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96" r:id="rId5"/>
    <p:sldId id="259" r:id="rId6"/>
    <p:sldId id="260" r:id="rId7"/>
    <p:sldId id="261" r:id="rId8"/>
    <p:sldId id="262" r:id="rId9"/>
    <p:sldId id="291" r:id="rId10"/>
    <p:sldId id="265" r:id="rId11"/>
    <p:sldId id="267" r:id="rId12"/>
    <p:sldId id="293" r:id="rId13"/>
    <p:sldId id="268" r:id="rId14"/>
    <p:sldId id="270" r:id="rId15"/>
    <p:sldId id="269" r:id="rId16"/>
    <p:sldId id="294" r:id="rId17"/>
    <p:sldId id="272" r:id="rId18"/>
    <p:sldId id="295" r:id="rId19"/>
    <p:sldId id="271" r:id="rId20"/>
    <p:sldId id="273" r:id="rId21"/>
    <p:sldId id="274" r:id="rId22"/>
    <p:sldId id="275" r:id="rId23"/>
    <p:sldId id="276" r:id="rId24"/>
    <p:sldId id="277" r:id="rId25"/>
    <p:sldId id="278" r:id="rId26"/>
    <p:sldId id="279" r:id="rId27"/>
    <p:sldId id="282" r:id="rId28"/>
    <p:sldId id="280"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76" y="72"/>
      </p:cViewPr>
      <p:guideLst>
        <p:guide orient="horz" pos="2160"/>
        <p:guide pos="3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2643C1D-DCE3-48BD-BE7B-B41D319974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2643C1D-DCE3-48BD-BE7B-B41D319974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2643C1D-DCE3-48BD-BE7B-B41D3199745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43C1D-DCE3-48BD-BE7B-B41D3199745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43C1D-DCE3-48BD-BE7B-B41D3199745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2643C1D-DCE3-48BD-BE7B-B41D319974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2643C1D-DCE3-48BD-BE7B-B41D319974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EEF2B-7A6D-43F1-A5E8-CD3FA57816B4}"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72643C1D-DCE3-48BD-BE7B-B41D3199745C}"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34EEF2B-7A6D-43F1-A5E8-CD3FA57816B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Cloud Callout 3"/>
          <p:cNvSpPr/>
          <p:nvPr/>
        </p:nvSpPr>
        <p:spPr>
          <a:xfrm>
            <a:off x="1819073" y="737850"/>
            <a:ext cx="6429982" cy="3156626"/>
          </a:xfrm>
          <a:prstGeom prst="cloudCallout">
            <a:avLst>
              <a:gd name="adj1" fmla="val 69072"/>
              <a:gd name="adj2" fmla="val 45805"/>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800" b="1" i="1" dirty="0" smtClean="0">
                <a:solidFill>
                  <a:schemeClr val="tx1"/>
                </a:solidFill>
                <a:latin typeface="Times New Roman" panose="02020603050405020304" pitchFamily="18" charset="0"/>
                <a:cs typeface="Times New Roman" panose="02020603050405020304" pitchFamily="18" charset="0"/>
              </a:rPr>
              <a:t>Các em đã được biết các kiểu văn bản hành chính nào? Đặc điểm của các kiểu văn bản hành chính đó?</a:t>
            </a:r>
            <a:endParaRPr lang="vi-VN" sz="2800" b="1" i="1" dirty="0" smtClean="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91209" y="538460"/>
            <a:ext cx="9912485" cy="535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dirty="0" smtClean="0">
                <a:solidFill>
                  <a:srgbClr val="FFFF00"/>
                </a:solidFill>
                <a:latin typeface="Times New Roman" panose="02020603050405020304" pitchFamily="18" charset="0"/>
                <a:cs typeface="Times New Roman" panose="02020603050405020304" pitchFamily="18" charset="0"/>
              </a:rPr>
              <a:t>Các kiểu văn bản hành chính:</a:t>
            </a:r>
            <a:endParaRPr lang="vi-VN" sz="2800" b="1" dirty="0" smtClean="0">
              <a:solidFill>
                <a:srgbClr val="FFFF00"/>
              </a:solidFill>
              <a:latin typeface="Times New Roman" panose="02020603050405020304" pitchFamily="18" charset="0"/>
              <a:cs typeface="Times New Roman" panose="02020603050405020304" pitchFamily="18" charset="0"/>
            </a:endParaRPr>
          </a:p>
          <a:p>
            <a:pPr algn="just">
              <a:lnSpc>
                <a:spcPct val="150000"/>
              </a:lnSpc>
            </a:pPr>
            <a:r>
              <a:rPr lang="vi-VN" sz="2800" b="1" dirty="0" smtClean="0">
                <a:solidFill>
                  <a:srgbClr val="FFFF00"/>
                </a:solidFill>
                <a:latin typeface="Times New Roman" panose="02020603050405020304" pitchFamily="18" charset="0"/>
                <a:cs typeface="Times New Roman" panose="02020603050405020304" pitchFamily="18" charset="0"/>
              </a:rPr>
              <a:t> </a:t>
            </a:r>
            <a:r>
              <a:rPr lang="vi-VN" sz="2800" b="1" i="1" dirty="0" smtClean="0">
                <a:solidFill>
                  <a:schemeClr val="tx1">
                    <a:lumMod val="85000"/>
                    <a:lumOff val="15000"/>
                  </a:schemeClr>
                </a:solidFill>
                <a:latin typeface="Times New Roman" panose="02020603050405020304" pitchFamily="18" charset="0"/>
                <a:cs typeface="Times New Roman" panose="02020603050405020304" pitchFamily="18" charset="0"/>
              </a:rPr>
              <a:t>Văn bản đề nghị (kiến nghị): </a:t>
            </a:r>
            <a:r>
              <a:rPr lang="vi-VN" sz="2800" dirty="0" smtClean="0">
                <a:latin typeface="Times New Roman" panose="02020603050405020304" pitchFamily="18" charset="0"/>
                <a:cs typeface="Times New Roman" panose="02020603050405020304" pitchFamily="18" charset="0"/>
              </a:rPr>
              <a:t>Là văn bản của các cá nhân (tập thể) gửi lên các cá nhân (tổ chức) có thẩm quyền để giải quyết một nhu cầu, quyền lợi chính đáng.</a:t>
            </a:r>
            <a:endParaRPr lang="vi-VN" sz="2800" dirty="0" smtClean="0">
              <a:latin typeface="Times New Roman" panose="02020603050405020304" pitchFamily="18" charset="0"/>
              <a:cs typeface="Times New Roman" panose="02020603050405020304" pitchFamily="18" charset="0"/>
            </a:endParaRPr>
          </a:p>
          <a:p>
            <a:pPr algn="just">
              <a:lnSpc>
                <a:spcPct val="150000"/>
              </a:lnSpc>
            </a:pPr>
            <a:endParaRPr lang="vi-VN" sz="2800" dirty="0" smtClean="0">
              <a:latin typeface="Times New Roman" panose="02020603050405020304" pitchFamily="18" charset="0"/>
              <a:cs typeface="Times New Roman" panose="02020603050405020304" pitchFamily="18" charset="0"/>
            </a:endParaRPr>
          </a:p>
          <a:p>
            <a:pPr algn="just">
              <a:lnSpc>
                <a:spcPct val="150000"/>
              </a:lnSpc>
            </a:pPr>
            <a:r>
              <a:rPr lang="vi-VN" sz="2800" b="1" i="1" dirty="0" smtClean="0">
                <a:solidFill>
                  <a:schemeClr val="tx1">
                    <a:lumMod val="85000"/>
                    <a:lumOff val="15000"/>
                  </a:schemeClr>
                </a:solidFill>
                <a:latin typeface="Times New Roman" panose="02020603050405020304" pitchFamily="18" charset="0"/>
                <a:cs typeface="Times New Roman" panose="02020603050405020304" pitchFamily="18" charset="0"/>
              </a:rPr>
              <a:t>Văn bản báo cáo: </a:t>
            </a:r>
            <a:r>
              <a:rPr lang="vi-VN" sz="2800" dirty="0" smtClean="0">
                <a:latin typeface="Times New Roman" panose="02020603050405020304" pitchFamily="18" charset="0"/>
                <a:cs typeface="Times New Roman" panose="02020603050405020304" pitchFamily="18" charset="0"/>
              </a:rPr>
              <a:t>Là văn bản tổng hợp trình bày về tình hình, sự việc và các kết quả đã đạt được của một cá nhân hay tập thể gửi lên cấp trên.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708660" y="1048385"/>
            <a:ext cx="9929495" cy="521970"/>
          </a:xfrm>
          <a:prstGeom prst="rect">
            <a:avLst/>
          </a:prstGeom>
          <a:noFill/>
        </p:spPr>
        <p:txBody>
          <a:bodyPr wrap="square" rtlCol="0">
            <a:spAutoFit/>
          </a:bodyPr>
          <a:lstStyle/>
          <a:p>
            <a:r>
              <a:rPr lang="vi-VN" sz="2800" b="1" i="1" dirty="0" smtClean="0">
                <a:solidFill>
                  <a:srgbClr val="FF0000"/>
                </a:solidFill>
                <a:latin typeface="Times New Roman" panose="02020603050405020304" pitchFamily="18" charset="0"/>
              </a:rPr>
              <a:t>Bài tập nhanh: Tình huống cần làm văn bản tường trình:</a:t>
            </a:r>
            <a:endParaRPr lang="vi-VN" sz="2800" b="1" i="1" dirty="0" smtClean="0">
              <a:solidFill>
                <a:srgbClr val="FF0000"/>
              </a:solidFill>
              <a:latin typeface="Times New Roman" panose="02020603050405020304" pitchFamily="18" charset="0"/>
            </a:endParaRPr>
          </a:p>
        </p:txBody>
      </p:sp>
      <p:sp>
        <p:nvSpPr>
          <p:cNvPr id="2" name="TextBox 1"/>
          <p:cNvSpPr txBox="1"/>
          <p:nvPr/>
        </p:nvSpPr>
        <p:spPr>
          <a:xfrm>
            <a:off x="1008718" y="1649702"/>
            <a:ext cx="9251004" cy="460375"/>
          </a:xfrm>
          <a:prstGeom prst="rect">
            <a:avLst/>
          </a:prstGeom>
          <a:noFill/>
        </p:spPr>
        <p:txBody>
          <a:bodyPr wrap="square" rtlCol="0">
            <a:spAutoFit/>
          </a:bodyPr>
          <a:lstStyle/>
          <a:p>
            <a:pPr algn="ctr"/>
            <a:r>
              <a:rPr lang="vi-VN" sz="2400" b="1" dirty="0" smtClean="0">
                <a:solidFill>
                  <a:schemeClr val="bg1"/>
                </a:solidFill>
                <a:latin typeface="Times New Roman" panose="02020603050405020304" pitchFamily="18" charset="0"/>
                <a:cs typeface="Times New Roman" panose="02020603050405020304" pitchFamily="18" charset="0"/>
              </a:rPr>
              <a:t>Tình huống sau đây cần viết văn bản tường trình, đúng hay sai?</a:t>
            </a:r>
            <a:endParaRPr lang="vi-VN" sz="2400" b="1" dirty="0" smtClean="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543479" y="2361565"/>
          <a:ext cx="10730689" cy="3627120"/>
        </p:xfrm>
        <a:graphic>
          <a:graphicData uri="http://schemas.openxmlformats.org/drawingml/2006/table">
            <a:tbl>
              <a:tblPr firstRow="1" bandRow="1">
                <a:tableStyleId>{5940675A-B579-460E-94D1-54222C63F5DA}</a:tableStyleId>
              </a:tblPr>
              <a:tblGrid>
                <a:gridCol w="8678153"/>
                <a:gridCol w="2052536"/>
              </a:tblGrid>
              <a:tr h="370840">
                <a:tc>
                  <a:txBody>
                    <a:bodyPr/>
                    <a:lstStyle/>
                    <a:p>
                      <a:pPr algn="ctr"/>
                      <a:r>
                        <a:rPr lang="vi-VN" sz="2400" b="1" dirty="0" smtClean="0">
                          <a:solidFill>
                            <a:srgbClr val="FFFF00"/>
                          </a:solidFill>
                          <a:latin typeface="Times New Roman" panose="02020603050405020304" pitchFamily="18" charset="0"/>
                          <a:cs typeface="Times New Roman" panose="02020603050405020304" pitchFamily="18" charset="0"/>
                        </a:rPr>
                        <a:t>Tình</a:t>
                      </a:r>
                      <a:r>
                        <a:rPr lang="vi-VN" sz="2400" b="1" baseline="0" dirty="0" smtClean="0">
                          <a:solidFill>
                            <a:srgbClr val="FFFF00"/>
                          </a:solidFill>
                          <a:latin typeface="Times New Roman" panose="02020603050405020304" pitchFamily="18" charset="0"/>
                          <a:cs typeface="Times New Roman" panose="02020603050405020304" pitchFamily="18" charset="0"/>
                        </a:rPr>
                        <a:t> huống</a:t>
                      </a:r>
                      <a:endParaRPr lang="en-US" sz="2400" b="1" dirty="0">
                        <a:solidFill>
                          <a:srgbClr val="FFFF00"/>
                        </a:solidFill>
                        <a:latin typeface="Times New Roman" panose="02020603050405020304" pitchFamily="18" charset="0"/>
                        <a:cs typeface="Times New Roman" panose="02020603050405020304" pitchFamily="18"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vi-VN" sz="2000" b="1" dirty="0" smtClean="0">
                          <a:solidFill>
                            <a:srgbClr val="FFFF00"/>
                          </a:solidFill>
                          <a:latin typeface="Times New Roman" panose="02020603050405020304" pitchFamily="18" charset="0"/>
                          <a:cs typeface="Times New Roman" panose="02020603050405020304" pitchFamily="18" charset="0"/>
                        </a:rPr>
                        <a:t>Viết văn</a:t>
                      </a:r>
                      <a:r>
                        <a:rPr lang="vi-VN" sz="2000" b="1" baseline="0" dirty="0" smtClean="0">
                          <a:solidFill>
                            <a:srgbClr val="FFFF00"/>
                          </a:solidFill>
                          <a:latin typeface="Times New Roman" panose="02020603050405020304" pitchFamily="18" charset="0"/>
                          <a:cs typeface="Times New Roman" panose="02020603050405020304" pitchFamily="18" charset="0"/>
                        </a:rPr>
                        <a:t> bản tường trình</a:t>
                      </a:r>
                      <a:endParaRPr lang="en-US" sz="2000" b="1" dirty="0">
                        <a:solidFill>
                          <a:srgbClr val="FFFF00"/>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70840">
                <a:tc>
                  <a:txBody>
                    <a:bodyPr/>
                    <a:lstStyle/>
                    <a:p>
                      <a:r>
                        <a:rPr lang="vi-VN" sz="2800" dirty="0" smtClean="0">
                          <a:solidFill>
                            <a:schemeClr val="bg1"/>
                          </a:solidFill>
                          <a:latin typeface="Times New Roman" panose="02020603050405020304" pitchFamily="18" charset="0"/>
                          <a:cs typeface="Times New Roman" panose="02020603050405020304" pitchFamily="18" charset="0"/>
                        </a:rPr>
                        <a:t>a. Lớp</a:t>
                      </a:r>
                      <a:r>
                        <a:rPr lang="vi-VN" sz="2800" baseline="0" dirty="0" smtClean="0">
                          <a:solidFill>
                            <a:schemeClr val="bg1"/>
                          </a:solidFill>
                          <a:latin typeface="Times New Roman" panose="02020603050405020304" pitchFamily="18" charset="0"/>
                          <a:cs typeface="Times New Roman" panose="02020603050405020304" pitchFamily="18" charset="0"/>
                        </a:rPr>
                        <a:t> em tự ý tổ chức đi tham quan mà không xin phép thầy, cô giáo chủ nhiệm.</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2800" dirty="0" smtClean="0">
                          <a:solidFill>
                            <a:schemeClr val="bg1"/>
                          </a:solidFill>
                          <a:latin typeface="Times New Roman" panose="02020603050405020304" pitchFamily="18" charset="0"/>
                          <a:cs typeface="Times New Roman" panose="02020603050405020304" pitchFamily="18" charset="0"/>
                        </a:rPr>
                        <a:t>b. Em làm</a:t>
                      </a:r>
                      <a:r>
                        <a:rPr lang="vi-VN" sz="2800" baseline="0" dirty="0" smtClean="0">
                          <a:solidFill>
                            <a:schemeClr val="bg1"/>
                          </a:solidFill>
                          <a:latin typeface="Times New Roman" panose="02020603050405020304" pitchFamily="18" charset="0"/>
                          <a:cs typeface="Times New Roman" panose="02020603050405020304" pitchFamily="18" charset="0"/>
                        </a:rPr>
                        <a:t> hỏng dụng cụ thí nghiệm trong giờ thực hành.</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vi-VN" sz="2800" dirty="0" smtClean="0">
                          <a:solidFill>
                            <a:schemeClr val="bg1"/>
                          </a:solidFill>
                          <a:latin typeface="Times New Roman" panose="02020603050405020304" pitchFamily="18" charset="0"/>
                          <a:cs typeface="Times New Roman" panose="02020603050405020304" pitchFamily="18" charset="0"/>
                        </a:rPr>
                        <a:t>c. Một</a:t>
                      </a:r>
                      <a:r>
                        <a:rPr lang="vi-VN" sz="2800" baseline="0" dirty="0" smtClean="0">
                          <a:solidFill>
                            <a:schemeClr val="bg1"/>
                          </a:solidFill>
                          <a:latin typeface="Times New Roman" panose="02020603050405020304" pitchFamily="18" charset="0"/>
                          <a:cs typeface="Times New Roman" panose="02020603050405020304" pitchFamily="18" charset="0"/>
                        </a:rPr>
                        <a:t> số học sinh nói chuyện riêng làm mất trật tự trong giờ học.</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vi-VN" sz="2800" dirty="0" smtClean="0">
                          <a:solidFill>
                            <a:schemeClr val="bg1"/>
                          </a:solidFill>
                          <a:latin typeface="Times New Roman" panose="02020603050405020304" pitchFamily="18" charset="0"/>
                          <a:cs typeface="Times New Roman" panose="02020603050405020304" pitchFamily="18" charset="0"/>
                        </a:rPr>
                        <a:t>d. Gia đình</a:t>
                      </a:r>
                      <a:r>
                        <a:rPr lang="vi-VN" sz="2800" baseline="0" dirty="0" smtClean="0">
                          <a:solidFill>
                            <a:schemeClr val="bg1"/>
                          </a:solidFill>
                          <a:latin typeface="Times New Roman" panose="02020603050405020304" pitchFamily="18" charset="0"/>
                          <a:cs typeface="Times New Roman" panose="02020603050405020304" pitchFamily="18" charset="0"/>
                        </a:rPr>
                        <a:t> em bị kẻ gian đột nhập lấy trộm tài sản.</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8" name="TextBox 7"/>
          <p:cNvSpPr txBox="1"/>
          <p:nvPr/>
        </p:nvSpPr>
        <p:spPr>
          <a:xfrm>
            <a:off x="9635517" y="3204913"/>
            <a:ext cx="1702340" cy="460375"/>
          </a:xfrm>
          <a:prstGeom prst="rect">
            <a:avLst/>
          </a:prstGeom>
          <a:noFill/>
        </p:spPr>
        <p:txBody>
          <a:bodyPr wrap="square" rtlCol="0">
            <a:spAutoFit/>
          </a:bodyPr>
          <a:lstStyle/>
          <a:p>
            <a:r>
              <a:rPr lang="vi-VN" sz="2400" dirty="0" smtClean="0">
                <a:solidFill>
                  <a:srgbClr val="FFFF00"/>
                </a:solidFill>
                <a:latin typeface="Times New Roman" panose="02020603050405020304" pitchFamily="18" charset="0"/>
                <a:cs typeface="Times New Roman" panose="02020603050405020304" pitchFamily="18" charset="0"/>
              </a:rPr>
              <a:t>Đúng</a:t>
            </a:r>
            <a:endParaRPr lang="vi-VN" sz="2400" dirty="0" smtClean="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572017" y="4070634"/>
            <a:ext cx="1702340" cy="461665"/>
          </a:xfrm>
          <a:prstGeom prst="rect">
            <a:avLst/>
          </a:prstGeom>
          <a:noFill/>
        </p:spPr>
        <p:txBody>
          <a:bodyPr wrap="square" rtlCol="0">
            <a:spAutoFit/>
          </a:bodyPr>
          <a:lstStyle/>
          <a:p>
            <a:r>
              <a:rPr lang="vi-VN" sz="2400" dirty="0" smtClean="0">
                <a:solidFill>
                  <a:srgbClr val="FFFF00"/>
                </a:solidFill>
                <a:latin typeface="Times New Roman" panose="02020603050405020304" pitchFamily="18" charset="0"/>
                <a:cs typeface="Times New Roman" panose="02020603050405020304" pitchFamily="18" charset="0"/>
              </a:rPr>
              <a:t>Đúng</a:t>
            </a:r>
            <a:endParaRPr lang="vi-VN" sz="2400" dirty="0" smtClean="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460257" y="4531901"/>
            <a:ext cx="1877438" cy="830997"/>
          </a:xfrm>
          <a:prstGeom prst="rect">
            <a:avLst/>
          </a:prstGeom>
          <a:noFill/>
        </p:spPr>
        <p:txBody>
          <a:bodyPr wrap="square" rtlCol="0">
            <a:spAutoFit/>
          </a:bodyPr>
          <a:lstStyle/>
          <a:p>
            <a:r>
              <a:rPr lang="vi-VN" sz="2400" dirty="0" smtClean="0">
                <a:solidFill>
                  <a:srgbClr val="FFFF00"/>
                </a:solidFill>
                <a:latin typeface="Times New Roman" panose="02020603050405020304" pitchFamily="18" charset="0"/>
                <a:cs typeface="Times New Roman" panose="02020603050405020304" pitchFamily="18" charset="0"/>
              </a:rPr>
              <a:t>Sai (Viết bản kiểm điểm)</a:t>
            </a:r>
            <a:endParaRPr lang="vi-VN" sz="2400" dirty="0" smtClean="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547617" y="5526728"/>
            <a:ext cx="1702340" cy="461665"/>
          </a:xfrm>
          <a:prstGeom prst="rect">
            <a:avLst/>
          </a:prstGeom>
          <a:noFill/>
        </p:spPr>
        <p:txBody>
          <a:bodyPr wrap="square" rtlCol="0">
            <a:spAutoFit/>
          </a:bodyPr>
          <a:lstStyle/>
          <a:p>
            <a:r>
              <a:rPr lang="vi-VN" sz="2400" dirty="0" smtClean="0">
                <a:solidFill>
                  <a:srgbClr val="FFFF00"/>
                </a:solidFill>
                <a:latin typeface="Times New Roman" panose="02020603050405020304" pitchFamily="18" charset="0"/>
                <a:cs typeface="Times New Roman" panose="02020603050405020304" pitchFamily="18" charset="0"/>
              </a:rPr>
              <a:t>Đúng</a:t>
            </a:r>
            <a:endParaRPr lang="vi-VN" sz="2400" dirty="0" smtClean="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731520" y="549910"/>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pitchFamily="18" charset="0"/>
                <a:ea typeface="SimSun" panose="02010600030101010101" pitchFamily="2" charset="-122"/>
              </a:rPr>
              <a:t>3.Cách viết bản tường trình:</a:t>
            </a:r>
            <a:endParaRPr lang="en-US" sz="2400" b="1">
              <a:solidFill>
                <a:srgbClr val="FF0000"/>
              </a:solidFill>
              <a:latin typeface="Times New Roman" panose="02020603050405020304" pitchFamily="18" charset="0"/>
              <a:ea typeface="SimSun"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3174460" y="282943"/>
            <a:ext cx="6096000" cy="706755"/>
          </a:xfrm>
          <a:prstGeom prst="rect">
            <a:avLst/>
          </a:prstGeom>
        </p:spPr>
        <p:txBody>
          <a:bodyPr>
            <a:spAutoFit/>
          </a:bodyPr>
          <a:lstStyle/>
          <a:p>
            <a:pPr algn="ctr"/>
            <a:r>
              <a:rPr lang="vi-VN" sz="2000" dirty="0">
                <a:solidFill>
                  <a:schemeClr val="bg1"/>
                </a:solidFill>
                <a:latin typeface="Times New Roman" panose="02020603050405020304" pitchFamily="18" charset="0"/>
                <a:cs typeface="Times New Roman" panose="02020603050405020304" pitchFamily="18" charset="0"/>
              </a:rPr>
              <a:t>CỘNG HÒA XÃ HỘI CHỦ NGHĨA VIỆT NAM</a:t>
            </a:r>
            <a:endParaRPr lang="vi-VN" sz="2000" dirty="0">
              <a:solidFill>
                <a:schemeClr val="bg1"/>
              </a:solidFill>
              <a:latin typeface="Times New Roman" panose="02020603050405020304" pitchFamily="18" charset="0"/>
              <a:cs typeface="Times New Roman" panose="02020603050405020304" pitchFamily="18" charset="0"/>
            </a:endParaRPr>
          </a:p>
          <a:p>
            <a:pPr algn="ctr"/>
            <a:r>
              <a:rPr lang="vi-VN" sz="2000" dirty="0">
                <a:solidFill>
                  <a:schemeClr val="bg1"/>
                </a:solidFill>
                <a:latin typeface="Times New Roman" panose="02020603050405020304" pitchFamily="18" charset="0"/>
                <a:cs typeface="Times New Roman" panose="02020603050405020304" pitchFamily="18" charset="0"/>
              </a:rPr>
              <a:t>Độc lập – Tự do – Hạnh phúc</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6409711" y="1013112"/>
            <a:ext cx="5524500" cy="398780"/>
          </a:xfrm>
          <a:prstGeom prst="rect">
            <a:avLst/>
          </a:prstGeom>
        </p:spPr>
        <p:txBody>
          <a:bodyPr wrap="none">
            <a:spAutoFit/>
          </a:bodyPr>
          <a:lstStyle/>
          <a:p>
            <a:pPr algn="r"/>
            <a:r>
              <a:rPr lang="vi-VN" sz="2000" dirty="0">
                <a:solidFill>
                  <a:schemeClr val="bg1"/>
                </a:solidFill>
                <a:latin typeface="Times New Roman" panose="02020603050405020304" pitchFamily="18" charset="0"/>
                <a:cs typeface="Times New Roman" panose="02020603050405020304" pitchFamily="18" charset="0"/>
              </a:rPr>
              <a:t>Thành phố Hồ Chí Minh, ngày 12 tháng 1 năm 2004</a:t>
            </a:r>
            <a:endParaRPr lang="vi-VN" sz="2000" dirty="0">
              <a:solidFill>
                <a:schemeClr val="bg1"/>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842268" y="971373"/>
            <a:ext cx="46368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2071991" y="1413222"/>
            <a:ext cx="8813260" cy="5015865"/>
          </a:xfrm>
          <a:prstGeom prst="rect">
            <a:avLst/>
          </a:prstGeom>
        </p:spPr>
        <p:txBody>
          <a:bodyPr wrap="square">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BẢN TƯỜNG TRÌNH</a:t>
            </a:r>
            <a:endParaRPr lang="vi-VN" sz="2000" b="1" dirty="0">
              <a:solidFill>
                <a:schemeClr val="bg1"/>
              </a:solidFill>
              <a:latin typeface="Times New Roman" panose="02020603050405020304" pitchFamily="18" charset="0"/>
              <a:cs typeface="Times New Roman" panose="02020603050405020304" pitchFamily="18" charset="0"/>
            </a:endParaRPr>
          </a:p>
          <a:p>
            <a:pPr algn="ctr"/>
            <a:r>
              <a:rPr lang="vi-VN" sz="2000" b="1" dirty="0">
                <a:solidFill>
                  <a:schemeClr val="bg1"/>
                </a:solidFill>
                <a:latin typeface="Times New Roman" panose="02020603050405020304" pitchFamily="18" charset="0"/>
                <a:cs typeface="Times New Roman" panose="02020603050405020304" pitchFamily="18" charset="0"/>
              </a:rPr>
              <a:t>Về việc nộp bài chậm</a:t>
            </a:r>
            <a:endParaRPr lang="vi-VN" sz="2000" b="1" dirty="0">
              <a:solidFill>
                <a:schemeClr val="bg1"/>
              </a:solidFill>
              <a:latin typeface="Times New Roman" panose="02020603050405020304" pitchFamily="18" charset="0"/>
              <a:cs typeface="Times New Roman" panose="02020603050405020304" pitchFamily="18" charset="0"/>
            </a:endParaRPr>
          </a:p>
          <a:p>
            <a:pPr algn="ctr"/>
            <a:endParaRPr lang="vi-VN" sz="2000" b="1"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Kính gửi: Cô Nguyễn Thị Hương, giáo viên Ngữ văn lớp 8A</a:t>
            </a:r>
            <a:endParaRPr lang="vi-VN" sz="2000"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Em là Phạm Việt Dũng, học sinh lớp 8A Trường THCS Bình Minh, xin phép được tường trình với cô một việc như sau:</a:t>
            </a:r>
            <a:endParaRPr lang="vi-VN" sz="2000"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Vừa qua, cô dặn chúng em viết bài tập làm văn ở nhà và nộp bài cho cô vào ngày 10 tháng 1 năm 2004. Không may, bố em bị ốm phải nằm viện. Em phải giúp mẹ chăm sóc bố nên không viết kịp bài văn theo đúng yêu cầu của cô.</a:t>
            </a:r>
            <a:endParaRPr lang="vi-VN" sz="2000"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Em xin cam đoan sự việc trên là có thực và xin cô cho phép em nộp bài vào ngày 15 tháng 1 năm 2004.</a:t>
            </a:r>
            <a:endParaRPr lang="vi-VN" sz="2000" dirty="0">
              <a:solidFill>
                <a:schemeClr val="bg1"/>
              </a:solidFill>
              <a:latin typeface="Times New Roman" panose="02020603050405020304" pitchFamily="18" charset="0"/>
              <a:cs typeface="Times New Roman" panose="02020603050405020304" pitchFamily="18" charset="0"/>
            </a:endParaRPr>
          </a:p>
          <a:p>
            <a:pPr lvl="8" algn="ctr"/>
            <a:r>
              <a:rPr lang="vi-VN" sz="2000" dirty="0">
                <a:solidFill>
                  <a:schemeClr val="bg1"/>
                </a:solidFill>
                <a:latin typeface="Times New Roman" panose="02020603050405020304" pitchFamily="18" charset="0"/>
                <a:cs typeface="Times New Roman" panose="02020603050405020304" pitchFamily="18" charset="0"/>
              </a:rPr>
              <a:t>Người làm tường trình</a:t>
            </a:r>
            <a:endParaRPr lang="vi-VN" sz="2000" dirty="0">
              <a:solidFill>
                <a:schemeClr val="bg1"/>
              </a:solidFill>
              <a:latin typeface="Times New Roman" panose="02020603050405020304" pitchFamily="18" charset="0"/>
              <a:cs typeface="Times New Roman" panose="02020603050405020304" pitchFamily="18" charset="0"/>
            </a:endParaRPr>
          </a:p>
          <a:p>
            <a:pPr lvl="8" algn="ctr"/>
            <a:endParaRPr lang="vi-VN" sz="2000" dirty="0">
              <a:solidFill>
                <a:schemeClr val="bg1"/>
              </a:solidFill>
              <a:latin typeface="Times New Roman" panose="02020603050405020304" pitchFamily="18" charset="0"/>
              <a:cs typeface="Times New Roman" panose="02020603050405020304" pitchFamily="18" charset="0"/>
            </a:endParaRPr>
          </a:p>
          <a:p>
            <a:pPr lvl="8" algn="ctr"/>
            <a:endParaRPr lang="vi-VN" sz="2000" dirty="0">
              <a:solidFill>
                <a:schemeClr val="bg1"/>
              </a:solidFill>
              <a:latin typeface="Times New Roman" panose="02020603050405020304" pitchFamily="18" charset="0"/>
              <a:cs typeface="Times New Roman" panose="02020603050405020304" pitchFamily="18" charset="0"/>
            </a:endParaRPr>
          </a:p>
          <a:p>
            <a:pPr lvl="8" algn="ctr"/>
            <a:endParaRPr lang="vi-VN" sz="2000" dirty="0">
              <a:solidFill>
                <a:schemeClr val="bg1"/>
              </a:solidFill>
              <a:latin typeface="Times New Roman" panose="02020603050405020304" pitchFamily="18" charset="0"/>
              <a:cs typeface="Times New Roman" panose="02020603050405020304" pitchFamily="18" charset="0"/>
            </a:endParaRPr>
          </a:p>
          <a:p>
            <a:pPr lvl="8" algn="ctr"/>
            <a:r>
              <a:rPr lang="vi-VN" sz="2000" dirty="0">
                <a:solidFill>
                  <a:schemeClr val="bg1"/>
                </a:solidFill>
                <a:latin typeface="Times New Roman" panose="02020603050405020304" pitchFamily="18" charset="0"/>
                <a:cs typeface="Times New Roman" panose="02020603050405020304" pitchFamily="18" charset="0"/>
              </a:rPr>
              <a:t>Phạm Việt Dũng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6902" y="282943"/>
            <a:ext cx="238976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Quốc hiệu, tiêu ngữ</a:t>
            </a:r>
            <a:endParaRPr lang="en-US" sz="2000" dirty="0">
              <a:solidFill>
                <a:schemeClr val="tx1"/>
              </a:solidFill>
              <a:latin typeface="+mj-lt"/>
            </a:endParaRPr>
          </a:p>
        </p:txBody>
      </p:sp>
      <p:sp>
        <p:nvSpPr>
          <p:cNvPr id="12" name="TextBox 11"/>
          <p:cNvSpPr txBox="1"/>
          <p:nvPr/>
        </p:nvSpPr>
        <p:spPr>
          <a:xfrm>
            <a:off x="586902" y="1013112"/>
            <a:ext cx="306097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Địa điểm, ngày tháng năm</a:t>
            </a:r>
            <a:endParaRPr lang="en-US" sz="2000" dirty="0">
              <a:solidFill>
                <a:schemeClr val="tx1"/>
              </a:solidFill>
              <a:latin typeface="+mj-lt"/>
            </a:endParaRPr>
          </a:p>
        </p:txBody>
      </p:sp>
      <p:sp>
        <p:nvSpPr>
          <p:cNvPr id="13" name="TextBox 12"/>
          <p:cNvSpPr txBox="1"/>
          <p:nvPr/>
        </p:nvSpPr>
        <p:spPr>
          <a:xfrm>
            <a:off x="586902" y="1543226"/>
            <a:ext cx="306097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Tên văn bản</a:t>
            </a:r>
            <a:endParaRPr lang="en-US" sz="2000" dirty="0">
              <a:solidFill>
                <a:schemeClr val="tx1"/>
              </a:solidFill>
              <a:latin typeface="+mj-lt"/>
            </a:endParaRPr>
          </a:p>
        </p:txBody>
      </p:sp>
      <p:sp>
        <p:nvSpPr>
          <p:cNvPr id="14" name="TextBox 13"/>
          <p:cNvSpPr txBox="1"/>
          <p:nvPr/>
        </p:nvSpPr>
        <p:spPr>
          <a:xfrm>
            <a:off x="77820" y="2323990"/>
            <a:ext cx="22568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dirty="0" smtClean="0">
                <a:solidFill>
                  <a:schemeClr val="tx1"/>
                </a:solidFill>
                <a:latin typeface="+mj-lt"/>
              </a:rPr>
              <a:t>Người (cơ quan) nhận</a:t>
            </a:r>
            <a:endParaRPr lang="en-US" dirty="0">
              <a:solidFill>
                <a:schemeClr val="tx1"/>
              </a:solidFill>
              <a:latin typeface="+mj-lt"/>
            </a:endParaRPr>
          </a:p>
        </p:txBody>
      </p:sp>
      <p:sp>
        <p:nvSpPr>
          <p:cNvPr id="15" name="TextBox 14"/>
          <p:cNvSpPr txBox="1"/>
          <p:nvPr/>
        </p:nvSpPr>
        <p:spPr>
          <a:xfrm>
            <a:off x="223739" y="2737727"/>
            <a:ext cx="18677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dirty="0" smtClean="0">
                <a:solidFill>
                  <a:schemeClr val="tx1"/>
                </a:solidFill>
                <a:latin typeface="+mj-lt"/>
              </a:rPr>
              <a:t>Người tường trình</a:t>
            </a:r>
            <a:endParaRPr lang="en-US" dirty="0">
              <a:solidFill>
                <a:schemeClr val="tx1"/>
              </a:solidFill>
              <a:latin typeface="+mj-lt"/>
            </a:endParaRPr>
          </a:p>
        </p:txBody>
      </p:sp>
      <p:sp>
        <p:nvSpPr>
          <p:cNvPr id="16" name="TextBox 15"/>
          <p:cNvSpPr txBox="1"/>
          <p:nvPr/>
        </p:nvSpPr>
        <p:spPr>
          <a:xfrm>
            <a:off x="311283" y="3302601"/>
            <a:ext cx="159533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Nội dung tường trình</a:t>
            </a:r>
            <a:endParaRPr lang="en-US" sz="2000" dirty="0">
              <a:solidFill>
                <a:schemeClr val="tx1"/>
              </a:solidFill>
              <a:latin typeface="+mj-lt"/>
            </a:endParaRPr>
          </a:p>
        </p:txBody>
      </p:sp>
      <p:sp>
        <p:nvSpPr>
          <p:cNvPr id="17" name="TextBox 16"/>
          <p:cNvSpPr txBox="1"/>
          <p:nvPr/>
        </p:nvSpPr>
        <p:spPr>
          <a:xfrm>
            <a:off x="277237" y="4206029"/>
            <a:ext cx="186284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Lời đề nghị hoặc cam đoan</a:t>
            </a:r>
            <a:endParaRPr lang="en-US" sz="2000" dirty="0">
              <a:solidFill>
                <a:schemeClr val="tx1"/>
              </a:solidFill>
              <a:latin typeface="+mj-lt"/>
            </a:endParaRPr>
          </a:p>
        </p:txBody>
      </p:sp>
      <p:sp>
        <p:nvSpPr>
          <p:cNvPr id="18" name="TextBox 17"/>
          <p:cNvSpPr txBox="1"/>
          <p:nvPr/>
        </p:nvSpPr>
        <p:spPr>
          <a:xfrm>
            <a:off x="311283" y="5471892"/>
            <a:ext cx="40613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Chữ kí, họ và tên người tường trình</a:t>
            </a:r>
            <a:endParaRPr lang="en-US" sz="20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2">
                                            <p:txEl>
                                              <p:pRg st="0" end="0"/>
                                            </p:txEl>
                                          </p:spTgt>
                                        </p:tgtEl>
                                        <p:attrNameLst>
                                          <p:attrName>style.color</p:attrName>
                                        </p:attrNameLst>
                                      </p:cBhvr>
                                      <p:to>
                                        <p:clrVal>
                                          <a:schemeClr val="accent2"/>
                                        </p:clrVal>
                                      </p:to>
                                    </p:set>
                                    <p:set>
                                      <p:cBhvr>
                                        <p:cTn id="12" dur="500" fill="hold"/>
                                        <p:tgtEl>
                                          <p:spTgt spid="2">
                                            <p:txEl>
                                              <p:pRg st="0" end="0"/>
                                            </p:txEl>
                                          </p:spTgt>
                                        </p:tgtEl>
                                        <p:attrNameLst>
                                          <p:attrName>fillcolor</p:attrName>
                                        </p:attrNameLst>
                                      </p:cBhvr>
                                      <p:to>
                                        <p:clrVal>
                                          <a:schemeClr val="accent2"/>
                                        </p:clrVal>
                                      </p:to>
                                    </p:set>
                                    <p:set>
                                      <p:cBhvr>
                                        <p:cTn id="13" dur="500" fill="hold"/>
                                        <p:tgtEl>
                                          <p:spTgt spid="2">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2">
                                            <p:txEl>
                                              <p:pRg st="1" end="1"/>
                                            </p:txEl>
                                          </p:spTgt>
                                        </p:tgtEl>
                                        <p:attrNameLst>
                                          <p:attrName>style.color</p:attrName>
                                        </p:attrNameLst>
                                      </p:cBhvr>
                                      <p:to>
                                        <p:clrVal>
                                          <a:schemeClr val="accent2"/>
                                        </p:clrVal>
                                      </p:to>
                                    </p:set>
                                    <p:set>
                                      <p:cBhvr>
                                        <p:cTn id="18" dur="500" fill="hold"/>
                                        <p:tgtEl>
                                          <p:spTgt spid="2">
                                            <p:txEl>
                                              <p:pRg st="1" end="1"/>
                                            </p:txEl>
                                          </p:spTgt>
                                        </p:tgtEl>
                                        <p:attrNameLst>
                                          <p:attrName>fillcolor</p:attrName>
                                        </p:attrNameLst>
                                      </p:cBhvr>
                                      <p:to>
                                        <p:clrVal>
                                          <a:schemeClr val="accent2"/>
                                        </p:clrVal>
                                      </p:to>
                                    </p:set>
                                    <p:set>
                                      <p:cBhvr>
                                        <p:cTn id="19" dur="500" fill="hold"/>
                                        <p:tgtEl>
                                          <p:spTgt spid="2">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0" end="0"/>
                                            </p:txEl>
                                          </p:spTgt>
                                        </p:tgtEl>
                                        <p:attrNameLst>
                                          <p:attrName>style.color</p:attrName>
                                        </p:attrNameLst>
                                      </p:cBhvr>
                                      <p:to>
                                        <p:clrVal>
                                          <a:schemeClr val="accent2"/>
                                        </p:clrVal>
                                      </p:to>
                                    </p:set>
                                    <p:set>
                                      <p:cBhvr>
                                        <p:cTn id="29" dur="500" fill="hold"/>
                                        <p:tgtEl>
                                          <p:spTgt spid="3">
                                            <p:txEl>
                                              <p:pRg st="0" end="0"/>
                                            </p:txEl>
                                          </p:spTgt>
                                        </p:tgtEl>
                                        <p:attrNameLst>
                                          <p:attrName>fillcolor</p:attrName>
                                        </p:attrNameLst>
                                      </p:cBhvr>
                                      <p:to>
                                        <p:clrVal>
                                          <a:schemeClr val="accent2"/>
                                        </p:clrVal>
                                      </p:to>
                                    </p:set>
                                    <p:set>
                                      <p:cBhvr>
                                        <p:cTn id="30" dur="500" fill="hold"/>
                                        <p:tgtEl>
                                          <p:spTgt spid="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nodeType="clickEffect">
                                  <p:stCondLst>
                                    <p:cond delay="0"/>
                                  </p:stCondLst>
                                  <p:iterate type="lt">
                                    <p:tmPct val="4000"/>
                                  </p:iterate>
                                  <p:childTnLst>
                                    <p:set>
                                      <p:cBhvr override="childStyle">
                                        <p:cTn id="39" dur="500" fill="hold"/>
                                        <p:tgtEl>
                                          <p:spTgt spid="6">
                                            <p:txEl>
                                              <p:pRg st="0" end="0"/>
                                            </p:txEl>
                                          </p:spTgt>
                                        </p:tgtEl>
                                        <p:attrNameLst>
                                          <p:attrName>style.color</p:attrName>
                                        </p:attrNameLst>
                                      </p:cBhvr>
                                      <p:to>
                                        <p:clrVal>
                                          <a:srgbClr val="FFFF00"/>
                                        </p:clrVal>
                                      </p:to>
                                    </p:set>
                                    <p:set>
                                      <p:cBhvr>
                                        <p:cTn id="40" dur="500" fill="hold"/>
                                        <p:tgtEl>
                                          <p:spTgt spid="6">
                                            <p:txEl>
                                              <p:pRg st="0" end="0"/>
                                            </p:txEl>
                                          </p:spTgt>
                                        </p:tgtEl>
                                        <p:attrNameLst>
                                          <p:attrName>fillcolor</p:attrName>
                                        </p:attrNameLst>
                                      </p:cBhvr>
                                      <p:to>
                                        <p:clrVal>
                                          <a:srgbClr val="FFFF00"/>
                                        </p:clrVal>
                                      </p:to>
                                    </p:set>
                                    <p:set>
                                      <p:cBhvr>
                                        <p:cTn id="41" dur="500" fill="hold"/>
                                        <p:tgtEl>
                                          <p:spTgt spid="6">
                                            <p:txEl>
                                              <p:pRg st="0" end="0"/>
                                            </p:txEl>
                                          </p:spTgt>
                                        </p:tgtEl>
                                        <p:attrNameLst>
                                          <p:attrName>fill.type</p:attrName>
                                        </p:attrNameLst>
                                      </p:cBhvr>
                                      <p:to>
                                        <p:strVal val="solid"/>
                                      </p:to>
                                    </p:set>
                                  </p:childTnLst>
                                </p:cTn>
                              </p:par>
                              <p:par>
                                <p:cTn id="42" presetID="16" presetClass="emph" presetSubtype="0" fill="hold" nodeType="withEffect">
                                  <p:stCondLst>
                                    <p:cond delay="0"/>
                                  </p:stCondLst>
                                  <p:iterate type="lt">
                                    <p:tmPct val="4000"/>
                                  </p:iterate>
                                  <p:childTnLst>
                                    <p:set>
                                      <p:cBhvr override="childStyle">
                                        <p:cTn id="43" dur="500" fill="hold"/>
                                        <p:tgtEl>
                                          <p:spTgt spid="6">
                                            <p:txEl>
                                              <p:pRg st="1" end="1"/>
                                            </p:txEl>
                                          </p:spTgt>
                                        </p:tgtEl>
                                        <p:attrNameLst>
                                          <p:attrName>style.color</p:attrName>
                                        </p:attrNameLst>
                                      </p:cBhvr>
                                      <p:to>
                                        <p:clrVal>
                                          <a:srgbClr val="FFFF00"/>
                                        </p:clrVal>
                                      </p:to>
                                    </p:set>
                                    <p:set>
                                      <p:cBhvr>
                                        <p:cTn id="44" dur="500" fill="hold"/>
                                        <p:tgtEl>
                                          <p:spTgt spid="6">
                                            <p:txEl>
                                              <p:pRg st="1" end="1"/>
                                            </p:txEl>
                                          </p:spTgt>
                                        </p:tgtEl>
                                        <p:attrNameLst>
                                          <p:attrName>fillcolor</p:attrName>
                                        </p:attrNameLst>
                                      </p:cBhvr>
                                      <p:to>
                                        <p:clrVal>
                                          <a:srgbClr val="FFFF00"/>
                                        </p:clrVal>
                                      </p:to>
                                    </p:set>
                                    <p:set>
                                      <p:cBhvr>
                                        <p:cTn id="45" dur="500" fill="hold"/>
                                        <p:tgtEl>
                                          <p:spTgt spid="6">
                                            <p:txEl>
                                              <p:pRg st="1" end="1"/>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6">
                                            <p:txEl>
                                              <p:pRg st="3" end="3"/>
                                            </p:txEl>
                                          </p:spTgt>
                                        </p:tgtEl>
                                        <p:attrNameLst>
                                          <p:attrName>style.color</p:attrName>
                                        </p:attrNameLst>
                                      </p:cBhvr>
                                      <p:to>
                                        <p:clrVal>
                                          <a:schemeClr val="accent2"/>
                                        </p:clrVal>
                                      </p:to>
                                    </p:set>
                                    <p:set>
                                      <p:cBhvr>
                                        <p:cTn id="55" dur="500" fill="hold"/>
                                        <p:tgtEl>
                                          <p:spTgt spid="6">
                                            <p:txEl>
                                              <p:pRg st="3" end="3"/>
                                            </p:txEl>
                                          </p:spTgt>
                                        </p:tgtEl>
                                        <p:attrNameLst>
                                          <p:attrName>fillcolor</p:attrName>
                                        </p:attrNameLst>
                                      </p:cBhvr>
                                      <p:to>
                                        <p:clrVal>
                                          <a:schemeClr val="accent2"/>
                                        </p:clrVal>
                                      </p:to>
                                    </p:set>
                                    <p:set>
                                      <p:cBhvr>
                                        <p:cTn id="56" dur="500" fill="hold"/>
                                        <p:tgtEl>
                                          <p:spTgt spid="6">
                                            <p:txEl>
                                              <p:pRg st="3" end="3"/>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mph" presetSubtype="0" fill="hold" nodeType="clickEffect">
                                  <p:stCondLst>
                                    <p:cond delay="0"/>
                                  </p:stCondLst>
                                  <p:iterate type="lt">
                                    <p:tmPct val="4000"/>
                                  </p:iterate>
                                  <p:childTnLst>
                                    <p:set>
                                      <p:cBhvr override="childStyle">
                                        <p:cTn id="65" dur="500" fill="hold"/>
                                        <p:tgtEl>
                                          <p:spTgt spid="6">
                                            <p:txEl>
                                              <p:pRg st="4" end="4"/>
                                            </p:txEl>
                                          </p:spTgt>
                                        </p:tgtEl>
                                        <p:attrNameLst>
                                          <p:attrName>style.color</p:attrName>
                                        </p:attrNameLst>
                                      </p:cBhvr>
                                      <p:to>
                                        <p:clrVal>
                                          <a:schemeClr val="accent2"/>
                                        </p:clrVal>
                                      </p:to>
                                    </p:set>
                                    <p:set>
                                      <p:cBhvr>
                                        <p:cTn id="66" dur="500" fill="hold"/>
                                        <p:tgtEl>
                                          <p:spTgt spid="6">
                                            <p:txEl>
                                              <p:pRg st="4" end="4"/>
                                            </p:txEl>
                                          </p:spTgt>
                                        </p:tgtEl>
                                        <p:attrNameLst>
                                          <p:attrName>fillcolor</p:attrName>
                                        </p:attrNameLst>
                                      </p:cBhvr>
                                      <p:to>
                                        <p:clrVal>
                                          <a:schemeClr val="accent2"/>
                                        </p:clrVal>
                                      </p:to>
                                    </p:set>
                                    <p:set>
                                      <p:cBhvr>
                                        <p:cTn id="67" dur="500" fill="hold"/>
                                        <p:tgtEl>
                                          <p:spTgt spid="6">
                                            <p:txEl>
                                              <p:pRg st="4" end="4"/>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mph" presetSubtype="0" fill="hold" nodeType="clickEffect">
                                  <p:stCondLst>
                                    <p:cond delay="0"/>
                                  </p:stCondLst>
                                  <p:iterate type="lt">
                                    <p:tmPct val="4000"/>
                                  </p:iterate>
                                  <p:childTnLst>
                                    <p:set>
                                      <p:cBhvr override="childStyle">
                                        <p:cTn id="76" dur="250" fill="hold"/>
                                        <p:tgtEl>
                                          <p:spTgt spid="6">
                                            <p:txEl>
                                              <p:pRg st="5" end="5"/>
                                            </p:txEl>
                                          </p:spTgt>
                                        </p:tgtEl>
                                        <p:attrNameLst>
                                          <p:attrName>style.color</p:attrName>
                                        </p:attrNameLst>
                                      </p:cBhvr>
                                      <p:to>
                                        <p:clrVal>
                                          <a:srgbClr val="FFFF00"/>
                                        </p:clrVal>
                                      </p:to>
                                    </p:set>
                                    <p:set>
                                      <p:cBhvr>
                                        <p:cTn id="77" dur="250" fill="hold"/>
                                        <p:tgtEl>
                                          <p:spTgt spid="6">
                                            <p:txEl>
                                              <p:pRg st="5" end="5"/>
                                            </p:txEl>
                                          </p:spTgt>
                                        </p:tgtEl>
                                        <p:attrNameLst>
                                          <p:attrName>fillcolor</p:attrName>
                                        </p:attrNameLst>
                                      </p:cBhvr>
                                      <p:to>
                                        <p:clrVal>
                                          <a:srgbClr val="FFFF00"/>
                                        </p:clrVal>
                                      </p:to>
                                    </p:set>
                                    <p:set>
                                      <p:cBhvr>
                                        <p:cTn id="78" dur="250" fill="hold"/>
                                        <p:tgtEl>
                                          <p:spTgt spid="6">
                                            <p:txEl>
                                              <p:pRg st="5" end="5"/>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arn(inVertic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mph" presetSubtype="0" fill="hold" nodeType="clickEffect">
                                  <p:stCondLst>
                                    <p:cond delay="0"/>
                                  </p:stCondLst>
                                  <p:iterate type="lt">
                                    <p:tmPct val="4000"/>
                                  </p:iterate>
                                  <p:childTnLst>
                                    <p:set>
                                      <p:cBhvr override="childStyle">
                                        <p:cTn id="87" dur="250" fill="hold"/>
                                        <p:tgtEl>
                                          <p:spTgt spid="6">
                                            <p:txEl>
                                              <p:pRg st="6" end="6"/>
                                            </p:txEl>
                                          </p:spTgt>
                                        </p:tgtEl>
                                        <p:attrNameLst>
                                          <p:attrName>style.color</p:attrName>
                                        </p:attrNameLst>
                                      </p:cBhvr>
                                      <p:to>
                                        <p:clrVal>
                                          <a:schemeClr val="accent2"/>
                                        </p:clrVal>
                                      </p:to>
                                    </p:set>
                                    <p:set>
                                      <p:cBhvr>
                                        <p:cTn id="88" dur="250" fill="hold"/>
                                        <p:tgtEl>
                                          <p:spTgt spid="6">
                                            <p:txEl>
                                              <p:pRg st="6" end="6"/>
                                            </p:txEl>
                                          </p:spTgt>
                                        </p:tgtEl>
                                        <p:attrNameLst>
                                          <p:attrName>fillcolor</p:attrName>
                                        </p:attrNameLst>
                                      </p:cBhvr>
                                      <p:to>
                                        <p:clrVal>
                                          <a:schemeClr val="accent2"/>
                                        </p:clrVal>
                                      </p:to>
                                    </p:set>
                                    <p:set>
                                      <p:cBhvr>
                                        <p:cTn id="89" dur="250" fill="hold"/>
                                        <p:tgtEl>
                                          <p:spTgt spid="6">
                                            <p:txEl>
                                              <p:pRg st="6" end="6"/>
                                            </p:txEl>
                                          </p:spTgt>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arn(inVertical)">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mph" presetSubtype="0" fill="hold" nodeType="clickEffect">
                                  <p:stCondLst>
                                    <p:cond delay="0"/>
                                  </p:stCondLst>
                                  <p:iterate type="lt">
                                    <p:tmPct val="4000"/>
                                  </p:iterate>
                                  <p:childTnLst>
                                    <p:set>
                                      <p:cBhvr override="childStyle">
                                        <p:cTn id="98" dur="250" fill="hold"/>
                                        <p:tgtEl>
                                          <p:spTgt spid="6">
                                            <p:txEl>
                                              <p:pRg st="7" end="7"/>
                                            </p:txEl>
                                          </p:spTgt>
                                        </p:tgtEl>
                                        <p:attrNameLst>
                                          <p:attrName>style.color</p:attrName>
                                        </p:attrNameLst>
                                      </p:cBhvr>
                                      <p:to>
                                        <p:clrVal>
                                          <a:srgbClr val="FFFF00"/>
                                        </p:clrVal>
                                      </p:to>
                                    </p:set>
                                    <p:set>
                                      <p:cBhvr>
                                        <p:cTn id="99" dur="250" fill="hold"/>
                                        <p:tgtEl>
                                          <p:spTgt spid="6">
                                            <p:txEl>
                                              <p:pRg st="7" end="7"/>
                                            </p:txEl>
                                          </p:spTgt>
                                        </p:tgtEl>
                                        <p:attrNameLst>
                                          <p:attrName>fillcolor</p:attrName>
                                        </p:attrNameLst>
                                      </p:cBhvr>
                                      <p:to>
                                        <p:clrVal>
                                          <a:srgbClr val="FFFF00"/>
                                        </p:clrVal>
                                      </p:to>
                                    </p:set>
                                    <p:set>
                                      <p:cBhvr>
                                        <p:cTn id="100" dur="250" fill="hold"/>
                                        <p:tgtEl>
                                          <p:spTgt spid="6">
                                            <p:txEl>
                                              <p:pRg st="7" end="7"/>
                                            </p:txEl>
                                          </p:spTgt>
                                        </p:tgtEl>
                                        <p:attrNameLst>
                                          <p:attrName>fill.type</p:attrName>
                                        </p:attrNameLst>
                                      </p:cBhvr>
                                      <p:to>
                                        <p:strVal val="solid"/>
                                      </p:to>
                                    </p:set>
                                  </p:childTnLst>
                                </p:cTn>
                              </p:par>
                              <p:par>
                                <p:cTn id="101" presetID="16" presetClass="emph" presetSubtype="0" fill="hold" nodeType="withEffect">
                                  <p:stCondLst>
                                    <p:cond delay="0"/>
                                  </p:stCondLst>
                                  <p:iterate type="lt">
                                    <p:tmPct val="4000"/>
                                  </p:iterate>
                                  <p:childTnLst>
                                    <p:set>
                                      <p:cBhvr override="childStyle">
                                        <p:cTn id="102" dur="250" fill="hold"/>
                                        <p:tgtEl>
                                          <p:spTgt spid="6">
                                            <p:txEl>
                                              <p:pRg st="11" end="11"/>
                                            </p:txEl>
                                          </p:spTgt>
                                        </p:tgtEl>
                                        <p:attrNameLst>
                                          <p:attrName>style.color</p:attrName>
                                        </p:attrNameLst>
                                      </p:cBhvr>
                                      <p:to>
                                        <p:clrVal>
                                          <a:srgbClr val="FFFF00"/>
                                        </p:clrVal>
                                      </p:to>
                                    </p:set>
                                    <p:set>
                                      <p:cBhvr>
                                        <p:cTn id="103" dur="250" fill="hold"/>
                                        <p:tgtEl>
                                          <p:spTgt spid="6">
                                            <p:txEl>
                                              <p:pRg st="11" end="11"/>
                                            </p:txEl>
                                          </p:spTgt>
                                        </p:tgtEl>
                                        <p:attrNameLst>
                                          <p:attrName>fillcolor</p:attrName>
                                        </p:attrNameLst>
                                      </p:cBhvr>
                                      <p:to>
                                        <p:clrVal>
                                          <a:srgbClr val="FFFF00"/>
                                        </p:clrVal>
                                      </p:to>
                                    </p:set>
                                    <p:set>
                                      <p:cBhvr>
                                        <p:cTn id="104" dur="250" fill="hold"/>
                                        <p:tgtEl>
                                          <p:spTgt spid="6">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Cloud Callout 1"/>
          <p:cNvSpPr/>
          <p:nvPr/>
        </p:nvSpPr>
        <p:spPr>
          <a:xfrm>
            <a:off x="1347470" y="1967230"/>
            <a:ext cx="7270115" cy="2800985"/>
          </a:xfrm>
          <a:prstGeom prst="cloudCallout">
            <a:avLst>
              <a:gd name="adj1" fmla="val -56969"/>
              <a:gd name="adj2" fmla="val 89541"/>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anose="02020603050405020304" pitchFamily="18" charset="0"/>
                <a:cs typeface="Times New Roman" panose="02020603050405020304" pitchFamily="18" charset="0"/>
              </a:rPr>
              <a:t>Một văn bản tường trình cần đảm bảo các mục nào?</a:t>
            </a:r>
            <a:endParaRPr lang="vi-VN" sz="2400" b="1" dirty="0" smtClean="0">
              <a:latin typeface="Times New Roman" panose="02020603050405020304" pitchFamily="18" charset="0"/>
              <a:cs typeface="Times New Roman" panose="02020603050405020304" pitchFamily="18" charset="0"/>
            </a:endParaRPr>
          </a:p>
        </p:txBody>
      </p:sp>
      <p:sp>
        <p:nvSpPr>
          <p:cNvPr id="100" name="Text Box 99"/>
          <p:cNvSpPr txBox="1"/>
          <p:nvPr/>
        </p:nvSpPr>
        <p:spPr>
          <a:xfrm>
            <a:off x="785495" y="549910"/>
            <a:ext cx="6189980" cy="583565"/>
          </a:xfrm>
          <a:prstGeom prst="rect">
            <a:avLst/>
          </a:prstGeom>
          <a:noFill/>
          <a:ln w="9525">
            <a:noFill/>
          </a:ln>
        </p:spPr>
        <p:txBody>
          <a:bodyPr wrap="square">
            <a:spAutoFit/>
          </a:bodyPr>
          <a:p>
            <a:pPr indent="0"/>
            <a:r>
              <a:rPr lang="en-US" sz="3200" b="1">
                <a:solidFill>
                  <a:srgbClr val="FF0000"/>
                </a:solidFill>
                <a:latin typeface="Times New Roman" panose="02020603050405020304" pitchFamily="18" charset="0"/>
                <a:ea typeface="SimSun" panose="02010600030101010101" pitchFamily="2" charset="-122"/>
              </a:rPr>
              <a:t>3.Cách viết bản tường trình:</a:t>
            </a:r>
            <a:endParaRPr lang="en-US" sz="3200" b="1">
              <a:solidFill>
                <a:srgbClr val="FF0000"/>
              </a:solidFill>
              <a:latin typeface="Times New Roman" panose="02020603050405020304" pitchFamily="18"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10972" y="910875"/>
          <a:ext cx="11246255" cy="5212080"/>
        </p:xfrm>
        <a:graphic>
          <a:graphicData uri="http://schemas.openxmlformats.org/drawingml/2006/table">
            <a:tbl>
              <a:tblPr firstRow="1" bandRow="1">
                <a:tableStyleId>{E269D01E-BC32-4049-B463-5C60D7B0CCD2}</a:tableStyleId>
              </a:tblPr>
              <a:tblGrid>
                <a:gridCol w="2180076"/>
                <a:gridCol w="9066179"/>
              </a:tblGrid>
              <a:tr h="1974716">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Thể thức </a:t>
                      </a:r>
                      <a:endParaRPr lang="vi-VN" sz="2400" b="1" dirty="0" smtClean="0">
                        <a:solidFill>
                          <a:schemeClr val="tx1"/>
                        </a:solidFill>
                        <a:latin typeface="Times New Roman" panose="02020603050405020304" pitchFamily="18" charset="0"/>
                        <a:cs typeface="Times New Roman" panose="02020603050405020304" pitchFamily="18" charset="0"/>
                      </a:endParaRPr>
                    </a:p>
                    <a:p>
                      <a:pPr algn="ctr"/>
                      <a:r>
                        <a:rPr lang="vi-VN" sz="2400" b="1" dirty="0" smtClean="0">
                          <a:solidFill>
                            <a:schemeClr val="tx1"/>
                          </a:solidFill>
                          <a:latin typeface="Times New Roman" panose="02020603050405020304" pitchFamily="18" charset="0"/>
                          <a:cs typeface="Times New Roman" panose="02020603050405020304" pitchFamily="18" charset="0"/>
                        </a:rPr>
                        <a:t>mở</a:t>
                      </a:r>
                      <a:r>
                        <a:rPr lang="vi-VN" sz="2400" b="1" baseline="0" dirty="0" smtClean="0">
                          <a:solidFill>
                            <a:schemeClr val="tx1"/>
                          </a:solidFill>
                          <a:latin typeface="Times New Roman" panose="02020603050405020304" pitchFamily="18" charset="0"/>
                          <a:cs typeface="Times New Roman" panose="02020603050405020304" pitchFamily="18" charset="0"/>
                        </a:rPr>
                        <a:t> đầu</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2400" b="0" dirty="0" smtClean="0">
                          <a:solidFill>
                            <a:schemeClr val="tx1"/>
                          </a:solidFill>
                          <a:latin typeface="Times New Roman" panose="02020603050405020304" pitchFamily="18" charset="0"/>
                          <a:cs typeface="Times New Roman" panose="02020603050405020304" pitchFamily="18" charset="0"/>
                        </a:rPr>
                        <a:t>Quốc hiệu,</a:t>
                      </a:r>
                      <a:r>
                        <a:rPr lang="vi-VN" sz="2400" b="0" baseline="0" dirty="0" smtClean="0">
                          <a:solidFill>
                            <a:schemeClr val="tx1"/>
                          </a:solidFill>
                          <a:latin typeface="Times New Roman" panose="02020603050405020304" pitchFamily="18" charset="0"/>
                          <a:cs typeface="Times New Roman" panose="02020603050405020304" pitchFamily="18" charset="0"/>
                        </a:rPr>
                        <a:t> tiêu ngữ</a:t>
                      </a:r>
                      <a:endParaRPr lang="vi-VN" sz="2400" b="0" baseline="0" dirty="0" smtClean="0">
                        <a:solidFill>
                          <a:schemeClr val="tx1"/>
                        </a:solidFill>
                        <a:latin typeface="Times New Roman" panose="02020603050405020304" pitchFamily="18" charset="0"/>
                        <a:cs typeface="Times New Roman" panose="02020603050405020304" pitchFamily="18" charset="0"/>
                      </a:endParaRPr>
                    </a:p>
                    <a:p>
                      <a:pPr algn="r">
                        <a:lnSpc>
                          <a:spcPct val="150000"/>
                        </a:lnSpc>
                      </a:pPr>
                      <a:r>
                        <a:rPr lang="vi-VN" sz="2400" b="0" baseline="0" dirty="0" smtClean="0">
                          <a:solidFill>
                            <a:schemeClr val="tx1"/>
                          </a:solidFill>
                          <a:latin typeface="Times New Roman" panose="02020603050405020304" pitchFamily="18" charset="0"/>
                          <a:cs typeface="Times New Roman" panose="02020603050405020304" pitchFamily="18" charset="0"/>
                        </a:rPr>
                        <a:t>Địa điểm, ngày tháng năm</a:t>
                      </a:r>
                      <a:endParaRPr lang="vi-VN" sz="2400" b="0" baseline="0"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vi-VN" sz="2400" b="1" baseline="0" dirty="0" smtClean="0">
                          <a:solidFill>
                            <a:schemeClr val="tx1"/>
                          </a:solidFill>
                          <a:latin typeface="Times New Roman" panose="02020603050405020304" pitchFamily="18" charset="0"/>
                          <a:cs typeface="Times New Roman" panose="02020603050405020304" pitchFamily="18" charset="0"/>
                        </a:rPr>
                        <a:t>TÊN VĂN BẢN</a:t>
                      </a:r>
                      <a:endParaRPr lang="vi-VN" sz="2400" b="1"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vi-VN" sz="2400" b="0" baseline="0" dirty="0" smtClean="0">
                          <a:solidFill>
                            <a:schemeClr val="tx1"/>
                          </a:solidFill>
                          <a:latin typeface="Times New Roman" panose="02020603050405020304" pitchFamily="18" charset="0"/>
                          <a:cs typeface="Times New Roman" panose="02020603050405020304" pitchFamily="18" charset="0"/>
                        </a:rPr>
                        <a:t>Người (cơ quan) nhận</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03651">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Nội dung</a:t>
                      </a:r>
                      <a:endParaRPr lang="vi-VN" sz="24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vi-VN" sz="2400" b="0" dirty="0" smtClean="0">
                          <a:solidFill>
                            <a:schemeClr val="tx1"/>
                          </a:solidFill>
                          <a:latin typeface="Times New Roman" panose="02020603050405020304" pitchFamily="18" charset="0"/>
                          <a:cs typeface="Times New Roman" panose="02020603050405020304" pitchFamily="18" charset="0"/>
                        </a:rPr>
                        <a:t>Người tường</a:t>
                      </a:r>
                      <a:r>
                        <a:rPr lang="vi-VN" sz="2400" b="0" baseline="0" dirty="0" smtClean="0">
                          <a:solidFill>
                            <a:schemeClr val="tx1"/>
                          </a:solidFill>
                          <a:latin typeface="Times New Roman" panose="02020603050405020304" pitchFamily="18" charset="0"/>
                          <a:cs typeface="Times New Roman" panose="02020603050405020304" pitchFamily="18" charset="0"/>
                        </a:rPr>
                        <a:t> trình</a:t>
                      </a:r>
                      <a:endParaRPr lang="vi-VN" sz="2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vi-VN" sz="2400" b="0" baseline="0" dirty="0" smtClean="0">
                          <a:solidFill>
                            <a:schemeClr val="tx1"/>
                          </a:solidFill>
                          <a:latin typeface="Times New Roman" panose="02020603050405020304" pitchFamily="18" charset="0"/>
                          <a:cs typeface="Times New Roman" panose="02020603050405020304" pitchFamily="18" charset="0"/>
                        </a:rPr>
                        <a:t>Trình bày cụ thể: thời gian, địa điểm, nguyên nhân, hậu quả, ai chịu trách nhiệm</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8508">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Thể thức</a:t>
                      </a:r>
                      <a:endParaRPr lang="vi-VN" sz="2400" b="1" dirty="0" smtClean="0">
                        <a:solidFill>
                          <a:schemeClr val="tx1"/>
                        </a:solidFill>
                        <a:latin typeface="Times New Roman" panose="02020603050405020304" pitchFamily="18" charset="0"/>
                        <a:cs typeface="Times New Roman" panose="02020603050405020304" pitchFamily="18" charset="0"/>
                      </a:endParaRPr>
                    </a:p>
                    <a:p>
                      <a:pPr algn="ctr"/>
                      <a:r>
                        <a:rPr lang="vi-VN" sz="2400" b="1" baseline="0" dirty="0" smtClean="0">
                          <a:solidFill>
                            <a:schemeClr val="tx1"/>
                          </a:solidFill>
                          <a:latin typeface="Times New Roman" panose="02020603050405020304" pitchFamily="18" charset="0"/>
                          <a:cs typeface="Times New Roman" panose="02020603050405020304" pitchFamily="18" charset="0"/>
                        </a:rPr>
                        <a:t> kết thúc</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vi-VN" sz="2400" b="0" dirty="0" smtClean="0">
                          <a:solidFill>
                            <a:schemeClr val="tx1"/>
                          </a:solidFill>
                          <a:latin typeface="Times New Roman" panose="02020603050405020304" pitchFamily="18" charset="0"/>
                          <a:cs typeface="Times New Roman" panose="02020603050405020304" pitchFamily="18" charset="0"/>
                        </a:rPr>
                        <a:t>Lời đề</a:t>
                      </a:r>
                      <a:r>
                        <a:rPr lang="vi-VN" sz="2400" b="0" baseline="0" dirty="0" smtClean="0">
                          <a:solidFill>
                            <a:schemeClr val="tx1"/>
                          </a:solidFill>
                          <a:latin typeface="Times New Roman" panose="02020603050405020304" pitchFamily="18" charset="0"/>
                          <a:cs typeface="Times New Roman" panose="02020603050405020304" pitchFamily="18" charset="0"/>
                        </a:rPr>
                        <a:t> nghị hoặc cam đoan</a:t>
                      </a:r>
                      <a:endParaRPr lang="vi-VN" sz="2400" b="0" baseline="0" dirty="0" smtClean="0">
                        <a:solidFill>
                          <a:schemeClr val="tx1"/>
                        </a:solidFill>
                        <a:latin typeface="Times New Roman" panose="02020603050405020304" pitchFamily="18" charset="0"/>
                        <a:cs typeface="Times New Roman" panose="02020603050405020304" pitchFamily="18" charset="0"/>
                      </a:endParaRPr>
                    </a:p>
                    <a:p>
                      <a:pPr algn="r">
                        <a:lnSpc>
                          <a:spcPct val="150000"/>
                        </a:lnSpc>
                      </a:pPr>
                      <a:r>
                        <a:rPr lang="vi-VN" sz="2400" b="0" baseline="0" dirty="0" smtClean="0">
                          <a:solidFill>
                            <a:schemeClr val="tx1"/>
                          </a:solidFill>
                          <a:latin typeface="Times New Roman" panose="02020603050405020304" pitchFamily="18" charset="0"/>
                          <a:cs typeface="Times New Roman" panose="02020603050405020304" pitchFamily="18" charset="0"/>
                        </a:rPr>
                        <a:t>Chữ kí, họ và tên người tường trình</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ounded Rectangle 2"/>
          <p:cNvSpPr/>
          <p:nvPr/>
        </p:nvSpPr>
        <p:spPr>
          <a:xfrm>
            <a:off x="2500009" y="145914"/>
            <a:ext cx="7208195" cy="6614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latin typeface="+mj-lt"/>
              </a:rPr>
              <a:t>Một văn bản tường trình cần có các mục sau:</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94080" y="264795"/>
            <a:ext cx="10650855" cy="2306955"/>
          </a:xfrm>
          <a:prstGeom prst="rect">
            <a:avLst/>
          </a:prstGeom>
          <a:noFill/>
        </p:spPr>
        <p:txBody>
          <a:bodyPr wrap="square" rtlCol="0">
            <a:spAutoFit/>
          </a:bodyPr>
          <a:p>
            <a:r>
              <a:rPr lang="vi-VN" altLang="en-US" sz="2400">
                <a:latin typeface="Times New Roman" panose="02020603050405020304" pitchFamily="18" charset="0"/>
                <a:cs typeface="Times New Roman" panose="02020603050405020304" pitchFamily="18" charset="0"/>
              </a:rPr>
              <a:t>- Mở đầu văn bản:</a:t>
            </a:r>
            <a:endParaRPr lang="vi-VN" altLang="en-US" sz="2400">
              <a:latin typeface="Times New Roman" panose="02020603050405020304" pitchFamily="18" charset="0"/>
              <a:cs typeface="Times New Roman" panose="02020603050405020304" pitchFamily="18" charset="0"/>
            </a:endParaRPr>
          </a:p>
          <a:p>
            <a:r>
              <a:rPr lang="vi-VN" altLang="en-US" sz="2400">
                <a:latin typeface="Times New Roman" panose="02020603050405020304" pitchFamily="18" charset="0"/>
                <a:cs typeface="Times New Roman" panose="02020603050405020304" pitchFamily="18" charset="0"/>
              </a:rPr>
              <a:t>+ Quốc hiệu, tiêu ngữ (ghi chính giữa):</a:t>
            </a:r>
            <a:endParaRPr lang="vi-VN" altLang="en-US" sz="2400">
              <a:latin typeface="Times New Roman" panose="02020603050405020304" pitchFamily="18" charset="0"/>
              <a:cs typeface="Times New Roman" panose="02020603050405020304" pitchFamily="18" charset="0"/>
            </a:endParaRPr>
          </a:p>
          <a:p>
            <a:pPr algn="ctr"/>
            <a:r>
              <a:rPr lang="vi-VN" altLang="en-US" sz="2400">
                <a:latin typeface="Times New Roman" panose="02020603050405020304" pitchFamily="18" charset="0"/>
                <a:cs typeface="Times New Roman" panose="02020603050405020304" pitchFamily="18" charset="0"/>
              </a:rPr>
              <a:t>CỘNG HÒA XÃ HỘI CHỦ NGHĨA VIỆT NAM</a:t>
            </a:r>
            <a:endParaRPr lang="vi-VN" altLang="en-US" sz="2400">
              <a:latin typeface="Times New Roman" panose="02020603050405020304" pitchFamily="18" charset="0"/>
              <a:cs typeface="Times New Roman" panose="02020603050405020304" pitchFamily="18" charset="0"/>
            </a:endParaRPr>
          </a:p>
          <a:p>
            <a:pPr algn="ctr"/>
            <a:r>
              <a:rPr lang="vi-VN" altLang="en-US" sz="2400">
                <a:latin typeface="Times New Roman" panose="02020603050405020304" pitchFamily="18" charset="0"/>
                <a:cs typeface="Times New Roman" panose="02020603050405020304" pitchFamily="18" charset="0"/>
              </a:rPr>
              <a:t>Độc lập - Tự do - Hạnh phúc</a:t>
            </a:r>
            <a:endParaRPr lang="vi-VN" altLang="en-US" sz="2400">
              <a:latin typeface="Times New Roman" panose="02020603050405020304" pitchFamily="18" charset="0"/>
              <a:cs typeface="Times New Roman" panose="02020603050405020304" pitchFamily="18" charset="0"/>
            </a:endParaRPr>
          </a:p>
          <a:p>
            <a:r>
              <a:rPr lang="vi-VN" altLang="en-US" sz="2400">
                <a:latin typeface="Times New Roman" panose="02020603050405020304" pitchFamily="18" charset="0"/>
                <a:cs typeface="Times New Roman" panose="02020603050405020304" pitchFamily="18" charset="0"/>
              </a:rPr>
              <a:t>+ Địa điểm, thời gian làm tường trình (ghi vào góc bên phải)</a:t>
            </a:r>
            <a:endParaRPr lang="vi-VN" altLang="en-US" sz="2400">
              <a:latin typeface="Times New Roman" panose="02020603050405020304" pitchFamily="18" charset="0"/>
              <a:cs typeface="Times New Roman" panose="02020603050405020304" pitchFamily="18" charset="0"/>
            </a:endParaRPr>
          </a:p>
          <a:p>
            <a:r>
              <a:rPr lang="vi-VN" altLang="en-US" sz="2400">
                <a:latin typeface="Times New Roman" panose="02020603050405020304" pitchFamily="18" charset="0"/>
                <a:cs typeface="Times New Roman" panose="02020603050405020304" pitchFamily="18" charset="0"/>
              </a:rPr>
              <a:t>+ Tên văn bản (ghi chính giữa)</a:t>
            </a:r>
            <a:endParaRPr lang="vi-VN" altLang="en-US" sz="2400">
              <a:latin typeface="Times New Roman" panose="02020603050405020304" pitchFamily="18" charset="0"/>
              <a:cs typeface="Times New Roman" panose="02020603050405020304" pitchFamily="18" charset="0"/>
            </a:endParaRPr>
          </a:p>
        </p:txBody>
      </p:sp>
      <p:pic>
        <p:nvPicPr>
          <p:cNvPr id="12" name="Picture 10"/>
          <p:cNvPicPr>
            <a:picLocks noChangeAspect="1"/>
          </p:cNvPicPr>
          <p:nvPr/>
        </p:nvPicPr>
        <p:blipFill>
          <a:blip r:embed="rId1"/>
          <a:stretch>
            <a:fillRect/>
          </a:stretch>
        </p:blipFill>
        <p:spPr>
          <a:xfrm>
            <a:off x="2726055" y="2571750"/>
            <a:ext cx="6599555" cy="36042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3" name="Rounded Rectangle 2"/>
          <p:cNvSpPr/>
          <p:nvPr/>
        </p:nvSpPr>
        <p:spPr>
          <a:xfrm>
            <a:off x="340465" y="1488329"/>
            <a:ext cx="2743200" cy="29474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a:solidFill>
                  <a:prstClr val="black"/>
                </a:solidFill>
                <a:latin typeface="Times New Roman" panose="02020603050405020304" pitchFamily="18" charset="0"/>
              </a:rPr>
              <a:t>ĐẶC ĐIỂM CỦA VĂN BẢN TƯỜNG TRÌNH</a:t>
            </a:r>
            <a:endParaRPr lang="en-US" sz="2400" b="1" dirty="0">
              <a:solidFill>
                <a:prstClr val="black"/>
              </a:solidFill>
              <a:latin typeface="Calibri Light" panose="020F0302020204030204"/>
            </a:endParaRPr>
          </a:p>
        </p:txBody>
      </p:sp>
      <p:sp>
        <p:nvSpPr>
          <p:cNvPr id="4" name="Bent Arrow 3"/>
          <p:cNvSpPr/>
          <p:nvPr/>
        </p:nvSpPr>
        <p:spPr>
          <a:xfrm>
            <a:off x="1517511" y="476652"/>
            <a:ext cx="2290050"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 name="Bent Arrow 4"/>
          <p:cNvSpPr/>
          <p:nvPr/>
        </p:nvSpPr>
        <p:spPr>
          <a:xfrm rot="10800000" flipH="1">
            <a:off x="1471291" y="4435813"/>
            <a:ext cx="2290051"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3807561" y="282098"/>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a:solidFill>
                  <a:prstClr val="black"/>
                </a:solidFill>
                <a:latin typeface="Times New Roman" panose="02020603050405020304" pitchFamily="18" charset="0"/>
              </a:rPr>
              <a:t>KHÁI NIỆM, MỤC ĐÍCH</a:t>
            </a:r>
            <a:endParaRPr lang="en-US" sz="2400" dirty="0">
              <a:solidFill>
                <a:prstClr val="black"/>
              </a:solidFill>
              <a:latin typeface="Calibri Light" panose="020F0302020204030204"/>
            </a:endParaRPr>
          </a:p>
        </p:txBody>
      </p:sp>
      <p:sp>
        <p:nvSpPr>
          <p:cNvPr id="7" name="Rectangle 6"/>
          <p:cNvSpPr/>
          <p:nvPr/>
        </p:nvSpPr>
        <p:spPr>
          <a:xfrm>
            <a:off x="6055995" y="146050"/>
            <a:ext cx="5841365" cy="18878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vi-VN" sz="2400" dirty="0">
                <a:solidFill>
                  <a:prstClr val="black"/>
                </a:solidFill>
                <a:latin typeface="Times New Roman" panose="02020603050405020304" pitchFamily="18" charset="0"/>
              </a:rPr>
              <a:t>Tường trình là loại văn bản trình bày, báo cáo lại đầy đủ, rõ ràng về một vấn đề hoặc sự việc nào đó. Người viết tường là người nhận tường trình là cá nhân hoặc cơ quan có thẩm quyền xem xét và giải quyết.</a:t>
            </a:r>
            <a:endParaRPr lang="vi-VN" sz="2400" dirty="0">
              <a:solidFill>
                <a:prstClr val="black"/>
              </a:solidFill>
              <a:latin typeface="Times New Roman" panose="02020603050405020304" pitchFamily="18" charset="0"/>
            </a:endParaRPr>
          </a:p>
        </p:txBody>
      </p:sp>
      <p:sp>
        <p:nvSpPr>
          <p:cNvPr id="8" name="Right Arrow 7"/>
          <p:cNvSpPr/>
          <p:nvPr/>
        </p:nvSpPr>
        <p:spPr>
          <a:xfrm>
            <a:off x="3083665" y="2033687"/>
            <a:ext cx="723895" cy="4134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 name="Rounded Rectangle 8"/>
          <p:cNvSpPr/>
          <p:nvPr/>
        </p:nvSpPr>
        <p:spPr>
          <a:xfrm>
            <a:off x="3819712" y="1733951"/>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a:solidFill>
                  <a:prstClr val="black"/>
                </a:solidFill>
                <a:latin typeface="Times New Roman" panose="02020603050405020304" pitchFamily="18" charset="0"/>
              </a:rPr>
              <a:t>NGƯỜI VIẾT</a:t>
            </a:r>
            <a:endParaRPr lang="en-US" sz="2400" dirty="0">
              <a:solidFill>
                <a:prstClr val="black"/>
              </a:solidFill>
              <a:latin typeface="Calibri Light" panose="020F0302020204030204"/>
            </a:endParaRPr>
          </a:p>
        </p:txBody>
      </p:sp>
      <p:sp>
        <p:nvSpPr>
          <p:cNvPr id="10" name="Rounded Rectangle 9"/>
          <p:cNvSpPr/>
          <p:nvPr/>
        </p:nvSpPr>
        <p:spPr>
          <a:xfrm>
            <a:off x="3819712" y="2920727"/>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a:solidFill>
                  <a:prstClr val="black"/>
                </a:solidFill>
                <a:latin typeface="Times New Roman" panose="02020603050405020304" pitchFamily="18" charset="0"/>
              </a:rPr>
              <a:t>NGƯỜI NHẬN</a:t>
            </a:r>
            <a:endParaRPr lang="en-US" sz="2400" dirty="0">
              <a:solidFill>
                <a:prstClr val="black"/>
              </a:solidFill>
              <a:latin typeface="Calibri Light" panose="020F0302020204030204"/>
            </a:endParaRPr>
          </a:p>
        </p:txBody>
      </p:sp>
      <p:sp>
        <p:nvSpPr>
          <p:cNvPr id="11" name="Rectangle 10"/>
          <p:cNvSpPr/>
          <p:nvPr/>
        </p:nvSpPr>
        <p:spPr>
          <a:xfrm>
            <a:off x="6055995" y="2033905"/>
            <a:ext cx="3855085" cy="7118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vi-VN" sz="2400" dirty="0">
                <a:solidFill>
                  <a:prstClr val="black"/>
                </a:solidFill>
                <a:latin typeface="Times New Roman" panose="02020603050405020304" pitchFamily="18" charset="0"/>
              </a:rPr>
              <a:t>Người có liên qua đến sự việc</a:t>
            </a:r>
            <a:endParaRPr lang="en-US" sz="2400" dirty="0">
              <a:solidFill>
                <a:prstClr val="black"/>
              </a:solidFill>
              <a:latin typeface="Calibri Light" panose="020F0302020204030204"/>
            </a:endParaRPr>
          </a:p>
        </p:txBody>
      </p:sp>
      <p:sp>
        <p:nvSpPr>
          <p:cNvPr id="12" name="Rectangle 11"/>
          <p:cNvSpPr/>
          <p:nvPr/>
        </p:nvSpPr>
        <p:spPr>
          <a:xfrm>
            <a:off x="6068428" y="2880600"/>
            <a:ext cx="5700409" cy="10262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400" dirty="0">
                <a:solidFill>
                  <a:prstClr val="black"/>
                </a:solidFill>
                <a:latin typeface="Times New Roman" panose="02020603050405020304" pitchFamily="18" charset="0"/>
              </a:rPr>
              <a:t>Cá nhân hoặc cơ quan có thẩm quyền xem xét và giải quyết</a:t>
            </a:r>
            <a:endParaRPr lang="en-US" sz="2400" dirty="0">
              <a:solidFill>
                <a:prstClr val="black"/>
              </a:solidFill>
              <a:latin typeface="Calibri Light" panose="020F0302020204030204"/>
            </a:endParaRPr>
          </a:p>
        </p:txBody>
      </p:sp>
      <p:cxnSp>
        <p:nvCxnSpPr>
          <p:cNvPr id="17" name="Straight Arrow Connector 16"/>
          <p:cNvCxnSpPr>
            <a:stCxn id="9" idx="3"/>
            <a:endCxn id="11" idx="1"/>
          </p:cNvCxnSpPr>
          <p:nvPr/>
        </p:nvCxnSpPr>
        <p:spPr>
          <a:xfrm>
            <a:off x="5905484" y="2245288"/>
            <a:ext cx="150495" cy="1447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5893332" y="809825"/>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905484" y="3421701"/>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Right Arrow 17"/>
          <p:cNvSpPr/>
          <p:nvPr/>
        </p:nvSpPr>
        <p:spPr>
          <a:xfrm>
            <a:off x="3083665" y="3187022"/>
            <a:ext cx="723895" cy="4134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1" name="Rounded Rectangle 20"/>
          <p:cNvSpPr/>
          <p:nvPr/>
        </p:nvSpPr>
        <p:spPr>
          <a:xfrm>
            <a:off x="3806328" y="4682036"/>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smtClean="0">
                <a:solidFill>
                  <a:prstClr val="black"/>
                </a:solidFill>
                <a:latin typeface="Times New Roman" panose="02020603050405020304" pitchFamily="18" charset="0"/>
              </a:rPr>
              <a:t>CÁCH LÀM</a:t>
            </a:r>
            <a:endParaRPr lang="en-US" sz="2400" dirty="0">
              <a:solidFill>
                <a:prstClr val="black"/>
              </a:solidFill>
              <a:latin typeface="Calibri Light" panose="020F0302020204030204"/>
            </a:endParaRPr>
          </a:p>
        </p:txBody>
      </p:sp>
      <p:sp>
        <p:nvSpPr>
          <p:cNvPr id="24" name="Rectangle 23"/>
          <p:cNvSpPr/>
          <p:nvPr/>
        </p:nvSpPr>
        <p:spPr>
          <a:xfrm>
            <a:off x="6348107" y="4166470"/>
            <a:ext cx="2698614" cy="619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400" dirty="0" smtClean="0">
                <a:solidFill>
                  <a:prstClr val="black"/>
                </a:solidFill>
                <a:latin typeface="Times New Roman" panose="02020603050405020304" pitchFamily="18" charset="0"/>
              </a:rPr>
              <a:t>Tuân thủ thể thức</a:t>
            </a:r>
            <a:endParaRPr lang="en-US" sz="2400" dirty="0">
              <a:solidFill>
                <a:prstClr val="black"/>
              </a:solidFill>
              <a:latin typeface="Calibri Light" panose="020F0302020204030204"/>
            </a:endParaRPr>
          </a:p>
        </p:txBody>
      </p:sp>
      <p:sp>
        <p:nvSpPr>
          <p:cNvPr id="25" name="Rectangle 24"/>
          <p:cNvSpPr/>
          <p:nvPr/>
        </p:nvSpPr>
        <p:spPr>
          <a:xfrm>
            <a:off x="6348107" y="5045611"/>
            <a:ext cx="5646095" cy="1605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400" dirty="0" smtClean="0">
                <a:solidFill>
                  <a:prstClr val="black"/>
                </a:solidFill>
                <a:latin typeface="Times New Roman" panose="02020603050405020304" pitchFamily="18" charset="0"/>
              </a:rPr>
              <a:t>Trình bày đầy đủ, chính xác: thời gian, địa điểm, sự việc, họ tên những người liên quan cùng đề nghị  của người viết; có đầy đủ người gửi, người nhận, ngày tháng, địa điểm</a:t>
            </a:r>
            <a:endParaRPr lang="en-US" sz="2400" dirty="0">
              <a:solidFill>
                <a:prstClr val="black"/>
              </a:solidFill>
              <a:latin typeface="Calibri Light" panose="020F0302020204030204"/>
            </a:endParaRPr>
          </a:p>
        </p:txBody>
      </p:sp>
      <p:cxnSp>
        <p:nvCxnSpPr>
          <p:cNvPr id="16" name="Straight Arrow Connector 15"/>
          <p:cNvCxnSpPr>
            <a:stCxn id="21" idx="3"/>
            <a:endCxn id="24" idx="1"/>
          </p:cNvCxnSpPr>
          <p:nvPr/>
        </p:nvCxnSpPr>
        <p:spPr>
          <a:xfrm flipV="1">
            <a:off x="5892100" y="4476240"/>
            <a:ext cx="456007" cy="716498"/>
          </a:xfrm>
          <a:prstGeom prst="straightConnector1">
            <a:avLst/>
          </a:prstGeom>
          <a:ln>
            <a:tailEnd type="triangle" w="med" len="med"/>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a:stCxn id="21" idx="3"/>
          </p:cNvCxnSpPr>
          <p:nvPr/>
        </p:nvCxnSpPr>
        <p:spPr>
          <a:xfrm>
            <a:off x="5892100" y="5192738"/>
            <a:ext cx="456007" cy="770303"/>
          </a:xfrm>
          <a:prstGeom prst="straightConnector1">
            <a:avLst/>
          </a:prstGeom>
          <a:ln>
            <a:tailEnd type="triangl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bldLvl="0" animBg="1"/>
      <p:bldP spid="24" grpId="0" bldLvl="0" animBg="1"/>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162685" y="614680"/>
            <a:ext cx="5080000" cy="460375"/>
          </a:xfrm>
          <a:prstGeom prst="rect">
            <a:avLst/>
          </a:prstGeom>
          <a:noFill/>
          <a:ln w="9525">
            <a:noFill/>
          </a:ln>
        </p:spPr>
        <p:txBody>
          <a:bodyPr>
            <a:spAutoFit/>
          </a:bodyPr>
          <a:p>
            <a:pPr indent="0"/>
            <a:r>
              <a:rPr lang="en-US" sz="2400" b="1">
                <a:solidFill>
                  <a:srgbClr val="FF0000"/>
                </a:solidFill>
                <a:latin typeface="Times New Roman" panose="02020603050405020304" pitchFamily="18" charset="0"/>
                <a:ea typeface="SimSun" panose="02010600030101010101" pitchFamily="2" charset="-122"/>
              </a:rPr>
              <a:t>4. Quy trình thực hiện:</a:t>
            </a:r>
            <a:endParaRPr lang="en-US" sz="2400" b="1">
              <a:solidFill>
                <a:srgbClr val="FF0000"/>
              </a:solidFill>
              <a:latin typeface="Times New Roman" panose="02020603050405020304" pitchFamily="18" charset="0"/>
              <a:ea typeface="SimSun" panose="02010600030101010101" pitchFamily="2" charset="-122"/>
            </a:endParaRPr>
          </a:p>
        </p:txBody>
      </p:sp>
      <p:pic>
        <p:nvPicPr>
          <p:cNvPr id="13" name="Picture 11"/>
          <p:cNvPicPr>
            <a:picLocks noChangeAspect="1"/>
          </p:cNvPicPr>
          <p:nvPr/>
        </p:nvPicPr>
        <p:blipFill>
          <a:blip r:embed="rId1"/>
          <a:stretch>
            <a:fillRect/>
          </a:stretch>
        </p:blipFill>
        <p:spPr>
          <a:xfrm>
            <a:off x="1311275" y="1600200"/>
            <a:ext cx="9419590" cy="3270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a:xfrm>
          <a:off x="0" y="0"/>
          <a:ext cx="0" cy="0"/>
          <a:chOff x="0" y="0"/>
          <a:chExt cx="0" cy="0"/>
        </a:xfrm>
      </p:grpSpPr>
      <p:sp>
        <p:nvSpPr>
          <p:cNvPr id="2" name="Rounded Rectangle 1"/>
          <p:cNvSpPr/>
          <p:nvPr/>
        </p:nvSpPr>
        <p:spPr>
          <a:xfrm>
            <a:off x="797668" y="1712068"/>
            <a:ext cx="1264596" cy="2986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b="1" dirty="0" smtClean="0">
                <a:solidFill>
                  <a:srgbClr val="FF0000"/>
                </a:solidFill>
                <a:latin typeface="Times New Roman" panose="02020603050405020304" pitchFamily="18" charset="0"/>
                <a:cs typeface="Times New Roman" panose="02020603050405020304" pitchFamily="18" charset="0"/>
              </a:rPr>
              <a:t>LƯU</a:t>
            </a:r>
            <a:endParaRPr lang="vi-VN" sz="2800" b="1" dirty="0" smtClean="0">
              <a:solidFill>
                <a:srgbClr val="FF0000"/>
              </a:solidFill>
              <a:latin typeface="Times New Roman" panose="02020603050405020304" pitchFamily="18" charset="0"/>
              <a:cs typeface="Times New Roman" panose="02020603050405020304" pitchFamily="18" charset="0"/>
            </a:endParaRPr>
          </a:p>
          <a:p>
            <a:pPr algn="ctr"/>
            <a:r>
              <a:rPr lang="vi-VN" sz="2800" b="1" dirty="0" smtClean="0">
                <a:solidFill>
                  <a:srgbClr val="FF0000"/>
                </a:solidFill>
                <a:latin typeface="Times New Roman" panose="02020603050405020304" pitchFamily="18" charset="0"/>
                <a:cs typeface="Times New Roman" panose="02020603050405020304" pitchFamily="18" charset="0"/>
              </a:rPr>
              <a:t>Ý</a:t>
            </a:r>
            <a:endParaRPr lang="vi-VN" sz="2800" b="1"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9387" y="331808"/>
            <a:ext cx="8531158" cy="7295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Times New Roman" panose="02020603050405020304" pitchFamily="18" charset="0"/>
                <a:cs typeface="Times New Roman" panose="02020603050405020304" pitchFamily="18" charset="0"/>
              </a:rPr>
              <a:t>Tên văn bản dùng chữ in hoa, viết khổ to cho nổi bật</a:t>
            </a:r>
            <a:endParaRPr lang="vi-VN" sz="28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2879387" y="1384827"/>
            <a:ext cx="8531158" cy="14494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Times New Roman" panose="02020603050405020304" pitchFamily="18" charset="0"/>
                <a:cs typeface="Times New Roman" panose="02020603050405020304" pitchFamily="18" charset="0"/>
              </a:rPr>
              <a:t>Chừa khoảng cách hơn một dòng giữa các phần quốc hiệu và tiêu ngữ; địa điểm và thời gian làm tường trình; tên văn bản và nội dung tường trình để dễ phân biệt</a:t>
            </a:r>
            <a:endParaRPr lang="vi-VN" sz="28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2879388" y="3439795"/>
            <a:ext cx="8531157" cy="10797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Times New Roman" panose="02020603050405020304" pitchFamily="18" charset="0"/>
                <a:cs typeface="Times New Roman" panose="02020603050405020304" pitchFamily="18" charset="0"/>
              </a:rPr>
              <a:t>Không viết quá sát lề giấy bên trái, không để phần trên trang giấy có khoảng trống quá lớn</a:t>
            </a:r>
            <a:endParaRPr lang="vi-VN" sz="2800" dirty="0" smtClean="0">
              <a:latin typeface="Times New Roman" panose="02020603050405020304" pitchFamily="18" charset="0"/>
              <a:cs typeface="Times New Roman" panose="02020603050405020304" pitchFamily="18" charset="0"/>
            </a:endParaRPr>
          </a:p>
        </p:txBody>
      </p:sp>
      <p:sp>
        <p:nvSpPr>
          <p:cNvPr id="6" name="Rectangle 5"/>
          <p:cNvSpPr/>
          <p:nvPr/>
        </p:nvSpPr>
        <p:spPr>
          <a:xfrm>
            <a:off x="2879387" y="4835717"/>
            <a:ext cx="8531157" cy="158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Times New Roman" panose="02020603050405020304" pitchFamily="18" charset="0"/>
                <a:cs typeface="Times New Roman" panose="02020603050405020304" pitchFamily="18" charset="0"/>
              </a:rPr>
              <a:t>Dùng câu trần thuật ngắn gọn, chính xác, ngôn từ mang màu sắc khách quan, không dùng từ nhiều nghĩa, biện pháp tu từ</a:t>
            </a:r>
            <a:endParaRPr lang="vi-VN" sz="2800" dirty="0" smtClean="0">
              <a:latin typeface="Times New Roman" panose="02020603050405020304" pitchFamily="18" charset="0"/>
              <a:cs typeface="Times New Roman" panose="02020603050405020304" pitchFamily="18" charset="0"/>
            </a:endParaRPr>
          </a:p>
        </p:txBody>
      </p:sp>
      <p:cxnSp>
        <p:nvCxnSpPr>
          <p:cNvPr id="8" name="Straight Arrow Connector 7"/>
          <p:cNvCxnSpPr>
            <a:stCxn id="2" idx="3"/>
            <a:endCxn id="3" idx="1"/>
          </p:cNvCxnSpPr>
          <p:nvPr/>
        </p:nvCxnSpPr>
        <p:spPr>
          <a:xfrm flipV="1">
            <a:off x="2061629" y="697014"/>
            <a:ext cx="817245" cy="25082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a:stCxn id="2" idx="3"/>
            <a:endCxn id="4" idx="1"/>
          </p:cNvCxnSpPr>
          <p:nvPr/>
        </p:nvCxnSpPr>
        <p:spPr>
          <a:xfrm flipV="1">
            <a:off x="2061629" y="2109889"/>
            <a:ext cx="817245" cy="10953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a:stCxn id="2" idx="3"/>
            <a:endCxn id="5" idx="1"/>
          </p:cNvCxnSpPr>
          <p:nvPr/>
        </p:nvCxnSpPr>
        <p:spPr>
          <a:xfrm>
            <a:off x="2061629" y="3205264"/>
            <a:ext cx="817245" cy="77406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2" idx="3"/>
            <a:endCxn id="6" idx="1"/>
          </p:cNvCxnSpPr>
          <p:nvPr/>
        </p:nvCxnSpPr>
        <p:spPr>
          <a:xfrm>
            <a:off x="2061629" y="3205264"/>
            <a:ext cx="817245" cy="242316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t="-11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3625175" y="155643"/>
            <a:ext cx="5097293" cy="1198880"/>
          </a:xfrm>
          <a:prstGeom prst="rect">
            <a:avLst/>
          </a:prstGeom>
          <a:noFill/>
        </p:spPr>
        <p:txBody>
          <a:bodyPr wrap="square" rtlCol="0">
            <a:spAutoFit/>
          </a:bodyPr>
          <a:lstStyle/>
          <a:p>
            <a:pPr algn="ctr"/>
            <a:r>
              <a:rPr lang="vi-VN" sz="3600" b="1" dirty="0" smtClean="0">
                <a:solidFill>
                  <a:srgbClr val="FF0000"/>
                </a:solidFill>
                <a:latin typeface="Times New Roman" panose="02020603050405020304" pitchFamily="18" charset="0"/>
                <a:cs typeface="Times New Roman" panose="02020603050405020304" pitchFamily="18" charset="0"/>
              </a:rPr>
              <a:t>Các bước làm văn bản tường trình</a:t>
            </a:r>
            <a:endParaRPr lang="vi-VN" sz="3600" b="1" dirty="0" smtClean="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260714" y="3064013"/>
            <a:ext cx="2182236" cy="13099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Times New Roman" panose="02020603050405020304" pitchFamily="18" charset="0"/>
                <a:cs typeface="Times New Roman" panose="02020603050405020304" pitchFamily="18" charset="0"/>
              </a:rPr>
              <a:t>3. Tạo lập văn bản</a:t>
            </a:r>
            <a:endParaRPr lang="vi-VN" sz="2400" dirty="0" smtClean="0">
              <a:latin typeface="Times New Roman" panose="02020603050405020304" pitchFamily="18" charset="0"/>
              <a:cs typeface="Times New Roman" panose="02020603050405020304" pitchFamily="18" charset="0"/>
            </a:endParaRPr>
          </a:p>
        </p:txBody>
      </p:sp>
      <p:sp>
        <p:nvSpPr>
          <p:cNvPr id="6" name="Rounded Rectangle 5"/>
          <p:cNvSpPr/>
          <p:nvPr/>
        </p:nvSpPr>
        <p:spPr>
          <a:xfrm>
            <a:off x="6442950" y="4286453"/>
            <a:ext cx="2383278" cy="13910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Times New Roman" panose="02020603050405020304" pitchFamily="18" charset="0"/>
                <a:cs typeface="Times New Roman" panose="02020603050405020304" pitchFamily="18" charset="0"/>
              </a:rPr>
              <a:t>4. Đọc, sửa chữa</a:t>
            </a:r>
            <a:endParaRPr lang="vi-VN" sz="2400" dirty="0" smtClean="0">
              <a:latin typeface="Times New Roman" panose="02020603050405020304" pitchFamily="18" charset="0"/>
              <a:cs typeface="Times New Roman" panose="02020603050405020304" pitchFamily="18" charset="0"/>
            </a:endParaRPr>
          </a:p>
        </p:txBody>
      </p:sp>
      <p:sp>
        <p:nvSpPr>
          <p:cNvPr id="7" name="Rounded Rectangle 6"/>
          <p:cNvSpPr/>
          <p:nvPr/>
        </p:nvSpPr>
        <p:spPr>
          <a:xfrm>
            <a:off x="7106042" y="3216311"/>
            <a:ext cx="4176410" cy="8463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Tx/>
              <a:buChar char="-"/>
            </a:pPr>
            <a:r>
              <a:rPr lang="vi-VN" sz="2400" dirty="0" smtClean="0">
                <a:latin typeface="Times New Roman" panose="02020603050405020304" pitchFamily="18" charset="0"/>
                <a:cs typeface="Times New Roman" panose="02020603050405020304" pitchFamily="18" charset="0"/>
              </a:rPr>
              <a:t>Đúng thể thức</a:t>
            </a:r>
            <a:endParaRPr lang="vi-VN" sz="2400" dirty="0" smtClean="0">
              <a:latin typeface="Times New Roman" panose="02020603050405020304" pitchFamily="18" charset="0"/>
              <a:cs typeface="Times New Roman" panose="02020603050405020304" pitchFamily="18" charset="0"/>
            </a:endParaRPr>
          </a:p>
          <a:p>
            <a:pPr marL="285750" indent="-285750">
              <a:buFontTx/>
              <a:buChar char="-"/>
            </a:pPr>
            <a:r>
              <a:rPr lang="vi-VN" sz="2400" dirty="0" smtClean="0">
                <a:latin typeface="Times New Roman" panose="02020603050405020304" pitchFamily="18" charset="0"/>
                <a:cs typeface="Times New Roman" panose="02020603050405020304" pitchFamily="18" charset="0"/>
              </a:rPr>
              <a:t>Nội dung đầy đủ,trung thực</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077836" y="1852918"/>
            <a:ext cx="6449441" cy="10167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smtClean="0">
                <a:latin typeface="Times New Roman" panose="02020603050405020304" pitchFamily="18" charset="0"/>
                <a:cs typeface="Times New Roman" panose="02020603050405020304" pitchFamily="18" charset="0"/>
              </a:rPr>
              <a:t>Người viết, người nhận, thời gian, sự việc, nguyên nhân, hậu quả, mức độ trách nhiệm</a:t>
            </a:r>
            <a:endParaRPr lang="vi-VN" sz="2400" dirty="0" smtClean="0">
              <a:latin typeface="Times New Roman" panose="02020603050405020304" pitchFamily="18" charset="0"/>
              <a:cs typeface="Times New Roman" panose="02020603050405020304" pitchFamily="18" charset="0"/>
            </a:endParaRPr>
          </a:p>
        </p:txBody>
      </p:sp>
      <p:sp>
        <p:nvSpPr>
          <p:cNvPr id="9" name="Rounded Rectangle 8"/>
          <p:cNvSpPr/>
          <p:nvPr/>
        </p:nvSpPr>
        <p:spPr>
          <a:xfrm>
            <a:off x="557722" y="782265"/>
            <a:ext cx="1799618" cy="1191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Times New Roman" panose="02020603050405020304" pitchFamily="18" charset="0"/>
                <a:cs typeface="Times New Roman" panose="02020603050405020304" pitchFamily="18" charset="0"/>
              </a:rPr>
              <a:t>1. Phân tích tình huống</a:t>
            </a:r>
            <a:endParaRPr lang="vi-VN" sz="2400" dirty="0" smtClean="0">
              <a:latin typeface="Times New Roman" panose="02020603050405020304" pitchFamily="18" charset="0"/>
              <a:cs typeface="Times New Roman" panose="02020603050405020304" pitchFamily="18" charset="0"/>
            </a:endParaRPr>
          </a:p>
        </p:txBody>
      </p:sp>
      <p:sp>
        <p:nvSpPr>
          <p:cNvPr id="10" name="Rounded Rectangle 9"/>
          <p:cNvSpPr/>
          <p:nvPr/>
        </p:nvSpPr>
        <p:spPr>
          <a:xfrm>
            <a:off x="2357339" y="1852918"/>
            <a:ext cx="1903375" cy="12110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2. Phác thảo ý</a:t>
            </a:r>
            <a:endParaRPr lang="vi-VN" sz="2400" dirty="0" smtClean="0">
              <a:latin typeface="Times New Roman" panose="02020603050405020304" pitchFamily="18" charset="0"/>
              <a:cs typeface="Times New Roman" panose="02020603050405020304" pitchFamily="18" charset="0"/>
            </a:endParaRPr>
          </a:p>
        </p:txBody>
      </p:sp>
      <p:sp>
        <p:nvSpPr>
          <p:cNvPr id="15" name="Bent-Up Arrow 14"/>
          <p:cNvSpPr/>
          <p:nvPr/>
        </p:nvSpPr>
        <p:spPr>
          <a:xfrm rot="5400000">
            <a:off x="1405470" y="1882127"/>
            <a:ext cx="729927" cy="953310"/>
          </a:xfrm>
          <a:prstGeom prst="bentUpArrow">
            <a:avLst>
              <a:gd name="adj1" fmla="val 25000"/>
              <a:gd name="adj2" fmla="val 2433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Bent-Up Arrow 15"/>
          <p:cNvSpPr/>
          <p:nvPr/>
        </p:nvSpPr>
        <p:spPr>
          <a:xfrm rot="5400000">
            <a:off x="3373703" y="2952345"/>
            <a:ext cx="729927" cy="953310"/>
          </a:xfrm>
          <a:prstGeom prst="bentUpArrow">
            <a:avLst>
              <a:gd name="adj1" fmla="val 25000"/>
              <a:gd name="adj2" fmla="val 2433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Bent-Up Arrow 16"/>
          <p:cNvSpPr/>
          <p:nvPr/>
        </p:nvSpPr>
        <p:spPr>
          <a:xfrm rot="5400000">
            <a:off x="5425500" y="4199518"/>
            <a:ext cx="830293" cy="1204606"/>
          </a:xfrm>
          <a:prstGeom prst="bentUpArrow">
            <a:avLst>
              <a:gd name="adj1" fmla="val 25000"/>
              <a:gd name="adj2" fmla="val 2716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4377447" y="2237362"/>
            <a:ext cx="505838" cy="39883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a:off x="6521577" y="3475816"/>
            <a:ext cx="505838" cy="39883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174912" y="2015585"/>
            <a:ext cx="2305455" cy="583565"/>
          </a:xfrm>
          <a:prstGeom prst="rect">
            <a:avLst/>
          </a:prstGeom>
          <a:noFill/>
        </p:spPr>
        <p:txBody>
          <a:bodyPr wrap="square" rtlCol="0">
            <a:spAutoFit/>
          </a:bodyPr>
          <a:lstStyle/>
          <a:p>
            <a:r>
              <a:rPr lang="vi-VN" sz="3200" b="1" dirty="0" smtClean="0">
                <a:solidFill>
                  <a:srgbClr val="FFFF00"/>
                </a:solidFill>
                <a:latin typeface="+mj-lt"/>
              </a:rPr>
              <a:t>TIẾT........</a:t>
            </a:r>
            <a:endParaRPr lang="en-US" sz="3200" b="1" dirty="0">
              <a:solidFill>
                <a:srgbClr val="FFFF00"/>
              </a:solidFill>
              <a:latin typeface="+mj-lt"/>
            </a:endParaRPr>
          </a:p>
        </p:txBody>
      </p:sp>
      <p:sp>
        <p:nvSpPr>
          <p:cNvPr id="3" name="Rectangle 2"/>
          <p:cNvSpPr/>
          <p:nvPr/>
        </p:nvSpPr>
        <p:spPr>
          <a:xfrm>
            <a:off x="2054668" y="2798776"/>
            <a:ext cx="8385175" cy="1753235"/>
          </a:xfrm>
          <a:prstGeom prst="rect">
            <a:avLst/>
          </a:prstGeom>
          <a:noFill/>
        </p:spPr>
        <p:txBody>
          <a:bodyPr wrap="none" lIns="91440" tIns="45720" rIns="91440" bIns="45720">
            <a:spAutoFit/>
          </a:bodyPr>
          <a:lstStyle/>
          <a:p>
            <a:pPr algn="l"/>
            <a:r>
              <a:rPr lang="vi-VN" sz="5400" b="1" cap="none" spc="0" dirty="0" smtClean="0">
                <a:ln w="6600">
                  <a:solidFill>
                    <a:schemeClr val="accent2"/>
                  </a:solidFill>
                  <a:prstDash val="solid"/>
                </a:ln>
                <a:solidFill>
                  <a:srgbClr val="FF0000"/>
                </a:solidFill>
                <a:effectLst>
                  <a:outerShdw dist="38100" dir="2700000" algn="tl" rotWithShape="0">
                    <a:schemeClr val="accent2"/>
                  </a:outerShdw>
                </a:effectLst>
              </a:rPr>
              <a:t>Viết:</a:t>
            </a:r>
            <a:endParaRPr lang="vi-VN" sz="5400" b="1" cap="none" spc="0" dirty="0" smtClean="0">
              <a:ln w="6600">
                <a:solidFill>
                  <a:schemeClr val="accent2"/>
                </a:solidFill>
                <a:prstDash val="solid"/>
              </a:ln>
              <a:solidFill>
                <a:srgbClr val="FF0000"/>
              </a:solidFill>
              <a:effectLst>
                <a:outerShdw dist="38100" dir="2700000" algn="tl" rotWithShape="0">
                  <a:schemeClr val="accent2"/>
                </a:outerShdw>
              </a:effectLst>
            </a:endParaRPr>
          </a:p>
          <a:p>
            <a:pPr algn="ctr"/>
            <a:r>
              <a:rPr lang="vi-VN" sz="5400" b="1" cap="none" spc="0" dirty="0" smtClean="0">
                <a:ln w="6600">
                  <a:solidFill>
                    <a:schemeClr val="accent2"/>
                  </a:solidFill>
                  <a:prstDash val="solid"/>
                </a:ln>
                <a:solidFill>
                  <a:srgbClr val="FFFFFF"/>
                </a:solidFill>
                <a:effectLst>
                  <a:outerShdw dist="38100" dir="2700000" algn="tl" rotWithShape="0">
                    <a:schemeClr val="accent2"/>
                  </a:outerShdw>
                </a:effectLst>
              </a:rPr>
              <a:t>VĂN BẢN TƯỜNG TRÌNH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 Box 3"/>
          <p:cNvSpPr txBox="1"/>
          <p:nvPr/>
        </p:nvSpPr>
        <p:spPr>
          <a:xfrm>
            <a:off x="2468880" y="1234440"/>
            <a:ext cx="6930390" cy="645160"/>
          </a:xfrm>
          <a:prstGeom prst="rect">
            <a:avLst/>
          </a:prstGeom>
          <a:noFill/>
        </p:spPr>
        <p:txBody>
          <a:bodyPr wrap="square" rtlCol="0">
            <a:spAutoFit/>
          </a:bodyPr>
          <a:p>
            <a:pPr algn="ctr"/>
            <a:r>
              <a:rPr lang="en-US" sz="3600" b="1">
                <a:solidFill>
                  <a:schemeClr val="bg1"/>
                </a:solidFill>
                <a:latin typeface="Times New Roman" panose="02020603050405020304" pitchFamily="18" charset="0"/>
                <a:cs typeface="Times New Roman" panose="02020603050405020304" pitchFamily="18" charset="0"/>
              </a:rPr>
              <a:t>BÀI 10: VĂN BẢN THÔNG TIN</a:t>
            </a:r>
            <a:endParaRPr lang="en-US" sz="36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441" y="107005"/>
            <a:ext cx="5495317" cy="476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smtClean="0">
                <a:latin typeface="Times New Roman" panose="02020603050405020304" pitchFamily="18" charset="0"/>
                <a:cs typeface="Times New Roman" panose="02020603050405020304" pitchFamily="18" charset="0"/>
              </a:rPr>
              <a:t>Một số mẫu văn bản tường trình</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74455" y="806130"/>
            <a:ext cx="4451353" cy="593513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51" y="825586"/>
            <a:ext cx="4548335" cy="588146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459740" y="583565"/>
            <a:ext cx="11272520" cy="583565"/>
          </a:xfrm>
          <a:prstGeom prst="rect">
            <a:avLst/>
          </a:prstGeom>
          <a:noFill/>
        </p:spPr>
        <p:txBody>
          <a:bodyPr wrap="square" rtlCol="0">
            <a:spAutoFit/>
          </a:bodyPr>
          <a:lstStyle/>
          <a:p>
            <a:pPr algn="ctr"/>
            <a:r>
              <a:rPr lang="vi-VN" sz="3200" b="1" dirty="0" smtClean="0">
                <a:solidFill>
                  <a:srgbClr val="FFFF00"/>
                </a:solidFill>
                <a:latin typeface="Times New Roman" panose="02020603050405020304" pitchFamily="18" charset="0"/>
              </a:rPr>
              <a:t>LUYỆN TẬP:</a:t>
            </a:r>
            <a:endParaRPr lang="vi-VN" sz="3200" b="1" dirty="0" smtClean="0">
              <a:solidFill>
                <a:srgbClr val="FFFF00"/>
              </a:solidFill>
              <a:latin typeface="Times New Roman" panose="02020603050405020304" pitchFamily="18" charset="0"/>
            </a:endParaRPr>
          </a:p>
        </p:txBody>
      </p:sp>
      <p:sp>
        <p:nvSpPr>
          <p:cNvPr id="4" name="TextBox 3"/>
          <p:cNvSpPr txBox="1"/>
          <p:nvPr/>
        </p:nvSpPr>
        <p:spPr>
          <a:xfrm>
            <a:off x="525293" y="1167319"/>
            <a:ext cx="11332723" cy="829945"/>
          </a:xfrm>
          <a:prstGeom prst="rect">
            <a:avLst/>
          </a:prstGeom>
          <a:noFill/>
        </p:spPr>
        <p:txBody>
          <a:bodyPr wrap="square" rtlCol="0">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Bài 1: Lựa chọn loại văn bản hành chính phù hợp với các tình huống sau và giải thích lí do?</a:t>
            </a:r>
            <a:endParaRPr lang="vi-VN" sz="2400" b="1"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2570" y="2247090"/>
            <a:ext cx="11235446" cy="3415030"/>
          </a:xfrm>
          <a:prstGeom prst="rect">
            <a:avLst/>
          </a:prstGeom>
          <a:noFill/>
        </p:spPr>
        <p:txBody>
          <a:bodyPr wrap="square" rtlCol="0">
            <a:spAutoFit/>
          </a:bodyPr>
          <a:lstStyle/>
          <a:p>
            <a:pPr marL="342900" indent="-342900">
              <a:lnSpc>
                <a:spcPct val="150000"/>
              </a:lnSpc>
              <a:buAutoNum type="alphaLcPeriod"/>
            </a:pPr>
            <a:r>
              <a:rPr lang="vi-VN" sz="2400" dirty="0" smtClean="0">
                <a:solidFill>
                  <a:schemeClr val="bg1"/>
                </a:solidFill>
                <a:latin typeface="Times New Roman" panose="02020603050405020304" pitchFamily="18" charset="0"/>
                <a:cs typeface="Times New Roman" panose="02020603050405020304" pitchFamily="18" charset="0"/>
              </a:rPr>
              <a:t>Lớp em xin phép nhà trường cho xây dựng tủ sách dùng chung.</a:t>
            </a:r>
            <a:endParaRPr lang="vi-VN" sz="2400" dirty="0" smtClean="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AutoNum type="alphaLcPeriod"/>
            </a:pPr>
            <a:r>
              <a:rPr lang="vi-VN" sz="2400" dirty="0" smtClean="0">
                <a:solidFill>
                  <a:schemeClr val="bg1"/>
                </a:solidFill>
                <a:latin typeface="Times New Roman" panose="02020603050405020304" pitchFamily="18" charset="0"/>
                <a:cs typeface="Times New Roman" panose="02020603050405020304" pitchFamily="18" charset="0"/>
              </a:rPr>
              <a:t>Em mong muốn tham gia CLB Tin học của nhà trường.</a:t>
            </a:r>
            <a:endParaRPr lang="vi-VN" sz="2400" dirty="0" smtClean="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AutoNum type="alphaLcPeriod"/>
            </a:pPr>
            <a:r>
              <a:rPr lang="vi-VN" sz="2400" dirty="0" smtClean="0">
                <a:solidFill>
                  <a:schemeClr val="bg1"/>
                </a:solidFill>
                <a:latin typeface="Times New Roman" panose="02020603050405020304" pitchFamily="18" charset="0"/>
                <a:cs typeface="Times New Roman" panose="02020603050405020304" pitchFamily="18" charset="0"/>
              </a:rPr>
              <a:t>Lớp em cần trình bày với cô Tổng phụ trách về kết quả hưởng ứng phòng, chống dịch Covid: làm mũ chống giọt bắn, vẽ tranh, phóng sự tuyên truyền,...</a:t>
            </a:r>
            <a:endParaRPr lang="vi-VN" sz="2400" dirty="0" smtClean="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AutoNum type="alphaLcPeriod"/>
            </a:pPr>
            <a:r>
              <a:rPr lang="vi-VN" sz="2400" dirty="0" smtClean="0">
                <a:solidFill>
                  <a:schemeClr val="bg1"/>
                </a:solidFill>
                <a:latin typeface="Times New Roman" panose="02020603050405020304" pitchFamily="18" charset="0"/>
                <a:cs typeface="Times New Roman" panose="02020603050405020304" pitchFamily="18" charset="0"/>
              </a:rPr>
              <a:t>Cô giáo chủ nhiệm phát hiện em nghịch ngợm làm hỏng nhiệt kế điện tử của lớp, yêu cầu trình bày rõ sự việc.</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5000" b="-1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00" y="926360"/>
            <a:ext cx="5577192" cy="4450405"/>
          </a:xfrm>
          <a:prstGeom prst="rect">
            <a:avLst/>
          </a:prstGeom>
        </p:spPr>
      </p:pic>
      <p:sp>
        <p:nvSpPr>
          <p:cNvPr id="3" name="Rectangle 2"/>
          <p:cNvSpPr/>
          <p:nvPr/>
        </p:nvSpPr>
        <p:spPr>
          <a:xfrm>
            <a:off x="499353" y="233863"/>
            <a:ext cx="5434519" cy="1383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vi-VN" sz="2800" dirty="0" smtClean="0">
                <a:solidFill>
                  <a:schemeClr val="tx1"/>
                </a:solidFill>
                <a:latin typeface="Times New Roman" panose="02020603050405020304" pitchFamily="18" charset="0"/>
                <a:cs typeface="Times New Roman" panose="02020603050405020304" pitchFamily="18" charset="0"/>
              </a:rPr>
              <a:t>a. Lớp </a:t>
            </a:r>
            <a:r>
              <a:rPr lang="vi-VN" sz="2800" dirty="0">
                <a:solidFill>
                  <a:schemeClr val="tx1"/>
                </a:solidFill>
                <a:latin typeface="Times New Roman" panose="02020603050405020304" pitchFamily="18" charset="0"/>
                <a:cs typeface="Times New Roman" panose="02020603050405020304" pitchFamily="18" charset="0"/>
              </a:rPr>
              <a:t>em xin phép nhà trường cho xây dựng tủ sách dùng chung.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9353" y="3061779"/>
            <a:ext cx="5434519" cy="26765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vi-VN" sz="2800" dirty="0" smtClean="0">
                <a:solidFill>
                  <a:schemeClr val="tx1"/>
                </a:solidFill>
                <a:latin typeface="Times New Roman" panose="02020603050405020304" pitchFamily="18" charset="0"/>
                <a:cs typeface="Times New Roman" panose="02020603050405020304" pitchFamily="18" charset="0"/>
              </a:rPr>
              <a:t>Viết </a:t>
            </a:r>
            <a:r>
              <a:rPr lang="vi-VN" sz="2800" b="1" i="1" u="sng" dirty="0" smtClean="0">
                <a:solidFill>
                  <a:srgbClr val="0070C0"/>
                </a:solidFill>
                <a:latin typeface="Times New Roman" panose="02020603050405020304" pitchFamily="18" charset="0"/>
                <a:cs typeface="Times New Roman" panose="02020603050405020304" pitchFamily="18" charset="0"/>
              </a:rPr>
              <a:t>văn bản đề nghị</a:t>
            </a:r>
            <a:r>
              <a:rPr lang="vi-VN" sz="2800" dirty="0" smtClean="0">
                <a:solidFill>
                  <a:schemeClr val="tx1"/>
                </a:solidFill>
                <a:latin typeface="Times New Roman" panose="02020603050405020304" pitchFamily="18" charset="0"/>
                <a:cs typeface="Times New Roman" panose="02020603050405020304" pitchFamily="18" charset="0"/>
              </a:rPr>
              <a:t>, vì xây dựng tủ sách dùng chung là quyền lợi chính đáng của tập thể lớp muốn đề đạt nguyện vọng tới nhà trường.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Notched Right Arrow 4"/>
          <p:cNvSpPr/>
          <p:nvPr/>
        </p:nvSpPr>
        <p:spPr>
          <a:xfrm rot="5400000">
            <a:off x="2542160" y="2063081"/>
            <a:ext cx="885217" cy="554476"/>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179" y="457200"/>
            <a:ext cx="5652093" cy="4170742"/>
          </a:xfrm>
          <a:prstGeom prst="rect">
            <a:avLst/>
          </a:prstGeom>
        </p:spPr>
      </p:pic>
      <p:sp>
        <p:nvSpPr>
          <p:cNvPr id="3" name="Rectangle 2"/>
          <p:cNvSpPr/>
          <p:nvPr/>
        </p:nvSpPr>
        <p:spPr>
          <a:xfrm>
            <a:off x="679286" y="1219825"/>
            <a:ext cx="5381046" cy="156845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vi-VN" sz="3200" dirty="0" smtClean="0">
                <a:solidFill>
                  <a:schemeClr val="bg1"/>
                </a:solidFill>
                <a:latin typeface="Times New Roman" panose="02020603050405020304" pitchFamily="18" charset="0"/>
                <a:cs typeface="Times New Roman" panose="02020603050405020304" pitchFamily="18" charset="0"/>
              </a:rPr>
              <a:t>b. Em </a:t>
            </a:r>
            <a:r>
              <a:rPr lang="vi-VN" sz="3200" dirty="0">
                <a:solidFill>
                  <a:schemeClr val="bg1"/>
                </a:solidFill>
                <a:latin typeface="Times New Roman" panose="02020603050405020304" pitchFamily="18" charset="0"/>
                <a:cs typeface="Times New Roman" panose="02020603050405020304" pitchFamily="18" charset="0"/>
              </a:rPr>
              <a:t>mong muốn tham gia CLB Tin học của nhà trường.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79286" y="3920872"/>
            <a:ext cx="5381046" cy="230695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vi-VN" sz="3200" dirty="0" smtClean="0">
                <a:solidFill>
                  <a:schemeClr val="bg1"/>
                </a:solidFill>
                <a:latin typeface="Times New Roman" panose="02020603050405020304" pitchFamily="18" charset="0"/>
                <a:cs typeface="Times New Roman" panose="02020603050405020304" pitchFamily="18" charset="0"/>
              </a:rPr>
              <a:t>Viết </a:t>
            </a:r>
            <a:r>
              <a:rPr lang="vi-VN" sz="3200" b="1" i="1" u="sng" dirty="0" smtClean="0">
                <a:solidFill>
                  <a:schemeClr val="tx1"/>
                </a:solidFill>
                <a:latin typeface="Times New Roman" panose="02020603050405020304" pitchFamily="18" charset="0"/>
                <a:cs typeface="Times New Roman" panose="02020603050405020304" pitchFamily="18" charset="0"/>
              </a:rPr>
              <a:t>đơn</a:t>
            </a:r>
            <a:r>
              <a:rPr lang="vi-VN" sz="3200" dirty="0" smtClean="0">
                <a:solidFill>
                  <a:schemeClr val="bg1"/>
                </a:solidFill>
                <a:latin typeface="Times New Roman" panose="02020603050405020304" pitchFamily="18" charset="0"/>
                <a:cs typeface="Times New Roman" panose="02020603050405020304" pitchFamily="18" charset="0"/>
              </a:rPr>
              <a:t> đề đạt nguyện vọng tham gia CLB Tin học của trường.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6" name="Notched Right Arrow 5"/>
          <p:cNvSpPr/>
          <p:nvPr/>
        </p:nvSpPr>
        <p:spPr>
          <a:xfrm rot="5400000">
            <a:off x="2649962" y="3077941"/>
            <a:ext cx="885217" cy="554476"/>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1000"/>
          </a:stretch>
        </a:blipFill>
        <a:effectLst/>
      </p:bgPr>
    </p:bg>
    <p:spTree>
      <p:nvGrpSpPr>
        <p:cNvPr id="1" name=""/>
        <p:cNvGrpSpPr/>
        <p:nvPr/>
      </p:nvGrpSpPr>
      <p:grpSpPr>
        <a:xfrm>
          <a:off x="0" y="0"/>
          <a:ext cx="0" cy="0"/>
          <a:chOff x="0" y="0"/>
          <a:chExt cx="0" cy="0"/>
        </a:xfrm>
      </p:grpSpPr>
      <p:sp>
        <p:nvSpPr>
          <p:cNvPr id="2" name="Rectangle 1"/>
          <p:cNvSpPr/>
          <p:nvPr/>
        </p:nvSpPr>
        <p:spPr>
          <a:xfrm>
            <a:off x="382621" y="288760"/>
            <a:ext cx="6096000" cy="2676525"/>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nSpc>
                <a:spcPct val="150000"/>
              </a:lnSpc>
            </a:pPr>
            <a:r>
              <a:rPr lang="vi-VN" sz="2800" dirty="0" smtClean="0">
                <a:solidFill>
                  <a:schemeClr val="tx1"/>
                </a:solidFill>
                <a:latin typeface="Times New Roman" panose="02020603050405020304" pitchFamily="18" charset="0"/>
                <a:cs typeface="Times New Roman" panose="02020603050405020304" pitchFamily="18" charset="0"/>
              </a:rPr>
              <a:t>c. Lớp </a:t>
            </a:r>
            <a:r>
              <a:rPr lang="vi-VN" sz="2800" dirty="0">
                <a:solidFill>
                  <a:schemeClr val="tx1"/>
                </a:solidFill>
                <a:latin typeface="Times New Roman" panose="02020603050405020304" pitchFamily="18" charset="0"/>
                <a:cs typeface="Times New Roman" panose="02020603050405020304" pitchFamily="18" charset="0"/>
              </a:rPr>
              <a:t>em cần trình bày với cô Tổng phụ trách về kết quả hưởng ứng phòng, chống dịch Covid: làm mũ chống giọt bắn, vẽ tranh, phóng sự tuyên truyền,...</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101" y="77821"/>
            <a:ext cx="5018286" cy="36432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101" y="3721040"/>
            <a:ext cx="5018286" cy="3000773"/>
          </a:xfrm>
          <a:prstGeom prst="rect">
            <a:avLst/>
          </a:prstGeom>
        </p:spPr>
      </p:pic>
      <p:sp>
        <p:nvSpPr>
          <p:cNvPr id="5" name="Rectangle 4"/>
          <p:cNvSpPr/>
          <p:nvPr/>
        </p:nvSpPr>
        <p:spPr>
          <a:xfrm>
            <a:off x="470169" y="4207423"/>
            <a:ext cx="6096000" cy="138366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nSpc>
                <a:spcPct val="150000"/>
              </a:lnSpc>
            </a:pPr>
            <a:r>
              <a:rPr lang="vi-VN" sz="2800" dirty="0" smtClean="0">
                <a:solidFill>
                  <a:schemeClr val="tx1"/>
                </a:solidFill>
                <a:latin typeface="Times New Roman" panose="02020603050405020304" pitchFamily="18" charset="0"/>
                <a:cs typeface="Times New Roman" panose="02020603050405020304" pitchFamily="18" charset="0"/>
              </a:rPr>
              <a:t>Viết </a:t>
            </a:r>
            <a:r>
              <a:rPr lang="vi-VN" sz="2800" b="1" i="1" u="sng" dirty="0" smtClean="0">
                <a:solidFill>
                  <a:schemeClr val="bg1"/>
                </a:solidFill>
                <a:latin typeface="Times New Roman" panose="02020603050405020304" pitchFamily="18" charset="0"/>
                <a:cs typeface="Times New Roman" panose="02020603050405020304" pitchFamily="18" charset="0"/>
              </a:rPr>
              <a:t>văn bản báo cáo </a:t>
            </a:r>
            <a:r>
              <a:rPr lang="vi-VN" sz="2800" dirty="0" smtClean="0">
                <a:solidFill>
                  <a:schemeClr val="tx1"/>
                </a:solidFill>
                <a:latin typeface="Times New Roman" panose="02020603050405020304" pitchFamily="18" charset="0"/>
                <a:cs typeface="Times New Roman" panose="02020603050405020304" pitchFamily="18" charset="0"/>
              </a:rPr>
              <a:t>để trình bày kết quả đã đạt được</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Notched Right Arrow 5"/>
          <p:cNvSpPr/>
          <p:nvPr/>
        </p:nvSpPr>
        <p:spPr>
          <a:xfrm rot="5400000">
            <a:off x="2710774" y="3270953"/>
            <a:ext cx="885217" cy="554476"/>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1670" t="34281" r="38483" b="40635"/>
          <a:stretch>
            <a:fillRect/>
          </a:stretch>
        </p:blipFill>
        <p:spPr>
          <a:xfrm>
            <a:off x="6134100" y="204282"/>
            <a:ext cx="5911306" cy="4202349"/>
          </a:xfrm>
          <a:prstGeom prst="rect">
            <a:avLst/>
          </a:prstGeom>
        </p:spPr>
      </p:pic>
      <p:sp>
        <p:nvSpPr>
          <p:cNvPr id="3" name="Rectangle 2"/>
          <p:cNvSpPr/>
          <p:nvPr/>
        </p:nvSpPr>
        <p:spPr>
          <a:xfrm>
            <a:off x="466927" y="307148"/>
            <a:ext cx="5291847" cy="26765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vi-VN" sz="2800" dirty="0" smtClean="0">
                <a:latin typeface="Times New Roman" panose="02020603050405020304" pitchFamily="18" charset="0"/>
                <a:cs typeface="Times New Roman" panose="02020603050405020304" pitchFamily="18" charset="0"/>
              </a:rPr>
              <a:t>d. Cô </a:t>
            </a:r>
            <a:r>
              <a:rPr lang="vi-VN" sz="2800" dirty="0">
                <a:latin typeface="Times New Roman" panose="02020603050405020304" pitchFamily="18" charset="0"/>
                <a:cs typeface="Times New Roman" panose="02020603050405020304" pitchFamily="18" charset="0"/>
              </a:rPr>
              <a:t>giáo chủ nhiệm phát hiện em nghịch ngợm làm hỏng nhiệt kế điện tử của lớp, yêu cầu trình bày rõ sự việc.</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66927" y="3714133"/>
            <a:ext cx="5291847" cy="1383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vi-VN" sz="2800" dirty="0" smtClean="0">
                <a:latin typeface="Times New Roman" panose="02020603050405020304" pitchFamily="18" charset="0"/>
                <a:cs typeface="Times New Roman" panose="02020603050405020304" pitchFamily="18" charset="0"/>
              </a:rPr>
              <a:t>Viết </a:t>
            </a:r>
            <a:r>
              <a:rPr lang="vi-VN" sz="2800" b="1" i="1" u="sng" dirty="0" smtClean="0">
                <a:solidFill>
                  <a:srgbClr val="FF0000"/>
                </a:solidFill>
                <a:latin typeface="Times New Roman" panose="02020603050405020304" pitchFamily="18" charset="0"/>
                <a:cs typeface="Times New Roman" panose="02020603050405020304" pitchFamily="18" charset="0"/>
              </a:rPr>
              <a:t>bản tường trình </a:t>
            </a:r>
            <a:r>
              <a:rPr lang="vi-VN" sz="2800" dirty="0" smtClean="0">
                <a:latin typeface="Times New Roman" panose="02020603050405020304" pitchFamily="18" charset="0"/>
                <a:cs typeface="Times New Roman" panose="02020603050405020304" pitchFamily="18" charset="0"/>
              </a:rPr>
              <a:t>nêu rõ mức độ trách nhiệm.</a:t>
            </a:r>
            <a:endParaRPr lang="en-US" sz="2800" dirty="0">
              <a:latin typeface="Times New Roman" panose="02020603050405020304" pitchFamily="18" charset="0"/>
              <a:cs typeface="Times New Roman" panose="02020603050405020304" pitchFamily="18" charset="0"/>
            </a:endParaRPr>
          </a:p>
        </p:txBody>
      </p:sp>
      <p:sp>
        <p:nvSpPr>
          <p:cNvPr id="5" name="Notched Right Arrow 4"/>
          <p:cNvSpPr/>
          <p:nvPr/>
        </p:nvSpPr>
        <p:spPr>
          <a:xfrm rot="5400000">
            <a:off x="2574193" y="3140858"/>
            <a:ext cx="522837" cy="554476"/>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68094" y="454013"/>
            <a:ext cx="7295745" cy="460375"/>
          </a:xfrm>
          <a:prstGeom prst="rect">
            <a:avLst/>
          </a:prstGeom>
          <a:noFill/>
        </p:spPr>
        <p:txBody>
          <a:bodyPr wrap="square" rtlCol="0">
            <a:spAutoFit/>
          </a:bodyPr>
          <a:lstStyle/>
          <a:p>
            <a:r>
              <a:rPr lang="vi-VN" sz="2400" b="1" dirty="0">
                <a:solidFill>
                  <a:srgbClr val="FFFF00"/>
                </a:solidFill>
                <a:latin typeface="Times New Roman" panose="02020603050405020304" pitchFamily="18" charset="0"/>
              </a:rPr>
              <a:t>II. LUYỆN TẬP:</a:t>
            </a:r>
            <a:endParaRPr lang="vi-VN" sz="2400" b="1" dirty="0">
              <a:solidFill>
                <a:srgbClr val="FFFF00"/>
              </a:solidFill>
              <a:latin typeface="Times New Roman" panose="02020603050405020304" pitchFamily="18" charset="0"/>
            </a:endParaRPr>
          </a:p>
        </p:txBody>
      </p:sp>
      <p:sp>
        <p:nvSpPr>
          <p:cNvPr id="4" name="TextBox 3"/>
          <p:cNvSpPr txBox="1"/>
          <p:nvPr/>
        </p:nvSpPr>
        <p:spPr>
          <a:xfrm>
            <a:off x="2515196" y="385662"/>
            <a:ext cx="11332723"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rPr>
              <a:t>Bài </a:t>
            </a:r>
            <a:r>
              <a:rPr lang="vi-VN" sz="2400" b="1" dirty="0" smtClean="0">
                <a:solidFill>
                  <a:srgbClr val="FF0000"/>
                </a:solidFill>
                <a:latin typeface="Times New Roman" panose="02020603050405020304" pitchFamily="18" charset="0"/>
              </a:rPr>
              <a:t>2: Chỉ ra lỗi sai trong văn bản tường trình dưới đây? Hãy sửa lại?</a:t>
            </a:r>
            <a:endParaRPr lang="en-US" sz="2400" b="1" dirty="0">
              <a:solidFill>
                <a:srgbClr val="FF0000"/>
              </a:solidFill>
              <a:latin typeface="Calibri Light" panose="020F0302020204030204"/>
            </a:endParaRPr>
          </a:p>
        </p:txBody>
      </p:sp>
      <p:sp>
        <p:nvSpPr>
          <p:cNvPr id="6" name="Rectangle 5"/>
          <p:cNvSpPr/>
          <p:nvPr/>
        </p:nvSpPr>
        <p:spPr>
          <a:xfrm>
            <a:off x="579605" y="1033688"/>
            <a:ext cx="10914435" cy="5632311"/>
          </a:xfrm>
          <a:prstGeom prst="rect">
            <a:avLst/>
          </a:prstGeom>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CỘNG HOÀ XÃ HỘI CHỦ NGHĨA VIỆT NAM</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do - </a:t>
            </a:r>
            <a:r>
              <a:rPr lang="en-US" sz="2400" dirty="0" err="1">
                <a:solidFill>
                  <a:schemeClr val="bg1"/>
                </a:solidFill>
                <a:latin typeface="Times New Roman" panose="02020603050405020304" pitchFamily="18" charset="0"/>
                <a:cs typeface="Times New Roman" panose="02020603050405020304" pitchFamily="18" charset="0"/>
              </a:rPr>
              <a:t>Hạnh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phúc</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Vĩnh</a:t>
            </a:r>
            <a:r>
              <a:rPr lang="en-US" sz="2400" dirty="0">
                <a:solidFill>
                  <a:schemeClr val="bg1"/>
                </a:solidFill>
                <a:latin typeface="Times New Roman" panose="02020603050405020304" pitchFamily="18" charset="0"/>
                <a:cs typeface="Times New Roman" panose="02020603050405020304" pitchFamily="18" charset="0"/>
              </a:rPr>
              <a:t> Nam,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13 </a:t>
            </a:r>
            <a:r>
              <a:rPr lang="en-US" sz="2400" dirty="0" err="1">
                <a:solidFill>
                  <a:schemeClr val="bg1"/>
                </a:solidFill>
                <a:latin typeface="Times New Roman" panose="02020603050405020304" pitchFamily="18" charset="0"/>
                <a:cs typeface="Times New Roman" panose="02020603050405020304" pitchFamily="18" charset="0"/>
              </a:rPr>
              <a:t>tháng</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2012</a:t>
            </a: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i="1"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Kính gửi: cô Nguyễn Thị Ngọc, giáo viên dạy môn Hoá  lớp 8A, trường THCS Vĩnh </a:t>
            </a:r>
            <a:r>
              <a:rPr lang="vi-VN" sz="2400" dirty="0" smtClean="0">
                <a:solidFill>
                  <a:schemeClr val="bg1"/>
                </a:solidFill>
                <a:latin typeface="Times New Roman" panose="02020603050405020304" pitchFamily="18" charset="0"/>
                <a:cs typeface="Times New Roman" panose="02020603050405020304" pitchFamily="18" charset="0"/>
              </a:rPr>
              <a:t>Nam</a:t>
            </a:r>
            <a:r>
              <a:rPr lang="vi-VN" sz="2400" dirty="0">
                <a:solidFill>
                  <a:schemeClr val="bg1"/>
                </a:solidFill>
                <a:latin typeface="Times New Roman" panose="02020603050405020304" pitchFamily="18" charset="0"/>
                <a:cs typeface="Times New Roman" panose="02020603050405020304" pitchFamily="18" charset="0"/>
              </a:rPr>
              <a:t>.</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Thay mặt nhóm thí nghiệm số 4, lớp 8A, trường THCS Vĩnh Nam, em xin trình bày với cô một việc như sau:</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Sáng nay, ngày 13 tháng 4 năm 2012, trong khi đang làm thí nghiệm thực hành môn Hoá học, do sơ ý, nhóm em làm đổ một giá đựng dụng cụ thí nghiệm nên đã làm vỡ hai bình tam giác, 3 ống nghiệm. Chúng em đã thu dọn mảnh vỡ và làm sạch những chỗ bẩn. Vậy em viết bản tường trình này để cho cô được biết và bổ sung thêm những dụng cụ đã bị hỏng. Về phần mình, em xin nhận lỗi và bồi thường thiệt hại do em gây ra.</a:t>
            </a:r>
            <a:endParaRPr lang="vi-VN"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589333" y="187381"/>
            <a:ext cx="10914435" cy="5632311"/>
          </a:xfrm>
          <a:prstGeom prst="rect">
            <a:avLst/>
          </a:prstGeom>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CỘNG HOÀ XÃ HỘI CHỦ NGHĨA VIỆT NAM</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do - </a:t>
            </a:r>
            <a:r>
              <a:rPr lang="en-US" sz="2400" dirty="0" err="1">
                <a:solidFill>
                  <a:schemeClr val="bg1"/>
                </a:solidFill>
                <a:latin typeface="Times New Roman" panose="02020603050405020304" pitchFamily="18" charset="0"/>
                <a:cs typeface="Times New Roman" panose="02020603050405020304" pitchFamily="18" charset="0"/>
              </a:rPr>
              <a:t>Hạnh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phúc</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Vĩnh</a:t>
            </a:r>
            <a:r>
              <a:rPr lang="en-US" sz="2400" dirty="0">
                <a:solidFill>
                  <a:schemeClr val="bg1"/>
                </a:solidFill>
                <a:latin typeface="Times New Roman" panose="02020603050405020304" pitchFamily="18" charset="0"/>
                <a:cs typeface="Times New Roman" panose="02020603050405020304" pitchFamily="18" charset="0"/>
              </a:rPr>
              <a:t> Nam,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13 </a:t>
            </a:r>
            <a:r>
              <a:rPr lang="en-US" sz="2400" dirty="0" err="1">
                <a:solidFill>
                  <a:schemeClr val="bg1"/>
                </a:solidFill>
                <a:latin typeface="Times New Roman" panose="02020603050405020304" pitchFamily="18" charset="0"/>
                <a:cs typeface="Times New Roman" panose="02020603050405020304" pitchFamily="18" charset="0"/>
              </a:rPr>
              <a:t>tháng</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2012</a:t>
            </a: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i="1"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Kính gửi: cô Nguyễn Thị Ngọc, giáo viên dạy môn Hoá  lớp 8A, trường THCS Vĩnh </a:t>
            </a:r>
            <a:r>
              <a:rPr lang="vi-VN" sz="2400" dirty="0" smtClean="0">
                <a:solidFill>
                  <a:schemeClr val="bg1"/>
                </a:solidFill>
                <a:latin typeface="Times New Roman" panose="02020603050405020304" pitchFamily="18" charset="0"/>
                <a:cs typeface="Times New Roman" panose="02020603050405020304" pitchFamily="18" charset="0"/>
              </a:rPr>
              <a:t>Nam</a:t>
            </a:r>
            <a:r>
              <a:rPr lang="vi-VN" sz="2400" dirty="0">
                <a:solidFill>
                  <a:schemeClr val="bg1"/>
                </a:solidFill>
                <a:latin typeface="Times New Roman" panose="02020603050405020304" pitchFamily="18" charset="0"/>
                <a:cs typeface="Times New Roman" panose="02020603050405020304" pitchFamily="18" charset="0"/>
              </a:rPr>
              <a:t>.</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Thay mặt nhóm thí nghiệm số 4, lớp 8A, trường THCS Vĩnh Nam, em xin trình bày với cô một việc như sau:</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Sáng nay, ngày 13 tháng 4 năm 2012, trong khi đang làm thí nghiệm thực hành môn Hoá học, do sơ ý, nhóm em làm đổ một giá đựng dụng cụ thí nghiệm nên đã làm vỡ hai bình tam giác, 3 ống nghiệm. Chúng em đã thu dọn mảnh vỡ và làm sạch những chỗ bẩn. Vậy em viết bản tường trình này để cho cô được biết và bổ sung thêm những dụng cụ đã bị hỏng. Về phần mình, em xin nhận lỗi và bồi thường thiệt hại do em gây ra.</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57990" y="5578064"/>
            <a:ext cx="9377119" cy="830997"/>
          </a:xfrm>
          <a:prstGeom prst="rect">
            <a:avLst/>
          </a:prstGeom>
        </p:spPr>
        <p:txBody>
          <a:bodyPr wrap="none">
            <a:spAutoFit/>
          </a:bodyPr>
          <a:lstStyle/>
          <a:p>
            <a:r>
              <a:rPr lang="vi-VN" sz="2400" b="1" dirty="0" smtClean="0">
                <a:solidFill>
                  <a:srgbClr val="FFFF00"/>
                </a:solidFill>
                <a:latin typeface="Times New Roman" panose="02020603050405020304" pitchFamily="18" charset="0"/>
              </a:rPr>
              <a:t>=&gt; Lỗi sai: Thiếu </a:t>
            </a:r>
            <a:r>
              <a:rPr lang="vi-VN" sz="2400" b="1" dirty="0">
                <a:solidFill>
                  <a:srgbClr val="FFFF00"/>
                </a:solidFill>
                <a:latin typeface="Times New Roman" panose="02020603050405020304" pitchFamily="18" charset="0"/>
              </a:rPr>
              <a:t>tên văn bản, tên người viết </a:t>
            </a:r>
            <a:r>
              <a:rPr lang="vi-VN" sz="2400" b="1" dirty="0" smtClean="0">
                <a:solidFill>
                  <a:srgbClr val="FFFF00"/>
                </a:solidFill>
                <a:latin typeface="Times New Roman" panose="02020603050405020304" pitchFamily="18" charset="0"/>
              </a:rPr>
              <a:t>tường </a:t>
            </a:r>
            <a:r>
              <a:rPr lang="vi-VN" sz="2400" b="1" dirty="0">
                <a:solidFill>
                  <a:srgbClr val="FFFF00"/>
                </a:solidFill>
                <a:latin typeface="Times New Roman" panose="02020603050405020304" pitchFamily="18" charset="0"/>
              </a:rPr>
              <a:t>trình, kí </a:t>
            </a:r>
            <a:r>
              <a:rPr lang="vi-VN" sz="2400" b="1" dirty="0" smtClean="0">
                <a:solidFill>
                  <a:srgbClr val="FFFF00"/>
                </a:solidFill>
                <a:latin typeface="Times New Roman" panose="02020603050405020304" pitchFamily="18" charset="0"/>
              </a:rPr>
              <a:t>và họ tên</a:t>
            </a:r>
            <a:endParaRPr lang="vi-VN" sz="2400" b="1" dirty="0" smtClean="0">
              <a:solidFill>
                <a:srgbClr val="FFFF00"/>
              </a:solidFill>
              <a:latin typeface="Times New Roman" panose="02020603050405020304" pitchFamily="18" charset="0"/>
            </a:endParaRPr>
          </a:p>
          <a:p>
            <a:r>
              <a:rPr lang="vi-VN" sz="2400" b="1" dirty="0" smtClean="0">
                <a:solidFill>
                  <a:srgbClr val="FFFF00"/>
                </a:solidFill>
                <a:latin typeface="Times New Roman" panose="02020603050405020304" pitchFamily="18" charset="0"/>
              </a:rPr>
              <a:t>=&gt; Sửa lỗi sai: Bổ sung những mục còn thiếu</a:t>
            </a:r>
            <a:endParaRPr lang="vi-VN" sz="2400" b="1"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333" y="187381"/>
            <a:ext cx="10914435" cy="5170646"/>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CỘNG HOÀ XÃ HỘI CHỦ NGHĨA VIỆT NAM</a:t>
            </a:r>
            <a:endParaRPr lang="en-US" sz="2200" dirty="0">
              <a:latin typeface="Times New Roman" panose="02020603050405020304" pitchFamily="18" charset="0"/>
              <a:cs typeface="Times New Roman" panose="02020603050405020304" pitchFamily="18" charset="0"/>
            </a:endParaRPr>
          </a:p>
          <a:p>
            <a:pPr algn="ct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do - </a:t>
            </a:r>
            <a:r>
              <a:rPr lang="en-US" sz="2200" dirty="0" err="1">
                <a:latin typeface="Times New Roman" panose="02020603050405020304" pitchFamily="18" charset="0"/>
                <a:cs typeface="Times New Roman" panose="02020603050405020304" pitchFamily="18" charset="0"/>
              </a:rPr>
              <a:t>Hạnh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phúc</a:t>
            </a:r>
            <a:endParaRPr lang="en-US" sz="2200" dirty="0" smtClean="0">
              <a:latin typeface="Times New Roman" panose="02020603050405020304" pitchFamily="18" charset="0"/>
              <a:cs typeface="Times New Roman" panose="02020603050405020304" pitchFamily="18" charset="0"/>
            </a:endParaRPr>
          </a:p>
          <a:p>
            <a:pPr algn="ctr"/>
            <a:r>
              <a:rPr lang="en-US" sz="2200"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ct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Vĩnh</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2012</a:t>
            </a:r>
            <a:endParaRPr lang="en-US" sz="2200" dirty="0">
              <a:latin typeface="Times New Roman" panose="02020603050405020304" pitchFamily="18" charset="0"/>
              <a:cs typeface="Times New Roman" panose="02020603050405020304" pitchFamily="18" charset="0"/>
            </a:endParaRPr>
          </a:p>
          <a:p>
            <a:pPr algn="ctr"/>
            <a:endParaRPr lang="vi-VN" sz="2200" b="1" dirty="0" smtClean="0">
              <a:latin typeface="Times New Roman" panose="02020603050405020304" pitchFamily="18" charset="0"/>
              <a:cs typeface="Times New Roman" panose="02020603050405020304" pitchFamily="18" charset="0"/>
            </a:endParaRPr>
          </a:p>
          <a:p>
            <a:pPr algn="ctr"/>
            <a:r>
              <a:rPr lang="vi-VN" sz="2200" b="1" dirty="0" smtClean="0">
                <a:solidFill>
                  <a:srgbClr val="FF0000"/>
                </a:solidFill>
                <a:latin typeface="Times New Roman" panose="02020603050405020304" pitchFamily="18" charset="0"/>
                <a:cs typeface="Times New Roman" panose="02020603050405020304" pitchFamily="18" charset="0"/>
              </a:rPr>
              <a:t>BẢN TƯỜNG TRÌNH</a:t>
            </a:r>
            <a:endParaRPr lang="vi-VN" sz="2200" b="1" dirty="0" smtClean="0">
              <a:solidFill>
                <a:srgbClr val="FF0000"/>
              </a:solidFill>
              <a:latin typeface="Times New Roman" panose="02020603050405020304" pitchFamily="18" charset="0"/>
              <a:cs typeface="Times New Roman" panose="02020603050405020304" pitchFamily="18" charset="0"/>
            </a:endParaRPr>
          </a:p>
          <a:p>
            <a:pPr algn="ctr"/>
            <a:r>
              <a:rPr lang="vi-VN" sz="2200" b="1" dirty="0" smtClean="0">
                <a:solidFill>
                  <a:srgbClr val="FF0000"/>
                </a:solidFill>
                <a:latin typeface="Times New Roman" panose="02020603050405020304" pitchFamily="18" charset="0"/>
                <a:cs typeface="Times New Roman" panose="02020603050405020304" pitchFamily="18" charset="0"/>
              </a:rPr>
              <a:t>Về việc làm hỏng dụng cụ thí nghiệm</a:t>
            </a:r>
            <a:endParaRPr lang="en-US" sz="2200" b="1" dirty="0">
              <a:solidFill>
                <a:srgbClr val="FF0000"/>
              </a:solidFill>
              <a:latin typeface="Times New Roman" panose="02020603050405020304" pitchFamily="18" charset="0"/>
              <a:cs typeface="Times New Roman" panose="02020603050405020304" pitchFamily="18" charset="0"/>
            </a:endParaRPr>
          </a:p>
          <a:p>
            <a:pPr algn="just"/>
            <a:r>
              <a:rPr lang="vi-VN" sz="2200" dirty="0">
                <a:latin typeface="Times New Roman" panose="02020603050405020304" pitchFamily="18" charset="0"/>
                <a:cs typeface="Times New Roman" panose="02020603050405020304" pitchFamily="18" charset="0"/>
              </a:rPr>
              <a:t>       Kính gửi: cô Nguyễn Thị Ngọc, giáo viên dạy môn Hoá  lớp 8A, trường THCS Vĩnh </a:t>
            </a:r>
            <a:r>
              <a:rPr lang="vi-VN" sz="2200" dirty="0" smtClean="0">
                <a:latin typeface="Times New Roman" panose="02020603050405020304" pitchFamily="18" charset="0"/>
                <a:cs typeface="Times New Roman" panose="02020603050405020304" pitchFamily="18" charset="0"/>
              </a:rPr>
              <a:t>Nam</a:t>
            </a:r>
            <a:r>
              <a:rPr lang="vi-VN"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vi-VN" sz="2200" dirty="0" smtClean="0">
                <a:latin typeface="Times New Roman" panose="02020603050405020304" pitchFamily="18" charset="0"/>
                <a:cs typeface="Times New Roman" panose="02020603050405020304" pitchFamily="18" charset="0"/>
              </a:rPr>
              <a:t>                                            thay </a:t>
            </a:r>
            <a:r>
              <a:rPr lang="vi-VN" sz="2200" dirty="0">
                <a:latin typeface="Times New Roman" panose="02020603050405020304" pitchFamily="18" charset="0"/>
                <a:cs typeface="Times New Roman" panose="02020603050405020304" pitchFamily="18" charset="0"/>
              </a:rPr>
              <a:t>mặt nhóm thí nghiệm số 4, lớp 8A, trường THCS Vĩnh Nam, em xin trình bày với cô một việc như sau:</a:t>
            </a:r>
            <a:endParaRPr lang="vi-VN" sz="2200" dirty="0">
              <a:latin typeface="Times New Roman" panose="02020603050405020304" pitchFamily="18" charset="0"/>
              <a:cs typeface="Times New Roman" panose="02020603050405020304" pitchFamily="18" charset="0"/>
            </a:endParaRPr>
          </a:p>
          <a:p>
            <a:pPr algn="just"/>
            <a:r>
              <a:rPr lang="vi-VN" sz="2200" dirty="0">
                <a:latin typeface="Times New Roman" panose="02020603050405020304" pitchFamily="18" charset="0"/>
                <a:cs typeface="Times New Roman" panose="02020603050405020304" pitchFamily="18" charset="0"/>
              </a:rPr>
              <a:t>       Sáng nay, ngày 13 tháng 4 năm 2012, trong khi đang làm thí nghiệm thực hành môn Hoá học, do sơ ý, nhóm em làm đổ một giá đựng dụng cụ thí nghiệm nên đã làm vỡ hai bình tam giác, 3 ống nghiệm. Chúng em đã thu dọn mảnh vỡ và làm sạch những chỗ bẩn. Vậy em viết bản tường trình này để cho cô được biết và bổ sung thêm những dụng cụ đã bị hỏng. Về phần mình, em xin nhận lỗi và bồi thường thiệt hại do em gây ra.</a:t>
            </a:r>
            <a:endParaRPr lang="vi-VN" sz="2200" dirty="0">
              <a:latin typeface="Times New Roman" panose="02020603050405020304" pitchFamily="18" charset="0"/>
              <a:cs typeface="Times New Roman" panose="02020603050405020304" pitchFamily="18" charset="0"/>
            </a:endParaRPr>
          </a:p>
        </p:txBody>
      </p:sp>
      <p:sp>
        <p:nvSpPr>
          <p:cNvPr id="3" name="Rectangle 2"/>
          <p:cNvSpPr/>
          <p:nvPr/>
        </p:nvSpPr>
        <p:spPr>
          <a:xfrm>
            <a:off x="4643335" y="4998423"/>
            <a:ext cx="7171717" cy="1106805"/>
          </a:xfrm>
          <a:prstGeom prst="rect">
            <a:avLst/>
          </a:prstGeom>
        </p:spPr>
        <p:txBody>
          <a:bodyPr wrap="square">
            <a:spAutoFit/>
          </a:bodyPr>
          <a:lstStyle/>
          <a:p>
            <a:pPr lvl="8" algn="ctr"/>
            <a:r>
              <a:rPr lang="vi-VN" sz="2200" dirty="0">
                <a:solidFill>
                  <a:srgbClr val="FF0000"/>
                </a:solidFill>
                <a:latin typeface="Times New Roman" panose="02020603050405020304" pitchFamily="18" charset="0"/>
                <a:cs typeface="Times New Roman" panose="02020603050405020304" pitchFamily="18" charset="0"/>
              </a:rPr>
              <a:t>Người làm tường trình</a:t>
            </a:r>
            <a:endParaRPr lang="vi-VN" sz="2200" dirty="0">
              <a:solidFill>
                <a:srgbClr val="FF0000"/>
              </a:solidFill>
              <a:latin typeface="Times New Roman" panose="02020603050405020304" pitchFamily="18" charset="0"/>
              <a:cs typeface="Times New Roman" panose="02020603050405020304" pitchFamily="18" charset="0"/>
            </a:endParaRPr>
          </a:p>
          <a:p>
            <a:pPr lvl="8" algn="ctr"/>
            <a:endParaRPr lang="vi-VN" sz="2200" dirty="0">
              <a:solidFill>
                <a:srgbClr val="FF0000"/>
              </a:solidFill>
              <a:latin typeface="Times New Roman" panose="02020603050405020304" pitchFamily="18" charset="0"/>
              <a:cs typeface="Times New Roman" panose="02020603050405020304" pitchFamily="18" charset="0"/>
            </a:endParaRPr>
          </a:p>
          <a:p>
            <a:pPr lvl="8" algn="ctr"/>
            <a:r>
              <a:rPr lang="vi-VN" sz="2200" dirty="0" smtClean="0">
                <a:solidFill>
                  <a:srgbClr val="FF0000"/>
                </a:solidFill>
                <a:latin typeface="Times New Roman" panose="02020603050405020304" pitchFamily="18" charset="0"/>
                <a:cs typeface="Times New Roman" panose="02020603050405020304" pitchFamily="18" charset="0"/>
              </a:rPr>
              <a:t>Nguyễn Văn A</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40859" y="2859293"/>
            <a:ext cx="2947481" cy="430887"/>
          </a:xfrm>
          <a:prstGeom prst="rect">
            <a:avLst/>
          </a:prstGeom>
          <a:noFill/>
        </p:spPr>
        <p:txBody>
          <a:bodyPr wrap="square" rtlCol="0">
            <a:spAutoFit/>
          </a:bodyPr>
          <a:lstStyle/>
          <a:p>
            <a:r>
              <a:rPr lang="vi-VN" sz="2200" b="1" u="sng" dirty="0" smtClean="0">
                <a:solidFill>
                  <a:srgbClr val="FF0000"/>
                </a:solidFill>
                <a:latin typeface="Times New Roman" panose="02020603050405020304" pitchFamily="18" charset="0"/>
                <a:cs typeface="Times New Roman" panose="02020603050405020304" pitchFamily="18" charset="0"/>
              </a:rPr>
              <a:t>Em là Nguyễn Văn A</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arn(inVertical)">
                                      <p:cBhvr>
                                        <p:cTn id="7" dur="500"/>
                                        <p:tgtEl>
                                          <p:spTgt spid="2">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arn(inVertical)">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3410585" y="370050"/>
            <a:ext cx="5447030" cy="706755"/>
          </a:xfrm>
          <a:prstGeom prst="rect">
            <a:avLst/>
          </a:prstGeom>
          <a:noFill/>
        </p:spPr>
        <p:txBody>
          <a:bodyPr wrap="none" lIns="91440" tIns="45720" rIns="91440" bIns="45720">
            <a:spAutoFit/>
            <a:scene3d>
              <a:camera prst="orthographicFront"/>
              <a:lightRig rig="threePt" dir="t"/>
            </a:scene3d>
          </a:bodyPr>
          <a:lstStyle/>
          <a:p>
            <a:pPr algn="ctr"/>
            <a:r>
              <a:rPr lang="vi-VN" sz="4000" b="1" dirty="0" smtClean="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 DẪN VỀ NHÀ</a:t>
            </a:r>
            <a:endParaRPr lang="vi-VN" sz="4000" b="1" cap="none" spc="0" dirty="0" smtClean="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013625" y="1237058"/>
            <a:ext cx="9085634" cy="3107690"/>
          </a:xfrm>
          <a:prstGeom prst="rect">
            <a:avLst/>
          </a:prstGeom>
          <a:noFill/>
        </p:spPr>
        <p:txBody>
          <a:bodyPr wrap="square" rtlCol="0">
            <a:spAutoFit/>
          </a:bodyPr>
          <a:lstStyle/>
          <a:p>
            <a:pPr marL="342900" indent="-342900">
              <a:buAutoNum type="arabicPeriod"/>
            </a:pPr>
            <a:r>
              <a:rPr lang="vi-VN" sz="2800" b="1" dirty="0" smtClean="0">
                <a:solidFill>
                  <a:schemeClr val="bg1"/>
                </a:solidFill>
                <a:latin typeface="Times New Roman" panose="02020603050405020304" pitchFamily="18" charset="0"/>
                <a:cs typeface="Times New Roman" panose="02020603050405020304" pitchFamily="18" charset="0"/>
              </a:rPr>
              <a:t>Bài cũ:</a:t>
            </a:r>
            <a:endParaRPr lang="vi-VN" sz="2800" b="1" dirty="0" smtClean="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vi-VN" sz="2800" dirty="0" smtClean="0">
                <a:solidFill>
                  <a:schemeClr val="bg1"/>
                </a:solidFill>
                <a:latin typeface="Times New Roman" panose="02020603050405020304" pitchFamily="18" charset="0"/>
                <a:cs typeface="Times New Roman" panose="02020603050405020304" pitchFamily="18" charset="0"/>
              </a:rPr>
              <a:t>Học thuộc phần lí thuyết về văn bản tường trình</a:t>
            </a:r>
            <a:endParaRPr lang="vi-VN" sz="2800" dirty="0" smtClean="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vi-VN" sz="2800" dirty="0" smtClean="0">
                <a:solidFill>
                  <a:schemeClr val="bg1"/>
                </a:solidFill>
                <a:latin typeface="Times New Roman" panose="02020603050405020304" pitchFamily="18" charset="0"/>
                <a:cs typeface="Times New Roman" panose="02020603050405020304" pitchFamily="18" charset="0"/>
              </a:rPr>
              <a:t>Biết cách làm một văn bản tường trình theo đúng thể thức</a:t>
            </a:r>
            <a:endParaRPr lang="vi-VN" sz="2800" dirty="0" smtClean="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vi-VN" sz="2800" dirty="0" smtClean="0">
                <a:solidFill>
                  <a:schemeClr val="bg1"/>
                </a:solidFill>
                <a:latin typeface="Times New Roman" panose="02020603050405020304" pitchFamily="18" charset="0"/>
                <a:cs typeface="Times New Roman" panose="02020603050405020304" pitchFamily="18" charset="0"/>
              </a:rPr>
              <a:t>Sưu tầm một số văn bản tường trình</a:t>
            </a:r>
            <a:endParaRPr lang="vi-VN" sz="2800" dirty="0" smtClean="0">
              <a:solidFill>
                <a:schemeClr val="bg1"/>
              </a:solidFill>
              <a:latin typeface="Times New Roman" panose="02020603050405020304" pitchFamily="18" charset="0"/>
              <a:cs typeface="Times New Roman" panose="02020603050405020304" pitchFamily="18" charset="0"/>
            </a:endParaRPr>
          </a:p>
          <a:p>
            <a:endParaRPr lang="vi-VN" sz="2800" b="1" dirty="0">
              <a:solidFill>
                <a:schemeClr val="bg1"/>
              </a:solidFill>
              <a:latin typeface="Times New Roman" panose="02020603050405020304" pitchFamily="18" charset="0"/>
              <a:cs typeface="Times New Roman" panose="02020603050405020304" pitchFamily="18" charset="0"/>
            </a:endParaRPr>
          </a:p>
          <a:p>
            <a:r>
              <a:rPr lang="vi-VN" sz="2800" b="1" dirty="0" smtClean="0">
                <a:solidFill>
                  <a:schemeClr val="bg1"/>
                </a:solidFill>
                <a:latin typeface="Times New Roman" panose="02020603050405020304" pitchFamily="18" charset="0"/>
                <a:cs typeface="Times New Roman" panose="02020603050405020304" pitchFamily="18" charset="0"/>
              </a:rPr>
              <a:t>2. Bài mới:</a:t>
            </a:r>
            <a:endParaRPr lang="vi-VN" sz="2800" b="1" dirty="0" smtClean="0">
              <a:solidFill>
                <a:schemeClr val="bg1"/>
              </a:solidFill>
              <a:latin typeface="Times New Roman" panose="02020603050405020304" pitchFamily="18" charset="0"/>
              <a:cs typeface="Times New Roman" panose="02020603050405020304" pitchFamily="18" charset="0"/>
            </a:endParaRPr>
          </a:p>
          <a:p>
            <a:r>
              <a:rPr lang="vi-VN" altLang="en-US" sz="2800" dirty="0">
                <a:solidFill>
                  <a:schemeClr val="bg1"/>
                </a:solidFill>
                <a:latin typeface="Times New Roman" panose="02020603050405020304" pitchFamily="18" charset="0"/>
                <a:cs typeface="Times New Roman" panose="02020603050405020304" pitchFamily="18" charset="0"/>
              </a:rPr>
              <a:t>- Soạn bài tiếp theo Kế hoạch giáo dục</a:t>
            </a:r>
            <a:endParaRPr lang="vi-VN" alt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033145" y="848360"/>
            <a:ext cx="8588375" cy="583565"/>
          </a:xfrm>
          <a:prstGeom prst="rect">
            <a:avLst/>
          </a:prstGeom>
          <a:noFill/>
        </p:spPr>
        <p:txBody>
          <a:bodyPr wrap="square" rtlCol="0">
            <a:spAutoFit/>
          </a:bodyPr>
          <a:p>
            <a:r>
              <a:rPr lang="vi-VN" sz="3200" b="1" dirty="0" smtClean="0">
                <a:solidFill>
                  <a:srgbClr val="FF0000"/>
                </a:solidFill>
                <a:latin typeface="Times New Roman" panose="02020603050405020304" pitchFamily="18" charset="0"/>
                <a:cs typeface="Times New Roman" panose="02020603050405020304" pitchFamily="18" charset="0"/>
              </a:rPr>
              <a:t>I.Tìm hiểu đặc điểm của văn bản tường trình </a:t>
            </a:r>
            <a:endParaRPr lang="vi-VN" sz="32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240" y="129540"/>
            <a:ext cx="2787650" cy="460375"/>
          </a:xfrm>
          <a:prstGeom prst="rect">
            <a:avLst/>
          </a:prstGeom>
          <a:noFill/>
        </p:spPr>
        <p:txBody>
          <a:bodyPr wrap="square" rtlCol="0">
            <a:spAutoFit/>
          </a:bodyPr>
          <a:lstStyle/>
          <a:p>
            <a:r>
              <a:rPr lang="vi-VN" sz="2400" b="1" i="1" dirty="0" smtClean="0">
                <a:latin typeface="Times New Roman" panose="02020603050405020304" pitchFamily="18" charset="0"/>
                <a:cs typeface="Times New Roman" panose="02020603050405020304" pitchFamily="18" charset="0"/>
              </a:rPr>
              <a:t>Văn bản 1:</a:t>
            </a:r>
            <a:endParaRPr lang="vi-VN" sz="2400" b="1" i="1"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2480945" y="305435"/>
            <a:ext cx="7601585" cy="6247130"/>
          </a:xfrm>
          <a:prstGeom prst="rect">
            <a:avLst/>
          </a:prstGeom>
          <a:noFill/>
        </p:spPr>
        <p:txBody>
          <a:bodyPr wrap="square" rtlCol="0">
            <a:spAutoFit/>
          </a:bodyPr>
          <a:lstStyle/>
          <a:p>
            <a:pPr algn="ctr"/>
            <a:r>
              <a:rPr lang="vi-VN" sz="2000" b="1" dirty="0" smtClean="0">
                <a:latin typeface="Times New Roman" panose="02020603050405020304" pitchFamily="18" charset="0"/>
                <a:cs typeface="Times New Roman" panose="02020603050405020304" pitchFamily="18" charset="0"/>
              </a:rPr>
              <a:t>CỘNG HÒA XÃ HỘI CHỦ NGHĨA VIỆT NAM</a:t>
            </a:r>
            <a:endParaRPr lang="vi-VN"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Độc lập – Tự do – Hạnh phúc</a:t>
            </a:r>
            <a:endParaRPr lang="vi-VN" sz="2000" b="1" dirty="0" smtClean="0">
              <a:latin typeface="Times New Roman" panose="02020603050405020304" pitchFamily="18" charset="0"/>
              <a:cs typeface="Times New Roman" panose="02020603050405020304" pitchFamily="18" charset="0"/>
            </a:endParaRPr>
          </a:p>
          <a:p>
            <a:pPr algn="ctr"/>
            <a:endParaRPr lang="vi-VN" sz="2000" dirty="0" smtClean="0">
              <a:latin typeface="Times New Roman" panose="02020603050405020304" pitchFamily="18" charset="0"/>
              <a:cs typeface="Times New Roman" panose="02020603050405020304" pitchFamily="18" charset="0"/>
            </a:endParaRPr>
          </a:p>
          <a:p>
            <a:pPr algn="r"/>
            <a:r>
              <a:rPr lang="vi-VN" sz="2000" dirty="0" smtClean="0">
                <a:latin typeface="Times New Roman" panose="02020603050405020304" pitchFamily="18" charset="0"/>
                <a:cs typeface="Times New Roman" panose="02020603050405020304" pitchFamily="18" charset="0"/>
              </a:rPr>
              <a:t>Thành phố Hồ Chí Minh, ngày 12 tháng 1 năm 2004</a:t>
            </a:r>
            <a:endParaRPr lang="vi-VN" sz="2000" dirty="0" smtClean="0">
              <a:latin typeface="Times New Roman" panose="02020603050405020304" pitchFamily="18" charset="0"/>
              <a:cs typeface="Times New Roman" panose="02020603050405020304" pitchFamily="18" charset="0"/>
            </a:endParaRPr>
          </a:p>
          <a:p>
            <a:pPr algn="ctr"/>
            <a:endParaRPr lang="vi-VN"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BẢN TƯỜNG TRÌNH</a:t>
            </a:r>
            <a:endParaRPr lang="vi-VN"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Về việc nộp bài chậm</a:t>
            </a:r>
            <a:endParaRPr lang="vi-VN" sz="2000" b="1" dirty="0" smtClean="0">
              <a:latin typeface="Times New Roman" panose="02020603050405020304" pitchFamily="18" charset="0"/>
              <a:cs typeface="Times New Roman" panose="02020603050405020304" pitchFamily="18" charset="0"/>
            </a:endParaRPr>
          </a:p>
          <a:p>
            <a:pPr algn="ctr"/>
            <a:endParaRPr lang="vi-VN" sz="2000" b="1"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Kính gửi: Cô Nguyễn Thị Hương, giáo viên Ngữ văn lớp 8A</a:t>
            </a:r>
            <a:endParaRPr lang="vi-VN" sz="2000"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Em là Phạm Việt Dũng, học sinh lớp 8A Trường THCS Bình Minh, xin phép được tường trình với cô một việc như sau:</a:t>
            </a:r>
            <a:endParaRPr lang="vi-VN" sz="2000"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Vừa qua, cô dặn chúng em viết bài tập làm văn ở nhà và nộp bài cho cô vào ngày 10 tháng 1 năm 2004. Không may, bố em bị ốm phải nằm viện. Em phải giúp mẹ chăm sóc bố nên không viết kịp bài văn theo đúng yêu cầu của cô.</a:t>
            </a:r>
            <a:endParaRPr lang="vi-VN" sz="2000"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Em xin cam đoan sự việc trên là có thực và xin cô cho phép em nộp bài vào ngày 15 tháng 1 năm 2004.</a:t>
            </a:r>
            <a:endParaRPr lang="vi-VN" sz="2000" dirty="0" smtClean="0">
              <a:latin typeface="Times New Roman" panose="02020603050405020304" pitchFamily="18" charset="0"/>
              <a:cs typeface="Times New Roman" panose="02020603050405020304" pitchFamily="18" charset="0"/>
            </a:endParaRPr>
          </a:p>
          <a:p>
            <a:pPr lvl="8" algn="ctr"/>
            <a:r>
              <a:rPr lang="vi-VN" sz="2000" dirty="0" smtClean="0">
                <a:latin typeface="Times New Roman" panose="02020603050405020304" pitchFamily="18" charset="0"/>
                <a:cs typeface="Times New Roman" panose="02020603050405020304" pitchFamily="18" charset="0"/>
              </a:rPr>
              <a:t>Người làm tường trình</a:t>
            </a:r>
            <a:endParaRPr lang="vi-VN" sz="2000" dirty="0" smtClean="0">
              <a:latin typeface="Times New Roman" panose="02020603050405020304" pitchFamily="18" charset="0"/>
              <a:cs typeface="Times New Roman" panose="02020603050405020304" pitchFamily="18" charset="0"/>
            </a:endParaRPr>
          </a:p>
          <a:p>
            <a:pPr lvl="8" algn="ctr"/>
            <a:endParaRPr lang="vi-VN" sz="2000" dirty="0" smtClean="0">
              <a:latin typeface="Times New Roman" panose="02020603050405020304" pitchFamily="18" charset="0"/>
              <a:cs typeface="Times New Roman" panose="02020603050405020304" pitchFamily="18" charset="0"/>
            </a:endParaRPr>
          </a:p>
          <a:p>
            <a:pPr lvl="8" algn="ctr"/>
            <a:r>
              <a:rPr lang="vi-VN" sz="2000" dirty="0" smtClean="0">
                <a:latin typeface="Times New Roman" panose="02020603050405020304" pitchFamily="18" charset="0"/>
                <a:cs typeface="Times New Roman" panose="02020603050405020304" pitchFamily="18" charset="0"/>
              </a:rPr>
              <a:t>Phạm Việt Dũng</a:t>
            </a:r>
            <a:endParaRPr lang="en-US" sz="20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4893310" y="1008380"/>
            <a:ext cx="240411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855" y="69850"/>
            <a:ext cx="1936115" cy="460375"/>
          </a:xfrm>
          <a:prstGeom prst="rect">
            <a:avLst/>
          </a:prstGeom>
          <a:noFill/>
        </p:spPr>
        <p:txBody>
          <a:bodyPr wrap="square" rtlCol="0">
            <a:spAutoFit/>
          </a:bodyPr>
          <a:lstStyle/>
          <a:p>
            <a:r>
              <a:rPr lang="vi-VN" sz="2400" b="1" i="1" dirty="0" smtClean="0">
                <a:latin typeface="Times New Roman" panose="02020603050405020304" pitchFamily="18" charset="0"/>
                <a:cs typeface="Times New Roman" panose="02020603050405020304" pitchFamily="18" charset="0"/>
              </a:rPr>
              <a:t>Văn bản 2:</a:t>
            </a:r>
            <a:endParaRPr lang="vi-VN" sz="2400" b="1" i="1"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2061210" y="69850"/>
            <a:ext cx="8451850" cy="6247130"/>
          </a:xfrm>
          <a:prstGeom prst="rect">
            <a:avLst/>
          </a:prstGeom>
          <a:noFill/>
        </p:spPr>
        <p:txBody>
          <a:bodyPr wrap="square" rtlCol="0">
            <a:spAutoFit/>
          </a:bodyPr>
          <a:lstStyle/>
          <a:p>
            <a:pPr algn="ctr"/>
            <a:r>
              <a:rPr lang="vi-VN" sz="2000" b="1" dirty="0" smtClean="0">
                <a:latin typeface="Times New Roman" panose="02020603050405020304" pitchFamily="18" charset="0"/>
                <a:cs typeface="Times New Roman" panose="02020603050405020304" pitchFamily="18" charset="0"/>
              </a:rPr>
              <a:t>CỘNG HÒA XÃ HỘI CHỦ NGHĨA VIỆT NAM</a:t>
            </a:r>
            <a:endParaRPr lang="vi-VN"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Độc lập – Tự do – Hạnh phúc</a:t>
            </a:r>
            <a:endParaRPr lang="vi-VN" sz="2000" b="1" dirty="0" smtClean="0">
              <a:latin typeface="Times New Roman" panose="02020603050405020304" pitchFamily="18" charset="0"/>
              <a:cs typeface="Times New Roman" panose="02020603050405020304" pitchFamily="18" charset="0"/>
            </a:endParaRPr>
          </a:p>
          <a:p>
            <a:pPr algn="ctr"/>
            <a:endParaRPr lang="vi-VN" sz="2000" b="1" dirty="0" smtClean="0">
              <a:latin typeface="Times New Roman" panose="02020603050405020304" pitchFamily="18" charset="0"/>
              <a:cs typeface="Times New Roman" panose="02020603050405020304" pitchFamily="18" charset="0"/>
            </a:endParaRPr>
          </a:p>
          <a:p>
            <a:pPr algn="r"/>
            <a:r>
              <a:rPr lang="vi-VN" sz="2000" i="1" dirty="0" smtClean="0">
                <a:latin typeface="Times New Roman" panose="02020603050405020304" pitchFamily="18" charset="0"/>
                <a:cs typeface="Times New Roman" panose="02020603050405020304" pitchFamily="18" charset="0"/>
              </a:rPr>
              <a:t>Thanh Hóa,</a:t>
            </a:r>
            <a:r>
              <a:rPr lang="vi-VN" sz="2000" dirty="0" smtClean="0">
                <a:latin typeface="Times New Roman" panose="02020603050405020304" pitchFamily="18" charset="0"/>
                <a:cs typeface="Times New Roman" panose="02020603050405020304" pitchFamily="18" charset="0"/>
              </a:rPr>
              <a:t> ngày 10 tháng 3 năm 2004</a:t>
            </a:r>
            <a:endParaRPr lang="vi-VN" sz="2000" dirty="0" smtClean="0">
              <a:latin typeface="Times New Roman" panose="02020603050405020304" pitchFamily="18" charset="0"/>
              <a:cs typeface="Times New Roman" panose="02020603050405020304" pitchFamily="18" charset="0"/>
            </a:endParaRPr>
          </a:p>
          <a:p>
            <a:pPr algn="ctr"/>
            <a:endParaRPr lang="vi-VN"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BẢN TƯỜNG TRÌNH</a:t>
            </a:r>
            <a:endParaRPr lang="vi-VN" sz="2000" b="1" dirty="0" smtClean="0">
              <a:latin typeface="Times New Roman" panose="02020603050405020304" pitchFamily="18" charset="0"/>
              <a:cs typeface="Times New Roman" panose="02020603050405020304" pitchFamily="18" charset="0"/>
            </a:endParaRPr>
          </a:p>
          <a:p>
            <a:pPr algn="ctr"/>
            <a:r>
              <a:rPr lang="vi-VN" sz="2000" b="1" dirty="0" smtClean="0">
                <a:latin typeface="Times New Roman" panose="02020603050405020304" pitchFamily="18" charset="0"/>
                <a:cs typeface="Times New Roman" panose="02020603050405020304" pitchFamily="18" charset="0"/>
              </a:rPr>
              <a:t>Về việc nhầm lẫn xe đạp</a:t>
            </a:r>
            <a:endParaRPr lang="vi-VN" sz="2000" b="1" dirty="0" smtClean="0">
              <a:latin typeface="Times New Roman" panose="02020603050405020304" pitchFamily="18" charset="0"/>
              <a:cs typeface="Times New Roman" panose="02020603050405020304" pitchFamily="18" charset="0"/>
            </a:endParaRPr>
          </a:p>
          <a:p>
            <a:pPr algn="ctr"/>
            <a:endParaRPr lang="vi-VN" sz="2000" b="1"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Kính gửi: Thầy Hiệu trưởng Trường THCS Hòa Bình</a:t>
            </a:r>
            <a:endParaRPr lang="vi-VN" sz="2000"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Em là Vũ Ngọc Kí, học sinh lớp 8B Trường THCS Hòa Bình, xin phép được tường trình với Nhà trường một việc như sau:</a:t>
            </a:r>
            <a:endParaRPr lang="vi-VN" sz="2000" dirty="0" smtClean="0">
              <a:latin typeface="Times New Roman" panose="02020603050405020304" pitchFamily="18" charset="0"/>
              <a:cs typeface="Times New Roman" panose="02020603050405020304" pitchFamily="18" charset="0"/>
            </a:endParaRPr>
          </a:p>
          <a:p>
            <a:pPr algn="just"/>
            <a:r>
              <a:rPr lang="vi-VN" sz="2000" dirty="0" smtClean="0">
                <a:latin typeface="Times New Roman" panose="02020603050405020304" pitchFamily="18" charset="0"/>
                <a:cs typeface="Times New Roman" panose="02020603050405020304" pitchFamily="18" charset="0"/>
              </a:rPr>
              <a:t>   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còn một chiếc xe mi-ni Trung Quốc cũng màu xanh cẩm thạch. Em tin là bạn nào đó đã vô ý lấy nhầm xe. Vậy em làm bản tường trình này báo cáo để Nhà trường biết và giúp em tìm lại chiếc xe của mình.</a:t>
            </a:r>
            <a:endParaRPr lang="vi-VN" sz="2000" dirty="0" smtClean="0">
              <a:latin typeface="Times New Roman" panose="02020603050405020304" pitchFamily="18" charset="0"/>
              <a:cs typeface="Times New Roman" panose="02020603050405020304" pitchFamily="18" charset="0"/>
            </a:endParaRPr>
          </a:p>
          <a:p>
            <a:pPr lvl="8" algn="ctr"/>
            <a:r>
              <a:rPr lang="vi-VN" sz="2000" b="1" dirty="0" smtClean="0">
                <a:latin typeface="Times New Roman" panose="02020603050405020304" pitchFamily="18" charset="0"/>
                <a:cs typeface="Times New Roman" panose="02020603050405020304" pitchFamily="18" charset="0"/>
              </a:rPr>
              <a:t>Người làm tường trình</a:t>
            </a:r>
            <a:endParaRPr lang="vi-VN" sz="2000" b="1" dirty="0" smtClean="0">
              <a:latin typeface="Times New Roman" panose="02020603050405020304" pitchFamily="18" charset="0"/>
              <a:cs typeface="Times New Roman" panose="02020603050405020304" pitchFamily="18" charset="0"/>
            </a:endParaRPr>
          </a:p>
          <a:p>
            <a:pPr lvl="8" algn="ctr"/>
            <a:endParaRPr lang="vi-VN" sz="2000" b="1" dirty="0">
              <a:latin typeface="Times New Roman" panose="02020603050405020304" pitchFamily="18" charset="0"/>
              <a:cs typeface="Times New Roman" panose="02020603050405020304" pitchFamily="18" charset="0"/>
            </a:endParaRPr>
          </a:p>
          <a:p>
            <a:pPr lvl="8" algn="ctr"/>
            <a:r>
              <a:rPr lang="vi-VN" sz="2000" b="1" dirty="0" smtClean="0">
                <a:latin typeface="Times New Roman" panose="02020603050405020304" pitchFamily="18" charset="0"/>
                <a:cs typeface="Times New Roman" panose="02020603050405020304" pitchFamily="18" charset="0"/>
              </a:rPr>
              <a:t>Vũ Ngọc Kí</a:t>
            </a:r>
            <a:endParaRPr lang="en-US" sz="2000" b="1"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5680710" y="749935"/>
            <a:ext cx="1659890" cy="190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37745" y="184826"/>
            <a:ext cx="11410544" cy="992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dirty="0">
                <a:solidFill>
                  <a:schemeClr val="tx1"/>
                </a:solidFill>
                <a:latin typeface="Times New Roman" panose="02020603050405020304" pitchFamily="18" charset="0"/>
                <a:cs typeface="Times New Roman" panose="02020603050405020304" pitchFamily="18" charset="0"/>
              </a:rPr>
              <a:t>PHIẾU HỌC TẬP SỐ 1</a:t>
            </a:r>
            <a:endParaRPr lang="vi-VN" altLang="en-US" sz="2400" b="1" dirty="0">
              <a:solidFill>
                <a:schemeClr val="tx1"/>
              </a:solidFill>
              <a:latin typeface="Times New Roman" panose="02020603050405020304" pitchFamily="18" charset="0"/>
              <a:cs typeface="Times New Roman" panose="02020603050405020304" pitchFamily="18" charset="0"/>
            </a:endParaRPr>
          </a:p>
          <a:p>
            <a:pPr algn="l"/>
            <a:r>
              <a:rPr lang="vi-VN" altLang="en-US" sz="2400" b="1" dirty="0">
                <a:solidFill>
                  <a:schemeClr val="tx1"/>
                </a:solidFill>
                <a:latin typeface="Times New Roman" panose="02020603050405020304" pitchFamily="18" charset="0"/>
                <a:cs typeface="Times New Roman" panose="02020603050405020304" pitchFamily="18" charset="0"/>
              </a:rPr>
              <a:t>Họ và tên:..............................Tổ/nhóm:.....................................Lớp:...................................</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242570" y="1322705"/>
          <a:ext cx="11733530" cy="5535295"/>
        </p:xfrm>
        <a:graphic>
          <a:graphicData uri="http://schemas.openxmlformats.org/drawingml/2006/table">
            <a:tbl>
              <a:tblPr firstRow="1" bandRow="1">
                <a:tableStyleId>{ED083AE6-46FA-4A59-8FB0-9F97EB10719F}</a:tableStyleId>
              </a:tblPr>
              <a:tblGrid>
                <a:gridCol w="2475230"/>
                <a:gridCol w="4782185"/>
                <a:gridCol w="4476115"/>
              </a:tblGrid>
              <a:tr h="700392">
                <a:tc>
                  <a:txBody>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Phương</a:t>
                      </a:r>
                      <a:r>
                        <a:rPr lang="vi-VN" sz="2400" baseline="0" dirty="0" smtClean="0">
                          <a:solidFill>
                            <a:srgbClr val="FF0000"/>
                          </a:solidFill>
                          <a:latin typeface="Times New Roman" panose="02020603050405020304" pitchFamily="18" charset="0"/>
                          <a:cs typeface="Times New Roman" panose="02020603050405020304" pitchFamily="18" charset="0"/>
                        </a:rPr>
                        <a:t> diện nhận xét</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Văn</a:t>
                      </a:r>
                      <a:r>
                        <a:rPr lang="vi-VN" sz="2400" baseline="0" dirty="0" smtClean="0">
                          <a:solidFill>
                            <a:srgbClr val="FF0000"/>
                          </a:solidFill>
                          <a:latin typeface="Times New Roman" panose="02020603050405020304" pitchFamily="18" charset="0"/>
                          <a:cs typeface="Times New Roman" panose="02020603050405020304" pitchFamily="18" charset="0"/>
                        </a:rPr>
                        <a:t> bản 1</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Văn</a:t>
                      </a:r>
                      <a:r>
                        <a:rPr lang="vi-VN" sz="2400" baseline="0" dirty="0" smtClean="0">
                          <a:solidFill>
                            <a:srgbClr val="FF0000"/>
                          </a:solidFill>
                          <a:latin typeface="Times New Roman" panose="02020603050405020304" pitchFamily="18" charset="0"/>
                          <a:cs typeface="Times New Roman" panose="02020603050405020304" pitchFamily="18" charset="0"/>
                        </a:rPr>
                        <a:t> bản 2</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119">
                <a:tc>
                  <a:txBody>
                    <a:bodyPr/>
                    <a:lstStyle/>
                    <a:p>
                      <a:pPr algn="ctr"/>
                      <a:r>
                        <a:rPr lang="vi-VN" sz="2400" b="1" i="1" dirty="0" smtClean="0">
                          <a:latin typeface="Times New Roman" panose="02020603050405020304" pitchFamily="18" charset="0"/>
                          <a:cs typeface="Times New Roman" panose="02020603050405020304" pitchFamily="18" charset="0"/>
                        </a:rPr>
                        <a:t>Người viết</a:t>
                      </a:r>
                      <a:endParaRPr lang="vi-VN" sz="2400" b="1" i="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119">
                <a:tc>
                  <a:txBody>
                    <a:bodyPr/>
                    <a:lstStyle/>
                    <a:p>
                      <a:pPr algn="ctr"/>
                      <a:r>
                        <a:rPr lang="vi-VN" sz="2400" b="1" i="1" dirty="0" smtClean="0">
                          <a:latin typeface="Times New Roman" panose="02020603050405020304" pitchFamily="18" charset="0"/>
                          <a:cs typeface="Times New Roman" panose="02020603050405020304" pitchFamily="18" charset="0"/>
                        </a:rPr>
                        <a:t>Người nhận</a:t>
                      </a:r>
                      <a:endParaRPr lang="vi-VN" sz="2400" b="1" i="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119">
                <a:tc>
                  <a:txBody>
                    <a:bodyPr/>
                    <a:lstStyle/>
                    <a:p>
                      <a:pPr algn="ctr"/>
                      <a:r>
                        <a:rPr lang="vi-VN" sz="2400" b="1" i="1" dirty="0" smtClean="0">
                          <a:latin typeface="Times New Roman" panose="02020603050405020304" pitchFamily="18" charset="0"/>
                          <a:cs typeface="Times New Roman" panose="02020603050405020304" pitchFamily="18" charset="0"/>
                        </a:rPr>
                        <a:t>Mục đích</a:t>
                      </a:r>
                      <a:r>
                        <a:rPr lang="vi-VN" sz="2400" b="1" i="1" baseline="0" dirty="0" smtClean="0">
                          <a:latin typeface="Times New Roman" panose="02020603050405020304" pitchFamily="18" charset="0"/>
                          <a:cs typeface="Times New Roman" panose="02020603050405020304" pitchFamily="18" charset="0"/>
                        </a:rPr>
                        <a:t> của bản tường trình</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119">
                <a:tc>
                  <a:txBody>
                    <a:bodyPr/>
                    <a:lstStyle/>
                    <a:p>
                      <a:pPr algn="ctr"/>
                      <a:r>
                        <a:rPr lang="vi-VN" sz="2400" b="1" i="1" dirty="0" smtClean="0">
                          <a:latin typeface="Times New Roman" panose="02020603050405020304" pitchFamily="18" charset="0"/>
                          <a:cs typeface="Times New Roman" panose="02020603050405020304" pitchFamily="18" charset="0"/>
                        </a:rPr>
                        <a:t>Nội dung được</a:t>
                      </a:r>
                      <a:r>
                        <a:rPr lang="vi-VN" sz="2400" b="1" i="1" baseline="0" dirty="0" smtClean="0">
                          <a:latin typeface="Times New Roman" panose="02020603050405020304" pitchFamily="18" charset="0"/>
                          <a:cs typeface="Times New Roman" panose="02020603050405020304" pitchFamily="18" charset="0"/>
                        </a:rPr>
                        <a:t> trình bày</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119">
                <a:tc>
                  <a:txBody>
                    <a:bodyPr/>
                    <a:lstStyle/>
                    <a:p>
                      <a:pPr algn="ctr"/>
                      <a:r>
                        <a:rPr lang="vi-VN" sz="2400" b="1" i="1" dirty="0" smtClean="0">
                          <a:latin typeface="Times New Roman" panose="02020603050405020304" pitchFamily="18" charset="0"/>
                          <a:cs typeface="Times New Roman" panose="02020603050405020304" pitchFamily="18" charset="0"/>
                        </a:rPr>
                        <a:t>Thể thức</a:t>
                      </a:r>
                      <a:r>
                        <a:rPr lang="vi-VN" sz="2400" b="1" i="1" baseline="0" dirty="0" smtClean="0">
                          <a:latin typeface="Times New Roman" panose="02020603050405020304" pitchFamily="18" charset="0"/>
                          <a:cs typeface="Times New Roman" panose="02020603050405020304" pitchFamily="18" charset="0"/>
                        </a:rPr>
                        <a:t> được </a:t>
                      </a:r>
                      <a:endParaRPr lang="vi-VN" sz="2400" b="1" i="1" baseline="0" dirty="0" smtClean="0">
                        <a:latin typeface="Times New Roman" panose="02020603050405020304" pitchFamily="18" charset="0"/>
                        <a:cs typeface="Times New Roman" panose="02020603050405020304" pitchFamily="18" charset="0"/>
                      </a:endParaRPr>
                    </a:p>
                    <a:p>
                      <a:pPr algn="ctr"/>
                      <a:r>
                        <a:rPr lang="vi-VN" sz="2400" b="1" i="1" baseline="0" dirty="0" smtClean="0">
                          <a:latin typeface="Times New Roman" panose="02020603050405020304" pitchFamily="18" charset="0"/>
                          <a:cs typeface="Times New Roman" panose="02020603050405020304" pitchFamily="18" charset="0"/>
                        </a:rPr>
                        <a:t>trình bày</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119">
                <a:tc>
                  <a:txBody>
                    <a:bodyPr/>
                    <a:lstStyle/>
                    <a:p>
                      <a:pPr algn="ctr"/>
                      <a:r>
                        <a:rPr lang="vi-VN" sz="2400" b="1" i="1" dirty="0" smtClean="0">
                          <a:latin typeface="Times New Roman" panose="02020603050405020304" pitchFamily="18" charset="0"/>
                          <a:cs typeface="Times New Roman" panose="02020603050405020304" pitchFamily="18" charset="0"/>
                        </a:rPr>
                        <a:t>Thái</a:t>
                      </a:r>
                      <a:r>
                        <a:rPr lang="vi-VN" sz="2400" b="1" i="1" baseline="0" dirty="0" smtClean="0">
                          <a:latin typeface="Times New Roman" panose="02020603050405020304" pitchFamily="18" charset="0"/>
                          <a:cs typeface="Times New Roman" panose="02020603050405020304" pitchFamily="18" charset="0"/>
                        </a:rPr>
                        <a:t> độ của người viết</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0204" y="175097"/>
          <a:ext cx="11713182" cy="6433382"/>
        </p:xfrm>
        <a:graphic>
          <a:graphicData uri="http://schemas.openxmlformats.org/drawingml/2006/table">
            <a:tbl>
              <a:tblPr firstRow="1" bandRow="1">
                <a:tableStyleId>{ED083AE6-46FA-4A59-8FB0-9F97EB10719F}</a:tableStyleId>
              </a:tblPr>
              <a:tblGrid>
                <a:gridCol w="2287081"/>
                <a:gridCol w="4854102"/>
                <a:gridCol w="4571999"/>
              </a:tblGrid>
              <a:tr h="700392">
                <a:tc>
                  <a:txBody>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Phương</a:t>
                      </a:r>
                      <a:r>
                        <a:rPr lang="vi-VN" sz="2400" baseline="0" dirty="0" smtClean="0">
                          <a:solidFill>
                            <a:srgbClr val="FF0000"/>
                          </a:solidFill>
                          <a:latin typeface="Times New Roman" panose="02020603050405020304" pitchFamily="18" charset="0"/>
                          <a:cs typeface="Times New Roman" panose="02020603050405020304" pitchFamily="18" charset="0"/>
                        </a:rPr>
                        <a:t> diện nhận xét</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Văn</a:t>
                      </a:r>
                      <a:r>
                        <a:rPr lang="vi-VN" sz="2400" baseline="0" dirty="0" smtClean="0">
                          <a:solidFill>
                            <a:srgbClr val="FF0000"/>
                          </a:solidFill>
                          <a:latin typeface="Times New Roman" panose="02020603050405020304" pitchFamily="18" charset="0"/>
                          <a:cs typeface="Times New Roman" panose="02020603050405020304" pitchFamily="18" charset="0"/>
                        </a:rPr>
                        <a:t> bản 1</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Văn</a:t>
                      </a:r>
                      <a:r>
                        <a:rPr lang="vi-VN" sz="2400" baseline="0" dirty="0" smtClean="0">
                          <a:solidFill>
                            <a:srgbClr val="FF0000"/>
                          </a:solidFill>
                          <a:latin typeface="Times New Roman" panose="02020603050405020304" pitchFamily="18" charset="0"/>
                          <a:cs typeface="Times New Roman" panose="02020603050405020304" pitchFamily="18" charset="0"/>
                        </a:rPr>
                        <a:t> bản 2</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828">
                <a:tc>
                  <a:txBody>
                    <a:bodyPr/>
                    <a:lstStyle/>
                    <a:p>
                      <a:r>
                        <a:rPr lang="vi-VN" sz="2400" b="1" i="1" dirty="0" smtClean="0">
                          <a:latin typeface="Times New Roman" panose="02020603050405020304" pitchFamily="18" charset="0"/>
                          <a:cs typeface="Times New Roman" panose="02020603050405020304" pitchFamily="18" charset="0"/>
                        </a:rPr>
                        <a:t>Người viết</a:t>
                      </a:r>
                      <a:endParaRPr lang="vi-VN" sz="2400" b="1" i="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030">
                <a:tc>
                  <a:txBody>
                    <a:bodyPr/>
                    <a:lstStyle/>
                    <a:p>
                      <a:r>
                        <a:rPr lang="vi-VN" sz="2400" b="1" i="1" dirty="0" smtClean="0">
                          <a:latin typeface="Times New Roman" panose="02020603050405020304" pitchFamily="18" charset="0"/>
                          <a:cs typeface="Times New Roman" panose="02020603050405020304" pitchFamily="18" charset="0"/>
                        </a:rPr>
                        <a:t>Người nhận</a:t>
                      </a:r>
                      <a:endParaRPr lang="vi-VN" sz="2400" b="1" i="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7114">
                <a:tc>
                  <a:txBody>
                    <a:bodyPr/>
                    <a:lstStyle/>
                    <a:p>
                      <a:r>
                        <a:rPr lang="vi-VN" sz="2400" b="1" i="1" dirty="0" smtClean="0">
                          <a:latin typeface="Times New Roman" panose="02020603050405020304" pitchFamily="18" charset="0"/>
                          <a:cs typeface="Times New Roman" panose="02020603050405020304" pitchFamily="18" charset="0"/>
                        </a:rPr>
                        <a:t>Mục đích</a:t>
                      </a:r>
                      <a:r>
                        <a:rPr lang="vi-VN" sz="2400" b="1" i="1" baseline="0" dirty="0" smtClean="0">
                          <a:latin typeface="Times New Roman" panose="02020603050405020304" pitchFamily="18" charset="0"/>
                          <a:cs typeface="Times New Roman" panose="02020603050405020304" pitchFamily="18" charset="0"/>
                        </a:rPr>
                        <a:t> của bản tường trình</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574">
                <a:tc>
                  <a:txBody>
                    <a:bodyPr/>
                    <a:lstStyle/>
                    <a:p>
                      <a:r>
                        <a:rPr lang="vi-VN" sz="2400" b="1" i="1" dirty="0" smtClean="0">
                          <a:latin typeface="Times New Roman" panose="02020603050405020304" pitchFamily="18" charset="0"/>
                          <a:cs typeface="Times New Roman" panose="02020603050405020304" pitchFamily="18" charset="0"/>
                        </a:rPr>
                        <a:t>Nội dung được</a:t>
                      </a:r>
                      <a:r>
                        <a:rPr lang="vi-VN" sz="2400" b="1" i="1" baseline="0" dirty="0" smtClean="0">
                          <a:latin typeface="Times New Roman" panose="02020603050405020304" pitchFamily="18" charset="0"/>
                          <a:cs typeface="Times New Roman" panose="02020603050405020304" pitchFamily="18" charset="0"/>
                        </a:rPr>
                        <a:t> trình bày</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420">
                <a:tc>
                  <a:txBody>
                    <a:bodyPr/>
                    <a:lstStyle/>
                    <a:p>
                      <a:r>
                        <a:rPr lang="vi-VN" sz="2400" b="1" i="1" dirty="0" smtClean="0">
                          <a:latin typeface="Times New Roman" panose="02020603050405020304" pitchFamily="18" charset="0"/>
                          <a:cs typeface="Times New Roman" panose="02020603050405020304" pitchFamily="18" charset="0"/>
                        </a:rPr>
                        <a:t>Thể thức</a:t>
                      </a:r>
                      <a:r>
                        <a:rPr lang="vi-VN" sz="2400" b="1" i="1" baseline="0" dirty="0" smtClean="0">
                          <a:latin typeface="Times New Roman" panose="02020603050405020304" pitchFamily="18" charset="0"/>
                          <a:cs typeface="Times New Roman" panose="02020603050405020304" pitchFamily="18" charset="0"/>
                        </a:rPr>
                        <a:t> được trình bày</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8070">
                <a:tc>
                  <a:txBody>
                    <a:bodyPr/>
                    <a:lstStyle/>
                    <a:p>
                      <a:r>
                        <a:rPr lang="vi-VN" sz="2400" b="1" i="1" dirty="0" smtClean="0">
                          <a:latin typeface="Times New Roman" panose="02020603050405020304" pitchFamily="18" charset="0"/>
                          <a:cs typeface="Times New Roman" panose="02020603050405020304" pitchFamily="18" charset="0"/>
                        </a:rPr>
                        <a:t>Thái</a:t>
                      </a:r>
                      <a:r>
                        <a:rPr lang="vi-VN" sz="2400" b="1" i="1" baseline="0" dirty="0" smtClean="0">
                          <a:latin typeface="Times New Roman" panose="02020603050405020304" pitchFamily="18" charset="0"/>
                          <a:cs typeface="Times New Roman" panose="02020603050405020304" pitchFamily="18" charset="0"/>
                        </a:rPr>
                        <a:t> độ của người viết</a:t>
                      </a:r>
                      <a:endParaRPr lang="en-US"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662136" y="1011678"/>
            <a:ext cx="4225047" cy="460375"/>
          </a:xfrm>
          <a:prstGeom prst="rect">
            <a:avLst/>
          </a:prstGeom>
          <a:noFill/>
        </p:spPr>
        <p:txBody>
          <a:bodyPr wrap="square" rtlCol="0">
            <a:spAutoFit/>
          </a:bodyPr>
          <a:lstStyle/>
          <a:p>
            <a:r>
              <a:rPr lang="vi-VN" sz="2400" dirty="0" smtClean="0">
                <a:latin typeface="+mj-lt"/>
              </a:rPr>
              <a:t>H</a:t>
            </a:r>
            <a:r>
              <a:rPr lang="vi-VN" sz="2400" dirty="0" smtClean="0">
                <a:latin typeface="Times New Roman" panose="02020603050405020304" pitchFamily="18" charset="0"/>
                <a:cs typeface="Times New Roman" panose="02020603050405020304" pitchFamily="18" charset="0"/>
              </a:rPr>
              <a:t>S: Phạm Việt Dũng</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19984" y="1635084"/>
            <a:ext cx="4643335" cy="82994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Cô giáo dạy Ngữ Văn: Nguyễn Thị Hương</a:t>
            </a:r>
            <a:endParaRPr lang="vi-VN" sz="24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2662136" y="2495992"/>
            <a:ext cx="4740612" cy="1198880"/>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Để cô giáo biết sự việc không nộp bài theo yêu cầu của cô và xin phép cô được nộp bài vào ngày khác</a:t>
            </a:r>
            <a:endParaRPr lang="vi-VN" sz="2400"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2749687" y="3877417"/>
            <a:ext cx="4046706" cy="46037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Rõ ràng, đầy đủ, chính xác</a:t>
            </a:r>
            <a:endParaRPr lang="vi-VN" sz="24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2619984" y="4520178"/>
            <a:ext cx="4740612" cy="1198880"/>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Đúng quy cách của bản tường trình (Ba phần: Mở đầu, nội dung, kết thúc)</a:t>
            </a:r>
            <a:endParaRPr lang="vi-VN"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2619984" y="5944051"/>
            <a:ext cx="4046706" cy="46037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Khách quan, trung thực</a:t>
            </a:r>
            <a:endParaRPr lang="vi-VN"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7571362" y="1011678"/>
            <a:ext cx="4225047" cy="460375"/>
          </a:xfrm>
          <a:prstGeom prst="rect">
            <a:avLst/>
          </a:prstGeom>
          <a:noFill/>
        </p:spPr>
        <p:txBody>
          <a:bodyPr wrap="square" rtlCol="0">
            <a:spAutoFit/>
          </a:bodyPr>
          <a:lstStyle/>
          <a:p>
            <a:r>
              <a:rPr lang="vi-VN" sz="2400" dirty="0" smtClean="0">
                <a:solidFill>
                  <a:schemeClr val="accent5">
                    <a:lumMod val="75000"/>
                  </a:schemeClr>
                </a:solidFill>
                <a:latin typeface="Times New Roman" panose="02020603050405020304" pitchFamily="18" charset="0"/>
                <a:cs typeface="Times New Roman" panose="02020603050405020304" pitchFamily="18" charset="0"/>
              </a:rPr>
              <a:t>HS: Vũ Ngọc Kí</a:t>
            </a:r>
            <a:endParaRPr lang="vi-VN" sz="24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48665" y="1635084"/>
            <a:ext cx="4643335" cy="829945"/>
          </a:xfrm>
          <a:prstGeom prst="rect">
            <a:avLst/>
          </a:prstGeom>
          <a:noFill/>
        </p:spPr>
        <p:txBody>
          <a:bodyPr wrap="square" rtlCol="0">
            <a:spAutoFit/>
          </a:bodyPr>
          <a:lstStyle/>
          <a:p>
            <a:r>
              <a:rPr lang="vi-VN" sz="2400" dirty="0" smtClean="0">
                <a:solidFill>
                  <a:schemeClr val="accent5">
                    <a:lumMod val="75000"/>
                  </a:schemeClr>
                </a:solidFill>
                <a:latin typeface="Times New Roman" panose="02020603050405020304" pitchFamily="18" charset="0"/>
                <a:cs typeface="Times New Roman" panose="02020603050405020304" pitchFamily="18" charset="0"/>
              </a:rPr>
              <a:t>Thầy Hiệu trưởng Trường THCS Hòa Bình</a:t>
            </a:r>
            <a:endParaRPr lang="vi-VN" sz="24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451388" y="2466081"/>
            <a:ext cx="4345021" cy="1198880"/>
          </a:xfrm>
          <a:prstGeom prst="rect">
            <a:avLst/>
          </a:prstGeom>
          <a:noFill/>
        </p:spPr>
        <p:txBody>
          <a:bodyPr wrap="square" rtlCol="0">
            <a:spAutoFit/>
          </a:bodyPr>
          <a:lstStyle/>
          <a:p>
            <a:r>
              <a:rPr lang="vi-VN" sz="2400" dirty="0" smtClean="0">
                <a:solidFill>
                  <a:schemeClr val="accent5">
                    <a:lumMod val="75000"/>
                  </a:schemeClr>
                </a:solidFill>
                <a:latin typeface="Times New Roman" panose="02020603050405020304" pitchFamily="18" charset="0"/>
                <a:cs typeface="Times New Roman" panose="02020603050405020304" pitchFamily="18" charset="0"/>
              </a:rPr>
              <a:t>Để Nhà trường biết sự việc nhầm lẫn xe và nhờ Nhà trường tìm giúp</a:t>
            </a:r>
            <a:endParaRPr lang="vi-VN" sz="24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48665" y="3877416"/>
            <a:ext cx="4046706" cy="460375"/>
          </a:xfrm>
          <a:prstGeom prst="rect">
            <a:avLst/>
          </a:prstGeom>
          <a:noFill/>
        </p:spPr>
        <p:txBody>
          <a:bodyPr wrap="square" rtlCol="0">
            <a:spAutoFit/>
          </a:bodyPr>
          <a:lstStyle/>
          <a:p>
            <a:r>
              <a:rPr lang="vi-VN" sz="2400" dirty="0" smtClean="0">
                <a:solidFill>
                  <a:schemeClr val="accent5">
                    <a:lumMod val="75000"/>
                  </a:schemeClr>
                </a:solidFill>
                <a:latin typeface="Times New Roman" panose="02020603050405020304" pitchFamily="18" charset="0"/>
                <a:cs typeface="Times New Roman" panose="02020603050405020304" pitchFamily="18" charset="0"/>
              </a:rPr>
              <a:t>Rõ ràng, đầy đủ, chính xác</a:t>
            </a:r>
            <a:endParaRPr lang="vi-VN" sz="24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548665" y="4520178"/>
            <a:ext cx="4740612" cy="1198880"/>
          </a:xfrm>
          <a:prstGeom prst="rect">
            <a:avLst/>
          </a:prstGeom>
          <a:noFill/>
        </p:spPr>
        <p:txBody>
          <a:bodyPr wrap="square" rtlCol="0">
            <a:spAutoFit/>
          </a:bodyPr>
          <a:lstStyle/>
          <a:p>
            <a:r>
              <a:rPr lang="vi-VN" sz="2400" dirty="0" smtClean="0">
                <a:solidFill>
                  <a:schemeClr val="accent5">
                    <a:lumMod val="75000"/>
                  </a:schemeClr>
                </a:solidFill>
                <a:latin typeface="Times New Roman" panose="02020603050405020304" pitchFamily="18" charset="0"/>
                <a:cs typeface="Times New Roman" panose="02020603050405020304" pitchFamily="18" charset="0"/>
              </a:rPr>
              <a:t>Đúng quy cách của bản tường trình (Ba phần: Mở đầu, nội dung, kết thúc)</a:t>
            </a:r>
            <a:endParaRPr lang="vi-VN" sz="24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548665" y="5931513"/>
            <a:ext cx="4046706" cy="460375"/>
          </a:xfrm>
          <a:prstGeom prst="rect">
            <a:avLst/>
          </a:prstGeom>
          <a:noFill/>
        </p:spPr>
        <p:txBody>
          <a:bodyPr wrap="square" rtlCol="0">
            <a:spAutoFit/>
          </a:bodyPr>
          <a:lstStyle/>
          <a:p>
            <a:r>
              <a:rPr lang="vi-VN" sz="2400" dirty="0" smtClean="0">
                <a:solidFill>
                  <a:schemeClr val="accent5">
                    <a:lumMod val="75000"/>
                  </a:schemeClr>
                </a:solidFill>
                <a:latin typeface="Times New Roman" panose="02020603050405020304" pitchFamily="18" charset="0"/>
                <a:cs typeface="Times New Roman" panose="02020603050405020304" pitchFamily="18" charset="0"/>
              </a:rPr>
              <a:t>Khách quan, trung thực</a:t>
            </a:r>
            <a:endParaRPr lang="vi-VN" sz="24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70230" y="1482725"/>
            <a:ext cx="11243310" cy="1383665"/>
          </a:xfrm>
          <a:prstGeom prst="rect">
            <a:avLst/>
          </a:prstGeom>
          <a:noFill/>
        </p:spPr>
        <p:txBody>
          <a:bodyPr wrap="square" rtlCol="0">
            <a:spAutoFit/>
          </a:bodyPr>
          <a:p>
            <a:pPr algn="just"/>
            <a:r>
              <a:rPr lang="vi-VN" altLang="en-US" sz="2800">
                <a:latin typeface="Times New Roman" panose="02020603050405020304" pitchFamily="18" charset="0"/>
                <a:cs typeface="Times New Roman" panose="02020603050405020304" pitchFamily="18" charset="0"/>
              </a:rPr>
              <a:t>	</a:t>
            </a:r>
            <a:r>
              <a:rPr lang="vi-VN" altLang="en-US" sz="2800" b="1" i="1">
                <a:latin typeface="Times New Roman" panose="02020603050405020304" pitchFamily="18" charset="0"/>
                <a:cs typeface="Times New Roman" panose="02020603050405020304" pitchFamily="18" charset="0"/>
              </a:rPr>
              <a:t>1</a:t>
            </a:r>
            <a:r>
              <a:rPr lang="vi-VN" altLang="en-US" sz="2800">
                <a:latin typeface="Times New Roman" panose="02020603050405020304" pitchFamily="18" charset="0"/>
                <a:cs typeface="Times New Roman" panose="02020603050405020304" pitchFamily="18" charset="0"/>
              </a:rPr>
              <a:t>.</a:t>
            </a:r>
            <a:r>
              <a:rPr lang="en-US" sz="2800" b="1" i="1">
                <a:latin typeface="Times New Roman" panose="02020603050405020304" pitchFamily="18" charset="0"/>
                <a:cs typeface="Times New Roman" panose="02020603050405020304" pitchFamily="18" charset="0"/>
              </a:rPr>
              <a:t>Khái niệm: </a:t>
            </a:r>
            <a:r>
              <a:rPr lang="en-US" sz="2800">
                <a:latin typeface="Times New Roman" panose="02020603050405020304" pitchFamily="18" charset="0"/>
                <a:cs typeface="Times New Roman" panose="02020603050405020304" pitchFamily="18" charset="0"/>
              </a:rPr>
              <a:t>Tường trình là loại văn bản trình bày, báo cáo lại đầy đủ, rõ ràng về một vấn đề hoặc sự việc nào đó. Người viết tường là người nhận tường trình là cá nhân hoặc cơ quan có thẩm quyền xem xét và giải quyết.</a:t>
            </a:r>
            <a:endParaRPr lang="en-US" sz="2800">
              <a:latin typeface="Times New Roman" panose="02020603050405020304" pitchFamily="18" charset="0"/>
              <a:cs typeface="Times New Roman" panose="02020603050405020304" pitchFamily="18" charset="0"/>
            </a:endParaRPr>
          </a:p>
        </p:txBody>
      </p:sp>
      <p:sp>
        <p:nvSpPr>
          <p:cNvPr id="3" name="Text Box 2"/>
          <p:cNvSpPr txBox="1"/>
          <p:nvPr/>
        </p:nvSpPr>
        <p:spPr>
          <a:xfrm>
            <a:off x="1659255" y="609600"/>
            <a:ext cx="9605010" cy="583565"/>
          </a:xfrm>
          <a:prstGeom prst="rect">
            <a:avLst/>
          </a:prstGeom>
          <a:noFill/>
        </p:spPr>
        <p:txBody>
          <a:bodyPr wrap="square" rtlCol="0">
            <a:spAutoFit/>
          </a:bodyPr>
          <a:p>
            <a:r>
              <a:rPr lang="en-US" sz="3200" b="1">
                <a:solidFill>
                  <a:srgbClr val="FF0000"/>
                </a:solidFill>
                <a:latin typeface="Times New Roman" panose="02020603050405020304" pitchFamily="18" charset="0"/>
                <a:cs typeface="Times New Roman" panose="02020603050405020304" pitchFamily="18" charset="0"/>
              </a:rPr>
              <a:t>I.Tìm hiểu đặc điểm của văn bản tường trình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1508760" y="3035300"/>
            <a:ext cx="2500630" cy="521970"/>
          </a:xfrm>
          <a:prstGeom prst="rect">
            <a:avLst/>
          </a:prstGeom>
          <a:noFill/>
        </p:spPr>
        <p:txBody>
          <a:bodyPr wrap="square" rtlCol="0">
            <a:spAutoFit/>
          </a:bodyPr>
          <a:p>
            <a:r>
              <a:rPr lang="en-US" sz="2800" b="1" i="1">
                <a:latin typeface="Times New Roman" panose="02020603050405020304" pitchFamily="18" charset="0"/>
                <a:cs typeface="Times New Roman" panose="02020603050405020304" pitchFamily="18" charset="0"/>
              </a:rPr>
              <a:t>2. Đặc điểm: </a:t>
            </a:r>
            <a:endParaRPr lang="en-US" sz="2800" b="1" i="1">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Cloud Callout 1"/>
          <p:cNvSpPr/>
          <p:nvPr/>
        </p:nvSpPr>
        <p:spPr>
          <a:xfrm>
            <a:off x="8219872" y="311285"/>
            <a:ext cx="3774332" cy="2762655"/>
          </a:xfrm>
          <a:prstGeom prst="cloudCallout">
            <a:avLst>
              <a:gd name="adj1" fmla="val 48604"/>
              <a:gd name="adj2" fmla="val 68486"/>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400" dirty="0" smtClean="0">
                <a:latin typeface="Times New Roman" panose="02020603050405020304" pitchFamily="18" charset="0"/>
                <a:cs typeface="Times New Roman" panose="02020603050405020304" pitchFamily="18" charset="0"/>
              </a:rPr>
              <a:t>Qua đó, em hãy cho biết đặc điểm của văn bản tường trình?</a:t>
            </a:r>
            <a:endParaRPr lang="vi-VN" sz="2400" dirty="0" smtClean="0">
              <a:latin typeface="Times New Roman" panose="02020603050405020304" pitchFamily="18" charset="0"/>
              <a:cs typeface="Times New Roman" panose="02020603050405020304" pitchFamily="18" charset="0"/>
            </a:endParaRPr>
          </a:p>
        </p:txBody>
      </p:sp>
      <p:sp>
        <p:nvSpPr>
          <p:cNvPr id="3" name="Rounded Rectangle 2"/>
          <p:cNvSpPr/>
          <p:nvPr/>
        </p:nvSpPr>
        <p:spPr>
          <a:xfrm>
            <a:off x="418289" y="1595336"/>
            <a:ext cx="2743200" cy="21109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ĐẶC ĐIỂM CỦA VĂN BẢN TƯỜNG TRÌNH</a:t>
            </a:r>
            <a:endParaRPr lang="vi-VN" sz="2400" b="1" dirty="0" smtClean="0">
              <a:solidFill>
                <a:schemeClr val="tx1"/>
              </a:solidFill>
              <a:latin typeface="Times New Roman" panose="02020603050405020304" pitchFamily="18" charset="0"/>
              <a:cs typeface="Times New Roman" panose="02020603050405020304" pitchFamily="18" charset="0"/>
            </a:endParaRPr>
          </a:p>
        </p:txBody>
      </p:sp>
      <p:sp>
        <p:nvSpPr>
          <p:cNvPr id="4" name="Bent Arrow 3"/>
          <p:cNvSpPr/>
          <p:nvPr/>
        </p:nvSpPr>
        <p:spPr>
          <a:xfrm>
            <a:off x="1595335" y="583659"/>
            <a:ext cx="2290050"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Bent Arrow 4"/>
          <p:cNvSpPr/>
          <p:nvPr/>
        </p:nvSpPr>
        <p:spPr>
          <a:xfrm rot="10800000" flipH="1">
            <a:off x="1595333" y="3706237"/>
            <a:ext cx="2290051"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Rounded Rectangle 5"/>
          <p:cNvSpPr/>
          <p:nvPr/>
        </p:nvSpPr>
        <p:spPr>
          <a:xfrm>
            <a:off x="3885385" y="389105"/>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KHÁI NIỆM, MỤC ĐÍCH</a:t>
            </a:r>
            <a:endParaRPr lang="vi-VN" sz="24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6134100" y="252730"/>
            <a:ext cx="5733415" cy="17195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400" dirty="0" smtClean="0">
                <a:latin typeface="Times New Roman" panose="02020603050405020304" pitchFamily="18" charset="0"/>
                <a:cs typeface="Times New Roman" panose="02020603050405020304" pitchFamily="18" charset="0"/>
              </a:rPr>
              <a:t>Tường trình là loại văn bản trình bày, báo cáo lại đầy đủ, rõ ràng về một vấn đề hoặc sự việc nào đó. Người viết tường là người nhận tường trình là cá nhân hoặc cơ quan có thẩm quyền xem xét và giải quyết.</a:t>
            </a:r>
            <a:endParaRPr lang="vi-VN" sz="2400" dirty="0" smtClean="0">
              <a:latin typeface="Times New Roman" panose="02020603050405020304" pitchFamily="18" charset="0"/>
              <a:cs typeface="Times New Roman" panose="02020603050405020304" pitchFamily="18" charset="0"/>
            </a:endParaRPr>
          </a:p>
        </p:txBody>
      </p:sp>
      <p:sp>
        <p:nvSpPr>
          <p:cNvPr id="8" name="Right Arrow 7"/>
          <p:cNvSpPr/>
          <p:nvPr/>
        </p:nvSpPr>
        <p:spPr>
          <a:xfrm>
            <a:off x="3161489" y="2427051"/>
            <a:ext cx="723895" cy="4134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3885384" y="2123062"/>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NGƯỜI VIẾT</a:t>
            </a:r>
            <a:endParaRPr lang="vi-VN" sz="2400" dirty="0" smtClean="0">
              <a:latin typeface="Times New Roman" panose="02020603050405020304" pitchFamily="18" charset="0"/>
              <a:cs typeface="Times New Roman" panose="02020603050405020304" pitchFamily="18" charset="0"/>
            </a:endParaRPr>
          </a:p>
        </p:txBody>
      </p:sp>
      <p:sp>
        <p:nvSpPr>
          <p:cNvPr id="10" name="Rounded Rectangle 9"/>
          <p:cNvSpPr/>
          <p:nvPr/>
        </p:nvSpPr>
        <p:spPr>
          <a:xfrm>
            <a:off x="3885384" y="3891065"/>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NGƯỜI NHẬN</a:t>
            </a:r>
            <a:endParaRPr lang="vi-VN" sz="2400"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6134100" y="2123062"/>
            <a:ext cx="3972938" cy="1026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latin typeface="Times New Roman" panose="02020603050405020304" pitchFamily="18" charset="0"/>
                <a:cs typeface="Times New Roman" panose="02020603050405020304" pitchFamily="18" charset="0"/>
              </a:rPr>
              <a:t>Người có liên qua đến sự việc</a:t>
            </a:r>
            <a:endParaRPr lang="vi-VN" sz="2400" dirty="0" smtClean="0">
              <a:latin typeface="Times New Roman" panose="02020603050405020304" pitchFamily="18" charset="0"/>
              <a:cs typeface="Times New Roman" panose="02020603050405020304" pitchFamily="18" charset="0"/>
            </a:endParaRPr>
          </a:p>
        </p:txBody>
      </p:sp>
      <p:sp>
        <p:nvSpPr>
          <p:cNvPr id="12" name="Rectangle 11"/>
          <p:cNvSpPr/>
          <p:nvPr/>
        </p:nvSpPr>
        <p:spPr>
          <a:xfrm>
            <a:off x="6134100" y="3891066"/>
            <a:ext cx="5700409" cy="1026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latin typeface="Times New Roman" panose="02020603050405020304" pitchFamily="18" charset="0"/>
                <a:cs typeface="Times New Roman" panose="02020603050405020304" pitchFamily="18" charset="0"/>
              </a:rPr>
              <a:t>Cá nhân hoặc cơ quan có thẩm quyền xem xét và giải quyết</a:t>
            </a:r>
            <a:endParaRPr lang="vi-VN" sz="2400" dirty="0" smtClean="0">
              <a:latin typeface="Times New Roman" panose="02020603050405020304" pitchFamily="18" charset="0"/>
              <a:cs typeface="Times New Roman" panose="02020603050405020304" pitchFamily="18" charset="0"/>
            </a:endParaRPr>
          </a:p>
        </p:txBody>
      </p:sp>
      <p:cxnSp>
        <p:nvCxnSpPr>
          <p:cNvPr id="17" name="Straight Arrow Connector 16"/>
          <p:cNvCxnSpPr>
            <a:stCxn id="9" idx="3"/>
            <a:endCxn id="11" idx="1"/>
          </p:cNvCxnSpPr>
          <p:nvPr/>
        </p:nvCxnSpPr>
        <p:spPr>
          <a:xfrm>
            <a:off x="5971156" y="2633764"/>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5971156" y="916832"/>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983308" y="4430950"/>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 name="Rounded Rectangle 12"/>
          <p:cNvSpPr/>
          <p:nvPr/>
        </p:nvSpPr>
        <p:spPr>
          <a:xfrm>
            <a:off x="3885385" y="417045"/>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vi-VN" sz="2400" dirty="0" smtClean="0">
                <a:latin typeface="Times New Roman" panose="02020603050405020304" pitchFamily="18" charset="0"/>
                <a:cs typeface="Times New Roman" panose="02020603050405020304" pitchFamily="18" charset="0"/>
              </a:rPr>
              <a:t>KHÁI NIỆM, MỤC ĐÍCH</a:t>
            </a:r>
            <a:endParaRPr lang="vi-VN" sz="2400" dirty="0" smtClean="0">
              <a:latin typeface="Times New Roman" panose="02020603050405020304" pitchFamily="18" charset="0"/>
              <a:cs typeface="Times New Roman" panose="02020603050405020304" pitchFamily="18" charset="0"/>
            </a:endParaRPr>
          </a:p>
        </p:txBody>
      </p:sp>
      <p:sp>
        <p:nvSpPr>
          <p:cNvPr id="14" name="Rounded Rectangle 13"/>
          <p:cNvSpPr/>
          <p:nvPr/>
        </p:nvSpPr>
        <p:spPr>
          <a:xfrm>
            <a:off x="3885384" y="2151002"/>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vi-VN" sz="2400" dirty="0" smtClean="0">
                <a:latin typeface="Times New Roman" panose="02020603050405020304" pitchFamily="18" charset="0"/>
                <a:cs typeface="Times New Roman" panose="02020603050405020304" pitchFamily="18" charset="0"/>
              </a:rPr>
              <a:t>NGƯỜI VIẾT</a:t>
            </a:r>
            <a:endParaRPr lang="vi-VN" sz="2400" dirty="0" smtClean="0">
              <a:latin typeface="Times New Roman" panose="02020603050405020304" pitchFamily="18" charset="0"/>
              <a:cs typeface="Times New Roman" panose="02020603050405020304" pitchFamily="18" charset="0"/>
            </a:endParaRPr>
          </a:p>
        </p:txBody>
      </p:sp>
      <p:sp>
        <p:nvSpPr>
          <p:cNvPr id="15" name="Rounded Rectangle 14"/>
          <p:cNvSpPr/>
          <p:nvPr/>
        </p:nvSpPr>
        <p:spPr>
          <a:xfrm>
            <a:off x="3885384" y="3919005"/>
            <a:ext cx="2085772" cy="10214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vi-VN" sz="2400" dirty="0" smtClean="0">
                <a:latin typeface="Times New Roman" panose="02020603050405020304" pitchFamily="18" charset="0"/>
                <a:cs typeface="Times New Roman" panose="02020603050405020304" pitchFamily="18" charset="0"/>
              </a:rPr>
              <a:t>NGƯỜI NHẬN</a:t>
            </a:r>
            <a:endParaRPr lang="vi-VN" sz="2400" dirty="0" smtClean="0">
              <a:latin typeface="Times New Roman" panose="02020603050405020304" pitchFamily="18" charset="0"/>
              <a:cs typeface="Times New Roman" panose="02020603050405020304" pitchFamily="18" charset="0"/>
            </a:endParaRPr>
          </a:p>
        </p:txBody>
      </p:sp>
      <p:sp>
        <p:nvSpPr>
          <p:cNvPr id="16" name="Rectangle 10"/>
          <p:cNvSpPr/>
          <p:nvPr/>
        </p:nvSpPr>
        <p:spPr>
          <a:xfrm>
            <a:off x="6134100" y="2151002"/>
            <a:ext cx="3972938" cy="10262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just"/>
            <a:r>
              <a:rPr lang="vi-VN" sz="2400" dirty="0" smtClean="0">
                <a:latin typeface="Times New Roman" panose="02020603050405020304" pitchFamily="18" charset="0"/>
                <a:cs typeface="Times New Roman" panose="02020603050405020304" pitchFamily="18" charset="0"/>
              </a:rPr>
              <a:t>Người có liên qua đến sự việc</a:t>
            </a:r>
            <a:endParaRPr lang="vi-VN" sz="2400" dirty="0" smtClean="0">
              <a:latin typeface="Times New Roman" panose="02020603050405020304" pitchFamily="18" charset="0"/>
              <a:cs typeface="Times New Roman" panose="02020603050405020304" pitchFamily="18" charset="0"/>
            </a:endParaRPr>
          </a:p>
        </p:txBody>
      </p:sp>
      <p:sp>
        <p:nvSpPr>
          <p:cNvPr id="18" name="Rectangle 11"/>
          <p:cNvSpPr/>
          <p:nvPr/>
        </p:nvSpPr>
        <p:spPr>
          <a:xfrm>
            <a:off x="6134100" y="3919006"/>
            <a:ext cx="5700409" cy="10262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just"/>
            <a:r>
              <a:rPr lang="vi-VN" sz="2400" dirty="0" smtClean="0">
                <a:latin typeface="Times New Roman" panose="02020603050405020304" pitchFamily="18" charset="0"/>
                <a:cs typeface="Times New Roman" panose="02020603050405020304" pitchFamily="18" charset="0"/>
              </a:rPr>
              <a:t>Cá nhân hoặc cơ quan có thẩm quyền xem xét và giải quyết</a:t>
            </a:r>
            <a:endParaRPr lang="vi-VN"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inVertical)">
                                      <p:cBhvr>
                                        <p:cTn id="73" dur="500"/>
                                        <p:tgtEl>
                                          <p:spTgt spid="1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randombar(horizontal)">
                                      <p:cBhvr>
                                        <p:cTn id="76" dur="500"/>
                                        <p:tgtEl>
                                          <p:spTgt spid="16"/>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randombar(horizontal)">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3" grpId="0" animBg="1"/>
      <p:bldP spid="4" grpId="0" animBg="1"/>
      <p:bldP spid="5" grpId="0" animBg="1"/>
      <p:bldP spid="6" grpId="0" animBg="1"/>
      <p:bldP spid="7" grpId="0" bldLvl="0" animBg="1"/>
      <p:bldP spid="8" grpId="0" animBg="1"/>
      <p:bldP spid="9" grpId="0" animBg="1"/>
      <p:bldP spid="10" grpId="0" animBg="1"/>
      <p:bldP spid="11" grpId="0" animBg="1"/>
      <p:bldP spid="12" grpId="0" animBg="1"/>
      <p:bldP spid="13" grpId="0" bldLvl="0" animBg="1"/>
      <p:bldP spid="14" grpId="0" bldLvl="0" animBg="1"/>
      <p:bldP spid="15" grpId="0" bldLvl="0" animBg="1"/>
      <p:bldP spid="16" grpId="0" bldLvl="0" animBg="1"/>
      <p:bldP spid="18" grpId="0" bldLvl="0" animBg="1"/>
    </p:bld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10961</Words>
  <Application>WPS Presentation</Application>
  <PresentationFormat>Widescreen</PresentationFormat>
  <Paragraphs>366</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SimSun</vt:lpstr>
      <vt:lpstr>Wingdings</vt:lpstr>
      <vt:lpstr>Times New Roman</vt:lpstr>
      <vt:lpstr>Microsoft YaHei</vt:lpstr>
      <vt:lpstr>Arial Unicode MS</vt:lpstr>
      <vt:lpstr>Calibri</vt:lpstr>
      <vt:lpstr>Calibri Light</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 THUY</cp:lastModifiedBy>
  <cp:revision>33</cp:revision>
  <dcterms:created xsi:type="dcterms:W3CDTF">2021-05-05T02:02:00Z</dcterms:created>
  <dcterms:modified xsi:type="dcterms:W3CDTF">2022-06-19T04:21:16Z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9DDF62E6A35D4206B51D83E1F20BDE71</vt:lpwstr>
  </property>
  <property fmtid="{D5CDD505-2E9C-101B-9397-08002B2CF9AE}" pid="3" name="KSOProductBuildVer">
    <vt:lpwstr>1033-11.2.0.11156</vt:lpwstr>
  </property>
</Properties>
</file>