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74" r:id="rId2"/>
    <p:sldId id="301" r:id="rId3"/>
    <p:sldId id="321" r:id="rId4"/>
    <p:sldId id="322" r:id="rId5"/>
    <p:sldId id="323" r:id="rId6"/>
    <p:sldId id="378" r:id="rId7"/>
    <p:sldId id="363" r:id="rId8"/>
    <p:sldId id="372" r:id="rId9"/>
    <p:sldId id="373" r:id="rId10"/>
    <p:sldId id="386" r:id="rId11"/>
  </p:sldIdLst>
  <p:sldSz cx="12188825" cy="6858000"/>
  <p:notesSz cx="6858000" cy="9144000"/>
  <p:defaultTextStyle>
    <a:defPPr>
      <a:defRPr lang="en-US"/>
    </a:defPPr>
    <a:lvl1pPr marL="0" algn="l" defTabSz="122885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4426" algn="l" defTabSz="122885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8850" algn="l" defTabSz="122885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43276" algn="l" defTabSz="122885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57702" algn="l" defTabSz="122885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72128" algn="l" defTabSz="122885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86553" algn="l" defTabSz="122885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300979" algn="l" defTabSz="122885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915404" algn="l" defTabSz="122885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603B"/>
    <a:srgbClr val="B757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876" y="7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AA6634-C256-4E54-B045-0FC968CE322C}" type="datetimeFigureOut">
              <a:rPr lang="vi-VN" smtClean="0"/>
              <a:pPr/>
              <a:t>15/09/2021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E9D81D-7D9F-44D6-A978-01A67BB375E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859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1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23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85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48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09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71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33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96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30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4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8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3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7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2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6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00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5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F971-25D1-411E-8B62-14DAB1AB2062}" type="datetimeFigureOut">
              <a:rPr lang="en-US" smtClean="0"/>
              <a:pPr/>
              <a:t>15/9/2021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773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F971-25D1-411E-8B62-14DAB1AB2062}" type="datetimeFigureOut">
              <a:rPr lang="en-US" smtClean="0"/>
              <a:pPr/>
              <a:t>15/9/2021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539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40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40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F971-25D1-411E-8B62-14DAB1AB2062}" type="datetimeFigureOut">
              <a:rPr lang="en-US" smtClean="0"/>
              <a:pPr/>
              <a:t>15/9/2021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139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66933-61AA-47A2-B565-08A793197D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037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F971-25D1-411E-8B62-14DAB1AB2062}" type="datetimeFigureOut">
              <a:rPr lang="en-US" smtClean="0"/>
              <a:pPr/>
              <a:t>15/9/2021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864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6" y="4406904"/>
            <a:ext cx="10360501" cy="1362075"/>
          </a:xfrm>
        </p:spPr>
        <p:txBody>
          <a:bodyPr anchor="t"/>
          <a:lstStyle>
            <a:lvl1pPr algn="l">
              <a:defRPr sz="5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6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1442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2885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84327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5770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7212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865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30097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91540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F971-25D1-411E-8B62-14DAB1AB2062}" type="datetimeFigureOut">
              <a:rPr lang="en-US" smtClean="0"/>
              <a:pPr/>
              <a:t>15/9/2021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609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4"/>
            <a:ext cx="5383398" cy="4525963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4"/>
            <a:ext cx="5383398" cy="4525963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F971-25D1-411E-8B62-14DAB1AB2062}" type="datetimeFigureOut">
              <a:rPr lang="en-US" smtClean="0"/>
              <a:pPr/>
              <a:t>15/9/2021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82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6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4426" indent="0">
              <a:buNone/>
              <a:defRPr sz="2700" b="1"/>
            </a:lvl2pPr>
            <a:lvl3pPr marL="1228850" indent="0">
              <a:buNone/>
              <a:defRPr sz="2400" b="1"/>
            </a:lvl3pPr>
            <a:lvl4pPr marL="1843276" indent="0">
              <a:buNone/>
              <a:defRPr sz="2300" b="1"/>
            </a:lvl4pPr>
            <a:lvl5pPr marL="2457702" indent="0">
              <a:buNone/>
              <a:defRPr sz="2300" b="1"/>
            </a:lvl5pPr>
            <a:lvl6pPr marL="3072128" indent="0">
              <a:buNone/>
              <a:defRPr sz="2300" b="1"/>
            </a:lvl6pPr>
            <a:lvl7pPr marL="3686553" indent="0">
              <a:buNone/>
              <a:defRPr sz="2300" b="1"/>
            </a:lvl7pPr>
            <a:lvl8pPr marL="4300979" indent="0">
              <a:buNone/>
              <a:defRPr sz="2300" b="1"/>
            </a:lvl8pPr>
            <a:lvl9pPr marL="4915404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7" y="1535116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4426" indent="0">
              <a:buNone/>
              <a:defRPr sz="2700" b="1"/>
            </a:lvl2pPr>
            <a:lvl3pPr marL="1228850" indent="0">
              <a:buNone/>
              <a:defRPr sz="2400" b="1"/>
            </a:lvl3pPr>
            <a:lvl4pPr marL="1843276" indent="0">
              <a:buNone/>
              <a:defRPr sz="2300" b="1"/>
            </a:lvl4pPr>
            <a:lvl5pPr marL="2457702" indent="0">
              <a:buNone/>
              <a:defRPr sz="2300" b="1"/>
            </a:lvl5pPr>
            <a:lvl6pPr marL="3072128" indent="0">
              <a:buNone/>
              <a:defRPr sz="2300" b="1"/>
            </a:lvl6pPr>
            <a:lvl7pPr marL="3686553" indent="0">
              <a:buNone/>
              <a:defRPr sz="2300" b="1"/>
            </a:lvl7pPr>
            <a:lvl8pPr marL="4300979" indent="0">
              <a:buNone/>
              <a:defRPr sz="2300" b="1"/>
            </a:lvl8pPr>
            <a:lvl9pPr marL="4915404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7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F971-25D1-411E-8B62-14DAB1AB2062}" type="datetimeFigureOut">
              <a:rPr lang="en-US" smtClean="0"/>
              <a:pPr/>
              <a:t>15/9/2021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61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F971-25D1-411E-8B62-14DAB1AB2062}" type="datetimeFigureOut">
              <a:rPr lang="en-US" smtClean="0"/>
              <a:pPr/>
              <a:t>15/9/2021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297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F971-25D1-411E-8B62-14DAB1AB2062}" type="datetimeFigureOut">
              <a:rPr lang="en-US" smtClean="0"/>
              <a:pPr/>
              <a:t>15/9/2021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411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6" y="273050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6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9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6" y="1435104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14426" indent="0">
              <a:buNone/>
              <a:defRPr sz="1600"/>
            </a:lvl2pPr>
            <a:lvl3pPr marL="1228850" indent="0">
              <a:buNone/>
              <a:defRPr sz="1300"/>
            </a:lvl3pPr>
            <a:lvl4pPr marL="1843276" indent="0">
              <a:buNone/>
              <a:defRPr sz="1200"/>
            </a:lvl4pPr>
            <a:lvl5pPr marL="2457702" indent="0">
              <a:buNone/>
              <a:defRPr sz="1200"/>
            </a:lvl5pPr>
            <a:lvl6pPr marL="3072128" indent="0">
              <a:buNone/>
              <a:defRPr sz="1200"/>
            </a:lvl6pPr>
            <a:lvl7pPr marL="3686553" indent="0">
              <a:buNone/>
              <a:defRPr sz="1200"/>
            </a:lvl7pPr>
            <a:lvl8pPr marL="4300979" indent="0">
              <a:buNone/>
              <a:defRPr sz="1200"/>
            </a:lvl8pPr>
            <a:lvl9pPr marL="491540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F971-25D1-411E-8B62-14DAB1AB2062}" type="datetimeFigureOut">
              <a:rPr lang="en-US" smtClean="0"/>
              <a:pPr/>
              <a:t>15/9/2021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783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1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14426" indent="0">
              <a:buNone/>
              <a:defRPr sz="3900"/>
            </a:lvl2pPr>
            <a:lvl3pPr marL="1228850" indent="0">
              <a:buNone/>
              <a:defRPr sz="3200"/>
            </a:lvl3pPr>
            <a:lvl4pPr marL="1843276" indent="0">
              <a:buNone/>
              <a:defRPr sz="2700"/>
            </a:lvl4pPr>
            <a:lvl5pPr marL="2457702" indent="0">
              <a:buNone/>
              <a:defRPr sz="2700"/>
            </a:lvl5pPr>
            <a:lvl6pPr marL="3072128" indent="0">
              <a:buNone/>
              <a:defRPr sz="2700"/>
            </a:lvl6pPr>
            <a:lvl7pPr marL="3686553" indent="0">
              <a:buNone/>
              <a:defRPr sz="2700"/>
            </a:lvl7pPr>
            <a:lvl8pPr marL="4300979" indent="0">
              <a:buNone/>
              <a:defRPr sz="2700"/>
            </a:lvl8pPr>
            <a:lvl9pPr marL="4915404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42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14426" indent="0">
              <a:buNone/>
              <a:defRPr sz="1600"/>
            </a:lvl2pPr>
            <a:lvl3pPr marL="1228850" indent="0">
              <a:buNone/>
              <a:defRPr sz="1300"/>
            </a:lvl3pPr>
            <a:lvl4pPr marL="1843276" indent="0">
              <a:buNone/>
              <a:defRPr sz="1200"/>
            </a:lvl4pPr>
            <a:lvl5pPr marL="2457702" indent="0">
              <a:buNone/>
              <a:defRPr sz="1200"/>
            </a:lvl5pPr>
            <a:lvl6pPr marL="3072128" indent="0">
              <a:buNone/>
              <a:defRPr sz="1200"/>
            </a:lvl6pPr>
            <a:lvl7pPr marL="3686553" indent="0">
              <a:buNone/>
              <a:defRPr sz="1200"/>
            </a:lvl7pPr>
            <a:lvl8pPr marL="4300979" indent="0">
              <a:buNone/>
              <a:defRPr sz="1200"/>
            </a:lvl8pPr>
            <a:lvl9pPr marL="491540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F971-25D1-411E-8B62-14DAB1AB2062}" type="datetimeFigureOut">
              <a:rPr lang="en-US" smtClean="0"/>
              <a:pPr/>
              <a:t>15/9/2021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161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60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1143000"/>
          </a:xfrm>
          <a:prstGeom prst="rect">
            <a:avLst/>
          </a:prstGeom>
        </p:spPr>
        <p:txBody>
          <a:bodyPr vert="horz" lIns="122885" tIns="61443" rIns="122885" bIns="6144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4"/>
            <a:ext cx="10969943" cy="4525963"/>
          </a:xfrm>
          <a:prstGeom prst="rect">
            <a:avLst/>
          </a:prstGeom>
        </p:spPr>
        <p:txBody>
          <a:bodyPr vert="horz" lIns="122885" tIns="61443" rIns="122885" bIns="6144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2"/>
            <a:ext cx="2844059" cy="365125"/>
          </a:xfrm>
          <a:prstGeom prst="rect">
            <a:avLst/>
          </a:prstGeom>
        </p:spPr>
        <p:txBody>
          <a:bodyPr vert="horz" lIns="122885" tIns="61443" rIns="122885" bIns="61443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AF971-25D1-411E-8B62-14DAB1AB2062}" type="datetimeFigureOut">
              <a:rPr lang="en-US" smtClean="0"/>
              <a:pPr/>
              <a:t>15/9/2021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2"/>
            <a:ext cx="3859795" cy="365125"/>
          </a:xfrm>
          <a:prstGeom prst="rect">
            <a:avLst/>
          </a:prstGeom>
        </p:spPr>
        <p:txBody>
          <a:bodyPr vert="horz" lIns="122885" tIns="61443" rIns="122885" bIns="6144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6" y="6356352"/>
            <a:ext cx="2844059" cy="365125"/>
          </a:xfrm>
          <a:prstGeom prst="rect">
            <a:avLst/>
          </a:prstGeom>
        </p:spPr>
        <p:txBody>
          <a:bodyPr vert="horz" lIns="122885" tIns="61443" rIns="122885" bIns="61443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29D7C-6DFF-4048-936F-9650D8E64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87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22885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0819" indent="-460819" algn="l" defTabSz="122885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8443" indent="-384015" algn="l" defTabSz="1228850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536064" indent="-307212" algn="l" defTabSz="122885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50490" indent="-307212" algn="l" defTabSz="122885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64916" indent="-307212" algn="l" defTabSz="122885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79339" indent="-307212" algn="l" defTabSz="122885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3766" indent="-307212" algn="l" defTabSz="122885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08192" indent="-307212" algn="l" defTabSz="122885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22618" indent="-307212" algn="l" defTabSz="122885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4426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8850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3276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7702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72128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6553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300979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5404" algn="l" defTabSz="12288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qkkich@gmail.com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4.png"/><Relationship Id="rId7" Type="http://schemas.openxmlformats.org/officeDocument/2006/relationships/image" Target="../media/image14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11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BC375426-1856-4BB6-9502-4B95D23A33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122" y="1539876"/>
            <a:ext cx="11710583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457200" marR="0" lvl="0" indent="-457200" algn="ctr" defTabSz="122885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VẬT LÍ 12</a:t>
            </a:r>
          </a:p>
          <a:p>
            <a:pPr marL="457200" marR="0" lvl="0" indent="-457200" algn="ctr" defTabSz="122885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17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MÁY PHÁT ĐIỆN XOAY CHIỀU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457200" marR="0" lvl="0" indent="-457200" algn="l" defTabSz="122885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charset="0"/>
              <a:buAutoNum type="romanUcPeriod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EEA54962-49FE-48D7-9CA5-821B22DBF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223" y="3668427"/>
            <a:ext cx="777037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0" marR="0" lvl="0" indent="0" algn="ctr" defTabSz="1228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Thầy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giáo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Đoàn văn Doanh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1228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THPT Nam Trực –  Nam Định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813F24E8-602F-496A-848A-24289DCC0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2612" y="304800"/>
            <a:ext cx="644067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0" marR="0" lvl="0" indent="0" algn="ctr" defTabSz="1228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CLB VẬT LÝ TRƯỜNG </a:t>
            </a:r>
          </a:p>
          <a:p>
            <a:pPr marL="0" marR="0" lvl="0" indent="0" algn="ctr" defTabSz="1228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THPT NAM TRỰC - NAM ĐỊNH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8DC1479-93A9-4CA6-A987-3B8CD07050B6}"/>
              </a:ext>
            </a:extLst>
          </p:cNvPr>
          <p:cNvSpPr/>
          <p:nvPr/>
        </p:nvSpPr>
        <p:spPr>
          <a:xfrm>
            <a:off x="4648897" y="4902625"/>
            <a:ext cx="33881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28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Email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qkkich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gmail.com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1228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Phone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0981.120681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359093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60986" y="716504"/>
            <a:ext cx="4857420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CỦNG CỐ. DẶN DÒ</a:t>
            </a:r>
            <a:endParaRPr lang="vi-VN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Sản xuất điện năng – TTZ Hol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" y="121649"/>
            <a:ext cx="8229600" cy="452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4" name="Picture 4" descr="Nguyên lý hoạt động và cấu tạo máy phát điện xoay chiều 3 ph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836" y="3687611"/>
            <a:ext cx="2686789" cy="192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3812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Freeform 60"/>
          <p:cNvSpPr/>
          <p:nvPr/>
        </p:nvSpPr>
        <p:spPr>
          <a:xfrm>
            <a:off x="305334" y="1"/>
            <a:ext cx="807986" cy="544195"/>
          </a:xfrm>
          <a:custGeom>
            <a:avLst/>
            <a:gdLst>
              <a:gd name="connsiteX0" fmla="*/ 112 w 1272"/>
              <a:gd name="connsiteY0" fmla="*/ 190 h 857"/>
              <a:gd name="connsiteX1" fmla="*/ 19 w 1272"/>
              <a:gd name="connsiteY1" fmla="*/ 13 h 857"/>
              <a:gd name="connsiteX2" fmla="*/ 1256 w 1272"/>
              <a:gd name="connsiteY2" fmla="*/ 0 h 857"/>
              <a:gd name="connsiteX3" fmla="*/ 1146 w 1272"/>
              <a:gd name="connsiteY3" fmla="*/ 196 h 857"/>
              <a:gd name="connsiteX4" fmla="*/ 1146 w 1272"/>
              <a:gd name="connsiteY4" fmla="*/ 725 h 857"/>
              <a:gd name="connsiteX5" fmla="*/ 1014 w 1272"/>
              <a:gd name="connsiteY5" fmla="*/ 857 h 857"/>
              <a:gd name="connsiteX6" fmla="*/ 249 w 1272"/>
              <a:gd name="connsiteY6" fmla="*/ 857 h 857"/>
              <a:gd name="connsiteX7" fmla="*/ 117 w 1272"/>
              <a:gd name="connsiteY7" fmla="*/ 725 h 857"/>
              <a:gd name="connsiteX8" fmla="*/ 112 w 1272"/>
              <a:gd name="connsiteY8" fmla="*/ 190 h 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3" h="857">
                <a:moveTo>
                  <a:pt x="112" y="190"/>
                </a:moveTo>
                <a:cubicBezTo>
                  <a:pt x="112" y="117"/>
                  <a:pt x="-54" y="13"/>
                  <a:pt x="19" y="13"/>
                </a:cubicBezTo>
                <a:lnTo>
                  <a:pt x="1256" y="0"/>
                </a:lnTo>
                <a:cubicBezTo>
                  <a:pt x="1329" y="0"/>
                  <a:pt x="1146" y="123"/>
                  <a:pt x="1146" y="196"/>
                </a:cubicBezTo>
                <a:lnTo>
                  <a:pt x="1146" y="725"/>
                </a:lnTo>
                <a:cubicBezTo>
                  <a:pt x="1146" y="798"/>
                  <a:pt x="1087" y="857"/>
                  <a:pt x="1014" y="857"/>
                </a:cubicBezTo>
                <a:lnTo>
                  <a:pt x="249" y="857"/>
                </a:lnTo>
                <a:cubicBezTo>
                  <a:pt x="176" y="857"/>
                  <a:pt x="117" y="798"/>
                  <a:pt x="117" y="725"/>
                </a:cubicBezTo>
                <a:lnTo>
                  <a:pt x="112" y="19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endParaRPr lang="en-US"/>
          </a:p>
        </p:txBody>
      </p:sp>
      <p:sp>
        <p:nvSpPr>
          <p:cNvPr id="62" name="Rectangles 61"/>
          <p:cNvSpPr/>
          <p:nvPr/>
        </p:nvSpPr>
        <p:spPr>
          <a:xfrm>
            <a:off x="0" y="3"/>
            <a:ext cx="12188825" cy="755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endParaRPr lang="en-US"/>
          </a:p>
        </p:txBody>
      </p:sp>
      <p:sp>
        <p:nvSpPr>
          <p:cNvPr id="63" name="Rounded Rectangle 62"/>
          <p:cNvSpPr/>
          <p:nvPr/>
        </p:nvSpPr>
        <p:spPr>
          <a:xfrm>
            <a:off x="1122390" y="123191"/>
            <a:ext cx="721807" cy="401320"/>
          </a:xfrm>
          <a:prstGeom prst="roundRect">
            <a:avLst/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r>
              <a:rPr lang="en-US" sz="11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11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11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11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1" b="21111"/>
          <a:stretch>
            <a:fillRect/>
          </a:stretch>
        </p:blipFill>
        <p:spPr bwMode="auto">
          <a:xfrm flipH="1">
            <a:off x="476128" y="123189"/>
            <a:ext cx="465969" cy="328931"/>
          </a:xfrm>
          <a:prstGeom prst="rect">
            <a:avLst/>
          </a:prstGeom>
          <a:solidFill>
            <a:schemeClr val="l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" name="Rounded Rectangle 63"/>
          <p:cNvSpPr/>
          <p:nvPr/>
        </p:nvSpPr>
        <p:spPr>
          <a:xfrm>
            <a:off x="1997190" y="123190"/>
            <a:ext cx="10162433" cy="401955"/>
          </a:xfrm>
          <a:prstGeom prst="round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>
              <a:lnSpc>
                <a:spcPct val="80000"/>
              </a:lnSpc>
            </a:pPr>
            <a:r>
              <a:rPr lang="en-US" b="1" i="1" dirty="0" err="1">
                <a:solidFill>
                  <a:schemeClr val="accent6">
                    <a:lumMod val="50000"/>
                  </a:schemeClr>
                </a:solidFill>
                <a:latin typeface="UTM Than Chien Tranh" panose="02040403050506020204" charset="0"/>
                <a:cs typeface="UTM Than Chien Tranh" panose="02040403050506020204" charset="0"/>
              </a:rPr>
              <a:t>dòng</a:t>
            </a:r>
            <a:r>
              <a:rPr lang="en-US" b="1" i="1" dirty="0">
                <a:solidFill>
                  <a:schemeClr val="accent6">
                    <a:lumMod val="50000"/>
                  </a:schemeClr>
                </a:solidFill>
                <a:latin typeface="UTM Than Chien Tranh" panose="02040403050506020204" charset="0"/>
                <a:cs typeface="UTM Than Chien Tranh" panose="02040403050506020204" charset="0"/>
              </a:rPr>
              <a:t> </a:t>
            </a:r>
            <a:r>
              <a:rPr lang="en-US" b="1" i="1" dirty="0" err="1">
                <a:solidFill>
                  <a:schemeClr val="accent6">
                    <a:lumMod val="50000"/>
                  </a:schemeClr>
                </a:solidFill>
                <a:latin typeface="UTM Than Chien Tranh" panose="02040403050506020204" charset="0"/>
                <a:cs typeface="UTM Than Chien Tranh" panose="02040403050506020204" charset="0"/>
              </a:rPr>
              <a:t>điện</a:t>
            </a:r>
            <a:r>
              <a:rPr lang="en-US" b="1" i="1" dirty="0">
                <a:solidFill>
                  <a:schemeClr val="accent6">
                    <a:lumMod val="50000"/>
                  </a:schemeClr>
                </a:solidFill>
                <a:latin typeface="UTM Than Chien Tranh" panose="02040403050506020204" charset="0"/>
                <a:cs typeface="UTM Than Chien Tranh" panose="02040403050506020204" charset="0"/>
              </a:rPr>
              <a:t> </a:t>
            </a:r>
            <a:r>
              <a:rPr lang="en-US" b="1" i="1" dirty="0" err="1">
                <a:solidFill>
                  <a:schemeClr val="accent6">
                    <a:lumMod val="50000"/>
                  </a:schemeClr>
                </a:solidFill>
                <a:latin typeface="UTM Than Chien Tranh" panose="02040403050506020204" charset="0"/>
                <a:cs typeface="UTM Than Chien Tranh" panose="02040403050506020204" charset="0"/>
              </a:rPr>
              <a:t>xoay</a:t>
            </a:r>
            <a:r>
              <a:rPr lang="en-US" b="1" i="1" dirty="0">
                <a:solidFill>
                  <a:schemeClr val="accent6">
                    <a:lumMod val="50000"/>
                  </a:schemeClr>
                </a:solidFill>
                <a:latin typeface="UTM Than Chien Tranh" panose="02040403050506020204" charset="0"/>
                <a:cs typeface="UTM Than Chien Tranh" panose="02040403050506020204" charset="0"/>
              </a:rPr>
              <a:t> </a:t>
            </a:r>
            <a:r>
              <a:rPr lang="en-US" b="1" i="1" dirty="0" err="1">
                <a:solidFill>
                  <a:schemeClr val="accent6">
                    <a:lumMod val="50000"/>
                  </a:schemeClr>
                </a:solidFill>
                <a:latin typeface="UTM Than Chien Tranh" panose="02040403050506020204" charset="0"/>
                <a:cs typeface="UTM Than Chien Tranh" panose="02040403050506020204" charset="0"/>
              </a:rPr>
              <a:t>chiều</a:t>
            </a:r>
            <a:endParaRPr lang="en-US" sz="15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01906" y="1069212"/>
            <a:ext cx="11445435" cy="5532755"/>
          </a:xfrm>
          <a:prstGeom prst="roundRect">
            <a:avLst>
              <a:gd name="adj" fmla="val 11903"/>
            </a:avLst>
          </a:prstGeom>
          <a:solidFill>
            <a:srgbClr val="22603B"/>
          </a:solidFill>
          <a:ln w="412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2" tIns="45717" rIns="91432" bIns="45717" rtlCol="0" anchor="ctr"/>
          <a:lstStyle/>
          <a:p>
            <a:pPr lvl="1"/>
            <a:endParaRPr lang="vi-VN" sz="2300" dirty="0">
              <a:solidFill>
                <a:schemeClr val="bg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469371" y="846455"/>
            <a:ext cx="5662725" cy="500380"/>
          </a:xfrm>
          <a:prstGeom prst="roundRect">
            <a:avLst>
              <a:gd name="adj" fmla="val 30459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2" tIns="45717" rIns="91432" bIns="45717" rtlCol="0" anchor="ctr"/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 THỐNG KIẾN THỨC CƠ BẢN</a:t>
            </a:r>
          </a:p>
        </p:txBody>
      </p:sp>
      <p:sp>
        <p:nvSpPr>
          <p:cNvPr id="16" name="Isosceles Triangle 44"/>
          <p:cNvSpPr/>
          <p:nvPr/>
        </p:nvSpPr>
        <p:spPr>
          <a:xfrm rot="16200000">
            <a:off x="359301" y="1470673"/>
            <a:ext cx="127000" cy="90147"/>
          </a:xfrm>
          <a:custGeom>
            <a:avLst/>
            <a:gdLst>
              <a:gd name="connsiteX0" fmla="*/ 0 w 293725"/>
              <a:gd name="connsiteY0" fmla="*/ 164224 h 164224"/>
              <a:gd name="connsiteX1" fmla="*/ 146863 w 293725"/>
              <a:gd name="connsiteY1" fmla="*/ 0 h 164224"/>
              <a:gd name="connsiteX2" fmla="*/ 293725 w 293725"/>
              <a:gd name="connsiteY2" fmla="*/ 164224 h 164224"/>
              <a:gd name="connsiteX3" fmla="*/ 0 w 293725"/>
              <a:gd name="connsiteY3" fmla="*/ 164224 h 164224"/>
              <a:gd name="connsiteX0-1" fmla="*/ 2363 w 296088"/>
              <a:gd name="connsiteY0-2" fmla="*/ 164221 h 164221"/>
              <a:gd name="connsiteX1-3" fmla="*/ 0 w 296088"/>
              <a:gd name="connsiteY1-4" fmla="*/ 0 h 164221"/>
              <a:gd name="connsiteX2-5" fmla="*/ 296088 w 296088"/>
              <a:gd name="connsiteY2-6" fmla="*/ 164221 h 164221"/>
              <a:gd name="connsiteX3-7" fmla="*/ 2363 w 296088"/>
              <a:gd name="connsiteY3-8" fmla="*/ 164221 h 1642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96088" h="164221">
                <a:moveTo>
                  <a:pt x="2363" y="164221"/>
                </a:moveTo>
                <a:cubicBezTo>
                  <a:pt x="1575" y="109481"/>
                  <a:pt x="788" y="54740"/>
                  <a:pt x="0" y="0"/>
                </a:cubicBezTo>
                <a:lnTo>
                  <a:pt x="296088" y="164221"/>
                </a:lnTo>
                <a:lnTo>
                  <a:pt x="2363" y="164221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endParaRPr lang="en-US" sz="3600" dirty="0">
              <a:solidFill>
                <a:prstClr val="white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77727" y="1445261"/>
            <a:ext cx="7006900" cy="523220"/>
            <a:chOff x="2672228" y="3639326"/>
            <a:chExt cx="8302159" cy="1051944"/>
          </a:xfrm>
          <a:solidFill>
            <a:schemeClr val="accent6">
              <a:lumMod val="75000"/>
            </a:schemeClr>
          </a:solidFill>
        </p:grpSpPr>
        <p:sp>
          <p:nvSpPr>
            <p:cNvPr id="22" name="Round Same Side Corner Rectangle 21"/>
            <p:cNvSpPr/>
            <p:nvPr/>
          </p:nvSpPr>
          <p:spPr>
            <a:xfrm rot="5400000">
              <a:off x="6544119" y="100180"/>
              <a:ext cx="731520" cy="8129016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3" name="Rectangle 34"/>
            <p:cNvSpPr/>
            <p:nvPr/>
          </p:nvSpPr>
          <p:spPr>
            <a:xfrm>
              <a:off x="2672228" y="3801464"/>
              <a:ext cx="1042097" cy="72898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5" name="TextBox 36"/>
            <p:cNvSpPr txBox="1"/>
            <p:nvPr/>
          </p:nvSpPr>
          <p:spPr>
            <a:xfrm>
              <a:off x="3108572" y="3639326"/>
              <a:ext cx="646358" cy="1051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</a:p>
          </p:txBody>
        </p:sp>
      </p:grpSp>
      <p:sp>
        <p:nvSpPr>
          <p:cNvPr id="26" name="Rectangles 25"/>
          <p:cNvSpPr/>
          <p:nvPr/>
        </p:nvSpPr>
        <p:spPr>
          <a:xfrm>
            <a:off x="1113501" y="1497331"/>
            <a:ext cx="6271126" cy="391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 PHÁT ĐIỆN XOAY CHIỀU MỘT PHA</a:t>
            </a:r>
          </a:p>
        </p:txBody>
      </p:sp>
      <p:pic>
        <p:nvPicPr>
          <p:cNvPr id="61442" name="Picture 2" descr="Vật Lí lớp 9 | Tổng hợp Lý thuyết - Bài tập Vật Lý 9 có đáp á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2216833" y="2378902"/>
            <a:ext cx="2505075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Vật Lí lớp 9 | Tổng hợp Lý thuyết - Bài tập Vật Lý 9 có đáp á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664740" y="2394053"/>
            <a:ext cx="2505075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204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Freeform 60"/>
          <p:cNvSpPr/>
          <p:nvPr/>
        </p:nvSpPr>
        <p:spPr>
          <a:xfrm>
            <a:off x="305334" y="1"/>
            <a:ext cx="807986" cy="544195"/>
          </a:xfrm>
          <a:custGeom>
            <a:avLst/>
            <a:gdLst>
              <a:gd name="connsiteX0" fmla="*/ 112 w 1272"/>
              <a:gd name="connsiteY0" fmla="*/ 190 h 857"/>
              <a:gd name="connsiteX1" fmla="*/ 19 w 1272"/>
              <a:gd name="connsiteY1" fmla="*/ 13 h 857"/>
              <a:gd name="connsiteX2" fmla="*/ 1256 w 1272"/>
              <a:gd name="connsiteY2" fmla="*/ 0 h 857"/>
              <a:gd name="connsiteX3" fmla="*/ 1146 w 1272"/>
              <a:gd name="connsiteY3" fmla="*/ 196 h 857"/>
              <a:gd name="connsiteX4" fmla="*/ 1146 w 1272"/>
              <a:gd name="connsiteY4" fmla="*/ 725 h 857"/>
              <a:gd name="connsiteX5" fmla="*/ 1014 w 1272"/>
              <a:gd name="connsiteY5" fmla="*/ 857 h 857"/>
              <a:gd name="connsiteX6" fmla="*/ 249 w 1272"/>
              <a:gd name="connsiteY6" fmla="*/ 857 h 857"/>
              <a:gd name="connsiteX7" fmla="*/ 117 w 1272"/>
              <a:gd name="connsiteY7" fmla="*/ 725 h 857"/>
              <a:gd name="connsiteX8" fmla="*/ 112 w 1272"/>
              <a:gd name="connsiteY8" fmla="*/ 190 h 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3" h="857">
                <a:moveTo>
                  <a:pt x="112" y="190"/>
                </a:moveTo>
                <a:cubicBezTo>
                  <a:pt x="112" y="117"/>
                  <a:pt x="-54" y="13"/>
                  <a:pt x="19" y="13"/>
                </a:cubicBezTo>
                <a:lnTo>
                  <a:pt x="1256" y="0"/>
                </a:lnTo>
                <a:cubicBezTo>
                  <a:pt x="1329" y="0"/>
                  <a:pt x="1146" y="123"/>
                  <a:pt x="1146" y="196"/>
                </a:cubicBezTo>
                <a:lnTo>
                  <a:pt x="1146" y="725"/>
                </a:lnTo>
                <a:cubicBezTo>
                  <a:pt x="1146" y="798"/>
                  <a:pt x="1087" y="857"/>
                  <a:pt x="1014" y="857"/>
                </a:cubicBezTo>
                <a:lnTo>
                  <a:pt x="249" y="857"/>
                </a:lnTo>
                <a:cubicBezTo>
                  <a:pt x="176" y="857"/>
                  <a:pt x="117" y="798"/>
                  <a:pt x="117" y="725"/>
                </a:cubicBezTo>
                <a:lnTo>
                  <a:pt x="112" y="19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endParaRPr lang="en-US"/>
          </a:p>
        </p:txBody>
      </p:sp>
      <p:sp>
        <p:nvSpPr>
          <p:cNvPr id="62" name="Rectangles 61"/>
          <p:cNvSpPr/>
          <p:nvPr/>
        </p:nvSpPr>
        <p:spPr>
          <a:xfrm>
            <a:off x="0" y="3"/>
            <a:ext cx="12188825" cy="755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endParaRPr lang="en-US"/>
          </a:p>
        </p:txBody>
      </p:sp>
      <p:sp>
        <p:nvSpPr>
          <p:cNvPr id="63" name="Rounded Rectangle 62"/>
          <p:cNvSpPr/>
          <p:nvPr/>
        </p:nvSpPr>
        <p:spPr>
          <a:xfrm>
            <a:off x="1122390" y="123191"/>
            <a:ext cx="721807" cy="401320"/>
          </a:xfrm>
          <a:prstGeom prst="roundRect">
            <a:avLst/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r>
              <a:rPr lang="en-US" sz="11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11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11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11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1" b="21111"/>
          <a:stretch>
            <a:fillRect/>
          </a:stretch>
        </p:blipFill>
        <p:spPr bwMode="auto">
          <a:xfrm flipH="1">
            <a:off x="476128" y="123189"/>
            <a:ext cx="465969" cy="328931"/>
          </a:xfrm>
          <a:prstGeom prst="rect">
            <a:avLst/>
          </a:prstGeom>
          <a:solidFill>
            <a:schemeClr val="l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" name="Rounded Rectangle 63"/>
          <p:cNvSpPr/>
          <p:nvPr/>
        </p:nvSpPr>
        <p:spPr>
          <a:xfrm>
            <a:off x="1997190" y="123190"/>
            <a:ext cx="10162433" cy="401955"/>
          </a:xfrm>
          <a:prstGeom prst="round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>
              <a:lnSpc>
                <a:spcPct val="80000"/>
              </a:lnSpc>
            </a:pPr>
            <a:r>
              <a:rPr lang="en-US" b="1" i="1" dirty="0" err="1">
                <a:solidFill>
                  <a:schemeClr val="accent6">
                    <a:lumMod val="50000"/>
                  </a:schemeClr>
                </a:solidFill>
                <a:latin typeface="UTM Than Chien Tranh" panose="02040403050506020204" charset="0"/>
                <a:cs typeface="UTM Than Chien Tranh" panose="02040403050506020204" charset="0"/>
              </a:rPr>
              <a:t>dòng</a:t>
            </a:r>
            <a:r>
              <a:rPr lang="en-US" b="1" i="1" dirty="0">
                <a:solidFill>
                  <a:schemeClr val="accent6">
                    <a:lumMod val="50000"/>
                  </a:schemeClr>
                </a:solidFill>
                <a:latin typeface="UTM Than Chien Tranh" panose="02040403050506020204" charset="0"/>
                <a:cs typeface="UTM Than Chien Tranh" panose="02040403050506020204" charset="0"/>
              </a:rPr>
              <a:t> </a:t>
            </a:r>
            <a:r>
              <a:rPr lang="en-US" b="1" i="1" dirty="0" err="1">
                <a:solidFill>
                  <a:schemeClr val="accent6">
                    <a:lumMod val="50000"/>
                  </a:schemeClr>
                </a:solidFill>
                <a:latin typeface="UTM Than Chien Tranh" panose="02040403050506020204" charset="0"/>
                <a:cs typeface="UTM Than Chien Tranh" panose="02040403050506020204" charset="0"/>
              </a:rPr>
              <a:t>điện</a:t>
            </a:r>
            <a:r>
              <a:rPr lang="en-US" b="1" i="1" dirty="0">
                <a:solidFill>
                  <a:schemeClr val="accent6">
                    <a:lumMod val="50000"/>
                  </a:schemeClr>
                </a:solidFill>
                <a:latin typeface="UTM Than Chien Tranh" panose="02040403050506020204" charset="0"/>
                <a:cs typeface="UTM Than Chien Tranh" panose="02040403050506020204" charset="0"/>
              </a:rPr>
              <a:t> </a:t>
            </a:r>
            <a:r>
              <a:rPr lang="en-US" b="1" i="1" dirty="0" err="1">
                <a:solidFill>
                  <a:schemeClr val="accent6">
                    <a:lumMod val="50000"/>
                  </a:schemeClr>
                </a:solidFill>
                <a:latin typeface="UTM Than Chien Tranh" panose="02040403050506020204" charset="0"/>
                <a:cs typeface="UTM Than Chien Tranh" panose="02040403050506020204" charset="0"/>
              </a:rPr>
              <a:t>xoay</a:t>
            </a:r>
            <a:r>
              <a:rPr lang="en-US" b="1" i="1" dirty="0">
                <a:solidFill>
                  <a:schemeClr val="accent6">
                    <a:lumMod val="50000"/>
                  </a:schemeClr>
                </a:solidFill>
                <a:latin typeface="UTM Than Chien Tranh" panose="02040403050506020204" charset="0"/>
                <a:cs typeface="UTM Than Chien Tranh" panose="02040403050506020204" charset="0"/>
              </a:rPr>
              <a:t> </a:t>
            </a:r>
            <a:r>
              <a:rPr lang="en-US" b="1" i="1" dirty="0" err="1">
                <a:solidFill>
                  <a:schemeClr val="accent6">
                    <a:lumMod val="50000"/>
                  </a:schemeClr>
                </a:solidFill>
                <a:latin typeface="UTM Than Chien Tranh" panose="02040403050506020204" charset="0"/>
                <a:cs typeface="UTM Than Chien Tranh" panose="02040403050506020204" charset="0"/>
              </a:rPr>
              <a:t>chiều</a:t>
            </a:r>
            <a:endParaRPr lang="en-US" sz="15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35706" y="861957"/>
            <a:ext cx="11445435" cy="5532755"/>
          </a:xfrm>
          <a:prstGeom prst="roundRect">
            <a:avLst>
              <a:gd name="adj" fmla="val 11903"/>
            </a:avLst>
          </a:prstGeom>
          <a:solidFill>
            <a:srgbClr val="22603B"/>
          </a:solidFill>
          <a:ln w="412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2" tIns="45717" rIns="91432" bIns="45717" rtlCol="0" anchor="ctr"/>
          <a:lstStyle/>
          <a:p>
            <a:pPr lvl="1"/>
            <a:endParaRPr lang="vi-VN" sz="2300" dirty="0">
              <a:solidFill>
                <a:schemeClr val="bg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469371" y="846455"/>
            <a:ext cx="5662725" cy="500380"/>
          </a:xfrm>
          <a:prstGeom prst="roundRect">
            <a:avLst>
              <a:gd name="adj" fmla="val 30459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2" tIns="45717" rIns="91432" bIns="45717" rtlCol="0" anchor="ctr"/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 THỐNG KIẾN THỨC CƠ BẢN</a:t>
            </a:r>
          </a:p>
        </p:txBody>
      </p:sp>
      <p:sp>
        <p:nvSpPr>
          <p:cNvPr id="16" name="Isosceles Triangle 44"/>
          <p:cNvSpPr/>
          <p:nvPr/>
        </p:nvSpPr>
        <p:spPr>
          <a:xfrm rot="16200000">
            <a:off x="359301" y="1470673"/>
            <a:ext cx="127000" cy="90147"/>
          </a:xfrm>
          <a:custGeom>
            <a:avLst/>
            <a:gdLst>
              <a:gd name="connsiteX0" fmla="*/ 0 w 293725"/>
              <a:gd name="connsiteY0" fmla="*/ 164224 h 164224"/>
              <a:gd name="connsiteX1" fmla="*/ 146863 w 293725"/>
              <a:gd name="connsiteY1" fmla="*/ 0 h 164224"/>
              <a:gd name="connsiteX2" fmla="*/ 293725 w 293725"/>
              <a:gd name="connsiteY2" fmla="*/ 164224 h 164224"/>
              <a:gd name="connsiteX3" fmla="*/ 0 w 293725"/>
              <a:gd name="connsiteY3" fmla="*/ 164224 h 164224"/>
              <a:gd name="connsiteX0-1" fmla="*/ 2363 w 296088"/>
              <a:gd name="connsiteY0-2" fmla="*/ 164221 h 164221"/>
              <a:gd name="connsiteX1-3" fmla="*/ 0 w 296088"/>
              <a:gd name="connsiteY1-4" fmla="*/ 0 h 164221"/>
              <a:gd name="connsiteX2-5" fmla="*/ 296088 w 296088"/>
              <a:gd name="connsiteY2-6" fmla="*/ 164221 h 164221"/>
              <a:gd name="connsiteX3-7" fmla="*/ 2363 w 296088"/>
              <a:gd name="connsiteY3-8" fmla="*/ 164221 h 1642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96088" h="164221">
                <a:moveTo>
                  <a:pt x="2363" y="164221"/>
                </a:moveTo>
                <a:cubicBezTo>
                  <a:pt x="1575" y="109481"/>
                  <a:pt x="788" y="54740"/>
                  <a:pt x="0" y="0"/>
                </a:cubicBezTo>
                <a:lnTo>
                  <a:pt x="296088" y="164221"/>
                </a:lnTo>
                <a:lnTo>
                  <a:pt x="2363" y="164221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endParaRPr lang="en-US" sz="3600" dirty="0">
              <a:solidFill>
                <a:prstClr val="white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77727" y="1445261"/>
            <a:ext cx="7006900" cy="523220"/>
            <a:chOff x="2672228" y="3639326"/>
            <a:chExt cx="8302159" cy="1051944"/>
          </a:xfrm>
          <a:solidFill>
            <a:schemeClr val="accent6">
              <a:lumMod val="75000"/>
            </a:schemeClr>
          </a:solidFill>
        </p:grpSpPr>
        <p:sp>
          <p:nvSpPr>
            <p:cNvPr id="22" name="Round Same Side Corner Rectangle 21"/>
            <p:cNvSpPr/>
            <p:nvPr/>
          </p:nvSpPr>
          <p:spPr>
            <a:xfrm rot="5400000">
              <a:off x="6544119" y="100180"/>
              <a:ext cx="731520" cy="8129016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3" name="Rectangle 34"/>
            <p:cNvSpPr/>
            <p:nvPr/>
          </p:nvSpPr>
          <p:spPr>
            <a:xfrm>
              <a:off x="2672228" y="3801464"/>
              <a:ext cx="1042097" cy="72898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5" name="TextBox 36"/>
            <p:cNvSpPr txBox="1"/>
            <p:nvPr/>
          </p:nvSpPr>
          <p:spPr>
            <a:xfrm>
              <a:off x="3108572" y="3639326"/>
              <a:ext cx="646358" cy="1051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</a:p>
          </p:txBody>
        </p:sp>
      </p:grpSp>
      <p:sp>
        <p:nvSpPr>
          <p:cNvPr id="26" name="Rectangles 25"/>
          <p:cNvSpPr/>
          <p:nvPr/>
        </p:nvSpPr>
        <p:spPr>
          <a:xfrm>
            <a:off x="1113501" y="1497331"/>
            <a:ext cx="6271126" cy="391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 PHÁT ĐIỆN XOAY CHIỀU MỘT PHA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429015" y="1997713"/>
            <a:ext cx="2862469" cy="461665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Cấu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tạo</a:t>
            </a:r>
            <a:endParaRPr lang="en-US" b="1" dirty="0">
              <a:solidFill>
                <a:srgbClr val="FFFF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921147" y="1997714"/>
            <a:ext cx="442479" cy="394335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>
              <a:lnSpc>
                <a:spcPct val="130000"/>
              </a:lnSpc>
            </a:pP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21780" y="1967234"/>
            <a:ext cx="441845" cy="460375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7876" y="2392049"/>
            <a:ext cx="8248490" cy="1831264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marL="957326" lvl="1" indent="-342900">
              <a:buFontTx/>
              <a:buChar char="-"/>
            </a:pPr>
            <a:r>
              <a:rPr lang="en-US" sz="2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Phần</a:t>
            </a:r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cảm</a:t>
            </a:r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nam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châm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điện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cực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xen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kẽ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quay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quang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trục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(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rôto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957326" lvl="1" indent="-342900">
              <a:buFontTx/>
              <a:buChar char="-"/>
            </a:pPr>
            <a:r>
              <a:rPr lang="en-US" sz="2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Phần</a:t>
            </a:r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ứng</a:t>
            </a:r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gồm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cuộn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dây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giống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Cố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vòng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tròn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(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Stato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vi-VN" sz="2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vi-VN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0418" name="Picture 2" descr="Máy phát điện xoay chiều 1 pha, 3 pha, cấu tạo và nguyên tắc hoạt động -  Vật lý 12 bài 1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46"/>
          <a:stretch/>
        </p:blipFill>
        <p:spPr bwMode="auto">
          <a:xfrm>
            <a:off x="1483293" y="3962400"/>
            <a:ext cx="3411422" cy="207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0" name="Picture 4" descr="Máy phát điện xoay chiều 1 pha, 3 pha, cấu tạo và nguyên tắc hoạt động -  Vật lý 12 bài 1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5408612" y="3962400"/>
            <a:ext cx="3505200" cy="208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4" name="Picture 8" descr="Phân phối máy phát điện 1 pha chính hãng, giá tốt nhất thị trườ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091" y="1861351"/>
            <a:ext cx="2428875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228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Freeform 60"/>
          <p:cNvSpPr/>
          <p:nvPr/>
        </p:nvSpPr>
        <p:spPr>
          <a:xfrm>
            <a:off x="305334" y="1"/>
            <a:ext cx="807986" cy="544195"/>
          </a:xfrm>
          <a:custGeom>
            <a:avLst/>
            <a:gdLst>
              <a:gd name="connsiteX0" fmla="*/ 112 w 1272"/>
              <a:gd name="connsiteY0" fmla="*/ 190 h 857"/>
              <a:gd name="connsiteX1" fmla="*/ 19 w 1272"/>
              <a:gd name="connsiteY1" fmla="*/ 13 h 857"/>
              <a:gd name="connsiteX2" fmla="*/ 1256 w 1272"/>
              <a:gd name="connsiteY2" fmla="*/ 0 h 857"/>
              <a:gd name="connsiteX3" fmla="*/ 1146 w 1272"/>
              <a:gd name="connsiteY3" fmla="*/ 196 h 857"/>
              <a:gd name="connsiteX4" fmla="*/ 1146 w 1272"/>
              <a:gd name="connsiteY4" fmla="*/ 725 h 857"/>
              <a:gd name="connsiteX5" fmla="*/ 1014 w 1272"/>
              <a:gd name="connsiteY5" fmla="*/ 857 h 857"/>
              <a:gd name="connsiteX6" fmla="*/ 249 w 1272"/>
              <a:gd name="connsiteY6" fmla="*/ 857 h 857"/>
              <a:gd name="connsiteX7" fmla="*/ 117 w 1272"/>
              <a:gd name="connsiteY7" fmla="*/ 725 h 857"/>
              <a:gd name="connsiteX8" fmla="*/ 112 w 1272"/>
              <a:gd name="connsiteY8" fmla="*/ 190 h 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3" h="857">
                <a:moveTo>
                  <a:pt x="112" y="190"/>
                </a:moveTo>
                <a:cubicBezTo>
                  <a:pt x="112" y="117"/>
                  <a:pt x="-54" y="13"/>
                  <a:pt x="19" y="13"/>
                </a:cubicBezTo>
                <a:lnTo>
                  <a:pt x="1256" y="0"/>
                </a:lnTo>
                <a:cubicBezTo>
                  <a:pt x="1329" y="0"/>
                  <a:pt x="1146" y="123"/>
                  <a:pt x="1146" y="196"/>
                </a:cubicBezTo>
                <a:lnTo>
                  <a:pt x="1146" y="725"/>
                </a:lnTo>
                <a:cubicBezTo>
                  <a:pt x="1146" y="798"/>
                  <a:pt x="1087" y="857"/>
                  <a:pt x="1014" y="857"/>
                </a:cubicBezTo>
                <a:lnTo>
                  <a:pt x="249" y="857"/>
                </a:lnTo>
                <a:cubicBezTo>
                  <a:pt x="176" y="857"/>
                  <a:pt x="117" y="798"/>
                  <a:pt x="117" y="725"/>
                </a:cubicBezTo>
                <a:lnTo>
                  <a:pt x="112" y="19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endParaRPr lang="en-US"/>
          </a:p>
        </p:txBody>
      </p:sp>
      <p:sp>
        <p:nvSpPr>
          <p:cNvPr id="62" name="Rectangles 61"/>
          <p:cNvSpPr/>
          <p:nvPr/>
        </p:nvSpPr>
        <p:spPr>
          <a:xfrm>
            <a:off x="0" y="3"/>
            <a:ext cx="12188825" cy="755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endParaRPr lang="en-US"/>
          </a:p>
        </p:txBody>
      </p:sp>
      <p:sp>
        <p:nvSpPr>
          <p:cNvPr id="63" name="Rounded Rectangle 62"/>
          <p:cNvSpPr/>
          <p:nvPr/>
        </p:nvSpPr>
        <p:spPr>
          <a:xfrm>
            <a:off x="1122390" y="123191"/>
            <a:ext cx="721807" cy="401320"/>
          </a:xfrm>
          <a:prstGeom prst="roundRect">
            <a:avLst/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r>
              <a:rPr lang="en-US" sz="11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11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11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11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1" b="21111"/>
          <a:stretch>
            <a:fillRect/>
          </a:stretch>
        </p:blipFill>
        <p:spPr bwMode="auto">
          <a:xfrm flipH="1">
            <a:off x="476128" y="123189"/>
            <a:ext cx="465969" cy="328931"/>
          </a:xfrm>
          <a:prstGeom prst="rect">
            <a:avLst/>
          </a:prstGeom>
          <a:solidFill>
            <a:schemeClr val="l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" name="Rounded Rectangle 63"/>
          <p:cNvSpPr/>
          <p:nvPr/>
        </p:nvSpPr>
        <p:spPr>
          <a:xfrm>
            <a:off x="1997190" y="123190"/>
            <a:ext cx="10162433" cy="401955"/>
          </a:xfrm>
          <a:prstGeom prst="round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>
              <a:lnSpc>
                <a:spcPct val="80000"/>
              </a:lnSpc>
            </a:pPr>
            <a:r>
              <a:rPr lang="en-US" b="1" i="1" dirty="0" err="1">
                <a:solidFill>
                  <a:schemeClr val="accent6">
                    <a:lumMod val="50000"/>
                  </a:schemeClr>
                </a:solidFill>
                <a:latin typeface="UTM Than Chien Tranh" panose="02040403050506020204" charset="0"/>
                <a:cs typeface="UTM Than Chien Tranh" panose="02040403050506020204" charset="0"/>
              </a:rPr>
              <a:t>dòng</a:t>
            </a:r>
            <a:r>
              <a:rPr lang="en-US" b="1" i="1" dirty="0">
                <a:solidFill>
                  <a:schemeClr val="accent6">
                    <a:lumMod val="50000"/>
                  </a:schemeClr>
                </a:solidFill>
                <a:latin typeface="UTM Than Chien Tranh" panose="02040403050506020204" charset="0"/>
                <a:cs typeface="UTM Than Chien Tranh" panose="02040403050506020204" charset="0"/>
              </a:rPr>
              <a:t> </a:t>
            </a:r>
            <a:r>
              <a:rPr lang="en-US" b="1" i="1" dirty="0" err="1">
                <a:solidFill>
                  <a:schemeClr val="accent6">
                    <a:lumMod val="50000"/>
                  </a:schemeClr>
                </a:solidFill>
                <a:latin typeface="UTM Than Chien Tranh" panose="02040403050506020204" charset="0"/>
                <a:cs typeface="UTM Than Chien Tranh" panose="02040403050506020204" charset="0"/>
              </a:rPr>
              <a:t>điện</a:t>
            </a:r>
            <a:r>
              <a:rPr lang="en-US" b="1" i="1" dirty="0">
                <a:solidFill>
                  <a:schemeClr val="accent6">
                    <a:lumMod val="50000"/>
                  </a:schemeClr>
                </a:solidFill>
                <a:latin typeface="UTM Than Chien Tranh" panose="02040403050506020204" charset="0"/>
                <a:cs typeface="UTM Than Chien Tranh" panose="02040403050506020204" charset="0"/>
              </a:rPr>
              <a:t> </a:t>
            </a:r>
            <a:r>
              <a:rPr lang="en-US" b="1" i="1" dirty="0" err="1">
                <a:solidFill>
                  <a:schemeClr val="accent6">
                    <a:lumMod val="50000"/>
                  </a:schemeClr>
                </a:solidFill>
                <a:latin typeface="UTM Than Chien Tranh" panose="02040403050506020204" charset="0"/>
                <a:cs typeface="UTM Than Chien Tranh" panose="02040403050506020204" charset="0"/>
              </a:rPr>
              <a:t>xoay</a:t>
            </a:r>
            <a:r>
              <a:rPr lang="en-US" b="1" i="1" dirty="0">
                <a:solidFill>
                  <a:schemeClr val="accent6">
                    <a:lumMod val="50000"/>
                  </a:schemeClr>
                </a:solidFill>
                <a:latin typeface="UTM Than Chien Tranh" panose="02040403050506020204" charset="0"/>
                <a:cs typeface="UTM Than Chien Tranh" panose="02040403050506020204" charset="0"/>
              </a:rPr>
              <a:t> </a:t>
            </a:r>
            <a:r>
              <a:rPr lang="en-US" b="1" i="1" dirty="0" err="1">
                <a:solidFill>
                  <a:schemeClr val="accent6">
                    <a:lumMod val="50000"/>
                  </a:schemeClr>
                </a:solidFill>
                <a:latin typeface="UTM Than Chien Tranh" panose="02040403050506020204" charset="0"/>
                <a:cs typeface="UTM Than Chien Tranh" panose="02040403050506020204" charset="0"/>
              </a:rPr>
              <a:t>chiều</a:t>
            </a:r>
            <a:endParaRPr lang="en-US" sz="15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76128" y="570793"/>
            <a:ext cx="11445435" cy="5694240"/>
          </a:xfrm>
          <a:prstGeom prst="roundRect">
            <a:avLst>
              <a:gd name="adj" fmla="val 11903"/>
            </a:avLst>
          </a:prstGeom>
          <a:solidFill>
            <a:srgbClr val="22603B"/>
          </a:solidFill>
          <a:ln w="412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2" tIns="45717" rIns="91432" bIns="45717" rtlCol="0" anchor="ctr"/>
          <a:lstStyle/>
          <a:p>
            <a:pPr lvl="1"/>
            <a:endParaRPr lang="vi-VN" sz="2300" dirty="0">
              <a:solidFill>
                <a:schemeClr val="bg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475217" y="596267"/>
            <a:ext cx="5662725" cy="500380"/>
          </a:xfrm>
          <a:prstGeom prst="roundRect">
            <a:avLst>
              <a:gd name="adj" fmla="val 30459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2" tIns="45717" rIns="91432" bIns="45717" rtlCol="0" anchor="ctr"/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 THỐNG KIẾN THỨC CƠ BẢN</a:t>
            </a:r>
          </a:p>
        </p:txBody>
      </p:sp>
      <p:sp>
        <p:nvSpPr>
          <p:cNvPr id="16" name="Isosceles Triangle 44"/>
          <p:cNvSpPr/>
          <p:nvPr/>
        </p:nvSpPr>
        <p:spPr>
          <a:xfrm rot="16200000">
            <a:off x="359301" y="1470673"/>
            <a:ext cx="127000" cy="90147"/>
          </a:xfrm>
          <a:custGeom>
            <a:avLst/>
            <a:gdLst>
              <a:gd name="connsiteX0" fmla="*/ 0 w 293725"/>
              <a:gd name="connsiteY0" fmla="*/ 164224 h 164224"/>
              <a:gd name="connsiteX1" fmla="*/ 146863 w 293725"/>
              <a:gd name="connsiteY1" fmla="*/ 0 h 164224"/>
              <a:gd name="connsiteX2" fmla="*/ 293725 w 293725"/>
              <a:gd name="connsiteY2" fmla="*/ 164224 h 164224"/>
              <a:gd name="connsiteX3" fmla="*/ 0 w 293725"/>
              <a:gd name="connsiteY3" fmla="*/ 164224 h 164224"/>
              <a:gd name="connsiteX0-1" fmla="*/ 2363 w 296088"/>
              <a:gd name="connsiteY0-2" fmla="*/ 164221 h 164221"/>
              <a:gd name="connsiteX1-3" fmla="*/ 0 w 296088"/>
              <a:gd name="connsiteY1-4" fmla="*/ 0 h 164221"/>
              <a:gd name="connsiteX2-5" fmla="*/ 296088 w 296088"/>
              <a:gd name="connsiteY2-6" fmla="*/ 164221 h 164221"/>
              <a:gd name="connsiteX3-7" fmla="*/ 2363 w 296088"/>
              <a:gd name="connsiteY3-8" fmla="*/ 164221 h 1642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96088" h="164221">
                <a:moveTo>
                  <a:pt x="2363" y="164221"/>
                </a:moveTo>
                <a:cubicBezTo>
                  <a:pt x="1575" y="109481"/>
                  <a:pt x="788" y="54740"/>
                  <a:pt x="0" y="0"/>
                </a:cubicBezTo>
                <a:lnTo>
                  <a:pt x="296088" y="164221"/>
                </a:lnTo>
                <a:lnTo>
                  <a:pt x="2363" y="164221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endParaRPr lang="en-US" sz="3600" dirty="0">
              <a:solidFill>
                <a:prstClr val="white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77727" y="1445261"/>
            <a:ext cx="7006900" cy="523220"/>
            <a:chOff x="2672228" y="3639326"/>
            <a:chExt cx="8302159" cy="1051944"/>
          </a:xfrm>
          <a:solidFill>
            <a:schemeClr val="accent6">
              <a:lumMod val="75000"/>
            </a:schemeClr>
          </a:solidFill>
        </p:grpSpPr>
        <p:sp>
          <p:nvSpPr>
            <p:cNvPr id="22" name="Round Same Side Corner Rectangle 21"/>
            <p:cNvSpPr/>
            <p:nvPr/>
          </p:nvSpPr>
          <p:spPr>
            <a:xfrm rot="5400000">
              <a:off x="6544119" y="100180"/>
              <a:ext cx="731520" cy="8129016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3" name="Rectangle 34"/>
            <p:cNvSpPr/>
            <p:nvPr/>
          </p:nvSpPr>
          <p:spPr>
            <a:xfrm>
              <a:off x="2672228" y="3801465"/>
              <a:ext cx="1042098" cy="72898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5" name="TextBox 36"/>
            <p:cNvSpPr txBox="1"/>
            <p:nvPr/>
          </p:nvSpPr>
          <p:spPr>
            <a:xfrm>
              <a:off x="3108572" y="3639326"/>
              <a:ext cx="646358" cy="1051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</a:p>
          </p:txBody>
        </p:sp>
      </p:grpSp>
      <p:sp>
        <p:nvSpPr>
          <p:cNvPr id="26" name="Rectangles 25"/>
          <p:cNvSpPr/>
          <p:nvPr/>
        </p:nvSpPr>
        <p:spPr>
          <a:xfrm>
            <a:off x="1113501" y="1497331"/>
            <a:ext cx="6271126" cy="391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 PHÁT ĐIỆN XOAY CHIỀU MỘT PHA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429015" y="1997713"/>
            <a:ext cx="2862469" cy="461665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Cấu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tạo</a:t>
            </a:r>
            <a:endParaRPr lang="en-US" b="1" dirty="0">
              <a:solidFill>
                <a:srgbClr val="FFFF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921147" y="1997714"/>
            <a:ext cx="442479" cy="394335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>
              <a:lnSpc>
                <a:spcPct val="130000"/>
              </a:lnSpc>
            </a:pP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1458663" y="2650152"/>
            <a:ext cx="4856766" cy="461665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Nguyên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tắc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hoạt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động</a:t>
            </a:r>
            <a:endParaRPr lang="en-US" b="1" dirty="0">
              <a:solidFill>
                <a:srgbClr val="FFFF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Rounded Rectangle 118"/>
          <p:cNvSpPr/>
          <p:nvPr/>
        </p:nvSpPr>
        <p:spPr>
          <a:xfrm>
            <a:off x="921147" y="2702939"/>
            <a:ext cx="442479" cy="394335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>
              <a:lnSpc>
                <a:spcPct val="130000"/>
              </a:lnSpc>
            </a:pPr>
            <a:r>
              <a:rPr lang="en-US" sz="2000" b="1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42095" y="1997714"/>
            <a:ext cx="486918" cy="461665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1</a:t>
            </a:r>
            <a:endParaRPr lang="vi-VN" dirty="0">
              <a:solidFill>
                <a:srgbClr val="FFFF00"/>
              </a:solidFill>
            </a:endParaRP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1" t="6639" r="13642" b="7734"/>
          <a:stretch/>
        </p:blipFill>
        <p:spPr bwMode="auto">
          <a:xfrm>
            <a:off x="8135885" y="4267200"/>
            <a:ext cx="2004113" cy="165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83293" y="3250487"/>
            <a:ext cx="42622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nam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châm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quay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thông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qua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cuộn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dây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biến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thiên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suất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điện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xoay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chiều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cuộn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dây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sz="2000" dirty="0"/>
          </a:p>
        </p:txBody>
      </p:sp>
      <p:pic>
        <p:nvPicPr>
          <p:cNvPr id="24" name="Picture 8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9" t="32705" r="59181" b="26834"/>
          <a:stretch/>
        </p:blipFill>
        <p:spPr bwMode="auto">
          <a:xfrm>
            <a:off x="7913668" y="1707198"/>
            <a:ext cx="2448548" cy="2205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9228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 rot="184931">
            <a:off x="2759371" y="586819"/>
            <a:ext cx="6031483" cy="5570479"/>
            <a:chOff x="1143" y="717"/>
            <a:chExt cx="2883" cy="2880"/>
          </a:xfrm>
        </p:grpSpPr>
        <p:grpSp>
          <p:nvGrpSpPr>
            <p:cNvPr id="6234" name="Group 3"/>
            <p:cNvGrpSpPr>
              <a:grpSpLocks/>
            </p:cNvGrpSpPr>
            <p:nvPr/>
          </p:nvGrpSpPr>
          <p:grpSpPr bwMode="auto">
            <a:xfrm>
              <a:off x="1143" y="717"/>
              <a:ext cx="2880" cy="2880"/>
              <a:chOff x="1152" y="432"/>
              <a:chExt cx="2880" cy="2880"/>
            </a:xfrm>
          </p:grpSpPr>
          <p:sp>
            <p:nvSpPr>
              <p:cNvPr id="6311" name="Oval 4"/>
              <p:cNvSpPr>
                <a:spLocks noChangeArrowheads="1"/>
              </p:cNvSpPr>
              <p:nvPr/>
            </p:nvSpPr>
            <p:spPr bwMode="auto">
              <a:xfrm>
                <a:off x="1152" y="432"/>
                <a:ext cx="2880" cy="2880"/>
              </a:xfrm>
              <a:prstGeom prst="ellipse">
                <a:avLst/>
              </a:prstGeom>
              <a:solidFill>
                <a:srgbClr val="CC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6312" name="Oval 5"/>
              <p:cNvSpPr>
                <a:spLocks noChangeArrowheads="1"/>
              </p:cNvSpPr>
              <p:nvPr/>
            </p:nvSpPr>
            <p:spPr bwMode="auto">
              <a:xfrm>
                <a:off x="1392" y="672"/>
                <a:ext cx="2400" cy="2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grpSp>
          <p:nvGrpSpPr>
            <p:cNvPr id="6235" name="Group 6"/>
            <p:cNvGrpSpPr>
              <a:grpSpLocks/>
            </p:cNvGrpSpPr>
            <p:nvPr/>
          </p:nvGrpSpPr>
          <p:grpSpPr bwMode="auto">
            <a:xfrm rot="10800000">
              <a:off x="2277" y="1848"/>
              <a:ext cx="1749" cy="1746"/>
              <a:chOff x="1149" y="432"/>
              <a:chExt cx="1749" cy="1746"/>
            </a:xfrm>
          </p:grpSpPr>
          <p:grpSp>
            <p:nvGrpSpPr>
              <p:cNvPr id="6293" name="Group 7"/>
              <p:cNvGrpSpPr>
                <a:grpSpLocks/>
              </p:cNvGrpSpPr>
              <p:nvPr/>
            </p:nvGrpSpPr>
            <p:grpSpPr bwMode="auto">
              <a:xfrm rot="-5400000">
                <a:off x="2346" y="360"/>
                <a:ext cx="480" cy="624"/>
                <a:chOff x="4512" y="2613"/>
                <a:chExt cx="480" cy="624"/>
              </a:xfrm>
            </p:grpSpPr>
            <p:sp>
              <p:nvSpPr>
                <p:cNvPr id="6306" name="AutoShape 8"/>
                <p:cNvSpPr>
                  <a:spLocks noChangeArrowheads="1"/>
                </p:cNvSpPr>
                <p:nvPr/>
              </p:nvSpPr>
              <p:spPr bwMode="auto">
                <a:xfrm flipH="1">
                  <a:off x="4512" y="2640"/>
                  <a:ext cx="480" cy="576"/>
                </a:xfrm>
                <a:prstGeom prst="flowChartOnlineStorage">
                  <a:avLst/>
                </a:prstGeom>
                <a:solidFill>
                  <a:srgbClr val="CC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grpSp>
              <p:nvGrpSpPr>
                <p:cNvPr id="6307" name="Group 9"/>
                <p:cNvGrpSpPr>
                  <a:grpSpLocks/>
                </p:cNvGrpSpPr>
                <p:nvPr/>
              </p:nvGrpSpPr>
              <p:grpSpPr bwMode="auto">
                <a:xfrm>
                  <a:off x="4608" y="2613"/>
                  <a:ext cx="96" cy="624"/>
                  <a:chOff x="4128" y="2736"/>
                  <a:chExt cx="96" cy="624"/>
                </a:xfrm>
              </p:grpSpPr>
              <p:sp>
                <p:nvSpPr>
                  <p:cNvPr id="6308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4128" y="2736"/>
                    <a:ext cx="0" cy="624"/>
                  </a:xfrm>
                  <a:prstGeom prst="line">
                    <a:avLst/>
                  </a:prstGeom>
                  <a:noFill/>
                  <a:ln w="28575" cap="sq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vi-VN"/>
                  </a:p>
                </p:txBody>
              </p:sp>
              <p:sp>
                <p:nvSpPr>
                  <p:cNvPr id="6309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2736"/>
                    <a:ext cx="0" cy="624"/>
                  </a:xfrm>
                  <a:prstGeom prst="line">
                    <a:avLst/>
                  </a:prstGeom>
                  <a:noFill/>
                  <a:ln w="28575" cap="sq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vi-VN"/>
                  </a:p>
                </p:txBody>
              </p:sp>
              <p:sp>
                <p:nvSpPr>
                  <p:cNvPr id="6310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736"/>
                    <a:ext cx="0" cy="624"/>
                  </a:xfrm>
                  <a:prstGeom prst="line">
                    <a:avLst/>
                  </a:prstGeom>
                  <a:noFill/>
                  <a:ln w="28575" cap="sq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vi-VN"/>
                  </a:p>
                </p:txBody>
              </p:sp>
            </p:grpSp>
          </p:grpSp>
          <p:grpSp>
            <p:nvGrpSpPr>
              <p:cNvPr id="6294" name="Group 13"/>
              <p:cNvGrpSpPr>
                <a:grpSpLocks/>
              </p:cNvGrpSpPr>
              <p:nvPr/>
            </p:nvGrpSpPr>
            <p:grpSpPr bwMode="auto">
              <a:xfrm rot="10800000">
                <a:off x="1149" y="1554"/>
                <a:ext cx="480" cy="624"/>
                <a:chOff x="4512" y="2613"/>
                <a:chExt cx="480" cy="624"/>
              </a:xfrm>
            </p:grpSpPr>
            <p:sp>
              <p:nvSpPr>
                <p:cNvPr id="6301" name="AutoShape 14"/>
                <p:cNvSpPr>
                  <a:spLocks noChangeArrowheads="1"/>
                </p:cNvSpPr>
                <p:nvPr/>
              </p:nvSpPr>
              <p:spPr bwMode="auto">
                <a:xfrm flipH="1">
                  <a:off x="4512" y="2640"/>
                  <a:ext cx="480" cy="576"/>
                </a:xfrm>
                <a:prstGeom prst="flowChartOnlineStorage">
                  <a:avLst/>
                </a:prstGeom>
                <a:solidFill>
                  <a:srgbClr val="CC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grpSp>
              <p:nvGrpSpPr>
                <p:cNvPr id="6302" name="Group 15"/>
                <p:cNvGrpSpPr>
                  <a:grpSpLocks/>
                </p:cNvGrpSpPr>
                <p:nvPr/>
              </p:nvGrpSpPr>
              <p:grpSpPr bwMode="auto">
                <a:xfrm>
                  <a:off x="4608" y="2613"/>
                  <a:ext cx="96" cy="624"/>
                  <a:chOff x="4128" y="2736"/>
                  <a:chExt cx="96" cy="624"/>
                </a:xfrm>
              </p:grpSpPr>
              <p:sp>
                <p:nvSpPr>
                  <p:cNvPr id="6303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4128" y="2736"/>
                    <a:ext cx="0" cy="624"/>
                  </a:xfrm>
                  <a:prstGeom prst="line">
                    <a:avLst/>
                  </a:prstGeom>
                  <a:noFill/>
                  <a:ln w="28575" cap="sq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vi-VN"/>
                  </a:p>
                </p:txBody>
              </p:sp>
              <p:sp>
                <p:nvSpPr>
                  <p:cNvPr id="6304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2736"/>
                    <a:ext cx="0" cy="624"/>
                  </a:xfrm>
                  <a:prstGeom prst="line">
                    <a:avLst/>
                  </a:prstGeom>
                  <a:noFill/>
                  <a:ln w="28575" cap="sq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vi-VN"/>
                  </a:p>
                </p:txBody>
              </p:sp>
              <p:sp>
                <p:nvSpPr>
                  <p:cNvPr id="6305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736"/>
                    <a:ext cx="0" cy="624"/>
                  </a:xfrm>
                  <a:prstGeom prst="line">
                    <a:avLst/>
                  </a:prstGeom>
                  <a:noFill/>
                  <a:ln w="28575" cap="sq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vi-VN"/>
                  </a:p>
                </p:txBody>
              </p:sp>
            </p:grpSp>
          </p:grpSp>
          <p:grpSp>
            <p:nvGrpSpPr>
              <p:cNvPr id="6295" name="Group 19"/>
              <p:cNvGrpSpPr>
                <a:grpSpLocks/>
              </p:cNvGrpSpPr>
              <p:nvPr/>
            </p:nvGrpSpPr>
            <p:grpSpPr bwMode="auto">
              <a:xfrm rot="-8204234">
                <a:off x="1499" y="738"/>
                <a:ext cx="480" cy="624"/>
                <a:chOff x="4512" y="2613"/>
                <a:chExt cx="480" cy="624"/>
              </a:xfrm>
            </p:grpSpPr>
            <p:sp>
              <p:nvSpPr>
                <p:cNvPr id="6296" name="AutoShape 20"/>
                <p:cNvSpPr>
                  <a:spLocks noChangeArrowheads="1"/>
                </p:cNvSpPr>
                <p:nvPr/>
              </p:nvSpPr>
              <p:spPr bwMode="auto">
                <a:xfrm flipH="1">
                  <a:off x="4512" y="2640"/>
                  <a:ext cx="480" cy="576"/>
                </a:xfrm>
                <a:prstGeom prst="flowChartOnlineStorage">
                  <a:avLst/>
                </a:prstGeom>
                <a:solidFill>
                  <a:srgbClr val="CC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grpSp>
              <p:nvGrpSpPr>
                <p:cNvPr id="6297" name="Group 21"/>
                <p:cNvGrpSpPr>
                  <a:grpSpLocks/>
                </p:cNvGrpSpPr>
                <p:nvPr/>
              </p:nvGrpSpPr>
              <p:grpSpPr bwMode="auto">
                <a:xfrm>
                  <a:off x="4608" y="2613"/>
                  <a:ext cx="96" cy="624"/>
                  <a:chOff x="4128" y="2736"/>
                  <a:chExt cx="96" cy="624"/>
                </a:xfrm>
              </p:grpSpPr>
              <p:sp>
                <p:nvSpPr>
                  <p:cNvPr id="6298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4128" y="2736"/>
                    <a:ext cx="0" cy="624"/>
                  </a:xfrm>
                  <a:prstGeom prst="line">
                    <a:avLst/>
                  </a:prstGeom>
                  <a:noFill/>
                  <a:ln w="28575" cap="sq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vi-VN"/>
                  </a:p>
                </p:txBody>
              </p:sp>
              <p:sp>
                <p:nvSpPr>
                  <p:cNvPr id="6299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2736"/>
                    <a:ext cx="0" cy="624"/>
                  </a:xfrm>
                  <a:prstGeom prst="line">
                    <a:avLst/>
                  </a:prstGeom>
                  <a:noFill/>
                  <a:ln w="28575" cap="sq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vi-VN"/>
                  </a:p>
                </p:txBody>
              </p:sp>
              <p:sp>
                <p:nvSpPr>
                  <p:cNvPr id="6300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736"/>
                    <a:ext cx="0" cy="624"/>
                  </a:xfrm>
                  <a:prstGeom prst="line">
                    <a:avLst/>
                  </a:prstGeom>
                  <a:noFill/>
                  <a:ln w="28575" cap="sq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vi-VN"/>
                  </a:p>
                </p:txBody>
              </p:sp>
            </p:grpSp>
          </p:grpSp>
        </p:grpSp>
        <p:grpSp>
          <p:nvGrpSpPr>
            <p:cNvPr id="6236" name="Group 25"/>
            <p:cNvGrpSpPr>
              <a:grpSpLocks/>
            </p:cNvGrpSpPr>
            <p:nvPr/>
          </p:nvGrpSpPr>
          <p:grpSpPr bwMode="auto">
            <a:xfrm>
              <a:off x="1152" y="720"/>
              <a:ext cx="1749" cy="1746"/>
              <a:chOff x="1149" y="432"/>
              <a:chExt cx="1749" cy="1746"/>
            </a:xfrm>
          </p:grpSpPr>
          <p:grpSp>
            <p:nvGrpSpPr>
              <p:cNvPr id="6275" name="Group 26"/>
              <p:cNvGrpSpPr>
                <a:grpSpLocks/>
              </p:cNvGrpSpPr>
              <p:nvPr/>
            </p:nvGrpSpPr>
            <p:grpSpPr bwMode="auto">
              <a:xfrm rot="-5400000">
                <a:off x="2346" y="360"/>
                <a:ext cx="480" cy="624"/>
                <a:chOff x="4512" y="2613"/>
                <a:chExt cx="480" cy="624"/>
              </a:xfrm>
            </p:grpSpPr>
            <p:sp>
              <p:nvSpPr>
                <p:cNvPr id="6288" name="AutoShape 27"/>
                <p:cNvSpPr>
                  <a:spLocks noChangeArrowheads="1"/>
                </p:cNvSpPr>
                <p:nvPr/>
              </p:nvSpPr>
              <p:spPr bwMode="auto">
                <a:xfrm flipH="1">
                  <a:off x="4512" y="2640"/>
                  <a:ext cx="480" cy="576"/>
                </a:xfrm>
                <a:prstGeom prst="flowChartOnlineStorage">
                  <a:avLst/>
                </a:prstGeom>
                <a:solidFill>
                  <a:srgbClr val="CC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grpSp>
              <p:nvGrpSpPr>
                <p:cNvPr id="6289" name="Group 28"/>
                <p:cNvGrpSpPr>
                  <a:grpSpLocks/>
                </p:cNvGrpSpPr>
                <p:nvPr/>
              </p:nvGrpSpPr>
              <p:grpSpPr bwMode="auto">
                <a:xfrm>
                  <a:off x="4608" y="2613"/>
                  <a:ext cx="96" cy="624"/>
                  <a:chOff x="4128" y="2736"/>
                  <a:chExt cx="96" cy="624"/>
                </a:xfrm>
              </p:grpSpPr>
              <p:sp>
                <p:nvSpPr>
                  <p:cNvPr id="6290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4128" y="2736"/>
                    <a:ext cx="0" cy="624"/>
                  </a:xfrm>
                  <a:prstGeom prst="line">
                    <a:avLst/>
                  </a:prstGeom>
                  <a:noFill/>
                  <a:ln w="28575" cap="sq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vi-VN"/>
                  </a:p>
                </p:txBody>
              </p:sp>
              <p:sp>
                <p:nvSpPr>
                  <p:cNvPr id="6291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2736"/>
                    <a:ext cx="0" cy="624"/>
                  </a:xfrm>
                  <a:prstGeom prst="line">
                    <a:avLst/>
                  </a:prstGeom>
                  <a:noFill/>
                  <a:ln w="28575" cap="sq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vi-VN"/>
                  </a:p>
                </p:txBody>
              </p:sp>
              <p:sp>
                <p:nvSpPr>
                  <p:cNvPr id="6292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736"/>
                    <a:ext cx="0" cy="624"/>
                  </a:xfrm>
                  <a:prstGeom prst="line">
                    <a:avLst/>
                  </a:prstGeom>
                  <a:noFill/>
                  <a:ln w="28575" cap="sq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vi-VN"/>
                  </a:p>
                </p:txBody>
              </p:sp>
            </p:grpSp>
          </p:grpSp>
          <p:grpSp>
            <p:nvGrpSpPr>
              <p:cNvPr id="6276" name="Group 32"/>
              <p:cNvGrpSpPr>
                <a:grpSpLocks/>
              </p:cNvGrpSpPr>
              <p:nvPr/>
            </p:nvGrpSpPr>
            <p:grpSpPr bwMode="auto">
              <a:xfrm rot="10800000">
                <a:off x="1149" y="1554"/>
                <a:ext cx="480" cy="624"/>
                <a:chOff x="4512" y="2613"/>
                <a:chExt cx="480" cy="624"/>
              </a:xfrm>
            </p:grpSpPr>
            <p:sp>
              <p:nvSpPr>
                <p:cNvPr id="6283" name="AutoShape 33"/>
                <p:cNvSpPr>
                  <a:spLocks noChangeArrowheads="1"/>
                </p:cNvSpPr>
                <p:nvPr/>
              </p:nvSpPr>
              <p:spPr bwMode="auto">
                <a:xfrm flipH="1">
                  <a:off x="4512" y="2640"/>
                  <a:ext cx="480" cy="576"/>
                </a:xfrm>
                <a:prstGeom prst="flowChartOnlineStorage">
                  <a:avLst/>
                </a:prstGeom>
                <a:solidFill>
                  <a:srgbClr val="CC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grpSp>
              <p:nvGrpSpPr>
                <p:cNvPr id="6284" name="Group 34"/>
                <p:cNvGrpSpPr>
                  <a:grpSpLocks/>
                </p:cNvGrpSpPr>
                <p:nvPr/>
              </p:nvGrpSpPr>
              <p:grpSpPr bwMode="auto">
                <a:xfrm>
                  <a:off x="4608" y="2613"/>
                  <a:ext cx="96" cy="624"/>
                  <a:chOff x="4128" y="2736"/>
                  <a:chExt cx="96" cy="624"/>
                </a:xfrm>
              </p:grpSpPr>
              <p:sp>
                <p:nvSpPr>
                  <p:cNvPr id="6285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4128" y="2736"/>
                    <a:ext cx="0" cy="624"/>
                  </a:xfrm>
                  <a:prstGeom prst="line">
                    <a:avLst/>
                  </a:prstGeom>
                  <a:noFill/>
                  <a:ln w="28575" cap="sq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vi-VN"/>
                  </a:p>
                </p:txBody>
              </p:sp>
              <p:sp>
                <p:nvSpPr>
                  <p:cNvPr id="6286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2736"/>
                    <a:ext cx="0" cy="624"/>
                  </a:xfrm>
                  <a:prstGeom prst="line">
                    <a:avLst/>
                  </a:prstGeom>
                  <a:noFill/>
                  <a:ln w="28575" cap="sq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vi-VN"/>
                  </a:p>
                </p:txBody>
              </p:sp>
              <p:sp>
                <p:nvSpPr>
                  <p:cNvPr id="6287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736"/>
                    <a:ext cx="0" cy="624"/>
                  </a:xfrm>
                  <a:prstGeom prst="line">
                    <a:avLst/>
                  </a:prstGeom>
                  <a:noFill/>
                  <a:ln w="28575" cap="sq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vi-VN"/>
                  </a:p>
                </p:txBody>
              </p:sp>
            </p:grpSp>
          </p:grpSp>
          <p:grpSp>
            <p:nvGrpSpPr>
              <p:cNvPr id="6277" name="Group 38"/>
              <p:cNvGrpSpPr>
                <a:grpSpLocks/>
              </p:cNvGrpSpPr>
              <p:nvPr/>
            </p:nvGrpSpPr>
            <p:grpSpPr bwMode="auto">
              <a:xfrm rot="-8204234">
                <a:off x="1499" y="738"/>
                <a:ext cx="480" cy="624"/>
                <a:chOff x="4512" y="2613"/>
                <a:chExt cx="480" cy="624"/>
              </a:xfrm>
            </p:grpSpPr>
            <p:sp>
              <p:nvSpPr>
                <p:cNvPr id="6278" name="AutoShape 39"/>
                <p:cNvSpPr>
                  <a:spLocks noChangeArrowheads="1"/>
                </p:cNvSpPr>
                <p:nvPr/>
              </p:nvSpPr>
              <p:spPr bwMode="auto">
                <a:xfrm flipH="1">
                  <a:off x="4512" y="2640"/>
                  <a:ext cx="480" cy="576"/>
                </a:xfrm>
                <a:prstGeom prst="flowChartOnlineStorage">
                  <a:avLst/>
                </a:prstGeom>
                <a:solidFill>
                  <a:srgbClr val="CC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grpSp>
              <p:nvGrpSpPr>
                <p:cNvPr id="6279" name="Group 40"/>
                <p:cNvGrpSpPr>
                  <a:grpSpLocks/>
                </p:cNvGrpSpPr>
                <p:nvPr/>
              </p:nvGrpSpPr>
              <p:grpSpPr bwMode="auto">
                <a:xfrm>
                  <a:off x="4608" y="2613"/>
                  <a:ext cx="96" cy="624"/>
                  <a:chOff x="4128" y="2736"/>
                  <a:chExt cx="96" cy="624"/>
                </a:xfrm>
              </p:grpSpPr>
              <p:sp>
                <p:nvSpPr>
                  <p:cNvPr id="6280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4128" y="2736"/>
                    <a:ext cx="0" cy="624"/>
                  </a:xfrm>
                  <a:prstGeom prst="line">
                    <a:avLst/>
                  </a:prstGeom>
                  <a:noFill/>
                  <a:ln w="28575" cap="sq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vi-VN"/>
                  </a:p>
                </p:txBody>
              </p:sp>
              <p:sp>
                <p:nvSpPr>
                  <p:cNvPr id="6281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2736"/>
                    <a:ext cx="0" cy="624"/>
                  </a:xfrm>
                  <a:prstGeom prst="line">
                    <a:avLst/>
                  </a:prstGeom>
                  <a:noFill/>
                  <a:ln w="28575" cap="sq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vi-VN"/>
                  </a:p>
                </p:txBody>
              </p:sp>
              <p:sp>
                <p:nvSpPr>
                  <p:cNvPr id="6282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736"/>
                    <a:ext cx="0" cy="624"/>
                  </a:xfrm>
                  <a:prstGeom prst="line">
                    <a:avLst/>
                  </a:prstGeom>
                  <a:noFill/>
                  <a:ln w="28575" cap="sq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vi-VN"/>
                  </a:p>
                </p:txBody>
              </p:sp>
            </p:grpSp>
          </p:grpSp>
        </p:grpSp>
        <p:grpSp>
          <p:nvGrpSpPr>
            <p:cNvPr id="6237" name="Group 44"/>
            <p:cNvGrpSpPr>
              <a:grpSpLocks/>
            </p:cNvGrpSpPr>
            <p:nvPr/>
          </p:nvGrpSpPr>
          <p:grpSpPr bwMode="auto">
            <a:xfrm rot="5400000">
              <a:off x="2269" y="722"/>
              <a:ext cx="1749" cy="1746"/>
              <a:chOff x="1149" y="432"/>
              <a:chExt cx="1749" cy="1746"/>
            </a:xfrm>
          </p:grpSpPr>
          <p:grpSp>
            <p:nvGrpSpPr>
              <p:cNvPr id="6257" name="Group 45"/>
              <p:cNvGrpSpPr>
                <a:grpSpLocks/>
              </p:cNvGrpSpPr>
              <p:nvPr/>
            </p:nvGrpSpPr>
            <p:grpSpPr bwMode="auto">
              <a:xfrm rot="-5400000">
                <a:off x="2346" y="360"/>
                <a:ext cx="480" cy="624"/>
                <a:chOff x="4512" y="2613"/>
                <a:chExt cx="480" cy="624"/>
              </a:xfrm>
            </p:grpSpPr>
            <p:sp>
              <p:nvSpPr>
                <p:cNvPr id="6270" name="AutoShape 46"/>
                <p:cNvSpPr>
                  <a:spLocks noChangeArrowheads="1"/>
                </p:cNvSpPr>
                <p:nvPr/>
              </p:nvSpPr>
              <p:spPr bwMode="auto">
                <a:xfrm flipH="1">
                  <a:off x="4512" y="2640"/>
                  <a:ext cx="480" cy="576"/>
                </a:xfrm>
                <a:prstGeom prst="flowChartOnlineStorage">
                  <a:avLst/>
                </a:prstGeom>
                <a:solidFill>
                  <a:srgbClr val="CC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grpSp>
              <p:nvGrpSpPr>
                <p:cNvPr id="6271" name="Group 47"/>
                <p:cNvGrpSpPr>
                  <a:grpSpLocks/>
                </p:cNvGrpSpPr>
                <p:nvPr/>
              </p:nvGrpSpPr>
              <p:grpSpPr bwMode="auto">
                <a:xfrm>
                  <a:off x="4608" y="2613"/>
                  <a:ext cx="96" cy="624"/>
                  <a:chOff x="4128" y="2736"/>
                  <a:chExt cx="96" cy="624"/>
                </a:xfrm>
              </p:grpSpPr>
              <p:sp>
                <p:nvSpPr>
                  <p:cNvPr id="6272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4128" y="2736"/>
                    <a:ext cx="0" cy="624"/>
                  </a:xfrm>
                  <a:prstGeom prst="line">
                    <a:avLst/>
                  </a:prstGeom>
                  <a:noFill/>
                  <a:ln w="28575" cap="sq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vi-VN"/>
                  </a:p>
                </p:txBody>
              </p:sp>
              <p:sp>
                <p:nvSpPr>
                  <p:cNvPr id="6273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2736"/>
                    <a:ext cx="0" cy="624"/>
                  </a:xfrm>
                  <a:prstGeom prst="line">
                    <a:avLst/>
                  </a:prstGeom>
                  <a:noFill/>
                  <a:ln w="28575" cap="sq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vi-VN"/>
                  </a:p>
                </p:txBody>
              </p:sp>
              <p:sp>
                <p:nvSpPr>
                  <p:cNvPr id="6274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736"/>
                    <a:ext cx="0" cy="624"/>
                  </a:xfrm>
                  <a:prstGeom prst="line">
                    <a:avLst/>
                  </a:prstGeom>
                  <a:noFill/>
                  <a:ln w="28575" cap="sq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vi-VN"/>
                  </a:p>
                </p:txBody>
              </p:sp>
            </p:grpSp>
          </p:grpSp>
          <p:grpSp>
            <p:nvGrpSpPr>
              <p:cNvPr id="6258" name="Group 51"/>
              <p:cNvGrpSpPr>
                <a:grpSpLocks/>
              </p:cNvGrpSpPr>
              <p:nvPr/>
            </p:nvGrpSpPr>
            <p:grpSpPr bwMode="auto">
              <a:xfrm rot="10800000">
                <a:off x="1149" y="1554"/>
                <a:ext cx="480" cy="624"/>
                <a:chOff x="4512" y="2613"/>
                <a:chExt cx="480" cy="624"/>
              </a:xfrm>
            </p:grpSpPr>
            <p:sp>
              <p:nvSpPr>
                <p:cNvPr id="6265" name="AutoShape 52"/>
                <p:cNvSpPr>
                  <a:spLocks noChangeArrowheads="1"/>
                </p:cNvSpPr>
                <p:nvPr/>
              </p:nvSpPr>
              <p:spPr bwMode="auto">
                <a:xfrm flipH="1">
                  <a:off x="4512" y="2640"/>
                  <a:ext cx="480" cy="576"/>
                </a:xfrm>
                <a:prstGeom prst="flowChartOnlineStorage">
                  <a:avLst/>
                </a:prstGeom>
                <a:solidFill>
                  <a:srgbClr val="CC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grpSp>
              <p:nvGrpSpPr>
                <p:cNvPr id="6266" name="Group 53"/>
                <p:cNvGrpSpPr>
                  <a:grpSpLocks/>
                </p:cNvGrpSpPr>
                <p:nvPr/>
              </p:nvGrpSpPr>
              <p:grpSpPr bwMode="auto">
                <a:xfrm>
                  <a:off x="4608" y="2613"/>
                  <a:ext cx="96" cy="624"/>
                  <a:chOff x="4128" y="2736"/>
                  <a:chExt cx="96" cy="624"/>
                </a:xfrm>
              </p:grpSpPr>
              <p:sp>
                <p:nvSpPr>
                  <p:cNvPr id="6267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4128" y="2736"/>
                    <a:ext cx="0" cy="624"/>
                  </a:xfrm>
                  <a:prstGeom prst="line">
                    <a:avLst/>
                  </a:prstGeom>
                  <a:noFill/>
                  <a:ln w="28575" cap="sq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vi-VN"/>
                  </a:p>
                </p:txBody>
              </p:sp>
              <p:sp>
                <p:nvSpPr>
                  <p:cNvPr id="6268" name="Line 55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2736"/>
                    <a:ext cx="0" cy="624"/>
                  </a:xfrm>
                  <a:prstGeom prst="line">
                    <a:avLst/>
                  </a:prstGeom>
                  <a:noFill/>
                  <a:ln w="28575" cap="sq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vi-VN"/>
                  </a:p>
                </p:txBody>
              </p:sp>
              <p:sp>
                <p:nvSpPr>
                  <p:cNvPr id="6269" name="Line 56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736"/>
                    <a:ext cx="0" cy="624"/>
                  </a:xfrm>
                  <a:prstGeom prst="line">
                    <a:avLst/>
                  </a:prstGeom>
                  <a:noFill/>
                  <a:ln w="28575" cap="sq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vi-VN"/>
                  </a:p>
                </p:txBody>
              </p:sp>
            </p:grpSp>
          </p:grpSp>
          <p:grpSp>
            <p:nvGrpSpPr>
              <p:cNvPr id="6259" name="Group 57"/>
              <p:cNvGrpSpPr>
                <a:grpSpLocks/>
              </p:cNvGrpSpPr>
              <p:nvPr/>
            </p:nvGrpSpPr>
            <p:grpSpPr bwMode="auto">
              <a:xfrm rot="-8204234">
                <a:off x="1499" y="738"/>
                <a:ext cx="480" cy="624"/>
                <a:chOff x="4512" y="2613"/>
                <a:chExt cx="480" cy="624"/>
              </a:xfrm>
            </p:grpSpPr>
            <p:sp>
              <p:nvSpPr>
                <p:cNvPr id="6260" name="AutoShape 58"/>
                <p:cNvSpPr>
                  <a:spLocks noChangeArrowheads="1"/>
                </p:cNvSpPr>
                <p:nvPr/>
              </p:nvSpPr>
              <p:spPr bwMode="auto">
                <a:xfrm flipH="1">
                  <a:off x="4512" y="2640"/>
                  <a:ext cx="480" cy="576"/>
                </a:xfrm>
                <a:prstGeom prst="flowChartOnlineStorage">
                  <a:avLst/>
                </a:prstGeom>
                <a:solidFill>
                  <a:srgbClr val="CC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grpSp>
              <p:nvGrpSpPr>
                <p:cNvPr id="6261" name="Group 59"/>
                <p:cNvGrpSpPr>
                  <a:grpSpLocks/>
                </p:cNvGrpSpPr>
                <p:nvPr/>
              </p:nvGrpSpPr>
              <p:grpSpPr bwMode="auto">
                <a:xfrm>
                  <a:off x="4608" y="2613"/>
                  <a:ext cx="96" cy="624"/>
                  <a:chOff x="4128" y="2736"/>
                  <a:chExt cx="96" cy="624"/>
                </a:xfrm>
              </p:grpSpPr>
              <p:sp>
                <p:nvSpPr>
                  <p:cNvPr id="6262" name="Line 60"/>
                  <p:cNvSpPr>
                    <a:spLocks noChangeShapeType="1"/>
                  </p:cNvSpPr>
                  <p:nvPr/>
                </p:nvSpPr>
                <p:spPr bwMode="auto">
                  <a:xfrm>
                    <a:off x="4128" y="2736"/>
                    <a:ext cx="0" cy="624"/>
                  </a:xfrm>
                  <a:prstGeom prst="line">
                    <a:avLst/>
                  </a:prstGeom>
                  <a:noFill/>
                  <a:ln w="28575" cap="sq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vi-VN"/>
                  </a:p>
                </p:txBody>
              </p:sp>
              <p:sp>
                <p:nvSpPr>
                  <p:cNvPr id="6263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2736"/>
                    <a:ext cx="0" cy="624"/>
                  </a:xfrm>
                  <a:prstGeom prst="line">
                    <a:avLst/>
                  </a:prstGeom>
                  <a:noFill/>
                  <a:ln w="28575" cap="sq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vi-VN"/>
                  </a:p>
                </p:txBody>
              </p:sp>
              <p:sp>
                <p:nvSpPr>
                  <p:cNvPr id="6264" name="Line 62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736"/>
                    <a:ext cx="0" cy="624"/>
                  </a:xfrm>
                  <a:prstGeom prst="line">
                    <a:avLst/>
                  </a:prstGeom>
                  <a:noFill/>
                  <a:ln w="28575" cap="sq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vi-VN"/>
                  </a:p>
                </p:txBody>
              </p:sp>
            </p:grpSp>
          </p:grpSp>
        </p:grpSp>
        <p:grpSp>
          <p:nvGrpSpPr>
            <p:cNvPr id="6238" name="Group 63"/>
            <p:cNvGrpSpPr>
              <a:grpSpLocks/>
            </p:cNvGrpSpPr>
            <p:nvPr/>
          </p:nvGrpSpPr>
          <p:grpSpPr bwMode="auto">
            <a:xfrm rot="-5400000">
              <a:off x="1150" y="1838"/>
              <a:ext cx="1749" cy="1746"/>
              <a:chOff x="1149" y="432"/>
              <a:chExt cx="1749" cy="1746"/>
            </a:xfrm>
          </p:grpSpPr>
          <p:grpSp>
            <p:nvGrpSpPr>
              <p:cNvPr id="6239" name="Group 64"/>
              <p:cNvGrpSpPr>
                <a:grpSpLocks/>
              </p:cNvGrpSpPr>
              <p:nvPr/>
            </p:nvGrpSpPr>
            <p:grpSpPr bwMode="auto">
              <a:xfrm rot="-5400000">
                <a:off x="2346" y="360"/>
                <a:ext cx="480" cy="624"/>
                <a:chOff x="4512" y="2613"/>
                <a:chExt cx="480" cy="624"/>
              </a:xfrm>
            </p:grpSpPr>
            <p:sp>
              <p:nvSpPr>
                <p:cNvPr id="6252" name="AutoShape 65"/>
                <p:cNvSpPr>
                  <a:spLocks noChangeArrowheads="1"/>
                </p:cNvSpPr>
                <p:nvPr/>
              </p:nvSpPr>
              <p:spPr bwMode="auto">
                <a:xfrm flipH="1">
                  <a:off x="4512" y="2640"/>
                  <a:ext cx="480" cy="576"/>
                </a:xfrm>
                <a:prstGeom prst="flowChartOnlineStorage">
                  <a:avLst/>
                </a:prstGeom>
                <a:solidFill>
                  <a:srgbClr val="CC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grpSp>
              <p:nvGrpSpPr>
                <p:cNvPr id="6253" name="Group 66"/>
                <p:cNvGrpSpPr>
                  <a:grpSpLocks/>
                </p:cNvGrpSpPr>
                <p:nvPr/>
              </p:nvGrpSpPr>
              <p:grpSpPr bwMode="auto">
                <a:xfrm>
                  <a:off x="4608" y="2613"/>
                  <a:ext cx="96" cy="624"/>
                  <a:chOff x="4128" y="2736"/>
                  <a:chExt cx="96" cy="624"/>
                </a:xfrm>
              </p:grpSpPr>
              <p:sp>
                <p:nvSpPr>
                  <p:cNvPr id="6254" name="Line 67"/>
                  <p:cNvSpPr>
                    <a:spLocks noChangeShapeType="1"/>
                  </p:cNvSpPr>
                  <p:nvPr/>
                </p:nvSpPr>
                <p:spPr bwMode="auto">
                  <a:xfrm>
                    <a:off x="4128" y="2736"/>
                    <a:ext cx="0" cy="624"/>
                  </a:xfrm>
                  <a:prstGeom prst="line">
                    <a:avLst/>
                  </a:prstGeom>
                  <a:noFill/>
                  <a:ln w="28575" cap="sq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vi-VN"/>
                  </a:p>
                </p:txBody>
              </p:sp>
              <p:sp>
                <p:nvSpPr>
                  <p:cNvPr id="6255" name="Line 68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2736"/>
                    <a:ext cx="0" cy="624"/>
                  </a:xfrm>
                  <a:prstGeom prst="line">
                    <a:avLst/>
                  </a:prstGeom>
                  <a:noFill/>
                  <a:ln w="28575" cap="sq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vi-VN"/>
                  </a:p>
                </p:txBody>
              </p:sp>
              <p:sp>
                <p:nvSpPr>
                  <p:cNvPr id="6256" name="Line 69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736"/>
                    <a:ext cx="0" cy="624"/>
                  </a:xfrm>
                  <a:prstGeom prst="line">
                    <a:avLst/>
                  </a:prstGeom>
                  <a:noFill/>
                  <a:ln w="28575" cap="sq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vi-VN"/>
                  </a:p>
                </p:txBody>
              </p:sp>
            </p:grpSp>
          </p:grpSp>
          <p:grpSp>
            <p:nvGrpSpPr>
              <p:cNvPr id="6240" name="Group 70"/>
              <p:cNvGrpSpPr>
                <a:grpSpLocks/>
              </p:cNvGrpSpPr>
              <p:nvPr/>
            </p:nvGrpSpPr>
            <p:grpSpPr bwMode="auto">
              <a:xfrm rot="10800000">
                <a:off x="1149" y="1554"/>
                <a:ext cx="480" cy="624"/>
                <a:chOff x="4512" y="2613"/>
                <a:chExt cx="480" cy="624"/>
              </a:xfrm>
            </p:grpSpPr>
            <p:sp>
              <p:nvSpPr>
                <p:cNvPr id="6247" name="AutoShape 71"/>
                <p:cNvSpPr>
                  <a:spLocks noChangeArrowheads="1"/>
                </p:cNvSpPr>
                <p:nvPr/>
              </p:nvSpPr>
              <p:spPr bwMode="auto">
                <a:xfrm flipH="1">
                  <a:off x="4512" y="2640"/>
                  <a:ext cx="480" cy="576"/>
                </a:xfrm>
                <a:prstGeom prst="flowChartOnlineStorage">
                  <a:avLst/>
                </a:prstGeom>
                <a:solidFill>
                  <a:srgbClr val="CC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grpSp>
              <p:nvGrpSpPr>
                <p:cNvPr id="6248" name="Group 72"/>
                <p:cNvGrpSpPr>
                  <a:grpSpLocks/>
                </p:cNvGrpSpPr>
                <p:nvPr/>
              </p:nvGrpSpPr>
              <p:grpSpPr bwMode="auto">
                <a:xfrm>
                  <a:off x="4608" y="2613"/>
                  <a:ext cx="96" cy="624"/>
                  <a:chOff x="4128" y="2736"/>
                  <a:chExt cx="96" cy="624"/>
                </a:xfrm>
              </p:grpSpPr>
              <p:sp>
                <p:nvSpPr>
                  <p:cNvPr id="6249" name="Line 73"/>
                  <p:cNvSpPr>
                    <a:spLocks noChangeShapeType="1"/>
                  </p:cNvSpPr>
                  <p:nvPr/>
                </p:nvSpPr>
                <p:spPr bwMode="auto">
                  <a:xfrm>
                    <a:off x="4128" y="2736"/>
                    <a:ext cx="0" cy="624"/>
                  </a:xfrm>
                  <a:prstGeom prst="line">
                    <a:avLst/>
                  </a:prstGeom>
                  <a:noFill/>
                  <a:ln w="28575" cap="sq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vi-VN"/>
                  </a:p>
                </p:txBody>
              </p:sp>
              <p:sp>
                <p:nvSpPr>
                  <p:cNvPr id="6250" name="Line 74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2736"/>
                    <a:ext cx="0" cy="624"/>
                  </a:xfrm>
                  <a:prstGeom prst="line">
                    <a:avLst/>
                  </a:prstGeom>
                  <a:noFill/>
                  <a:ln w="28575" cap="sq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vi-VN"/>
                  </a:p>
                </p:txBody>
              </p:sp>
              <p:sp>
                <p:nvSpPr>
                  <p:cNvPr id="6251" name="Line 75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736"/>
                    <a:ext cx="0" cy="624"/>
                  </a:xfrm>
                  <a:prstGeom prst="line">
                    <a:avLst/>
                  </a:prstGeom>
                  <a:noFill/>
                  <a:ln w="28575" cap="sq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vi-VN"/>
                  </a:p>
                </p:txBody>
              </p:sp>
            </p:grpSp>
          </p:grpSp>
          <p:grpSp>
            <p:nvGrpSpPr>
              <p:cNvPr id="6241" name="Group 76"/>
              <p:cNvGrpSpPr>
                <a:grpSpLocks/>
              </p:cNvGrpSpPr>
              <p:nvPr/>
            </p:nvGrpSpPr>
            <p:grpSpPr bwMode="auto">
              <a:xfrm rot="-8204234">
                <a:off x="1499" y="738"/>
                <a:ext cx="480" cy="624"/>
                <a:chOff x="4512" y="2613"/>
                <a:chExt cx="480" cy="624"/>
              </a:xfrm>
            </p:grpSpPr>
            <p:sp>
              <p:nvSpPr>
                <p:cNvPr id="6242" name="AutoShape 77"/>
                <p:cNvSpPr>
                  <a:spLocks noChangeArrowheads="1"/>
                </p:cNvSpPr>
                <p:nvPr/>
              </p:nvSpPr>
              <p:spPr bwMode="auto">
                <a:xfrm flipH="1">
                  <a:off x="4512" y="2640"/>
                  <a:ext cx="480" cy="576"/>
                </a:xfrm>
                <a:prstGeom prst="flowChartOnlineStorage">
                  <a:avLst/>
                </a:prstGeom>
                <a:solidFill>
                  <a:srgbClr val="CC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grpSp>
              <p:nvGrpSpPr>
                <p:cNvPr id="6243" name="Group 78"/>
                <p:cNvGrpSpPr>
                  <a:grpSpLocks/>
                </p:cNvGrpSpPr>
                <p:nvPr/>
              </p:nvGrpSpPr>
              <p:grpSpPr bwMode="auto">
                <a:xfrm>
                  <a:off x="4608" y="2613"/>
                  <a:ext cx="96" cy="624"/>
                  <a:chOff x="4128" y="2736"/>
                  <a:chExt cx="96" cy="624"/>
                </a:xfrm>
              </p:grpSpPr>
              <p:sp>
                <p:nvSpPr>
                  <p:cNvPr id="6244" name="Line 79"/>
                  <p:cNvSpPr>
                    <a:spLocks noChangeShapeType="1"/>
                  </p:cNvSpPr>
                  <p:nvPr/>
                </p:nvSpPr>
                <p:spPr bwMode="auto">
                  <a:xfrm>
                    <a:off x="4128" y="2736"/>
                    <a:ext cx="0" cy="624"/>
                  </a:xfrm>
                  <a:prstGeom prst="line">
                    <a:avLst/>
                  </a:prstGeom>
                  <a:noFill/>
                  <a:ln w="28575" cap="sq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vi-VN"/>
                  </a:p>
                </p:txBody>
              </p:sp>
              <p:sp>
                <p:nvSpPr>
                  <p:cNvPr id="6245" name="Line 80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2736"/>
                    <a:ext cx="0" cy="624"/>
                  </a:xfrm>
                  <a:prstGeom prst="line">
                    <a:avLst/>
                  </a:prstGeom>
                  <a:noFill/>
                  <a:ln w="28575" cap="sq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vi-VN"/>
                  </a:p>
                </p:txBody>
              </p:sp>
              <p:sp>
                <p:nvSpPr>
                  <p:cNvPr id="6246" name="Line 81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2736"/>
                    <a:ext cx="0" cy="624"/>
                  </a:xfrm>
                  <a:prstGeom prst="line">
                    <a:avLst/>
                  </a:prstGeom>
                  <a:noFill/>
                  <a:ln w="28575" cap="sq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vi-VN"/>
                  </a:p>
                </p:txBody>
              </p:sp>
            </p:grpSp>
          </p:grpSp>
        </p:grpSp>
      </p:grpSp>
      <p:grpSp>
        <p:nvGrpSpPr>
          <p:cNvPr id="37970" name="Group 82"/>
          <p:cNvGrpSpPr>
            <a:grpSpLocks/>
          </p:cNvGrpSpPr>
          <p:nvPr/>
        </p:nvGrpSpPr>
        <p:grpSpPr bwMode="auto">
          <a:xfrm>
            <a:off x="4047517" y="1559196"/>
            <a:ext cx="3490373" cy="3458274"/>
            <a:chOff x="1870" y="1138"/>
            <a:chExt cx="1984" cy="2040"/>
          </a:xfrm>
        </p:grpSpPr>
        <p:grpSp>
          <p:nvGrpSpPr>
            <p:cNvPr id="6153" name="Group 83"/>
            <p:cNvGrpSpPr>
              <a:grpSpLocks/>
            </p:cNvGrpSpPr>
            <p:nvPr/>
          </p:nvGrpSpPr>
          <p:grpSpPr bwMode="auto">
            <a:xfrm>
              <a:off x="1870" y="1138"/>
              <a:ext cx="1984" cy="2040"/>
              <a:chOff x="1870" y="1138"/>
              <a:chExt cx="1984" cy="2040"/>
            </a:xfrm>
          </p:grpSpPr>
          <p:grpSp>
            <p:nvGrpSpPr>
              <p:cNvPr id="6155" name="Group 84"/>
              <p:cNvGrpSpPr>
                <a:grpSpLocks/>
              </p:cNvGrpSpPr>
              <p:nvPr/>
            </p:nvGrpSpPr>
            <p:grpSpPr bwMode="auto">
              <a:xfrm>
                <a:off x="1870" y="1138"/>
                <a:ext cx="1984" cy="2040"/>
                <a:chOff x="1870" y="1138"/>
                <a:chExt cx="1984" cy="2040"/>
              </a:xfrm>
            </p:grpSpPr>
            <p:grpSp>
              <p:nvGrpSpPr>
                <p:cNvPr id="6162" name="Group 85"/>
                <p:cNvGrpSpPr>
                  <a:grpSpLocks/>
                </p:cNvGrpSpPr>
                <p:nvPr/>
              </p:nvGrpSpPr>
              <p:grpSpPr bwMode="auto">
                <a:xfrm rot="105916">
                  <a:off x="1870" y="1138"/>
                  <a:ext cx="1984" cy="2040"/>
                  <a:chOff x="1680" y="951"/>
                  <a:chExt cx="1833" cy="1881"/>
                </a:xfrm>
              </p:grpSpPr>
              <p:grpSp>
                <p:nvGrpSpPr>
                  <p:cNvPr id="6169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680" y="951"/>
                    <a:ext cx="1833" cy="1881"/>
                    <a:chOff x="1680" y="951"/>
                    <a:chExt cx="1833" cy="1881"/>
                  </a:xfrm>
                </p:grpSpPr>
                <p:sp>
                  <p:nvSpPr>
                    <p:cNvPr id="6181" name="Oval 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24" y="1104"/>
                      <a:ext cx="1536" cy="1536"/>
                    </a:xfrm>
                    <a:prstGeom prst="ellipse">
                      <a:avLst/>
                    </a:prstGeom>
                    <a:solidFill>
                      <a:srgbClr val="CC66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2700" cap="sq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grpSp>
                  <p:nvGrpSpPr>
                    <p:cNvPr id="6182" name="Group 8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80" y="951"/>
                      <a:ext cx="1200" cy="1209"/>
                      <a:chOff x="1680" y="951"/>
                      <a:chExt cx="1200" cy="1209"/>
                    </a:xfrm>
                  </p:grpSpPr>
                  <p:grpSp>
                    <p:nvGrpSpPr>
                      <p:cNvPr id="6222" name="Group 8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80" y="1584"/>
                        <a:ext cx="432" cy="576"/>
                        <a:chOff x="1680" y="1584"/>
                        <a:chExt cx="432" cy="576"/>
                      </a:xfrm>
                    </p:grpSpPr>
                    <p:sp>
                      <p:nvSpPr>
                        <p:cNvPr id="6231" name="AutoShape 9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680" y="1584"/>
                          <a:ext cx="432" cy="576"/>
                        </a:xfrm>
                        <a:prstGeom prst="flowChartOnlineStorage">
                          <a:avLst/>
                        </a:prstGeom>
                        <a:solidFill>
                          <a:srgbClr val="CC6600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12700" cap="sq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vi-VN"/>
                        </a:p>
                      </p:txBody>
                    </p:sp>
                    <p:sp>
                      <p:nvSpPr>
                        <p:cNvPr id="6232" name="Line 9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776" y="1584"/>
                          <a:ext cx="0" cy="576"/>
                        </a:xfrm>
                        <a:prstGeom prst="line">
                          <a:avLst/>
                        </a:prstGeom>
                        <a:noFill/>
                        <a:ln w="28575" cap="sq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vi-VN"/>
                        </a:p>
                      </p:txBody>
                    </p:sp>
                    <p:sp>
                      <p:nvSpPr>
                        <p:cNvPr id="6233" name="Line 9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824" y="1584"/>
                          <a:ext cx="0" cy="576"/>
                        </a:xfrm>
                        <a:prstGeom prst="line">
                          <a:avLst/>
                        </a:prstGeom>
                        <a:noFill/>
                        <a:ln w="28575" cap="sq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vi-VN"/>
                        </a:p>
                      </p:txBody>
                    </p:sp>
                  </p:grpSp>
                  <p:grpSp>
                    <p:nvGrpSpPr>
                      <p:cNvPr id="6223" name="Group 93"/>
                      <p:cNvGrpSpPr>
                        <a:grpSpLocks/>
                      </p:cNvGrpSpPr>
                      <p:nvPr/>
                    </p:nvGrpSpPr>
                    <p:grpSpPr bwMode="auto">
                      <a:xfrm rot="2348910">
                        <a:off x="1884" y="1077"/>
                        <a:ext cx="432" cy="576"/>
                        <a:chOff x="1680" y="1584"/>
                        <a:chExt cx="432" cy="576"/>
                      </a:xfrm>
                    </p:grpSpPr>
                    <p:sp>
                      <p:nvSpPr>
                        <p:cNvPr id="6228" name="AutoShape 9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680" y="1584"/>
                          <a:ext cx="432" cy="576"/>
                        </a:xfrm>
                        <a:prstGeom prst="flowChartOnlineStorage">
                          <a:avLst/>
                        </a:prstGeom>
                        <a:solidFill>
                          <a:srgbClr val="CC6600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12700" cap="sq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vi-VN"/>
                        </a:p>
                      </p:txBody>
                    </p:sp>
                    <p:sp>
                      <p:nvSpPr>
                        <p:cNvPr id="6229" name="Line 9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776" y="1584"/>
                          <a:ext cx="0" cy="576"/>
                        </a:xfrm>
                        <a:prstGeom prst="line">
                          <a:avLst/>
                        </a:prstGeom>
                        <a:noFill/>
                        <a:ln w="28575" cap="sq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vi-VN"/>
                        </a:p>
                      </p:txBody>
                    </p:sp>
                    <p:sp>
                      <p:nvSpPr>
                        <p:cNvPr id="6230" name="Line 9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824" y="1584"/>
                          <a:ext cx="0" cy="576"/>
                        </a:xfrm>
                        <a:prstGeom prst="line">
                          <a:avLst/>
                        </a:prstGeom>
                        <a:noFill/>
                        <a:ln w="28575" cap="sq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vi-VN"/>
                        </a:p>
                      </p:txBody>
                    </p:sp>
                  </p:grpSp>
                  <p:grpSp>
                    <p:nvGrpSpPr>
                      <p:cNvPr id="6224" name="Group 97"/>
                      <p:cNvGrpSpPr>
                        <a:grpSpLocks/>
                      </p:cNvGrpSpPr>
                      <p:nvPr/>
                    </p:nvGrpSpPr>
                    <p:grpSpPr bwMode="auto">
                      <a:xfrm rot="5400000">
                        <a:off x="2376" y="879"/>
                        <a:ext cx="432" cy="576"/>
                        <a:chOff x="1680" y="1584"/>
                        <a:chExt cx="432" cy="576"/>
                      </a:xfrm>
                    </p:grpSpPr>
                    <p:sp>
                      <p:nvSpPr>
                        <p:cNvPr id="6225" name="AutoShape 9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680" y="1584"/>
                          <a:ext cx="432" cy="576"/>
                        </a:xfrm>
                        <a:prstGeom prst="flowChartOnlineStorage">
                          <a:avLst/>
                        </a:prstGeom>
                        <a:solidFill>
                          <a:srgbClr val="CC6600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12700" cap="sq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vi-VN"/>
                        </a:p>
                      </p:txBody>
                    </p:sp>
                    <p:sp>
                      <p:nvSpPr>
                        <p:cNvPr id="6226" name="Line 9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776" y="1584"/>
                          <a:ext cx="0" cy="576"/>
                        </a:xfrm>
                        <a:prstGeom prst="line">
                          <a:avLst/>
                        </a:prstGeom>
                        <a:noFill/>
                        <a:ln w="28575" cap="sq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vi-VN"/>
                        </a:p>
                      </p:txBody>
                    </p:sp>
                    <p:sp>
                      <p:nvSpPr>
                        <p:cNvPr id="6227" name="Line 10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824" y="1584"/>
                          <a:ext cx="0" cy="576"/>
                        </a:xfrm>
                        <a:prstGeom prst="line">
                          <a:avLst/>
                        </a:prstGeom>
                        <a:noFill/>
                        <a:ln w="28575" cap="sq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vi-VN"/>
                        </a:p>
                      </p:txBody>
                    </p:sp>
                  </p:grpSp>
                </p:grpSp>
                <p:grpSp>
                  <p:nvGrpSpPr>
                    <p:cNvPr id="6183" name="Group 101"/>
                    <p:cNvGrpSpPr>
                      <a:grpSpLocks/>
                    </p:cNvGrpSpPr>
                    <p:nvPr/>
                  </p:nvGrpSpPr>
                  <p:grpSpPr bwMode="auto">
                    <a:xfrm rot="5400000">
                      <a:off x="2309" y="955"/>
                      <a:ext cx="1200" cy="1209"/>
                      <a:chOff x="1680" y="951"/>
                      <a:chExt cx="1200" cy="1209"/>
                    </a:xfrm>
                  </p:grpSpPr>
                  <p:grpSp>
                    <p:nvGrpSpPr>
                      <p:cNvPr id="6210" name="Group 10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80" y="1584"/>
                        <a:ext cx="432" cy="576"/>
                        <a:chOff x="1680" y="1584"/>
                        <a:chExt cx="432" cy="576"/>
                      </a:xfrm>
                    </p:grpSpPr>
                    <p:sp>
                      <p:nvSpPr>
                        <p:cNvPr id="6219" name="AutoShape 10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680" y="1584"/>
                          <a:ext cx="432" cy="576"/>
                        </a:xfrm>
                        <a:prstGeom prst="flowChartOnlineStorage">
                          <a:avLst/>
                        </a:prstGeom>
                        <a:solidFill>
                          <a:srgbClr val="CC6600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12700" cap="sq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vi-VN"/>
                        </a:p>
                      </p:txBody>
                    </p:sp>
                    <p:sp>
                      <p:nvSpPr>
                        <p:cNvPr id="6220" name="Line 10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776" y="1584"/>
                          <a:ext cx="0" cy="576"/>
                        </a:xfrm>
                        <a:prstGeom prst="line">
                          <a:avLst/>
                        </a:prstGeom>
                        <a:noFill/>
                        <a:ln w="28575" cap="sq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vi-VN"/>
                        </a:p>
                      </p:txBody>
                    </p:sp>
                    <p:sp>
                      <p:nvSpPr>
                        <p:cNvPr id="6221" name="Line 10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824" y="1584"/>
                          <a:ext cx="0" cy="576"/>
                        </a:xfrm>
                        <a:prstGeom prst="line">
                          <a:avLst/>
                        </a:prstGeom>
                        <a:noFill/>
                        <a:ln w="28575" cap="sq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vi-VN"/>
                        </a:p>
                      </p:txBody>
                    </p:sp>
                  </p:grpSp>
                  <p:grpSp>
                    <p:nvGrpSpPr>
                      <p:cNvPr id="6211" name="Group 106"/>
                      <p:cNvGrpSpPr>
                        <a:grpSpLocks/>
                      </p:cNvGrpSpPr>
                      <p:nvPr/>
                    </p:nvGrpSpPr>
                    <p:grpSpPr bwMode="auto">
                      <a:xfrm rot="2348910">
                        <a:off x="1884" y="1077"/>
                        <a:ext cx="432" cy="576"/>
                        <a:chOff x="1680" y="1584"/>
                        <a:chExt cx="432" cy="576"/>
                      </a:xfrm>
                    </p:grpSpPr>
                    <p:sp>
                      <p:nvSpPr>
                        <p:cNvPr id="6216" name="AutoShape 10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680" y="1584"/>
                          <a:ext cx="432" cy="576"/>
                        </a:xfrm>
                        <a:prstGeom prst="flowChartOnlineStorage">
                          <a:avLst/>
                        </a:prstGeom>
                        <a:solidFill>
                          <a:srgbClr val="CC6600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12700" cap="sq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vi-VN"/>
                        </a:p>
                      </p:txBody>
                    </p:sp>
                    <p:sp>
                      <p:nvSpPr>
                        <p:cNvPr id="6217" name="Line 10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776" y="1584"/>
                          <a:ext cx="0" cy="576"/>
                        </a:xfrm>
                        <a:prstGeom prst="line">
                          <a:avLst/>
                        </a:prstGeom>
                        <a:noFill/>
                        <a:ln w="28575" cap="sq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vi-VN"/>
                        </a:p>
                      </p:txBody>
                    </p:sp>
                    <p:sp>
                      <p:nvSpPr>
                        <p:cNvPr id="6218" name="Line 10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824" y="1584"/>
                          <a:ext cx="0" cy="576"/>
                        </a:xfrm>
                        <a:prstGeom prst="line">
                          <a:avLst/>
                        </a:prstGeom>
                        <a:noFill/>
                        <a:ln w="28575" cap="sq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vi-VN"/>
                        </a:p>
                      </p:txBody>
                    </p:sp>
                  </p:grpSp>
                  <p:grpSp>
                    <p:nvGrpSpPr>
                      <p:cNvPr id="6212" name="Group 110"/>
                      <p:cNvGrpSpPr>
                        <a:grpSpLocks/>
                      </p:cNvGrpSpPr>
                      <p:nvPr/>
                    </p:nvGrpSpPr>
                    <p:grpSpPr bwMode="auto">
                      <a:xfrm rot="5400000">
                        <a:off x="2376" y="879"/>
                        <a:ext cx="432" cy="576"/>
                        <a:chOff x="1680" y="1584"/>
                        <a:chExt cx="432" cy="576"/>
                      </a:xfrm>
                    </p:grpSpPr>
                    <p:sp>
                      <p:nvSpPr>
                        <p:cNvPr id="6213" name="AutoShape 11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680" y="1584"/>
                          <a:ext cx="432" cy="576"/>
                        </a:xfrm>
                        <a:prstGeom prst="flowChartOnlineStorage">
                          <a:avLst/>
                        </a:prstGeom>
                        <a:solidFill>
                          <a:srgbClr val="CC6600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12700" cap="sq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vi-VN"/>
                        </a:p>
                      </p:txBody>
                    </p:sp>
                    <p:sp>
                      <p:nvSpPr>
                        <p:cNvPr id="6214" name="Line 11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776" y="1584"/>
                          <a:ext cx="0" cy="576"/>
                        </a:xfrm>
                        <a:prstGeom prst="line">
                          <a:avLst/>
                        </a:prstGeom>
                        <a:noFill/>
                        <a:ln w="28575" cap="sq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vi-VN"/>
                        </a:p>
                      </p:txBody>
                    </p:sp>
                    <p:sp>
                      <p:nvSpPr>
                        <p:cNvPr id="6215" name="Line 11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824" y="1584"/>
                          <a:ext cx="0" cy="576"/>
                        </a:xfrm>
                        <a:prstGeom prst="line">
                          <a:avLst/>
                        </a:prstGeom>
                        <a:noFill/>
                        <a:ln w="28575" cap="sq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vi-VN"/>
                        </a:p>
                      </p:txBody>
                    </p:sp>
                  </p:grpSp>
                </p:grpSp>
                <p:grpSp>
                  <p:nvGrpSpPr>
                    <p:cNvPr id="6184" name="Group 114"/>
                    <p:cNvGrpSpPr>
                      <a:grpSpLocks/>
                    </p:cNvGrpSpPr>
                    <p:nvPr/>
                  </p:nvGrpSpPr>
                  <p:grpSpPr bwMode="auto">
                    <a:xfrm rot="-5400000">
                      <a:off x="1685" y="1627"/>
                      <a:ext cx="1200" cy="1209"/>
                      <a:chOff x="1680" y="951"/>
                      <a:chExt cx="1200" cy="1209"/>
                    </a:xfrm>
                  </p:grpSpPr>
                  <p:grpSp>
                    <p:nvGrpSpPr>
                      <p:cNvPr id="6198" name="Group 11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80" y="1584"/>
                        <a:ext cx="432" cy="576"/>
                        <a:chOff x="1680" y="1584"/>
                        <a:chExt cx="432" cy="576"/>
                      </a:xfrm>
                    </p:grpSpPr>
                    <p:sp>
                      <p:nvSpPr>
                        <p:cNvPr id="6207" name="AutoShape 1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680" y="1584"/>
                          <a:ext cx="432" cy="576"/>
                        </a:xfrm>
                        <a:prstGeom prst="flowChartOnlineStorage">
                          <a:avLst/>
                        </a:prstGeom>
                        <a:solidFill>
                          <a:srgbClr val="CC6600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12700" cap="sq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vi-VN"/>
                        </a:p>
                      </p:txBody>
                    </p:sp>
                    <p:sp>
                      <p:nvSpPr>
                        <p:cNvPr id="6208" name="Line 11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776" y="1584"/>
                          <a:ext cx="0" cy="576"/>
                        </a:xfrm>
                        <a:prstGeom prst="line">
                          <a:avLst/>
                        </a:prstGeom>
                        <a:noFill/>
                        <a:ln w="28575" cap="sq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vi-VN"/>
                        </a:p>
                      </p:txBody>
                    </p:sp>
                    <p:sp>
                      <p:nvSpPr>
                        <p:cNvPr id="6209" name="Line 11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824" y="1584"/>
                          <a:ext cx="0" cy="576"/>
                        </a:xfrm>
                        <a:prstGeom prst="line">
                          <a:avLst/>
                        </a:prstGeom>
                        <a:noFill/>
                        <a:ln w="28575" cap="sq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vi-VN"/>
                        </a:p>
                      </p:txBody>
                    </p:sp>
                  </p:grpSp>
                  <p:grpSp>
                    <p:nvGrpSpPr>
                      <p:cNvPr id="6199" name="Group 119"/>
                      <p:cNvGrpSpPr>
                        <a:grpSpLocks/>
                      </p:cNvGrpSpPr>
                      <p:nvPr/>
                    </p:nvGrpSpPr>
                    <p:grpSpPr bwMode="auto">
                      <a:xfrm rot="2348910">
                        <a:off x="1884" y="1077"/>
                        <a:ext cx="432" cy="576"/>
                        <a:chOff x="1680" y="1584"/>
                        <a:chExt cx="432" cy="576"/>
                      </a:xfrm>
                    </p:grpSpPr>
                    <p:sp>
                      <p:nvSpPr>
                        <p:cNvPr id="6204" name="AutoShape 12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680" y="1584"/>
                          <a:ext cx="432" cy="576"/>
                        </a:xfrm>
                        <a:prstGeom prst="flowChartOnlineStorage">
                          <a:avLst/>
                        </a:prstGeom>
                        <a:solidFill>
                          <a:srgbClr val="CC6600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12700" cap="sq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vi-VN"/>
                        </a:p>
                      </p:txBody>
                    </p:sp>
                    <p:sp>
                      <p:nvSpPr>
                        <p:cNvPr id="6205" name="Line 12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776" y="1584"/>
                          <a:ext cx="0" cy="576"/>
                        </a:xfrm>
                        <a:prstGeom prst="line">
                          <a:avLst/>
                        </a:prstGeom>
                        <a:noFill/>
                        <a:ln w="28575" cap="sq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vi-VN"/>
                        </a:p>
                      </p:txBody>
                    </p:sp>
                    <p:sp>
                      <p:nvSpPr>
                        <p:cNvPr id="6206" name="Line 12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824" y="1584"/>
                          <a:ext cx="0" cy="576"/>
                        </a:xfrm>
                        <a:prstGeom prst="line">
                          <a:avLst/>
                        </a:prstGeom>
                        <a:noFill/>
                        <a:ln w="28575" cap="sq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vi-VN"/>
                        </a:p>
                      </p:txBody>
                    </p:sp>
                  </p:grpSp>
                  <p:grpSp>
                    <p:nvGrpSpPr>
                      <p:cNvPr id="6200" name="Group 123"/>
                      <p:cNvGrpSpPr>
                        <a:grpSpLocks/>
                      </p:cNvGrpSpPr>
                      <p:nvPr/>
                    </p:nvGrpSpPr>
                    <p:grpSpPr bwMode="auto">
                      <a:xfrm rot="5400000">
                        <a:off x="2376" y="879"/>
                        <a:ext cx="432" cy="576"/>
                        <a:chOff x="1680" y="1584"/>
                        <a:chExt cx="432" cy="576"/>
                      </a:xfrm>
                    </p:grpSpPr>
                    <p:sp>
                      <p:nvSpPr>
                        <p:cNvPr id="6201" name="AutoShape 12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680" y="1584"/>
                          <a:ext cx="432" cy="576"/>
                        </a:xfrm>
                        <a:prstGeom prst="flowChartOnlineStorage">
                          <a:avLst/>
                        </a:prstGeom>
                        <a:solidFill>
                          <a:srgbClr val="CC6600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12700" cap="sq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vi-VN"/>
                        </a:p>
                      </p:txBody>
                    </p:sp>
                    <p:sp>
                      <p:nvSpPr>
                        <p:cNvPr id="6202" name="Line 12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776" y="1584"/>
                          <a:ext cx="0" cy="576"/>
                        </a:xfrm>
                        <a:prstGeom prst="line">
                          <a:avLst/>
                        </a:prstGeom>
                        <a:noFill/>
                        <a:ln w="28575" cap="sq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vi-VN"/>
                        </a:p>
                      </p:txBody>
                    </p:sp>
                    <p:sp>
                      <p:nvSpPr>
                        <p:cNvPr id="6203" name="Line 12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824" y="1584"/>
                          <a:ext cx="0" cy="576"/>
                        </a:xfrm>
                        <a:prstGeom prst="line">
                          <a:avLst/>
                        </a:prstGeom>
                        <a:noFill/>
                        <a:ln w="28575" cap="sq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vi-VN"/>
                        </a:p>
                      </p:txBody>
                    </p:sp>
                  </p:grpSp>
                </p:grpSp>
                <p:grpSp>
                  <p:nvGrpSpPr>
                    <p:cNvPr id="6185" name="Group 127"/>
                    <p:cNvGrpSpPr>
                      <a:grpSpLocks/>
                    </p:cNvGrpSpPr>
                    <p:nvPr/>
                  </p:nvGrpSpPr>
                  <p:grpSpPr bwMode="auto">
                    <a:xfrm rot="10800000">
                      <a:off x="2313" y="1596"/>
                      <a:ext cx="1200" cy="1209"/>
                      <a:chOff x="1680" y="951"/>
                      <a:chExt cx="1200" cy="1209"/>
                    </a:xfrm>
                  </p:grpSpPr>
                  <p:grpSp>
                    <p:nvGrpSpPr>
                      <p:cNvPr id="6186" name="Group 12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80" y="1584"/>
                        <a:ext cx="432" cy="576"/>
                        <a:chOff x="1680" y="1584"/>
                        <a:chExt cx="432" cy="576"/>
                      </a:xfrm>
                    </p:grpSpPr>
                    <p:sp>
                      <p:nvSpPr>
                        <p:cNvPr id="6195" name="AutoShape 12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680" y="1584"/>
                          <a:ext cx="432" cy="576"/>
                        </a:xfrm>
                        <a:prstGeom prst="flowChartOnlineStorage">
                          <a:avLst/>
                        </a:prstGeom>
                        <a:solidFill>
                          <a:srgbClr val="CC6600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12700" cap="sq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vi-VN"/>
                        </a:p>
                      </p:txBody>
                    </p:sp>
                    <p:sp>
                      <p:nvSpPr>
                        <p:cNvPr id="6196" name="Line 13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776" y="1584"/>
                          <a:ext cx="0" cy="576"/>
                        </a:xfrm>
                        <a:prstGeom prst="line">
                          <a:avLst/>
                        </a:prstGeom>
                        <a:noFill/>
                        <a:ln w="28575" cap="sq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vi-VN"/>
                        </a:p>
                      </p:txBody>
                    </p:sp>
                    <p:sp>
                      <p:nvSpPr>
                        <p:cNvPr id="6197" name="Line 13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824" y="1584"/>
                          <a:ext cx="0" cy="576"/>
                        </a:xfrm>
                        <a:prstGeom prst="line">
                          <a:avLst/>
                        </a:prstGeom>
                        <a:noFill/>
                        <a:ln w="28575" cap="sq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vi-VN"/>
                        </a:p>
                      </p:txBody>
                    </p:sp>
                  </p:grpSp>
                  <p:grpSp>
                    <p:nvGrpSpPr>
                      <p:cNvPr id="6187" name="Group 132"/>
                      <p:cNvGrpSpPr>
                        <a:grpSpLocks/>
                      </p:cNvGrpSpPr>
                      <p:nvPr/>
                    </p:nvGrpSpPr>
                    <p:grpSpPr bwMode="auto">
                      <a:xfrm rot="2348910">
                        <a:off x="1884" y="1077"/>
                        <a:ext cx="432" cy="576"/>
                        <a:chOff x="1680" y="1584"/>
                        <a:chExt cx="432" cy="576"/>
                      </a:xfrm>
                    </p:grpSpPr>
                    <p:sp>
                      <p:nvSpPr>
                        <p:cNvPr id="6192" name="AutoShape 13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680" y="1584"/>
                          <a:ext cx="432" cy="576"/>
                        </a:xfrm>
                        <a:prstGeom prst="flowChartOnlineStorage">
                          <a:avLst/>
                        </a:prstGeom>
                        <a:solidFill>
                          <a:srgbClr val="CC6600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12700" cap="sq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vi-VN"/>
                        </a:p>
                      </p:txBody>
                    </p:sp>
                    <p:sp>
                      <p:nvSpPr>
                        <p:cNvPr id="6193" name="Line 13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776" y="1584"/>
                          <a:ext cx="0" cy="576"/>
                        </a:xfrm>
                        <a:prstGeom prst="line">
                          <a:avLst/>
                        </a:prstGeom>
                        <a:noFill/>
                        <a:ln w="28575" cap="sq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vi-VN"/>
                        </a:p>
                      </p:txBody>
                    </p:sp>
                    <p:sp>
                      <p:nvSpPr>
                        <p:cNvPr id="6194" name="Line 13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824" y="1584"/>
                          <a:ext cx="0" cy="576"/>
                        </a:xfrm>
                        <a:prstGeom prst="line">
                          <a:avLst/>
                        </a:prstGeom>
                        <a:noFill/>
                        <a:ln w="28575" cap="sq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vi-VN"/>
                        </a:p>
                      </p:txBody>
                    </p:sp>
                  </p:grpSp>
                  <p:grpSp>
                    <p:nvGrpSpPr>
                      <p:cNvPr id="6188" name="Group 136"/>
                      <p:cNvGrpSpPr>
                        <a:grpSpLocks/>
                      </p:cNvGrpSpPr>
                      <p:nvPr/>
                    </p:nvGrpSpPr>
                    <p:grpSpPr bwMode="auto">
                      <a:xfrm rot="5400000">
                        <a:off x="2376" y="879"/>
                        <a:ext cx="432" cy="576"/>
                        <a:chOff x="1680" y="1584"/>
                        <a:chExt cx="432" cy="576"/>
                      </a:xfrm>
                    </p:grpSpPr>
                    <p:sp>
                      <p:nvSpPr>
                        <p:cNvPr id="6189" name="AutoShape 13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680" y="1584"/>
                          <a:ext cx="432" cy="576"/>
                        </a:xfrm>
                        <a:prstGeom prst="flowChartOnlineStorage">
                          <a:avLst/>
                        </a:prstGeom>
                        <a:solidFill>
                          <a:srgbClr val="CC6600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12700" cap="sq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vi-VN"/>
                        </a:p>
                      </p:txBody>
                    </p:sp>
                    <p:sp>
                      <p:nvSpPr>
                        <p:cNvPr id="6190" name="Line 13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776" y="1584"/>
                          <a:ext cx="0" cy="576"/>
                        </a:xfrm>
                        <a:prstGeom prst="line">
                          <a:avLst/>
                        </a:prstGeom>
                        <a:noFill/>
                        <a:ln w="28575" cap="sq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vi-VN"/>
                        </a:p>
                      </p:txBody>
                    </p:sp>
                    <p:sp>
                      <p:nvSpPr>
                        <p:cNvPr id="6191" name="Line 13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824" y="1584"/>
                          <a:ext cx="0" cy="576"/>
                        </a:xfrm>
                        <a:prstGeom prst="line">
                          <a:avLst/>
                        </a:prstGeom>
                        <a:noFill/>
                        <a:ln w="28575" cap="sq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vi-VN"/>
                        </a:p>
                      </p:txBody>
                    </p:sp>
                  </p:grpSp>
                </p:grpSp>
              </p:grpSp>
              <p:grpSp>
                <p:nvGrpSpPr>
                  <p:cNvPr id="6170" name="Group 140"/>
                  <p:cNvGrpSpPr>
                    <a:grpSpLocks/>
                  </p:cNvGrpSpPr>
                  <p:nvPr/>
                </p:nvGrpSpPr>
                <p:grpSpPr bwMode="auto">
                  <a:xfrm>
                    <a:off x="2304" y="1584"/>
                    <a:ext cx="576" cy="576"/>
                    <a:chOff x="576" y="3312"/>
                    <a:chExt cx="576" cy="576"/>
                  </a:xfrm>
                </p:grpSpPr>
                <p:sp>
                  <p:nvSpPr>
                    <p:cNvPr id="6179" name="Oval 1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76" y="3312"/>
                      <a:ext cx="576" cy="576"/>
                    </a:xfrm>
                    <a:prstGeom prst="ellipse">
                      <a:avLst/>
                    </a:prstGeom>
                    <a:solidFill>
                      <a:srgbClr val="99FF99"/>
                    </a:solidFill>
                    <a:ln w="12700" cap="sq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6180" name="Oval 1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20" y="3456"/>
                      <a:ext cx="288" cy="28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2700" cap="sq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6171" name="Line 14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15" y="1143"/>
                    <a:ext cx="195" cy="437"/>
                  </a:xfrm>
                  <a:prstGeom prst="line">
                    <a:avLst/>
                  </a:prstGeom>
                  <a:noFill/>
                  <a:ln w="28575" cap="sq">
                    <a:solidFill>
                      <a:srgbClr val="99FF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vi-VN"/>
                  </a:p>
                </p:txBody>
              </p:sp>
              <p:sp>
                <p:nvSpPr>
                  <p:cNvPr id="6172" name="Line 14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68" y="1561"/>
                    <a:ext cx="446" cy="193"/>
                  </a:xfrm>
                  <a:prstGeom prst="line">
                    <a:avLst/>
                  </a:prstGeom>
                  <a:noFill/>
                  <a:ln w="28575" cap="sq">
                    <a:solidFill>
                      <a:srgbClr val="99FF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vi-VN"/>
                  </a:p>
                </p:txBody>
              </p:sp>
              <p:sp>
                <p:nvSpPr>
                  <p:cNvPr id="6173" name="Line 145"/>
                  <p:cNvSpPr>
                    <a:spLocks noChangeShapeType="1"/>
                  </p:cNvSpPr>
                  <p:nvPr/>
                </p:nvSpPr>
                <p:spPr bwMode="auto">
                  <a:xfrm>
                    <a:off x="2862" y="1987"/>
                    <a:ext cx="432" cy="191"/>
                  </a:xfrm>
                  <a:prstGeom prst="line">
                    <a:avLst/>
                  </a:prstGeom>
                  <a:noFill/>
                  <a:ln w="28575" cap="sq">
                    <a:solidFill>
                      <a:srgbClr val="99FF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vi-VN"/>
                  </a:p>
                </p:txBody>
              </p:sp>
              <p:sp>
                <p:nvSpPr>
                  <p:cNvPr id="6174" name="Line 146"/>
                  <p:cNvSpPr>
                    <a:spLocks noChangeShapeType="1"/>
                  </p:cNvSpPr>
                  <p:nvPr/>
                </p:nvSpPr>
                <p:spPr bwMode="auto">
                  <a:xfrm>
                    <a:off x="2706" y="2130"/>
                    <a:ext cx="192" cy="480"/>
                  </a:xfrm>
                  <a:prstGeom prst="line">
                    <a:avLst/>
                  </a:prstGeom>
                  <a:noFill/>
                  <a:ln w="28575" cap="sq">
                    <a:solidFill>
                      <a:srgbClr val="99FF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vi-VN"/>
                  </a:p>
                </p:txBody>
              </p:sp>
              <p:sp>
                <p:nvSpPr>
                  <p:cNvPr id="6175" name="Line 14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04" y="2155"/>
                    <a:ext cx="204" cy="485"/>
                  </a:xfrm>
                  <a:prstGeom prst="line">
                    <a:avLst/>
                  </a:prstGeom>
                  <a:noFill/>
                  <a:ln w="28575" cap="sq">
                    <a:solidFill>
                      <a:srgbClr val="99FF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vi-VN"/>
                  </a:p>
                </p:txBody>
              </p:sp>
              <p:sp>
                <p:nvSpPr>
                  <p:cNvPr id="6176" name="Line 14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845" y="1977"/>
                    <a:ext cx="480" cy="240"/>
                  </a:xfrm>
                  <a:prstGeom prst="line">
                    <a:avLst/>
                  </a:prstGeom>
                  <a:noFill/>
                  <a:ln w="28575" cap="sq">
                    <a:solidFill>
                      <a:srgbClr val="99FF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vi-VN"/>
                  </a:p>
                </p:txBody>
              </p:sp>
              <p:sp>
                <p:nvSpPr>
                  <p:cNvPr id="6177" name="Line 14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872" y="1575"/>
                    <a:ext cx="451" cy="190"/>
                  </a:xfrm>
                  <a:prstGeom prst="line">
                    <a:avLst/>
                  </a:prstGeom>
                  <a:noFill/>
                  <a:ln w="28575" cap="sq">
                    <a:solidFill>
                      <a:srgbClr val="99FF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vi-VN"/>
                  </a:p>
                </p:txBody>
              </p:sp>
              <p:sp>
                <p:nvSpPr>
                  <p:cNvPr id="6178" name="Line 15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276" y="1133"/>
                    <a:ext cx="191" cy="467"/>
                  </a:xfrm>
                  <a:prstGeom prst="line">
                    <a:avLst/>
                  </a:prstGeom>
                  <a:noFill/>
                  <a:ln w="28575" cap="sq">
                    <a:solidFill>
                      <a:srgbClr val="99FF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6163" name="Group 151"/>
                <p:cNvGrpSpPr>
                  <a:grpSpLocks/>
                </p:cNvGrpSpPr>
                <p:nvPr/>
              </p:nvGrpSpPr>
              <p:grpSpPr bwMode="auto">
                <a:xfrm>
                  <a:off x="2195" y="1263"/>
                  <a:ext cx="1252" cy="1767"/>
                  <a:chOff x="2216" y="1263"/>
                  <a:chExt cx="1252" cy="1767"/>
                </a:xfrm>
              </p:grpSpPr>
              <p:grpSp>
                <p:nvGrpSpPr>
                  <p:cNvPr id="6164" name="Group 152"/>
                  <p:cNvGrpSpPr>
                    <a:grpSpLocks/>
                  </p:cNvGrpSpPr>
                  <p:nvPr/>
                </p:nvGrpSpPr>
                <p:grpSpPr bwMode="auto">
                  <a:xfrm>
                    <a:off x="2763" y="1263"/>
                    <a:ext cx="240" cy="1767"/>
                    <a:chOff x="2763" y="1263"/>
                    <a:chExt cx="240" cy="1767"/>
                  </a:xfrm>
                </p:grpSpPr>
                <p:sp>
                  <p:nvSpPr>
                    <p:cNvPr id="6167" name="Text Box 15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763" y="1263"/>
                      <a:ext cx="240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2700" cap="sq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US" sz="240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N</a:t>
                      </a:r>
                    </a:p>
                  </p:txBody>
                </p:sp>
                <p:sp>
                  <p:nvSpPr>
                    <p:cNvPr id="6168" name="Text Box 15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763" y="2742"/>
                      <a:ext cx="240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2700" cap="sq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US" sz="2400">
                          <a:solidFill>
                            <a:schemeClr val="bg1"/>
                          </a:solidFill>
                          <a:latin typeface="Times New Roman" pitchFamily="18" charset="0"/>
                        </a:rPr>
                        <a:t>N</a:t>
                      </a:r>
                    </a:p>
                  </p:txBody>
                </p:sp>
              </p:grpSp>
              <p:sp>
                <p:nvSpPr>
                  <p:cNvPr id="6165" name="Text Box 155"/>
                  <p:cNvSpPr txBox="1">
                    <a:spLocks noChangeArrowheads="1"/>
                  </p:cNvSpPr>
                  <p:nvPr/>
                </p:nvSpPr>
                <p:spPr bwMode="auto">
                  <a:xfrm rot="18844043">
                    <a:off x="2205" y="1529"/>
                    <a:ext cx="240" cy="21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 cap="sq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sz="2400">
                        <a:solidFill>
                          <a:schemeClr val="bg1"/>
                        </a:solidFill>
                        <a:latin typeface="Times New Roman" pitchFamily="18" charset="0"/>
                      </a:rPr>
                      <a:t>S</a:t>
                    </a:r>
                  </a:p>
                </p:txBody>
              </p:sp>
              <p:sp>
                <p:nvSpPr>
                  <p:cNvPr id="6166" name="Text Box 156"/>
                  <p:cNvSpPr txBox="1">
                    <a:spLocks noChangeArrowheads="1"/>
                  </p:cNvSpPr>
                  <p:nvPr/>
                </p:nvSpPr>
                <p:spPr bwMode="auto">
                  <a:xfrm rot="-2541376">
                    <a:off x="3228" y="2553"/>
                    <a:ext cx="240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 cap="sq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sz="2400">
                        <a:solidFill>
                          <a:schemeClr val="bg1"/>
                        </a:solidFill>
                        <a:latin typeface="Times New Roman" pitchFamily="18" charset="0"/>
                      </a:rPr>
                      <a:t>S</a:t>
                    </a:r>
                  </a:p>
                </p:txBody>
              </p:sp>
            </p:grpSp>
          </p:grpSp>
          <p:grpSp>
            <p:nvGrpSpPr>
              <p:cNvPr id="6156" name="Group 157"/>
              <p:cNvGrpSpPr>
                <a:grpSpLocks/>
              </p:cNvGrpSpPr>
              <p:nvPr/>
            </p:nvGrpSpPr>
            <p:grpSpPr bwMode="auto">
              <a:xfrm rot="-5400000">
                <a:off x="2212" y="1353"/>
                <a:ext cx="1288" cy="1697"/>
                <a:chOff x="2181" y="1298"/>
                <a:chExt cx="1288" cy="1697"/>
              </a:xfrm>
            </p:grpSpPr>
            <p:grpSp>
              <p:nvGrpSpPr>
                <p:cNvPr id="6157" name="Group 158"/>
                <p:cNvGrpSpPr>
                  <a:grpSpLocks/>
                </p:cNvGrpSpPr>
                <p:nvPr/>
              </p:nvGrpSpPr>
              <p:grpSpPr bwMode="auto">
                <a:xfrm>
                  <a:off x="2763" y="1298"/>
                  <a:ext cx="240" cy="1697"/>
                  <a:chOff x="2763" y="1298"/>
                  <a:chExt cx="240" cy="1697"/>
                </a:xfrm>
              </p:grpSpPr>
              <p:sp>
                <p:nvSpPr>
                  <p:cNvPr id="6160" name="Text Box 1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63" y="1298"/>
                    <a:ext cx="240" cy="21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 cap="sq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sz="2400">
                        <a:solidFill>
                          <a:schemeClr val="bg1"/>
                        </a:solidFill>
                        <a:latin typeface="Times New Roman" pitchFamily="18" charset="0"/>
                      </a:rPr>
                      <a:t>N</a:t>
                    </a:r>
                  </a:p>
                </p:txBody>
              </p:sp>
              <p:sp>
                <p:nvSpPr>
                  <p:cNvPr id="6161" name="Text Box 16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63" y="2777"/>
                    <a:ext cx="240" cy="21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 cap="sq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sz="2400">
                        <a:solidFill>
                          <a:schemeClr val="bg1"/>
                        </a:solidFill>
                        <a:latin typeface="Times New Roman" pitchFamily="18" charset="0"/>
                      </a:rPr>
                      <a:t>N</a:t>
                    </a:r>
                  </a:p>
                </p:txBody>
              </p:sp>
            </p:grpSp>
            <p:sp>
              <p:nvSpPr>
                <p:cNvPr id="6158" name="Text Box 161"/>
                <p:cNvSpPr txBox="1">
                  <a:spLocks noChangeArrowheads="1"/>
                </p:cNvSpPr>
                <p:nvPr/>
              </p:nvSpPr>
              <p:spPr bwMode="auto">
                <a:xfrm rot="-2755957">
                  <a:off x="2205" y="1494"/>
                  <a:ext cx="240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2400">
                      <a:solidFill>
                        <a:schemeClr val="bg1"/>
                      </a:solidFill>
                      <a:latin typeface="Times New Roman" pitchFamily="18" charset="0"/>
                    </a:rPr>
                    <a:t>S</a:t>
                  </a:r>
                </a:p>
              </p:txBody>
            </p:sp>
            <p:sp>
              <p:nvSpPr>
                <p:cNvPr id="6159" name="Text Box 162"/>
                <p:cNvSpPr txBox="1">
                  <a:spLocks noChangeArrowheads="1"/>
                </p:cNvSpPr>
                <p:nvPr/>
              </p:nvSpPr>
              <p:spPr bwMode="auto">
                <a:xfrm rot="19058624">
                  <a:off x="3229" y="2588"/>
                  <a:ext cx="240" cy="2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sq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2400">
                      <a:solidFill>
                        <a:schemeClr val="bg1"/>
                      </a:solidFill>
                      <a:latin typeface="Times New Roman" pitchFamily="18" charset="0"/>
                    </a:rPr>
                    <a:t>S</a:t>
                  </a:r>
                </a:p>
              </p:txBody>
            </p:sp>
          </p:grpSp>
        </p:grpSp>
        <p:sp>
          <p:nvSpPr>
            <p:cNvPr id="6154" name="AutoShape 163"/>
            <p:cNvSpPr>
              <a:spLocks noChangeArrowheads="1"/>
            </p:cNvSpPr>
            <p:nvPr/>
          </p:nvSpPr>
          <p:spPr bwMode="auto">
            <a:xfrm rot="18724017" flipH="1">
              <a:off x="2619" y="1893"/>
              <a:ext cx="480" cy="480"/>
            </a:xfrm>
            <a:custGeom>
              <a:avLst/>
              <a:gdLst>
                <a:gd name="T0" fmla="*/ 7 w 21600"/>
                <a:gd name="T1" fmla="*/ 0 h 21600"/>
                <a:gd name="T2" fmla="*/ 1 w 21600"/>
                <a:gd name="T3" fmla="*/ 2 h 21600"/>
                <a:gd name="T4" fmla="*/ 7 w 21600"/>
                <a:gd name="T5" fmla="*/ 1 h 21600"/>
                <a:gd name="T6" fmla="*/ 12 w 21600"/>
                <a:gd name="T7" fmla="*/ 5 h 21600"/>
                <a:gd name="T8" fmla="*/ 11 w 21600"/>
                <a:gd name="T9" fmla="*/ 6 h 21600"/>
                <a:gd name="T10" fmla="*/ 9 w 21600"/>
                <a:gd name="T11" fmla="*/ 5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50 w 21600"/>
                <a:gd name="T19" fmla="*/ 3150 h 21600"/>
                <a:gd name="T20" fmla="*/ 18450 w 21600"/>
                <a:gd name="T21" fmla="*/ 1845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20792" y="10026"/>
                  </a:moveTo>
                  <a:cubicBezTo>
                    <a:pt x="20387" y="4806"/>
                    <a:pt x="16034" y="778"/>
                    <a:pt x="10800" y="778"/>
                  </a:cubicBezTo>
                  <a:cubicBezTo>
                    <a:pt x="7603" y="777"/>
                    <a:pt x="4598" y="2303"/>
                    <a:pt x="2710" y="4883"/>
                  </a:cubicBezTo>
                  <a:lnTo>
                    <a:pt x="2082" y="4424"/>
                  </a:lnTo>
                  <a:cubicBezTo>
                    <a:pt x="4116" y="1643"/>
                    <a:pt x="7354" y="-1"/>
                    <a:pt x="10800" y="0"/>
                  </a:cubicBezTo>
                  <a:cubicBezTo>
                    <a:pt x="16441" y="0"/>
                    <a:pt x="21132" y="4341"/>
                    <a:pt x="21567" y="9965"/>
                  </a:cubicBezTo>
                  <a:lnTo>
                    <a:pt x="24259" y="9757"/>
                  </a:lnTo>
                  <a:lnTo>
                    <a:pt x="21417" y="13075"/>
                  </a:lnTo>
                  <a:lnTo>
                    <a:pt x="18100" y="10234"/>
                  </a:lnTo>
                  <a:lnTo>
                    <a:pt x="20792" y="100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6148" name="Line 164"/>
          <p:cNvSpPr>
            <a:spLocks noChangeShapeType="1"/>
          </p:cNvSpPr>
          <p:nvPr/>
        </p:nvSpPr>
        <p:spPr bwMode="auto">
          <a:xfrm flipV="1">
            <a:off x="2539338" y="4572000"/>
            <a:ext cx="1218883" cy="914400"/>
          </a:xfrm>
          <a:prstGeom prst="line">
            <a:avLst/>
          </a:prstGeom>
          <a:noFill/>
          <a:ln w="38100" cap="sq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vi-VN"/>
          </a:p>
        </p:txBody>
      </p:sp>
      <p:sp>
        <p:nvSpPr>
          <p:cNvPr id="6149" name="Text Box 165"/>
          <p:cNvSpPr txBox="1">
            <a:spLocks noChangeArrowheads="1"/>
          </p:cNvSpPr>
          <p:nvPr/>
        </p:nvSpPr>
        <p:spPr bwMode="auto">
          <a:xfrm>
            <a:off x="304721" y="4953000"/>
            <a:ext cx="2336191" cy="830997"/>
          </a:xfrm>
          <a:prstGeom prst="rect">
            <a:avLst/>
          </a:prstGeom>
          <a:noFill/>
          <a:ln w="12700" cap="sq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Phần ứng (các cuộn dây)</a:t>
            </a:r>
          </a:p>
        </p:txBody>
      </p:sp>
      <p:sp>
        <p:nvSpPr>
          <p:cNvPr id="6150" name="Line 166"/>
          <p:cNvSpPr>
            <a:spLocks noChangeShapeType="1"/>
          </p:cNvSpPr>
          <p:nvPr/>
        </p:nvSpPr>
        <p:spPr bwMode="auto">
          <a:xfrm>
            <a:off x="6978709" y="4415107"/>
            <a:ext cx="2670778" cy="918893"/>
          </a:xfrm>
          <a:prstGeom prst="line">
            <a:avLst/>
          </a:prstGeom>
          <a:noFill/>
          <a:ln w="38100" cap="sq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vi-VN"/>
          </a:p>
        </p:txBody>
      </p:sp>
      <p:sp>
        <p:nvSpPr>
          <p:cNvPr id="6151" name="Text Box 167"/>
          <p:cNvSpPr txBox="1">
            <a:spLocks noChangeArrowheads="1"/>
          </p:cNvSpPr>
          <p:nvPr/>
        </p:nvSpPr>
        <p:spPr bwMode="auto">
          <a:xfrm>
            <a:off x="9649486" y="4789488"/>
            <a:ext cx="2234618" cy="1382712"/>
          </a:xfrm>
          <a:prstGeom prst="rect">
            <a:avLst/>
          </a:prstGeom>
          <a:noFill/>
          <a:ln w="12700" cap="sq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Phần cảm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( Các nam châm)</a:t>
            </a:r>
          </a:p>
        </p:txBody>
      </p:sp>
      <p:sp>
        <p:nvSpPr>
          <p:cNvPr id="6152" name="Text Box 168"/>
          <p:cNvSpPr txBox="1">
            <a:spLocks noChangeArrowheads="1"/>
          </p:cNvSpPr>
          <p:nvPr/>
        </p:nvSpPr>
        <p:spPr bwMode="auto">
          <a:xfrm>
            <a:off x="0" y="0"/>
            <a:ext cx="12188825" cy="52322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66"/>
                </a:solidFill>
                <a:latin typeface="Times New Roman" pitchFamily="18" charset="0"/>
              </a:rPr>
              <a:t>NGUYÊN TẮC HOẠT ĐỘNG CỦA MÁY PHÁT ĐIỆN XOAY CHIỀU 1 PHA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253616" y="903315"/>
            <a:ext cx="2438400" cy="1785098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lvl="0"/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Máy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điện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xoay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chiều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pha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tương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cảm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ứng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điện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sz="2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71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379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Freeform 60"/>
          <p:cNvSpPr/>
          <p:nvPr/>
        </p:nvSpPr>
        <p:spPr>
          <a:xfrm>
            <a:off x="305334" y="1"/>
            <a:ext cx="807986" cy="544195"/>
          </a:xfrm>
          <a:custGeom>
            <a:avLst/>
            <a:gdLst>
              <a:gd name="connsiteX0" fmla="*/ 112 w 1272"/>
              <a:gd name="connsiteY0" fmla="*/ 190 h 857"/>
              <a:gd name="connsiteX1" fmla="*/ 19 w 1272"/>
              <a:gd name="connsiteY1" fmla="*/ 13 h 857"/>
              <a:gd name="connsiteX2" fmla="*/ 1256 w 1272"/>
              <a:gd name="connsiteY2" fmla="*/ 0 h 857"/>
              <a:gd name="connsiteX3" fmla="*/ 1146 w 1272"/>
              <a:gd name="connsiteY3" fmla="*/ 196 h 857"/>
              <a:gd name="connsiteX4" fmla="*/ 1146 w 1272"/>
              <a:gd name="connsiteY4" fmla="*/ 725 h 857"/>
              <a:gd name="connsiteX5" fmla="*/ 1014 w 1272"/>
              <a:gd name="connsiteY5" fmla="*/ 857 h 857"/>
              <a:gd name="connsiteX6" fmla="*/ 249 w 1272"/>
              <a:gd name="connsiteY6" fmla="*/ 857 h 857"/>
              <a:gd name="connsiteX7" fmla="*/ 117 w 1272"/>
              <a:gd name="connsiteY7" fmla="*/ 725 h 857"/>
              <a:gd name="connsiteX8" fmla="*/ 112 w 1272"/>
              <a:gd name="connsiteY8" fmla="*/ 190 h 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3" h="857">
                <a:moveTo>
                  <a:pt x="112" y="190"/>
                </a:moveTo>
                <a:cubicBezTo>
                  <a:pt x="112" y="117"/>
                  <a:pt x="-54" y="13"/>
                  <a:pt x="19" y="13"/>
                </a:cubicBezTo>
                <a:lnTo>
                  <a:pt x="1256" y="0"/>
                </a:lnTo>
                <a:cubicBezTo>
                  <a:pt x="1329" y="0"/>
                  <a:pt x="1146" y="123"/>
                  <a:pt x="1146" y="196"/>
                </a:cubicBezTo>
                <a:lnTo>
                  <a:pt x="1146" y="725"/>
                </a:lnTo>
                <a:cubicBezTo>
                  <a:pt x="1146" y="798"/>
                  <a:pt x="1087" y="857"/>
                  <a:pt x="1014" y="857"/>
                </a:cubicBezTo>
                <a:lnTo>
                  <a:pt x="249" y="857"/>
                </a:lnTo>
                <a:cubicBezTo>
                  <a:pt x="176" y="857"/>
                  <a:pt x="117" y="798"/>
                  <a:pt x="117" y="725"/>
                </a:cubicBezTo>
                <a:lnTo>
                  <a:pt x="112" y="19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endParaRPr lang="en-US"/>
          </a:p>
        </p:txBody>
      </p:sp>
      <p:sp>
        <p:nvSpPr>
          <p:cNvPr id="62" name="Rectangles 61"/>
          <p:cNvSpPr/>
          <p:nvPr/>
        </p:nvSpPr>
        <p:spPr>
          <a:xfrm>
            <a:off x="0" y="3"/>
            <a:ext cx="12188825" cy="755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endParaRPr lang="en-US"/>
          </a:p>
        </p:txBody>
      </p:sp>
      <p:sp>
        <p:nvSpPr>
          <p:cNvPr id="63" name="Rounded Rectangle 62"/>
          <p:cNvSpPr/>
          <p:nvPr/>
        </p:nvSpPr>
        <p:spPr>
          <a:xfrm>
            <a:off x="1122390" y="123191"/>
            <a:ext cx="721807" cy="401320"/>
          </a:xfrm>
          <a:prstGeom prst="roundRect">
            <a:avLst/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r>
              <a:rPr lang="en-US" sz="11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11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11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11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1" b="21111"/>
          <a:stretch>
            <a:fillRect/>
          </a:stretch>
        </p:blipFill>
        <p:spPr bwMode="auto">
          <a:xfrm flipH="1">
            <a:off x="476128" y="123189"/>
            <a:ext cx="465969" cy="328931"/>
          </a:xfrm>
          <a:prstGeom prst="rect">
            <a:avLst/>
          </a:prstGeom>
          <a:solidFill>
            <a:schemeClr val="l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" name="Rounded Rectangle 63"/>
          <p:cNvSpPr/>
          <p:nvPr/>
        </p:nvSpPr>
        <p:spPr>
          <a:xfrm>
            <a:off x="1997190" y="123190"/>
            <a:ext cx="10162433" cy="401955"/>
          </a:xfrm>
          <a:prstGeom prst="round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>
              <a:lnSpc>
                <a:spcPct val="80000"/>
              </a:lnSpc>
            </a:pPr>
            <a:r>
              <a:rPr lang="en-US" b="1" i="1" dirty="0" err="1">
                <a:solidFill>
                  <a:schemeClr val="accent6">
                    <a:lumMod val="50000"/>
                  </a:schemeClr>
                </a:solidFill>
                <a:latin typeface="UTM Than Chien Tranh" panose="02040403050506020204" charset="0"/>
                <a:cs typeface="UTM Than Chien Tranh" panose="02040403050506020204" charset="0"/>
              </a:rPr>
              <a:t>Chủ</a:t>
            </a:r>
            <a:r>
              <a:rPr lang="en-US" b="1" i="1" dirty="0">
                <a:solidFill>
                  <a:schemeClr val="accent6">
                    <a:lumMod val="50000"/>
                  </a:schemeClr>
                </a:solidFill>
                <a:latin typeface="UTM Than Chien Tranh" panose="02040403050506020204" charset="0"/>
                <a:cs typeface="UTM Than Chien Tranh" panose="02040403050506020204" charset="0"/>
              </a:rPr>
              <a:t> </a:t>
            </a:r>
            <a:r>
              <a:rPr lang="en-US" b="1" i="1" dirty="0" err="1">
                <a:solidFill>
                  <a:schemeClr val="accent6">
                    <a:lumMod val="50000"/>
                  </a:schemeClr>
                </a:solidFill>
                <a:latin typeface="UTM Than Chien Tranh" panose="02040403050506020204" charset="0"/>
                <a:cs typeface="UTM Than Chien Tranh" panose="02040403050506020204" charset="0"/>
              </a:rPr>
              <a:t>đề</a:t>
            </a:r>
            <a:r>
              <a:rPr lang="en-US" b="1" i="1" dirty="0">
                <a:solidFill>
                  <a:schemeClr val="accent6">
                    <a:lumMod val="50000"/>
                  </a:schemeClr>
                </a:solidFill>
                <a:latin typeface="UTM Than Chien Tranh" panose="02040403050506020204" charset="0"/>
                <a:cs typeface="UTM Than Chien Tranh" panose="02040403050506020204" charset="0"/>
              </a:rPr>
              <a:t> 7: </a:t>
            </a:r>
            <a:r>
              <a:rPr lang="en-US" b="1" i="1" dirty="0" err="1">
                <a:solidFill>
                  <a:schemeClr val="accent6">
                    <a:lumMod val="50000"/>
                  </a:schemeClr>
                </a:solidFill>
                <a:latin typeface="UTM Than Chien Tranh" panose="02040403050506020204" charset="0"/>
                <a:cs typeface="UTM Than Chien Tranh" panose="02040403050506020204" charset="0"/>
              </a:rPr>
              <a:t>dòng</a:t>
            </a:r>
            <a:r>
              <a:rPr lang="en-US" b="1" i="1" dirty="0">
                <a:solidFill>
                  <a:schemeClr val="accent6">
                    <a:lumMod val="50000"/>
                  </a:schemeClr>
                </a:solidFill>
                <a:latin typeface="UTM Than Chien Tranh" panose="02040403050506020204" charset="0"/>
                <a:cs typeface="UTM Than Chien Tranh" panose="02040403050506020204" charset="0"/>
              </a:rPr>
              <a:t> </a:t>
            </a:r>
            <a:r>
              <a:rPr lang="en-US" b="1" i="1" dirty="0" err="1">
                <a:solidFill>
                  <a:schemeClr val="accent6">
                    <a:lumMod val="50000"/>
                  </a:schemeClr>
                </a:solidFill>
                <a:latin typeface="UTM Than Chien Tranh" panose="02040403050506020204" charset="0"/>
                <a:cs typeface="UTM Than Chien Tranh" panose="02040403050506020204" charset="0"/>
              </a:rPr>
              <a:t>điện</a:t>
            </a:r>
            <a:r>
              <a:rPr lang="en-US" b="1" i="1" dirty="0">
                <a:solidFill>
                  <a:schemeClr val="accent6">
                    <a:lumMod val="50000"/>
                  </a:schemeClr>
                </a:solidFill>
                <a:latin typeface="UTM Than Chien Tranh" panose="02040403050506020204" charset="0"/>
                <a:cs typeface="UTM Than Chien Tranh" panose="02040403050506020204" charset="0"/>
              </a:rPr>
              <a:t> </a:t>
            </a:r>
            <a:r>
              <a:rPr lang="en-US" b="1" i="1" dirty="0" err="1">
                <a:solidFill>
                  <a:schemeClr val="accent6">
                    <a:lumMod val="50000"/>
                  </a:schemeClr>
                </a:solidFill>
                <a:latin typeface="UTM Than Chien Tranh" panose="02040403050506020204" charset="0"/>
                <a:cs typeface="UTM Than Chien Tranh" panose="02040403050506020204" charset="0"/>
              </a:rPr>
              <a:t>xoay</a:t>
            </a:r>
            <a:r>
              <a:rPr lang="en-US" b="1" i="1" dirty="0">
                <a:solidFill>
                  <a:schemeClr val="accent6">
                    <a:lumMod val="50000"/>
                  </a:schemeClr>
                </a:solidFill>
                <a:latin typeface="UTM Than Chien Tranh" panose="02040403050506020204" charset="0"/>
                <a:cs typeface="UTM Than Chien Tranh" panose="02040403050506020204" charset="0"/>
              </a:rPr>
              <a:t> </a:t>
            </a:r>
            <a:r>
              <a:rPr lang="en-US" b="1" i="1" dirty="0" err="1">
                <a:solidFill>
                  <a:schemeClr val="accent6">
                    <a:lumMod val="50000"/>
                  </a:schemeClr>
                </a:solidFill>
                <a:latin typeface="UTM Than Chien Tranh" panose="02040403050506020204" charset="0"/>
                <a:cs typeface="UTM Than Chien Tranh" panose="02040403050506020204" charset="0"/>
              </a:rPr>
              <a:t>chiều</a:t>
            </a:r>
            <a:r>
              <a:rPr lang="en-US" b="1" i="1" dirty="0">
                <a:solidFill>
                  <a:schemeClr val="accent6">
                    <a:lumMod val="50000"/>
                  </a:schemeClr>
                </a:solidFill>
                <a:latin typeface="UTM Than Chien Tranh" panose="02040403050506020204" charset="0"/>
                <a:cs typeface="UTM Than Chien Tranh" panose="02040403050506020204" charset="0"/>
              </a:rPr>
              <a:t> (</a:t>
            </a:r>
            <a:r>
              <a:rPr lang="en-US" b="1" i="1" dirty="0" err="1">
                <a:solidFill>
                  <a:schemeClr val="accent6">
                    <a:lumMod val="50000"/>
                  </a:schemeClr>
                </a:solidFill>
                <a:latin typeface="UTM Than Chien Tranh" panose="02040403050506020204" charset="0"/>
                <a:cs typeface="UTM Than Chien Tranh" panose="02040403050506020204" charset="0"/>
              </a:rPr>
              <a:t>Phần</a:t>
            </a:r>
            <a:r>
              <a:rPr lang="en-US" b="1" i="1" dirty="0">
                <a:solidFill>
                  <a:schemeClr val="accent6">
                    <a:lumMod val="50000"/>
                  </a:schemeClr>
                </a:solidFill>
                <a:latin typeface="UTM Than Chien Tranh" panose="02040403050506020204" charset="0"/>
                <a:cs typeface="UTM Than Chien Tranh" panose="02040403050506020204" charset="0"/>
              </a:rPr>
              <a:t> 3)</a:t>
            </a:r>
            <a:endParaRPr lang="en-US" sz="15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69592" y="916448"/>
            <a:ext cx="11445435" cy="5694240"/>
          </a:xfrm>
          <a:prstGeom prst="roundRect">
            <a:avLst>
              <a:gd name="adj" fmla="val 11903"/>
            </a:avLst>
          </a:prstGeom>
          <a:solidFill>
            <a:srgbClr val="22603B"/>
          </a:solidFill>
          <a:ln w="412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2" tIns="45717" rIns="91432" bIns="45717" rtlCol="0" anchor="ctr"/>
          <a:lstStyle/>
          <a:p>
            <a:pPr lvl="1"/>
            <a:endParaRPr lang="vi-VN" sz="2300" dirty="0">
              <a:solidFill>
                <a:schemeClr val="bg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475217" y="596267"/>
            <a:ext cx="5662725" cy="500380"/>
          </a:xfrm>
          <a:prstGeom prst="roundRect">
            <a:avLst>
              <a:gd name="adj" fmla="val 30459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2" tIns="45717" rIns="91432" bIns="45717" rtlCol="0" anchor="ctr"/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 THỐNG KIẾN THỨC CƠ BẢN</a:t>
            </a:r>
          </a:p>
        </p:txBody>
      </p:sp>
      <p:sp>
        <p:nvSpPr>
          <p:cNvPr id="16" name="Isosceles Triangle 44"/>
          <p:cNvSpPr/>
          <p:nvPr/>
        </p:nvSpPr>
        <p:spPr>
          <a:xfrm rot="16200000">
            <a:off x="359301" y="1470673"/>
            <a:ext cx="127000" cy="90147"/>
          </a:xfrm>
          <a:custGeom>
            <a:avLst/>
            <a:gdLst>
              <a:gd name="connsiteX0" fmla="*/ 0 w 293725"/>
              <a:gd name="connsiteY0" fmla="*/ 164224 h 164224"/>
              <a:gd name="connsiteX1" fmla="*/ 146863 w 293725"/>
              <a:gd name="connsiteY1" fmla="*/ 0 h 164224"/>
              <a:gd name="connsiteX2" fmla="*/ 293725 w 293725"/>
              <a:gd name="connsiteY2" fmla="*/ 164224 h 164224"/>
              <a:gd name="connsiteX3" fmla="*/ 0 w 293725"/>
              <a:gd name="connsiteY3" fmla="*/ 164224 h 164224"/>
              <a:gd name="connsiteX0-1" fmla="*/ 2363 w 296088"/>
              <a:gd name="connsiteY0-2" fmla="*/ 164221 h 164221"/>
              <a:gd name="connsiteX1-3" fmla="*/ 0 w 296088"/>
              <a:gd name="connsiteY1-4" fmla="*/ 0 h 164221"/>
              <a:gd name="connsiteX2-5" fmla="*/ 296088 w 296088"/>
              <a:gd name="connsiteY2-6" fmla="*/ 164221 h 164221"/>
              <a:gd name="connsiteX3-7" fmla="*/ 2363 w 296088"/>
              <a:gd name="connsiteY3-8" fmla="*/ 164221 h 1642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96088" h="164221">
                <a:moveTo>
                  <a:pt x="2363" y="164221"/>
                </a:moveTo>
                <a:cubicBezTo>
                  <a:pt x="1575" y="109481"/>
                  <a:pt x="788" y="54740"/>
                  <a:pt x="0" y="0"/>
                </a:cubicBezTo>
                <a:lnTo>
                  <a:pt x="296088" y="164221"/>
                </a:lnTo>
                <a:lnTo>
                  <a:pt x="2363" y="164221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endParaRPr lang="en-US" sz="3600" dirty="0">
              <a:solidFill>
                <a:prstClr val="white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77727" y="1445261"/>
            <a:ext cx="7006900" cy="523220"/>
            <a:chOff x="2672228" y="3639326"/>
            <a:chExt cx="8302159" cy="1051944"/>
          </a:xfrm>
          <a:solidFill>
            <a:schemeClr val="accent6">
              <a:lumMod val="75000"/>
            </a:schemeClr>
          </a:solidFill>
        </p:grpSpPr>
        <p:sp>
          <p:nvSpPr>
            <p:cNvPr id="22" name="Round Same Side Corner Rectangle 21"/>
            <p:cNvSpPr/>
            <p:nvPr/>
          </p:nvSpPr>
          <p:spPr>
            <a:xfrm rot="5400000">
              <a:off x="6544119" y="100180"/>
              <a:ext cx="731520" cy="8129016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3" name="Rectangle 34"/>
            <p:cNvSpPr/>
            <p:nvPr/>
          </p:nvSpPr>
          <p:spPr>
            <a:xfrm>
              <a:off x="2672228" y="3801465"/>
              <a:ext cx="1042098" cy="72898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5" name="TextBox 36"/>
            <p:cNvSpPr txBox="1"/>
            <p:nvPr/>
          </p:nvSpPr>
          <p:spPr>
            <a:xfrm>
              <a:off x="3108572" y="3639326"/>
              <a:ext cx="646358" cy="1051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</a:p>
          </p:txBody>
        </p:sp>
      </p:grpSp>
      <p:sp>
        <p:nvSpPr>
          <p:cNvPr id="26" name="Rectangles 25"/>
          <p:cNvSpPr/>
          <p:nvPr/>
        </p:nvSpPr>
        <p:spPr>
          <a:xfrm>
            <a:off x="1113501" y="1497331"/>
            <a:ext cx="6271126" cy="391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 PHÁT ĐIỆN XOAY CHIỀU MỘT PHA</a:t>
            </a:r>
          </a:p>
        </p:txBody>
      </p:sp>
      <p:sp>
        <p:nvSpPr>
          <p:cNvPr id="118" name="Rounded Rectangle 117"/>
          <p:cNvSpPr/>
          <p:nvPr/>
        </p:nvSpPr>
        <p:spPr>
          <a:xfrm>
            <a:off x="1122390" y="2194880"/>
            <a:ext cx="442479" cy="394335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>
              <a:lnSpc>
                <a:spcPct val="130000"/>
              </a:lnSpc>
            </a:pPr>
            <a:r>
              <a:rPr lang="en-US" sz="2300" b="1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1788504" y="2161214"/>
            <a:ext cx="6058507" cy="461659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Công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thức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về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suất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điện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động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cảm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ứng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86836" y="2832833"/>
                <a:ext cx="6031576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2200" dirty="0">
                    <a:solidFill>
                      <a:srgbClr val="FFC000"/>
                    </a:solidFill>
                    <a:latin typeface="Arial" pitchFamily="34" charset="0"/>
                    <a:cs typeface="Arial" pitchFamily="34" charset="0"/>
                  </a:rPr>
                  <a:t>Tần </a:t>
                </a:r>
                <a:r>
                  <a:rPr lang="en-US" sz="2200" dirty="0" err="1">
                    <a:solidFill>
                      <a:srgbClr val="FFC000"/>
                    </a:solidFill>
                    <a:latin typeface="Arial" pitchFamily="34" charset="0"/>
                    <a:cs typeface="Arial" pitchFamily="34" charset="0"/>
                  </a:rPr>
                  <a:t>số</a:t>
                </a:r>
                <a:r>
                  <a:rPr lang="en-US" sz="2200" dirty="0">
                    <a:solidFill>
                      <a:srgbClr val="FFC000"/>
                    </a:solidFill>
                    <a:latin typeface="Arial" pitchFamily="34" charset="0"/>
                    <a:cs typeface="Arial" pitchFamily="34" charset="0"/>
                  </a:rPr>
                  <a:t> :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FFC000"/>
                        </a:solidFill>
                        <a:latin typeface="Cambria Math"/>
                      </a:rPr>
                      <m:t>𝑓</m:t>
                    </m:r>
                  </m:oMath>
                </a14:m>
                <a:r>
                  <a:rPr lang="en-US" sz="3000" i="1" dirty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3000" i="1" dirty="0" err="1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rPr>
                  <a:t>pn</a:t>
                </a:r>
              </a:p>
              <a:p>
                <a:pPr lvl="0"/>
                <a:r>
                  <a:rPr lang="en-US" sz="22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    </a:t>
                </a:r>
                <a:r>
                  <a:rPr lang="en-US" sz="2200" i="1" dirty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sz="22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2200" i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Số</a:t>
                </a:r>
                <a:r>
                  <a:rPr lang="en-US" sz="2200" i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i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cặp</a:t>
                </a:r>
                <a:r>
                  <a:rPr lang="en-US" sz="2200" i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i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cực</a:t>
                </a:r>
                <a:r>
                  <a:rPr lang="en-US" sz="2200" i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i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từ</a:t>
                </a:r>
                <a:r>
                  <a:rPr lang="en-US" sz="2200" i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, </a:t>
                </a:r>
              </a:p>
              <a:p>
                <a:pPr lvl="0"/>
                <a:r>
                  <a:rPr lang="en-US" sz="22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    </a:t>
                </a:r>
                <a:r>
                  <a:rPr lang="en-US" sz="2200" i="1" dirty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sz="2200" i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: </a:t>
                </a:r>
                <a:r>
                  <a:rPr lang="en-US" sz="2200" i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Tốc</a:t>
                </a:r>
                <a:r>
                  <a:rPr lang="en-US" sz="2200" i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i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độ</a:t>
                </a:r>
                <a:r>
                  <a:rPr lang="en-US" sz="2200" i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quay </a:t>
                </a:r>
                <a:r>
                  <a:rPr lang="en-US" sz="2200" i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của</a:t>
                </a:r>
                <a:r>
                  <a:rPr lang="en-US" sz="2200" i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i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rô</a:t>
                </a:r>
                <a:r>
                  <a:rPr lang="en-US" sz="2200" i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to </a:t>
                </a:r>
                <a:r>
                  <a:rPr lang="en-US" sz="22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(</a:t>
                </a:r>
                <a:r>
                  <a:rPr lang="en-US" sz="2200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vòng</a:t>
                </a:r>
                <a:r>
                  <a:rPr lang="en-US" sz="22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/</a:t>
                </a:r>
                <a:r>
                  <a:rPr lang="en-US" sz="2200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giây</a:t>
                </a:r>
                <a:r>
                  <a:rPr lang="en-US" sz="22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)</a:t>
                </a:r>
                <a:endParaRPr lang="vi-VN" sz="2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endParaRPr lang="vi-VN" sz="2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6836" y="2832833"/>
                <a:ext cx="6031576" cy="1569660"/>
              </a:xfrm>
              <a:prstGeom prst="rect">
                <a:avLst/>
              </a:prstGeom>
              <a:blipFill rotWithShape="1">
                <a:blip r:embed="rId6"/>
                <a:stretch>
                  <a:fillRect l="-1212" t="-50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07169" y="4343400"/>
                <a:ext cx="9135443" cy="21448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2200" dirty="0">
                    <a:solidFill>
                      <a:srgbClr val="FFC000"/>
                    </a:solidFill>
                    <a:latin typeface="Arial" pitchFamily="34" charset="0"/>
                    <a:cs typeface="Arial" pitchFamily="34" charset="0"/>
                  </a:rPr>
                  <a:t>Suất </a:t>
                </a:r>
                <a:r>
                  <a:rPr lang="en-US" sz="2200" dirty="0" err="1">
                    <a:solidFill>
                      <a:srgbClr val="FFC000"/>
                    </a:solidFill>
                    <a:latin typeface="Arial" pitchFamily="34" charset="0"/>
                    <a:cs typeface="Arial" pitchFamily="34" charset="0"/>
                  </a:rPr>
                  <a:t>điện</a:t>
                </a:r>
                <a:r>
                  <a:rPr lang="en-US" sz="2200" dirty="0">
                    <a:solidFill>
                      <a:srgbClr val="FFC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solidFill>
                      <a:srgbClr val="FFC000"/>
                    </a:solidFill>
                    <a:latin typeface="Arial" pitchFamily="34" charset="0"/>
                    <a:cs typeface="Arial" pitchFamily="34" charset="0"/>
                  </a:rPr>
                  <a:t>động</a:t>
                </a:r>
                <a:r>
                  <a:rPr lang="en-US" sz="2200" dirty="0">
                    <a:solidFill>
                      <a:srgbClr val="FFC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solidFill>
                      <a:srgbClr val="FFC000"/>
                    </a:solidFill>
                    <a:latin typeface="Arial" pitchFamily="34" charset="0"/>
                    <a:cs typeface="Arial" pitchFamily="34" charset="0"/>
                  </a:rPr>
                  <a:t>hiệu</a:t>
                </a:r>
                <a:r>
                  <a:rPr lang="en-US" sz="2200" dirty="0">
                    <a:solidFill>
                      <a:srgbClr val="FFC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solidFill>
                      <a:srgbClr val="FFC000"/>
                    </a:solidFill>
                    <a:latin typeface="Arial" pitchFamily="34" charset="0"/>
                    <a:cs typeface="Arial" pitchFamily="34" charset="0"/>
                  </a:rPr>
                  <a:t>dụng</a:t>
                </a:r>
                <a14:m>
                  <m:oMath xmlns:m="http://schemas.openxmlformats.org/officeDocument/2006/math">
                    <m:r>
                      <a:rPr lang="en-US" sz="3000">
                        <a:solidFill>
                          <a:srgbClr val="FFC000"/>
                        </a:solidFill>
                        <a:latin typeface="Cambria Math"/>
                      </a:rPr>
                      <m:t>: </m:t>
                    </m:r>
                    <m:r>
                      <a:rPr lang="en-US" sz="3000" b="1" i="1">
                        <a:solidFill>
                          <a:srgbClr val="FFC000"/>
                        </a:solidFill>
                        <a:latin typeface="Cambria Math"/>
                      </a:rPr>
                      <m:t>𝑬</m:t>
                    </m:r>
                    <m:r>
                      <a:rPr lang="en-US" sz="3000" b="1" i="1">
                        <a:solidFill>
                          <a:srgbClr val="FFC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000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3000" b="1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ω</m:t>
                        </m:r>
                        <m:r>
                          <a:rPr lang="en-US" sz="3000" b="1" i="1">
                            <a:solidFill>
                              <a:srgbClr val="FFC000"/>
                            </a:solidFill>
                            <a:latin typeface="Cambria Math"/>
                          </a:rPr>
                          <m:t>𝑵𝑩𝑺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000" b="1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000" b="1" i="1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𝟐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3000" i="1" dirty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3000" i="1" dirty="0" smtClean="0">
                            <a:solidFill>
                              <a:srgbClr val="FFC000"/>
                            </a:solidFill>
                            <a:latin typeface="Cambria Math"/>
                            <a:cs typeface="Times New Roman" pitchFamily="18" charset="0"/>
                          </a:rPr>
                          <m:t>ω</m:t>
                        </m:r>
                        <m:r>
                          <a:rPr lang="en-US" sz="3000" b="0" i="1" dirty="0" smtClean="0">
                            <a:solidFill>
                              <a:srgbClr val="FFC000"/>
                            </a:solidFill>
                            <a:latin typeface="Cambria Math"/>
                            <a:cs typeface="Times New Roman" pitchFamily="18" charset="0"/>
                          </a:rPr>
                          <m:t>𝑁</m:t>
                        </m:r>
                        <m:sSub>
                          <m:sSubPr>
                            <m:ctrlPr>
                              <a:rPr lang="en-US" sz="3000" b="0" i="1" dirty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az-Cyrl-AZ" sz="3000" b="0" i="1" dirty="0" smtClean="0">
                                <a:solidFill>
                                  <a:srgbClr val="FFC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Ф</m:t>
                            </m:r>
                          </m:e>
                          <m:sub>
                            <m:r>
                              <a:rPr lang="en-US" sz="3000" b="0" i="1" dirty="0" smtClean="0">
                                <a:solidFill>
                                  <a:srgbClr val="FFC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sz="3000" i="1" dirty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000" b="0" i="1" dirty="0" smtClean="0">
                                <a:solidFill>
                                  <a:srgbClr val="FFC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endParaRPr lang="en-US" sz="3000" i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/>
                <a:r>
                  <a:rPr lang="en-US" sz="2200" i="1" dirty="0">
                    <a:solidFill>
                      <a:srgbClr val="FFC000"/>
                    </a:solidFill>
                    <a:latin typeface="Calibri"/>
                    <a:cs typeface="Calibri"/>
                  </a:rPr>
                  <a:t>    </a:t>
                </a:r>
                <a:r>
                  <a:rPr lang="el-GR" sz="2200" i="1" dirty="0">
                    <a:solidFill>
                      <a:srgbClr val="FFC000"/>
                    </a:solidFill>
                    <a:latin typeface="Calibri"/>
                    <a:cs typeface="Calibri"/>
                  </a:rPr>
                  <a:t>ω</a:t>
                </a:r>
                <a:r>
                  <a:rPr lang="en-US" sz="2200" i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: </a:t>
                </a:r>
                <a:r>
                  <a:rPr lang="en-US" sz="2200" i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Tần</a:t>
                </a:r>
                <a:r>
                  <a:rPr lang="en-US" sz="2200" i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i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số</a:t>
                </a:r>
                <a:r>
                  <a:rPr lang="en-US" sz="2200" i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i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góc</a:t>
                </a:r>
                <a:r>
                  <a:rPr lang="en-US" sz="2200" i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(rad/s); </a:t>
                </a:r>
                <a:r>
                  <a:rPr lang="en-US" sz="2200" i="1" dirty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sz="2200" i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: </a:t>
                </a:r>
                <a:r>
                  <a:rPr lang="en-US" sz="2200" i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Số</a:t>
                </a:r>
                <a:r>
                  <a:rPr lang="en-US" sz="2200" i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i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vòng</a:t>
                </a:r>
                <a:r>
                  <a:rPr lang="en-US" sz="2200" i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i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dây</a:t>
                </a:r>
                <a:endParaRPr lang="en-US" sz="2200" i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2200" i="1" dirty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rPr>
                  <a:t>    B</a:t>
                </a:r>
                <a:r>
                  <a:rPr lang="en-US" sz="2200" i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: </a:t>
                </a:r>
                <a:r>
                  <a:rPr lang="en-US" sz="2200" i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Cảm</a:t>
                </a:r>
                <a:r>
                  <a:rPr lang="en-US" sz="2200" i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i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ứng</a:t>
                </a:r>
                <a:r>
                  <a:rPr lang="en-US" sz="2200" i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i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từ</a:t>
                </a:r>
                <a:r>
                  <a:rPr lang="en-US" sz="2200" i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(T)    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az-Cyrl-AZ" sz="2000" i="1" dirty="0">
                            <a:solidFill>
                              <a:srgbClr val="FFC000"/>
                            </a:solidFill>
                            <a:latin typeface="Cambria Math"/>
                            <a:cs typeface="Times New Roman" pitchFamily="18" charset="0"/>
                          </a:rPr>
                          <m:t>Ф</m:t>
                        </m:r>
                      </m:e>
                      <m:sub>
                        <m:r>
                          <a:rPr lang="en-US" sz="2000" i="1" dirty="0">
                            <a:solidFill>
                              <a:srgbClr val="FFC000"/>
                            </a:solidFill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 dirty="0">
                        <a:solidFill>
                          <a:srgbClr val="FFC000"/>
                        </a:solidFill>
                        <a:latin typeface="Cambria Math"/>
                        <a:cs typeface="Times New Roman" pitchFamily="18" charset="0"/>
                      </a:rPr>
                      <m:t>:  </m:t>
                    </m:r>
                    <m:r>
                      <a:rPr lang="en-US" sz="2000" i="1" dirty="0">
                        <a:solidFill>
                          <a:schemeClr val="bg1"/>
                        </a:solidFill>
                        <a:latin typeface="Cambria Math"/>
                        <a:cs typeface="Times New Roman" pitchFamily="18" charset="0"/>
                      </a:rPr>
                      <m:t>𝑇</m:t>
                    </m:r>
                  </m:oMath>
                </a14:m>
                <a:r>
                  <a:rPr lang="en-US" sz="2200" i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ừ </a:t>
                </a:r>
                <a:r>
                  <a:rPr lang="en-US" sz="2200" i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thông</a:t>
                </a:r>
                <a:r>
                  <a:rPr lang="en-US" sz="2200" i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i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cực</a:t>
                </a:r>
                <a:r>
                  <a:rPr lang="en-US" sz="2200" i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i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đại</a:t>
                </a:r>
                <a:r>
                  <a:rPr lang="en-US" sz="2200" i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qua </a:t>
                </a:r>
                <a:r>
                  <a:rPr lang="en-US" sz="2200" i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một</a:t>
                </a:r>
                <a:r>
                  <a:rPr lang="en-US" sz="2200" i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i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vòng</a:t>
                </a:r>
                <a:r>
                  <a:rPr lang="en-US" sz="2200" i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(</a:t>
                </a:r>
                <a:r>
                  <a:rPr lang="en-US" sz="2200" i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Wb</a:t>
                </a:r>
                <a:r>
                  <a:rPr lang="en-US" sz="2200" i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)</a:t>
                </a:r>
              </a:p>
              <a:p>
                <a:pPr lvl="0"/>
                <a:r>
                  <a:rPr lang="en-US" sz="2200" i="1" dirty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rPr>
                  <a:t>     S</a:t>
                </a:r>
                <a:r>
                  <a:rPr lang="en-US" sz="2200" i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: </a:t>
                </a:r>
                <a:r>
                  <a:rPr lang="en-US" sz="2200" i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Diện</a:t>
                </a:r>
                <a:r>
                  <a:rPr lang="en-US" sz="2200" i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i="1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tích</a:t>
                </a:r>
                <a:r>
                  <a:rPr lang="en-US" sz="2200" i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(m</a:t>
                </a:r>
                <a:r>
                  <a:rPr lang="en-US" sz="2200" baseline="300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en-US" sz="22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)</a:t>
                </a:r>
                <a:endParaRPr lang="vi-VN" sz="2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  <a:p>
                <a:endParaRPr lang="vi-VN" sz="2200" i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7169" y="4343400"/>
                <a:ext cx="9135443" cy="2144883"/>
              </a:xfrm>
              <a:prstGeom prst="rect">
                <a:avLst/>
              </a:prstGeom>
              <a:blipFill rotWithShape="1">
                <a:blip r:embed="rId7"/>
                <a:stretch>
                  <a:fillRect l="-86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3490" name="Picture 2" descr="Máy phát điện Honda HG5500-4 KVA - CÔNG TY TNHH SẢN XUẤT VÀ THƯƠNG MẠI ATL VIỆT  NA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412" y="1585510"/>
            <a:ext cx="3096585" cy="309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9286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Freeform 60"/>
          <p:cNvSpPr/>
          <p:nvPr/>
        </p:nvSpPr>
        <p:spPr>
          <a:xfrm>
            <a:off x="305334" y="1"/>
            <a:ext cx="807986" cy="544195"/>
          </a:xfrm>
          <a:custGeom>
            <a:avLst/>
            <a:gdLst>
              <a:gd name="connsiteX0" fmla="*/ 112 w 1272"/>
              <a:gd name="connsiteY0" fmla="*/ 190 h 857"/>
              <a:gd name="connsiteX1" fmla="*/ 19 w 1272"/>
              <a:gd name="connsiteY1" fmla="*/ 13 h 857"/>
              <a:gd name="connsiteX2" fmla="*/ 1256 w 1272"/>
              <a:gd name="connsiteY2" fmla="*/ 0 h 857"/>
              <a:gd name="connsiteX3" fmla="*/ 1146 w 1272"/>
              <a:gd name="connsiteY3" fmla="*/ 196 h 857"/>
              <a:gd name="connsiteX4" fmla="*/ 1146 w 1272"/>
              <a:gd name="connsiteY4" fmla="*/ 725 h 857"/>
              <a:gd name="connsiteX5" fmla="*/ 1014 w 1272"/>
              <a:gd name="connsiteY5" fmla="*/ 857 h 857"/>
              <a:gd name="connsiteX6" fmla="*/ 249 w 1272"/>
              <a:gd name="connsiteY6" fmla="*/ 857 h 857"/>
              <a:gd name="connsiteX7" fmla="*/ 117 w 1272"/>
              <a:gd name="connsiteY7" fmla="*/ 725 h 857"/>
              <a:gd name="connsiteX8" fmla="*/ 112 w 1272"/>
              <a:gd name="connsiteY8" fmla="*/ 190 h 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3" h="857">
                <a:moveTo>
                  <a:pt x="112" y="190"/>
                </a:moveTo>
                <a:cubicBezTo>
                  <a:pt x="112" y="117"/>
                  <a:pt x="-54" y="13"/>
                  <a:pt x="19" y="13"/>
                </a:cubicBezTo>
                <a:lnTo>
                  <a:pt x="1256" y="0"/>
                </a:lnTo>
                <a:cubicBezTo>
                  <a:pt x="1329" y="0"/>
                  <a:pt x="1146" y="123"/>
                  <a:pt x="1146" y="196"/>
                </a:cubicBezTo>
                <a:lnTo>
                  <a:pt x="1146" y="725"/>
                </a:lnTo>
                <a:cubicBezTo>
                  <a:pt x="1146" y="798"/>
                  <a:pt x="1087" y="857"/>
                  <a:pt x="1014" y="857"/>
                </a:cubicBezTo>
                <a:lnTo>
                  <a:pt x="249" y="857"/>
                </a:lnTo>
                <a:cubicBezTo>
                  <a:pt x="176" y="857"/>
                  <a:pt x="117" y="798"/>
                  <a:pt x="117" y="725"/>
                </a:cubicBezTo>
                <a:lnTo>
                  <a:pt x="112" y="19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endParaRPr lang="en-US"/>
          </a:p>
        </p:txBody>
      </p:sp>
      <p:sp>
        <p:nvSpPr>
          <p:cNvPr id="62" name="Rectangles 61"/>
          <p:cNvSpPr/>
          <p:nvPr/>
        </p:nvSpPr>
        <p:spPr>
          <a:xfrm>
            <a:off x="0" y="3"/>
            <a:ext cx="12188825" cy="755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endParaRPr lang="en-US"/>
          </a:p>
        </p:txBody>
      </p:sp>
      <p:sp>
        <p:nvSpPr>
          <p:cNvPr id="63" name="Rounded Rectangle 62"/>
          <p:cNvSpPr/>
          <p:nvPr/>
        </p:nvSpPr>
        <p:spPr>
          <a:xfrm>
            <a:off x="1122390" y="123191"/>
            <a:ext cx="721807" cy="401320"/>
          </a:xfrm>
          <a:prstGeom prst="roundRect">
            <a:avLst/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r>
              <a:rPr lang="en-US" sz="11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11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11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11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1" b="21111"/>
          <a:stretch>
            <a:fillRect/>
          </a:stretch>
        </p:blipFill>
        <p:spPr bwMode="auto">
          <a:xfrm flipH="1">
            <a:off x="476128" y="123189"/>
            <a:ext cx="465969" cy="328931"/>
          </a:xfrm>
          <a:prstGeom prst="rect">
            <a:avLst/>
          </a:prstGeom>
          <a:solidFill>
            <a:schemeClr val="l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" name="Rounded Rectangle 63"/>
          <p:cNvSpPr/>
          <p:nvPr/>
        </p:nvSpPr>
        <p:spPr>
          <a:xfrm>
            <a:off x="1997190" y="123190"/>
            <a:ext cx="10162433" cy="401955"/>
          </a:xfrm>
          <a:prstGeom prst="round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>
              <a:lnSpc>
                <a:spcPct val="80000"/>
              </a:lnSpc>
            </a:pPr>
            <a:r>
              <a:rPr lang="en-US" b="1" i="1" dirty="0" err="1">
                <a:solidFill>
                  <a:schemeClr val="accent6">
                    <a:lumMod val="50000"/>
                  </a:schemeClr>
                </a:solidFill>
                <a:latin typeface="UTM Than Chien Tranh" panose="02040403050506020204" charset="0"/>
                <a:cs typeface="UTM Than Chien Tranh" panose="02040403050506020204" charset="0"/>
              </a:rPr>
              <a:t>dòng</a:t>
            </a:r>
            <a:r>
              <a:rPr lang="en-US" b="1" i="1" dirty="0">
                <a:solidFill>
                  <a:schemeClr val="accent6">
                    <a:lumMod val="50000"/>
                  </a:schemeClr>
                </a:solidFill>
                <a:latin typeface="UTM Than Chien Tranh" panose="02040403050506020204" charset="0"/>
                <a:cs typeface="UTM Than Chien Tranh" panose="02040403050506020204" charset="0"/>
              </a:rPr>
              <a:t> </a:t>
            </a:r>
            <a:r>
              <a:rPr lang="en-US" b="1" i="1" dirty="0" err="1">
                <a:solidFill>
                  <a:schemeClr val="accent6">
                    <a:lumMod val="50000"/>
                  </a:schemeClr>
                </a:solidFill>
                <a:latin typeface="UTM Than Chien Tranh" panose="02040403050506020204" charset="0"/>
                <a:cs typeface="UTM Than Chien Tranh" panose="02040403050506020204" charset="0"/>
              </a:rPr>
              <a:t>điện</a:t>
            </a:r>
            <a:r>
              <a:rPr lang="en-US" b="1" i="1" dirty="0">
                <a:solidFill>
                  <a:schemeClr val="accent6">
                    <a:lumMod val="50000"/>
                  </a:schemeClr>
                </a:solidFill>
                <a:latin typeface="UTM Than Chien Tranh" panose="02040403050506020204" charset="0"/>
                <a:cs typeface="UTM Than Chien Tranh" panose="02040403050506020204" charset="0"/>
              </a:rPr>
              <a:t> </a:t>
            </a:r>
            <a:r>
              <a:rPr lang="en-US" b="1" i="1" dirty="0" err="1">
                <a:solidFill>
                  <a:schemeClr val="accent6">
                    <a:lumMod val="50000"/>
                  </a:schemeClr>
                </a:solidFill>
                <a:latin typeface="UTM Than Chien Tranh" panose="02040403050506020204" charset="0"/>
                <a:cs typeface="UTM Than Chien Tranh" panose="02040403050506020204" charset="0"/>
              </a:rPr>
              <a:t>xoay</a:t>
            </a:r>
            <a:r>
              <a:rPr lang="en-US" b="1" i="1" dirty="0">
                <a:solidFill>
                  <a:schemeClr val="accent6">
                    <a:lumMod val="50000"/>
                  </a:schemeClr>
                </a:solidFill>
                <a:latin typeface="UTM Than Chien Tranh" panose="02040403050506020204" charset="0"/>
                <a:cs typeface="UTM Than Chien Tranh" panose="02040403050506020204" charset="0"/>
              </a:rPr>
              <a:t> </a:t>
            </a:r>
            <a:r>
              <a:rPr lang="en-US" b="1" i="1" dirty="0" err="1">
                <a:solidFill>
                  <a:schemeClr val="accent6">
                    <a:lumMod val="50000"/>
                  </a:schemeClr>
                </a:solidFill>
                <a:latin typeface="UTM Than Chien Tranh" panose="02040403050506020204" charset="0"/>
                <a:cs typeface="UTM Than Chien Tranh" panose="02040403050506020204" charset="0"/>
              </a:rPr>
              <a:t>chiều</a:t>
            </a:r>
            <a:endParaRPr lang="en-US" sz="15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69592" y="846455"/>
            <a:ext cx="11445435" cy="5694240"/>
          </a:xfrm>
          <a:prstGeom prst="roundRect">
            <a:avLst>
              <a:gd name="adj" fmla="val 11903"/>
            </a:avLst>
          </a:prstGeom>
          <a:solidFill>
            <a:srgbClr val="22603B"/>
          </a:solidFill>
          <a:ln w="412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2" tIns="45717" rIns="91432" bIns="45717" rtlCol="0" anchor="ctr"/>
          <a:lstStyle/>
          <a:p>
            <a:pPr lvl="1"/>
            <a:endParaRPr lang="vi-VN" sz="2300" dirty="0">
              <a:solidFill>
                <a:schemeClr val="bg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475217" y="596267"/>
            <a:ext cx="5662725" cy="500380"/>
          </a:xfrm>
          <a:prstGeom prst="roundRect">
            <a:avLst>
              <a:gd name="adj" fmla="val 30459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2" tIns="45717" rIns="91432" bIns="45717" rtlCol="0" anchor="ctr"/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 THỐNG KIẾN THỨC CƠ BẢN</a:t>
            </a:r>
          </a:p>
        </p:txBody>
      </p:sp>
      <p:sp>
        <p:nvSpPr>
          <p:cNvPr id="16" name="Isosceles Triangle 44"/>
          <p:cNvSpPr/>
          <p:nvPr/>
        </p:nvSpPr>
        <p:spPr>
          <a:xfrm rot="16200000">
            <a:off x="359301" y="1470673"/>
            <a:ext cx="127000" cy="90147"/>
          </a:xfrm>
          <a:custGeom>
            <a:avLst/>
            <a:gdLst>
              <a:gd name="connsiteX0" fmla="*/ 0 w 293725"/>
              <a:gd name="connsiteY0" fmla="*/ 164224 h 164224"/>
              <a:gd name="connsiteX1" fmla="*/ 146863 w 293725"/>
              <a:gd name="connsiteY1" fmla="*/ 0 h 164224"/>
              <a:gd name="connsiteX2" fmla="*/ 293725 w 293725"/>
              <a:gd name="connsiteY2" fmla="*/ 164224 h 164224"/>
              <a:gd name="connsiteX3" fmla="*/ 0 w 293725"/>
              <a:gd name="connsiteY3" fmla="*/ 164224 h 164224"/>
              <a:gd name="connsiteX0-1" fmla="*/ 2363 w 296088"/>
              <a:gd name="connsiteY0-2" fmla="*/ 164221 h 164221"/>
              <a:gd name="connsiteX1-3" fmla="*/ 0 w 296088"/>
              <a:gd name="connsiteY1-4" fmla="*/ 0 h 164221"/>
              <a:gd name="connsiteX2-5" fmla="*/ 296088 w 296088"/>
              <a:gd name="connsiteY2-6" fmla="*/ 164221 h 164221"/>
              <a:gd name="connsiteX3-7" fmla="*/ 2363 w 296088"/>
              <a:gd name="connsiteY3-8" fmla="*/ 164221 h 1642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96088" h="164221">
                <a:moveTo>
                  <a:pt x="2363" y="164221"/>
                </a:moveTo>
                <a:cubicBezTo>
                  <a:pt x="1575" y="109481"/>
                  <a:pt x="788" y="54740"/>
                  <a:pt x="0" y="0"/>
                </a:cubicBezTo>
                <a:lnTo>
                  <a:pt x="296088" y="164221"/>
                </a:lnTo>
                <a:lnTo>
                  <a:pt x="2363" y="164221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endParaRPr lang="en-US" sz="3600" dirty="0">
              <a:solidFill>
                <a:prstClr val="white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77727" y="1445261"/>
            <a:ext cx="7006900" cy="523220"/>
            <a:chOff x="2672228" y="3639326"/>
            <a:chExt cx="8302159" cy="1051944"/>
          </a:xfrm>
          <a:solidFill>
            <a:schemeClr val="accent6">
              <a:lumMod val="75000"/>
            </a:schemeClr>
          </a:solidFill>
        </p:grpSpPr>
        <p:sp>
          <p:nvSpPr>
            <p:cNvPr id="22" name="Round Same Side Corner Rectangle 21"/>
            <p:cNvSpPr/>
            <p:nvPr/>
          </p:nvSpPr>
          <p:spPr>
            <a:xfrm rot="5400000">
              <a:off x="6544119" y="100180"/>
              <a:ext cx="731520" cy="8129016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3" name="Rectangle 34"/>
            <p:cNvSpPr/>
            <p:nvPr/>
          </p:nvSpPr>
          <p:spPr>
            <a:xfrm>
              <a:off x="2672228" y="3801465"/>
              <a:ext cx="1042098" cy="72898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5" name="TextBox 36"/>
            <p:cNvSpPr txBox="1"/>
            <p:nvPr/>
          </p:nvSpPr>
          <p:spPr>
            <a:xfrm>
              <a:off x="3108572" y="3639326"/>
              <a:ext cx="646358" cy="1051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</a:p>
          </p:txBody>
        </p:sp>
      </p:grpSp>
      <p:sp>
        <p:nvSpPr>
          <p:cNvPr id="26" name="Rectangles 25"/>
          <p:cNvSpPr/>
          <p:nvPr/>
        </p:nvSpPr>
        <p:spPr>
          <a:xfrm>
            <a:off x="1113501" y="1497331"/>
            <a:ext cx="6271126" cy="391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 PHÁT ĐIỆN XOAY CHIỀU BA PHA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429015" y="1997713"/>
            <a:ext cx="2862469" cy="461665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Cấu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tạo</a:t>
            </a:r>
            <a:endParaRPr lang="en-US" b="1" dirty="0">
              <a:solidFill>
                <a:srgbClr val="FFFF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921147" y="1997714"/>
            <a:ext cx="442479" cy="394335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>
              <a:lnSpc>
                <a:spcPct val="130000"/>
              </a:lnSpc>
            </a:pP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2095" y="1997714"/>
            <a:ext cx="486918" cy="461665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1</a:t>
            </a:r>
            <a:endParaRPr lang="vi-VN" dirty="0">
              <a:solidFill>
                <a:srgbClr val="FFFF00"/>
              </a:solidFill>
            </a:endParaRPr>
          </a:p>
        </p:txBody>
      </p:sp>
      <p:pic>
        <p:nvPicPr>
          <p:cNvPr id="64514" name="Picture 2" descr="Củng cố kiến thứ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812" y="846457"/>
            <a:ext cx="2950650" cy="2923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8" name="Picture 6" descr="Bộ thí nghiệm về máy phát điện xoay chiều ba ph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5" t="4594" r="7374" b="33335"/>
          <a:stretch/>
        </p:blipFill>
        <p:spPr bwMode="auto">
          <a:xfrm>
            <a:off x="8396414" y="3693575"/>
            <a:ext cx="3223446" cy="245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363626" y="2470861"/>
            <a:ext cx="6711986" cy="1446544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lvl="0"/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2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Phần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ứng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cuộn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dây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giống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gắn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cố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lệch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120</a:t>
            </a:r>
            <a:r>
              <a:rPr lang="en-US" sz="2200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vành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tròn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(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Stato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lvl="0"/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Phần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cảm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lam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châm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điện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quay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quanh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trục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(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Rôto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vi-VN" sz="2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5711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Freeform 60"/>
          <p:cNvSpPr/>
          <p:nvPr/>
        </p:nvSpPr>
        <p:spPr>
          <a:xfrm>
            <a:off x="305334" y="1"/>
            <a:ext cx="807986" cy="544195"/>
          </a:xfrm>
          <a:custGeom>
            <a:avLst/>
            <a:gdLst>
              <a:gd name="connsiteX0" fmla="*/ 112 w 1272"/>
              <a:gd name="connsiteY0" fmla="*/ 190 h 857"/>
              <a:gd name="connsiteX1" fmla="*/ 19 w 1272"/>
              <a:gd name="connsiteY1" fmla="*/ 13 h 857"/>
              <a:gd name="connsiteX2" fmla="*/ 1256 w 1272"/>
              <a:gd name="connsiteY2" fmla="*/ 0 h 857"/>
              <a:gd name="connsiteX3" fmla="*/ 1146 w 1272"/>
              <a:gd name="connsiteY3" fmla="*/ 196 h 857"/>
              <a:gd name="connsiteX4" fmla="*/ 1146 w 1272"/>
              <a:gd name="connsiteY4" fmla="*/ 725 h 857"/>
              <a:gd name="connsiteX5" fmla="*/ 1014 w 1272"/>
              <a:gd name="connsiteY5" fmla="*/ 857 h 857"/>
              <a:gd name="connsiteX6" fmla="*/ 249 w 1272"/>
              <a:gd name="connsiteY6" fmla="*/ 857 h 857"/>
              <a:gd name="connsiteX7" fmla="*/ 117 w 1272"/>
              <a:gd name="connsiteY7" fmla="*/ 725 h 857"/>
              <a:gd name="connsiteX8" fmla="*/ 112 w 1272"/>
              <a:gd name="connsiteY8" fmla="*/ 190 h 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3" h="857">
                <a:moveTo>
                  <a:pt x="112" y="190"/>
                </a:moveTo>
                <a:cubicBezTo>
                  <a:pt x="112" y="117"/>
                  <a:pt x="-54" y="13"/>
                  <a:pt x="19" y="13"/>
                </a:cubicBezTo>
                <a:lnTo>
                  <a:pt x="1256" y="0"/>
                </a:lnTo>
                <a:cubicBezTo>
                  <a:pt x="1329" y="0"/>
                  <a:pt x="1146" y="123"/>
                  <a:pt x="1146" y="196"/>
                </a:cubicBezTo>
                <a:lnTo>
                  <a:pt x="1146" y="725"/>
                </a:lnTo>
                <a:cubicBezTo>
                  <a:pt x="1146" y="798"/>
                  <a:pt x="1087" y="857"/>
                  <a:pt x="1014" y="857"/>
                </a:cubicBezTo>
                <a:lnTo>
                  <a:pt x="249" y="857"/>
                </a:lnTo>
                <a:cubicBezTo>
                  <a:pt x="176" y="857"/>
                  <a:pt x="117" y="798"/>
                  <a:pt x="117" y="725"/>
                </a:cubicBezTo>
                <a:lnTo>
                  <a:pt x="112" y="19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endParaRPr lang="en-US"/>
          </a:p>
        </p:txBody>
      </p:sp>
      <p:sp>
        <p:nvSpPr>
          <p:cNvPr id="62" name="Rectangles 61"/>
          <p:cNvSpPr/>
          <p:nvPr/>
        </p:nvSpPr>
        <p:spPr>
          <a:xfrm>
            <a:off x="0" y="3"/>
            <a:ext cx="12188825" cy="755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endParaRPr lang="en-US"/>
          </a:p>
        </p:txBody>
      </p:sp>
      <p:sp>
        <p:nvSpPr>
          <p:cNvPr id="63" name="Rounded Rectangle 62"/>
          <p:cNvSpPr/>
          <p:nvPr/>
        </p:nvSpPr>
        <p:spPr>
          <a:xfrm>
            <a:off x="1122390" y="123191"/>
            <a:ext cx="721807" cy="401320"/>
          </a:xfrm>
          <a:prstGeom prst="roundRect">
            <a:avLst/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r>
              <a:rPr lang="en-US" sz="11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11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11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11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1" b="21111"/>
          <a:stretch>
            <a:fillRect/>
          </a:stretch>
        </p:blipFill>
        <p:spPr bwMode="auto">
          <a:xfrm flipH="1">
            <a:off x="476128" y="123189"/>
            <a:ext cx="465969" cy="328931"/>
          </a:xfrm>
          <a:prstGeom prst="rect">
            <a:avLst/>
          </a:prstGeom>
          <a:solidFill>
            <a:schemeClr val="l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" name="Rounded Rectangle 63"/>
          <p:cNvSpPr/>
          <p:nvPr/>
        </p:nvSpPr>
        <p:spPr>
          <a:xfrm>
            <a:off x="1997190" y="123190"/>
            <a:ext cx="10162433" cy="401955"/>
          </a:xfrm>
          <a:prstGeom prst="round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>
              <a:lnSpc>
                <a:spcPct val="80000"/>
              </a:lnSpc>
            </a:pPr>
            <a:r>
              <a:rPr lang="en-US" b="1" i="1" dirty="0" err="1">
                <a:solidFill>
                  <a:schemeClr val="accent6">
                    <a:lumMod val="50000"/>
                  </a:schemeClr>
                </a:solidFill>
                <a:latin typeface="UTM Than Chien Tranh" panose="02040403050506020204" charset="0"/>
                <a:cs typeface="UTM Than Chien Tranh" panose="02040403050506020204" charset="0"/>
              </a:rPr>
              <a:t>dòng</a:t>
            </a:r>
            <a:r>
              <a:rPr lang="en-US" b="1" i="1" dirty="0">
                <a:solidFill>
                  <a:schemeClr val="accent6">
                    <a:lumMod val="50000"/>
                  </a:schemeClr>
                </a:solidFill>
                <a:latin typeface="UTM Than Chien Tranh" panose="02040403050506020204" charset="0"/>
                <a:cs typeface="UTM Than Chien Tranh" panose="02040403050506020204" charset="0"/>
              </a:rPr>
              <a:t> </a:t>
            </a:r>
            <a:r>
              <a:rPr lang="en-US" b="1" i="1" dirty="0" err="1">
                <a:solidFill>
                  <a:schemeClr val="accent6">
                    <a:lumMod val="50000"/>
                  </a:schemeClr>
                </a:solidFill>
                <a:latin typeface="UTM Than Chien Tranh" panose="02040403050506020204" charset="0"/>
                <a:cs typeface="UTM Than Chien Tranh" panose="02040403050506020204" charset="0"/>
              </a:rPr>
              <a:t>điện</a:t>
            </a:r>
            <a:r>
              <a:rPr lang="en-US" b="1" i="1" dirty="0">
                <a:solidFill>
                  <a:schemeClr val="accent6">
                    <a:lumMod val="50000"/>
                  </a:schemeClr>
                </a:solidFill>
                <a:latin typeface="UTM Than Chien Tranh" panose="02040403050506020204" charset="0"/>
                <a:cs typeface="UTM Than Chien Tranh" panose="02040403050506020204" charset="0"/>
              </a:rPr>
              <a:t> </a:t>
            </a:r>
            <a:r>
              <a:rPr lang="en-US" b="1" i="1" dirty="0" err="1">
                <a:solidFill>
                  <a:schemeClr val="accent6">
                    <a:lumMod val="50000"/>
                  </a:schemeClr>
                </a:solidFill>
                <a:latin typeface="UTM Than Chien Tranh" panose="02040403050506020204" charset="0"/>
                <a:cs typeface="UTM Than Chien Tranh" panose="02040403050506020204" charset="0"/>
              </a:rPr>
              <a:t>xoay</a:t>
            </a:r>
            <a:r>
              <a:rPr lang="en-US" b="1" i="1" dirty="0">
                <a:solidFill>
                  <a:schemeClr val="accent6">
                    <a:lumMod val="50000"/>
                  </a:schemeClr>
                </a:solidFill>
                <a:latin typeface="UTM Than Chien Tranh" panose="02040403050506020204" charset="0"/>
                <a:cs typeface="UTM Than Chien Tranh" panose="02040403050506020204" charset="0"/>
              </a:rPr>
              <a:t> </a:t>
            </a:r>
            <a:r>
              <a:rPr lang="en-US" b="1" i="1" dirty="0" err="1">
                <a:solidFill>
                  <a:schemeClr val="accent6">
                    <a:lumMod val="50000"/>
                  </a:schemeClr>
                </a:solidFill>
                <a:latin typeface="UTM Than Chien Tranh" panose="02040403050506020204" charset="0"/>
                <a:cs typeface="UTM Than Chien Tranh" panose="02040403050506020204" charset="0"/>
              </a:rPr>
              <a:t>chiều</a:t>
            </a:r>
            <a:endParaRPr lang="en-US" sz="15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69592" y="846455"/>
            <a:ext cx="11445435" cy="5694240"/>
          </a:xfrm>
          <a:prstGeom prst="roundRect">
            <a:avLst>
              <a:gd name="adj" fmla="val 11903"/>
            </a:avLst>
          </a:prstGeom>
          <a:solidFill>
            <a:srgbClr val="22603B"/>
          </a:solidFill>
          <a:ln w="412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2" tIns="45717" rIns="91432" bIns="45717" rtlCol="0" anchor="ctr"/>
          <a:lstStyle/>
          <a:p>
            <a:pPr lvl="1"/>
            <a:endParaRPr lang="vi-VN" sz="2300" dirty="0">
              <a:solidFill>
                <a:schemeClr val="bg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475217" y="596267"/>
            <a:ext cx="5662725" cy="500380"/>
          </a:xfrm>
          <a:prstGeom prst="roundRect">
            <a:avLst>
              <a:gd name="adj" fmla="val 30459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2" tIns="45717" rIns="91432" bIns="45717" rtlCol="0" anchor="ctr"/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 THỐNG KIẾN THỨC CƠ BẢN</a:t>
            </a:r>
          </a:p>
        </p:txBody>
      </p:sp>
      <p:sp>
        <p:nvSpPr>
          <p:cNvPr id="16" name="Isosceles Triangle 44"/>
          <p:cNvSpPr/>
          <p:nvPr/>
        </p:nvSpPr>
        <p:spPr>
          <a:xfrm rot="16200000">
            <a:off x="359301" y="1470673"/>
            <a:ext cx="127000" cy="90147"/>
          </a:xfrm>
          <a:custGeom>
            <a:avLst/>
            <a:gdLst>
              <a:gd name="connsiteX0" fmla="*/ 0 w 293725"/>
              <a:gd name="connsiteY0" fmla="*/ 164224 h 164224"/>
              <a:gd name="connsiteX1" fmla="*/ 146863 w 293725"/>
              <a:gd name="connsiteY1" fmla="*/ 0 h 164224"/>
              <a:gd name="connsiteX2" fmla="*/ 293725 w 293725"/>
              <a:gd name="connsiteY2" fmla="*/ 164224 h 164224"/>
              <a:gd name="connsiteX3" fmla="*/ 0 w 293725"/>
              <a:gd name="connsiteY3" fmla="*/ 164224 h 164224"/>
              <a:gd name="connsiteX0-1" fmla="*/ 2363 w 296088"/>
              <a:gd name="connsiteY0-2" fmla="*/ 164221 h 164221"/>
              <a:gd name="connsiteX1-3" fmla="*/ 0 w 296088"/>
              <a:gd name="connsiteY1-4" fmla="*/ 0 h 164221"/>
              <a:gd name="connsiteX2-5" fmla="*/ 296088 w 296088"/>
              <a:gd name="connsiteY2-6" fmla="*/ 164221 h 164221"/>
              <a:gd name="connsiteX3-7" fmla="*/ 2363 w 296088"/>
              <a:gd name="connsiteY3-8" fmla="*/ 164221 h 1642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96088" h="164221">
                <a:moveTo>
                  <a:pt x="2363" y="164221"/>
                </a:moveTo>
                <a:cubicBezTo>
                  <a:pt x="1575" y="109481"/>
                  <a:pt x="788" y="54740"/>
                  <a:pt x="0" y="0"/>
                </a:cubicBezTo>
                <a:lnTo>
                  <a:pt x="296088" y="164221"/>
                </a:lnTo>
                <a:lnTo>
                  <a:pt x="2363" y="164221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endParaRPr lang="en-US" sz="3600" dirty="0">
              <a:solidFill>
                <a:prstClr val="white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77727" y="1445261"/>
            <a:ext cx="7006900" cy="523220"/>
            <a:chOff x="2672228" y="3639326"/>
            <a:chExt cx="8302159" cy="1051944"/>
          </a:xfrm>
          <a:solidFill>
            <a:schemeClr val="accent6">
              <a:lumMod val="75000"/>
            </a:schemeClr>
          </a:solidFill>
        </p:grpSpPr>
        <p:sp>
          <p:nvSpPr>
            <p:cNvPr id="22" name="Round Same Side Corner Rectangle 21"/>
            <p:cNvSpPr/>
            <p:nvPr/>
          </p:nvSpPr>
          <p:spPr>
            <a:xfrm rot="5400000">
              <a:off x="6544119" y="100180"/>
              <a:ext cx="731520" cy="8129016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3" name="Rectangle 34"/>
            <p:cNvSpPr/>
            <p:nvPr/>
          </p:nvSpPr>
          <p:spPr>
            <a:xfrm>
              <a:off x="2672228" y="3801465"/>
              <a:ext cx="1042098" cy="72898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5" name="TextBox 36"/>
            <p:cNvSpPr txBox="1"/>
            <p:nvPr/>
          </p:nvSpPr>
          <p:spPr>
            <a:xfrm>
              <a:off x="3108572" y="3639326"/>
              <a:ext cx="646358" cy="1051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</a:p>
          </p:txBody>
        </p:sp>
      </p:grpSp>
      <p:sp>
        <p:nvSpPr>
          <p:cNvPr id="26" name="Rectangles 25"/>
          <p:cNvSpPr/>
          <p:nvPr/>
        </p:nvSpPr>
        <p:spPr>
          <a:xfrm>
            <a:off x="1113501" y="1497331"/>
            <a:ext cx="6271126" cy="391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 PHÁT ĐIỆN XOAY CHIỀU BA PHA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429015" y="1997713"/>
            <a:ext cx="2862469" cy="461665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Cấu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tạo</a:t>
            </a:r>
            <a:endParaRPr lang="en-US" b="1" dirty="0">
              <a:solidFill>
                <a:srgbClr val="FFFF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921147" y="1997714"/>
            <a:ext cx="442479" cy="394335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>
              <a:lnSpc>
                <a:spcPct val="130000"/>
              </a:lnSpc>
            </a:pP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1525859" y="2557134"/>
            <a:ext cx="4856766" cy="461665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Nguyên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tắc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hoạt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động</a:t>
            </a:r>
            <a:endParaRPr lang="en-US" b="1" dirty="0">
              <a:solidFill>
                <a:srgbClr val="FFFF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Rounded Rectangle 118"/>
          <p:cNvSpPr/>
          <p:nvPr/>
        </p:nvSpPr>
        <p:spPr>
          <a:xfrm>
            <a:off x="944701" y="2590800"/>
            <a:ext cx="442479" cy="394335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>
              <a:lnSpc>
                <a:spcPct val="130000"/>
              </a:lnSpc>
            </a:pPr>
            <a:r>
              <a:rPr lang="en-US" sz="2000" b="1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42095" y="1997714"/>
            <a:ext cx="486918" cy="461665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1</a:t>
            </a:r>
            <a:endParaRPr lang="vi-VN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5554" y="3200400"/>
            <a:ext cx="4460307" cy="769435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lvl="0" algn="just"/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Theo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tương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cảm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ứng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 algn="just"/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điện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vi-VN" sz="2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2" descr="Củng cố kiến thứ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612" y="1572110"/>
            <a:ext cx="2420008" cy="239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113501" y="4343400"/>
                <a:ext cx="5026369" cy="1249952"/>
              </a:xfrm>
              <a:prstGeom prst="rect">
                <a:avLst/>
              </a:prstGeom>
              <a:noFill/>
            </p:spPr>
            <p:txBody>
              <a:bodyPr wrap="square" lIns="91432" tIns="45717" rIns="91432" bIns="45717" rtlCol="0">
                <a:spAutoFit/>
              </a:bodyPr>
              <a:lstStyle/>
              <a:p>
                <a:pPr lvl="0" algn="just"/>
                <a:r>
                  <a:rPr lang="en-US" sz="2200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Suất</a:t>
                </a:r>
                <a:r>
                  <a:rPr lang="en-US" sz="22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điện</a:t>
                </a:r>
                <a:r>
                  <a:rPr lang="en-US" sz="22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động</a:t>
                </a:r>
                <a:r>
                  <a:rPr lang="en-US" sz="22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trong</a:t>
                </a:r>
                <a:r>
                  <a:rPr lang="en-US" sz="22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ba</a:t>
                </a:r>
                <a:r>
                  <a:rPr lang="en-US" sz="22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cuộn</a:t>
                </a:r>
                <a:r>
                  <a:rPr lang="en-US" sz="22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dây</a:t>
                </a:r>
                <a:r>
                  <a:rPr lang="en-US" sz="22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có</a:t>
                </a:r>
                <a:r>
                  <a:rPr lang="en-US" sz="22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</a:p>
              <a:p>
                <a:pPr lvl="0" algn="just"/>
                <a:r>
                  <a:rPr lang="en-US" sz="2200" dirty="0" err="1">
                    <a:solidFill>
                      <a:srgbClr val="FFC000"/>
                    </a:solidFill>
                    <a:latin typeface="Arial" pitchFamily="34" charset="0"/>
                    <a:cs typeface="Arial" pitchFamily="34" charset="0"/>
                  </a:rPr>
                  <a:t>cùng</a:t>
                </a:r>
                <a:r>
                  <a:rPr lang="en-US" sz="2200" dirty="0">
                    <a:solidFill>
                      <a:srgbClr val="FFC000"/>
                    </a:solidFill>
                    <a:latin typeface="Arial" pitchFamily="34" charset="0"/>
                    <a:cs typeface="Arial" pitchFamily="34" charset="0"/>
                  </a:rPr>
                  <a:t> biên </a:t>
                </a:r>
                <a:r>
                  <a:rPr lang="en-US" sz="2200" dirty="0" err="1">
                    <a:solidFill>
                      <a:srgbClr val="FFC000"/>
                    </a:solidFill>
                    <a:latin typeface="Arial" pitchFamily="34" charset="0"/>
                    <a:cs typeface="Arial" pitchFamily="34" charset="0"/>
                  </a:rPr>
                  <a:t>độ</a:t>
                </a:r>
                <a:r>
                  <a:rPr lang="en-US" sz="2200" dirty="0">
                    <a:solidFill>
                      <a:srgbClr val="FFC000"/>
                    </a:solidFill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2200" dirty="0" err="1">
                    <a:solidFill>
                      <a:srgbClr val="FFC000"/>
                    </a:solidFill>
                    <a:latin typeface="Arial" pitchFamily="34" charset="0"/>
                    <a:cs typeface="Arial" pitchFamily="34" charset="0"/>
                  </a:rPr>
                  <a:t>cùng</a:t>
                </a:r>
                <a:r>
                  <a:rPr lang="en-US" sz="2200" dirty="0">
                    <a:solidFill>
                      <a:srgbClr val="FFC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solidFill>
                      <a:srgbClr val="FFC000"/>
                    </a:solidFill>
                    <a:latin typeface="Arial" pitchFamily="34" charset="0"/>
                    <a:cs typeface="Arial" pitchFamily="34" charset="0"/>
                  </a:rPr>
                  <a:t>tần</a:t>
                </a:r>
                <a:r>
                  <a:rPr lang="en-US" sz="2200" dirty="0">
                    <a:solidFill>
                      <a:srgbClr val="FFC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solidFill>
                      <a:srgbClr val="FFC000"/>
                    </a:solidFill>
                    <a:latin typeface="Arial" pitchFamily="34" charset="0"/>
                    <a:cs typeface="Arial" pitchFamily="34" charset="0"/>
                  </a:rPr>
                  <a:t>số</a:t>
                </a:r>
                <a:r>
                  <a:rPr lang="en-US" sz="2200" dirty="0">
                    <a:solidFill>
                      <a:srgbClr val="FFC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solidFill>
                      <a:srgbClr val="FFC000"/>
                    </a:solidFill>
                    <a:latin typeface="Arial" pitchFamily="34" charset="0"/>
                    <a:cs typeface="Arial" pitchFamily="34" charset="0"/>
                  </a:rPr>
                  <a:t>và</a:t>
                </a:r>
                <a:r>
                  <a:rPr lang="en-US" sz="2200" dirty="0">
                    <a:solidFill>
                      <a:srgbClr val="FFC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solidFill>
                      <a:srgbClr val="FFC000"/>
                    </a:solidFill>
                    <a:latin typeface="Arial" pitchFamily="34" charset="0"/>
                    <a:cs typeface="Arial" pitchFamily="34" charset="0"/>
                  </a:rPr>
                  <a:t>lệch</a:t>
                </a:r>
                <a:r>
                  <a:rPr lang="en-US" sz="2200" dirty="0">
                    <a:solidFill>
                      <a:srgbClr val="FFC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solidFill>
                      <a:srgbClr val="FFC000"/>
                    </a:solidFill>
                    <a:latin typeface="Arial" pitchFamily="34" charset="0"/>
                    <a:cs typeface="Arial" pitchFamily="34" charset="0"/>
                  </a:rPr>
                  <a:t>pha</a:t>
                </a:r>
                <a:r>
                  <a:rPr lang="en-US" sz="2200" dirty="0">
                    <a:solidFill>
                      <a:srgbClr val="FFC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dirty="0" err="1">
                    <a:solidFill>
                      <a:srgbClr val="FFC000"/>
                    </a:solidFill>
                    <a:latin typeface="Arial" pitchFamily="34" charset="0"/>
                    <a:cs typeface="Arial" pitchFamily="34" charset="0"/>
                  </a:rPr>
                  <a:t>nhau</a:t>
                </a:r>
                <a:r>
                  <a:rPr lang="en-US" sz="2200" dirty="0">
                    <a:solidFill>
                      <a:srgbClr val="FFC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solidFill>
                              <a:srgbClr val="FFC000"/>
                            </a:solidFill>
                            <a:latin typeface="Cambria Math"/>
                            <a:cs typeface="Arial" pitchFamily="34" charset="0"/>
                          </a:rPr>
                          <m:t>2</m:t>
                        </m:r>
                        <m:r>
                          <a:rPr lang="en-US" sz="2200" b="0" i="1" smtClean="0">
                            <a:solidFill>
                              <a:srgbClr val="FFC000"/>
                            </a:solidFill>
                            <a:latin typeface="Cambria Math"/>
                            <a:cs typeface="Arial" pitchFamily="34" charset="0"/>
                          </a:rPr>
                          <m:t>𝜋</m:t>
                        </m:r>
                      </m:num>
                      <m:den>
                        <m:r>
                          <a:rPr lang="en-US" sz="2200" b="0" i="1" smtClean="0">
                            <a:solidFill>
                              <a:srgbClr val="FFC000"/>
                            </a:solidFill>
                            <a:latin typeface="Cambria Math"/>
                            <a:cs typeface="Arial" pitchFamily="34" charset="0"/>
                          </a:rPr>
                          <m:t>3</m:t>
                        </m:r>
                      </m:den>
                    </m:f>
                    <m:r>
                      <a:rPr lang="en-US" sz="2200" b="0" i="0" smtClean="0">
                        <a:solidFill>
                          <a:srgbClr val="FFC000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solidFill>
                          <a:srgbClr val="FFC000"/>
                        </a:solidFill>
                        <a:latin typeface="Cambria Math"/>
                        <a:cs typeface="Arial" pitchFamily="34" charset="0"/>
                      </a:rPr>
                      <m:t>rad</m:t>
                    </m:r>
                    <m:r>
                      <a:rPr lang="en-US" sz="2200" b="0" i="0" smtClean="0">
                        <a:solidFill>
                          <a:srgbClr val="FFC000"/>
                        </a:solidFill>
                        <a:latin typeface="Cambria Math"/>
                        <a:cs typeface="Arial" pitchFamily="34" charset="0"/>
                      </a:rPr>
                      <m:t>.</m:t>
                    </m:r>
                  </m:oMath>
                </a14:m>
                <a:endParaRPr lang="vi-VN" sz="2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501" y="4343400"/>
                <a:ext cx="5026369" cy="1249952"/>
              </a:xfrm>
              <a:prstGeom prst="rect">
                <a:avLst/>
              </a:prstGeom>
              <a:blipFill rotWithShape="1">
                <a:blip r:embed="rId8"/>
                <a:stretch>
                  <a:fillRect l="-1578" t="-2439" r="-1699" b="-243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3492" name="Picture 4" descr="https://hoc247.net/fckeditorimg/upload/images/3(34)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844" y="3826701"/>
            <a:ext cx="5488781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2630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41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1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3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blipFill rotWithShape="1">
          <a:blip xmlns:r="http://schemas.openxmlformats.org/officeDocument/2006/relationships" r:embed="rId1"/>
          <a:stretch>
            <a:fillRect l="-754" t="-587" r="-754"/>
          </a:stretch>
        </a:blipFill>
      </a:spPr>
      <a:bodyPr/>
      <a:lstStyle>
        <a:defPPr>
          <a:defRPr dirty="0">
            <a:noFill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3094</TotalTime>
  <Words>491</Words>
  <PresentationFormat>Tùy chỉnh</PresentationFormat>
  <Paragraphs>88</Paragraphs>
  <Slides>10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10</vt:i4>
      </vt:variant>
    </vt:vector>
  </HeadingPairs>
  <TitlesOfParts>
    <vt:vector size="17" baseType="lpstr">
      <vt:lpstr>Arial</vt:lpstr>
      <vt:lpstr>Calibri</vt:lpstr>
      <vt:lpstr>Cambria Math</vt:lpstr>
      <vt:lpstr>Tahoma</vt:lpstr>
      <vt:lpstr>Times New Roman</vt:lpstr>
      <vt:lpstr>UTM Than Chien Tranh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2021-02-17T02:18:53Z</dcterms:created>
  <dcterms:modified xsi:type="dcterms:W3CDTF">2021-09-15T04:38:38Z</dcterms:modified>
</cp:coreProperties>
</file>