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68" r:id="rId2"/>
    <p:sldId id="276" r:id="rId3"/>
    <p:sldId id="266" r:id="rId4"/>
    <p:sldId id="267" r:id="rId5"/>
    <p:sldId id="256" r:id="rId6"/>
    <p:sldId id="257" r:id="rId7"/>
    <p:sldId id="258" r:id="rId8"/>
    <p:sldId id="259" r:id="rId9"/>
    <p:sldId id="260" r:id="rId10"/>
    <p:sldId id="269" r:id="rId11"/>
    <p:sldId id="270" r:id="rId12"/>
    <p:sldId id="271" r:id="rId13"/>
    <p:sldId id="272" r:id="rId14"/>
    <p:sldId id="273" r:id="rId15"/>
    <p:sldId id="274" r:id="rId16"/>
  </p:sldIdLst>
  <p:sldSz cx="12192000" cy="6858000"/>
  <p:notesSz cx="6858000" cy="9144000"/>
  <p:embeddedFontLst>
    <p:embeddedFont>
      <p:font typeface="Cambria Math" panose="02040503050406030204" pitchFamily="18" charset="0"/>
      <p:regular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custShowLst>
    <p:custShow name="Custom Show 1" id="0">
      <p:sldLst>
        <p:sld r:id="rId2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D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60" autoAdjust="0"/>
    <p:restoredTop sz="94343" autoAdjust="0"/>
  </p:normalViewPr>
  <p:slideViewPr>
    <p:cSldViewPr snapToGrid="0">
      <p:cViewPr varScale="1">
        <p:scale>
          <a:sx n="86" d="100"/>
          <a:sy n="86" d="100"/>
        </p:scale>
        <p:origin x="636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380FB-A37E-4DA0-A4F1-D79411673738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26E6D3-C083-42CB-AF95-840D31397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19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3EFAF-0D55-47C2-956C-AEEC4BC238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958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976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46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518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220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292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646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836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03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775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497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13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FF1FC-8BB6-4DBB-9940-F696B5579502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433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slide" Target="slide5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slide" Target="slide5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slide" Target="slide5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7.xml"/><Relationship Id="rId7" Type="http://schemas.openxmlformats.org/officeDocument/2006/relationships/slide" Target="slide3.xml"/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5" Type="http://schemas.openxmlformats.org/officeDocument/2006/relationships/slide" Target="slide8.xml"/><Relationship Id="rId4" Type="http://schemas.openxmlformats.org/officeDocument/2006/relationships/slide" Target="slide9.xml"/><Relationship Id="rId9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5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5.xml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slide" Target="slide5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audio" Target="../media/audio1.wav"/><Relationship Id="rId7" Type="http://schemas.openxmlformats.org/officeDocument/2006/relationships/slide" Target="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jp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5560" y="0"/>
            <a:ext cx="10515600" cy="1325563"/>
          </a:xfrm>
        </p:spPr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39   </a:t>
            </a:r>
            <a:r>
              <a:rPr lang="en-US" dirty="0" smtClean="0"/>
              <a:t>      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56488" y="2656108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CHƯƠNG VIII</a:t>
            </a:r>
          </a:p>
        </p:txBody>
      </p:sp>
    </p:spTree>
    <p:extLst>
      <p:ext uri="{BB962C8B-B14F-4D97-AF65-F5344CB8AC3E}">
        <p14:creationId xmlns:p14="http://schemas.microsoft.com/office/powerpoint/2010/main" val="246178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365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917191" y="1138350"/>
            <a:ext cx="9375819" cy="3194423"/>
          </a:xfrm>
          <a:prstGeom prst="snip2DiagRect">
            <a:avLst>
              <a:gd name="adj1" fmla="val 0"/>
              <a:gd name="adj2" fmla="val 24222"/>
            </a:avLst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A,B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78365" y="4332774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điểm A ,B  và C thẳng hàng</a:t>
            </a:r>
            <a:endParaRPr lang="en-US" sz="3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03634" y="3013502"/>
            <a:ext cx="18473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723294" y="2853190"/>
            <a:ext cx="1867596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2886767"/>
              </p:ext>
            </p:extLst>
          </p:nvPr>
        </p:nvGraphicFramePr>
        <p:xfrm>
          <a:off x="3723294" y="2853190"/>
          <a:ext cx="5310977" cy="986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FX Draw" r:id="rId7" imgW="3462535" imgH="405350" progId="FXDraw.Graphic">
                  <p:embed/>
                </p:oleObj>
              </mc:Choice>
              <mc:Fallback>
                <p:oleObj name="FX Draw" r:id="rId7" imgW="3462535" imgH="405350" progId="FXDraw.Graphic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3294" y="2853190"/>
                        <a:ext cx="5310977" cy="9866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128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3" presetClass="entr" presetSubtype="3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1" presetClass="emph" presetSubtype="0" repeatCount="indefinite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  <p:bldP spid="15" grpId="0"/>
      <p:bldP spid="1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365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2118359" y="1138351"/>
            <a:ext cx="9375819" cy="3036314"/>
          </a:xfrm>
          <a:prstGeom prst="snip2DiagRect">
            <a:avLst>
              <a:gd name="adj1" fmla="val 0"/>
              <a:gd name="adj2" fmla="val 24222"/>
            </a:avLst>
          </a:prstGeom>
          <a:solidFill>
            <a:schemeClr val="accent2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70048" y="4420026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fr-FR" sz="3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fr-FR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 </a:t>
            </a:r>
            <a:r>
              <a:rPr lang="fr-FR" sz="3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BC là </a:t>
            </a:r>
            <a:r>
              <a:rPr lang="fr-FR" sz="3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fr-FR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fr-FR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fr-FR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3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03634" y="3013502"/>
            <a:ext cx="18473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nip Diagonal Corner Rectangle 9"/>
          <p:cNvSpPr/>
          <p:nvPr/>
        </p:nvSpPr>
        <p:spPr>
          <a:xfrm>
            <a:off x="1917191" y="1138350"/>
            <a:ext cx="9375819" cy="3281675"/>
          </a:xfrm>
          <a:prstGeom prst="snip2DiagRect">
            <a:avLst>
              <a:gd name="adj1" fmla="val 0"/>
              <a:gd name="adj2" fmla="val 24222"/>
            </a:avLst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BC?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9474334"/>
              </p:ext>
            </p:extLst>
          </p:nvPr>
        </p:nvGraphicFramePr>
        <p:xfrm>
          <a:off x="3723294" y="2853190"/>
          <a:ext cx="5310977" cy="986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FX Draw" r:id="rId7" imgW="3462535" imgH="405350" progId="FXDraw.Graphic">
                  <p:embed/>
                </p:oleObj>
              </mc:Choice>
              <mc:Fallback>
                <p:oleObj name="FX Draw" r:id="rId7" imgW="3462535" imgH="405350" progId="FXDraw.Graphic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3294" y="2853190"/>
                        <a:ext cx="5310977" cy="9866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525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3" presetClass="entr" presetSubtype="3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1" presetClass="emph" presetSubtype="0" repeatCount="indefinite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15" grpId="0"/>
      <p:bldP spid="15" grpId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365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5" name="Rectangle 4"/>
          <p:cNvSpPr/>
          <p:nvPr/>
        </p:nvSpPr>
        <p:spPr>
          <a:xfrm>
            <a:off x="2378365" y="4332774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fr-FR" sz="3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fr-FR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fr-FR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 , BC  </a:t>
            </a:r>
            <a:r>
              <a:rPr lang="fr-FR" sz="3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fr-FR" sz="3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fr-FR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fr-FR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fr-FR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fr-FR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fr-FR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fr-FR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03634" y="3013502"/>
            <a:ext cx="18473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nip Diagonal Corner Rectangle 9"/>
          <p:cNvSpPr/>
          <p:nvPr/>
        </p:nvSpPr>
        <p:spPr>
          <a:xfrm>
            <a:off x="1917191" y="1138350"/>
            <a:ext cx="9375819" cy="3194423"/>
          </a:xfrm>
          <a:prstGeom prst="snip2DiagRect">
            <a:avLst>
              <a:gd name="adj1" fmla="val 0"/>
              <a:gd name="adj2" fmla="val 24222"/>
            </a:avLst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AB,BC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3057154"/>
              </p:ext>
            </p:extLst>
          </p:nvPr>
        </p:nvGraphicFramePr>
        <p:xfrm>
          <a:off x="3723294" y="2853190"/>
          <a:ext cx="5310977" cy="986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FX Draw" r:id="rId7" imgW="3462535" imgH="405350" progId="FXDraw.Graphic">
                  <p:embed/>
                </p:oleObj>
              </mc:Choice>
              <mc:Fallback>
                <p:oleObj name="FX Draw" r:id="rId7" imgW="3462535" imgH="405350" progId="FXDraw.Graphic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3294" y="2853190"/>
                        <a:ext cx="5310977" cy="9866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68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3" presetClass="entr" presetSubtype="3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1" presetClass="emph" presetSubtype="0" repeatCount="indefinite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15" grpId="0"/>
      <p:bldP spid="15" grpId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7904" y="621792"/>
            <a:ext cx="963777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8.42 SGK</a:t>
            </a:r>
          </a:p>
          <a:p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thang ABCD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AutoNum type="alphaLcParenR"/>
            </a:pP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endParaRPr lang="en-US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LcParenR"/>
            </a:pP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tù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33087" y="6181344"/>
            <a:ext cx="18800769" cy="6878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6116446"/>
              </p:ext>
            </p:extLst>
          </p:nvPr>
        </p:nvGraphicFramePr>
        <p:xfrm>
          <a:off x="2292350" y="3057271"/>
          <a:ext cx="6083554" cy="3051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FX Draw" r:id="rId4" imgW="2910599" imgH="1459748" progId="FXDraw.Graphic">
                  <p:embed/>
                </p:oleObj>
              </mc:Choice>
              <mc:Fallback>
                <p:oleObj name="FX Draw" r:id="rId4" imgW="2910599" imgH="1459748" progId="FXDraw.Graphic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2350" y="3057271"/>
                        <a:ext cx="6083554" cy="30517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21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3584" y="146304"/>
            <a:ext cx="96012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8.43 SGK</a:t>
            </a:r>
          </a:p>
          <a:p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8.57:</a:t>
            </a:r>
          </a:p>
          <a:p>
            <a:pPr marL="342900" indent="-342900">
              <a:buAutoNum type="alphaLcParenR"/>
            </a:pP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buAutoNum type="alphaLcParenR"/>
            </a:pP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bẹt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yOz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xOB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tù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4572000" y="3639313"/>
            <a:ext cx="7040880" cy="281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47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vi-VN" b="1" dirty="0"/>
              <a:t>HƯỚNG DẪN HỌC Ở NHÀ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lvl="0"/>
            <a:r>
              <a:rPr lang="vi-VN" sz="3800" dirty="0">
                <a:latin typeface="+mj-lt"/>
              </a:rPr>
              <a:t>Học thuộc lý thuyết. Hệ thống lại toàn bộ kiến thức của chương.</a:t>
            </a:r>
            <a:endParaRPr lang="en-US" sz="3800" dirty="0">
              <a:latin typeface="+mj-lt"/>
            </a:endParaRPr>
          </a:p>
          <a:p>
            <a:pPr lvl="0"/>
            <a:r>
              <a:rPr lang="vi-VN" sz="3800" dirty="0">
                <a:latin typeface="+mj-lt"/>
              </a:rPr>
              <a:t> Xem lại các bài tập đã chữa, làm thêm các bài tập trong sách bài tập.</a:t>
            </a:r>
            <a:endParaRPr lang="en-US" sz="3800" dirty="0">
              <a:latin typeface="+mj-lt"/>
            </a:endParaRPr>
          </a:p>
          <a:p>
            <a:pPr lvl="0"/>
            <a:r>
              <a:rPr lang="vi-VN" sz="3800" dirty="0">
                <a:latin typeface="+mj-lt"/>
              </a:rPr>
              <a:t>Chuẩn bị để tiết sau kiểm tra 1 tiết.</a:t>
            </a:r>
            <a:endParaRPr lang="en-US" sz="3800" dirty="0">
              <a:latin typeface="+mj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03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1511443"/>
            <a:ext cx="10515600" cy="1325563"/>
          </a:xfrm>
        </p:spPr>
        <p:txBody>
          <a:bodyPr>
            <a:normAutofit/>
          </a:bodyPr>
          <a:lstStyle/>
          <a:p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HĐN 5p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37006"/>
            <a:ext cx="10515600" cy="2136775"/>
          </a:xfrm>
        </p:spPr>
        <p:txBody>
          <a:bodyPr/>
          <a:lstStyle/>
          <a:p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1,3: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endParaRPr lang="en-US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2,5: Tia –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endParaRPr lang="en-US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4,6: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5320" y="663996"/>
            <a:ext cx="841552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– </a:t>
            </a:r>
            <a:r>
              <a:rPr lang="en-US" sz="3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endParaRPr lang="en-US" sz="3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76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37" name="Group 36"/>
          <p:cNvGrpSpPr/>
          <p:nvPr/>
        </p:nvGrpSpPr>
        <p:grpSpPr>
          <a:xfrm>
            <a:off x="1543050" y="55728"/>
            <a:ext cx="3048000" cy="1171575"/>
            <a:chOff x="1143000" y="1143000"/>
            <a:chExt cx="3048000" cy="1171575"/>
          </a:xfrm>
        </p:grpSpPr>
        <p:sp>
          <p:nvSpPr>
            <p:cNvPr id="6" name="Rounded Rectangle 5"/>
            <p:cNvSpPr/>
            <p:nvPr/>
          </p:nvSpPr>
          <p:spPr>
            <a:xfrm>
              <a:off x="1143000" y="1143000"/>
              <a:ext cx="2819400" cy="1049482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1295400" y="1295400"/>
              <a:ext cx="2895600" cy="1019175"/>
              <a:chOff x="1219200" y="1295400"/>
              <a:chExt cx="2895600" cy="1019175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1743075" y="1606689"/>
                <a:ext cx="37147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∙</a:t>
                </a:r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1219200" y="1979057"/>
                <a:ext cx="25146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/>
              <p:cNvSpPr txBox="1"/>
              <p:nvPr/>
            </p:nvSpPr>
            <p:spPr>
              <a:xfrm>
                <a:off x="1704975" y="1676400"/>
                <a:ext cx="4381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M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2609850" y="1688068"/>
                <a:ext cx="4381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d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1704975" y="1295400"/>
                    <a:ext cx="240982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M </a:t>
                    </a:r>
                    <a14:m>
                      <m:oMath xmlns:m="http://schemas.openxmlformats.org/officeDocument/2006/math">
                        <m:r>
                          <a:rPr lang="en-US" i="1">
                            <a:latin typeface="Cambria Math"/>
                            <a:ea typeface="Cambria Math"/>
                          </a:rPr>
                          <m:t>∈</m:t>
                        </m:r>
                      </m:oMath>
                    </a14:m>
                    <a:r>
                      <a:rPr lang="en-US" dirty="0"/>
                      <a:t> d (M </a:t>
                    </a:r>
                    <a:r>
                      <a:rPr lang="en-US" dirty="0" err="1"/>
                      <a:t>thuộc</a:t>
                    </a:r>
                    <a:r>
                      <a:rPr lang="en-US" dirty="0"/>
                      <a:t> d)</a:t>
                    </a:r>
                  </a:p>
                </p:txBody>
              </p:sp>
            </mc:Choice>
            <mc:Fallback xmlns="">
              <p:sp>
                <p:nvSpPr>
                  <p:cNvPr id="29" name="TextBox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04975" y="1295400"/>
                    <a:ext cx="2409825" cy="369332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l="-2278" t="-8197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90" name="Group 89"/>
          <p:cNvGrpSpPr/>
          <p:nvPr/>
        </p:nvGrpSpPr>
        <p:grpSpPr>
          <a:xfrm>
            <a:off x="1536000" y="5181601"/>
            <a:ext cx="2819400" cy="1176961"/>
            <a:chOff x="1143000" y="2514600"/>
            <a:chExt cx="2819400" cy="1176961"/>
          </a:xfrm>
        </p:grpSpPr>
        <p:sp>
          <p:nvSpPr>
            <p:cNvPr id="76" name="Rounded Rectangle 75"/>
            <p:cNvSpPr/>
            <p:nvPr/>
          </p:nvSpPr>
          <p:spPr>
            <a:xfrm>
              <a:off x="1143000" y="2514600"/>
              <a:ext cx="2819400" cy="1049482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9" name="Straight Connector 78"/>
            <p:cNvCxnSpPr/>
            <p:nvPr/>
          </p:nvCxnSpPr>
          <p:spPr>
            <a:xfrm>
              <a:off x="1422947" y="3355891"/>
              <a:ext cx="222265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3" name="Group 82"/>
            <p:cNvGrpSpPr/>
            <p:nvPr/>
          </p:nvGrpSpPr>
          <p:grpSpPr>
            <a:xfrm>
              <a:off x="1283400" y="2978289"/>
              <a:ext cx="279095" cy="707886"/>
              <a:chOff x="1283400" y="2978289"/>
              <a:chExt cx="279095" cy="707886"/>
            </a:xfrm>
          </p:grpSpPr>
          <p:sp>
            <p:nvSpPr>
              <p:cNvPr id="78" name="TextBox 77"/>
              <p:cNvSpPr txBox="1"/>
              <p:nvPr/>
            </p:nvSpPr>
            <p:spPr>
              <a:xfrm>
                <a:off x="1283400" y="2978289"/>
                <a:ext cx="27909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∙</a:t>
                </a: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1283400" y="3023340"/>
                <a:ext cx="2190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  <p:sp>
          <p:nvSpPr>
            <p:cNvPr id="82" name="TextBox 81"/>
            <p:cNvSpPr txBox="1"/>
            <p:nvPr/>
          </p:nvSpPr>
          <p:spPr>
            <a:xfrm>
              <a:off x="1171575" y="2595401"/>
              <a:ext cx="27908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Đo</a:t>
              </a:r>
              <a:r>
                <a:rPr lang="en-US" dirty="0"/>
                <a:t> </a:t>
              </a:r>
              <a:r>
                <a:rPr lang="en-US" dirty="0" err="1"/>
                <a:t>độ</a:t>
              </a:r>
              <a:r>
                <a:rPr lang="en-US" dirty="0"/>
                <a:t> </a:t>
              </a:r>
              <a:r>
                <a:rPr lang="en-US" dirty="0" err="1"/>
                <a:t>dài</a:t>
              </a:r>
              <a:r>
                <a:rPr lang="en-US" dirty="0"/>
                <a:t> </a:t>
              </a:r>
              <a:r>
                <a:rPr lang="en-US" dirty="0" err="1"/>
                <a:t>đoạn</a:t>
              </a:r>
              <a:r>
                <a:rPr lang="en-US" dirty="0"/>
                <a:t> </a:t>
              </a:r>
              <a:r>
                <a:rPr lang="en-US" dirty="0" err="1"/>
                <a:t>thẳng</a:t>
              </a:r>
              <a:endParaRPr lang="en-US" dirty="0"/>
            </a:p>
            <a:p>
              <a:pPr algn="ctr"/>
              <a:r>
                <a:rPr lang="en-US" dirty="0"/>
                <a:t>CD = 4cm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3253025" y="3041511"/>
              <a:ext cx="4381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3518905" y="2983675"/>
              <a:ext cx="2790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∙</a:t>
              </a: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7848600" y="1236518"/>
            <a:ext cx="2819400" cy="1049482"/>
            <a:chOff x="5486400" y="2523259"/>
            <a:chExt cx="2819400" cy="1049482"/>
          </a:xfrm>
        </p:grpSpPr>
        <p:grpSp>
          <p:nvGrpSpPr>
            <p:cNvPr id="104" name="Group 103"/>
            <p:cNvGrpSpPr/>
            <p:nvPr/>
          </p:nvGrpSpPr>
          <p:grpSpPr>
            <a:xfrm>
              <a:off x="5486400" y="2523259"/>
              <a:ext cx="2819400" cy="1049482"/>
              <a:chOff x="4724400" y="1102280"/>
              <a:chExt cx="2819400" cy="1049482"/>
            </a:xfrm>
          </p:grpSpPr>
          <p:grpSp>
            <p:nvGrpSpPr>
              <p:cNvPr id="105" name="Group 104"/>
              <p:cNvGrpSpPr/>
              <p:nvPr/>
            </p:nvGrpSpPr>
            <p:grpSpPr>
              <a:xfrm>
                <a:off x="4724400" y="1102280"/>
                <a:ext cx="2819400" cy="1049482"/>
                <a:chOff x="1143000" y="1143000"/>
                <a:chExt cx="2819400" cy="1049482"/>
              </a:xfrm>
            </p:grpSpPr>
            <p:sp>
              <p:nvSpPr>
                <p:cNvPr id="108" name="Rounded Rectangle 107"/>
                <p:cNvSpPr/>
                <p:nvPr/>
              </p:nvSpPr>
              <p:spPr>
                <a:xfrm>
                  <a:off x="1143000" y="1143000"/>
                  <a:ext cx="2819400" cy="1049482"/>
                </a:xfrm>
                <a:prstGeom prst="roundRect">
                  <a:avLst/>
                </a:prstGeom>
                <a:solidFill>
                  <a:schemeClr val="bg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09" name="Group 108"/>
                <p:cNvGrpSpPr/>
                <p:nvPr/>
              </p:nvGrpSpPr>
              <p:grpSpPr>
                <a:xfrm>
                  <a:off x="1295400" y="1183720"/>
                  <a:ext cx="2590800" cy="914400"/>
                  <a:chOff x="1219200" y="1183720"/>
                  <a:chExt cx="2590800" cy="914400"/>
                </a:xfrm>
              </p:grpSpPr>
              <p:cxnSp>
                <p:nvCxnSpPr>
                  <p:cNvPr id="110" name="Straight Connector 109"/>
                  <p:cNvCxnSpPr/>
                  <p:nvPr/>
                </p:nvCxnSpPr>
                <p:spPr>
                  <a:xfrm flipV="1">
                    <a:off x="1295400" y="1598030"/>
                    <a:ext cx="2514600" cy="50009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1" name="TextBox 110"/>
                  <p:cNvSpPr txBox="1"/>
                  <p:nvPr/>
                </p:nvSpPr>
                <p:spPr>
                  <a:xfrm>
                    <a:off x="1295400" y="1365021"/>
                    <a:ext cx="43815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a</a:t>
                    </a:r>
                  </a:p>
                </p:txBody>
              </p:sp>
              <p:sp>
                <p:nvSpPr>
                  <p:cNvPr id="112" name="TextBox 111"/>
                  <p:cNvSpPr txBox="1"/>
                  <p:nvPr/>
                </p:nvSpPr>
                <p:spPr>
                  <a:xfrm>
                    <a:off x="1219200" y="1183720"/>
                    <a:ext cx="25908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a </a:t>
                    </a:r>
                    <a:r>
                      <a:rPr lang="en-US" dirty="0" err="1"/>
                      <a:t>cắt</a:t>
                    </a:r>
                    <a:r>
                      <a:rPr lang="en-US" dirty="0"/>
                      <a:t> b </a:t>
                    </a:r>
                    <a:r>
                      <a:rPr lang="en-US" dirty="0" err="1"/>
                      <a:t>tại</a:t>
                    </a:r>
                    <a:r>
                      <a:rPr lang="en-US" dirty="0"/>
                      <a:t> </a:t>
                    </a:r>
                    <a:r>
                      <a:rPr lang="en-US" dirty="0" err="1"/>
                      <a:t>giao</a:t>
                    </a:r>
                    <a:r>
                      <a:rPr lang="en-US" dirty="0"/>
                      <a:t> </a:t>
                    </a:r>
                    <a:r>
                      <a:rPr lang="en-US" dirty="0" err="1"/>
                      <a:t>điểm</a:t>
                    </a:r>
                    <a:r>
                      <a:rPr lang="en-US" dirty="0"/>
                      <a:t> P</a:t>
                    </a:r>
                  </a:p>
                </p:txBody>
              </p:sp>
            </p:grpSp>
          </p:grpSp>
          <p:cxnSp>
            <p:nvCxnSpPr>
              <p:cNvPr id="106" name="Straight Connector 105"/>
              <p:cNvCxnSpPr/>
              <p:nvPr/>
            </p:nvCxnSpPr>
            <p:spPr>
              <a:xfrm>
                <a:off x="4940408" y="1618362"/>
                <a:ext cx="2527192" cy="43903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TextBox 106"/>
              <p:cNvSpPr txBox="1"/>
              <p:nvPr/>
            </p:nvSpPr>
            <p:spPr>
              <a:xfrm>
                <a:off x="4940408" y="1703221"/>
                <a:ext cx="4381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sp>
          <p:nvSpPr>
            <p:cNvPr id="120" name="TextBox 119"/>
            <p:cNvSpPr txBox="1"/>
            <p:nvPr/>
          </p:nvSpPr>
          <p:spPr>
            <a:xfrm>
              <a:off x="6745355" y="2897680"/>
              <a:ext cx="4381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6765898" y="2904091"/>
              <a:ext cx="2177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∙</a:t>
              </a: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7848600" y="2362201"/>
            <a:ext cx="2819400" cy="1298791"/>
            <a:chOff x="1143000" y="2482796"/>
            <a:chExt cx="2819400" cy="1298791"/>
          </a:xfrm>
        </p:grpSpPr>
        <p:sp>
          <p:nvSpPr>
            <p:cNvPr id="125" name="Rounded Rectangle 124"/>
            <p:cNvSpPr/>
            <p:nvPr/>
          </p:nvSpPr>
          <p:spPr>
            <a:xfrm>
              <a:off x="1143000" y="2514600"/>
              <a:ext cx="2819400" cy="1049482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6" name="Straight Connector 125"/>
            <p:cNvCxnSpPr/>
            <p:nvPr/>
          </p:nvCxnSpPr>
          <p:spPr>
            <a:xfrm flipV="1">
              <a:off x="1333500" y="3160931"/>
              <a:ext cx="2476500" cy="3806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7" name="Group 126"/>
            <p:cNvGrpSpPr/>
            <p:nvPr/>
          </p:nvGrpSpPr>
          <p:grpSpPr>
            <a:xfrm>
              <a:off x="1781175" y="3073701"/>
              <a:ext cx="438150" cy="707886"/>
              <a:chOff x="1781175" y="3073701"/>
              <a:chExt cx="438150" cy="707886"/>
            </a:xfrm>
          </p:grpSpPr>
          <p:sp>
            <p:nvSpPr>
              <p:cNvPr id="135" name="TextBox 134"/>
              <p:cNvSpPr txBox="1"/>
              <p:nvPr/>
            </p:nvSpPr>
            <p:spPr>
              <a:xfrm>
                <a:off x="1792355" y="3073701"/>
                <a:ext cx="27909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∙</a:t>
                </a:r>
              </a:p>
            </p:txBody>
          </p:sp>
          <p:sp>
            <p:nvSpPr>
              <p:cNvPr id="136" name="TextBox 135"/>
              <p:cNvSpPr txBox="1"/>
              <p:nvPr/>
            </p:nvSpPr>
            <p:spPr>
              <a:xfrm>
                <a:off x="1781175" y="3143412"/>
                <a:ext cx="4381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</p:grpSp>
        <p:sp>
          <p:nvSpPr>
            <p:cNvPr id="128" name="TextBox 127"/>
            <p:cNvSpPr txBox="1"/>
            <p:nvPr/>
          </p:nvSpPr>
          <p:spPr>
            <a:xfrm>
              <a:off x="1171575" y="2482796"/>
              <a:ext cx="27908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Đường</a:t>
              </a:r>
              <a:r>
                <a:rPr lang="en-US" dirty="0"/>
                <a:t> </a:t>
              </a:r>
              <a:r>
                <a:rPr lang="en-US" dirty="0" err="1"/>
                <a:t>thẳng</a:t>
              </a:r>
              <a:r>
                <a:rPr lang="en-US" dirty="0"/>
                <a:t> AB </a:t>
              </a:r>
              <a:r>
                <a:rPr lang="en-US" dirty="0" err="1"/>
                <a:t>trùng</a:t>
              </a:r>
              <a:r>
                <a:rPr lang="en-US" dirty="0"/>
                <a:t> </a:t>
              </a:r>
              <a:r>
                <a:rPr lang="en-US" dirty="0" err="1"/>
                <a:t>với</a:t>
              </a:r>
              <a:r>
                <a:rPr lang="en-US" dirty="0"/>
                <a:t> </a:t>
              </a:r>
              <a:r>
                <a:rPr lang="en-US" dirty="0" err="1"/>
                <a:t>đường</a:t>
              </a:r>
              <a:r>
                <a:rPr lang="en-US" dirty="0"/>
                <a:t> </a:t>
              </a:r>
              <a:r>
                <a:rPr lang="en-US" dirty="0" err="1"/>
                <a:t>thẳng</a:t>
              </a:r>
              <a:r>
                <a:rPr lang="en-US" dirty="0"/>
                <a:t> BC</a:t>
              </a:r>
            </a:p>
          </p:txBody>
        </p:sp>
        <p:grpSp>
          <p:nvGrpSpPr>
            <p:cNvPr id="129" name="Group 128"/>
            <p:cNvGrpSpPr/>
            <p:nvPr/>
          </p:nvGrpSpPr>
          <p:grpSpPr>
            <a:xfrm>
              <a:off x="2457450" y="2971800"/>
              <a:ext cx="438150" cy="707886"/>
              <a:chOff x="1781175" y="2978289"/>
              <a:chExt cx="438150" cy="707886"/>
            </a:xfrm>
          </p:grpSpPr>
          <p:sp>
            <p:nvSpPr>
              <p:cNvPr id="133" name="TextBox 132"/>
              <p:cNvSpPr txBox="1"/>
              <p:nvPr/>
            </p:nvSpPr>
            <p:spPr>
              <a:xfrm>
                <a:off x="1792355" y="2978289"/>
                <a:ext cx="27909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∙</a:t>
                </a:r>
              </a:p>
            </p:txBody>
          </p:sp>
          <p:sp>
            <p:nvSpPr>
              <p:cNvPr id="134" name="TextBox 133"/>
              <p:cNvSpPr txBox="1"/>
              <p:nvPr/>
            </p:nvSpPr>
            <p:spPr>
              <a:xfrm>
                <a:off x="1781175" y="3048000"/>
                <a:ext cx="4381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grpSp>
          <p:nvGrpSpPr>
            <p:cNvPr id="130" name="Group 129"/>
            <p:cNvGrpSpPr/>
            <p:nvPr/>
          </p:nvGrpSpPr>
          <p:grpSpPr>
            <a:xfrm>
              <a:off x="3143250" y="2868437"/>
              <a:ext cx="438150" cy="707886"/>
              <a:chOff x="1781175" y="2874926"/>
              <a:chExt cx="438150" cy="707886"/>
            </a:xfrm>
          </p:grpSpPr>
          <p:sp>
            <p:nvSpPr>
              <p:cNvPr id="131" name="TextBox 130"/>
              <p:cNvSpPr txBox="1"/>
              <p:nvPr/>
            </p:nvSpPr>
            <p:spPr>
              <a:xfrm>
                <a:off x="1792355" y="2874926"/>
                <a:ext cx="27909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∙</a:t>
                </a:r>
              </a:p>
            </p:txBody>
          </p:sp>
          <p:sp>
            <p:nvSpPr>
              <p:cNvPr id="132" name="TextBox 131"/>
              <p:cNvSpPr txBox="1"/>
              <p:nvPr/>
            </p:nvSpPr>
            <p:spPr>
              <a:xfrm>
                <a:off x="1781175" y="2944637"/>
                <a:ext cx="4381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</p:grpSp>
      <p:grpSp>
        <p:nvGrpSpPr>
          <p:cNvPr id="99" name="Group 98"/>
          <p:cNvGrpSpPr/>
          <p:nvPr/>
        </p:nvGrpSpPr>
        <p:grpSpPr>
          <a:xfrm>
            <a:off x="1471375" y="1220376"/>
            <a:ext cx="2891075" cy="1171575"/>
            <a:chOff x="1143000" y="2514600"/>
            <a:chExt cx="2819400" cy="1171575"/>
          </a:xfrm>
        </p:grpSpPr>
        <p:sp>
          <p:nvSpPr>
            <p:cNvPr id="100" name="Rounded Rectangle 99"/>
            <p:cNvSpPr/>
            <p:nvPr/>
          </p:nvSpPr>
          <p:spPr>
            <a:xfrm>
              <a:off x="1143000" y="2514600"/>
              <a:ext cx="2819400" cy="1049482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1" name="Straight Connector 100"/>
            <p:cNvCxnSpPr/>
            <p:nvPr/>
          </p:nvCxnSpPr>
          <p:spPr>
            <a:xfrm>
              <a:off x="1295400" y="3350657"/>
              <a:ext cx="2514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2" name="Group 101"/>
            <p:cNvGrpSpPr/>
            <p:nvPr/>
          </p:nvGrpSpPr>
          <p:grpSpPr>
            <a:xfrm>
              <a:off x="1781175" y="2978289"/>
              <a:ext cx="438150" cy="707886"/>
              <a:chOff x="1781175" y="2978289"/>
              <a:chExt cx="438150" cy="707886"/>
            </a:xfrm>
          </p:grpSpPr>
          <p:sp>
            <p:nvSpPr>
              <p:cNvPr id="119" name="TextBox 118"/>
              <p:cNvSpPr txBox="1"/>
              <p:nvPr/>
            </p:nvSpPr>
            <p:spPr>
              <a:xfrm>
                <a:off x="1792355" y="2978289"/>
                <a:ext cx="27909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∙</a:t>
                </a:r>
              </a:p>
            </p:txBody>
          </p:sp>
          <p:sp>
            <p:nvSpPr>
              <p:cNvPr id="123" name="TextBox 122"/>
              <p:cNvSpPr txBox="1"/>
              <p:nvPr/>
            </p:nvSpPr>
            <p:spPr>
              <a:xfrm>
                <a:off x="1781175" y="3048000"/>
                <a:ext cx="4381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</p:grpSp>
        <p:sp>
          <p:nvSpPr>
            <p:cNvPr id="103" name="TextBox 102"/>
            <p:cNvSpPr txBox="1"/>
            <p:nvPr/>
          </p:nvSpPr>
          <p:spPr>
            <a:xfrm>
              <a:off x="1171575" y="2514600"/>
              <a:ext cx="27908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A, B, C </a:t>
              </a:r>
              <a:r>
                <a:rPr lang="en-US" dirty="0" err="1"/>
                <a:t>thẳng</a:t>
              </a:r>
              <a:r>
                <a:rPr lang="en-US" dirty="0"/>
                <a:t> </a:t>
              </a:r>
              <a:r>
                <a:rPr lang="en-US" dirty="0" err="1"/>
                <a:t>hàng</a:t>
              </a:r>
              <a:endParaRPr lang="en-US" dirty="0"/>
            </a:p>
            <a:p>
              <a:pPr algn="ctr"/>
              <a:r>
                <a:rPr lang="en-US" dirty="0"/>
                <a:t>B </a:t>
              </a:r>
              <a:r>
                <a:rPr lang="en-US" dirty="0" err="1"/>
                <a:t>nằm</a:t>
              </a:r>
              <a:r>
                <a:rPr lang="en-US" dirty="0"/>
                <a:t> </a:t>
              </a:r>
              <a:r>
                <a:rPr lang="en-US" dirty="0" err="1"/>
                <a:t>giữa</a:t>
              </a:r>
              <a:r>
                <a:rPr lang="en-US" dirty="0"/>
                <a:t> A </a:t>
              </a:r>
              <a:r>
                <a:rPr lang="en-US" dirty="0" err="1"/>
                <a:t>và</a:t>
              </a:r>
              <a:r>
                <a:rPr lang="en-US" dirty="0"/>
                <a:t> C</a:t>
              </a:r>
            </a:p>
          </p:txBody>
        </p:sp>
        <p:grpSp>
          <p:nvGrpSpPr>
            <p:cNvPr id="113" name="Group 112"/>
            <p:cNvGrpSpPr/>
            <p:nvPr/>
          </p:nvGrpSpPr>
          <p:grpSpPr>
            <a:xfrm>
              <a:off x="2457450" y="2971800"/>
              <a:ext cx="438150" cy="707886"/>
              <a:chOff x="1781175" y="2978289"/>
              <a:chExt cx="438150" cy="707886"/>
            </a:xfrm>
          </p:grpSpPr>
          <p:sp>
            <p:nvSpPr>
              <p:cNvPr id="117" name="TextBox 116"/>
              <p:cNvSpPr txBox="1"/>
              <p:nvPr/>
            </p:nvSpPr>
            <p:spPr>
              <a:xfrm>
                <a:off x="1792355" y="2978289"/>
                <a:ext cx="27909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∙</a:t>
                </a:r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1781175" y="3048000"/>
                <a:ext cx="4381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grpSp>
          <p:nvGrpSpPr>
            <p:cNvPr id="114" name="Group 113"/>
            <p:cNvGrpSpPr/>
            <p:nvPr/>
          </p:nvGrpSpPr>
          <p:grpSpPr>
            <a:xfrm>
              <a:off x="3143250" y="2971800"/>
              <a:ext cx="438150" cy="707886"/>
              <a:chOff x="1781175" y="2978289"/>
              <a:chExt cx="438150" cy="707886"/>
            </a:xfrm>
          </p:grpSpPr>
          <p:sp>
            <p:nvSpPr>
              <p:cNvPr id="115" name="TextBox 114"/>
              <p:cNvSpPr txBox="1"/>
              <p:nvPr/>
            </p:nvSpPr>
            <p:spPr>
              <a:xfrm>
                <a:off x="1792355" y="2978289"/>
                <a:ext cx="27909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∙</a:t>
                </a:r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1781175" y="3048000"/>
                <a:ext cx="4381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7816958" y="55727"/>
            <a:ext cx="2819400" cy="1049482"/>
            <a:chOff x="6292958" y="55727"/>
            <a:chExt cx="2819400" cy="1049482"/>
          </a:xfrm>
        </p:grpSpPr>
        <p:grpSp>
          <p:nvGrpSpPr>
            <p:cNvPr id="49" name="Group 48"/>
            <p:cNvGrpSpPr/>
            <p:nvPr/>
          </p:nvGrpSpPr>
          <p:grpSpPr>
            <a:xfrm>
              <a:off x="6292958" y="55727"/>
              <a:ext cx="2819400" cy="1049482"/>
              <a:chOff x="4724400" y="1102280"/>
              <a:chExt cx="2819400" cy="1049482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4724400" y="1102280"/>
                <a:ext cx="2819400" cy="1049482"/>
                <a:chOff x="1143000" y="1143000"/>
                <a:chExt cx="2819400" cy="1049482"/>
              </a:xfrm>
            </p:grpSpPr>
            <p:sp>
              <p:nvSpPr>
                <p:cNvPr id="39" name="Rounded Rectangle 38"/>
                <p:cNvSpPr/>
                <p:nvPr/>
              </p:nvSpPr>
              <p:spPr>
                <a:xfrm>
                  <a:off x="1143000" y="1143000"/>
                  <a:ext cx="2819400" cy="1049482"/>
                </a:xfrm>
                <a:prstGeom prst="roundRect">
                  <a:avLst/>
                </a:prstGeom>
                <a:solidFill>
                  <a:schemeClr val="bg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0" name="Group 39"/>
                <p:cNvGrpSpPr/>
                <p:nvPr/>
              </p:nvGrpSpPr>
              <p:grpSpPr>
                <a:xfrm>
                  <a:off x="1295400" y="1183720"/>
                  <a:ext cx="2590800" cy="685800"/>
                  <a:chOff x="1219200" y="1183720"/>
                  <a:chExt cx="2590800" cy="685800"/>
                </a:xfrm>
              </p:grpSpPr>
              <p:cxnSp>
                <p:nvCxnSpPr>
                  <p:cNvPr id="42" name="Straight Connector 41"/>
                  <p:cNvCxnSpPr/>
                  <p:nvPr/>
                </p:nvCxnSpPr>
                <p:spPr>
                  <a:xfrm>
                    <a:off x="1295400" y="1793320"/>
                    <a:ext cx="25146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4" name="TextBox 43"/>
                  <p:cNvSpPr txBox="1"/>
                  <p:nvPr/>
                </p:nvSpPr>
                <p:spPr>
                  <a:xfrm>
                    <a:off x="1295400" y="1500188"/>
                    <a:ext cx="43815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a</a:t>
                    </a:r>
                  </a:p>
                </p:txBody>
              </p:sp>
              <p:sp>
                <p:nvSpPr>
                  <p:cNvPr id="45" name="TextBox 44"/>
                  <p:cNvSpPr txBox="1"/>
                  <p:nvPr/>
                </p:nvSpPr>
                <p:spPr>
                  <a:xfrm>
                    <a:off x="1219200" y="1183720"/>
                    <a:ext cx="25908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a song </a:t>
                    </a:r>
                    <a:r>
                      <a:rPr lang="en-US" dirty="0" err="1"/>
                      <a:t>song</a:t>
                    </a:r>
                    <a:r>
                      <a:rPr lang="en-US" dirty="0"/>
                      <a:t> </a:t>
                    </a:r>
                    <a:r>
                      <a:rPr lang="en-US" dirty="0" err="1"/>
                      <a:t>với</a:t>
                    </a:r>
                    <a:r>
                      <a:rPr lang="en-US" dirty="0"/>
                      <a:t> b ( a   b)</a:t>
                    </a:r>
                  </a:p>
                </p:txBody>
              </p:sp>
            </p:grpSp>
          </p:grpSp>
          <p:cxnSp>
            <p:nvCxnSpPr>
              <p:cNvPr id="47" name="Straight Connector 46"/>
              <p:cNvCxnSpPr/>
              <p:nvPr/>
            </p:nvCxnSpPr>
            <p:spPr>
              <a:xfrm>
                <a:off x="4953000" y="2057400"/>
                <a:ext cx="25146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47"/>
              <p:cNvSpPr txBox="1"/>
              <p:nvPr/>
            </p:nvSpPr>
            <p:spPr>
              <a:xfrm>
                <a:off x="4953000" y="1775966"/>
                <a:ext cx="4381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sp>
          <p:nvSpPr>
            <p:cNvPr id="46" name="Rectangle 45"/>
            <p:cNvSpPr/>
            <p:nvPr/>
          </p:nvSpPr>
          <p:spPr>
            <a:xfrm>
              <a:off x="8369124" y="159965"/>
              <a:ext cx="563101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50" dirty="0"/>
                <a:t>//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524000" y="3733801"/>
            <a:ext cx="2819400" cy="1310813"/>
            <a:chOff x="76200" y="3320294"/>
            <a:chExt cx="2819400" cy="1310813"/>
          </a:xfrm>
        </p:grpSpPr>
        <p:grpSp>
          <p:nvGrpSpPr>
            <p:cNvPr id="19" name="Group 18"/>
            <p:cNvGrpSpPr/>
            <p:nvPr/>
          </p:nvGrpSpPr>
          <p:grpSpPr>
            <a:xfrm>
              <a:off x="76200" y="3320294"/>
              <a:ext cx="2819400" cy="1099306"/>
              <a:chOff x="0" y="3320294"/>
              <a:chExt cx="2819400" cy="1099306"/>
            </a:xfrm>
          </p:grpSpPr>
          <p:grpSp>
            <p:nvGrpSpPr>
              <p:cNvPr id="137" name="Group 136"/>
              <p:cNvGrpSpPr/>
              <p:nvPr/>
            </p:nvGrpSpPr>
            <p:grpSpPr>
              <a:xfrm>
                <a:off x="0" y="3320294"/>
                <a:ext cx="2819400" cy="1099306"/>
                <a:chOff x="1143000" y="2464776"/>
                <a:chExt cx="2819400" cy="1099306"/>
              </a:xfrm>
            </p:grpSpPr>
            <p:sp>
              <p:nvSpPr>
                <p:cNvPr id="138" name="Rounded Rectangle 137"/>
                <p:cNvSpPr/>
                <p:nvPr/>
              </p:nvSpPr>
              <p:spPr>
                <a:xfrm>
                  <a:off x="1143000" y="2514600"/>
                  <a:ext cx="2819400" cy="1049482"/>
                </a:xfrm>
                <a:prstGeom prst="roundRect">
                  <a:avLst/>
                </a:prstGeom>
                <a:solidFill>
                  <a:schemeClr val="bg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39" name="Straight Connector 138"/>
                <p:cNvCxnSpPr/>
                <p:nvPr/>
              </p:nvCxnSpPr>
              <p:spPr>
                <a:xfrm>
                  <a:off x="1694402" y="2888160"/>
                  <a:ext cx="172355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40" name="Group 139"/>
                <p:cNvGrpSpPr/>
                <p:nvPr/>
              </p:nvGrpSpPr>
              <p:grpSpPr>
                <a:xfrm>
                  <a:off x="1554855" y="2514107"/>
                  <a:ext cx="459920" cy="707886"/>
                  <a:chOff x="1554855" y="2514107"/>
                  <a:chExt cx="459920" cy="707886"/>
                </a:xfrm>
              </p:grpSpPr>
              <p:sp>
                <p:nvSpPr>
                  <p:cNvPr id="144" name="TextBox 143"/>
                  <p:cNvSpPr txBox="1"/>
                  <p:nvPr/>
                </p:nvSpPr>
                <p:spPr>
                  <a:xfrm>
                    <a:off x="1554855" y="2514107"/>
                    <a:ext cx="279095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4000" dirty="0"/>
                      <a:t>∙</a:t>
                    </a:r>
                  </a:p>
                </p:txBody>
              </p:sp>
              <p:sp>
                <p:nvSpPr>
                  <p:cNvPr id="145" name="TextBox 144"/>
                  <p:cNvSpPr txBox="1"/>
                  <p:nvPr/>
                </p:nvSpPr>
                <p:spPr>
                  <a:xfrm>
                    <a:off x="1576625" y="2595028"/>
                    <a:ext cx="43815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O</a:t>
                    </a:r>
                  </a:p>
                </p:txBody>
              </p:sp>
            </p:grpSp>
            <p:sp>
              <p:nvSpPr>
                <p:cNvPr id="141" name="TextBox 140"/>
                <p:cNvSpPr txBox="1"/>
                <p:nvPr/>
              </p:nvSpPr>
              <p:spPr>
                <a:xfrm>
                  <a:off x="1171575" y="2464776"/>
                  <a:ext cx="279082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Tia Ox</a:t>
                  </a:r>
                </a:p>
              </p:txBody>
            </p:sp>
            <p:sp>
              <p:nvSpPr>
                <p:cNvPr id="142" name="TextBox 141"/>
                <p:cNvSpPr txBox="1"/>
                <p:nvPr/>
              </p:nvSpPr>
              <p:spPr>
                <a:xfrm>
                  <a:off x="3253025" y="2573482"/>
                  <a:ext cx="4381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x</a:t>
                  </a:r>
                </a:p>
              </p:txBody>
            </p:sp>
          </p:grpSp>
          <p:sp>
            <p:nvSpPr>
              <p:cNvPr id="146" name="TextBox 145"/>
              <p:cNvSpPr txBox="1"/>
              <p:nvPr/>
            </p:nvSpPr>
            <p:spPr>
              <a:xfrm>
                <a:off x="28575" y="3733800"/>
                <a:ext cx="27908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Hai </a:t>
                </a:r>
                <a:r>
                  <a:rPr lang="en-US" dirty="0" err="1"/>
                  <a:t>tia</a:t>
                </a:r>
                <a:r>
                  <a:rPr lang="en-US" dirty="0"/>
                  <a:t> Ox </a:t>
                </a:r>
                <a:r>
                  <a:rPr lang="en-US" dirty="0" err="1"/>
                  <a:t>và</a:t>
                </a:r>
                <a:r>
                  <a:rPr lang="en-US" dirty="0"/>
                  <a:t> Oy </a:t>
                </a:r>
                <a:r>
                  <a:rPr lang="en-US" dirty="0" err="1"/>
                  <a:t>đối</a:t>
                </a:r>
                <a:r>
                  <a:rPr lang="en-US" dirty="0"/>
                  <a:t> </a:t>
                </a:r>
                <a:r>
                  <a:rPr lang="en-US" dirty="0" err="1"/>
                  <a:t>nhau</a:t>
                </a:r>
                <a:endParaRPr lang="en-US" dirty="0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476250" y="3923221"/>
              <a:ext cx="2114550" cy="707886"/>
              <a:chOff x="476250" y="3923221"/>
              <a:chExt cx="2114550" cy="707886"/>
            </a:xfrm>
          </p:grpSpPr>
          <p:cxnSp>
            <p:nvCxnSpPr>
              <p:cNvPr id="147" name="Straight Connector 146"/>
              <p:cNvCxnSpPr/>
              <p:nvPr/>
            </p:nvCxnSpPr>
            <p:spPr>
              <a:xfrm>
                <a:off x="575950" y="4297875"/>
                <a:ext cx="172355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8" name="TextBox 147"/>
              <p:cNvSpPr txBox="1"/>
              <p:nvPr/>
            </p:nvSpPr>
            <p:spPr>
              <a:xfrm>
                <a:off x="1278825" y="3962400"/>
                <a:ext cx="4381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O</a:t>
                </a:r>
              </a:p>
            </p:txBody>
          </p:sp>
          <p:sp>
            <p:nvSpPr>
              <p:cNvPr id="149" name="TextBox 148"/>
              <p:cNvSpPr txBox="1"/>
              <p:nvPr/>
            </p:nvSpPr>
            <p:spPr>
              <a:xfrm>
                <a:off x="476250" y="3981410"/>
                <a:ext cx="4381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x</a:t>
                </a:r>
              </a:p>
            </p:txBody>
          </p:sp>
          <p:sp>
            <p:nvSpPr>
              <p:cNvPr id="150" name="TextBox 149"/>
              <p:cNvSpPr txBox="1"/>
              <p:nvPr/>
            </p:nvSpPr>
            <p:spPr>
              <a:xfrm>
                <a:off x="2152650" y="3962400"/>
                <a:ext cx="4381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y</a:t>
                </a:r>
              </a:p>
            </p:txBody>
          </p:sp>
          <p:sp>
            <p:nvSpPr>
              <p:cNvPr id="152" name="TextBox 151"/>
              <p:cNvSpPr txBox="1"/>
              <p:nvPr/>
            </p:nvSpPr>
            <p:spPr>
              <a:xfrm>
                <a:off x="1298177" y="3923221"/>
                <a:ext cx="27909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∙</a:t>
                </a:r>
              </a:p>
            </p:txBody>
          </p:sp>
        </p:grpSp>
      </p:grpSp>
      <p:grpSp>
        <p:nvGrpSpPr>
          <p:cNvPr id="153" name="Group 152"/>
          <p:cNvGrpSpPr/>
          <p:nvPr/>
        </p:nvGrpSpPr>
        <p:grpSpPr>
          <a:xfrm>
            <a:off x="4621905" y="3124201"/>
            <a:ext cx="2819400" cy="1171575"/>
            <a:chOff x="1143000" y="2514600"/>
            <a:chExt cx="2819400" cy="1171575"/>
          </a:xfrm>
        </p:grpSpPr>
        <p:sp>
          <p:nvSpPr>
            <p:cNvPr id="154" name="Rounded Rectangle 153"/>
            <p:cNvSpPr/>
            <p:nvPr/>
          </p:nvSpPr>
          <p:spPr>
            <a:xfrm>
              <a:off x="1143000" y="2514600"/>
              <a:ext cx="2819400" cy="1049482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5" name="Straight Connector 154"/>
            <p:cNvCxnSpPr/>
            <p:nvPr/>
          </p:nvCxnSpPr>
          <p:spPr>
            <a:xfrm>
              <a:off x="1709975" y="3350657"/>
              <a:ext cx="17235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6" name="Group 155"/>
            <p:cNvGrpSpPr/>
            <p:nvPr/>
          </p:nvGrpSpPr>
          <p:grpSpPr>
            <a:xfrm>
              <a:off x="1554855" y="2978289"/>
              <a:ext cx="459920" cy="707886"/>
              <a:chOff x="1554855" y="2978289"/>
              <a:chExt cx="459920" cy="707886"/>
            </a:xfrm>
          </p:grpSpPr>
          <p:sp>
            <p:nvSpPr>
              <p:cNvPr id="160" name="TextBox 159"/>
              <p:cNvSpPr txBox="1"/>
              <p:nvPr/>
            </p:nvSpPr>
            <p:spPr>
              <a:xfrm>
                <a:off x="1554855" y="2978289"/>
                <a:ext cx="27909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∙</a:t>
                </a:r>
              </a:p>
            </p:txBody>
          </p:sp>
          <p:sp>
            <p:nvSpPr>
              <p:cNvPr id="161" name="TextBox 160"/>
              <p:cNvSpPr txBox="1"/>
              <p:nvPr/>
            </p:nvSpPr>
            <p:spPr>
              <a:xfrm>
                <a:off x="1576625" y="3048000"/>
                <a:ext cx="4381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</p:grpSp>
        <p:sp>
          <p:nvSpPr>
            <p:cNvPr id="157" name="TextBox 156"/>
            <p:cNvSpPr txBox="1"/>
            <p:nvPr/>
          </p:nvSpPr>
          <p:spPr>
            <a:xfrm>
              <a:off x="1171575" y="2595401"/>
              <a:ext cx="27908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Đoạn</a:t>
              </a:r>
              <a:r>
                <a:rPr lang="en-US" dirty="0"/>
                <a:t> </a:t>
              </a:r>
              <a:r>
                <a:rPr lang="en-US" dirty="0" err="1"/>
                <a:t>thẳng</a:t>
              </a:r>
              <a:r>
                <a:rPr lang="en-US" dirty="0"/>
                <a:t> AB</a:t>
              </a: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3253025" y="3041511"/>
              <a:ext cx="4381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3261305" y="2971800"/>
              <a:ext cx="2790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∙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7819760" y="4382772"/>
            <a:ext cx="2819400" cy="1559003"/>
            <a:chOff x="6268650" y="3962399"/>
            <a:chExt cx="2819400" cy="1559003"/>
          </a:xfrm>
        </p:grpSpPr>
        <p:grpSp>
          <p:nvGrpSpPr>
            <p:cNvPr id="162" name="Group 161"/>
            <p:cNvGrpSpPr/>
            <p:nvPr/>
          </p:nvGrpSpPr>
          <p:grpSpPr>
            <a:xfrm>
              <a:off x="6268650" y="3962399"/>
              <a:ext cx="2819400" cy="1559003"/>
              <a:chOff x="1143000" y="2514599"/>
              <a:chExt cx="2819400" cy="1559003"/>
            </a:xfrm>
          </p:grpSpPr>
          <p:sp>
            <p:nvSpPr>
              <p:cNvPr id="163" name="Rounded Rectangle 162"/>
              <p:cNvSpPr/>
              <p:nvPr/>
            </p:nvSpPr>
            <p:spPr>
              <a:xfrm>
                <a:off x="1143000" y="2514599"/>
                <a:ext cx="2819400" cy="1559003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</p:txBody>
          </p:sp>
          <p:cxnSp>
            <p:nvCxnSpPr>
              <p:cNvPr id="164" name="Straight Connector 163"/>
              <p:cNvCxnSpPr/>
              <p:nvPr/>
            </p:nvCxnSpPr>
            <p:spPr>
              <a:xfrm>
                <a:off x="1709975" y="3350657"/>
                <a:ext cx="172355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5" name="Group 164"/>
              <p:cNvGrpSpPr/>
              <p:nvPr/>
            </p:nvGrpSpPr>
            <p:grpSpPr>
              <a:xfrm>
                <a:off x="1554855" y="2978289"/>
                <a:ext cx="459920" cy="707886"/>
                <a:chOff x="1554855" y="2978289"/>
                <a:chExt cx="459920" cy="707886"/>
              </a:xfrm>
            </p:grpSpPr>
            <p:sp>
              <p:nvSpPr>
                <p:cNvPr id="169" name="TextBox 168"/>
                <p:cNvSpPr txBox="1"/>
                <p:nvPr/>
              </p:nvSpPr>
              <p:spPr>
                <a:xfrm>
                  <a:off x="1554855" y="2978289"/>
                  <a:ext cx="279095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/>
                    <a:t>∙</a:t>
                  </a:r>
                </a:p>
              </p:txBody>
            </p:sp>
            <p:sp>
              <p:nvSpPr>
                <p:cNvPr id="170" name="TextBox 169"/>
                <p:cNvSpPr txBox="1"/>
                <p:nvPr/>
              </p:nvSpPr>
              <p:spPr>
                <a:xfrm>
                  <a:off x="1576625" y="3048000"/>
                  <a:ext cx="4381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A</a:t>
                  </a: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6" name="TextBox 165"/>
                  <p:cNvSpPr txBox="1"/>
                  <p:nvPr/>
                </p:nvSpPr>
                <p:spPr>
                  <a:xfrm>
                    <a:off x="1171575" y="2595401"/>
                    <a:ext cx="2790825" cy="136030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dirty="0"/>
                      <a:t>Trung </a:t>
                    </a:r>
                    <a:r>
                      <a:rPr lang="en-US" dirty="0" err="1"/>
                      <a:t>điểm</a:t>
                    </a:r>
                    <a:r>
                      <a:rPr lang="en-US" dirty="0"/>
                      <a:t> </a:t>
                    </a:r>
                    <a:r>
                      <a:rPr lang="en-US" dirty="0" err="1"/>
                      <a:t>của</a:t>
                    </a:r>
                    <a:r>
                      <a:rPr lang="en-US" dirty="0"/>
                      <a:t> </a:t>
                    </a:r>
                    <a:r>
                      <a:rPr lang="en-US" dirty="0" err="1"/>
                      <a:t>đoạn</a:t>
                    </a:r>
                    <a:r>
                      <a:rPr lang="en-US" dirty="0"/>
                      <a:t> </a:t>
                    </a:r>
                    <a:r>
                      <a:rPr lang="en-US" dirty="0" err="1"/>
                      <a:t>thẳng</a:t>
                    </a:r>
                    <a:endParaRPr lang="en-US" dirty="0"/>
                  </a:p>
                  <a:p>
                    <a:pPr algn="ctr"/>
                    <a:endParaRPr lang="en-US" dirty="0"/>
                  </a:p>
                  <a:p>
                    <a:pPr algn="ctr"/>
                    <a:endParaRPr lang="en-US" dirty="0"/>
                  </a:p>
                  <a:p>
                    <a:pPr algn="ctr"/>
                    <a:r>
                      <a:rPr lang="en-US" dirty="0"/>
                      <a:t>IA=IB= 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/>
                              </a:rPr>
                              <m:t>𝐴𝐵</m:t>
                            </m:r>
                          </m:num>
                          <m:den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oMath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66" name="TextBox 16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71575" y="2595401"/>
                    <a:ext cx="2790825" cy="1360309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l="-873" t="-2242" r="-873" b="-134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67" name="TextBox 166"/>
              <p:cNvSpPr txBox="1"/>
              <p:nvPr/>
            </p:nvSpPr>
            <p:spPr>
              <a:xfrm>
                <a:off x="3253025" y="3041511"/>
                <a:ext cx="4381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  <p:sp>
            <p:nvSpPr>
              <p:cNvPr id="168" name="TextBox 167"/>
              <p:cNvSpPr txBox="1"/>
              <p:nvPr/>
            </p:nvSpPr>
            <p:spPr>
              <a:xfrm>
                <a:off x="3261305" y="2971800"/>
                <a:ext cx="27909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∙</a:t>
                </a:r>
              </a:p>
            </p:txBody>
          </p:sp>
        </p:grpSp>
        <p:sp>
          <p:nvSpPr>
            <p:cNvPr id="22" name="Rectangle 21"/>
            <p:cNvSpPr/>
            <p:nvPr/>
          </p:nvSpPr>
          <p:spPr>
            <a:xfrm>
              <a:off x="7548213" y="4426089"/>
              <a:ext cx="26027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dirty="0"/>
                <a:t>∙</a:t>
              </a:r>
            </a:p>
          </p:txBody>
        </p:sp>
        <p:cxnSp>
          <p:nvCxnSpPr>
            <p:cNvPr id="172" name="Straight Connector 171"/>
            <p:cNvCxnSpPr/>
            <p:nvPr/>
          </p:nvCxnSpPr>
          <p:spPr>
            <a:xfrm flipV="1">
              <a:off x="7313052" y="4724400"/>
              <a:ext cx="36969" cy="134243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flipV="1">
              <a:off x="8116431" y="4724400"/>
              <a:ext cx="36969" cy="134243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1" name="TextBox 170"/>
          <p:cNvSpPr txBox="1"/>
          <p:nvPr/>
        </p:nvSpPr>
        <p:spPr>
          <a:xfrm>
            <a:off x="9107556" y="4857690"/>
            <a:ext cx="279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</a:t>
            </a:r>
          </a:p>
        </p:txBody>
      </p:sp>
      <p:sp>
        <p:nvSpPr>
          <p:cNvPr id="174" name="Rounded Rectangle 173"/>
          <p:cNvSpPr/>
          <p:nvPr/>
        </p:nvSpPr>
        <p:spPr>
          <a:xfrm>
            <a:off x="5055530" y="928212"/>
            <a:ext cx="2114550" cy="6719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ĐIỂM,</a:t>
            </a:r>
          </a:p>
          <a:p>
            <a:pPr algn="ctr"/>
            <a:r>
              <a:rPr lang="en-US" b="1" dirty="0"/>
              <a:t>ĐƯỜNG THẲNG</a:t>
            </a:r>
          </a:p>
        </p:txBody>
      </p:sp>
      <p:cxnSp>
        <p:nvCxnSpPr>
          <p:cNvPr id="176" name="Elbow Connector 175"/>
          <p:cNvCxnSpPr/>
          <p:nvPr/>
        </p:nvCxnSpPr>
        <p:spPr>
          <a:xfrm rot="10800000">
            <a:off x="4362450" y="465779"/>
            <a:ext cx="1276350" cy="407580"/>
          </a:xfrm>
          <a:prstGeom prst="bentConnector3">
            <a:avLst>
              <a:gd name="adj1" fmla="val -2103"/>
            </a:avLst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79" name="Elbow Connector 178"/>
          <p:cNvCxnSpPr/>
          <p:nvPr/>
        </p:nvCxnSpPr>
        <p:spPr>
          <a:xfrm rot="10800000" flipV="1">
            <a:off x="4362450" y="1677575"/>
            <a:ext cx="1276350" cy="343491"/>
          </a:xfrm>
          <a:prstGeom prst="bentConnector3">
            <a:avLst>
              <a:gd name="adj1" fmla="val -801"/>
            </a:avLst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81" name="Elbow Connector 180"/>
          <p:cNvCxnSpPr/>
          <p:nvPr/>
        </p:nvCxnSpPr>
        <p:spPr>
          <a:xfrm flipV="1">
            <a:off x="6879758" y="465779"/>
            <a:ext cx="911693" cy="407580"/>
          </a:xfrm>
          <a:prstGeom prst="bentConnector3">
            <a:avLst>
              <a:gd name="adj1" fmla="val -4707"/>
            </a:avLst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87" name="Elbow Connector 186"/>
          <p:cNvCxnSpPr/>
          <p:nvPr/>
        </p:nvCxnSpPr>
        <p:spPr>
          <a:xfrm>
            <a:off x="6879758" y="1677574"/>
            <a:ext cx="911693" cy="295209"/>
          </a:xfrm>
          <a:prstGeom prst="bentConnector3">
            <a:avLst>
              <a:gd name="adj1" fmla="val 763"/>
            </a:avLst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95" name="Elbow Connector 194"/>
          <p:cNvCxnSpPr/>
          <p:nvPr/>
        </p:nvCxnSpPr>
        <p:spPr>
          <a:xfrm>
            <a:off x="6879758" y="1980271"/>
            <a:ext cx="968081" cy="788836"/>
          </a:xfrm>
          <a:prstGeom prst="bentConnector3">
            <a:avLst>
              <a:gd name="adj1" fmla="val 1914"/>
            </a:avLst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98" name="Rounded Rectangle 197"/>
          <p:cNvSpPr/>
          <p:nvPr/>
        </p:nvSpPr>
        <p:spPr>
          <a:xfrm>
            <a:off x="4752340" y="4876800"/>
            <a:ext cx="2583263" cy="9155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TIA,</a:t>
            </a:r>
          </a:p>
          <a:p>
            <a:pPr algn="ctr"/>
            <a:r>
              <a:rPr lang="en-US" b="1" dirty="0"/>
              <a:t>ĐOẠN THẲNG</a:t>
            </a:r>
          </a:p>
        </p:txBody>
      </p:sp>
      <p:cxnSp>
        <p:nvCxnSpPr>
          <p:cNvPr id="199" name="Elbow Connector 198"/>
          <p:cNvCxnSpPr/>
          <p:nvPr/>
        </p:nvCxnSpPr>
        <p:spPr>
          <a:xfrm rot="10800000" flipV="1">
            <a:off x="4343400" y="5715000"/>
            <a:ext cx="1743088" cy="343492"/>
          </a:xfrm>
          <a:prstGeom prst="bentConnector3">
            <a:avLst>
              <a:gd name="adj1" fmla="val -1505"/>
            </a:avLst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02" name="Elbow Connector 201"/>
          <p:cNvCxnSpPr>
            <a:stCxn id="198" idx="0"/>
          </p:cNvCxnSpPr>
          <p:nvPr/>
        </p:nvCxnSpPr>
        <p:spPr>
          <a:xfrm rot="16200000" flipV="1">
            <a:off x="4976070" y="3808899"/>
            <a:ext cx="435232" cy="1700571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15" name="Straight Arrow Connector 214"/>
          <p:cNvCxnSpPr/>
          <p:nvPr/>
        </p:nvCxnSpPr>
        <p:spPr>
          <a:xfrm flipV="1">
            <a:off x="7363798" y="5300039"/>
            <a:ext cx="455963" cy="448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19" name="Straight Arrow Connector 218"/>
          <p:cNvCxnSpPr/>
          <p:nvPr/>
        </p:nvCxnSpPr>
        <p:spPr>
          <a:xfrm flipV="1">
            <a:off x="6031606" y="4173683"/>
            <a:ext cx="14287" cy="5131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290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74" grpId="0" animBg="1"/>
      <p:bldP spid="19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1543050" y="55726"/>
            <a:ext cx="3562350" cy="2687474"/>
            <a:chOff x="19050" y="55726"/>
            <a:chExt cx="3867150" cy="2687474"/>
          </a:xfrm>
        </p:grpSpPr>
        <p:grpSp>
          <p:nvGrpSpPr>
            <p:cNvPr id="4" name="Group 3"/>
            <p:cNvGrpSpPr/>
            <p:nvPr/>
          </p:nvGrpSpPr>
          <p:grpSpPr>
            <a:xfrm>
              <a:off x="19050" y="55726"/>
              <a:ext cx="3867150" cy="2687474"/>
              <a:chOff x="1143000" y="1142999"/>
              <a:chExt cx="3562350" cy="2687474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1143000" y="1142999"/>
                <a:ext cx="3562350" cy="2687474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" name="Group 5"/>
              <p:cNvGrpSpPr/>
              <p:nvPr/>
            </p:nvGrpSpPr>
            <p:grpSpPr>
              <a:xfrm>
                <a:off x="1443037" y="1283523"/>
                <a:ext cx="2924175" cy="2256159"/>
                <a:chOff x="1366837" y="1283523"/>
                <a:chExt cx="2924175" cy="2256159"/>
              </a:xfrm>
            </p:grpSpPr>
            <p:sp>
              <p:nvSpPr>
                <p:cNvPr id="7" name="TextBox 6"/>
                <p:cNvSpPr txBox="1"/>
                <p:nvPr/>
              </p:nvSpPr>
              <p:spPr>
                <a:xfrm>
                  <a:off x="1600200" y="2486736"/>
                  <a:ext cx="371475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000" dirty="0"/>
                    <a:t>∙</a:t>
                  </a:r>
                </a:p>
              </p:txBody>
            </p:sp>
            <p:cxnSp>
              <p:nvCxnSpPr>
                <p:cNvPr id="8" name="Straight Connector 7"/>
                <p:cNvCxnSpPr>
                  <a:endCxn id="38" idx="2"/>
                </p:cNvCxnSpPr>
                <p:nvPr/>
              </p:nvCxnSpPr>
              <p:spPr>
                <a:xfrm>
                  <a:off x="1809750" y="3024539"/>
                  <a:ext cx="1844180" cy="515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" name="TextBox 8"/>
                <p:cNvSpPr txBox="1"/>
                <p:nvPr/>
              </p:nvSpPr>
              <p:spPr>
                <a:xfrm>
                  <a:off x="1600200" y="3090440"/>
                  <a:ext cx="4381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O</a:t>
                  </a: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1366837" y="1283523"/>
                  <a:ext cx="292417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M </a:t>
                  </a:r>
                  <a:r>
                    <a:rPr lang="en-US" dirty="0" err="1"/>
                    <a:t>là</a:t>
                  </a:r>
                  <a:r>
                    <a:rPr lang="en-US" dirty="0"/>
                    <a:t> </a:t>
                  </a:r>
                  <a:r>
                    <a:rPr lang="en-US" dirty="0" err="1"/>
                    <a:t>điểm</a:t>
                  </a:r>
                  <a:r>
                    <a:rPr lang="en-US" dirty="0"/>
                    <a:t> </a:t>
                  </a:r>
                  <a:r>
                    <a:rPr lang="en-US" dirty="0" err="1"/>
                    <a:t>trong</a:t>
                  </a:r>
                  <a:r>
                    <a:rPr lang="en-US" dirty="0"/>
                    <a:t> </a:t>
                  </a:r>
                  <a:r>
                    <a:rPr lang="en-US" dirty="0" err="1"/>
                    <a:t>của</a:t>
                  </a:r>
                  <a:r>
                    <a:rPr lang="en-US" dirty="0"/>
                    <a:t> </a:t>
                  </a:r>
                  <a:r>
                    <a:rPr lang="en-US" dirty="0" err="1"/>
                    <a:t>góc</a:t>
                  </a:r>
                  <a:r>
                    <a:rPr lang="en-US" dirty="0"/>
                    <a:t> </a:t>
                  </a:r>
                  <a:r>
                    <a:rPr lang="en-US" dirty="0" err="1"/>
                    <a:t>xOy</a:t>
                  </a:r>
                  <a:r>
                    <a:rPr lang="en-US" dirty="0"/>
                    <a:t>,</a:t>
                  </a:r>
                </a:p>
                <a:p>
                  <a:pPr algn="ctr"/>
                  <a:r>
                    <a:rPr lang="en-US" dirty="0"/>
                    <a:t>M </a:t>
                  </a:r>
                  <a:r>
                    <a:rPr lang="en-US" dirty="0" err="1"/>
                    <a:t>nằm</a:t>
                  </a:r>
                  <a:r>
                    <a:rPr lang="en-US" dirty="0"/>
                    <a:t> </a:t>
                  </a:r>
                  <a:r>
                    <a:rPr lang="en-US" dirty="0" err="1"/>
                    <a:t>giữa</a:t>
                  </a:r>
                  <a:r>
                    <a:rPr lang="en-US" dirty="0"/>
                    <a:t> A </a:t>
                  </a:r>
                  <a:r>
                    <a:rPr lang="en-US" dirty="0" err="1"/>
                    <a:t>và</a:t>
                  </a:r>
                  <a:r>
                    <a:rPr lang="en-US" dirty="0"/>
                    <a:t> B</a:t>
                  </a:r>
                </a:p>
              </p:txBody>
            </p:sp>
          </p:grpSp>
        </p:grpSp>
        <p:cxnSp>
          <p:nvCxnSpPr>
            <p:cNvPr id="15" name="Straight Connector 14"/>
            <p:cNvCxnSpPr/>
            <p:nvPr/>
          </p:nvCxnSpPr>
          <p:spPr>
            <a:xfrm flipV="1">
              <a:off x="762000" y="1066801"/>
              <a:ext cx="1981200" cy="8704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777240" y="1730633"/>
              <a:ext cx="2042160" cy="2066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1800225" y="1066802"/>
              <a:ext cx="333375" cy="15239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1671897" y="1030131"/>
              <a:ext cx="4381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972454" y="1459469"/>
              <a:ext cx="4381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452822" y="2205981"/>
              <a:ext cx="4381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608464" y="1090137"/>
              <a:ext cx="4381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608464" y="2083077"/>
              <a:ext cx="4381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705234" y="1676400"/>
              <a:ext cx="37147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∙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767233" y="1295400"/>
              <a:ext cx="37147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∙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890972" y="838200"/>
              <a:ext cx="37147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∙</a:t>
              </a:r>
            </a:p>
          </p:txBody>
        </p:sp>
      </p:grpSp>
      <p:sp>
        <p:nvSpPr>
          <p:cNvPr id="52" name="AutoShape 2" descr="Thước đo Góc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3" name="Group 92"/>
          <p:cNvGrpSpPr/>
          <p:nvPr/>
        </p:nvGrpSpPr>
        <p:grpSpPr>
          <a:xfrm>
            <a:off x="7086600" y="152400"/>
            <a:ext cx="3352800" cy="2524620"/>
            <a:chOff x="5562600" y="152400"/>
            <a:chExt cx="3352800" cy="25246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ounded Rectangle 44"/>
                <p:cNvSpPr/>
                <p:nvPr/>
              </p:nvSpPr>
              <p:spPr>
                <a:xfrm>
                  <a:off x="5562600" y="152400"/>
                  <a:ext cx="3352800" cy="2513147"/>
                </a:xfrm>
                <a:prstGeom prst="roundRect">
                  <a:avLst/>
                </a:prstGeom>
                <a:solidFill>
                  <a:schemeClr val="bg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Λ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Rounded Rectangle 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2600" y="152400"/>
                  <a:ext cx="3352800" cy="2513147"/>
                </a:xfrm>
                <a:prstGeom prst="round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2592" y="944378"/>
              <a:ext cx="2835643" cy="1417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8" name="Straight Connector 47"/>
            <p:cNvCxnSpPr/>
            <p:nvPr/>
          </p:nvCxnSpPr>
          <p:spPr>
            <a:xfrm>
              <a:off x="5715000" y="2286000"/>
              <a:ext cx="3023235" cy="216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6858000" y="609600"/>
              <a:ext cx="462414" cy="1676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6882264" y="575046"/>
              <a:ext cx="4381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70C0"/>
                  </a:solidFill>
                </a:rPr>
                <a:t>b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691447" y="2267743"/>
              <a:ext cx="4381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70C0"/>
                  </a:solidFill>
                </a:rPr>
                <a:t>a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089207" y="2307688"/>
              <a:ext cx="4381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70C0"/>
                  </a:solidFill>
                </a:rPr>
                <a:t>S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646080" y="638145"/>
              <a:ext cx="12119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/>
                <a:t>aSb</a:t>
              </a:r>
              <a:r>
                <a:rPr lang="en-US" sz="2000" dirty="0"/>
                <a:t> = 75°</a:t>
              </a:r>
            </a:p>
          </p:txBody>
        </p:sp>
        <p:cxnSp>
          <p:nvCxnSpPr>
            <p:cNvPr id="78" name="Straight Connector 77"/>
            <p:cNvCxnSpPr/>
            <p:nvPr/>
          </p:nvCxnSpPr>
          <p:spPr>
            <a:xfrm>
              <a:off x="5917305" y="625631"/>
              <a:ext cx="167113" cy="1340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H="1">
              <a:off x="5774336" y="625631"/>
              <a:ext cx="142970" cy="1340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/>
          </p:nvSpPr>
          <p:spPr>
            <a:xfrm>
              <a:off x="6705600" y="170954"/>
              <a:ext cx="1066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/>
                <a:t>Đo</a:t>
              </a:r>
              <a:r>
                <a:rPr lang="en-US" sz="2000" b="1" dirty="0"/>
                <a:t> </a:t>
              </a:r>
              <a:r>
                <a:rPr lang="en-US" sz="2000" b="1" dirty="0" err="1"/>
                <a:t>góc</a:t>
              </a:r>
              <a:endParaRPr lang="en-US" sz="2000" b="1" dirty="0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1681822" y="4648202"/>
            <a:ext cx="2280579" cy="1904999"/>
            <a:chOff x="5421" y="4495801"/>
            <a:chExt cx="2280579" cy="1904999"/>
          </a:xfrm>
        </p:grpSpPr>
        <p:grpSp>
          <p:nvGrpSpPr>
            <p:cNvPr id="132" name="Group 131"/>
            <p:cNvGrpSpPr/>
            <p:nvPr/>
          </p:nvGrpSpPr>
          <p:grpSpPr>
            <a:xfrm>
              <a:off x="5421" y="4495801"/>
              <a:ext cx="2280579" cy="1904999"/>
              <a:chOff x="1067932" y="2514599"/>
              <a:chExt cx="2790825" cy="1129800"/>
            </a:xfrm>
          </p:grpSpPr>
          <p:sp>
            <p:nvSpPr>
              <p:cNvPr id="136" name="Rounded Rectangle 135"/>
              <p:cNvSpPr/>
              <p:nvPr/>
            </p:nvSpPr>
            <p:spPr>
              <a:xfrm>
                <a:off x="1143000" y="2514599"/>
                <a:ext cx="2486252" cy="1129800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7" name="Group 136"/>
              <p:cNvGrpSpPr/>
              <p:nvPr/>
            </p:nvGrpSpPr>
            <p:grpSpPr>
              <a:xfrm>
                <a:off x="1319922" y="3192479"/>
                <a:ext cx="486714" cy="419827"/>
                <a:chOff x="1319922" y="3192479"/>
                <a:chExt cx="486714" cy="419827"/>
              </a:xfrm>
            </p:grpSpPr>
            <p:sp>
              <p:nvSpPr>
                <p:cNvPr id="141" name="TextBox 140"/>
                <p:cNvSpPr txBox="1"/>
                <p:nvPr/>
              </p:nvSpPr>
              <p:spPr>
                <a:xfrm>
                  <a:off x="1319922" y="3380359"/>
                  <a:ext cx="438151" cy="2190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O</a:t>
                  </a:r>
                </a:p>
              </p:txBody>
            </p:sp>
            <p:sp>
              <p:nvSpPr>
                <p:cNvPr id="142" name="TextBox 141"/>
                <p:cNvSpPr txBox="1"/>
                <p:nvPr/>
              </p:nvSpPr>
              <p:spPr>
                <a:xfrm>
                  <a:off x="1527541" y="3192479"/>
                  <a:ext cx="279095" cy="4198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>
                      <a:solidFill>
                        <a:srgbClr val="0070C0"/>
                      </a:solidFill>
                    </a:rPr>
                    <a:t>∙</a:t>
                  </a:r>
                </a:p>
              </p:txBody>
            </p:sp>
          </p:grpSp>
          <p:sp>
            <p:nvSpPr>
              <p:cNvPr id="138" name="TextBox 137"/>
              <p:cNvSpPr txBox="1"/>
              <p:nvPr/>
            </p:nvSpPr>
            <p:spPr>
              <a:xfrm>
                <a:off x="1067932" y="2528439"/>
                <a:ext cx="2790825" cy="2190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err="1"/>
                  <a:t>Góc</a:t>
                </a:r>
                <a:r>
                  <a:rPr lang="en-US" dirty="0"/>
                  <a:t> </a:t>
                </a:r>
                <a:r>
                  <a:rPr lang="en-US" dirty="0" err="1"/>
                  <a:t>vuông</a:t>
                </a:r>
                <a:endParaRPr lang="en-US" dirty="0"/>
              </a:p>
            </p:txBody>
          </p:sp>
          <p:sp>
            <p:nvSpPr>
              <p:cNvPr id="139" name="TextBox 138"/>
              <p:cNvSpPr txBox="1"/>
              <p:nvPr/>
            </p:nvSpPr>
            <p:spPr>
              <a:xfrm>
                <a:off x="2941969" y="3380168"/>
                <a:ext cx="438150" cy="2190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y</a:t>
                </a:r>
              </a:p>
            </p:txBody>
          </p:sp>
          <p:cxnSp>
            <p:nvCxnSpPr>
              <p:cNvPr id="140" name="Straight Connector 139"/>
              <p:cNvCxnSpPr/>
              <p:nvPr/>
            </p:nvCxnSpPr>
            <p:spPr>
              <a:xfrm flipV="1">
                <a:off x="1733904" y="3418440"/>
                <a:ext cx="1487811" cy="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3" name="Rectangle 132"/>
            <p:cNvSpPr/>
            <p:nvPr/>
          </p:nvSpPr>
          <p:spPr>
            <a:xfrm>
              <a:off x="552449" y="5874444"/>
              <a:ext cx="150992" cy="145359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4" name="Straight Connector 133"/>
            <p:cNvCxnSpPr/>
            <p:nvPr/>
          </p:nvCxnSpPr>
          <p:spPr>
            <a:xfrm flipV="1">
              <a:off x="552450" y="5001374"/>
              <a:ext cx="0" cy="101842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TextBox 134"/>
            <p:cNvSpPr txBox="1"/>
            <p:nvPr/>
          </p:nvSpPr>
          <p:spPr>
            <a:xfrm>
              <a:off x="304800" y="4888468"/>
              <a:ext cx="3580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</p:grpSp>
      <p:grpSp>
        <p:nvGrpSpPr>
          <p:cNvPr id="1053" name="Group 1052"/>
          <p:cNvGrpSpPr/>
          <p:nvPr/>
        </p:nvGrpSpPr>
        <p:grpSpPr>
          <a:xfrm>
            <a:off x="3962401" y="4648201"/>
            <a:ext cx="2280579" cy="1904999"/>
            <a:chOff x="2438400" y="4648200"/>
            <a:chExt cx="2280579" cy="1904999"/>
          </a:xfrm>
        </p:grpSpPr>
        <p:grpSp>
          <p:nvGrpSpPr>
            <p:cNvPr id="1025" name="Group 1024"/>
            <p:cNvGrpSpPr/>
            <p:nvPr/>
          </p:nvGrpSpPr>
          <p:grpSpPr>
            <a:xfrm>
              <a:off x="2438400" y="4648200"/>
              <a:ext cx="2280579" cy="1904999"/>
              <a:chOff x="5421" y="4495801"/>
              <a:chExt cx="2280579" cy="1904999"/>
            </a:xfrm>
          </p:grpSpPr>
          <p:grpSp>
            <p:nvGrpSpPr>
              <p:cNvPr id="68" name="Group 67"/>
              <p:cNvGrpSpPr/>
              <p:nvPr/>
            </p:nvGrpSpPr>
            <p:grpSpPr>
              <a:xfrm>
                <a:off x="5421" y="4495801"/>
                <a:ext cx="2280579" cy="1904999"/>
                <a:chOff x="1067932" y="2514599"/>
                <a:chExt cx="2790825" cy="1129800"/>
              </a:xfrm>
            </p:grpSpPr>
            <p:sp>
              <p:nvSpPr>
                <p:cNvPr id="69" name="Rounded Rectangle 68"/>
                <p:cNvSpPr/>
                <p:nvPr/>
              </p:nvSpPr>
              <p:spPr>
                <a:xfrm>
                  <a:off x="1143000" y="2514599"/>
                  <a:ext cx="2486252" cy="1129800"/>
                </a:xfrm>
                <a:prstGeom prst="roundRect">
                  <a:avLst/>
                </a:prstGeom>
                <a:solidFill>
                  <a:schemeClr val="bg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1319922" y="3192479"/>
                  <a:ext cx="486714" cy="419827"/>
                  <a:chOff x="1319922" y="3192479"/>
                  <a:chExt cx="486714" cy="419827"/>
                </a:xfrm>
              </p:grpSpPr>
              <p:sp>
                <p:nvSpPr>
                  <p:cNvPr id="76" name="TextBox 75"/>
                  <p:cNvSpPr txBox="1"/>
                  <p:nvPr/>
                </p:nvSpPr>
                <p:spPr>
                  <a:xfrm>
                    <a:off x="1319922" y="3380359"/>
                    <a:ext cx="438151" cy="21904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O</a:t>
                    </a:r>
                  </a:p>
                </p:txBody>
              </p:sp>
              <p:sp>
                <p:nvSpPr>
                  <p:cNvPr id="75" name="TextBox 74"/>
                  <p:cNvSpPr txBox="1"/>
                  <p:nvPr/>
                </p:nvSpPr>
                <p:spPr>
                  <a:xfrm>
                    <a:off x="1527541" y="3192479"/>
                    <a:ext cx="279095" cy="41982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4000" dirty="0">
                        <a:solidFill>
                          <a:srgbClr val="0070C0"/>
                        </a:solidFill>
                      </a:rPr>
                      <a:t>∙</a:t>
                    </a:r>
                  </a:p>
                </p:txBody>
              </p:sp>
            </p:grpSp>
            <p:sp>
              <p:nvSpPr>
                <p:cNvPr id="72" name="TextBox 71"/>
                <p:cNvSpPr txBox="1"/>
                <p:nvPr/>
              </p:nvSpPr>
              <p:spPr>
                <a:xfrm>
                  <a:off x="1067932" y="2528439"/>
                  <a:ext cx="2790825" cy="2190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err="1"/>
                    <a:t>Góc</a:t>
                  </a:r>
                  <a:r>
                    <a:rPr lang="en-US" dirty="0"/>
                    <a:t> </a:t>
                  </a:r>
                  <a:r>
                    <a:rPr lang="en-US" dirty="0" err="1"/>
                    <a:t>nhọn</a:t>
                  </a:r>
                  <a:endParaRPr lang="en-US" dirty="0"/>
                </a:p>
              </p:txBody>
            </p:sp>
            <p:sp>
              <p:nvSpPr>
                <p:cNvPr id="73" name="TextBox 72"/>
                <p:cNvSpPr txBox="1"/>
                <p:nvPr/>
              </p:nvSpPr>
              <p:spPr>
                <a:xfrm>
                  <a:off x="2941969" y="3380168"/>
                  <a:ext cx="438150" cy="2190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y</a:t>
                  </a:r>
                </a:p>
              </p:txBody>
            </p:sp>
            <p:cxnSp>
              <p:nvCxnSpPr>
                <p:cNvPr id="70" name="Straight Connector 69"/>
                <p:cNvCxnSpPr/>
                <p:nvPr/>
              </p:nvCxnSpPr>
              <p:spPr>
                <a:xfrm flipV="1">
                  <a:off x="1733904" y="3418440"/>
                  <a:ext cx="1487811" cy="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7" name="TextBox 126"/>
              <p:cNvSpPr txBox="1"/>
              <p:nvPr/>
            </p:nvSpPr>
            <p:spPr>
              <a:xfrm>
                <a:off x="1407385" y="5002628"/>
                <a:ext cx="3580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x</a:t>
                </a:r>
              </a:p>
            </p:txBody>
          </p:sp>
        </p:grpSp>
        <p:cxnSp>
          <p:nvCxnSpPr>
            <p:cNvPr id="184" name="Straight Connector 183"/>
            <p:cNvCxnSpPr/>
            <p:nvPr/>
          </p:nvCxnSpPr>
          <p:spPr>
            <a:xfrm flipH="1">
              <a:off x="2958974" y="5373019"/>
              <a:ext cx="1189854" cy="7991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4" name="Straight Connector 1043"/>
            <p:cNvCxnSpPr/>
            <p:nvPr/>
          </p:nvCxnSpPr>
          <p:spPr>
            <a:xfrm flipH="1" flipV="1">
              <a:off x="2959503" y="5164080"/>
              <a:ext cx="4859" cy="100812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51" name="Isosceles Triangle 1050"/>
            <p:cNvSpPr/>
            <p:nvPr/>
          </p:nvSpPr>
          <p:spPr>
            <a:xfrm rot="15687887">
              <a:off x="3004917" y="5992746"/>
              <a:ext cx="125905" cy="250498"/>
            </a:xfrm>
            <a:custGeom>
              <a:avLst/>
              <a:gdLst>
                <a:gd name="connsiteX0" fmla="*/ 0 w 197214"/>
                <a:gd name="connsiteY0" fmla="*/ 201058 h 201058"/>
                <a:gd name="connsiteX1" fmla="*/ 98607 w 197214"/>
                <a:gd name="connsiteY1" fmla="*/ 0 h 201058"/>
                <a:gd name="connsiteX2" fmla="*/ 197214 w 197214"/>
                <a:gd name="connsiteY2" fmla="*/ 201058 h 201058"/>
                <a:gd name="connsiteX3" fmla="*/ 0 w 197214"/>
                <a:gd name="connsiteY3" fmla="*/ 201058 h 201058"/>
                <a:gd name="connsiteX0" fmla="*/ 0 w 197214"/>
                <a:gd name="connsiteY0" fmla="*/ 484905 h 484905"/>
                <a:gd name="connsiteX1" fmla="*/ 89838 w 197214"/>
                <a:gd name="connsiteY1" fmla="*/ 0 h 484905"/>
                <a:gd name="connsiteX2" fmla="*/ 197214 w 197214"/>
                <a:gd name="connsiteY2" fmla="*/ 484905 h 484905"/>
                <a:gd name="connsiteX3" fmla="*/ 0 w 197214"/>
                <a:gd name="connsiteY3" fmla="*/ 484905 h 484905"/>
                <a:gd name="connsiteX0" fmla="*/ 0 w 133988"/>
                <a:gd name="connsiteY0" fmla="*/ 348849 h 484905"/>
                <a:gd name="connsiteX1" fmla="*/ 26612 w 133988"/>
                <a:gd name="connsiteY1" fmla="*/ 0 h 484905"/>
                <a:gd name="connsiteX2" fmla="*/ 133988 w 133988"/>
                <a:gd name="connsiteY2" fmla="*/ 484905 h 484905"/>
                <a:gd name="connsiteX3" fmla="*/ 0 w 133988"/>
                <a:gd name="connsiteY3" fmla="*/ 348849 h 484905"/>
                <a:gd name="connsiteX0" fmla="*/ 0 w 134835"/>
                <a:gd name="connsiteY0" fmla="*/ 348849 h 365170"/>
                <a:gd name="connsiteX1" fmla="*/ 26612 w 134835"/>
                <a:gd name="connsiteY1" fmla="*/ 0 h 365170"/>
                <a:gd name="connsiteX2" fmla="*/ 134835 w 134835"/>
                <a:gd name="connsiteY2" fmla="*/ 365170 h 365170"/>
                <a:gd name="connsiteX3" fmla="*/ 0 w 134835"/>
                <a:gd name="connsiteY3" fmla="*/ 348849 h 365170"/>
                <a:gd name="connsiteX0" fmla="*/ 0 w 165814"/>
                <a:gd name="connsiteY0" fmla="*/ 327077 h 365170"/>
                <a:gd name="connsiteX1" fmla="*/ 57591 w 165814"/>
                <a:gd name="connsiteY1" fmla="*/ 0 h 365170"/>
                <a:gd name="connsiteX2" fmla="*/ 165814 w 165814"/>
                <a:gd name="connsiteY2" fmla="*/ 365170 h 365170"/>
                <a:gd name="connsiteX3" fmla="*/ 0 w 165814"/>
                <a:gd name="connsiteY3" fmla="*/ 327077 h 365170"/>
                <a:gd name="connsiteX0" fmla="*/ 0 w 197216"/>
                <a:gd name="connsiteY0" fmla="*/ 327077 h 327077"/>
                <a:gd name="connsiteX1" fmla="*/ 57591 w 197216"/>
                <a:gd name="connsiteY1" fmla="*/ 0 h 327077"/>
                <a:gd name="connsiteX2" fmla="*/ 197216 w 197216"/>
                <a:gd name="connsiteY2" fmla="*/ 327074 h 327077"/>
                <a:gd name="connsiteX3" fmla="*/ 0 w 197216"/>
                <a:gd name="connsiteY3" fmla="*/ 327077 h 327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7216" h="327077">
                  <a:moveTo>
                    <a:pt x="0" y="327077"/>
                  </a:moveTo>
                  <a:lnTo>
                    <a:pt x="57591" y="0"/>
                  </a:lnTo>
                  <a:lnTo>
                    <a:pt x="197216" y="327074"/>
                  </a:lnTo>
                  <a:lnTo>
                    <a:pt x="0" y="327077"/>
                  </a:lnTo>
                  <a:close/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7" name="Group 226"/>
          <p:cNvGrpSpPr/>
          <p:nvPr/>
        </p:nvGrpSpPr>
        <p:grpSpPr>
          <a:xfrm>
            <a:off x="6187029" y="4636195"/>
            <a:ext cx="2280579" cy="1917004"/>
            <a:chOff x="4663028" y="4636195"/>
            <a:chExt cx="2280579" cy="1917004"/>
          </a:xfrm>
        </p:grpSpPr>
        <p:grpSp>
          <p:nvGrpSpPr>
            <p:cNvPr id="143" name="Group 142"/>
            <p:cNvGrpSpPr/>
            <p:nvPr/>
          </p:nvGrpSpPr>
          <p:grpSpPr>
            <a:xfrm>
              <a:off x="4663028" y="4636195"/>
              <a:ext cx="2280579" cy="1917004"/>
              <a:chOff x="5421" y="4495800"/>
              <a:chExt cx="2280579" cy="1917004"/>
            </a:xfrm>
          </p:grpSpPr>
          <p:grpSp>
            <p:nvGrpSpPr>
              <p:cNvPr id="144" name="Group 143"/>
              <p:cNvGrpSpPr/>
              <p:nvPr/>
            </p:nvGrpSpPr>
            <p:grpSpPr>
              <a:xfrm>
                <a:off x="5421" y="4495800"/>
                <a:ext cx="2280579" cy="1917004"/>
                <a:chOff x="1067932" y="2514599"/>
                <a:chExt cx="2790825" cy="1136920"/>
              </a:xfrm>
            </p:grpSpPr>
            <p:sp>
              <p:nvSpPr>
                <p:cNvPr id="148" name="Rounded Rectangle 147"/>
                <p:cNvSpPr/>
                <p:nvPr/>
              </p:nvSpPr>
              <p:spPr>
                <a:xfrm>
                  <a:off x="1143000" y="2514599"/>
                  <a:ext cx="2486252" cy="1129800"/>
                </a:xfrm>
                <a:prstGeom prst="roundRect">
                  <a:avLst/>
                </a:prstGeom>
                <a:solidFill>
                  <a:schemeClr val="bg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9" name="Group 148"/>
                <p:cNvGrpSpPr/>
                <p:nvPr/>
              </p:nvGrpSpPr>
              <p:grpSpPr>
                <a:xfrm>
                  <a:off x="2262019" y="3186499"/>
                  <a:ext cx="438151" cy="465020"/>
                  <a:chOff x="2262019" y="3186499"/>
                  <a:chExt cx="438151" cy="465020"/>
                </a:xfrm>
              </p:grpSpPr>
              <p:sp>
                <p:nvSpPr>
                  <p:cNvPr id="153" name="TextBox 152"/>
                  <p:cNvSpPr txBox="1"/>
                  <p:nvPr/>
                </p:nvSpPr>
                <p:spPr>
                  <a:xfrm>
                    <a:off x="2262019" y="3432479"/>
                    <a:ext cx="438151" cy="21904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O</a:t>
                    </a:r>
                  </a:p>
                </p:txBody>
              </p:sp>
              <p:sp>
                <p:nvSpPr>
                  <p:cNvPr id="154" name="TextBox 153"/>
                  <p:cNvSpPr txBox="1"/>
                  <p:nvPr/>
                </p:nvSpPr>
                <p:spPr>
                  <a:xfrm>
                    <a:off x="2262670" y="3186499"/>
                    <a:ext cx="279095" cy="41982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4000" dirty="0">
                        <a:solidFill>
                          <a:srgbClr val="0070C0"/>
                        </a:solidFill>
                      </a:rPr>
                      <a:t>∙</a:t>
                    </a:r>
                  </a:p>
                </p:txBody>
              </p:sp>
            </p:grpSp>
            <p:sp>
              <p:nvSpPr>
                <p:cNvPr id="150" name="TextBox 149"/>
                <p:cNvSpPr txBox="1"/>
                <p:nvPr/>
              </p:nvSpPr>
              <p:spPr>
                <a:xfrm>
                  <a:off x="1067932" y="2528439"/>
                  <a:ext cx="2790825" cy="2190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err="1"/>
                    <a:t>Góc</a:t>
                  </a:r>
                  <a:r>
                    <a:rPr lang="en-US" dirty="0"/>
                    <a:t> </a:t>
                  </a:r>
                  <a:r>
                    <a:rPr lang="en-US" dirty="0" err="1"/>
                    <a:t>tù</a:t>
                  </a:r>
                  <a:endParaRPr lang="en-US" dirty="0"/>
                </a:p>
              </p:txBody>
            </p:sp>
            <p:sp>
              <p:nvSpPr>
                <p:cNvPr id="151" name="TextBox 150"/>
                <p:cNvSpPr txBox="1"/>
                <p:nvPr/>
              </p:nvSpPr>
              <p:spPr>
                <a:xfrm>
                  <a:off x="3222598" y="3380168"/>
                  <a:ext cx="438150" cy="2190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y</a:t>
                  </a:r>
                </a:p>
              </p:txBody>
            </p:sp>
            <p:cxnSp>
              <p:nvCxnSpPr>
                <p:cNvPr id="152" name="Straight Connector 151"/>
                <p:cNvCxnSpPr/>
                <p:nvPr/>
              </p:nvCxnSpPr>
              <p:spPr>
                <a:xfrm>
                  <a:off x="2448516" y="3425559"/>
                  <a:ext cx="95224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6" name="Straight Connector 145"/>
              <p:cNvCxnSpPr>
                <a:endCxn id="147" idx="0"/>
              </p:cNvCxnSpPr>
              <p:nvPr/>
            </p:nvCxnSpPr>
            <p:spPr>
              <a:xfrm flipH="1" flipV="1">
                <a:off x="573572" y="5129073"/>
                <a:ext cx="543157" cy="86555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7" name="TextBox 146"/>
              <p:cNvSpPr txBox="1"/>
              <p:nvPr/>
            </p:nvSpPr>
            <p:spPr>
              <a:xfrm>
                <a:off x="394550" y="5129073"/>
                <a:ext cx="3580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x</a:t>
                </a:r>
              </a:p>
            </p:txBody>
          </p:sp>
        </p:grpSp>
        <p:cxnSp>
          <p:nvCxnSpPr>
            <p:cNvPr id="221" name="Straight Connector 220"/>
            <p:cNvCxnSpPr/>
            <p:nvPr/>
          </p:nvCxnSpPr>
          <p:spPr>
            <a:xfrm>
              <a:off x="5047969" y="6172200"/>
              <a:ext cx="778142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flipH="1" flipV="1">
              <a:off x="5786341" y="5181600"/>
              <a:ext cx="4859" cy="100812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4" name="Isosceles Triangle 1050"/>
            <p:cNvSpPr/>
            <p:nvPr/>
          </p:nvSpPr>
          <p:spPr>
            <a:xfrm rot="15687887">
              <a:off x="5751148" y="5907005"/>
              <a:ext cx="228921" cy="344124"/>
            </a:xfrm>
            <a:custGeom>
              <a:avLst/>
              <a:gdLst>
                <a:gd name="connsiteX0" fmla="*/ 0 w 197214"/>
                <a:gd name="connsiteY0" fmla="*/ 201058 h 201058"/>
                <a:gd name="connsiteX1" fmla="*/ 98607 w 197214"/>
                <a:gd name="connsiteY1" fmla="*/ 0 h 201058"/>
                <a:gd name="connsiteX2" fmla="*/ 197214 w 197214"/>
                <a:gd name="connsiteY2" fmla="*/ 201058 h 201058"/>
                <a:gd name="connsiteX3" fmla="*/ 0 w 197214"/>
                <a:gd name="connsiteY3" fmla="*/ 201058 h 201058"/>
                <a:gd name="connsiteX0" fmla="*/ 0 w 197214"/>
                <a:gd name="connsiteY0" fmla="*/ 484905 h 484905"/>
                <a:gd name="connsiteX1" fmla="*/ 89838 w 197214"/>
                <a:gd name="connsiteY1" fmla="*/ 0 h 484905"/>
                <a:gd name="connsiteX2" fmla="*/ 197214 w 197214"/>
                <a:gd name="connsiteY2" fmla="*/ 484905 h 484905"/>
                <a:gd name="connsiteX3" fmla="*/ 0 w 197214"/>
                <a:gd name="connsiteY3" fmla="*/ 484905 h 484905"/>
                <a:gd name="connsiteX0" fmla="*/ 0 w 133988"/>
                <a:gd name="connsiteY0" fmla="*/ 348849 h 484905"/>
                <a:gd name="connsiteX1" fmla="*/ 26612 w 133988"/>
                <a:gd name="connsiteY1" fmla="*/ 0 h 484905"/>
                <a:gd name="connsiteX2" fmla="*/ 133988 w 133988"/>
                <a:gd name="connsiteY2" fmla="*/ 484905 h 484905"/>
                <a:gd name="connsiteX3" fmla="*/ 0 w 133988"/>
                <a:gd name="connsiteY3" fmla="*/ 348849 h 484905"/>
                <a:gd name="connsiteX0" fmla="*/ 0 w 134835"/>
                <a:gd name="connsiteY0" fmla="*/ 348849 h 365170"/>
                <a:gd name="connsiteX1" fmla="*/ 26612 w 134835"/>
                <a:gd name="connsiteY1" fmla="*/ 0 h 365170"/>
                <a:gd name="connsiteX2" fmla="*/ 134835 w 134835"/>
                <a:gd name="connsiteY2" fmla="*/ 365170 h 365170"/>
                <a:gd name="connsiteX3" fmla="*/ 0 w 134835"/>
                <a:gd name="connsiteY3" fmla="*/ 348849 h 365170"/>
                <a:gd name="connsiteX0" fmla="*/ 0 w 165814"/>
                <a:gd name="connsiteY0" fmla="*/ 327077 h 365170"/>
                <a:gd name="connsiteX1" fmla="*/ 57591 w 165814"/>
                <a:gd name="connsiteY1" fmla="*/ 0 h 365170"/>
                <a:gd name="connsiteX2" fmla="*/ 165814 w 165814"/>
                <a:gd name="connsiteY2" fmla="*/ 365170 h 365170"/>
                <a:gd name="connsiteX3" fmla="*/ 0 w 165814"/>
                <a:gd name="connsiteY3" fmla="*/ 327077 h 365170"/>
                <a:gd name="connsiteX0" fmla="*/ 0 w 197216"/>
                <a:gd name="connsiteY0" fmla="*/ 327077 h 327077"/>
                <a:gd name="connsiteX1" fmla="*/ 57591 w 197216"/>
                <a:gd name="connsiteY1" fmla="*/ 0 h 327077"/>
                <a:gd name="connsiteX2" fmla="*/ 197216 w 197216"/>
                <a:gd name="connsiteY2" fmla="*/ 327074 h 327077"/>
                <a:gd name="connsiteX3" fmla="*/ 0 w 197216"/>
                <a:gd name="connsiteY3" fmla="*/ 327077 h 327077"/>
                <a:gd name="connsiteX0" fmla="*/ 0 w 352006"/>
                <a:gd name="connsiteY0" fmla="*/ 338360 h 338360"/>
                <a:gd name="connsiteX1" fmla="*/ 57591 w 352006"/>
                <a:gd name="connsiteY1" fmla="*/ 11283 h 338360"/>
                <a:gd name="connsiteX2" fmla="*/ 352007 w 352006"/>
                <a:gd name="connsiteY2" fmla="*/ 1 h 338360"/>
                <a:gd name="connsiteX3" fmla="*/ 0 w 352006"/>
                <a:gd name="connsiteY3" fmla="*/ 338360 h 338360"/>
                <a:gd name="connsiteX0" fmla="*/ 0 w 358579"/>
                <a:gd name="connsiteY0" fmla="*/ 449326 h 449326"/>
                <a:gd name="connsiteX1" fmla="*/ 57591 w 358579"/>
                <a:gd name="connsiteY1" fmla="*/ 122249 h 449326"/>
                <a:gd name="connsiteX2" fmla="*/ 358578 w 358579"/>
                <a:gd name="connsiteY2" fmla="*/ 0 h 449326"/>
                <a:gd name="connsiteX3" fmla="*/ 0 w 358579"/>
                <a:gd name="connsiteY3" fmla="*/ 449326 h 449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8579" h="449326">
                  <a:moveTo>
                    <a:pt x="0" y="449326"/>
                  </a:moveTo>
                  <a:lnTo>
                    <a:pt x="57591" y="122249"/>
                  </a:lnTo>
                  <a:lnTo>
                    <a:pt x="358578" y="0"/>
                  </a:lnTo>
                  <a:lnTo>
                    <a:pt x="0" y="449326"/>
                  </a:lnTo>
                  <a:close/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5" name="Group 224"/>
          <p:cNvGrpSpPr/>
          <p:nvPr/>
        </p:nvGrpSpPr>
        <p:grpSpPr>
          <a:xfrm>
            <a:off x="8406265" y="4611021"/>
            <a:ext cx="2280579" cy="1904999"/>
            <a:chOff x="6882264" y="4611020"/>
            <a:chExt cx="2280579" cy="1904999"/>
          </a:xfrm>
        </p:grpSpPr>
        <p:grpSp>
          <p:nvGrpSpPr>
            <p:cNvPr id="167" name="Group 166"/>
            <p:cNvGrpSpPr/>
            <p:nvPr/>
          </p:nvGrpSpPr>
          <p:grpSpPr>
            <a:xfrm>
              <a:off x="6882264" y="4611020"/>
              <a:ext cx="2280579" cy="1904999"/>
              <a:chOff x="5421" y="4495801"/>
              <a:chExt cx="2280579" cy="1904999"/>
            </a:xfrm>
          </p:grpSpPr>
          <p:grpSp>
            <p:nvGrpSpPr>
              <p:cNvPr id="168" name="Group 167"/>
              <p:cNvGrpSpPr/>
              <p:nvPr/>
            </p:nvGrpSpPr>
            <p:grpSpPr>
              <a:xfrm>
                <a:off x="5421" y="4495801"/>
                <a:ext cx="2280579" cy="1904999"/>
                <a:chOff x="1067932" y="2514599"/>
                <a:chExt cx="2790825" cy="1129800"/>
              </a:xfrm>
            </p:grpSpPr>
            <p:sp>
              <p:nvSpPr>
                <p:cNvPr id="172" name="Rounded Rectangle 171"/>
                <p:cNvSpPr/>
                <p:nvPr/>
              </p:nvSpPr>
              <p:spPr>
                <a:xfrm>
                  <a:off x="1131488" y="2514599"/>
                  <a:ext cx="2486252" cy="1129800"/>
                </a:xfrm>
                <a:prstGeom prst="roundRect">
                  <a:avLst/>
                </a:prstGeom>
                <a:solidFill>
                  <a:schemeClr val="bg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73" name="Group 172"/>
                <p:cNvGrpSpPr/>
                <p:nvPr/>
              </p:nvGrpSpPr>
              <p:grpSpPr>
                <a:xfrm>
                  <a:off x="2220884" y="2998615"/>
                  <a:ext cx="467739" cy="419827"/>
                  <a:chOff x="2220884" y="2998615"/>
                  <a:chExt cx="467739" cy="419827"/>
                </a:xfrm>
              </p:grpSpPr>
              <p:sp>
                <p:nvSpPr>
                  <p:cNvPr id="177" name="TextBox 176"/>
                  <p:cNvSpPr txBox="1"/>
                  <p:nvPr/>
                </p:nvSpPr>
                <p:spPr>
                  <a:xfrm>
                    <a:off x="2250471" y="3176258"/>
                    <a:ext cx="438152" cy="21904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O</a:t>
                    </a:r>
                  </a:p>
                </p:txBody>
              </p:sp>
              <p:sp>
                <p:nvSpPr>
                  <p:cNvPr id="178" name="TextBox 177"/>
                  <p:cNvSpPr txBox="1"/>
                  <p:nvPr/>
                </p:nvSpPr>
                <p:spPr>
                  <a:xfrm>
                    <a:off x="2220884" y="2998615"/>
                    <a:ext cx="279095" cy="41982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4000" dirty="0">
                        <a:solidFill>
                          <a:srgbClr val="0070C0"/>
                        </a:solidFill>
                      </a:rPr>
                      <a:t>∙</a:t>
                    </a:r>
                  </a:p>
                </p:txBody>
              </p:sp>
            </p:grpSp>
            <p:sp>
              <p:nvSpPr>
                <p:cNvPr id="174" name="TextBox 173"/>
                <p:cNvSpPr txBox="1"/>
                <p:nvPr/>
              </p:nvSpPr>
              <p:spPr>
                <a:xfrm>
                  <a:off x="1067932" y="2528439"/>
                  <a:ext cx="2790825" cy="2190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err="1"/>
                    <a:t>Góc</a:t>
                  </a:r>
                  <a:r>
                    <a:rPr lang="en-US" dirty="0"/>
                    <a:t> </a:t>
                  </a:r>
                  <a:r>
                    <a:rPr lang="en-US" dirty="0" err="1"/>
                    <a:t>bẹt</a:t>
                  </a:r>
                  <a:endParaRPr lang="en-US" dirty="0"/>
                </a:p>
              </p:txBody>
            </p:sp>
            <p:sp>
              <p:nvSpPr>
                <p:cNvPr id="175" name="TextBox 174"/>
                <p:cNvSpPr txBox="1"/>
                <p:nvPr/>
              </p:nvSpPr>
              <p:spPr>
                <a:xfrm>
                  <a:off x="3117802" y="3169338"/>
                  <a:ext cx="438150" cy="2190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y</a:t>
                  </a:r>
                </a:p>
              </p:txBody>
            </p:sp>
            <p:cxnSp>
              <p:nvCxnSpPr>
                <p:cNvPr id="176" name="Straight Connector 175"/>
                <p:cNvCxnSpPr/>
                <p:nvPr/>
              </p:nvCxnSpPr>
              <p:spPr>
                <a:xfrm flipV="1">
                  <a:off x="1411234" y="3211528"/>
                  <a:ext cx="1945826" cy="300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1" name="TextBox 170"/>
              <p:cNvSpPr txBox="1"/>
              <p:nvPr/>
            </p:nvSpPr>
            <p:spPr>
              <a:xfrm>
                <a:off x="133557" y="5611449"/>
                <a:ext cx="3580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x</a:t>
                </a:r>
              </a:p>
            </p:txBody>
          </p:sp>
        </p:grpSp>
        <p:sp>
          <p:nvSpPr>
            <p:cNvPr id="191" name="Chord 190"/>
            <p:cNvSpPr/>
            <p:nvPr/>
          </p:nvSpPr>
          <p:spPr>
            <a:xfrm rot="6701672">
              <a:off x="7837823" y="5589481"/>
              <a:ext cx="278572" cy="268632"/>
            </a:xfrm>
            <a:prstGeom prst="chord">
              <a:avLst>
                <a:gd name="adj1" fmla="val 2700000"/>
                <a:gd name="adj2" fmla="val 16217263"/>
              </a:avLst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32" name="Rounded Rectangle 231"/>
          <p:cNvSpPr/>
          <p:nvPr/>
        </p:nvSpPr>
        <p:spPr>
          <a:xfrm>
            <a:off x="5129753" y="2985612"/>
            <a:ext cx="2114550" cy="6719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GÓC</a:t>
            </a:r>
          </a:p>
        </p:txBody>
      </p:sp>
      <p:cxnSp>
        <p:nvCxnSpPr>
          <p:cNvPr id="201" name="Elbow Connector 200"/>
          <p:cNvCxnSpPr>
            <a:endCxn id="5" idx="3"/>
          </p:cNvCxnSpPr>
          <p:nvPr/>
        </p:nvCxnSpPr>
        <p:spPr>
          <a:xfrm rot="16200000" flipV="1">
            <a:off x="4685553" y="1819312"/>
            <a:ext cx="1586149" cy="746452"/>
          </a:xfrm>
          <a:prstGeom prst="bentConnector2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Elbow Connector 270"/>
          <p:cNvCxnSpPr>
            <a:endCxn id="45" idx="1"/>
          </p:cNvCxnSpPr>
          <p:nvPr/>
        </p:nvCxnSpPr>
        <p:spPr>
          <a:xfrm rot="5400000" flipH="1" flipV="1">
            <a:off x="6003343" y="1874495"/>
            <a:ext cx="1548777" cy="617739"/>
          </a:xfrm>
          <a:prstGeom prst="bentConnector2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Connector 294"/>
          <p:cNvCxnSpPr/>
          <p:nvPr/>
        </p:nvCxnSpPr>
        <p:spPr>
          <a:xfrm>
            <a:off x="2607160" y="4016634"/>
            <a:ext cx="6855296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/>
          <p:cNvCxnSpPr/>
          <p:nvPr/>
        </p:nvCxnSpPr>
        <p:spPr>
          <a:xfrm flipV="1">
            <a:off x="6074484" y="3657602"/>
            <a:ext cx="0" cy="359033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Elbow Connector 263"/>
          <p:cNvCxnSpPr/>
          <p:nvPr/>
        </p:nvCxnSpPr>
        <p:spPr>
          <a:xfrm rot="16200000" flipH="1">
            <a:off x="2288889" y="4347607"/>
            <a:ext cx="636545" cy="1"/>
          </a:xfrm>
          <a:prstGeom prst="bentConnector3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Elbow Connector 302"/>
          <p:cNvCxnSpPr/>
          <p:nvPr/>
        </p:nvCxnSpPr>
        <p:spPr>
          <a:xfrm rot="16200000" flipH="1">
            <a:off x="4787128" y="4356873"/>
            <a:ext cx="636545" cy="1"/>
          </a:xfrm>
          <a:prstGeom prst="bentConnector3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Elbow Connector 303"/>
          <p:cNvCxnSpPr/>
          <p:nvPr/>
        </p:nvCxnSpPr>
        <p:spPr>
          <a:xfrm rot="16200000" flipH="1">
            <a:off x="6996928" y="4356874"/>
            <a:ext cx="636545" cy="1"/>
          </a:xfrm>
          <a:prstGeom prst="bentConnector3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Elbow Connector 304"/>
          <p:cNvCxnSpPr/>
          <p:nvPr/>
        </p:nvCxnSpPr>
        <p:spPr>
          <a:xfrm rot="16200000" flipH="1">
            <a:off x="9130527" y="4329928"/>
            <a:ext cx="636545" cy="1"/>
          </a:xfrm>
          <a:prstGeom prst="bentConnector3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727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Isosceles Triangle 48"/>
          <p:cNvSpPr/>
          <p:nvPr/>
        </p:nvSpPr>
        <p:spPr>
          <a:xfrm>
            <a:off x="3729858" y="4992693"/>
            <a:ext cx="3900652" cy="1850431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820475" y="52715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8" name="Isosceles Triangle 47"/>
          <p:cNvSpPr/>
          <p:nvPr/>
        </p:nvSpPr>
        <p:spPr>
          <a:xfrm>
            <a:off x="2701" y="4319752"/>
            <a:ext cx="5350548" cy="2538248"/>
          </a:xfrm>
          <a:prstGeom prst="triangl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5-Point Star 50">
            <a:hlinkClick r:id="rId2" action="ppaction://hlinksldjump"/>
          </p:cNvPr>
          <p:cNvSpPr/>
          <p:nvPr/>
        </p:nvSpPr>
        <p:spPr>
          <a:xfrm>
            <a:off x="1710558" y="961436"/>
            <a:ext cx="612890" cy="612890"/>
          </a:xfrm>
          <a:prstGeom prst="star5">
            <a:avLst>
              <a:gd name="adj" fmla="val 32376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3533330" y="138629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3" name="5-Point Star 52">
            <a:hlinkClick r:id="rId3" action="ppaction://hlinksldjump"/>
          </p:cNvPr>
          <p:cNvSpPr/>
          <p:nvPr/>
        </p:nvSpPr>
        <p:spPr>
          <a:xfrm>
            <a:off x="3300287" y="1820576"/>
            <a:ext cx="859141" cy="859141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5-Point Star 54">
            <a:hlinkClick r:id="rId2" action="ppaction://hlinksldjump"/>
          </p:cNvPr>
          <p:cNvSpPr/>
          <p:nvPr/>
        </p:nvSpPr>
        <p:spPr>
          <a:xfrm>
            <a:off x="6113043" y="956728"/>
            <a:ext cx="859141" cy="859141"/>
          </a:xfrm>
          <a:prstGeom prst="star5">
            <a:avLst>
              <a:gd name="adj" fmla="val 2407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5-Point Star 56">
            <a:hlinkClick r:id="rId3" action="ppaction://hlinksldjump"/>
          </p:cNvPr>
          <p:cNvSpPr/>
          <p:nvPr/>
        </p:nvSpPr>
        <p:spPr>
          <a:xfrm>
            <a:off x="8925799" y="2250146"/>
            <a:ext cx="859141" cy="859141"/>
          </a:xfrm>
          <a:prstGeom prst="star5">
            <a:avLst>
              <a:gd name="adj" fmla="val 22418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7088705" y="279717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4</a:t>
            </a:r>
          </a:p>
        </p:txBody>
      </p:sp>
      <p:sp>
        <p:nvSpPr>
          <p:cNvPr id="59" name="5-Point Star 58">
            <a:hlinkClick r:id="rId4" action="ppaction://hlinksldjump"/>
          </p:cNvPr>
          <p:cNvSpPr/>
          <p:nvPr/>
        </p:nvSpPr>
        <p:spPr>
          <a:xfrm>
            <a:off x="6972184" y="3231447"/>
            <a:ext cx="626099" cy="626099"/>
          </a:xfrm>
          <a:prstGeom prst="star5">
            <a:avLst>
              <a:gd name="adj" fmla="val 28208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5-Point Star 60">
            <a:hlinkClick r:id="rId5" action="ppaction://hlinksldjump"/>
          </p:cNvPr>
          <p:cNvSpPr/>
          <p:nvPr/>
        </p:nvSpPr>
        <p:spPr>
          <a:xfrm>
            <a:off x="10092562" y="677655"/>
            <a:ext cx="859141" cy="859141"/>
          </a:xfrm>
          <a:prstGeom prst="star5">
            <a:avLst>
              <a:gd name="adj" fmla="val 14119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750954" y="181586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63" name="5-Point Star 62">
            <a:hlinkClick r:id="rId5" action="ppaction://hlinksldjump"/>
          </p:cNvPr>
          <p:cNvSpPr/>
          <p:nvPr/>
        </p:nvSpPr>
        <p:spPr>
          <a:xfrm>
            <a:off x="732697" y="2250146"/>
            <a:ext cx="429571" cy="429571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5-Point Star 66">
            <a:hlinkClick r:id="rId6" action="ppaction://hlinksldjump"/>
          </p:cNvPr>
          <p:cNvSpPr/>
          <p:nvPr/>
        </p:nvSpPr>
        <p:spPr>
          <a:xfrm>
            <a:off x="8020447" y="828154"/>
            <a:ext cx="558146" cy="558146"/>
          </a:xfrm>
          <a:prstGeom prst="star5">
            <a:avLst>
              <a:gd name="adj" fmla="val 29318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5-Point Star 68">
            <a:hlinkClick r:id="rId7" action="ppaction://hlinksldjump"/>
          </p:cNvPr>
          <p:cNvSpPr/>
          <p:nvPr/>
        </p:nvSpPr>
        <p:spPr>
          <a:xfrm>
            <a:off x="5027666" y="2446482"/>
            <a:ext cx="859141" cy="85914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Pentagon 69">
            <a:hlinkClick r:id="rId8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pipi</a:t>
            </a:r>
          </a:p>
        </p:txBody>
      </p:sp>
      <p:sp>
        <p:nvSpPr>
          <p:cNvPr id="71" name="Rectangle 70"/>
          <p:cNvSpPr/>
          <p:nvPr/>
        </p:nvSpPr>
        <p:spPr>
          <a:xfrm>
            <a:off x="282448" y="4848027"/>
            <a:ext cx="574157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LUCKY STAR</a:t>
            </a: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474" y="3081916"/>
            <a:ext cx="149974" cy="132669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130" y="1336023"/>
            <a:ext cx="247650" cy="219075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166" y="1866180"/>
            <a:ext cx="206475" cy="182651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480" y="1889180"/>
            <a:ext cx="174279" cy="15417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210410" y="200914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309950" y="54224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435859" y="1861707"/>
            <a:ext cx="551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8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004728" y="402722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657874" y="371953"/>
            <a:ext cx="551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72909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1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1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29" grpId="0"/>
      <p:bldP spid="51" grpId="0" animBg="1"/>
      <p:bldP spid="51" grpId="1" animBg="1"/>
      <p:bldP spid="52" grpId="0"/>
      <p:bldP spid="53" grpId="0" animBg="1"/>
      <p:bldP spid="53" grpId="1" animBg="1"/>
      <p:bldP spid="55" grpId="0" animBg="1"/>
      <p:bldP spid="55" grpId="1" animBg="1"/>
      <p:bldP spid="57" grpId="0" animBg="1"/>
      <p:bldP spid="57" grpId="1" animBg="1"/>
      <p:bldP spid="58" grpId="0"/>
      <p:bldP spid="59" grpId="0" animBg="1"/>
      <p:bldP spid="59" grpId="1" animBg="1"/>
      <p:bldP spid="61" grpId="0" animBg="1"/>
      <p:bldP spid="61" grpId="1" animBg="1"/>
      <p:bldP spid="62" grpId="0"/>
      <p:bldP spid="63" grpId="0" animBg="1"/>
      <p:bldP spid="63" grpId="1" animBg="1"/>
      <p:bldP spid="67" grpId="0" animBg="1"/>
      <p:bldP spid="67" grpId="1" animBg="1"/>
      <p:bldP spid="69" grpId="0" animBg="1"/>
      <p:bldP spid="69" grpId="1" animBg="1"/>
      <p:bldP spid="71" grpId="0"/>
      <p:bldP spid="23" grpId="0"/>
      <p:bldP spid="24" grpId="0"/>
      <p:bldP spid="25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-287383"/>
            <a:ext cx="7620000" cy="6573883"/>
          </a:xfrm>
          <a:prstGeom prst="rect">
            <a:avLst/>
          </a:prstGeom>
        </p:spPr>
      </p:pic>
      <p:sp>
        <p:nvSpPr>
          <p:cNvPr id="9" name="Pentagon 8">
            <a:hlinkClick r:id="rId5" action="ppaction://hlinksldjump"/>
          </p:cNvPr>
          <p:cNvSpPr/>
          <p:nvPr/>
        </p:nvSpPr>
        <p:spPr>
          <a:xfrm flipH="1">
            <a:off x="10159100" y="6204996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897019" y="147244"/>
            <a:ext cx="9375819" cy="4567631"/>
          </a:xfrm>
          <a:prstGeom prst="snip2DiagRect">
            <a:avLst>
              <a:gd name="adj1" fmla="val 0"/>
              <a:gd name="adj2" fmla="val 24222"/>
            </a:avLst>
          </a:prstGeom>
          <a:solidFill>
            <a:srgbClr val="92D050"/>
          </a:solidFill>
          <a:ln w="38100">
            <a:solidFill>
              <a:schemeClr val="bg1"/>
            </a:solidFill>
          </a:ln>
          <a:effectLst>
            <a:glow rad="63500">
              <a:srgbClr val="D5D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76949" y="4869524"/>
            <a:ext cx="8986838" cy="143974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fr-FR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6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3821" y="557213"/>
            <a:ext cx="889235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3741" y="1465861"/>
            <a:ext cx="3828671" cy="19017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53715" y="3471831"/>
            <a:ext cx="838676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d;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B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</a:p>
        </p:txBody>
      </p:sp>
    </p:spTree>
    <p:extLst>
      <p:ext uri="{BB962C8B-B14F-4D97-AF65-F5344CB8AC3E}">
        <p14:creationId xmlns:p14="http://schemas.microsoft.com/office/powerpoint/2010/main" val="324406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  <p:bldP spid="3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5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5" name="Rectangle 4"/>
          <p:cNvSpPr/>
          <p:nvPr/>
        </p:nvSpPr>
        <p:spPr>
          <a:xfrm>
            <a:off x="2077271" y="5418257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b.Sai</a:t>
            </a:r>
            <a:r>
              <a:rPr lang="fr-FR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nip Diagonal Corner Rectangle 9"/>
          <p:cNvSpPr/>
          <p:nvPr/>
        </p:nvSpPr>
        <p:spPr>
          <a:xfrm>
            <a:off x="1507941" y="639798"/>
            <a:ext cx="9375819" cy="4567631"/>
          </a:xfrm>
          <a:prstGeom prst="snip2DiagRect">
            <a:avLst>
              <a:gd name="adj1" fmla="val 0"/>
              <a:gd name="adj2" fmla="val 24222"/>
            </a:avLst>
          </a:prstGeom>
          <a:solidFill>
            <a:srgbClr val="92D050"/>
          </a:solidFill>
          <a:ln w="38100">
            <a:solidFill>
              <a:schemeClr val="bg1"/>
            </a:solidFill>
          </a:ln>
          <a:effectLst>
            <a:glow rad="63500">
              <a:srgbClr val="D5D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1514" y="2168480"/>
            <a:ext cx="3828671" cy="1901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09874" y="4219078"/>
            <a:ext cx="823716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3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B, C </a:t>
            </a:r>
            <a:r>
              <a:rPr lang="en-US" sz="3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endParaRPr lang="en-US" sz="3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35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0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62" y="49594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2007897" y="487369"/>
            <a:ext cx="9375819" cy="4712383"/>
          </a:xfrm>
          <a:prstGeom prst="snip2DiagRect">
            <a:avLst>
              <a:gd name="adj1" fmla="val 0"/>
              <a:gd name="adj2" fmla="val 24222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m”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71462" y="5277933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fr-F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5357862" y="1896901"/>
            <a:ext cx="20081837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8166461"/>
              </p:ext>
            </p:extLst>
          </p:nvPr>
        </p:nvGraphicFramePr>
        <p:xfrm>
          <a:off x="5357862" y="1896901"/>
          <a:ext cx="3639833" cy="15961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FX Draw" r:id="rId7" imgW="2206383" imgH="618483" progId="FXDraw.Graphic">
                  <p:embed/>
                </p:oleObj>
              </mc:Choice>
              <mc:Fallback>
                <p:oleObj name="FX Draw" r:id="rId7" imgW="2206383" imgH="618483" progId="FXDraw.Graphic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7862" y="1896901"/>
                        <a:ext cx="3639833" cy="15961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501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365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7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5" name="Rectangle 4"/>
          <p:cNvSpPr/>
          <p:nvPr/>
        </p:nvSpPr>
        <p:spPr>
          <a:xfrm>
            <a:off x="2210725" y="5263469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fr-FR" sz="3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03634" y="3013502"/>
            <a:ext cx="18473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2007897" y="487369"/>
            <a:ext cx="9375819" cy="4721178"/>
          </a:xfrm>
          <a:prstGeom prst="snip2DiagRect">
            <a:avLst>
              <a:gd name="adj1" fmla="val 0"/>
              <a:gd name="adj2" fmla="val 24222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“Ba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D,E,F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8983567"/>
              </p:ext>
            </p:extLst>
          </p:nvPr>
        </p:nvGraphicFramePr>
        <p:xfrm>
          <a:off x="5357862" y="1896901"/>
          <a:ext cx="3639833" cy="15961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FX Draw" r:id="rId8" imgW="2206383" imgH="618483" progId="FXDraw.Graphic">
                  <p:embed/>
                </p:oleObj>
              </mc:Choice>
              <mc:Fallback>
                <p:oleObj name="FX Draw" r:id="rId8" imgW="2206383" imgH="618483" progId="FXDraw.Graphic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7862" y="1896901"/>
                        <a:ext cx="3639833" cy="15961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701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3" presetClass="entr" presetSubtype="3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1" presetClass="emph" presetSubtype="0" repeatCount="indefinite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15" grpId="0"/>
      <p:bldP spid="15" grpId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558</Words>
  <Application>Microsoft Office PowerPoint</Application>
  <PresentationFormat>Widescreen</PresentationFormat>
  <Paragraphs>171</Paragraphs>
  <Slides>15</Slides>
  <Notes>1</Notes>
  <HiddenSlides>0</HiddenSlides>
  <MMClips>0</MMClips>
  <ScaleCrop>false</ScaleCrop>
  <HeadingPairs>
    <vt:vector size="10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  <vt:variant>
        <vt:lpstr>Custom Shows</vt:lpstr>
      </vt:variant>
      <vt:variant>
        <vt:i4>1</vt:i4>
      </vt:variant>
    </vt:vector>
  </HeadingPairs>
  <TitlesOfParts>
    <vt:vector size="23" baseType="lpstr">
      <vt:lpstr>Cambria Math</vt:lpstr>
      <vt:lpstr>Times New Roman</vt:lpstr>
      <vt:lpstr>Arial</vt:lpstr>
      <vt:lpstr>Calibri Light</vt:lpstr>
      <vt:lpstr>Calibri</vt:lpstr>
      <vt:lpstr>Office Theme</vt:lpstr>
      <vt:lpstr>FX Draw</vt:lpstr>
      <vt:lpstr>Tiết 39          </vt:lpstr>
      <vt:lpstr>HĐN 5p Thảo luận thống nhất xây dựng sơ đồ tư duy theo phân công: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HỌC Ở NHÀ</vt:lpstr>
      <vt:lpstr>Custom Show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Windows User</cp:lastModifiedBy>
  <cp:revision>47</cp:revision>
  <dcterms:created xsi:type="dcterms:W3CDTF">2018-04-11T05:48:28Z</dcterms:created>
  <dcterms:modified xsi:type="dcterms:W3CDTF">2022-05-15T14:35:43Z</dcterms:modified>
</cp:coreProperties>
</file>