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744" r:id="rId3"/>
    <p:sldMasterId id="2147483756" r:id="rId4"/>
  </p:sldMasterIdLst>
  <p:notesMasterIdLst>
    <p:notesMasterId r:id="rId25"/>
  </p:notesMasterIdLst>
  <p:sldIdLst>
    <p:sldId id="256" r:id="rId5"/>
    <p:sldId id="257" r:id="rId6"/>
    <p:sldId id="258" r:id="rId7"/>
    <p:sldId id="261" r:id="rId8"/>
    <p:sldId id="336" r:id="rId9"/>
    <p:sldId id="35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263" r:id="rId18"/>
    <p:sldId id="376" r:id="rId19"/>
    <p:sldId id="377" r:id="rId20"/>
    <p:sldId id="264" r:id="rId21"/>
    <p:sldId id="265" r:id="rId22"/>
    <p:sldId id="266" r:id="rId23"/>
    <p:sldId id="296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Cambria Math" panose="02040503050406030204" pitchFamily="18" charset="0"/>
      <p:regular r:id="rId32"/>
    </p:embeddedFont>
    <p:embeddedFont>
      <p:font typeface="UTM Avo" panose="02040603050506020204" pitchFamily="18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EC91"/>
    <a:srgbClr val="FFFAF7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customschemas.google.com/relationships/presentationmetadata" Target="meta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4765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0723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665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0439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1845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5258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VN" dirty="0"/>
              <a:t>Bấm 1 lần vào ô màu sắc muốn lật  đơn vị đo diện tích tương ứng sẽ hiện ra. Bấm lần 2 vào ô màu sắc đó sẽ biến mất hiện chữ bên dưới. </a:t>
            </a:r>
          </a:p>
          <a:p>
            <a:r>
              <a:rPr lang="en-VN" dirty="0"/>
              <a:t>Giáo viên mời học sinh trả lời.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7189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7783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7033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126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0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81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410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69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88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123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94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108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073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785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80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1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7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2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1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8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3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2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79263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4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4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4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hyperlink" Target="https://www.facebook.com/groups/hoc10donghanhcunggiaovientieuho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4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394049" y="727611"/>
            <a:ext cx="11265441" cy="39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4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54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25</a:t>
            </a:r>
            <a:endParaRPr sz="16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it-IT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70: Luyện tập chung - Tiết 1</a:t>
            </a:r>
            <a:endParaRPr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62001" y="1774612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E8A1E-9744-BCE1-67BF-7D065045AAB0}"/>
              </a:ext>
            </a:extLst>
          </p:cNvPr>
          <p:cNvSpPr txBox="1"/>
          <p:nvPr/>
        </p:nvSpPr>
        <p:spPr>
          <a:xfrm>
            <a:off x="1540570" y="1611206"/>
            <a:ext cx="9540242" cy="11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diện tích từng mảnh vườn và diện tích cả khu vườn theo sơ đồ dưới đây: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EF76A2-28D4-9A12-7414-E4B64DBF435F}"/>
              </a:ext>
            </a:extLst>
          </p:cNvPr>
          <p:cNvGrpSpPr/>
          <p:nvPr/>
        </p:nvGrpSpPr>
        <p:grpSpPr>
          <a:xfrm>
            <a:off x="6994515" y="894920"/>
            <a:ext cx="4776344" cy="673175"/>
            <a:chOff x="0" y="-36571"/>
            <a:chExt cx="6464663" cy="1346351"/>
          </a:xfrm>
        </p:grpSpPr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8310A3FA-ADE5-DA76-EFAD-45128238F730}"/>
                </a:ext>
              </a:extLst>
            </p:cNvPr>
            <p:cNvGrpSpPr/>
            <p:nvPr/>
          </p:nvGrpSpPr>
          <p:grpSpPr>
            <a:xfrm>
              <a:off x="0" y="0"/>
              <a:ext cx="6464663" cy="1309780"/>
              <a:chOff x="0" y="0"/>
              <a:chExt cx="4011725" cy="812800"/>
            </a:xfrm>
          </p:grpSpPr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EEF185FB-A141-99FC-5331-1F92C98AFF35}"/>
                  </a:ext>
                </a:extLst>
              </p:cNvPr>
              <p:cNvSpPr/>
              <p:nvPr/>
            </p:nvSpPr>
            <p:spPr>
              <a:xfrm>
                <a:off x="0" y="0"/>
                <a:ext cx="4011725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4011725" h="812800">
                    <a:moveTo>
                      <a:pt x="159677" y="0"/>
                    </a:moveTo>
                    <a:lnTo>
                      <a:pt x="3852049" y="0"/>
                    </a:lnTo>
                    <a:cubicBezTo>
                      <a:pt x="3894398" y="0"/>
                      <a:pt x="3935012" y="16823"/>
                      <a:pt x="3964957" y="46768"/>
                    </a:cubicBezTo>
                    <a:cubicBezTo>
                      <a:pt x="3994902" y="76713"/>
                      <a:pt x="4011725" y="117328"/>
                      <a:pt x="4011725" y="159677"/>
                    </a:cubicBezTo>
                    <a:lnTo>
                      <a:pt x="4011725" y="653123"/>
                    </a:lnTo>
                    <a:cubicBezTo>
                      <a:pt x="4011725" y="741310"/>
                      <a:pt x="3940235" y="812800"/>
                      <a:pt x="3852049" y="812800"/>
                    </a:cubicBezTo>
                    <a:lnTo>
                      <a:pt x="159677" y="812800"/>
                    </a:lnTo>
                    <a:cubicBezTo>
                      <a:pt x="71490" y="812800"/>
                      <a:pt x="0" y="741310"/>
                      <a:pt x="0" y="653123"/>
                    </a:cubicBezTo>
                    <a:lnTo>
                      <a:pt x="0" y="159677"/>
                    </a:lnTo>
                    <a:cubicBezTo>
                      <a:pt x="0" y="71490"/>
                      <a:pt x="71490" y="0"/>
                      <a:pt x="159677" y="0"/>
                    </a:cubicBezTo>
                    <a:close/>
                  </a:path>
                </a:pathLst>
              </a:custGeom>
              <a:solidFill>
                <a:schemeClr val="accent6"/>
              </a:solidFill>
            </p:spPr>
          </p:sp>
          <p:sp>
            <p:nvSpPr>
              <p:cNvPr id="11" name="TextBox 8">
                <a:extLst>
                  <a:ext uri="{FF2B5EF4-FFF2-40B4-BE49-F238E27FC236}">
                    <a16:creationId xmlns:a16="http://schemas.microsoft.com/office/drawing/2014/main" id="{B8FD23B7-0B9E-EEDD-8D76-3B42FB950DFA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4011725" cy="8890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333"/>
                  </a:lnSpc>
                </a:pPr>
                <a:endParaRPr sz="800"/>
              </a:p>
            </p:txBody>
          </p:sp>
        </p:grp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DD55CC9-6F7F-82A0-86D5-283EA7131EF9}"/>
                </a:ext>
              </a:extLst>
            </p:cNvPr>
            <p:cNvSpPr txBox="1"/>
            <p:nvPr/>
          </p:nvSpPr>
          <p:spPr>
            <a:xfrm>
              <a:off x="325250" y="-36571"/>
              <a:ext cx="5814163" cy="1124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HOẠT ĐỘNG CẶP ĐÔI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5DBA0D1-47A1-568B-342C-F0522F6AD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100" y="2686414"/>
            <a:ext cx="7284931" cy="425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2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62001" y="1774612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03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EF76A2-28D4-9A12-7414-E4B64DBF435F}"/>
              </a:ext>
            </a:extLst>
          </p:cNvPr>
          <p:cNvGrpSpPr/>
          <p:nvPr/>
        </p:nvGrpSpPr>
        <p:grpSpPr>
          <a:xfrm>
            <a:off x="6994515" y="894920"/>
            <a:ext cx="4776344" cy="673175"/>
            <a:chOff x="0" y="-36571"/>
            <a:chExt cx="6464663" cy="1346351"/>
          </a:xfrm>
        </p:grpSpPr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8310A3FA-ADE5-DA76-EFAD-45128238F730}"/>
                </a:ext>
              </a:extLst>
            </p:cNvPr>
            <p:cNvGrpSpPr/>
            <p:nvPr/>
          </p:nvGrpSpPr>
          <p:grpSpPr>
            <a:xfrm>
              <a:off x="0" y="0"/>
              <a:ext cx="6464663" cy="1309780"/>
              <a:chOff x="0" y="0"/>
              <a:chExt cx="4011725" cy="812800"/>
            </a:xfrm>
          </p:grpSpPr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EEF185FB-A141-99FC-5331-1F92C98AFF35}"/>
                  </a:ext>
                </a:extLst>
              </p:cNvPr>
              <p:cNvSpPr/>
              <p:nvPr/>
            </p:nvSpPr>
            <p:spPr>
              <a:xfrm>
                <a:off x="0" y="0"/>
                <a:ext cx="4011725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4011725" h="812800">
                    <a:moveTo>
                      <a:pt x="159677" y="0"/>
                    </a:moveTo>
                    <a:lnTo>
                      <a:pt x="3852049" y="0"/>
                    </a:lnTo>
                    <a:cubicBezTo>
                      <a:pt x="3894398" y="0"/>
                      <a:pt x="3935012" y="16823"/>
                      <a:pt x="3964957" y="46768"/>
                    </a:cubicBezTo>
                    <a:cubicBezTo>
                      <a:pt x="3994902" y="76713"/>
                      <a:pt x="4011725" y="117328"/>
                      <a:pt x="4011725" y="159677"/>
                    </a:cubicBezTo>
                    <a:lnTo>
                      <a:pt x="4011725" y="653123"/>
                    </a:lnTo>
                    <a:cubicBezTo>
                      <a:pt x="4011725" y="741310"/>
                      <a:pt x="3940235" y="812800"/>
                      <a:pt x="3852049" y="812800"/>
                    </a:cubicBezTo>
                    <a:lnTo>
                      <a:pt x="159677" y="812800"/>
                    </a:lnTo>
                    <a:cubicBezTo>
                      <a:pt x="71490" y="812800"/>
                      <a:pt x="0" y="741310"/>
                      <a:pt x="0" y="653123"/>
                    </a:cubicBezTo>
                    <a:lnTo>
                      <a:pt x="0" y="159677"/>
                    </a:lnTo>
                    <a:cubicBezTo>
                      <a:pt x="0" y="71490"/>
                      <a:pt x="71490" y="0"/>
                      <a:pt x="159677" y="0"/>
                    </a:cubicBezTo>
                    <a:close/>
                  </a:path>
                </a:pathLst>
              </a:custGeom>
              <a:solidFill>
                <a:schemeClr val="accent6"/>
              </a:solidFill>
            </p:spPr>
          </p:sp>
          <p:sp>
            <p:nvSpPr>
              <p:cNvPr id="11" name="TextBox 8">
                <a:extLst>
                  <a:ext uri="{FF2B5EF4-FFF2-40B4-BE49-F238E27FC236}">
                    <a16:creationId xmlns:a16="http://schemas.microsoft.com/office/drawing/2014/main" id="{B8FD23B7-0B9E-EEDD-8D76-3B42FB950DFA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4011725" cy="8890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333"/>
                  </a:lnSpc>
                </a:pPr>
                <a:endParaRPr sz="800"/>
              </a:p>
            </p:txBody>
          </p:sp>
        </p:grp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DD55CC9-6F7F-82A0-86D5-283EA7131EF9}"/>
                </a:ext>
              </a:extLst>
            </p:cNvPr>
            <p:cNvSpPr txBox="1"/>
            <p:nvPr/>
          </p:nvSpPr>
          <p:spPr>
            <a:xfrm>
              <a:off x="325250" y="-36571"/>
              <a:ext cx="5814163" cy="1124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HOẠT ĐỘNG CẶP ĐÔI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5DBA0D1-47A1-568B-342C-F0522F6AD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823" y="1684718"/>
            <a:ext cx="5431177" cy="31751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AE95E8-883D-ADFA-0F4C-099C4C706F3C}"/>
              </a:ext>
            </a:extLst>
          </p:cNvPr>
          <p:cNvSpPr txBox="1"/>
          <p:nvPr/>
        </p:nvSpPr>
        <p:spPr>
          <a:xfrm>
            <a:off x="2548331" y="1916921"/>
            <a:ext cx="2124219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VN" sz="2400" b="1" u="sng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661BAF-01EA-D00B-D451-05B6D6BC716A}"/>
                  </a:ext>
                </a:extLst>
              </p:cNvPr>
              <p:cNvSpPr txBox="1"/>
              <p:nvPr/>
            </p:nvSpPr>
            <p:spPr>
              <a:xfrm>
                <a:off x="592666" y="2425220"/>
                <a:ext cx="6350000" cy="3786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khoai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68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47 = 3 196 (m</a:t>
                </a:r>
                <a:r>
                  <a:rPr lang="en-US" sz="24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chua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47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25 = 1 175 (m</a:t>
                </a:r>
                <a:r>
                  <a:rPr lang="en-US" sz="24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hoa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68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12 = 816 (m</a:t>
                </a:r>
                <a:r>
                  <a:rPr lang="en-US" sz="24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661BAF-01EA-D00B-D451-05B6D6BC7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66" y="2425220"/>
                <a:ext cx="6350000" cy="3786678"/>
              </a:xfrm>
              <a:prstGeom prst="rect">
                <a:avLst/>
              </a:prstGeom>
              <a:blipFill>
                <a:blip r:embed="rId5"/>
                <a:stretch>
                  <a:fillRect b="-2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447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62001" y="1774612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03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EF76A2-28D4-9A12-7414-E4B64DBF435F}"/>
              </a:ext>
            </a:extLst>
          </p:cNvPr>
          <p:cNvGrpSpPr/>
          <p:nvPr/>
        </p:nvGrpSpPr>
        <p:grpSpPr>
          <a:xfrm>
            <a:off x="6994515" y="894920"/>
            <a:ext cx="4776344" cy="673175"/>
            <a:chOff x="0" y="-36571"/>
            <a:chExt cx="6464663" cy="1346351"/>
          </a:xfrm>
        </p:grpSpPr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8310A3FA-ADE5-DA76-EFAD-45128238F730}"/>
                </a:ext>
              </a:extLst>
            </p:cNvPr>
            <p:cNvGrpSpPr/>
            <p:nvPr/>
          </p:nvGrpSpPr>
          <p:grpSpPr>
            <a:xfrm>
              <a:off x="0" y="0"/>
              <a:ext cx="6464663" cy="1309780"/>
              <a:chOff x="0" y="0"/>
              <a:chExt cx="4011725" cy="812800"/>
            </a:xfrm>
          </p:grpSpPr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EEF185FB-A141-99FC-5331-1F92C98AFF35}"/>
                  </a:ext>
                </a:extLst>
              </p:cNvPr>
              <p:cNvSpPr/>
              <p:nvPr/>
            </p:nvSpPr>
            <p:spPr>
              <a:xfrm>
                <a:off x="0" y="0"/>
                <a:ext cx="4011725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4011725" h="812800">
                    <a:moveTo>
                      <a:pt x="159677" y="0"/>
                    </a:moveTo>
                    <a:lnTo>
                      <a:pt x="3852049" y="0"/>
                    </a:lnTo>
                    <a:cubicBezTo>
                      <a:pt x="3894398" y="0"/>
                      <a:pt x="3935012" y="16823"/>
                      <a:pt x="3964957" y="46768"/>
                    </a:cubicBezTo>
                    <a:cubicBezTo>
                      <a:pt x="3994902" y="76713"/>
                      <a:pt x="4011725" y="117328"/>
                      <a:pt x="4011725" y="159677"/>
                    </a:cubicBezTo>
                    <a:lnTo>
                      <a:pt x="4011725" y="653123"/>
                    </a:lnTo>
                    <a:cubicBezTo>
                      <a:pt x="4011725" y="741310"/>
                      <a:pt x="3940235" y="812800"/>
                      <a:pt x="3852049" y="812800"/>
                    </a:cubicBezTo>
                    <a:lnTo>
                      <a:pt x="159677" y="812800"/>
                    </a:lnTo>
                    <a:cubicBezTo>
                      <a:pt x="71490" y="812800"/>
                      <a:pt x="0" y="741310"/>
                      <a:pt x="0" y="653123"/>
                    </a:cubicBezTo>
                    <a:lnTo>
                      <a:pt x="0" y="159677"/>
                    </a:lnTo>
                    <a:cubicBezTo>
                      <a:pt x="0" y="71490"/>
                      <a:pt x="71490" y="0"/>
                      <a:pt x="159677" y="0"/>
                    </a:cubicBezTo>
                    <a:close/>
                  </a:path>
                </a:pathLst>
              </a:custGeom>
              <a:solidFill>
                <a:schemeClr val="accent6"/>
              </a:solidFill>
            </p:spPr>
          </p:sp>
          <p:sp>
            <p:nvSpPr>
              <p:cNvPr id="11" name="TextBox 8">
                <a:extLst>
                  <a:ext uri="{FF2B5EF4-FFF2-40B4-BE49-F238E27FC236}">
                    <a16:creationId xmlns:a16="http://schemas.microsoft.com/office/drawing/2014/main" id="{B8FD23B7-0B9E-EEDD-8D76-3B42FB950DFA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4011725" cy="8890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333"/>
                  </a:lnSpc>
                </a:pPr>
                <a:endParaRPr sz="800"/>
              </a:p>
            </p:txBody>
          </p:sp>
        </p:grp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DD55CC9-6F7F-82A0-86D5-283EA7131EF9}"/>
                </a:ext>
              </a:extLst>
            </p:cNvPr>
            <p:cNvSpPr txBox="1"/>
            <p:nvPr/>
          </p:nvSpPr>
          <p:spPr>
            <a:xfrm>
              <a:off x="325250" y="-36571"/>
              <a:ext cx="5814163" cy="1124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HOẠT ĐỘNG CẶP ĐÔI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5DBA0D1-47A1-568B-342C-F0522F6AD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823" y="1684718"/>
            <a:ext cx="5431177" cy="31751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AE95E8-883D-ADFA-0F4C-099C4C706F3C}"/>
              </a:ext>
            </a:extLst>
          </p:cNvPr>
          <p:cNvSpPr txBox="1"/>
          <p:nvPr/>
        </p:nvSpPr>
        <p:spPr>
          <a:xfrm>
            <a:off x="2548331" y="1916921"/>
            <a:ext cx="2124219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VN" sz="2400" b="1" u="sng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661BAF-01EA-D00B-D451-05B6D6BC716A}"/>
                  </a:ext>
                </a:extLst>
              </p:cNvPr>
              <p:cNvSpPr txBox="1"/>
              <p:nvPr/>
            </p:nvSpPr>
            <p:spPr>
              <a:xfrm>
                <a:off x="880534" y="2442153"/>
                <a:ext cx="5588000" cy="30531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rau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25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12 = 300 (m</a:t>
                </a:r>
                <a:r>
                  <a:rPr lang="en-US" sz="24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khu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3196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1175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816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300 = 5 487 (m</a:t>
                </a:r>
                <a:r>
                  <a:rPr lang="en-US" sz="24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661BAF-01EA-D00B-D451-05B6D6BC7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4" y="2442153"/>
                <a:ext cx="5588000" cy="3053144"/>
              </a:xfrm>
              <a:prstGeom prst="rect">
                <a:avLst/>
              </a:prstGeom>
              <a:blipFill>
                <a:blip r:embed="rId5"/>
                <a:stretch>
                  <a:fillRect l="-1200" r="-1091" b="-3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9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62001" y="1774612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03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EF76A2-28D4-9A12-7414-E4B64DBF435F}"/>
              </a:ext>
            </a:extLst>
          </p:cNvPr>
          <p:cNvGrpSpPr/>
          <p:nvPr/>
        </p:nvGrpSpPr>
        <p:grpSpPr>
          <a:xfrm>
            <a:off x="6994515" y="894920"/>
            <a:ext cx="4776344" cy="673175"/>
            <a:chOff x="0" y="-36571"/>
            <a:chExt cx="6464663" cy="1346351"/>
          </a:xfrm>
        </p:grpSpPr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8310A3FA-ADE5-DA76-EFAD-45128238F730}"/>
                </a:ext>
              </a:extLst>
            </p:cNvPr>
            <p:cNvGrpSpPr/>
            <p:nvPr/>
          </p:nvGrpSpPr>
          <p:grpSpPr>
            <a:xfrm>
              <a:off x="0" y="0"/>
              <a:ext cx="6464663" cy="1309780"/>
              <a:chOff x="0" y="0"/>
              <a:chExt cx="4011725" cy="812800"/>
            </a:xfrm>
          </p:grpSpPr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EEF185FB-A141-99FC-5331-1F92C98AFF35}"/>
                  </a:ext>
                </a:extLst>
              </p:cNvPr>
              <p:cNvSpPr/>
              <p:nvPr/>
            </p:nvSpPr>
            <p:spPr>
              <a:xfrm>
                <a:off x="0" y="0"/>
                <a:ext cx="4011725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4011725" h="812800">
                    <a:moveTo>
                      <a:pt x="159677" y="0"/>
                    </a:moveTo>
                    <a:lnTo>
                      <a:pt x="3852049" y="0"/>
                    </a:lnTo>
                    <a:cubicBezTo>
                      <a:pt x="3894398" y="0"/>
                      <a:pt x="3935012" y="16823"/>
                      <a:pt x="3964957" y="46768"/>
                    </a:cubicBezTo>
                    <a:cubicBezTo>
                      <a:pt x="3994902" y="76713"/>
                      <a:pt x="4011725" y="117328"/>
                      <a:pt x="4011725" y="159677"/>
                    </a:cubicBezTo>
                    <a:lnTo>
                      <a:pt x="4011725" y="653123"/>
                    </a:lnTo>
                    <a:cubicBezTo>
                      <a:pt x="4011725" y="741310"/>
                      <a:pt x="3940235" y="812800"/>
                      <a:pt x="3852049" y="812800"/>
                    </a:cubicBezTo>
                    <a:lnTo>
                      <a:pt x="159677" y="812800"/>
                    </a:lnTo>
                    <a:cubicBezTo>
                      <a:pt x="71490" y="812800"/>
                      <a:pt x="0" y="741310"/>
                      <a:pt x="0" y="653123"/>
                    </a:cubicBezTo>
                    <a:lnTo>
                      <a:pt x="0" y="159677"/>
                    </a:lnTo>
                    <a:cubicBezTo>
                      <a:pt x="0" y="71490"/>
                      <a:pt x="71490" y="0"/>
                      <a:pt x="159677" y="0"/>
                    </a:cubicBezTo>
                    <a:close/>
                  </a:path>
                </a:pathLst>
              </a:custGeom>
              <a:solidFill>
                <a:schemeClr val="accent6"/>
              </a:solidFill>
            </p:spPr>
          </p:sp>
          <p:sp>
            <p:nvSpPr>
              <p:cNvPr id="11" name="TextBox 8">
                <a:extLst>
                  <a:ext uri="{FF2B5EF4-FFF2-40B4-BE49-F238E27FC236}">
                    <a16:creationId xmlns:a16="http://schemas.microsoft.com/office/drawing/2014/main" id="{B8FD23B7-0B9E-EEDD-8D76-3B42FB950DFA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4011725" cy="8890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333"/>
                  </a:lnSpc>
                </a:pPr>
                <a:endParaRPr sz="800"/>
              </a:p>
            </p:txBody>
          </p:sp>
        </p:grp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DD55CC9-6F7F-82A0-86D5-283EA7131EF9}"/>
                </a:ext>
              </a:extLst>
            </p:cNvPr>
            <p:cNvSpPr txBox="1"/>
            <p:nvPr/>
          </p:nvSpPr>
          <p:spPr>
            <a:xfrm>
              <a:off x="325250" y="-36571"/>
              <a:ext cx="5814163" cy="1124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HOẠT ĐỘNG CẶP ĐÔI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BAE95E8-883D-ADFA-0F4C-099C4C706F3C}"/>
              </a:ext>
            </a:extLst>
          </p:cNvPr>
          <p:cNvSpPr txBox="1"/>
          <p:nvPr/>
        </p:nvSpPr>
        <p:spPr>
          <a:xfrm>
            <a:off x="2548331" y="1916921"/>
            <a:ext cx="2124219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VN" sz="2400" b="1" u="sng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661BAF-01EA-D00B-D451-05B6D6BC716A}"/>
              </a:ext>
            </a:extLst>
          </p:cNvPr>
          <p:cNvSpPr txBox="1"/>
          <p:nvPr/>
        </p:nvSpPr>
        <p:spPr>
          <a:xfrm>
            <a:off x="1016001" y="2492953"/>
            <a:ext cx="5588000" cy="3142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khoai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3 196 m</a:t>
            </a:r>
            <a:r>
              <a:rPr lang="en-US" sz="2400" baseline="30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cà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chua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1 175 m</a:t>
            </a:r>
            <a:r>
              <a:rPr lang="en-US" sz="2400" baseline="30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816 m</a:t>
            </a:r>
            <a:r>
              <a:rPr lang="en-US" sz="2400" baseline="30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300 m</a:t>
            </a:r>
            <a:r>
              <a:rPr lang="en-US" sz="2400" baseline="30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vườn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5 487 m</a:t>
            </a:r>
            <a:r>
              <a:rPr lang="en-US" sz="2400" baseline="30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5762EB-15B1-CBF8-BB30-EFE85C967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823" y="1684718"/>
            <a:ext cx="5431177" cy="317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5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44319" y="1605343"/>
            <a:ext cx="9059334" cy="1644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các em biết thêm được điều gì?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070185" y="1436010"/>
            <a:ext cx="10004214" cy="1644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thực hiện chuyển đổi đơn vị đo diện tích, em nhắn bạn cần lưu ý những gì?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22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2120051" y="1436010"/>
            <a:ext cx="7802882" cy="2475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hãy ước </a:t>
            </a:r>
            <a:r>
              <a:rPr lang="en-US" sz="3600" b="1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diện tích của mộ số đồ vật trong nhà, hôm sau chia sẻ với các bạn.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797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92;p6">
            <a:hlinkClick r:id="rId4"/>
            <a:extLst>
              <a:ext uri="{FF2B5EF4-FFF2-40B4-BE49-F238E27FC236}">
                <a16:creationId xmlns:a16="http://schemas.microsoft.com/office/drawing/2014/main" id="{62C5BC94-A06E-8FA8-DA08-774E1136018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Ôn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kiến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thức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đã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học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Hoàn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thành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SBT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3649052" y="4319773"/>
            <a:ext cx="4377347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109174" y="4434114"/>
            <a:ext cx="3479566" cy="142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Đọc và chuẩn bị trước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Bài 70: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chung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5F7CA147-F219-7E63-188D-9A66F1783BC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ECE99FC4-2275-E7F5-FB5D-24D525DD8CF5}"/>
              </a:ext>
            </a:extLst>
          </p:cNvPr>
          <p:cNvSpPr/>
          <p:nvPr/>
        </p:nvSpPr>
        <p:spPr>
          <a:xfrm>
            <a:off x="7230535" y="1047738"/>
            <a:ext cx="4388966" cy="5336129"/>
          </a:xfrm>
          <a:custGeom>
            <a:avLst/>
            <a:gdLst/>
            <a:ahLst/>
            <a:cxnLst/>
            <a:rect l="l" t="t" r="r" b="b"/>
            <a:pathLst>
              <a:path w="7972249" h="9692704">
                <a:moveTo>
                  <a:pt x="0" y="0"/>
                </a:moveTo>
                <a:lnTo>
                  <a:pt x="7972249" y="0"/>
                </a:lnTo>
                <a:lnTo>
                  <a:pt x="7972249" y="9692704"/>
                </a:lnTo>
                <a:lnTo>
                  <a:pt x="0" y="96927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0B4E59-8A7E-6D00-1005-E2AC9D545836}"/>
              </a:ext>
            </a:extLst>
          </p:cNvPr>
          <p:cNvSpPr txBox="1"/>
          <p:nvPr/>
        </p:nvSpPr>
        <p:spPr>
          <a:xfrm>
            <a:off x="7975598" y="3631685"/>
            <a:ext cx="30310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DÒNG CHỮ BÍ ẨN</a:t>
            </a: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57B1DAD5-2ABF-120D-F0A9-5BE7D4686409}"/>
              </a:ext>
            </a:extLst>
          </p:cNvPr>
          <p:cNvSpPr txBox="1"/>
          <p:nvPr/>
        </p:nvSpPr>
        <p:spPr>
          <a:xfrm>
            <a:off x="718041" y="4351111"/>
            <a:ext cx="6332292" cy="825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800" b="1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LUYỆN TẬP CHUNG</a:t>
            </a:r>
          </a:p>
        </p:txBody>
      </p:sp>
      <p:sp>
        <p:nvSpPr>
          <p:cNvPr id="9" name="xanh">
            <a:extLst>
              <a:ext uri="{FF2B5EF4-FFF2-40B4-BE49-F238E27FC236}">
                <a16:creationId xmlns:a16="http://schemas.microsoft.com/office/drawing/2014/main" id="{391E4338-E16B-6E4D-D611-DEBF9ED3956B}"/>
              </a:ext>
            </a:extLst>
          </p:cNvPr>
          <p:cNvSpPr/>
          <p:nvPr/>
        </p:nvSpPr>
        <p:spPr>
          <a:xfrm>
            <a:off x="785280" y="4101963"/>
            <a:ext cx="1935425" cy="1376892"/>
          </a:xfrm>
          <a:custGeom>
            <a:avLst/>
            <a:gdLst/>
            <a:ahLst/>
            <a:cxnLst/>
            <a:rect l="l" t="t" r="r" b="b"/>
            <a:pathLst>
              <a:path w="2690255" h="1913890">
                <a:moveTo>
                  <a:pt x="2565795" y="1913890"/>
                </a:moveTo>
                <a:lnTo>
                  <a:pt x="124460" y="1913890"/>
                </a:lnTo>
                <a:cubicBezTo>
                  <a:pt x="55880" y="1913890"/>
                  <a:pt x="0" y="1858010"/>
                  <a:pt x="0" y="178943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565795" y="0"/>
                </a:lnTo>
                <a:cubicBezTo>
                  <a:pt x="2634375" y="0"/>
                  <a:pt x="2690255" y="55880"/>
                  <a:pt x="2690255" y="124460"/>
                </a:cubicBezTo>
                <a:lnTo>
                  <a:pt x="2690255" y="1789430"/>
                </a:lnTo>
                <a:cubicBezTo>
                  <a:pt x="2690255" y="1858010"/>
                  <a:pt x="2634375" y="1913890"/>
                  <a:pt x="2565795" y="1913890"/>
                </a:cubicBezTo>
                <a:close/>
              </a:path>
            </a:pathLst>
          </a:custGeom>
          <a:solidFill>
            <a:srgbClr val="AAC95B"/>
          </a:solidFill>
        </p:spPr>
      </p:sp>
      <p:sp>
        <p:nvSpPr>
          <p:cNvPr id="10" name="vàng">
            <a:extLst>
              <a:ext uri="{FF2B5EF4-FFF2-40B4-BE49-F238E27FC236}">
                <a16:creationId xmlns:a16="http://schemas.microsoft.com/office/drawing/2014/main" id="{E8A86407-AE39-EC7E-62D3-0EF6182C8AFB}"/>
              </a:ext>
            </a:extLst>
          </p:cNvPr>
          <p:cNvSpPr/>
          <p:nvPr/>
        </p:nvSpPr>
        <p:spPr>
          <a:xfrm>
            <a:off x="2933698" y="4078954"/>
            <a:ext cx="1935425" cy="1376892"/>
          </a:xfrm>
          <a:custGeom>
            <a:avLst/>
            <a:gdLst/>
            <a:ahLst/>
            <a:cxnLst/>
            <a:rect l="l" t="t" r="r" b="b"/>
            <a:pathLst>
              <a:path w="2690255" h="1913890">
                <a:moveTo>
                  <a:pt x="2565795" y="1913890"/>
                </a:moveTo>
                <a:lnTo>
                  <a:pt x="124460" y="1913890"/>
                </a:lnTo>
                <a:cubicBezTo>
                  <a:pt x="55880" y="1913890"/>
                  <a:pt x="0" y="1858010"/>
                  <a:pt x="0" y="178943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565795" y="0"/>
                </a:lnTo>
                <a:cubicBezTo>
                  <a:pt x="2634375" y="0"/>
                  <a:pt x="2690255" y="55880"/>
                  <a:pt x="2690255" y="124460"/>
                </a:cubicBezTo>
                <a:lnTo>
                  <a:pt x="2690255" y="1789430"/>
                </a:lnTo>
                <a:cubicBezTo>
                  <a:pt x="2690255" y="1858010"/>
                  <a:pt x="2634375" y="1913890"/>
                  <a:pt x="2565795" y="1913890"/>
                </a:cubicBezTo>
                <a:close/>
              </a:path>
            </a:pathLst>
          </a:custGeom>
          <a:solidFill>
            <a:srgbClr val="FFCE2A"/>
          </a:solidFill>
        </p:spPr>
      </p:sp>
      <p:sp>
        <p:nvSpPr>
          <p:cNvPr id="11" name="hồng ">
            <a:extLst>
              <a:ext uri="{FF2B5EF4-FFF2-40B4-BE49-F238E27FC236}">
                <a16:creationId xmlns:a16="http://schemas.microsoft.com/office/drawing/2014/main" id="{F1854247-C224-F879-E326-1AB5953F6B3B}"/>
              </a:ext>
            </a:extLst>
          </p:cNvPr>
          <p:cNvSpPr/>
          <p:nvPr/>
        </p:nvSpPr>
        <p:spPr>
          <a:xfrm>
            <a:off x="4989858" y="4078954"/>
            <a:ext cx="1935425" cy="1376892"/>
          </a:xfrm>
          <a:custGeom>
            <a:avLst/>
            <a:gdLst/>
            <a:ahLst/>
            <a:cxnLst/>
            <a:rect l="l" t="t" r="r" b="b"/>
            <a:pathLst>
              <a:path w="2690255" h="1913890">
                <a:moveTo>
                  <a:pt x="2565795" y="1913890"/>
                </a:moveTo>
                <a:lnTo>
                  <a:pt x="124460" y="1913890"/>
                </a:lnTo>
                <a:cubicBezTo>
                  <a:pt x="55880" y="1913890"/>
                  <a:pt x="0" y="1858010"/>
                  <a:pt x="0" y="178943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565795" y="0"/>
                </a:lnTo>
                <a:cubicBezTo>
                  <a:pt x="2634375" y="0"/>
                  <a:pt x="2690255" y="55880"/>
                  <a:pt x="2690255" y="124460"/>
                </a:cubicBezTo>
                <a:lnTo>
                  <a:pt x="2690255" y="1789430"/>
                </a:lnTo>
                <a:cubicBezTo>
                  <a:pt x="2690255" y="1858010"/>
                  <a:pt x="2634375" y="1913890"/>
                  <a:pt x="2565795" y="1913890"/>
                </a:cubicBezTo>
                <a:close/>
              </a:path>
            </a:pathLst>
          </a:custGeom>
          <a:solidFill>
            <a:srgbClr val="FFBAB3"/>
          </a:solidFill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9D4DF6-11A3-B13E-0A3A-214246131988}"/>
              </a:ext>
            </a:extLst>
          </p:cNvPr>
          <p:cNvSpPr txBox="1"/>
          <p:nvPr/>
        </p:nvSpPr>
        <p:spPr>
          <a:xfrm>
            <a:off x="722205" y="1647056"/>
            <a:ext cx="6728462" cy="222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Một dòng chữ đã bị ẩn bởi các ô màu sắc. Để lật các ô màu sắc các em hãy nói những thông tin mình biết về đơn vị đo diện tích tương ứng với mỗi ô màu sắc.  </a:t>
            </a:r>
          </a:p>
        </p:txBody>
      </p:sp>
      <p:sp>
        <p:nvSpPr>
          <p:cNvPr id="13" name="m">
            <a:extLst>
              <a:ext uri="{FF2B5EF4-FFF2-40B4-BE49-F238E27FC236}">
                <a16:creationId xmlns:a16="http://schemas.microsoft.com/office/drawing/2014/main" id="{967441B6-20B7-9C1B-611E-2475537B81FD}"/>
              </a:ext>
            </a:extLst>
          </p:cNvPr>
          <p:cNvSpPr txBox="1"/>
          <p:nvPr/>
        </p:nvSpPr>
        <p:spPr>
          <a:xfrm>
            <a:off x="1301278" y="4269084"/>
            <a:ext cx="1140349" cy="825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</a:t>
            </a:r>
            <a:r>
              <a:rPr lang="en-US" sz="4800" b="1" baseline="30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US" sz="48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dm">
            <a:extLst>
              <a:ext uri="{FF2B5EF4-FFF2-40B4-BE49-F238E27FC236}">
                <a16:creationId xmlns:a16="http://schemas.microsoft.com/office/drawing/2014/main" id="{AA1473CB-A092-7A66-9269-6563704BBDF2}"/>
              </a:ext>
            </a:extLst>
          </p:cNvPr>
          <p:cNvSpPr txBox="1"/>
          <p:nvPr/>
        </p:nvSpPr>
        <p:spPr>
          <a:xfrm>
            <a:off x="5313979" y="4269084"/>
            <a:ext cx="1373719" cy="825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dm</a:t>
            </a:r>
            <a:r>
              <a:rPr lang="en-US" sz="4800" b="1" baseline="30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US" sz="48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5" name="mm">
            <a:extLst>
              <a:ext uri="{FF2B5EF4-FFF2-40B4-BE49-F238E27FC236}">
                <a16:creationId xmlns:a16="http://schemas.microsoft.com/office/drawing/2014/main" id="{3652BFAF-CB14-E20D-7CD4-714FD3A58E66}"/>
              </a:ext>
            </a:extLst>
          </p:cNvPr>
          <p:cNvSpPr txBox="1"/>
          <p:nvPr/>
        </p:nvSpPr>
        <p:spPr>
          <a:xfrm>
            <a:off x="3173862" y="4272609"/>
            <a:ext cx="1455095" cy="825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mm</a:t>
            </a:r>
            <a:r>
              <a:rPr lang="en-US" sz="4800" b="1" baseline="30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US" sz="48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5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5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742A00E2-C60F-DC72-80A1-552DFCA4351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62000" y="1774612"/>
            <a:ext cx="684295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58" y="1742091"/>
            <a:ext cx="10706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Số?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AB93847-16E8-E096-D0D1-B55D23FABF94}"/>
              </a:ext>
            </a:extLst>
          </p:cNvPr>
          <p:cNvSpPr txBox="1"/>
          <p:nvPr/>
        </p:nvSpPr>
        <p:spPr>
          <a:xfrm>
            <a:off x="703847" y="2125910"/>
            <a:ext cx="7949086" cy="218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a) 4 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        dm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7 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	       cm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3 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 	            mm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8" name="Rounded Rectangle 16">
            <a:extLst>
              <a:ext uri="{FF2B5EF4-FFF2-40B4-BE49-F238E27FC236}">
                <a16:creationId xmlns:a16="http://schemas.microsoft.com/office/drawing/2014/main" id="{32E76EAD-FB1A-8DA3-AA91-9E3B56C01F6C}"/>
              </a:ext>
            </a:extLst>
          </p:cNvPr>
          <p:cNvSpPr/>
          <p:nvPr/>
        </p:nvSpPr>
        <p:spPr>
          <a:xfrm>
            <a:off x="2226308" y="2326346"/>
            <a:ext cx="978904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45" name="Rounded Rectangle 23">
            <a:extLst>
              <a:ext uri="{FF2B5EF4-FFF2-40B4-BE49-F238E27FC236}">
                <a16:creationId xmlns:a16="http://schemas.microsoft.com/office/drawing/2014/main" id="{738A6CA9-CFA0-6D57-4920-1ED939B95583}"/>
              </a:ext>
            </a:extLst>
          </p:cNvPr>
          <p:cNvSpPr/>
          <p:nvPr/>
        </p:nvSpPr>
        <p:spPr>
          <a:xfrm>
            <a:off x="2290233" y="2390987"/>
            <a:ext cx="827617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4</a:t>
            </a: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00</a:t>
            </a:r>
          </a:p>
        </p:txBody>
      </p:sp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734477D2-8EB8-2DDB-ED0F-9A4A85C0BB67}"/>
              </a:ext>
            </a:extLst>
          </p:cNvPr>
          <p:cNvSpPr/>
          <p:nvPr/>
        </p:nvSpPr>
        <p:spPr>
          <a:xfrm>
            <a:off x="2226307" y="3105992"/>
            <a:ext cx="1816303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25" name="Rounded Rectangle 16">
            <a:extLst>
              <a:ext uri="{FF2B5EF4-FFF2-40B4-BE49-F238E27FC236}">
                <a16:creationId xmlns:a16="http://schemas.microsoft.com/office/drawing/2014/main" id="{8BCD6CE8-1ADC-1F5F-74FF-56B247C47DD7}"/>
              </a:ext>
            </a:extLst>
          </p:cNvPr>
          <p:cNvSpPr/>
          <p:nvPr/>
        </p:nvSpPr>
        <p:spPr>
          <a:xfrm>
            <a:off x="2226307" y="3818261"/>
            <a:ext cx="2210939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D68FE7-990E-791C-7262-9B39AADEC5BB}"/>
              </a:ext>
            </a:extLst>
          </p:cNvPr>
          <p:cNvSpPr txBox="1"/>
          <p:nvPr/>
        </p:nvSpPr>
        <p:spPr>
          <a:xfrm>
            <a:off x="5851580" y="2125910"/>
            <a:ext cx="7949086" cy="218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b) 600 cm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    dm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300 dm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80 000 mm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 	cm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7" name="Rounded Rectangle 16">
            <a:extLst>
              <a:ext uri="{FF2B5EF4-FFF2-40B4-BE49-F238E27FC236}">
                <a16:creationId xmlns:a16="http://schemas.microsoft.com/office/drawing/2014/main" id="{132DF159-BBF2-F4D9-F82D-0B98FB1738C1}"/>
              </a:ext>
            </a:extLst>
          </p:cNvPr>
          <p:cNvSpPr/>
          <p:nvPr/>
        </p:nvSpPr>
        <p:spPr>
          <a:xfrm>
            <a:off x="7949774" y="2326346"/>
            <a:ext cx="978904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28" name="Rounded Rectangle 16">
            <a:extLst>
              <a:ext uri="{FF2B5EF4-FFF2-40B4-BE49-F238E27FC236}">
                <a16:creationId xmlns:a16="http://schemas.microsoft.com/office/drawing/2014/main" id="{28DCD0E3-CD78-2A80-F0D8-281CE61581BE}"/>
              </a:ext>
            </a:extLst>
          </p:cNvPr>
          <p:cNvSpPr/>
          <p:nvPr/>
        </p:nvSpPr>
        <p:spPr>
          <a:xfrm>
            <a:off x="7949774" y="3079879"/>
            <a:ext cx="1033359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29" name="Rounded Rectangle 16">
            <a:extLst>
              <a:ext uri="{FF2B5EF4-FFF2-40B4-BE49-F238E27FC236}">
                <a16:creationId xmlns:a16="http://schemas.microsoft.com/office/drawing/2014/main" id="{3DACEAC6-E46D-863E-C3DE-3CF09513CBFB}"/>
              </a:ext>
            </a:extLst>
          </p:cNvPr>
          <p:cNvSpPr/>
          <p:nvPr/>
        </p:nvSpPr>
        <p:spPr>
          <a:xfrm>
            <a:off x="8474707" y="3799545"/>
            <a:ext cx="978904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510E5A-921E-3B02-0927-B97D5820B059}"/>
              </a:ext>
            </a:extLst>
          </p:cNvPr>
          <p:cNvSpPr txBox="1"/>
          <p:nvPr/>
        </p:nvSpPr>
        <p:spPr>
          <a:xfrm>
            <a:off x="703847" y="4327243"/>
            <a:ext cx="6154153" cy="218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c) 1 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23 dm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        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dm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5 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3 dm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	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dm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9 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23 cm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 	       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cm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1" name="Rounded Rectangle 16">
            <a:extLst>
              <a:ext uri="{FF2B5EF4-FFF2-40B4-BE49-F238E27FC236}">
                <a16:creationId xmlns:a16="http://schemas.microsoft.com/office/drawing/2014/main" id="{929BA630-DFD8-F020-9003-FEF2F9DF91C7}"/>
              </a:ext>
            </a:extLst>
          </p:cNvPr>
          <p:cNvSpPr/>
          <p:nvPr/>
        </p:nvSpPr>
        <p:spPr>
          <a:xfrm>
            <a:off x="3313963" y="4527679"/>
            <a:ext cx="978904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32" name="Rounded Rectangle 16">
            <a:extLst>
              <a:ext uri="{FF2B5EF4-FFF2-40B4-BE49-F238E27FC236}">
                <a16:creationId xmlns:a16="http://schemas.microsoft.com/office/drawing/2014/main" id="{65F72B43-142E-3722-7503-BC7D98A487D6}"/>
              </a:ext>
            </a:extLst>
          </p:cNvPr>
          <p:cNvSpPr/>
          <p:nvPr/>
        </p:nvSpPr>
        <p:spPr>
          <a:xfrm>
            <a:off x="3169584" y="5307325"/>
            <a:ext cx="1383166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33" name="Rounded Rectangle 16">
            <a:extLst>
              <a:ext uri="{FF2B5EF4-FFF2-40B4-BE49-F238E27FC236}">
                <a16:creationId xmlns:a16="http://schemas.microsoft.com/office/drawing/2014/main" id="{2BEE071D-76EB-D9BC-C6CE-CDB876968970}"/>
              </a:ext>
            </a:extLst>
          </p:cNvPr>
          <p:cNvSpPr/>
          <p:nvPr/>
        </p:nvSpPr>
        <p:spPr>
          <a:xfrm>
            <a:off x="3390965" y="6019594"/>
            <a:ext cx="2028057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34" name="Rounded Rectangle 23">
            <a:extLst>
              <a:ext uri="{FF2B5EF4-FFF2-40B4-BE49-F238E27FC236}">
                <a16:creationId xmlns:a16="http://schemas.microsoft.com/office/drawing/2014/main" id="{2BE76087-92DC-D3C8-E081-24CF323FA954}"/>
              </a:ext>
            </a:extLst>
          </p:cNvPr>
          <p:cNvSpPr/>
          <p:nvPr/>
        </p:nvSpPr>
        <p:spPr>
          <a:xfrm>
            <a:off x="2290233" y="3165687"/>
            <a:ext cx="1672167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70 000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5" name="Rounded Rectangle 23">
            <a:extLst>
              <a:ext uri="{FF2B5EF4-FFF2-40B4-BE49-F238E27FC236}">
                <a16:creationId xmlns:a16="http://schemas.microsoft.com/office/drawing/2014/main" id="{BD59AEF3-051B-6793-785F-C0B0553C204C}"/>
              </a:ext>
            </a:extLst>
          </p:cNvPr>
          <p:cNvSpPr/>
          <p:nvPr/>
        </p:nvSpPr>
        <p:spPr>
          <a:xfrm>
            <a:off x="2290233" y="3876887"/>
            <a:ext cx="2065867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3 000 000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6" name="Rounded Rectangle 23">
            <a:extLst>
              <a:ext uri="{FF2B5EF4-FFF2-40B4-BE49-F238E27FC236}">
                <a16:creationId xmlns:a16="http://schemas.microsoft.com/office/drawing/2014/main" id="{4FEDD225-C1BB-96C3-AEC8-111AA2AF547C}"/>
              </a:ext>
            </a:extLst>
          </p:cNvPr>
          <p:cNvSpPr/>
          <p:nvPr/>
        </p:nvSpPr>
        <p:spPr>
          <a:xfrm>
            <a:off x="8024283" y="2390987"/>
            <a:ext cx="827617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6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0" name="Rounded Rectangle 23">
            <a:extLst>
              <a:ext uri="{FF2B5EF4-FFF2-40B4-BE49-F238E27FC236}">
                <a16:creationId xmlns:a16="http://schemas.microsoft.com/office/drawing/2014/main" id="{E3F962FC-32FC-F241-7F44-603E8E71B592}"/>
              </a:ext>
            </a:extLst>
          </p:cNvPr>
          <p:cNvSpPr/>
          <p:nvPr/>
        </p:nvSpPr>
        <p:spPr>
          <a:xfrm>
            <a:off x="8056033" y="3140287"/>
            <a:ext cx="827617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3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1" name="Rounded Rectangle 23">
            <a:extLst>
              <a:ext uri="{FF2B5EF4-FFF2-40B4-BE49-F238E27FC236}">
                <a16:creationId xmlns:a16="http://schemas.microsoft.com/office/drawing/2014/main" id="{4F522648-1F0B-0CBF-D38D-D882DA33E9DE}"/>
              </a:ext>
            </a:extLst>
          </p:cNvPr>
          <p:cNvSpPr/>
          <p:nvPr/>
        </p:nvSpPr>
        <p:spPr>
          <a:xfrm>
            <a:off x="8544983" y="3876887"/>
            <a:ext cx="827617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800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2" name="Rounded Rectangle 23">
            <a:extLst>
              <a:ext uri="{FF2B5EF4-FFF2-40B4-BE49-F238E27FC236}">
                <a16:creationId xmlns:a16="http://schemas.microsoft.com/office/drawing/2014/main" id="{F0F1D9C2-A5A2-91EB-153A-303D8F8449BC}"/>
              </a:ext>
            </a:extLst>
          </p:cNvPr>
          <p:cNvSpPr/>
          <p:nvPr/>
        </p:nvSpPr>
        <p:spPr>
          <a:xfrm>
            <a:off x="3382433" y="4588087"/>
            <a:ext cx="827617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123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Rounded Rectangle 23">
            <a:extLst>
              <a:ext uri="{FF2B5EF4-FFF2-40B4-BE49-F238E27FC236}">
                <a16:creationId xmlns:a16="http://schemas.microsoft.com/office/drawing/2014/main" id="{1BF2028A-C16F-CA74-0ACE-E1CB29307CD5}"/>
              </a:ext>
            </a:extLst>
          </p:cNvPr>
          <p:cNvSpPr/>
          <p:nvPr/>
        </p:nvSpPr>
        <p:spPr>
          <a:xfrm>
            <a:off x="3452283" y="5369137"/>
            <a:ext cx="827617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503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4" name="Rounded Rectangle 23">
            <a:extLst>
              <a:ext uri="{FF2B5EF4-FFF2-40B4-BE49-F238E27FC236}">
                <a16:creationId xmlns:a16="http://schemas.microsoft.com/office/drawing/2014/main" id="{F120F367-D82C-0B64-1AF8-3233A5ABE6CB}"/>
              </a:ext>
            </a:extLst>
          </p:cNvPr>
          <p:cNvSpPr/>
          <p:nvPr/>
        </p:nvSpPr>
        <p:spPr>
          <a:xfrm>
            <a:off x="3452283" y="6073987"/>
            <a:ext cx="1913467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90 023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7" grpId="0"/>
      <p:bldP spid="38" grpId="0" animBg="1"/>
      <p:bldP spid="45" grpId="0" animBg="1"/>
      <p:bldP spid="8" grpId="0" animBg="1"/>
      <p:bldP spid="25" grpId="0" animBg="1"/>
      <p:bldP spid="26" grpId="0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62001" y="1774612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E8A1E-9744-BCE1-67BF-7D065045AAB0}"/>
              </a:ext>
            </a:extLst>
          </p:cNvPr>
          <p:cNvSpPr txBox="1"/>
          <p:nvPr/>
        </p:nvSpPr>
        <p:spPr>
          <a:xfrm>
            <a:off x="1505059" y="1586404"/>
            <a:ext cx="9540242" cy="11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diện tích viên gạch, tranh cổ động và đường chạy có kích thước như hình dưới đây: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A08FBA-5607-FCDF-5066-A9684EBC2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400" y="2785811"/>
            <a:ext cx="9059333" cy="350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7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62001" y="1774612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E8A1E-9744-BCE1-67BF-7D065045AAB0}"/>
              </a:ext>
            </a:extLst>
          </p:cNvPr>
          <p:cNvSpPr txBox="1"/>
          <p:nvPr/>
        </p:nvSpPr>
        <p:spPr>
          <a:xfrm>
            <a:off x="1461345" y="1721331"/>
            <a:ext cx="9540242" cy="11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diện tích viên gạch, tranh cổ động và đường chạy có kích thước như hình dưới đây: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A08FBA-5607-FCDF-5066-A9684EBC27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084" r="59439" b="29222"/>
          <a:stretch/>
        </p:blipFill>
        <p:spPr>
          <a:xfrm>
            <a:off x="670442" y="2735012"/>
            <a:ext cx="2744164" cy="27337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EA75CB-FF3A-E9F5-BB9E-05408AE900B9}"/>
              </a:ext>
            </a:extLst>
          </p:cNvPr>
          <p:cNvSpPr txBox="1"/>
          <p:nvPr/>
        </p:nvSpPr>
        <p:spPr>
          <a:xfrm>
            <a:off x="5367866" y="2847838"/>
            <a:ext cx="1727200" cy="482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400" b="1" u="sng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endParaRPr lang="en-US" sz="2400" b="1" u="sng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D080E9-89E1-B31F-2BED-8A6BF265BC1A}"/>
                  </a:ext>
                </a:extLst>
              </p:cNvPr>
              <p:cNvSpPr txBox="1"/>
              <p:nvPr/>
            </p:nvSpPr>
            <p:spPr>
              <a:xfrm>
                <a:off x="3183466" y="3328014"/>
                <a:ext cx="6096000" cy="18553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viên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gạch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60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60 = 3 600 (cm</a:t>
                </a:r>
                <a:r>
                  <a:rPr lang="en-US" sz="24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3 600 cm</a:t>
                </a:r>
                <a:r>
                  <a:rPr lang="en-US" sz="24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D080E9-89E1-B31F-2BED-8A6BF265B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466" y="3328014"/>
                <a:ext cx="6096000" cy="1855380"/>
              </a:xfrm>
              <a:prstGeom prst="rect">
                <a:avLst/>
              </a:prstGeom>
              <a:blipFill>
                <a:blip r:embed="rId5"/>
                <a:stretch>
                  <a:fillRect b="-6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813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62001" y="1774612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E8A1E-9744-BCE1-67BF-7D065045AAB0}"/>
              </a:ext>
            </a:extLst>
          </p:cNvPr>
          <p:cNvSpPr txBox="1"/>
          <p:nvPr/>
        </p:nvSpPr>
        <p:spPr>
          <a:xfrm>
            <a:off x="1584958" y="1657425"/>
            <a:ext cx="95402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diện tích viên gạch, tranh cổ động và đường chạy có kích thước như hình dưới đây: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EA75CB-FF3A-E9F5-BB9E-05408AE900B9}"/>
              </a:ext>
            </a:extLst>
          </p:cNvPr>
          <p:cNvSpPr txBox="1"/>
          <p:nvPr/>
        </p:nvSpPr>
        <p:spPr>
          <a:xfrm>
            <a:off x="7508200" y="2544290"/>
            <a:ext cx="1727200" cy="482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400" b="1" u="sng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endParaRPr lang="en-US" sz="2400" b="1" u="sng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D080E9-89E1-B31F-2BED-8A6BF265BC1A}"/>
                  </a:ext>
                </a:extLst>
              </p:cNvPr>
              <p:cNvSpPr txBox="1"/>
              <p:nvPr/>
            </p:nvSpPr>
            <p:spPr>
              <a:xfrm>
                <a:off x="5384800" y="2984962"/>
                <a:ext cx="6096000" cy="18553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cổ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15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28 = 420 (dm</a:t>
                </a:r>
                <a:r>
                  <a:rPr lang="en-US" sz="24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 số: 420 dm</a:t>
                </a:r>
                <a:r>
                  <a:rPr lang="en-VN" sz="24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D080E9-89E1-B31F-2BED-8A6BF265B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800" y="2984962"/>
                <a:ext cx="6096000" cy="1855380"/>
              </a:xfrm>
              <a:prstGeom prst="rect">
                <a:avLst/>
              </a:prstGeom>
              <a:blipFill>
                <a:blip r:embed="rId4"/>
                <a:stretch>
                  <a:fillRect b="-6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DB4F7F8A-0FF2-1694-9372-14FEFD500F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387" r="1969" b="29222"/>
          <a:stretch/>
        </p:blipFill>
        <p:spPr>
          <a:xfrm>
            <a:off x="609597" y="2566337"/>
            <a:ext cx="4758269" cy="273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62001" y="1774612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E8A1E-9744-BCE1-67BF-7D065045AAB0}"/>
              </a:ext>
            </a:extLst>
          </p:cNvPr>
          <p:cNvSpPr txBox="1"/>
          <p:nvPr/>
        </p:nvSpPr>
        <p:spPr>
          <a:xfrm>
            <a:off x="1584958" y="1657425"/>
            <a:ext cx="95402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diện tích viên gạch, tranh cổ động và đường chạy có kích thước như hình dưới đây: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EA75CB-FF3A-E9F5-BB9E-05408AE900B9}"/>
              </a:ext>
            </a:extLst>
          </p:cNvPr>
          <p:cNvSpPr txBox="1"/>
          <p:nvPr/>
        </p:nvSpPr>
        <p:spPr>
          <a:xfrm>
            <a:off x="5171400" y="3814290"/>
            <a:ext cx="1727200" cy="482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400" b="1" u="sng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endParaRPr lang="en-US" sz="2400" b="1" u="sng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D080E9-89E1-B31F-2BED-8A6BF265BC1A}"/>
                  </a:ext>
                </a:extLst>
              </p:cNvPr>
              <p:cNvSpPr txBox="1"/>
              <p:nvPr/>
            </p:nvSpPr>
            <p:spPr>
              <a:xfrm>
                <a:off x="3048000" y="4356562"/>
                <a:ext cx="6096000" cy="18553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chạy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80 = 400 (m</a:t>
                </a:r>
                <a:r>
                  <a:rPr lang="en-US" sz="24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400 m</a:t>
                </a:r>
                <a:r>
                  <a:rPr lang="en-US" sz="24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D080E9-89E1-B31F-2BED-8A6BF265B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356562"/>
                <a:ext cx="6096000" cy="1855380"/>
              </a:xfrm>
              <a:prstGeom prst="rect">
                <a:avLst/>
              </a:prstGeom>
              <a:blipFill>
                <a:blip r:embed="rId4"/>
                <a:stretch>
                  <a:fillRect b="-6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A00D38E-B694-E996-1720-0287C28AF6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157" t="69901" r="1970" b="1604"/>
          <a:stretch/>
        </p:blipFill>
        <p:spPr>
          <a:xfrm>
            <a:off x="846667" y="2641600"/>
            <a:ext cx="99060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664</Words>
  <PresentationFormat>Widescreen</PresentationFormat>
  <Paragraphs>100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Calibri Light</vt:lpstr>
      <vt:lpstr>Cambria Math</vt:lpstr>
      <vt:lpstr>UTM Avo</vt:lpstr>
      <vt:lpstr>Arial</vt:lpstr>
      <vt:lpstr>Calibri</vt:lpstr>
      <vt:lpstr>1_Office Theme</vt:lpstr>
      <vt:lpstr>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2023-10-24T04:45:10Z</dcterms:created>
  <dcterms:modified xsi:type="dcterms:W3CDTF">2023-12-26T09:28:03Z</dcterms:modified>
</cp:coreProperties>
</file>