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81" r:id="rId3"/>
    <p:sldId id="282" r:id="rId4"/>
    <p:sldId id="262" r:id="rId5"/>
    <p:sldId id="263" r:id="rId6"/>
    <p:sldId id="264" r:id="rId7"/>
    <p:sldId id="265" r:id="rId8"/>
    <p:sldId id="271" r:id="rId9"/>
    <p:sldId id="272" r:id="rId10"/>
    <p:sldId id="284" r:id="rId11"/>
    <p:sldId id="285" r:id="rId12"/>
    <p:sldId id="280" r:id="rId13"/>
    <p:sldId id="286" r:id="rId14"/>
    <p:sldId id="283" r:id="rId15"/>
    <p:sldId id="287" r:id="rId16"/>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varScale="1">
        <p:scale>
          <a:sx n="62" d="100"/>
          <a:sy n="62" d="100"/>
        </p:scale>
        <p:origin x="90" y="34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9/24/2021</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9/24/2021</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9/24/2021</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9/24/2021</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9/24/2021</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9/24/2021</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9/24/2021</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9/24/2021</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9/24/2021</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9/24/2021</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9/24/2021</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9/24/2021</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9/24/2021</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9/24/2021</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9/24/2021</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9/24/2021</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9/24/2021</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9/24/2021</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reference.vn/kim-tu-thap-giza-duoc-xay-dung-nhu-the-nao.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20976578">
            <a:off x="1225683" y="3053848"/>
            <a:ext cx="2984500" cy="3009900"/>
          </a:xfrm>
          <a:prstGeom prst="rtTriangl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0171868">
            <a:off x="5177085" y="2524001"/>
            <a:ext cx="2984500" cy="3009900"/>
          </a:xfrm>
          <a:prstGeom prst="rtTriangl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0515600" y="2681725"/>
            <a:ext cx="2743200" cy="2743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11400" y="6170828"/>
            <a:ext cx="811674" cy="646331"/>
          </a:xfrm>
          <a:prstGeom prst="rect">
            <a:avLst/>
          </a:prstGeom>
          <a:noFill/>
        </p:spPr>
        <p:txBody>
          <a:bodyPr wrap="square" rtlCol="0">
            <a:spAutoFit/>
          </a:bodyPr>
          <a:lstStyle/>
          <a:p>
            <a:pPr algn="l"/>
            <a:r>
              <a:rPr lang="en-US" sz="3600" smtClean="0">
                <a:solidFill>
                  <a:schemeClr val="accent1">
                    <a:lumMod val="50000"/>
                  </a:schemeClr>
                </a:solidFill>
                <a:latin typeface="Times New Roman" pitchFamily="18" charset="0"/>
                <a:cs typeface="Times New Roman" pitchFamily="18" charset="0"/>
              </a:rPr>
              <a:t>a)</a:t>
            </a:r>
          </a:p>
        </p:txBody>
      </p:sp>
      <p:sp>
        <p:nvSpPr>
          <p:cNvPr id="12" name="TextBox 11"/>
          <p:cNvSpPr txBox="1"/>
          <p:nvPr/>
        </p:nvSpPr>
        <p:spPr>
          <a:xfrm>
            <a:off x="7226863" y="6170825"/>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b</a:t>
            </a:r>
            <a:r>
              <a:rPr lang="en-US" sz="3600" smtClean="0">
                <a:solidFill>
                  <a:schemeClr val="accent1">
                    <a:lumMod val="50000"/>
                  </a:schemeClr>
                </a:solidFill>
                <a:latin typeface="Times New Roman" pitchFamily="18" charset="0"/>
                <a:cs typeface="Times New Roman" pitchFamily="18" charset="0"/>
              </a:rPr>
              <a:t>)</a:t>
            </a:r>
          </a:p>
        </p:txBody>
      </p:sp>
      <p:sp>
        <p:nvSpPr>
          <p:cNvPr id="13" name="TextBox 12"/>
          <p:cNvSpPr txBox="1"/>
          <p:nvPr/>
        </p:nvSpPr>
        <p:spPr>
          <a:xfrm>
            <a:off x="11733674" y="6170827"/>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c</a:t>
            </a:r>
            <a:r>
              <a:rPr lang="en-US" sz="3600" smtClean="0">
                <a:solidFill>
                  <a:schemeClr val="accent1">
                    <a:lumMod val="50000"/>
                  </a:schemeClr>
                </a:solidFill>
                <a:latin typeface="Times New Roman" pitchFamily="18" charset="0"/>
                <a:cs typeface="Times New Roman" pitchFamily="18" charset="0"/>
              </a:rPr>
              <a:t>)</a:t>
            </a:r>
          </a:p>
        </p:txBody>
      </p:sp>
      <p:sp>
        <p:nvSpPr>
          <p:cNvPr id="9" name="Rectangle 8"/>
          <p:cNvSpPr/>
          <p:nvPr/>
        </p:nvSpPr>
        <p:spPr>
          <a:xfrm>
            <a:off x="1980637" y="1207869"/>
            <a:ext cx="11040236" cy="584775"/>
          </a:xfrm>
          <a:prstGeom prst="rect">
            <a:avLst/>
          </a:prstGeom>
        </p:spPr>
        <p:txBody>
          <a:bodyPr wrap="square">
            <a:spAutoFit/>
          </a:bodyPr>
          <a:lstStyle/>
          <a:p>
            <a:r>
              <a:rPr lang="en-US" sz="3200">
                <a:solidFill>
                  <a:schemeClr val="accent1">
                    <a:lumMod val="50000"/>
                  </a:schemeClr>
                </a:solidFill>
                <a:latin typeface="Times New Roman" pitchFamily="18" charset="0"/>
                <a:cs typeface="Times New Roman" pitchFamily="18" charset="0"/>
              </a:rPr>
              <a:t>Quan sát </a:t>
            </a:r>
            <a:r>
              <a:rPr lang="en-US" sz="3200" smtClean="0">
                <a:solidFill>
                  <a:schemeClr val="accent1">
                    <a:lumMod val="50000"/>
                  </a:schemeClr>
                </a:solidFill>
                <a:latin typeface="Times New Roman" pitchFamily="18" charset="0"/>
                <a:cs typeface="Times New Roman" pitchFamily="18" charset="0"/>
              </a:rPr>
              <a:t>các hình </a:t>
            </a:r>
            <a:r>
              <a:rPr lang="en-US" sz="3200">
                <a:solidFill>
                  <a:schemeClr val="accent1">
                    <a:lumMod val="50000"/>
                  </a:schemeClr>
                </a:solidFill>
                <a:latin typeface="Times New Roman" pitchFamily="18" charset="0"/>
                <a:cs typeface="Times New Roman" pitchFamily="18" charset="0"/>
              </a:rPr>
              <a:t>sau và cho biết: Hình nào là hình tam giác đều?</a:t>
            </a:r>
            <a:endParaRPr lang="en-US" sz="3200">
              <a:solidFill>
                <a:schemeClr val="accent1">
                  <a:lumMod val="50000"/>
                </a:schemeClr>
              </a:solidFill>
            </a:endParaRPr>
          </a:p>
        </p:txBody>
      </p:sp>
      <p:sp>
        <p:nvSpPr>
          <p:cNvPr id="10" name="TextBox 9"/>
          <p:cNvSpPr txBox="1"/>
          <p:nvPr/>
        </p:nvSpPr>
        <p:spPr>
          <a:xfrm>
            <a:off x="10807700" y="5510342"/>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Tam giác đều</a:t>
            </a:r>
          </a:p>
        </p:txBody>
      </p:sp>
      <p:sp>
        <p:nvSpPr>
          <p:cNvPr id="11" name="Rectangle 10"/>
          <p:cNvSpPr/>
          <p:nvPr/>
        </p:nvSpPr>
        <p:spPr>
          <a:xfrm rot="20973784">
            <a:off x="5166025" y="24995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98113" y="5661859"/>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Hình vuông</a:t>
            </a:r>
          </a:p>
        </p:txBody>
      </p:sp>
      <p:sp>
        <p:nvSpPr>
          <p:cNvPr id="20" name="Rectangle 19"/>
          <p:cNvSpPr/>
          <p:nvPr/>
        </p:nvSpPr>
        <p:spPr>
          <a:xfrm>
            <a:off x="5318425" y="24106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6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chemeClr val="accent2"/>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0"/>
                                        <p:tgtEl>
                                          <p:spTgt spid="5"/>
                                        </p:tgtEl>
                                        <p:attrNameLst>
                                          <p:attrName>ppt_y</p:attrName>
                                        </p:attrNameLst>
                                      </p:cBhvr>
                                      <p:tavLst>
                                        <p:tav tm="0">
                                          <p:val>
                                            <p:strVal val="ppt_y"/>
                                          </p:val>
                                        </p:tav>
                                        <p:tav tm="100000">
                                          <p:val>
                                            <p:strVal val="ppt_y+.1"/>
                                          </p:val>
                                        </p:tav>
                                      </p:tavLst>
                                    </p:anim>
                                    <p:set>
                                      <p:cBhvr>
                                        <p:cTn id="48" dur="1" fill="hold">
                                          <p:stCondLst>
                                            <p:cond delay="999"/>
                                          </p:stCondLst>
                                        </p:cTn>
                                        <p:tgtEl>
                                          <p:spTgt spid="5"/>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grpId="1" nodeType="clickEffect">
                                  <p:stCondLst>
                                    <p:cond delay="0"/>
                                  </p:stCondLst>
                                  <p:childTnLst>
                                    <p:animMotion origin="layout" path="M 0.02084 -2.34568E-6 L 0.27084 -0.06018 " pathEditMode="relative" rAng="0" ptsTypes="AA">
                                      <p:cBhvr>
                                        <p:cTn id="57" dur="2000" fill="hold"/>
                                        <p:tgtEl>
                                          <p:spTgt spid="2"/>
                                        </p:tgtEl>
                                        <p:attrNameLst>
                                          <p:attrName>ppt_x</p:attrName>
                                          <p:attrName>ppt_y</p:attrName>
                                        </p:attrNameLst>
                                      </p:cBhvr>
                                      <p:rCtr x="12500" y="-3009"/>
                                    </p:animMotion>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5" grpId="0" animBg="1"/>
      <p:bldP spid="5" grpId="1" animBg="1"/>
      <p:bldP spid="7" grpId="0"/>
      <p:bldP spid="7" grpId="1"/>
      <p:bldP spid="12" grpId="0"/>
      <p:bldP spid="12" grpId="1"/>
      <p:bldP spid="13" grpId="0"/>
      <p:bldP spid="13" grpId="1"/>
      <p:bldP spid="9" grpId="0"/>
      <p:bldP spid="10" grpId="0"/>
      <p:bldP spid="10" grpId="1"/>
      <p:bldP spid="11" grpId="0" animBg="1"/>
      <p:bldP spid="11" grpId="1" animBg="1"/>
      <p:bldP spid="19"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080000" y="2641600"/>
            <a:ext cx="1371600" cy="4114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08400" y="4025900"/>
            <a:ext cx="5486400" cy="1320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TextBox 9"/>
          <p:cNvSpPr txBox="1"/>
          <p:nvPr/>
        </p:nvSpPr>
        <p:spPr>
          <a:xfrm>
            <a:off x="1422400" y="1645980"/>
            <a:ext cx="111252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Cắt và ghép để được một cái hộp có nắp theo hình gợi ý dưới đây</a:t>
            </a:r>
          </a:p>
        </p:txBody>
      </p:sp>
      <p:cxnSp>
        <p:nvCxnSpPr>
          <p:cNvPr id="17" name="Straight Connector 16"/>
          <p:cNvCxnSpPr/>
          <p:nvPr/>
        </p:nvCxnSpPr>
        <p:spPr>
          <a:xfrm>
            <a:off x="3721100" y="40132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8400" y="53594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67300" y="26416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26200" y="26543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8400" y="40005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97800" y="40386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82100" y="40259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054600" y="67589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80000" y="26441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10500" y="4025900"/>
            <a:ext cx="1384300" cy="132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6"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par>
                                <p:cTn id="42" presetID="6" presetClass="entr" presetSubtype="16"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circle(in)">
                                      <p:cBhvr>
                                        <p:cTn id="5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4" grpId="0"/>
      <p:bldP spid="2" grpId="0" animBg="1"/>
      <p:bldP spid="10"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988569"/>
              </p:ext>
            </p:extLst>
          </p:nvPr>
        </p:nvGraphicFramePr>
        <p:xfrm>
          <a:off x="7710667" y="1553382"/>
          <a:ext cx="4572000" cy="457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0"/>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1"/>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2"/>
                  </a:ext>
                </a:extLst>
              </a:tr>
            </a:tbl>
          </a:graphicData>
        </a:graphic>
      </p:graphicFrame>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1" r="5189"/>
          <a:stretch/>
        </p:blipFill>
        <p:spPr bwMode="auto">
          <a:xfrm flipH="1">
            <a:off x="6910081" y="5914886"/>
            <a:ext cx="717630" cy="65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5" name="TextBox 4"/>
          <p:cNvSpPr txBox="1"/>
          <p:nvPr/>
        </p:nvSpPr>
        <p:spPr>
          <a:xfrm>
            <a:off x="812800" y="2456529"/>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Hãy chỉ ra các cách để con kiến bò từ A đến B theo đường chéo của các hình vuông nhỏ?</a:t>
            </a:r>
          </a:p>
        </p:txBody>
      </p:sp>
      <p:sp>
        <p:nvSpPr>
          <p:cNvPr id="8" name="TextBox 7"/>
          <p:cNvSpPr txBox="1"/>
          <p:nvPr/>
        </p:nvSpPr>
        <p:spPr>
          <a:xfrm>
            <a:off x="812800" y="4155154"/>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Trong thời gian 1 phút, đội nào tìm được nhiều phương án nhất đội đó chiến thắng.</a:t>
            </a:r>
          </a:p>
        </p:txBody>
      </p:sp>
      <p:sp>
        <p:nvSpPr>
          <p:cNvPr id="6" name="Oval 5"/>
          <p:cNvSpPr/>
          <p:nvPr/>
        </p:nvSpPr>
        <p:spPr>
          <a:xfrm>
            <a:off x="12234440" y="1553382"/>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10667" y="6078865"/>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6432" y="6172161"/>
            <a:ext cx="553657" cy="523220"/>
          </a:xfrm>
          <a:prstGeom prst="rect">
            <a:avLst/>
          </a:prstGeom>
          <a:noFill/>
        </p:spPr>
        <p:txBody>
          <a:bodyPr wrap="square" rtlCol="0">
            <a:spAutoFit/>
          </a:bodyPr>
          <a:lstStyle/>
          <a:p>
            <a:pPr algn="l"/>
            <a:r>
              <a:rPr lang="en-US" sz="2800" b="1" smtClean="0">
                <a:solidFill>
                  <a:srgbClr val="0070C0"/>
                </a:solidFill>
                <a:latin typeface="Times New Roman" pitchFamily="18" charset="0"/>
                <a:cs typeface="Times New Roman" pitchFamily="18" charset="0"/>
              </a:rPr>
              <a:t>A</a:t>
            </a:r>
          </a:p>
        </p:txBody>
      </p:sp>
      <p:sp>
        <p:nvSpPr>
          <p:cNvPr id="11" name="TextBox 10"/>
          <p:cNvSpPr txBox="1"/>
          <p:nvPr/>
        </p:nvSpPr>
        <p:spPr>
          <a:xfrm>
            <a:off x="12303887" y="1180634"/>
            <a:ext cx="553657" cy="523220"/>
          </a:xfrm>
          <a:prstGeom prst="rect">
            <a:avLst/>
          </a:prstGeom>
          <a:noFill/>
        </p:spPr>
        <p:txBody>
          <a:bodyPr wrap="square" rtlCol="0">
            <a:spAutoFit/>
          </a:bodyPr>
          <a:lstStyle/>
          <a:p>
            <a:pPr algn="l"/>
            <a:r>
              <a:rPr lang="en-US" sz="2800" b="1">
                <a:solidFill>
                  <a:srgbClr val="0070C0"/>
                </a:solidFill>
                <a:latin typeface="Times New Roman" pitchFamily="18" charset="0"/>
                <a:cs typeface="Times New Roman" pitchFamily="18" charset="0"/>
              </a:rPr>
              <a:t>B</a:t>
            </a:r>
            <a:endParaRPr lang="en-US" sz="2800" b="1" smtClean="0">
              <a:solidFill>
                <a:srgbClr val="0070C0"/>
              </a:solidFill>
              <a:latin typeface="Times New Roman" pitchFamily="18" charset="0"/>
              <a:cs typeface="Times New Roman" pitchFamily="18" charset="0"/>
            </a:endParaRPr>
          </a:p>
        </p:txBody>
      </p:sp>
      <p:cxnSp>
        <p:nvCxnSpPr>
          <p:cNvPr id="12" name="Straight Connector 11"/>
          <p:cNvCxnSpPr/>
          <p:nvPr/>
        </p:nvCxnSpPr>
        <p:spPr>
          <a:xfrm flipV="1">
            <a:off x="7780111" y="1576532"/>
            <a:ext cx="4471690" cy="4537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6961" y="4641450"/>
            <a:ext cx="1444911" cy="1507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14835" y="3113590"/>
            <a:ext cx="1444912" cy="146998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62753" y="1553382"/>
            <a:ext cx="1496994"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9747" y="1553382"/>
            <a:ext cx="1527858"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0"/>
          </p:cNvCxnSpPr>
          <p:nvPr/>
        </p:nvCxnSpPr>
        <p:spPr>
          <a:xfrm flipV="1">
            <a:off x="10787605" y="1553382"/>
            <a:ext cx="1498921"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TextBox 9"/>
          <p:cNvSpPr txBox="1"/>
          <p:nvPr/>
        </p:nvSpPr>
        <p:spPr>
          <a:xfrm>
            <a:off x="1422400" y="1645980"/>
            <a:ext cx="4305300" cy="523220"/>
          </a:xfrm>
          <a:prstGeom prst="rect">
            <a:avLst/>
          </a:prstGeom>
          <a:noFill/>
        </p:spPr>
        <p:txBody>
          <a:bodyPr wrap="square" rtlCol="0">
            <a:spAutoFit/>
          </a:bodyPr>
          <a:lstStyle/>
          <a:p>
            <a:pPr algn="l"/>
            <a:r>
              <a:rPr lang="en-US" sz="2800" b="1" dirty="0" err="1" smtClean="0">
                <a:solidFill>
                  <a:srgbClr val="00B050"/>
                </a:solidFill>
                <a:latin typeface="Times New Roman" pitchFamily="18" charset="0"/>
                <a:cs typeface="Times New Roman" pitchFamily="18" charset="0"/>
              </a:rPr>
              <a:t>Hoạt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động</a:t>
            </a:r>
            <a:r>
              <a:rPr lang="en-US" sz="2800" b="1" dirty="0" smtClean="0">
                <a:solidFill>
                  <a:srgbClr val="00B050"/>
                </a:solidFill>
                <a:latin typeface="Times New Roman" pitchFamily="18" charset="0"/>
                <a:cs typeface="Times New Roman" pitchFamily="18" charset="0"/>
              </a:rPr>
              <a:t> 2p</a:t>
            </a:r>
          </a:p>
        </p:txBody>
      </p:sp>
    </p:spTree>
    <p:extLst>
      <p:ext uri="{BB962C8B-B14F-4D97-AF65-F5344CB8AC3E}">
        <p14:creationId xmlns:p14="http://schemas.microsoft.com/office/powerpoint/2010/main" val="13572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par>
                                <p:cTn id="34" presetID="6" presetClass="entr" presetSubtype="16"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circle(in)">
                                      <p:cBhvr>
                                        <p:cTn id="36" dur="2000"/>
                                        <p:tgtEl>
                                          <p:spTgt spid="51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mph" presetSubtype="0" fill="hold" grpId="1" nodeType="clickEffect">
                                  <p:stCondLst>
                                    <p:cond delay="0"/>
                                  </p:stCondLst>
                                  <p:childTnLst>
                                    <p:animClr clrSpc="hsl" dir="cw">
                                      <p:cBhvr override="childStyle">
                                        <p:cTn id="45" dur="500" fill="hold"/>
                                        <p:tgtEl>
                                          <p:spTgt spid="8"/>
                                        </p:tgtEl>
                                        <p:attrNameLst>
                                          <p:attrName>style.color</p:attrName>
                                        </p:attrNameLst>
                                      </p:cBhvr>
                                      <p:by>
                                        <p:hsl h="7200000" s="0" l="0"/>
                                      </p:by>
                                    </p:animClr>
                                    <p:animClr clrSpc="hsl" dir="cw">
                                      <p:cBhvr>
                                        <p:cTn id="46" dur="500" fill="hold"/>
                                        <p:tgtEl>
                                          <p:spTgt spid="8"/>
                                        </p:tgtEl>
                                        <p:attrNameLst>
                                          <p:attrName>fillcolor</p:attrName>
                                        </p:attrNameLst>
                                      </p:cBhvr>
                                      <p:by>
                                        <p:hsl h="7200000" s="0" l="0"/>
                                      </p:by>
                                    </p:animClr>
                                    <p:animClr clrSpc="hsl" dir="cw">
                                      <p:cBhvr>
                                        <p:cTn id="47" dur="500" fill="hold"/>
                                        <p:tgtEl>
                                          <p:spTgt spid="8"/>
                                        </p:tgtEl>
                                        <p:attrNameLst>
                                          <p:attrName>stroke.color</p:attrName>
                                        </p:attrNameLst>
                                      </p:cBhvr>
                                      <p:by>
                                        <p:hsl h="7200000" s="0" l="0"/>
                                      </p:by>
                                    </p:animClr>
                                    <p:set>
                                      <p:cBhvr>
                                        <p:cTn id="48" dur="500" fill="hold"/>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nodeType="clickEffect">
                                  <p:stCondLst>
                                    <p:cond delay="0"/>
                                  </p:stCondLst>
                                  <p:childTnLst>
                                    <p:animMotion origin="layout" path="M 0.03114 -0.0108 L 0.34278 -0.56868 " pathEditMode="relative" rAng="0" ptsTypes="AA">
                                      <p:cBhvr>
                                        <p:cTn id="57" dur="2000" fill="hold"/>
                                        <p:tgtEl>
                                          <p:spTgt spid="5122"/>
                                        </p:tgtEl>
                                        <p:attrNameLst>
                                          <p:attrName>ppt_x</p:attrName>
                                          <p:attrName>ppt_y</p:attrName>
                                        </p:attrNameLst>
                                      </p:cBhvr>
                                      <p:rCtr x="15582" y="-27894"/>
                                    </p:animMotion>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par>
                                <p:cTn id="69" presetID="16" presetClass="entr" presetSubtype="21"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6" presetClass="path" presetSubtype="0" accel="50000" decel="50000" fill="hold" nodeType="clickEffect">
                                  <p:stCondLst>
                                    <p:cond delay="0"/>
                                  </p:stCondLst>
                                  <p:childTnLst>
                                    <p:animMotion origin="layout" path="M 0.03104 -0.01273 L 0.13542 -0.19792 " pathEditMode="relative" rAng="0" ptsTypes="AA">
                                      <p:cBhvr>
                                        <p:cTn id="78" dur="2000" fill="hold"/>
                                        <p:tgtEl>
                                          <p:spTgt spid="5122"/>
                                        </p:tgtEl>
                                        <p:attrNameLst>
                                          <p:attrName>ppt_x</p:attrName>
                                          <p:attrName>ppt_y</p:attrName>
                                        </p:attrNameLst>
                                      </p:cBhvr>
                                      <p:rCtr x="5219" y="-9259"/>
                                    </p:animMotion>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nodeType="clickEffect">
                                  <p:stCondLst>
                                    <p:cond delay="0"/>
                                  </p:stCondLst>
                                  <p:childTnLst>
                                    <p:animMotion origin="layout" path="M 0.13542 -0.20467 L 0.0357 -0.38561 " pathEditMode="relative" rAng="0" ptsTypes="AA">
                                      <p:cBhvr>
                                        <p:cTn id="82" dur="2000" fill="hold"/>
                                        <p:tgtEl>
                                          <p:spTgt spid="5122"/>
                                        </p:tgtEl>
                                        <p:attrNameLst>
                                          <p:attrName>ppt_x</p:attrName>
                                          <p:attrName>ppt_y</p:attrName>
                                        </p:attrNameLst>
                                      </p:cBhvr>
                                      <p:rCtr x="-4991" y="-9047"/>
                                    </p:animMotion>
                                  </p:childTnLst>
                                </p:cTn>
                              </p:par>
                            </p:childTnLst>
                          </p:cTn>
                        </p:par>
                      </p:childTnLst>
                    </p:cTn>
                  </p:par>
                  <p:par>
                    <p:cTn id="83" fill="hold">
                      <p:stCondLst>
                        <p:cond delay="indefinite"/>
                      </p:stCondLst>
                      <p:childTnLst>
                        <p:par>
                          <p:cTn id="84" fill="hold">
                            <p:stCondLst>
                              <p:cond delay="0"/>
                            </p:stCondLst>
                            <p:childTnLst>
                              <p:par>
                                <p:cTn id="85" presetID="56" presetClass="path" presetSubtype="0" accel="50000" decel="50000" fill="hold" nodeType="clickEffect">
                                  <p:stCondLst>
                                    <p:cond delay="0"/>
                                  </p:stCondLst>
                                  <p:childTnLst>
                                    <p:animMotion origin="layout" path="M 0.03873 -0.37886 L 0.13921 -0.5627 " pathEditMode="relative" rAng="0" ptsTypes="AA">
                                      <p:cBhvr>
                                        <p:cTn id="86" dur="2000" fill="hold"/>
                                        <p:tgtEl>
                                          <p:spTgt spid="5122"/>
                                        </p:tgtEl>
                                        <p:attrNameLst>
                                          <p:attrName>ppt_x</p:attrName>
                                          <p:attrName>ppt_y</p:attrName>
                                        </p:attrNameLst>
                                      </p:cBhvr>
                                      <p:rCtr x="5024" y="-9201"/>
                                    </p:animMotion>
                                  </p:childTnLst>
                                </p:cTn>
                              </p:par>
                            </p:childTnLst>
                          </p:cTn>
                        </p:par>
                      </p:childTnLst>
                    </p:cTn>
                  </p:par>
                  <p:par>
                    <p:cTn id="87" fill="hold">
                      <p:stCondLst>
                        <p:cond delay="indefinite"/>
                      </p:stCondLst>
                      <p:childTnLst>
                        <p:par>
                          <p:cTn id="88" fill="hold">
                            <p:stCondLst>
                              <p:cond delay="0"/>
                            </p:stCondLst>
                            <p:childTnLst>
                              <p:par>
                                <p:cTn id="89" presetID="56" presetClass="path" presetSubtype="0" accel="50000" decel="50000" fill="hold" nodeType="clickEffect">
                                  <p:stCondLst>
                                    <p:cond delay="0"/>
                                  </p:stCondLst>
                                  <p:childTnLst>
                                    <p:animMotion origin="layout" path="M 0.13618 -0.56945 L 0.23818 -0.38638 " pathEditMode="relative" rAng="0" ptsTypes="AA">
                                      <p:cBhvr>
                                        <p:cTn id="90" dur="2000" fill="hold"/>
                                        <p:tgtEl>
                                          <p:spTgt spid="5122"/>
                                        </p:tgtEl>
                                        <p:attrNameLst>
                                          <p:attrName>ppt_x</p:attrName>
                                          <p:attrName>ppt_y</p:attrName>
                                        </p:attrNameLst>
                                      </p:cBhvr>
                                      <p:rCtr x="5100" y="9144"/>
                                    </p:animMotion>
                                  </p:childTnLst>
                                </p:cTn>
                              </p:par>
                            </p:childTnLst>
                          </p:cTn>
                        </p:par>
                      </p:childTnLst>
                    </p:cTn>
                  </p:par>
                  <p:par>
                    <p:cTn id="91" fill="hold">
                      <p:stCondLst>
                        <p:cond delay="indefinite"/>
                      </p:stCondLst>
                      <p:childTnLst>
                        <p:par>
                          <p:cTn id="92" fill="hold">
                            <p:stCondLst>
                              <p:cond delay="0"/>
                            </p:stCondLst>
                            <p:childTnLst>
                              <p:par>
                                <p:cTn id="93" presetID="56" presetClass="path" presetSubtype="0" accel="50000" decel="50000" fill="hold" nodeType="clickEffect">
                                  <p:stCondLst>
                                    <p:cond delay="0"/>
                                  </p:stCondLst>
                                  <p:childTnLst>
                                    <p:animMotion origin="layout" path="M 0.23818 -0.38638 L 0.34017 -0.56617 " pathEditMode="relative" rAng="0" ptsTypes="AA">
                                      <p:cBhvr>
                                        <p:cTn id="94" dur="2000" fill="hold"/>
                                        <p:tgtEl>
                                          <p:spTgt spid="5122"/>
                                        </p:tgtEl>
                                        <p:attrNameLst>
                                          <p:attrName>ppt_x</p:attrName>
                                          <p:attrName>ppt_y</p:attrName>
                                        </p:attrNameLst>
                                      </p:cBhvr>
                                      <p:rCtr x="5100" y="-8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8" grpId="1"/>
      <p:bldP spid="6" grpId="0" animBg="1"/>
      <p:bldP spid="9" grpId="0" animBg="1"/>
      <p:bldP spid="7" grpId="0"/>
      <p:bldP spid="11" grpId="0"/>
      <p:bldP spid="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0" name="TextBox 9"/>
          <p:cNvSpPr txBox="1"/>
          <p:nvPr/>
        </p:nvSpPr>
        <p:spPr>
          <a:xfrm>
            <a:off x="1422400" y="1645980"/>
            <a:ext cx="119380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Em hãy vẽ một hình vuông trên tờ giấy A4 và trang trí theo cách của mình.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746712"/>
            <a:ext cx="35528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4800" y="6548180"/>
            <a:ext cx="11938000" cy="523220"/>
          </a:xfrm>
          <a:prstGeom prst="rect">
            <a:avLst/>
          </a:prstGeom>
          <a:noFill/>
        </p:spPr>
        <p:txBody>
          <a:bodyPr wrap="square" rtlCol="0">
            <a:spAutoFit/>
          </a:bodyPr>
          <a:lstStyle/>
          <a:p>
            <a:pPr algn="l"/>
            <a:r>
              <a:rPr lang="en-US" sz="2800" smtClean="0">
                <a:solidFill>
                  <a:schemeClr val="accent3">
                    <a:lumMod val="50000"/>
                  </a:schemeClr>
                </a:solidFill>
                <a:latin typeface="Times New Roman" pitchFamily="18" charset="0"/>
                <a:cs typeface="Times New Roman" pitchFamily="18" charset="0"/>
              </a:rPr>
              <a:t>Trong thực tế có rất nhiều họa tiết được trang trí từ hình vuông.</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26" t="14000" r="28541" b="12222"/>
          <a:stretch/>
        </p:blipFill>
        <p:spPr bwMode="auto">
          <a:xfrm>
            <a:off x="5955496" y="2746712"/>
            <a:ext cx="3492737"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459" y="2746712"/>
            <a:ext cx="3017520" cy="32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1027"/>
                                        </p:tgtEl>
                                      </p:cBhvr>
                                    </p:animEffect>
                                    <p:set>
                                      <p:cBhvr>
                                        <p:cTn id="27" dur="1" fill="hold">
                                          <p:stCondLst>
                                            <p:cond delay="499"/>
                                          </p:stCondLst>
                                        </p:cTn>
                                        <p:tgtEl>
                                          <p:spTgt spid="1027"/>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015" y="4472874"/>
            <a:ext cx="4708017" cy="2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1714" y="1310538"/>
            <a:ext cx="7863840" cy="5509200"/>
          </a:xfrm>
          <a:prstGeom prst="rect">
            <a:avLst/>
          </a:prstGeom>
        </p:spPr>
        <p:txBody>
          <a:bodyPr wrap="square">
            <a:spAutoFit/>
          </a:bodyPr>
          <a:lstStyle/>
          <a:p>
            <a:pPr fontAlgn="base"/>
            <a:r>
              <a:rPr lang="vi-VN">
                <a:latin typeface="Times New Roman" pitchFamily="18" charset="0"/>
                <a:cs typeface="Times New Roman" pitchFamily="18" charset="0"/>
              </a:rPr>
              <a:t>Những điều kỳ diệu của </a:t>
            </a:r>
            <a:r>
              <a:rPr lang="vi-VN">
                <a:latin typeface="Times New Roman" pitchFamily="18" charset="0"/>
                <a:cs typeface="Times New Roman" pitchFamily="18" charset="0"/>
                <a:hlinkClick r:id="rId3"/>
              </a:rPr>
              <a:t>kim tự tháp Kê Ốp</a:t>
            </a:r>
            <a:r>
              <a:rPr lang="vi-VN">
                <a:latin typeface="Times New Roman" pitchFamily="18" charset="0"/>
                <a:cs typeface="Times New Roman" pitchFamily="18" charset="0"/>
              </a:rPr>
              <a:t>. Sừng sững trên cao nguyên Giza qua bao đời, Đại kim tự tháp Kê Ốp là công trình nhân tạo vĩ đại nhất mọi thời đại.</a:t>
            </a:r>
          </a:p>
          <a:p>
            <a:pPr fontAlgn="base"/>
            <a:r>
              <a:rPr lang="vi-VN">
                <a:latin typeface="Times New Roman" pitchFamily="18" charset="0"/>
                <a:cs typeface="Times New Roman" pitchFamily="18" charset="0"/>
              </a:rPr>
              <a:t>Là một trong 7 kỳ quan thế giới, Đại kim tự tháp Giza (còn gọi là kim tự tháp Khufu hay Kheops – Kê Ốp) được xây dựng từ khoảng 2,3 triệu khối đá vôi và đá granite có khối lượng từ 2 – 50 tấn.</a:t>
            </a:r>
          </a:p>
          <a:p>
            <a:pPr fontAlgn="base"/>
            <a:r>
              <a:rPr lang="vi-VN">
                <a:latin typeface="Times New Roman" pitchFamily="18" charset="0"/>
                <a:cs typeface="Times New Roman" pitchFamily="18" charset="0"/>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p>
          <a:p>
            <a:pPr fontAlgn="base"/>
            <a:r>
              <a:rPr lang="vi-VN">
                <a:latin typeface="Times New Roman" pitchFamily="18" charset="0"/>
                <a:cs typeface="Times New Roman" pitchFamily="18" charset="0"/>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015" y="605789"/>
            <a:ext cx="4708017" cy="29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68384" y="3608832"/>
            <a:ext cx="5279136" cy="646331"/>
          </a:xfrm>
          <a:prstGeom prst="rect">
            <a:avLst/>
          </a:prstGeom>
          <a:noFill/>
        </p:spPr>
        <p:txBody>
          <a:bodyPr wrap="square" rtlCol="0">
            <a:spAutoFit/>
          </a:bodyPr>
          <a:lstStyle/>
          <a:p>
            <a:pPr algn="l"/>
            <a:r>
              <a:rPr lang="en-US" sz="1800" smtClean="0">
                <a:latin typeface="Times New Roman" pitchFamily="18" charset="0"/>
                <a:cs typeface="Times New Roman" pitchFamily="18" charset="0"/>
              </a:rPr>
              <a:t>Kim tự tháp Kheops ở Ai Cập có dạng hình chóp có đáy là hình vuông, bốn mặt bên là hình tam giác đều.</a:t>
            </a:r>
          </a:p>
        </p:txBody>
      </p:sp>
      <p:sp>
        <p:nvSpPr>
          <p:cNvPr id="4" name="TextBox 3"/>
          <p:cNvSpPr txBox="1"/>
          <p:nvPr/>
        </p:nvSpPr>
        <p:spPr>
          <a:xfrm>
            <a:off x="1372918" y="607856"/>
            <a:ext cx="7339584" cy="400110"/>
          </a:xfrm>
          <a:prstGeom prst="rect">
            <a:avLst/>
          </a:prstGeom>
          <a:noFill/>
        </p:spPr>
        <p:txBody>
          <a:bodyPr wrap="square" rtlCol="0">
            <a:spAutoFit/>
          </a:bodyPr>
          <a:lstStyle/>
          <a:p>
            <a:pPr algn="l"/>
            <a:r>
              <a:rPr lang="en-US" sz="2000" b="1" smtClean="0">
                <a:solidFill>
                  <a:srgbClr val="0070C0"/>
                </a:solidFill>
                <a:latin typeface="Times New Roman" pitchFamily="18" charset="0"/>
                <a:cs typeface="Times New Roman" pitchFamily="18" charset="0"/>
              </a:rPr>
              <a:t>NHỮNG ĐIỀU KÌ DIỆU CỦA KIM TỰ THÁP KHEOPS</a:t>
            </a:r>
          </a:p>
        </p:txBody>
      </p:sp>
    </p:spTree>
    <p:extLst>
      <p:ext uri="{BB962C8B-B14F-4D97-AF65-F5344CB8AC3E}">
        <p14:creationId xmlns:p14="http://schemas.microsoft.com/office/powerpoint/2010/main" val="36431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888329"/>
            <a:ext cx="11988800" cy="2086725"/>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vuông.</a:t>
            </a:r>
          </a:p>
          <a:p>
            <a:pPr algn="l">
              <a:lnSpc>
                <a:spcPct val="120000"/>
              </a:lnSpc>
            </a:pPr>
            <a:r>
              <a:rPr lang="en-US" sz="3600" smtClean="0">
                <a:solidFill>
                  <a:srgbClr val="00B0F0"/>
                </a:solidFill>
                <a:latin typeface="Times New Roman" pitchFamily="18" charset="0"/>
                <a:cs typeface="Times New Roman" pitchFamily="18" charset="0"/>
              </a:rPr>
              <a:t>- Hoàn thành bài tập 4.5 vào giấy A4 và nộp vào buổi học sau.</a:t>
            </a:r>
          </a:p>
          <a:p>
            <a:pPr algn="l">
              <a:lnSpc>
                <a:spcPct val="120000"/>
              </a:lnSpc>
            </a:pPr>
            <a:r>
              <a:rPr lang="en-US" sz="3600" smtClean="0">
                <a:solidFill>
                  <a:srgbClr val="00B0F0"/>
                </a:solidFill>
                <a:latin typeface="Times New Roman" pitchFamily="18" charset="0"/>
                <a:cs typeface="Times New Roman" pitchFamily="18" charset="0"/>
              </a:rPr>
              <a:t>- Cắt 6 tam giác đều bằng nhau để chuẩn bị cho bài học sau.</a:t>
            </a:r>
          </a:p>
        </p:txBody>
      </p:sp>
    </p:spTree>
    <p:extLst>
      <p:ext uri="{BB962C8B-B14F-4D97-AF65-F5344CB8AC3E}">
        <p14:creationId xmlns:p14="http://schemas.microsoft.com/office/powerpoint/2010/main" val="27173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smtClean="0">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dirty="0" smtClean="0">
                  <a:solidFill>
                    <a:schemeClr val="accent6">
                      <a:lumMod val="75000"/>
                    </a:schemeClr>
                  </a:solidFill>
                  <a:latin typeface="Times New Roman" pitchFamily="18" charset="0"/>
                  <a:cs typeface="Times New Roman" pitchFamily="18" charset="0"/>
                </a:rPr>
                <a:t>TIẾT </a:t>
              </a:r>
              <a:r>
                <a:rPr lang="en-US" sz="3200" b="1" dirty="0">
                  <a:solidFill>
                    <a:schemeClr val="accent6">
                      <a:lumMod val="75000"/>
                    </a:schemeClr>
                  </a:solidFill>
                  <a:latin typeface="Times New Roman" pitchFamily="18" charset="0"/>
                  <a:cs typeface="Times New Roman" pitchFamily="18" charset="0"/>
                </a:rPr>
                <a:t>2</a:t>
              </a:r>
              <a:r>
                <a:rPr lang="en-US" sz="3200" b="1" dirty="0" smtClean="0">
                  <a:solidFill>
                    <a:schemeClr val="accent6">
                      <a:lumMod val="75000"/>
                    </a:schemeClr>
                  </a:solidFill>
                  <a:latin typeface="Times New Roman" pitchFamily="18" charset="0"/>
                  <a:cs typeface="Times New Roman" pitchFamily="18" charset="0"/>
                </a:rPr>
                <a:t> – HÌNH VUÔNG</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7344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459" y="153581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vuông</a:t>
            </a:r>
            <a:endParaRPr lang="en-US" sz="2900" b="1">
              <a:latin typeface="Times New Roman" pitchFamily="18" charset="0"/>
              <a:cs typeface="Times New Roman" pitchFamily="18" charset="0"/>
            </a:endParaRPr>
          </a:p>
        </p:txBody>
      </p:sp>
      <p:sp>
        <p:nvSpPr>
          <p:cNvPr id="4" name="Rounded Rectangle 3"/>
          <p:cNvSpPr/>
          <p:nvPr/>
        </p:nvSpPr>
        <p:spPr>
          <a:xfrm>
            <a:off x="795055" y="24482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HĐ3</a:t>
            </a:r>
            <a:endParaRPr lang="en-US" sz="2900" b="1">
              <a:latin typeface="Times New Roman" pitchFamily="18" charset="0"/>
              <a:cs typeface="Times New Roman" pitchFamily="18" charset="0"/>
            </a:endParaRPr>
          </a:p>
        </p:txBody>
      </p:sp>
      <p:sp>
        <p:nvSpPr>
          <p:cNvPr id="31" name="TextBox 30"/>
          <p:cNvSpPr txBox="1"/>
          <p:nvPr/>
        </p:nvSpPr>
        <p:spPr>
          <a:xfrm>
            <a:off x="1892340" y="2396519"/>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Em hãy tìm một số hình ảnh </a:t>
            </a:r>
            <a:r>
              <a:rPr lang="en-US" sz="2900" smtClean="0">
                <a:latin typeface="Times New Roman" pitchFamily="18" charset="0"/>
                <a:cs typeface="Times New Roman" pitchFamily="18" charset="0"/>
              </a:rPr>
              <a:t>của hình vuông </a:t>
            </a:r>
            <a:r>
              <a:rPr lang="en-US" sz="2900">
                <a:latin typeface="Times New Roman" pitchFamily="18" charset="0"/>
                <a:cs typeface="Times New Roman" pitchFamily="18" charset="0"/>
              </a:rPr>
              <a:t>trong thực tế.</a:t>
            </a:r>
          </a:p>
        </p:txBody>
      </p:sp>
      <p:pic>
        <p:nvPicPr>
          <p:cNvPr id="24" name="Picture 8" descr="3"/>
          <p:cNvPicPr>
            <a:picLocks noChangeAspect="1" noChangeArrowheads="1"/>
          </p:cNvPicPr>
          <p:nvPr/>
        </p:nvPicPr>
        <p:blipFill rotWithShape="1">
          <a:blip r:embed="rId2">
            <a:extLst>
              <a:ext uri="{28A0092B-C50C-407E-A947-70E740481C1C}">
                <a14:useLocalDpi xmlns:a14="http://schemas.microsoft.com/office/drawing/2010/main" val="0"/>
              </a:ext>
            </a:extLst>
          </a:blip>
          <a:srcRect l="12845" r="12365"/>
          <a:stretch/>
        </p:blipFill>
        <p:spPr bwMode="auto">
          <a:xfrm>
            <a:off x="5742432" y="3717544"/>
            <a:ext cx="3194304" cy="28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433" y="3419482"/>
            <a:ext cx="3383280" cy="33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descr="Kết quả hình ảnh cho ru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992" y="3997960"/>
            <a:ext cx="3016907" cy="25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7459" y="639744"/>
            <a:ext cx="3460841"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2</a:t>
            </a:r>
            <a:r>
              <a:rPr lang="en-US" sz="2900" b="1" smtClean="0">
                <a:latin typeface="Times New Roman" pitchFamily="18" charset="0"/>
                <a:cs typeface="Times New Roman" pitchFamily="18" charset="0"/>
              </a:rPr>
              <a:t>.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0751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wheel(1)">
                                      <p:cBhvr>
                                        <p:cTn id="25" dur="2000"/>
                                        <p:tgtEl>
                                          <p:spTgt spid="5130"/>
                                        </p:tgtEl>
                                      </p:cBhvr>
                                    </p:animEffect>
                                  </p:childTnLst>
                                </p:cTn>
                              </p:par>
                              <p:par>
                                <p:cTn id="26" presetID="21" presetClass="entr" presetSubtype="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par>
                                <p:cTn id="29" presetID="21"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055" y="76680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HĐ4</a:t>
            </a:r>
            <a:endParaRPr lang="en-US" sz="2900" b="1">
              <a:latin typeface="Times New Roman" pitchFamily="18" charset="0"/>
              <a:cs typeface="Times New Roman" pitchFamily="18" charset="0"/>
            </a:endParaRPr>
          </a:p>
        </p:txBody>
      </p:sp>
      <p:sp>
        <p:nvSpPr>
          <p:cNvPr id="31" name="TextBox 30"/>
          <p:cNvSpPr txBox="1"/>
          <p:nvPr/>
        </p:nvSpPr>
        <p:spPr>
          <a:xfrm>
            <a:off x="1892341" y="715039"/>
            <a:ext cx="4228044"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Quan sát Hình 4.3a.</a:t>
            </a:r>
            <a:endParaRPr lang="en-US" sz="2900">
              <a:latin typeface="Times New Roman" pitchFamily="18" charset="0"/>
              <a:cs typeface="Times New Roman" pitchFamily="18" charset="0"/>
            </a:endParaRPr>
          </a:p>
        </p:txBody>
      </p:sp>
      <p:cxnSp>
        <p:nvCxnSpPr>
          <p:cNvPr id="6" name="Straight Connector 5"/>
          <p:cNvCxnSpPr/>
          <p:nvPr/>
        </p:nvCxnSpPr>
        <p:spPr>
          <a:xfrm>
            <a:off x="2231136" y="1962912"/>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1136" y="1975104"/>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1136" y="4255008"/>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9808" y="1962912"/>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1136" y="4035552"/>
            <a:ext cx="256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7168" y="4035552"/>
            <a:ext cx="0" cy="219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1136" y="1975104"/>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5552" y="1944624"/>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5552" y="1956816"/>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5552" y="4236720"/>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74224" y="1944624"/>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5552" y="1956816"/>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5552" y="1944624"/>
            <a:ext cx="2328672"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98080" y="3998976"/>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A</a:t>
            </a:r>
          </a:p>
        </p:txBody>
      </p:sp>
      <p:sp>
        <p:nvSpPr>
          <p:cNvPr id="35" name="TextBox 34"/>
          <p:cNvSpPr txBox="1"/>
          <p:nvPr/>
        </p:nvSpPr>
        <p:spPr>
          <a:xfrm>
            <a:off x="10125456" y="1719072"/>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C</a:t>
            </a:r>
            <a:endParaRPr lang="en-US" sz="2400" smtClean="0">
              <a:latin typeface="Times New Roman" pitchFamily="18" charset="0"/>
              <a:cs typeface="Times New Roman" pitchFamily="18" charset="0"/>
            </a:endParaRPr>
          </a:p>
        </p:txBody>
      </p:sp>
      <p:sp>
        <p:nvSpPr>
          <p:cNvPr id="36" name="TextBox 35"/>
          <p:cNvSpPr txBox="1"/>
          <p:nvPr/>
        </p:nvSpPr>
        <p:spPr>
          <a:xfrm>
            <a:off x="10137648" y="3956304"/>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D</a:t>
            </a:r>
            <a:endParaRPr lang="en-US" sz="2400" smtClean="0">
              <a:latin typeface="Times New Roman" pitchFamily="18" charset="0"/>
              <a:cs typeface="Times New Roman" pitchFamily="18" charset="0"/>
            </a:endParaRPr>
          </a:p>
        </p:txBody>
      </p:sp>
      <p:sp>
        <p:nvSpPr>
          <p:cNvPr id="37" name="TextBox 36"/>
          <p:cNvSpPr txBox="1"/>
          <p:nvPr/>
        </p:nvSpPr>
        <p:spPr>
          <a:xfrm>
            <a:off x="7510272" y="1775567"/>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B</a:t>
            </a:r>
            <a:endParaRPr lang="en-US" sz="2400" smtClean="0">
              <a:latin typeface="Times New Roman" pitchFamily="18" charset="0"/>
              <a:cs typeface="Times New Roman" pitchFamily="18" charset="0"/>
            </a:endParaRPr>
          </a:p>
        </p:txBody>
      </p:sp>
      <p:cxnSp>
        <p:nvCxnSpPr>
          <p:cNvPr id="39" name="Straight Arrow Connector 38"/>
          <p:cNvCxnSpPr/>
          <p:nvPr/>
        </p:nvCxnSpPr>
        <p:spPr>
          <a:xfrm flipH="1">
            <a:off x="2255520" y="1682496"/>
            <a:ext cx="402336" cy="22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7684" y="3034525"/>
            <a:ext cx="263724" cy="196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67456" y="2779776"/>
            <a:ext cx="426720" cy="85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87168" y="3712464"/>
            <a:ext cx="329184"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32421" y="129415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Đỉnh</a:t>
            </a:r>
            <a:endParaRPr lang="en-US" sz="2400">
              <a:latin typeface="Times New Roman" pitchFamily="18" charset="0"/>
              <a:cs typeface="Times New Roman" pitchFamily="18" charset="0"/>
            </a:endParaRPr>
          </a:p>
        </p:txBody>
      </p:sp>
      <p:sp>
        <p:nvSpPr>
          <p:cNvPr id="49" name="TextBox 48"/>
          <p:cNvSpPr txBox="1"/>
          <p:nvPr/>
        </p:nvSpPr>
        <p:spPr>
          <a:xfrm>
            <a:off x="3574837" y="2287807"/>
            <a:ext cx="1076411" cy="849463"/>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Đường chéo</a:t>
            </a:r>
            <a:endParaRPr lang="en-US" sz="2400">
              <a:latin typeface="Times New Roman" pitchFamily="18" charset="0"/>
              <a:cs typeface="Times New Roman" pitchFamily="18" charset="0"/>
            </a:endParaRPr>
          </a:p>
        </p:txBody>
      </p:sp>
      <p:sp>
        <p:nvSpPr>
          <p:cNvPr id="50" name="TextBox 49"/>
          <p:cNvSpPr txBox="1"/>
          <p:nvPr/>
        </p:nvSpPr>
        <p:spPr>
          <a:xfrm>
            <a:off x="1189543" y="262882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Cạnh</a:t>
            </a:r>
            <a:endParaRPr lang="en-US" sz="2400">
              <a:latin typeface="Times New Roman" pitchFamily="18" charset="0"/>
              <a:cs typeface="Times New Roman" pitchFamily="18" charset="0"/>
            </a:endParaRPr>
          </a:p>
        </p:txBody>
      </p:sp>
      <p:sp>
        <p:nvSpPr>
          <p:cNvPr id="51" name="TextBox 50"/>
          <p:cNvSpPr txBox="1"/>
          <p:nvPr/>
        </p:nvSpPr>
        <p:spPr>
          <a:xfrm>
            <a:off x="2518471" y="332986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Góc</a:t>
            </a:r>
            <a:endParaRPr lang="en-US" sz="2400">
              <a:latin typeface="Times New Roman" pitchFamily="18" charset="0"/>
              <a:cs typeface="Times New Roman" pitchFamily="18" charset="0"/>
            </a:endParaRPr>
          </a:p>
        </p:txBody>
      </p:sp>
      <p:sp>
        <p:nvSpPr>
          <p:cNvPr id="52" name="TextBox 51"/>
          <p:cNvSpPr txBox="1"/>
          <p:nvPr/>
        </p:nvSpPr>
        <p:spPr>
          <a:xfrm>
            <a:off x="8802624" y="2615184"/>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O</a:t>
            </a:r>
          </a:p>
        </p:txBody>
      </p:sp>
      <p:sp>
        <p:nvSpPr>
          <p:cNvPr id="53" name="TextBox 52"/>
          <p:cNvSpPr txBox="1"/>
          <p:nvPr/>
        </p:nvSpPr>
        <p:spPr>
          <a:xfrm>
            <a:off x="2568997"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4.3a.</a:t>
            </a:r>
            <a:endParaRPr lang="en-US" sz="2400" i="1">
              <a:latin typeface="Times New Roman" pitchFamily="18" charset="0"/>
              <a:cs typeface="Times New Roman" pitchFamily="18" charset="0"/>
            </a:endParaRPr>
          </a:p>
        </p:txBody>
      </p:sp>
      <p:sp>
        <p:nvSpPr>
          <p:cNvPr id="54" name="TextBox 53"/>
          <p:cNvSpPr txBox="1"/>
          <p:nvPr/>
        </p:nvSpPr>
        <p:spPr>
          <a:xfrm>
            <a:off x="8355213"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4.3b</a:t>
            </a:r>
            <a:endParaRPr lang="en-US" sz="2400" i="1">
              <a:latin typeface="Times New Roman" pitchFamily="18" charset="0"/>
              <a:cs typeface="Times New Roman" pitchFamily="18" charset="0"/>
            </a:endParaRPr>
          </a:p>
        </p:txBody>
      </p:sp>
      <p:sp>
        <p:nvSpPr>
          <p:cNvPr id="55" name="TextBox 54"/>
          <p:cNvSpPr txBox="1">
            <a:spLocks/>
          </p:cNvSpPr>
          <p:nvPr/>
        </p:nvSpPr>
        <p:spPr>
          <a:xfrm>
            <a:off x="1437400" y="5206257"/>
            <a:ext cx="10583912" cy="557076"/>
          </a:xfrm>
          <a:prstGeom prst="rect">
            <a:avLst/>
          </a:prstGeom>
          <a:noFill/>
        </p:spPr>
        <p:txBody>
          <a:bodyPr wrap="square" lIns="109728" tIns="54864" rIns="109728" bIns="54864" rtlCol="0">
            <a:spAutoFit/>
          </a:bodyPr>
          <a:lstStyle/>
          <a:p>
            <a:r>
              <a:rPr lang="en-US" sz="2900" dirty="0" err="1" smtClean="0">
                <a:latin typeface="Times New Roman" pitchFamily="18" charset="0"/>
                <a:cs typeface="Times New Roman" pitchFamily="18" charset="0"/>
              </a:rPr>
              <a:t>Nêu</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tên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các</a:t>
            </a:r>
            <a:r>
              <a:rPr lang="en-US" sz="2900" dirty="0" smtClean="0">
                <a:latin typeface="Times New Roman" pitchFamily="18" charset="0"/>
                <a:cs typeface="Times New Roman" pitchFamily="18" charset="0"/>
              </a:rPr>
              <a:t> </a:t>
            </a:r>
            <a:r>
              <a:rPr lang="en-US" sz="2900" dirty="0" err="1">
                <a:latin typeface="Times New Roman" pitchFamily="18" charset="0"/>
                <a:cs typeface="Times New Roman" pitchFamily="18" charset="0"/>
              </a:rPr>
              <a:t>đỉnh</a:t>
            </a:r>
            <a:r>
              <a:rPr lang="en-US" sz="2900" dirty="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cạnh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đường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chéo</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của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hình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vuông</a:t>
            </a:r>
            <a:r>
              <a:rPr lang="en-US" sz="2900" dirty="0" smtClean="0">
                <a:latin typeface="Times New Roman" pitchFamily="18" charset="0"/>
                <a:cs typeface="Times New Roman" pitchFamily="18" charset="0"/>
              </a:rPr>
              <a:t> ABCD (H.4.3b)</a:t>
            </a:r>
            <a:endParaRPr lang="en-US" sz="2900" dirty="0">
              <a:latin typeface="Times New Roman" pitchFamily="18" charset="0"/>
              <a:cs typeface="Times New Roman" pitchFamily="18" charset="0"/>
            </a:endParaRPr>
          </a:p>
        </p:txBody>
      </p:sp>
      <p:sp>
        <p:nvSpPr>
          <p:cNvPr id="56" name="Oval 55"/>
          <p:cNvSpPr/>
          <p:nvPr/>
        </p:nvSpPr>
        <p:spPr>
          <a:xfrm>
            <a:off x="1156984" y="5288184"/>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57" name="TextBox 56"/>
          <p:cNvSpPr txBox="1">
            <a:spLocks/>
          </p:cNvSpPr>
          <p:nvPr/>
        </p:nvSpPr>
        <p:spPr>
          <a:xfrm>
            <a:off x="1437400" y="5821953"/>
            <a:ext cx="12174968"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thẳng đo và so sánh độ dài các cạnh của hình vuông; hai đường chéo của hình vuông.</a:t>
            </a:r>
            <a:endParaRPr lang="en-US" sz="2900">
              <a:latin typeface="Times New Roman" pitchFamily="18" charset="0"/>
              <a:cs typeface="Times New Roman" pitchFamily="18" charset="0"/>
            </a:endParaRPr>
          </a:p>
        </p:txBody>
      </p:sp>
      <p:sp>
        <p:nvSpPr>
          <p:cNvPr id="58" name="Oval 57"/>
          <p:cNvSpPr/>
          <p:nvPr/>
        </p:nvSpPr>
        <p:spPr>
          <a:xfrm>
            <a:off x="1156984" y="5903880"/>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59" name="TextBox 58"/>
          <p:cNvSpPr txBox="1">
            <a:spLocks/>
          </p:cNvSpPr>
          <p:nvPr/>
        </p:nvSpPr>
        <p:spPr>
          <a:xfrm>
            <a:off x="1437400" y="6830841"/>
            <a:ext cx="9436608" cy="553998"/>
          </a:xfrm>
          <a:prstGeom prst="rect">
            <a:avLst/>
          </a:prstGeom>
          <a:noFill/>
        </p:spPr>
        <p:txBody>
          <a:bodyPr wrap="square" lIns="109728" tIns="54864" rIns="109728" bIns="54864" rtlCol="0">
            <a:spAutoFit/>
          </a:bodyPr>
          <a:lstStyle/>
          <a:p>
            <a:pPr algn="l"/>
            <a:r>
              <a:rPr lang="en-US" sz="2900" dirty="0" err="1" smtClean="0">
                <a:latin typeface="Times New Roman" pitchFamily="18" charset="0"/>
                <a:cs typeface="Times New Roman" pitchFamily="18" charset="0"/>
              </a:rPr>
              <a:t>Dùng</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thước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đo</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góc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để</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đo</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và</a:t>
            </a:r>
            <a:r>
              <a:rPr lang="en-US" sz="2900" dirty="0" smtClean="0">
                <a:latin typeface="Times New Roman" pitchFamily="18" charset="0"/>
                <a:cs typeface="Times New Roman" pitchFamily="18" charset="0"/>
              </a:rPr>
              <a:t> so </a:t>
            </a:r>
            <a:r>
              <a:rPr lang="en-US" sz="2900" dirty="0" err="1" smtClean="0">
                <a:latin typeface="Times New Roman" pitchFamily="18" charset="0"/>
                <a:cs typeface="Times New Roman" pitchFamily="18" charset="0"/>
              </a:rPr>
              <a:t>sánh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các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góc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của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hình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vuông</a:t>
            </a:r>
            <a:r>
              <a:rPr lang="en-US" sz="2900" dirty="0" smtClean="0">
                <a:latin typeface="Times New Roman" pitchFamily="18" charset="0"/>
                <a:cs typeface="Times New Roman" pitchFamily="18" charset="0"/>
              </a:rPr>
              <a:t>.</a:t>
            </a:r>
            <a:endParaRPr lang="en-US" sz="2900" dirty="0">
              <a:latin typeface="Times New Roman" pitchFamily="18" charset="0"/>
              <a:cs typeface="Times New Roman" pitchFamily="18" charset="0"/>
            </a:endParaRPr>
          </a:p>
        </p:txBody>
      </p:sp>
      <p:sp>
        <p:nvSpPr>
          <p:cNvPr id="60" name="Oval 59"/>
          <p:cNvSpPr/>
          <p:nvPr/>
        </p:nvSpPr>
        <p:spPr>
          <a:xfrm>
            <a:off x="1156984" y="6912768"/>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3</a:t>
            </a:r>
          </a:p>
        </p:txBody>
      </p:sp>
      <p:sp>
        <p:nvSpPr>
          <p:cNvPr id="3" name="TextBox 2"/>
          <p:cNvSpPr txBox="1"/>
          <p:nvPr/>
        </p:nvSpPr>
        <p:spPr>
          <a:xfrm>
            <a:off x="3273552" y="5208151"/>
            <a:ext cx="902208" cy="538609"/>
          </a:xfrm>
          <a:prstGeom prst="rect">
            <a:avLst/>
          </a:prstGeom>
          <a:noFill/>
        </p:spPr>
        <p:txBody>
          <a:bodyPr wrap="square" rtlCol="0">
            <a:spAutoFit/>
          </a:bodyPr>
          <a:lstStyle/>
          <a:p>
            <a:r>
              <a:rPr lang="en-US" sz="290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5" name="TextBox 4"/>
          <p:cNvSpPr txBox="1"/>
          <p:nvPr/>
        </p:nvSpPr>
        <p:spPr>
          <a:xfrm>
            <a:off x="4126992" y="5224724"/>
            <a:ext cx="926592" cy="538609"/>
          </a:xfrm>
          <a:prstGeom prst="rect">
            <a:avLst/>
          </a:prstGeom>
          <a:noFill/>
        </p:spPr>
        <p:txBody>
          <a:bodyPr wrap="square" rtlCol="0">
            <a:spAutoFit/>
          </a:bodyPr>
          <a:lstStyle/>
          <a:p>
            <a:r>
              <a:rPr lang="en-US" sz="2900">
                <a:solidFill>
                  <a:schemeClr val="accent6">
                    <a:lumMod val="75000"/>
                  </a:schemeClr>
                </a:solidFill>
                <a:latin typeface="Times New Roman" pitchFamily="18" charset="0"/>
                <a:cs typeface="Times New Roman" pitchFamily="18" charset="0"/>
              </a:rPr>
              <a:t>cạnh</a:t>
            </a:r>
            <a:endParaRPr lang="en-US" sz="2900" smtClean="0">
              <a:solidFill>
                <a:schemeClr val="accent6">
                  <a:lumMod val="75000"/>
                </a:schemeClr>
              </a:solidFill>
            </a:endParaRPr>
          </a:p>
        </p:txBody>
      </p:sp>
      <p:sp>
        <p:nvSpPr>
          <p:cNvPr id="7" name="TextBox 6"/>
          <p:cNvSpPr txBox="1"/>
          <p:nvPr/>
        </p:nvSpPr>
        <p:spPr>
          <a:xfrm>
            <a:off x="5004816" y="5208151"/>
            <a:ext cx="2097024" cy="538609"/>
          </a:xfrm>
          <a:prstGeom prst="rect">
            <a:avLst/>
          </a:prstGeom>
          <a:noFill/>
        </p:spPr>
        <p:txBody>
          <a:bodyPr wrap="square" rtlCol="0">
            <a:spAutoFit/>
          </a:bodyPr>
          <a:lstStyle/>
          <a:p>
            <a:r>
              <a:rPr lang="en-US" sz="2900">
                <a:solidFill>
                  <a:srgbClr val="00B050"/>
                </a:solidFill>
                <a:latin typeface="Times New Roman" pitchFamily="18" charset="0"/>
                <a:cs typeface="Times New Roman" pitchFamily="18" charset="0"/>
              </a:rPr>
              <a:t>đường chéo</a:t>
            </a:r>
            <a:endParaRPr lang="en-US" sz="2900" smtClean="0">
              <a:solidFill>
                <a:srgbClr val="00B050"/>
              </a:solidFill>
            </a:endParaRPr>
          </a:p>
        </p:txBody>
      </p:sp>
      <p:sp>
        <p:nvSpPr>
          <p:cNvPr id="44" name="Oval 43"/>
          <p:cNvSpPr/>
          <p:nvPr/>
        </p:nvSpPr>
        <p:spPr>
          <a:xfrm>
            <a:off x="7821195" y="420520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149695" y="4195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34695" y="19152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151620" y="19287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a:spLocks/>
          </p:cNvSpPr>
          <p:nvPr/>
        </p:nvSpPr>
        <p:spPr>
          <a:xfrm>
            <a:off x="1437399" y="7457109"/>
            <a:ext cx="12986523" cy="557076"/>
          </a:xfrm>
          <a:prstGeom prst="rect">
            <a:avLst/>
          </a:prstGeom>
          <a:noFill/>
        </p:spPr>
        <p:txBody>
          <a:bodyPr wrap="square" lIns="109728" tIns="54864" rIns="109728" bIns="54864" rtlCol="0">
            <a:spAutoFit/>
          </a:bodyPr>
          <a:lstStyle/>
          <a:p>
            <a:pPr algn="l"/>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Em</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hãy</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rút</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ra</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nhận</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xét</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về</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các</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cạnh</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các</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góc</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và</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đường</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chéo</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trong</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hình</a:t>
            </a:r>
            <a:r>
              <a:rPr lang="en-US" sz="2900" dirty="0" smtClean="0">
                <a:solidFill>
                  <a:srgbClr val="FF0000"/>
                </a:solidFill>
                <a:latin typeface="Times New Roman" pitchFamily="18" charset="0"/>
                <a:cs typeface="Times New Roman" pitchFamily="18" charset="0"/>
              </a:rPr>
              <a:t> </a:t>
            </a:r>
            <a:r>
              <a:rPr lang="en-US" sz="2900" dirty="0" err="1" smtClean="0">
                <a:solidFill>
                  <a:srgbClr val="FF0000"/>
                </a:solidFill>
                <a:latin typeface="Times New Roman" pitchFamily="18" charset="0"/>
                <a:cs typeface="Times New Roman" pitchFamily="18" charset="0"/>
              </a:rPr>
              <a:t>vuông</a:t>
            </a:r>
            <a:r>
              <a:rPr lang="en-US" sz="2900" dirty="0" smtClean="0">
                <a:solidFill>
                  <a:srgbClr val="FF0000"/>
                </a:solidFill>
                <a:latin typeface="Times New Roman" pitchFamily="18" charset="0"/>
                <a:cs typeface="Times New Roman" pitchFamily="18" charset="0"/>
              </a:rPr>
              <a:t>.</a:t>
            </a:r>
            <a:endParaRPr lang="en-US" sz="29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69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00"/>
                                        <p:tgtEl>
                                          <p:spTgt spid="54"/>
                                        </p:tgtEl>
                                      </p:cBhvr>
                                    </p:animEffect>
                                  </p:childTnLst>
                                </p:cTn>
                              </p:par>
                              <p:par>
                                <p:cTn id="86" presetID="22" presetClass="entr" presetSubtype="4"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circle(in)">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30" presetClass="emph" presetSubtype="0" fill="hold" grpId="1" nodeType="clickEffect">
                                  <p:stCondLst>
                                    <p:cond delay="0"/>
                                  </p:stCondLst>
                                  <p:childTnLst>
                                    <p:animClr clrSpc="hsl" dir="cw">
                                      <p:cBhvr override="childStyle">
                                        <p:cTn id="97" dur="500" fill="hold"/>
                                        <p:tgtEl>
                                          <p:spTgt spid="37"/>
                                        </p:tgtEl>
                                        <p:attrNameLst>
                                          <p:attrName>style.color</p:attrName>
                                        </p:attrNameLst>
                                      </p:cBhvr>
                                      <p:by>
                                        <p:hsl h="0" s="12549" l="25098"/>
                                      </p:by>
                                    </p:animClr>
                                    <p:animClr clrSpc="hsl" dir="cw">
                                      <p:cBhvr>
                                        <p:cTn id="98" dur="500" fill="hold"/>
                                        <p:tgtEl>
                                          <p:spTgt spid="37"/>
                                        </p:tgtEl>
                                        <p:attrNameLst>
                                          <p:attrName>fillcolor</p:attrName>
                                        </p:attrNameLst>
                                      </p:cBhvr>
                                      <p:by>
                                        <p:hsl h="0" s="12549" l="25098"/>
                                      </p:by>
                                    </p:animClr>
                                    <p:animClr clrSpc="hsl" dir="cw">
                                      <p:cBhvr>
                                        <p:cTn id="99" dur="500" fill="hold"/>
                                        <p:tgtEl>
                                          <p:spTgt spid="37"/>
                                        </p:tgtEl>
                                        <p:attrNameLst>
                                          <p:attrName>stroke.color</p:attrName>
                                        </p:attrNameLst>
                                      </p:cBhvr>
                                      <p:by>
                                        <p:hsl h="0" s="12549" l="25098"/>
                                      </p:by>
                                    </p:animClr>
                                    <p:set>
                                      <p:cBhvr>
                                        <p:cTn id="100" dur="500" fill="hold"/>
                                        <p:tgtEl>
                                          <p:spTgt spid="37"/>
                                        </p:tgtEl>
                                        <p:attrNameLst>
                                          <p:attrName>fill.type</p:attrName>
                                        </p:attrNameLst>
                                      </p:cBhvr>
                                      <p:to>
                                        <p:strVal val="solid"/>
                                      </p:to>
                                    </p:set>
                                  </p:childTnLst>
                                </p:cTn>
                              </p:par>
                              <p:par>
                                <p:cTn id="101" presetID="30" presetClass="emph" presetSubtype="0" fill="hold" grpId="1" nodeType="withEffect">
                                  <p:stCondLst>
                                    <p:cond delay="0"/>
                                  </p:stCondLst>
                                  <p:childTnLst>
                                    <p:animClr clrSpc="hsl" dir="cw">
                                      <p:cBhvr override="childStyle">
                                        <p:cTn id="102" dur="500" fill="hold"/>
                                        <p:tgtEl>
                                          <p:spTgt spid="35"/>
                                        </p:tgtEl>
                                        <p:attrNameLst>
                                          <p:attrName>style.color</p:attrName>
                                        </p:attrNameLst>
                                      </p:cBhvr>
                                      <p:by>
                                        <p:hsl h="0" s="12549" l="25098"/>
                                      </p:by>
                                    </p:animClr>
                                    <p:animClr clrSpc="hsl" dir="cw">
                                      <p:cBhvr>
                                        <p:cTn id="103" dur="500" fill="hold"/>
                                        <p:tgtEl>
                                          <p:spTgt spid="35"/>
                                        </p:tgtEl>
                                        <p:attrNameLst>
                                          <p:attrName>fillcolor</p:attrName>
                                        </p:attrNameLst>
                                      </p:cBhvr>
                                      <p:by>
                                        <p:hsl h="0" s="12549" l="25098"/>
                                      </p:by>
                                    </p:animClr>
                                    <p:animClr clrSpc="hsl" dir="cw">
                                      <p:cBhvr>
                                        <p:cTn id="104" dur="500" fill="hold"/>
                                        <p:tgtEl>
                                          <p:spTgt spid="35"/>
                                        </p:tgtEl>
                                        <p:attrNameLst>
                                          <p:attrName>stroke.color</p:attrName>
                                        </p:attrNameLst>
                                      </p:cBhvr>
                                      <p:by>
                                        <p:hsl h="0" s="12549" l="25098"/>
                                      </p:by>
                                    </p:animClr>
                                    <p:set>
                                      <p:cBhvr>
                                        <p:cTn id="105" dur="500" fill="hold"/>
                                        <p:tgtEl>
                                          <p:spTgt spid="35"/>
                                        </p:tgtEl>
                                        <p:attrNameLst>
                                          <p:attrName>fill.type</p:attrName>
                                        </p:attrNameLst>
                                      </p:cBhvr>
                                      <p:to>
                                        <p:strVal val="solid"/>
                                      </p:to>
                                    </p:set>
                                  </p:childTnLst>
                                </p:cTn>
                              </p:par>
                              <p:par>
                                <p:cTn id="106" presetID="30" presetClass="emph" presetSubtype="0" fill="hold" grpId="1" nodeType="withEffect">
                                  <p:stCondLst>
                                    <p:cond delay="0"/>
                                  </p:stCondLst>
                                  <p:childTnLst>
                                    <p:animClr clrSpc="hsl" dir="cw">
                                      <p:cBhvr override="childStyle">
                                        <p:cTn id="107" dur="500" fill="hold"/>
                                        <p:tgtEl>
                                          <p:spTgt spid="36"/>
                                        </p:tgtEl>
                                        <p:attrNameLst>
                                          <p:attrName>style.color</p:attrName>
                                        </p:attrNameLst>
                                      </p:cBhvr>
                                      <p:by>
                                        <p:hsl h="0" s="12549" l="25098"/>
                                      </p:by>
                                    </p:animClr>
                                    <p:animClr clrSpc="hsl" dir="cw">
                                      <p:cBhvr>
                                        <p:cTn id="108" dur="500" fill="hold"/>
                                        <p:tgtEl>
                                          <p:spTgt spid="36"/>
                                        </p:tgtEl>
                                        <p:attrNameLst>
                                          <p:attrName>fillcolor</p:attrName>
                                        </p:attrNameLst>
                                      </p:cBhvr>
                                      <p:by>
                                        <p:hsl h="0" s="12549" l="25098"/>
                                      </p:by>
                                    </p:animClr>
                                    <p:animClr clrSpc="hsl" dir="cw">
                                      <p:cBhvr>
                                        <p:cTn id="109" dur="500" fill="hold"/>
                                        <p:tgtEl>
                                          <p:spTgt spid="36"/>
                                        </p:tgtEl>
                                        <p:attrNameLst>
                                          <p:attrName>stroke.color</p:attrName>
                                        </p:attrNameLst>
                                      </p:cBhvr>
                                      <p:by>
                                        <p:hsl h="0" s="12549" l="25098"/>
                                      </p:by>
                                    </p:animClr>
                                    <p:set>
                                      <p:cBhvr>
                                        <p:cTn id="110" dur="500" fill="hold"/>
                                        <p:tgtEl>
                                          <p:spTgt spid="36"/>
                                        </p:tgtEl>
                                        <p:attrNameLst>
                                          <p:attrName>fill.type</p:attrName>
                                        </p:attrNameLst>
                                      </p:cBhvr>
                                      <p:to>
                                        <p:strVal val="solid"/>
                                      </p:to>
                                    </p:set>
                                  </p:childTnLst>
                                </p:cTn>
                              </p:par>
                              <p:par>
                                <p:cTn id="111" presetID="30" presetClass="emph" presetSubtype="0" fill="hold" grpId="1" nodeType="withEffect">
                                  <p:stCondLst>
                                    <p:cond delay="0"/>
                                  </p:stCondLst>
                                  <p:childTnLst>
                                    <p:animClr clrSpc="hsl" dir="cw">
                                      <p:cBhvr override="childStyle">
                                        <p:cTn id="112" dur="500" fill="hold"/>
                                        <p:tgtEl>
                                          <p:spTgt spid="21"/>
                                        </p:tgtEl>
                                        <p:attrNameLst>
                                          <p:attrName>style.color</p:attrName>
                                        </p:attrNameLst>
                                      </p:cBhvr>
                                      <p:by>
                                        <p:hsl h="0" s="12549" l="25098"/>
                                      </p:by>
                                    </p:animClr>
                                    <p:animClr clrSpc="hsl" dir="cw">
                                      <p:cBhvr>
                                        <p:cTn id="113" dur="500" fill="hold"/>
                                        <p:tgtEl>
                                          <p:spTgt spid="21"/>
                                        </p:tgtEl>
                                        <p:attrNameLst>
                                          <p:attrName>fillcolor</p:attrName>
                                        </p:attrNameLst>
                                      </p:cBhvr>
                                      <p:by>
                                        <p:hsl h="0" s="12549" l="25098"/>
                                      </p:by>
                                    </p:animClr>
                                    <p:animClr clrSpc="hsl" dir="cw">
                                      <p:cBhvr>
                                        <p:cTn id="114" dur="500" fill="hold"/>
                                        <p:tgtEl>
                                          <p:spTgt spid="21"/>
                                        </p:tgtEl>
                                        <p:attrNameLst>
                                          <p:attrName>stroke.color</p:attrName>
                                        </p:attrNameLst>
                                      </p:cBhvr>
                                      <p:by>
                                        <p:hsl h="0" s="12549" l="25098"/>
                                      </p:by>
                                    </p:animClr>
                                    <p:set>
                                      <p:cBhvr>
                                        <p:cTn id="115" dur="500" fill="hold"/>
                                        <p:tgtEl>
                                          <p:spTgt spid="21"/>
                                        </p:tgtEl>
                                        <p:attrNameLst>
                                          <p:attrName>fill.type</p:attrName>
                                        </p:attrNameLst>
                                      </p:cBhvr>
                                      <p:to>
                                        <p:strVal val="solid"/>
                                      </p:to>
                                    </p:set>
                                  </p:childTnLst>
                                </p:cTn>
                              </p:par>
                              <p:par>
                                <p:cTn id="116" presetID="6" presetClass="entr" presetSubtype="16"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circle(in)">
                                      <p:cBhvr>
                                        <p:cTn id="121" dur="2000"/>
                                        <p:tgtEl>
                                          <p:spTgt spid="47"/>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circle(in)">
                                      <p:cBhvr>
                                        <p:cTn id="124" dur="2000"/>
                                        <p:tgtEl>
                                          <p:spTgt spid="61"/>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circle(in)">
                                      <p:cBhvr>
                                        <p:cTn id="127" dur="20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mph" presetSubtype="0" fill="hold" nodeType="clickEffect">
                                  <p:stCondLst>
                                    <p:cond delay="0"/>
                                  </p:stCondLst>
                                  <p:childTnLst>
                                    <p:animClr clrSpc="hsl" dir="cw">
                                      <p:cBhvr override="childStyle">
                                        <p:cTn id="131" dur="500" fill="hold"/>
                                        <p:tgtEl>
                                          <p:spTgt spid="26"/>
                                        </p:tgtEl>
                                        <p:attrNameLst>
                                          <p:attrName>style.color</p:attrName>
                                        </p:attrNameLst>
                                      </p:cBhvr>
                                      <p:by>
                                        <p:hsl h="7200000" s="0" l="0"/>
                                      </p:by>
                                    </p:animClr>
                                    <p:animClr clrSpc="hsl" dir="cw">
                                      <p:cBhvr>
                                        <p:cTn id="132" dur="500" fill="hold"/>
                                        <p:tgtEl>
                                          <p:spTgt spid="26"/>
                                        </p:tgtEl>
                                        <p:attrNameLst>
                                          <p:attrName>fillcolor</p:attrName>
                                        </p:attrNameLst>
                                      </p:cBhvr>
                                      <p:by>
                                        <p:hsl h="7200000" s="0" l="0"/>
                                      </p:by>
                                    </p:animClr>
                                    <p:animClr clrSpc="hsl" dir="cw">
                                      <p:cBhvr>
                                        <p:cTn id="133" dur="500" fill="hold"/>
                                        <p:tgtEl>
                                          <p:spTgt spid="26"/>
                                        </p:tgtEl>
                                        <p:attrNameLst>
                                          <p:attrName>stroke.color</p:attrName>
                                        </p:attrNameLst>
                                      </p:cBhvr>
                                      <p:by>
                                        <p:hsl h="7200000" s="0" l="0"/>
                                      </p:by>
                                    </p:animClr>
                                    <p:set>
                                      <p:cBhvr>
                                        <p:cTn id="134" dur="500" fill="hold"/>
                                        <p:tgtEl>
                                          <p:spTgt spid="26"/>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circle(in)">
                                      <p:cBhvr>
                                        <p:cTn id="139" dur="20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mph" presetSubtype="0" fill="hold" nodeType="clickEffect">
                                  <p:stCondLst>
                                    <p:cond delay="0"/>
                                  </p:stCondLst>
                                  <p:childTnLst>
                                    <p:animClr clrSpc="hsl" dir="cw">
                                      <p:cBhvr override="childStyle">
                                        <p:cTn id="143" dur="500" fill="hold"/>
                                        <p:tgtEl>
                                          <p:spTgt spid="25"/>
                                        </p:tgtEl>
                                        <p:attrNameLst>
                                          <p:attrName>style.color</p:attrName>
                                        </p:attrNameLst>
                                      </p:cBhvr>
                                      <p:by>
                                        <p:hsl h="7200000" s="0" l="0"/>
                                      </p:by>
                                    </p:animClr>
                                    <p:animClr clrSpc="hsl" dir="cw">
                                      <p:cBhvr>
                                        <p:cTn id="144" dur="500" fill="hold"/>
                                        <p:tgtEl>
                                          <p:spTgt spid="25"/>
                                        </p:tgtEl>
                                        <p:attrNameLst>
                                          <p:attrName>fillcolor</p:attrName>
                                        </p:attrNameLst>
                                      </p:cBhvr>
                                      <p:by>
                                        <p:hsl h="7200000" s="0" l="0"/>
                                      </p:by>
                                    </p:animClr>
                                    <p:animClr clrSpc="hsl" dir="cw">
                                      <p:cBhvr>
                                        <p:cTn id="145" dur="500" fill="hold"/>
                                        <p:tgtEl>
                                          <p:spTgt spid="25"/>
                                        </p:tgtEl>
                                        <p:attrNameLst>
                                          <p:attrName>stroke.color</p:attrName>
                                        </p:attrNameLst>
                                      </p:cBhvr>
                                      <p:by>
                                        <p:hsl h="7200000" s="0" l="0"/>
                                      </p:by>
                                    </p:animClr>
                                    <p:set>
                                      <p:cBhvr>
                                        <p:cTn id="146" dur="500" fill="hold"/>
                                        <p:tgtEl>
                                          <p:spTgt spid="25"/>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21" presetClass="emph" presetSubtype="0" fill="hold" nodeType="clickEffect">
                                  <p:stCondLst>
                                    <p:cond delay="0"/>
                                  </p:stCondLst>
                                  <p:childTnLst>
                                    <p:animClr clrSpc="hsl" dir="cw">
                                      <p:cBhvr override="childStyle">
                                        <p:cTn id="150" dur="500" fill="hold"/>
                                        <p:tgtEl>
                                          <p:spTgt spid="30"/>
                                        </p:tgtEl>
                                        <p:attrNameLst>
                                          <p:attrName>style.color</p:attrName>
                                        </p:attrNameLst>
                                      </p:cBhvr>
                                      <p:by>
                                        <p:hsl h="7200000" s="0" l="0"/>
                                      </p:by>
                                    </p:animClr>
                                    <p:animClr clrSpc="hsl" dir="cw">
                                      <p:cBhvr>
                                        <p:cTn id="151" dur="500" fill="hold"/>
                                        <p:tgtEl>
                                          <p:spTgt spid="30"/>
                                        </p:tgtEl>
                                        <p:attrNameLst>
                                          <p:attrName>fillcolor</p:attrName>
                                        </p:attrNameLst>
                                      </p:cBhvr>
                                      <p:by>
                                        <p:hsl h="7200000" s="0" l="0"/>
                                      </p:by>
                                    </p:animClr>
                                    <p:animClr clrSpc="hsl" dir="cw">
                                      <p:cBhvr>
                                        <p:cTn id="152" dur="500" fill="hold"/>
                                        <p:tgtEl>
                                          <p:spTgt spid="30"/>
                                        </p:tgtEl>
                                        <p:attrNameLst>
                                          <p:attrName>stroke.color</p:attrName>
                                        </p:attrNameLst>
                                      </p:cBhvr>
                                      <p:by>
                                        <p:hsl h="7200000" s="0" l="0"/>
                                      </p:by>
                                    </p:animClr>
                                    <p:set>
                                      <p:cBhvr>
                                        <p:cTn id="153" dur="500" fill="hold"/>
                                        <p:tgtEl>
                                          <p:spTgt spid="30"/>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1" presetClass="emph" presetSubtype="0" fill="hold" nodeType="clickEffect">
                                  <p:stCondLst>
                                    <p:cond delay="0"/>
                                  </p:stCondLst>
                                  <p:childTnLst>
                                    <p:animClr clrSpc="hsl" dir="cw">
                                      <p:cBhvr override="childStyle">
                                        <p:cTn id="157" dur="500" fill="hold"/>
                                        <p:tgtEl>
                                          <p:spTgt spid="29"/>
                                        </p:tgtEl>
                                        <p:attrNameLst>
                                          <p:attrName>style.color</p:attrName>
                                        </p:attrNameLst>
                                      </p:cBhvr>
                                      <p:by>
                                        <p:hsl h="7200000" s="0" l="0"/>
                                      </p:by>
                                    </p:animClr>
                                    <p:animClr clrSpc="hsl" dir="cw">
                                      <p:cBhvr>
                                        <p:cTn id="158" dur="500" fill="hold"/>
                                        <p:tgtEl>
                                          <p:spTgt spid="29"/>
                                        </p:tgtEl>
                                        <p:attrNameLst>
                                          <p:attrName>fillcolor</p:attrName>
                                        </p:attrNameLst>
                                      </p:cBhvr>
                                      <p:by>
                                        <p:hsl h="7200000" s="0" l="0"/>
                                      </p:by>
                                    </p:animClr>
                                    <p:animClr clrSpc="hsl" dir="cw">
                                      <p:cBhvr>
                                        <p:cTn id="159" dur="500" fill="hold"/>
                                        <p:tgtEl>
                                          <p:spTgt spid="29"/>
                                        </p:tgtEl>
                                        <p:attrNameLst>
                                          <p:attrName>stroke.color</p:attrName>
                                        </p:attrNameLst>
                                      </p:cBhvr>
                                      <p:by>
                                        <p:hsl h="7200000" s="0" l="0"/>
                                      </p:by>
                                    </p:animClr>
                                    <p:set>
                                      <p:cBhvr>
                                        <p:cTn id="160" dur="500" fill="hold"/>
                                        <p:tgtEl>
                                          <p:spTgt spid="29"/>
                                        </p:tgtEl>
                                        <p:attrNameLst>
                                          <p:attrName>fill.type</p:attrName>
                                        </p:attrNameLst>
                                      </p:cBhvr>
                                      <p:to>
                                        <p:strVal val="solid"/>
                                      </p:to>
                                    </p:se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circle(in)">
                                      <p:cBhvr>
                                        <p:cTn id="165" dur="2000"/>
                                        <p:tgtEl>
                                          <p:spTgt spid="7"/>
                                        </p:tgtEl>
                                      </p:cBhvr>
                                    </p:animEffect>
                                  </p:childTnLst>
                                </p:cTn>
                              </p:par>
                            </p:childTnLst>
                          </p:cTn>
                        </p:par>
                      </p:childTnLst>
                    </p:cTn>
                  </p:par>
                  <p:par>
                    <p:cTn id="166" fill="hold">
                      <p:stCondLst>
                        <p:cond delay="indefinite"/>
                      </p:stCondLst>
                      <p:childTnLst>
                        <p:par>
                          <p:cTn id="167" fill="hold">
                            <p:stCondLst>
                              <p:cond delay="0"/>
                            </p:stCondLst>
                            <p:childTnLst>
                              <p:par>
                                <p:cTn id="168" presetID="7" presetClass="emph" presetSubtype="2" fill="hold" nodeType="clickEffect">
                                  <p:stCondLst>
                                    <p:cond delay="0"/>
                                  </p:stCondLst>
                                  <p:childTnLst>
                                    <p:animClr clrSpc="rgb" dir="cw">
                                      <p:cBhvr>
                                        <p:cTn id="169" dur="2000" fill="hold"/>
                                        <p:tgtEl>
                                          <p:spTgt spid="34"/>
                                        </p:tgtEl>
                                        <p:attrNameLst>
                                          <p:attrName>stroke.color</p:attrName>
                                        </p:attrNameLst>
                                      </p:cBhvr>
                                      <p:to>
                                        <a:schemeClr val="accent2"/>
                                      </p:to>
                                    </p:animClr>
                                    <p:set>
                                      <p:cBhvr>
                                        <p:cTn id="170" dur="2000" fill="hold"/>
                                        <p:tgtEl>
                                          <p:spTgt spid="34"/>
                                        </p:tgtEl>
                                        <p:attrNameLst>
                                          <p:attrName>stroke.on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7" presetClass="emph" presetSubtype="2" fill="hold" nodeType="clickEffect">
                                  <p:stCondLst>
                                    <p:cond delay="0"/>
                                  </p:stCondLst>
                                  <p:childTnLst>
                                    <p:animClr clrSpc="rgb" dir="cw">
                                      <p:cBhvr>
                                        <p:cTn id="174" dur="2000" fill="hold"/>
                                        <p:tgtEl>
                                          <p:spTgt spid="20"/>
                                        </p:tgtEl>
                                        <p:attrNameLst>
                                          <p:attrName>stroke.color</p:attrName>
                                        </p:attrNameLst>
                                      </p:cBhvr>
                                      <p:to>
                                        <a:schemeClr val="accent2"/>
                                      </p:to>
                                    </p:animClr>
                                    <p:set>
                                      <p:cBhvr>
                                        <p:cTn id="175" dur="2000" fill="hold"/>
                                        <p:tgtEl>
                                          <p:spTgt spid="20"/>
                                        </p:tgtEl>
                                        <p:attrNameLst>
                                          <p:attrName>stroke.on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arn(inVertical)">
                                      <p:cBhvr>
                                        <p:cTn id="180" dur="500"/>
                                        <p:tgtEl>
                                          <p:spTgt spid="58"/>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barn(inVertical)">
                                      <p:cBhvr>
                                        <p:cTn id="183" dur="500"/>
                                        <p:tgtEl>
                                          <p:spTgt spid="57"/>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arn(inVertical)">
                                      <p:cBhvr>
                                        <p:cTn id="188" dur="500"/>
                                        <p:tgtEl>
                                          <p:spTgt spid="60"/>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barn(inVertical)">
                                      <p:cBhvr>
                                        <p:cTn id="191" dur="500"/>
                                        <p:tgtEl>
                                          <p:spTgt spid="59"/>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62"/>
                                        </p:tgtEl>
                                        <p:attrNameLst>
                                          <p:attrName>style.visibility</p:attrName>
                                        </p:attrNameLst>
                                      </p:cBhvr>
                                      <p:to>
                                        <p:strVal val="visible"/>
                                      </p:to>
                                    </p:set>
                                    <p:animEffect transition="in" filter="barn(inVertical)">
                                      <p:cBhvr>
                                        <p:cTn id="19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21" grpId="0"/>
      <p:bldP spid="21" grpId="1"/>
      <p:bldP spid="35" grpId="0"/>
      <p:bldP spid="35" grpId="1"/>
      <p:bldP spid="36" grpId="0"/>
      <p:bldP spid="36" grpId="1"/>
      <p:bldP spid="37" grpId="0"/>
      <p:bldP spid="37" grpId="1"/>
      <p:bldP spid="48" grpId="0"/>
      <p:bldP spid="49" grpId="0"/>
      <p:bldP spid="50" grpId="0"/>
      <p:bldP spid="51" grpId="0"/>
      <p:bldP spid="52" grpId="0"/>
      <p:bldP spid="53" grpId="0"/>
      <p:bldP spid="54" grpId="0"/>
      <p:bldP spid="55" grpId="0"/>
      <p:bldP spid="56" grpId="0" animBg="1"/>
      <p:bldP spid="57" grpId="0"/>
      <p:bldP spid="58" grpId="0" animBg="1"/>
      <p:bldP spid="59" grpId="0"/>
      <p:bldP spid="60" grpId="0" animBg="1"/>
      <p:bldP spid="3" grpId="0"/>
      <p:bldP spid="5" grpId="0"/>
      <p:bldP spid="7" grpId="0"/>
      <p:bldP spid="44" grpId="0" animBg="1"/>
      <p:bldP spid="46" grpId="0" animBg="1"/>
      <p:bldP spid="47" grpId="0" animBg="1"/>
      <p:bldP spid="61" grpId="0" animBg="1"/>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3589" y="1504709"/>
            <a:ext cx="8322197" cy="46993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45293" y="1889389"/>
            <a:ext cx="2783627" cy="664797"/>
          </a:xfrm>
          <a:prstGeom prst="rect">
            <a:avLst/>
          </a:prstGeom>
          <a:noFill/>
        </p:spPr>
        <p:txBody>
          <a:bodyPr wrap="square" lIns="109728" tIns="54864" rIns="109728" bIns="54864" rtlCol="0">
            <a:spAutoFit/>
          </a:bodyPr>
          <a:lstStyle/>
          <a:p>
            <a:pPr algn="l"/>
            <a:r>
              <a:rPr lang="en-US" sz="3600" b="1" i="1" dirty="0" err="1">
                <a:solidFill>
                  <a:schemeClr val="accent6">
                    <a:lumMod val="75000"/>
                  </a:schemeClr>
                </a:solidFill>
                <a:latin typeface="Times New Roman" pitchFamily="18" charset="0"/>
                <a:cs typeface="Times New Roman" pitchFamily="18" charset="0"/>
              </a:rPr>
              <a:t>Nhận</a:t>
            </a:r>
            <a:r>
              <a:rPr lang="en-US" sz="3600" b="1" i="1" dirty="0">
                <a:solidFill>
                  <a:schemeClr val="accent6">
                    <a:lumMod val="75000"/>
                  </a:schemeClr>
                </a:solidFill>
                <a:latin typeface="Times New Roman" pitchFamily="18" charset="0"/>
                <a:cs typeface="Times New Roman" pitchFamily="18" charset="0"/>
              </a:rPr>
              <a:t> </a:t>
            </a:r>
            <a:r>
              <a:rPr lang="en-US" sz="3600" b="1" i="1" dirty="0" err="1">
                <a:solidFill>
                  <a:schemeClr val="accent6">
                    <a:lumMod val="75000"/>
                  </a:schemeClr>
                </a:solidFill>
                <a:latin typeface="Times New Roman" pitchFamily="18" charset="0"/>
                <a:cs typeface="Times New Roman" pitchFamily="18" charset="0"/>
              </a:rPr>
              <a:t>xét</a:t>
            </a:r>
            <a:endParaRPr lang="en-US" sz="3600" b="1" i="1" dirty="0">
              <a:solidFill>
                <a:schemeClr val="accent6">
                  <a:lumMod val="75000"/>
                </a:schemeClr>
              </a:solidFill>
              <a:latin typeface="Times New Roman" pitchFamily="18" charset="0"/>
              <a:cs typeface="Times New Roman" pitchFamily="18" charset="0"/>
            </a:endParaRPr>
          </a:p>
        </p:txBody>
      </p:sp>
      <p:sp>
        <p:nvSpPr>
          <p:cNvPr id="3" name="TextBox 2"/>
          <p:cNvSpPr txBox="1">
            <a:spLocks/>
          </p:cNvSpPr>
          <p:nvPr/>
        </p:nvSpPr>
        <p:spPr>
          <a:xfrm>
            <a:off x="4041649" y="2683158"/>
            <a:ext cx="5019067" cy="664797"/>
          </a:xfrm>
          <a:prstGeom prst="rect">
            <a:avLst/>
          </a:prstGeom>
          <a:noFill/>
        </p:spPr>
        <p:txBody>
          <a:bodyPr wrap="square" lIns="109728" tIns="54864" rIns="109728" bIns="54864" rtlCol="0">
            <a:spAutoFit/>
          </a:bodyPr>
          <a:lstStyle/>
          <a:p>
            <a:pPr algn="l"/>
            <a:r>
              <a:rPr lang="en-US" sz="3600" dirty="0" err="1">
                <a:solidFill>
                  <a:srgbClr val="0070C0"/>
                </a:solidFill>
                <a:latin typeface="Times New Roman" pitchFamily="18" charset="0"/>
                <a:cs typeface="Times New Roman" pitchFamily="18" charset="0"/>
              </a:rPr>
              <a:t>Trong</a:t>
            </a:r>
            <a:r>
              <a:rPr lang="en-US" sz="3600" dirty="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hình</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vuông</a:t>
            </a:r>
            <a:r>
              <a:rPr lang="en-US" sz="3600" dirty="0" smtClean="0">
                <a:solidFill>
                  <a:srgbClr val="0070C0"/>
                </a:solidFill>
                <a:latin typeface="Times New Roman" pitchFamily="18" charset="0"/>
                <a:cs typeface="Times New Roman" pitchFamily="18" charset="0"/>
              </a:rPr>
              <a:t>:</a:t>
            </a:r>
            <a:endParaRPr lang="en-US" sz="3600" dirty="0">
              <a:solidFill>
                <a:srgbClr val="0070C0"/>
              </a:solidFill>
              <a:latin typeface="Times New Roman" pitchFamily="18" charset="0"/>
              <a:cs typeface="Times New Roman" pitchFamily="18" charset="0"/>
            </a:endParaRPr>
          </a:p>
        </p:txBody>
      </p:sp>
      <p:sp>
        <p:nvSpPr>
          <p:cNvPr id="4" name="Rectangle 3"/>
          <p:cNvSpPr>
            <a:spLocks/>
          </p:cNvSpPr>
          <p:nvPr/>
        </p:nvSpPr>
        <p:spPr>
          <a:xfrm>
            <a:off x="4041649" y="3545078"/>
            <a:ext cx="4389407" cy="664797"/>
          </a:xfrm>
          <a:prstGeom prst="rect">
            <a:avLst/>
          </a:prstGeom>
        </p:spPr>
        <p:txBody>
          <a:bodyPr wrap="none" lIns="109728" tIns="54864" rIns="109728" bIns="54864">
            <a:spAutoFit/>
          </a:bodyPr>
          <a:lstStyle/>
          <a:p>
            <a:r>
              <a:rPr lang="en-US" sz="3600" dirty="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Bốn</a:t>
            </a:r>
            <a:r>
              <a:rPr lang="en-US" sz="3600" dirty="0" smtClean="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cạnh</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bằng</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nhau</a:t>
            </a:r>
            <a:r>
              <a:rPr lang="en-US" sz="3600" dirty="0">
                <a:solidFill>
                  <a:srgbClr val="0070C0"/>
                </a:solidFill>
                <a:latin typeface="Times New Roman" pitchFamily="18" charset="0"/>
                <a:cs typeface="Times New Roman" pitchFamily="18" charset="0"/>
              </a:rPr>
              <a:t>.</a:t>
            </a:r>
            <a:endParaRPr lang="en-US" sz="3600" dirty="0">
              <a:solidFill>
                <a:srgbClr val="0070C0"/>
              </a:solidFill>
            </a:endParaRPr>
          </a:p>
        </p:txBody>
      </p:sp>
      <p:sp>
        <p:nvSpPr>
          <p:cNvPr id="8" name="Rectangle 7"/>
          <p:cNvSpPr>
            <a:spLocks/>
          </p:cNvSpPr>
          <p:nvPr/>
        </p:nvSpPr>
        <p:spPr>
          <a:xfrm>
            <a:off x="4041649" y="4343966"/>
            <a:ext cx="6479723" cy="664797"/>
          </a:xfrm>
          <a:prstGeom prst="rect">
            <a:avLst/>
          </a:prstGeom>
        </p:spPr>
        <p:txBody>
          <a:bodyPr wrap="none" lIns="109728" tIns="54864" rIns="109728" bIns="54864">
            <a:spAutoFit/>
          </a:bodyPr>
          <a:lstStyle/>
          <a:p>
            <a:r>
              <a:rPr lang="en-US" sz="3600" dirty="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Bốn</a:t>
            </a:r>
            <a:r>
              <a:rPr lang="en-US" sz="3600" dirty="0" smtClean="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góc</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bằng</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nhau</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và</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bằng</a:t>
            </a:r>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90</a:t>
            </a:r>
            <a:r>
              <a:rPr lang="en-US" sz="3600" baseline="30000" smtClean="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4041649" y="5179118"/>
            <a:ext cx="558845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Hai đường chéo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65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662270"/>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681496" y="1264177"/>
            <a:ext cx="943660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hình vuông ABCD có cạnh 4 cm </a:t>
            </a:r>
            <a:r>
              <a:rPr lang="en-US" sz="2900">
                <a:latin typeface="Times New Roman" pitchFamily="18" charset="0"/>
                <a:cs typeface="Times New Roman" pitchFamily="18" charset="0"/>
              </a:rPr>
              <a:t>theo hướng dẫn sau:</a:t>
            </a:r>
          </a:p>
        </p:txBody>
      </p:sp>
      <p:sp>
        <p:nvSpPr>
          <p:cNvPr id="4" name="Rectangle 3"/>
          <p:cNvSpPr>
            <a:spLocks/>
          </p:cNvSpPr>
          <p:nvPr/>
        </p:nvSpPr>
        <p:spPr>
          <a:xfrm>
            <a:off x="681496" y="1821297"/>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1:</a:t>
            </a:r>
            <a:endParaRPr lang="en-US" sz="2900">
              <a:solidFill>
                <a:srgbClr val="00B050"/>
              </a:solidFill>
            </a:endParaRPr>
          </a:p>
        </p:txBody>
      </p:sp>
      <p:sp>
        <p:nvSpPr>
          <p:cNvPr id="8" name="Rectangle 7"/>
          <p:cNvSpPr>
            <a:spLocks/>
          </p:cNvSpPr>
          <p:nvPr/>
        </p:nvSpPr>
        <p:spPr>
          <a:xfrm>
            <a:off x="681496" y="2339769"/>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2:</a:t>
            </a:r>
            <a:endParaRPr lang="en-US" sz="2900">
              <a:solidFill>
                <a:srgbClr val="00B050"/>
              </a:solidFill>
            </a:endParaRPr>
          </a:p>
        </p:txBody>
      </p:sp>
      <p:sp>
        <p:nvSpPr>
          <p:cNvPr id="6" name="Rectangle 5"/>
          <p:cNvSpPr>
            <a:spLocks/>
          </p:cNvSpPr>
          <p:nvPr/>
        </p:nvSpPr>
        <p:spPr>
          <a:xfrm>
            <a:off x="1996275" y="1819377"/>
            <a:ext cx="827198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đoạn thẳng AB = </a:t>
            </a:r>
            <a:r>
              <a:rPr lang="en-US" sz="2900" smtClean="0">
                <a:latin typeface="Times New Roman" pitchFamily="18" charset="0"/>
                <a:cs typeface="Times New Roman" pitchFamily="18" charset="0"/>
              </a:rPr>
              <a:t>4 cm</a:t>
            </a:r>
            <a:r>
              <a:rPr lang="en-US" sz="2900">
                <a:latin typeface="Times New Roman" pitchFamily="18" charset="0"/>
                <a:cs typeface="Times New Roman" pitchFamily="18" charset="0"/>
              </a:rPr>
              <a:t>.</a:t>
            </a:r>
            <a:endParaRPr lang="en-US" sz="2900"/>
          </a:p>
        </p:txBody>
      </p:sp>
      <p:sp>
        <p:nvSpPr>
          <p:cNvPr id="7" name="Rectangle 6"/>
          <p:cNvSpPr>
            <a:spLocks/>
          </p:cNvSpPr>
          <p:nvPr/>
        </p:nvSpPr>
        <p:spPr>
          <a:xfrm>
            <a:off x="1996274" y="2337849"/>
            <a:ext cx="12243982" cy="1003352"/>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Vẽ đường thẳng vuông góc với AB tại A. Xác định điểm D trên đường thẳng đó sao cho AD = 4 cm.</a:t>
            </a:r>
            <a:endParaRPr lang="en-US" sz="290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16347">
            <a:off x="4421507" y="5952510"/>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994158" y="7535253"/>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7155914" y="754202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7211272" y="524719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9" name="Rectangle 38"/>
          <p:cNvSpPr>
            <a:spLocks/>
          </p:cNvSpPr>
          <p:nvPr/>
        </p:nvSpPr>
        <p:spPr>
          <a:xfrm>
            <a:off x="691126" y="3279825"/>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3:</a:t>
            </a:r>
            <a:endParaRPr lang="en-US" sz="2900">
              <a:solidFill>
                <a:srgbClr val="00B050"/>
              </a:solidFill>
            </a:endParaRPr>
          </a:p>
        </p:txBody>
      </p:sp>
      <p:sp>
        <p:nvSpPr>
          <p:cNvPr id="40" name="Rectangle 39"/>
          <p:cNvSpPr>
            <a:spLocks/>
          </p:cNvSpPr>
          <p:nvPr/>
        </p:nvSpPr>
        <p:spPr>
          <a:xfrm>
            <a:off x="1996275" y="3277905"/>
            <a:ext cx="12397350" cy="1003352"/>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đường thẳng vuông góc với AB tại B. Xác định điểm C trên đường thẳng đó sao cho BC = 4 cm.</a:t>
            </a:r>
            <a:endParaRPr lang="en-US" sz="2900"/>
          </a:p>
        </p:txBody>
      </p:sp>
      <p:sp>
        <p:nvSpPr>
          <p:cNvPr id="33" name="Oval 32"/>
          <p:cNvSpPr/>
          <p:nvPr/>
        </p:nvSpPr>
        <p:spPr>
          <a:xfrm>
            <a:off x="401080" y="1370488"/>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34" name="Rectangle 33"/>
          <p:cNvSpPr>
            <a:spLocks/>
          </p:cNvSpPr>
          <p:nvPr/>
        </p:nvSpPr>
        <p:spPr>
          <a:xfrm>
            <a:off x="697222" y="4224705"/>
            <a:ext cx="1415837" cy="557076"/>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a:t>
            </a:r>
            <a:r>
              <a:rPr lang="en-US" sz="2900" smtClean="0">
                <a:solidFill>
                  <a:srgbClr val="00B050"/>
                </a:solidFill>
                <a:latin typeface="Times New Roman" pitchFamily="18" charset="0"/>
                <a:cs typeface="Times New Roman" pitchFamily="18" charset="0"/>
              </a:rPr>
              <a:t>4:</a:t>
            </a:r>
            <a:endParaRPr lang="en-US" sz="2900">
              <a:solidFill>
                <a:srgbClr val="00B050"/>
              </a:solidFill>
            </a:endParaRPr>
          </a:p>
        </p:txBody>
      </p:sp>
      <p:sp>
        <p:nvSpPr>
          <p:cNvPr id="35" name="Rectangle 34"/>
          <p:cNvSpPr>
            <a:spLocks/>
          </p:cNvSpPr>
          <p:nvPr/>
        </p:nvSpPr>
        <p:spPr>
          <a:xfrm>
            <a:off x="2002371" y="4222785"/>
            <a:ext cx="8265886" cy="557076"/>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Nối C với D ta được hình vuông ABCD.</a:t>
            </a:r>
            <a:endParaRPr lang="en-US" sz="2900"/>
          </a:p>
        </p:txBody>
      </p:sp>
      <p:pic>
        <p:nvPicPr>
          <p:cNvPr id="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23224">
            <a:off x="5235188" y="6375817"/>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5145350" y="501409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4901328" y="5255158"/>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5262382" y="760648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97188" y="478722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78388" y="479332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279041" y="552383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84996" y="552690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98085" y="552690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4446780" y="6139191"/>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6875538" y="6518655"/>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5880068" y="7562235"/>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7114358" y="4995805"/>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31" name="TextBox 30"/>
          <p:cNvSpPr txBox="1"/>
          <p:nvPr/>
        </p:nvSpPr>
        <p:spPr>
          <a:xfrm>
            <a:off x="462040" y="166970"/>
            <a:ext cx="4400435" cy="557076"/>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b) Cách vẽ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100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fade">
                                      <p:cBhvr>
                                        <p:cTn id="63" dur="1000"/>
                                        <p:tgtEl>
                                          <p:spTgt spid="4100"/>
                                        </p:tgtEl>
                                      </p:cBhvr>
                                    </p:animEffect>
                                    <p:anim calcmode="lin" valueType="num">
                                      <p:cBhvr>
                                        <p:cTn id="64" dur="1000" fill="hold"/>
                                        <p:tgtEl>
                                          <p:spTgt spid="4100"/>
                                        </p:tgtEl>
                                        <p:attrNameLst>
                                          <p:attrName>ppt_x</p:attrName>
                                        </p:attrNameLst>
                                      </p:cBhvr>
                                      <p:tavLst>
                                        <p:tav tm="0">
                                          <p:val>
                                            <p:strVal val="#ppt_x"/>
                                          </p:val>
                                        </p:tav>
                                        <p:tav tm="100000">
                                          <p:val>
                                            <p:strVal val="#ppt_x"/>
                                          </p:val>
                                        </p:tav>
                                      </p:tavLst>
                                    </p:anim>
                                    <p:anim calcmode="lin" valueType="num">
                                      <p:cBhvr>
                                        <p:cTn id="6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circle(in)">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20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circle(in)">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100"/>
                                        </p:tgtEl>
                                      </p:cBhvr>
                                    </p:animEffect>
                                    <p:anim calcmode="lin" valueType="num">
                                      <p:cBhvr>
                                        <p:cTn id="95" dur="1000"/>
                                        <p:tgtEl>
                                          <p:spTgt spid="4100"/>
                                        </p:tgtEl>
                                        <p:attrNameLst>
                                          <p:attrName>ppt_x</p:attrName>
                                        </p:attrNameLst>
                                      </p:cBhvr>
                                      <p:tavLst>
                                        <p:tav tm="0">
                                          <p:val>
                                            <p:strVal val="ppt_x"/>
                                          </p:val>
                                        </p:tav>
                                        <p:tav tm="100000">
                                          <p:val>
                                            <p:strVal val="ppt_x"/>
                                          </p:val>
                                        </p:tav>
                                      </p:tavLst>
                                    </p:anim>
                                    <p:anim calcmode="lin" valueType="num">
                                      <p:cBhvr>
                                        <p:cTn id="96" dur="1000"/>
                                        <p:tgtEl>
                                          <p:spTgt spid="4100"/>
                                        </p:tgtEl>
                                        <p:attrNameLst>
                                          <p:attrName>ppt_y</p:attrName>
                                        </p:attrNameLst>
                                      </p:cBhvr>
                                      <p:tavLst>
                                        <p:tav tm="0">
                                          <p:val>
                                            <p:strVal val="ppt_y"/>
                                          </p:val>
                                        </p:tav>
                                        <p:tav tm="100000">
                                          <p:val>
                                            <p:strVal val="ppt_y+.1"/>
                                          </p:val>
                                        </p:tav>
                                      </p:tavLst>
                                    </p:anim>
                                    <p:set>
                                      <p:cBhvr>
                                        <p:cTn id="97" dur="1" fill="hold">
                                          <p:stCondLst>
                                            <p:cond delay="999"/>
                                          </p:stCondLst>
                                        </p:cTn>
                                        <p:tgtEl>
                                          <p:spTgt spid="41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arn(inVertic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circle(in)">
                                      <p:cBhvr>
                                        <p:cTn id="119" dur="20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circle(in)">
                                      <p:cBhvr>
                                        <p:cTn id="124" dur="2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ircle(in)">
                                      <p:cBhvr>
                                        <p:cTn id="129" dur="2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circle(in)">
                                      <p:cBhvr>
                                        <p:cTn id="134" dur="2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arn(inVertic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nodeType="clickEffect">
                                  <p:stCondLst>
                                    <p:cond delay="0"/>
                                  </p:stCondLst>
                                  <p:childTnLst>
                                    <p:anim calcmode="lin" valueType="num">
                                      <p:cBhvr additive="base">
                                        <p:cTn id="143" dur="500"/>
                                        <p:tgtEl>
                                          <p:spTgt spid="45"/>
                                        </p:tgtEl>
                                        <p:attrNameLst>
                                          <p:attrName>ppt_x</p:attrName>
                                        </p:attrNameLst>
                                      </p:cBhvr>
                                      <p:tavLst>
                                        <p:tav tm="0">
                                          <p:val>
                                            <p:strVal val="ppt_x"/>
                                          </p:val>
                                        </p:tav>
                                        <p:tav tm="100000">
                                          <p:val>
                                            <p:strVal val="ppt_x"/>
                                          </p:val>
                                        </p:tav>
                                      </p:tavLst>
                                    </p:anim>
                                    <p:anim calcmode="lin" valueType="num">
                                      <p:cBhvr additive="base">
                                        <p:cTn id="144" dur="500"/>
                                        <p:tgtEl>
                                          <p:spTgt spid="45"/>
                                        </p:tgtEl>
                                        <p:attrNameLst>
                                          <p:attrName>ppt_y</p:attrName>
                                        </p:attrNameLst>
                                      </p:cBhvr>
                                      <p:tavLst>
                                        <p:tav tm="0">
                                          <p:val>
                                            <p:strVal val="ppt_y"/>
                                          </p:val>
                                        </p:tav>
                                        <p:tav tm="100000">
                                          <p:val>
                                            <p:strVal val="1+ppt_h/2"/>
                                          </p:val>
                                        </p:tav>
                                      </p:tavLst>
                                    </p:anim>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barn(inVertical)">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barn(inVertical)">
                                      <p:cBhvr>
                                        <p:cTn id="155" dur="5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8" grpId="0"/>
      <p:bldP spid="39" grpId="0"/>
      <p:bldP spid="40" grpId="0"/>
      <p:bldP spid="33" grpId="0" animBg="1"/>
      <p:bldP spid="34" grpId="0"/>
      <p:bldP spid="35" grpId="0"/>
      <p:bldP spid="47" grpId="0"/>
      <p:bldP spid="48" grpId="0"/>
      <p:bldP spid="59" grpId="0"/>
      <p:bldP spid="60" grpId="0"/>
      <p:bldP spid="61" grpId="0"/>
      <p:bldP spid="62"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Em hãy kiểm tra lại hình vừa vẽ, xem các cạnh có bằng nhau không? Các góc có bằng nhau không?</a:t>
            </a:r>
            <a:endParaRPr lang="en-US" sz="2900">
              <a:latin typeface="Times New Roman" pitchFamily="18" charset="0"/>
              <a:cs typeface="Times New Roman" pitchFamily="18" charset="0"/>
            </a:endParaRPr>
          </a:p>
        </p:txBody>
      </p:sp>
      <p:sp>
        <p:nvSpPr>
          <p:cNvPr id="28" name="TextBox 27"/>
          <p:cNvSpPr txBox="1"/>
          <p:nvPr/>
        </p:nvSpPr>
        <p:spPr>
          <a:xfrm>
            <a:off x="6249934" y="5209121"/>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8411690" y="521589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8467048" y="292106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47" name="TextBox 46"/>
          <p:cNvSpPr txBox="1"/>
          <p:nvPr/>
        </p:nvSpPr>
        <p:spPr>
          <a:xfrm>
            <a:off x="6401126" y="2687961"/>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6157104" y="2929026"/>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6518158" y="5280353"/>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534817" y="3197707"/>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40772" y="3200775"/>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861" y="3200775"/>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702556" y="3813059"/>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8131314" y="4192523"/>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7135844" y="5236103"/>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8370134" y="266967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192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circle(in)">
                                      <p:cBhvr>
                                        <p:cTn id="30" dur="2000"/>
                                        <p:tgtEl>
                                          <p:spTgt spid="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ircle(in)">
                                      <p:cBhvr>
                                        <p:cTn id="42" dur="2000"/>
                                        <p:tgtEl>
                                          <p:spTgt spid="6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8" grpId="0"/>
      <p:bldP spid="33" grpId="0" animBg="1"/>
      <p:bldP spid="47" grpId="0"/>
      <p:bldP spid="4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a) Hãy gấp và cắt một hình vuông từ tờ giấy hình chữ nhật như hình bên.</a:t>
            </a:r>
            <a:endParaRPr lang="en-US" sz="2900">
              <a:latin typeface="Times New Roman" pitchFamily="18" charset="0"/>
              <a:cs typeface="Times New Roman" pitchFamily="18" charset="0"/>
            </a:endParaRP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3</a:t>
            </a:r>
            <a:endParaRPr lang="en-US">
              <a:latin typeface="Times New Roman" pitchFamily="18" charset="0"/>
              <a:cs typeface="Times New Roman" pitchFamily="18" charset="0"/>
            </a:endParaRPr>
          </a:p>
        </p:txBody>
      </p:sp>
      <p:sp>
        <p:nvSpPr>
          <p:cNvPr id="4" name="Rectangle 3"/>
          <p:cNvSpPr/>
          <p:nvPr/>
        </p:nvSpPr>
        <p:spPr>
          <a:xfrm>
            <a:off x="4707950" y="2482775"/>
            <a:ext cx="2017776" cy="32796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99846" y="2568119"/>
            <a:ext cx="2462784" cy="32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4707950" y="2482775"/>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07950" y="4451783"/>
            <a:ext cx="2014728" cy="1335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8346645"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8341166"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5504021" y="3067294"/>
            <a:ext cx="315468" cy="590309"/>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6" descr="j0349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77963" flipH="1">
            <a:off x="4078287" y="4071938"/>
            <a:ext cx="415925" cy="720726"/>
          </a:xfrm>
          <a:prstGeom prst="rect">
            <a:avLst/>
          </a:prstGeom>
          <a:noFill/>
          <a:extLst>
            <a:ext uri="{909E8E84-426E-40DD-AFC4-6F175D3DCCD1}">
              <a14:hiddenFill xmlns:a14="http://schemas.microsoft.com/office/drawing/2010/main">
                <a:solidFill>
                  <a:schemeClr val="tx1"/>
                </a:solidFill>
              </a14:hiddenFill>
            </a:ext>
          </a:extLst>
        </p:spPr>
      </p:pic>
    </p:spTree>
    <p:extLst>
      <p:ext uri="{BB962C8B-B14F-4D97-AF65-F5344CB8AC3E}">
        <p14:creationId xmlns:p14="http://schemas.microsoft.com/office/powerpoint/2010/main" val="34168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4" grpId="0" animBg="1"/>
      <p:bldP spid="4" grpId="1" animBg="1"/>
      <p:bldP spid="6" grpId="0" animBg="1"/>
      <p:bldP spid="7" grpId="0" animBg="1"/>
      <p:bldP spid="25" grpId="0" animBg="1"/>
      <p:bldP spid="2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10" name="TextBox 9"/>
          <p:cNvSpPr txBox="1"/>
          <p:nvPr/>
        </p:nvSpPr>
        <p:spPr>
          <a:xfrm>
            <a:off x="1422400" y="1645980"/>
            <a:ext cx="72644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Vẽ hình vuông có cạnh bằng 5 cm</a:t>
            </a:r>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2577</TotalTime>
  <Words>612</Words>
  <Application>Microsoft Office PowerPoint</Application>
  <PresentationFormat>Custom</PresentationFormat>
  <Paragraphs>105</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A3.OpenSansBold-San</vt:lpstr>
      <vt:lpstr>A3.OpenSans-San</vt:lpstr>
      <vt:lpstr>Arial</vt:lpstr>
      <vt:lpstr>Calibri</vt:lpstr>
      <vt:lpstr>Calibri Light</vt:lpstr>
      <vt:lpstr>Times New Roman</vt: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User</cp:lastModifiedBy>
  <cp:revision>198</cp:revision>
  <dcterms:created xsi:type="dcterms:W3CDTF">2021-08-08T07:52:26Z</dcterms:created>
  <dcterms:modified xsi:type="dcterms:W3CDTF">2021-09-25T02:11:25Z</dcterms:modified>
</cp:coreProperties>
</file>