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8"/>
  </p:notesMasterIdLst>
  <p:sldIdLst>
    <p:sldId id="256" r:id="rId2"/>
    <p:sldId id="262" r:id="rId3"/>
    <p:sldId id="343" r:id="rId4"/>
    <p:sldId id="257" r:id="rId5"/>
    <p:sldId id="344" r:id="rId6"/>
    <p:sldId id="345" r:id="rId7"/>
    <p:sldId id="346" r:id="rId8"/>
    <p:sldId id="347" r:id="rId9"/>
    <p:sldId id="348" r:id="rId10"/>
    <p:sldId id="350" r:id="rId11"/>
    <p:sldId id="351" r:id="rId12"/>
    <p:sldId id="349" r:id="rId13"/>
    <p:sldId id="353" r:id="rId14"/>
    <p:sldId id="352" r:id="rId15"/>
    <p:sldId id="354" r:id="rId16"/>
    <p:sldId id="355" r:id="rId17"/>
    <p:sldId id="356" r:id="rId18"/>
    <p:sldId id="357" r:id="rId19"/>
    <p:sldId id="260" r:id="rId20"/>
    <p:sldId id="358" r:id="rId21"/>
    <p:sldId id="359" r:id="rId22"/>
    <p:sldId id="362" r:id="rId23"/>
    <p:sldId id="364" r:id="rId24"/>
    <p:sldId id="365" r:id="rId25"/>
    <p:sldId id="366" r:id="rId26"/>
    <p:sldId id="368" r:id="rId27"/>
  </p:sldIdLst>
  <p:sldSz cx="9144000" cy="5143500" type="screen16x9"/>
  <p:notesSz cx="6858000" cy="9144000"/>
  <p:embeddedFontLst>
    <p:embeddedFont>
      <p:font typeface="Arial Unicode MS" panose="020B0604020202020204" charset="-128"/>
      <p:regular r:id="rId29"/>
    </p:embeddedFont>
    <p:embeddedFont>
      <p:font typeface="Anonymous Pro" panose="020B0604020202020204" charset="0"/>
      <p:regular r:id="rId30"/>
      <p:bold r:id="rId31"/>
      <p:italic r:id="rId32"/>
      <p:boldItalic r:id="rId33"/>
    </p:embeddedFont>
    <p:embeddedFont>
      <p:font typeface="Cambria Math" panose="02040503050406030204" pitchFamily="18" charset="0"/>
      <p:regular r:id="rId34"/>
    </p:embeddedFont>
    <p:embeddedFont>
      <p:font typeface="Coming Soon" panose="020B0604020202020204" charset="0"/>
      <p:regular r:id="rId35"/>
    </p:embeddedFont>
    <p:embeddedFont>
      <p:font typeface="Concert One" pitchFamily="2" charset="0"/>
      <p:regular r:id="rId36"/>
    </p:embeddedFont>
    <p:embeddedFont>
      <p:font typeface="Roboto Mono Medium" panose="020B0604020202020204" charset="0"/>
      <p:regular r:id="rId37"/>
      <p:bold r:id="rId38"/>
      <p:italic r:id="rId39"/>
      <p:boldItalic r:id="rId40"/>
    </p:embeddedFont>
    <p:embeddedFont>
      <p:font typeface="Tahoma" panose="020B0604030504040204" pitchFamily="3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DA6B71-C346-4DEF-A3B9-5A6BF47FB9D3}">
  <a:tblStyle styleId="{1DDA6B71-C346-4DEF-A3B9-5A6BF47FB9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2" y="1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79093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3822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61" r:id="rId7"/>
    <p:sldLayoutId id="2147483663" r:id="rId8"/>
    <p:sldLayoutId id="2147483666"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8.bin"/><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20.bin"/><Relationship Id="rId1" Type="http://schemas.openxmlformats.org/officeDocument/2006/relationships/slideLayout" Target="../slideLayouts/slideLayout3.xml"/><Relationship Id="rId6" Type="http://schemas.openxmlformats.org/officeDocument/2006/relationships/oleObject" Target="../embeddings/oleObject22.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6.wmf"/></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25.bin"/><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2.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62.wmf"/><Relationship Id="rId7" Type="http://schemas.openxmlformats.org/officeDocument/2006/relationships/image" Target="../media/image64.emf"/><Relationship Id="rId2" Type="http://schemas.openxmlformats.org/officeDocument/2006/relationships/oleObject" Target="../embeddings/oleObject26.bin"/><Relationship Id="rId1" Type="http://schemas.openxmlformats.org/officeDocument/2006/relationships/slideLayout" Target="../slideLayouts/slideLayout9.xml"/><Relationship Id="rId6" Type="http://schemas.openxmlformats.org/officeDocument/2006/relationships/oleObject" Target="../embeddings/oleObject28.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6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7.wmf"/></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5.bin"/><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oleObject" Target="../embeddings/oleObject7.bin"/><Relationship Id="rId5" Type="http://schemas.openxmlformats.org/officeDocument/2006/relationships/image" Target="../media/image17.w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9.png"/><Relationship Id="rId7" Type="http://schemas.openxmlformats.org/officeDocument/2006/relationships/oleObject" Target="../embeddings/oleObject80.bin"/><Relationship Id="rId1" Type="http://schemas.openxmlformats.org/officeDocument/2006/relationships/slideLayout" Target="../slideLayouts/slideLayout3.xml"/><Relationship Id="rId6" Type="http://schemas.openxmlformats.org/officeDocument/2006/relationships/image" Target="../media/image19.wmf"/><Relationship Id="rId5" Type="http://schemas.openxmlformats.org/officeDocument/2006/relationships/oleObject" Target="../embeddings/oleObject8.bin"/><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3.wmf"/><Relationship Id="rId12" Type="http://schemas.openxmlformats.org/officeDocument/2006/relationships/oleObject" Target="../embeddings/oleObject14.bin"/><Relationship Id="rId2" Type="http://schemas.openxmlformats.org/officeDocument/2006/relationships/oleObject" Target="../embeddings/oleObject9.bin"/><Relationship Id="rId1" Type="http://schemas.openxmlformats.org/officeDocument/2006/relationships/slideLayout" Target="../slideLayouts/slideLayout3.xml"/><Relationship Id="rId6" Type="http://schemas.openxmlformats.org/officeDocument/2006/relationships/oleObject" Target="../embeddings/oleObject11.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wmf"/><Relationship Id="rId7" Type="http://schemas.openxmlformats.org/officeDocument/2006/relationships/image" Target="../media/image29.emf"/><Relationship Id="rId2" Type="http://schemas.openxmlformats.org/officeDocument/2006/relationships/oleObject" Target="../embeddings/oleObject15.bin"/><Relationship Id="rId1" Type="http://schemas.openxmlformats.org/officeDocument/2006/relationships/slideLayout" Target="../slideLayouts/slideLayout6.xml"/><Relationship Id="rId6" Type="http://schemas.openxmlformats.org/officeDocument/2006/relationships/oleObject" Target="../embeddings/oleObject17.bin"/><Relationship Id="rId5" Type="http://schemas.openxmlformats.org/officeDocument/2006/relationships/image" Target="../media/image28.w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ctrTitle"/>
          </p:nvPr>
        </p:nvSpPr>
        <p:spPr>
          <a:xfrm>
            <a:off x="1394700" y="1125939"/>
            <a:ext cx="6354600" cy="1655100"/>
          </a:xfrm>
          <a:prstGeom prst="rect">
            <a:avLst/>
          </a:prstGeom>
        </p:spPr>
        <p:txBody>
          <a:bodyPr spcFirstLastPara="1" wrap="square" lIns="91425" tIns="91425" rIns="91425" bIns="91425" anchor="b" anchorCtr="0">
            <a:noAutofit/>
          </a:bodyPr>
          <a:lstStyle/>
          <a:p>
            <a:pPr>
              <a:lnSpc>
                <a:spcPct val="100000"/>
              </a:lnSpc>
              <a:spcAft>
                <a:spcPts val="1200"/>
              </a:spcAft>
            </a:pP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CHƯƠNG I: </a:t>
            </a:r>
            <a:br>
              <a:rPr lang="vi-VN"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HỮU TỈ.</a:t>
            </a:r>
            <a:r>
              <a:rPr lang="vi-VN"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THỰC</a:t>
            </a:r>
            <a:br>
              <a:rPr lang="en-US" sz="3000" dirty="0">
                <a:solidFill>
                  <a:srgbClr val="FF0000"/>
                </a:solidFill>
              </a:rPr>
            </a:br>
            <a:r>
              <a:rPr lang="en-US" sz="3000" dirty="0">
                <a:solidFill>
                  <a:srgbClr val="FF0000"/>
                </a:solidFill>
              </a:rPr>
              <a:t>     </a:t>
            </a:r>
            <a:r>
              <a:rPr lang="en-US"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§1. TẬP HỢP CÁC SỐ HỮU TỈ</a:t>
            </a:r>
          </a:p>
        </p:txBody>
      </p:sp>
      <p:sp>
        <p:nvSpPr>
          <p:cNvPr id="179" name="Google Shape;179;p30"/>
          <p:cNvSpPr txBox="1">
            <a:spLocks noGrp="1"/>
          </p:cNvSpPr>
          <p:nvPr>
            <p:ph type="subTitle" idx="1"/>
          </p:nvPr>
        </p:nvSpPr>
        <p:spPr>
          <a:xfrm>
            <a:off x="1717839" y="3698492"/>
            <a:ext cx="1427100" cy="5038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0" dirty="0">
                <a:latin typeface="+mj-lt"/>
              </a:rPr>
              <a:t>Lớp: 7A1</a:t>
            </a:r>
          </a:p>
          <a:p>
            <a:pPr marL="0" lvl="0" indent="0" algn="ctr" rtl="0">
              <a:spcBef>
                <a:spcPts val="0"/>
              </a:spcBef>
              <a:spcAft>
                <a:spcPts val="0"/>
              </a:spcAft>
              <a:buNone/>
            </a:pPr>
            <a:endParaRPr b="0" dirty="0">
              <a:latin typeface="+mj-lt"/>
            </a:endParaRPr>
          </a:p>
        </p:txBody>
      </p:sp>
      <p:sp>
        <p:nvSpPr>
          <p:cNvPr id="180" name="Google Shape;180;p30"/>
          <p:cNvSpPr/>
          <p:nvPr/>
        </p:nvSpPr>
        <p:spPr>
          <a:xfrm>
            <a:off x="1769238" y="261811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81" name="Google Shape;181;p30"/>
          <p:cNvSpPr/>
          <p:nvPr/>
        </p:nvSpPr>
        <p:spPr>
          <a:xfrm>
            <a:off x="7442475" y="2528968"/>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2" name="Google Shape;182;p3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3" name="Google Shape;183;p30"/>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4" name="Google Shape;184;p30"/>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3C86-F389-4A80-AE57-95C7680DAAC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A2846DC7-5A98-90D4-358A-C87663644F9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8DEB0A2A-C91A-C2F3-9C64-CBED3BBDAE42}"/>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73D3CA0A-996D-006F-52CB-1263AB11AFCC}"/>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398967E2-1FD3-2B35-7B55-E100DCE9C7D9}"/>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D68D3BE1-45C7-3A58-6EF7-383E09AFC4D7}"/>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id="{25A27673-8339-D46D-C6FB-25D4982F91D1}"/>
              </a:ext>
            </a:extLst>
          </p:cNvPr>
          <p:cNvSpPr>
            <a:spLocks noGrp="1"/>
          </p:cNvSpPr>
          <p:nvPr>
            <p:ph type="title" idx="6"/>
          </p:nvPr>
        </p:nvSpPr>
        <p:spPr/>
        <p:txBody>
          <a:bodyPr/>
          <a:lstStyle/>
          <a:p>
            <a:endParaRPr lang="en-US"/>
          </a:p>
        </p:txBody>
      </p:sp>
      <p:sp>
        <p:nvSpPr>
          <p:cNvPr id="9" name="Subtitle 8">
            <a:extLst>
              <a:ext uri="{FF2B5EF4-FFF2-40B4-BE49-F238E27FC236}">
                <a16:creationId xmlns:a16="http://schemas.microsoft.com/office/drawing/2014/main" id="{BF1371E4-5CBA-16E1-A75A-FF7562E4B661}"/>
              </a:ext>
            </a:extLst>
          </p:cNvPr>
          <p:cNvSpPr>
            <a:spLocks noGrp="1"/>
          </p:cNvSpPr>
          <p:nvPr>
            <p:ph type="subTitle" idx="7"/>
          </p:nvPr>
        </p:nvSpPr>
        <p:spPr/>
        <p:txBody>
          <a:bodyPr/>
          <a:lstStyle/>
          <a:p>
            <a:endParaRPr lang="en-US"/>
          </a:p>
        </p:txBody>
      </p:sp>
      <p:sp>
        <p:nvSpPr>
          <p:cNvPr id="10" name="Title 9">
            <a:extLst>
              <a:ext uri="{FF2B5EF4-FFF2-40B4-BE49-F238E27FC236}">
                <a16:creationId xmlns:a16="http://schemas.microsoft.com/office/drawing/2014/main" id="{0528D0D7-85F9-5798-9DC9-2B00592C5AE5}"/>
              </a:ext>
            </a:extLst>
          </p:cNvPr>
          <p:cNvSpPr>
            <a:spLocks noGrp="1"/>
          </p:cNvSpPr>
          <p:nvPr>
            <p:ph type="title" idx="8"/>
          </p:nvPr>
        </p:nvSpPr>
        <p:spPr/>
        <p:txBody>
          <a:bodyPr/>
          <a:lstStyle/>
          <a:p>
            <a:endParaRPr lang="en-US"/>
          </a:p>
        </p:txBody>
      </p:sp>
      <p:sp>
        <p:nvSpPr>
          <p:cNvPr id="11" name="AutoShape 25">
            <a:extLst>
              <a:ext uri="{FF2B5EF4-FFF2-40B4-BE49-F238E27FC236}">
                <a16:creationId xmlns:a16="http://schemas.microsoft.com/office/drawing/2014/main" id="{7198AC89-8B3A-9DC3-D047-41DB027883B7}"/>
              </a:ext>
            </a:extLst>
          </p:cNvPr>
          <p:cNvSpPr>
            <a:spLocks noChangeArrowheads="1"/>
          </p:cNvSpPr>
          <p:nvPr/>
        </p:nvSpPr>
        <p:spPr bwMode="auto">
          <a:xfrm>
            <a:off x="850901" y="969063"/>
            <a:ext cx="3092449" cy="2059887"/>
          </a:xfrm>
          <a:prstGeom prst="cloudCallout">
            <a:avLst>
              <a:gd name="adj1" fmla="val -55029"/>
              <a:gd name="adj2" fmla="val 82775"/>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algn="just" eaLnBrk="1" hangingPunct="1">
              <a:spcBef>
                <a:spcPct val="50000"/>
              </a:spcBef>
              <a:defRPr/>
            </a:pPr>
            <a:r>
              <a:rPr lang="en-US" altLang="en-US" sz="2400" dirty="0" err="1">
                <a:solidFill>
                  <a:srgbClr val="FF0000"/>
                </a:solidFill>
                <a:latin typeface="Times New Roman" panose="02020603050405020304" pitchFamily="18" charset="0"/>
                <a:cs typeface="Times New Roman" panose="02020603050405020304" pitchFamily="18" charset="0"/>
              </a:rPr>
              <a:t>Vậy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để</a:t>
            </a:r>
            <a:r>
              <a:rPr lang="en-US" altLang="en-US" sz="2400" dirty="0">
                <a:solidFill>
                  <a:srgbClr val="FF0000"/>
                </a:solidFill>
                <a:latin typeface="Times New Roman" panose="02020603050405020304" pitchFamily="18" charset="0"/>
                <a:cs typeface="Times New Roman" panose="02020603050405020304" pitchFamily="18" charset="0"/>
              </a:rPr>
              <a:t> so </a:t>
            </a:r>
            <a:r>
              <a:rPr lang="en-US" altLang="en-US" sz="2400" dirty="0" err="1">
                <a:solidFill>
                  <a:srgbClr val="FF0000"/>
                </a:solidFill>
                <a:latin typeface="Times New Roman" panose="02020603050405020304" pitchFamily="18" charset="0"/>
                <a:cs typeface="Times New Roman" panose="02020603050405020304" pitchFamily="18" charset="0"/>
              </a:rPr>
              <a:t>sánh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hai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số</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hữu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tỉ</a:t>
            </a:r>
            <a:r>
              <a:rPr lang="en-US" altLang="en-US" sz="2400" dirty="0">
                <a:solidFill>
                  <a:srgbClr val="FF0000"/>
                </a:solidFill>
                <a:latin typeface="Times New Roman" panose="02020603050405020304" pitchFamily="18" charset="0"/>
                <a:cs typeface="Times New Roman" panose="02020603050405020304" pitchFamily="18" charset="0"/>
              </a:rPr>
              <a:t> ta </a:t>
            </a:r>
            <a:r>
              <a:rPr lang="en-US" altLang="en-US" sz="2400" dirty="0" err="1">
                <a:solidFill>
                  <a:srgbClr val="FF0000"/>
                </a:solidFill>
                <a:latin typeface="Times New Roman" panose="02020603050405020304" pitchFamily="18" charset="0"/>
                <a:cs typeface="Times New Roman" panose="02020603050405020304" pitchFamily="18" charset="0"/>
              </a:rPr>
              <a:t>cần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làm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gì</a:t>
            </a:r>
            <a:r>
              <a:rPr lang="en-US" altLang="en-US" sz="2400" dirty="0">
                <a:solidFill>
                  <a:srgbClr val="FF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pic>
        <p:nvPicPr>
          <p:cNvPr id="12" name="Picture 11" descr="34">
            <a:extLst>
              <a:ext uri="{FF2B5EF4-FFF2-40B4-BE49-F238E27FC236}">
                <a16:creationId xmlns:a16="http://schemas.microsoft.com/office/drawing/2014/main" id="{7818F754-0673-16BD-F6FC-9A4CDB02CDB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27" y="3709498"/>
            <a:ext cx="986826"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a:extLst>
              <a:ext uri="{FF2B5EF4-FFF2-40B4-BE49-F238E27FC236}">
                <a16:creationId xmlns:a16="http://schemas.microsoft.com/office/drawing/2014/main" id="{5CA4E8B2-CD40-779E-2BB4-F7E177DD0E4D}"/>
              </a:ext>
            </a:extLst>
          </p:cNvPr>
          <p:cNvSpPr txBox="1">
            <a:spLocks noChangeArrowheads="1"/>
          </p:cNvSpPr>
          <p:nvPr/>
        </p:nvSpPr>
        <p:spPr bwMode="auto">
          <a:xfrm>
            <a:off x="5000984" y="1020891"/>
            <a:ext cx="33846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dirty="0">
                <a:solidFill>
                  <a:srgbClr val="FF0000"/>
                </a:solidFill>
                <a:latin typeface="Times New Roman" panose="02020603050405020304" pitchFamily="18" charset="0"/>
              </a:rPr>
              <a:t>Để so sánh hai số hữu tỉ ta cần:</a:t>
            </a:r>
          </a:p>
        </p:txBody>
      </p:sp>
      <p:sp>
        <p:nvSpPr>
          <p:cNvPr id="17" name="TextBox 16">
            <a:extLst>
              <a:ext uri="{FF2B5EF4-FFF2-40B4-BE49-F238E27FC236}">
                <a16:creationId xmlns:a16="http://schemas.microsoft.com/office/drawing/2014/main" id="{101A747A-B7B1-7D12-DFA8-43F13593C0C8}"/>
              </a:ext>
            </a:extLst>
          </p:cNvPr>
          <p:cNvSpPr txBox="1">
            <a:spLocks noChangeArrowheads="1"/>
          </p:cNvSpPr>
          <p:nvPr/>
        </p:nvSpPr>
        <p:spPr bwMode="auto">
          <a:xfrm>
            <a:off x="5000984" y="3202245"/>
            <a:ext cx="3866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So sánh hai tử số, số hữu tỉ nào có tử lớn hơn thì lớn hơn.</a:t>
            </a:r>
          </a:p>
          <a:p>
            <a:pPr>
              <a:spcBef>
                <a:spcPct val="0"/>
              </a:spcBef>
              <a:buFontTx/>
              <a:buNone/>
            </a:pPr>
            <a:endParaRPr lang="en-US" altLang="en-US" sz="2400" dirty="0">
              <a:latin typeface="Times New Roman" panose="02020603050405020304" pitchFamily="18" charset="0"/>
            </a:endParaRPr>
          </a:p>
        </p:txBody>
      </p:sp>
      <p:sp>
        <p:nvSpPr>
          <p:cNvPr id="18" name="TextBox 17">
            <a:extLst>
              <a:ext uri="{FF2B5EF4-FFF2-40B4-BE49-F238E27FC236}">
                <a16:creationId xmlns:a16="http://schemas.microsoft.com/office/drawing/2014/main" id="{BFDFA2D9-5DEE-CF26-CC92-ACBEE38CF277}"/>
              </a:ext>
            </a:extLst>
          </p:cNvPr>
          <p:cNvSpPr txBox="1">
            <a:spLocks noChangeArrowheads="1"/>
          </p:cNvSpPr>
          <p:nvPr/>
        </p:nvSpPr>
        <p:spPr bwMode="auto">
          <a:xfrm>
            <a:off x="5000984" y="1913109"/>
            <a:ext cx="36715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Viết hai số hữu tỉ dưới dạng hai phân số có cùng mẫu dương.</a:t>
            </a:r>
          </a:p>
          <a:p>
            <a:pPr>
              <a:spcBef>
                <a:spcPct val="0"/>
              </a:spcBef>
              <a:buFontTx/>
              <a:buNone/>
            </a:pP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88235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p:cTn id="15"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67026F-3152-4EEC-0BE3-8C4F2E5FFD7A}"/>
              </a:ext>
            </a:extLst>
          </p:cNvPr>
          <p:cNvSpPr/>
          <p:nvPr/>
        </p:nvSpPr>
        <p:spPr>
          <a:xfrm>
            <a:off x="2288537" y="1077055"/>
            <a:ext cx="4664850" cy="1077218"/>
          </a:xfrm>
          <a:prstGeom prst="rect">
            <a:avLst/>
          </a:prstGeom>
        </p:spPr>
        <p:txBody>
          <a:bodyPr wrap="square">
            <a:spAutoFit/>
          </a:bodyPr>
          <a:lstStyle/>
          <a:p>
            <a:pPr eaLnBrk="0" hangingPunct="0">
              <a:spcBef>
                <a:spcPct val="50000"/>
              </a:spcBef>
            </a:pPr>
            <a:r>
              <a:rPr lang="en-US" altLang="en-US" sz="3200" b="1" dirty="0">
                <a:solidFill>
                  <a:srgbClr val="404040"/>
                </a:solidFill>
                <a:latin typeface="Times New Roman" panose="02020603050405020304" pitchFamily="18" charset="0"/>
              </a:rPr>
              <a:t>Ví dụ 3</a:t>
            </a:r>
            <a:r>
              <a:rPr lang="en-US" altLang="en-US" sz="3200" dirty="0">
                <a:solidFill>
                  <a:srgbClr val="404040"/>
                </a:solidFill>
                <a:latin typeface="Times New Roman" panose="02020603050405020304" pitchFamily="18" charset="0"/>
              </a:rPr>
              <a:t>: So sánh các cặp số hữu tỉ sau:</a:t>
            </a:r>
          </a:p>
        </p:txBody>
      </p:sp>
      <p:sp>
        <p:nvSpPr>
          <p:cNvPr id="6" name="Rectangle 5">
            <a:extLst>
              <a:ext uri="{FF2B5EF4-FFF2-40B4-BE49-F238E27FC236}">
                <a16:creationId xmlns:a16="http://schemas.microsoft.com/office/drawing/2014/main" id="{72E40C4E-5036-2482-6BE5-C532DC4F73BA}"/>
              </a:ext>
            </a:extLst>
          </p:cNvPr>
          <p:cNvSpPr/>
          <p:nvPr/>
        </p:nvSpPr>
        <p:spPr>
          <a:xfrm>
            <a:off x="3012215" y="2340173"/>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a)  - 0,5 và </a:t>
            </a:r>
          </a:p>
        </p:txBody>
      </p:sp>
      <p:graphicFrame>
        <p:nvGraphicFramePr>
          <p:cNvPr id="7" name="Object 6">
            <a:extLst>
              <a:ext uri="{FF2B5EF4-FFF2-40B4-BE49-F238E27FC236}">
                <a16:creationId xmlns:a16="http://schemas.microsoft.com/office/drawing/2014/main" id="{132902EF-31E0-8884-6B33-88C04B0BC542}"/>
              </a:ext>
            </a:extLst>
          </p:cNvPr>
          <p:cNvGraphicFramePr>
            <a:graphicFrameLocks noChangeAspect="1"/>
          </p:cNvGraphicFramePr>
          <p:nvPr>
            <p:extLst>
              <p:ext uri="{D42A27DB-BD31-4B8C-83A1-F6EECF244321}">
                <p14:modId xmlns:p14="http://schemas.microsoft.com/office/powerpoint/2010/main" val="417007815"/>
              </p:ext>
            </p:extLst>
          </p:nvPr>
        </p:nvGraphicFramePr>
        <p:xfrm>
          <a:off x="4635500" y="2158999"/>
          <a:ext cx="642300" cy="1067351"/>
        </p:xfrm>
        <a:graphic>
          <a:graphicData uri="http://schemas.openxmlformats.org/presentationml/2006/ole">
            <mc:AlternateContent xmlns:mc="http://schemas.openxmlformats.org/markup-compatibility/2006">
              <mc:Choice xmlns:v="urn:schemas-microsoft-com:vml" Requires="v">
                <p:oleObj name="Equation" r:id="rId2" imgW="215640" imgH="393480" progId="Equation.DSMT4">
                  <p:embed/>
                </p:oleObj>
              </mc:Choice>
              <mc:Fallback>
                <p:oleObj name="Equation" r:id="rId2" imgW="215640" imgH="393480" progId="Equation.DSMT4">
                  <p:embed/>
                  <p:pic>
                    <p:nvPicPr>
                      <p:cNvPr id="6" name="Object 5"/>
                      <p:cNvPicPr>
                        <a:picLocks noChangeAspect="1" noChangeArrowheads="1"/>
                      </p:cNvPicPr>
                      <p:nvPr/>
                    </p:nvPicPr>
                    <p:blipFill>
                      <a:blip r:embed="rId3"/>
                      <a:srcRect/>
                      <a:stretch>
                        <a:fillRect/>
                      </a:stretch>
                    </p:blipFill>
                    <p:spPr bwMode="auto">
                      <a:xfrm>
                        <a:off x="4635500" y="2158999"/>
                        <a:ext cx="642300" cy="1067351"/>
                      </a:xfrm>
                      <a:prstGeom prst="rect">
                        <a:avLst/>
                      </a:prstGeom>
                      <a:noFill/>
                      <a:ln>
                        <a:noFill/>
                      </a:ln>
                    </p:spPr>
                  </p:pic>
                </p:oleObj>
              </mc:Fallback>
            </mc:AlternateContent>
          </a:graphicData>
        </a:graphic>
      </p:graphicFrame>
      <p:sp>
        <p:nvSpPr>
          <p:cNvPr id="8" name="Rectangle 7">
            <a:extLst>
              <a:ext uri="{FF2B5EF4-FFF2-40B4-BE49-F238E27FC236}">
                <a16:creationId xmlns:a16="http://schemas.microsoft.com/office/drawing/2014/main" id="{78740364-017E-EFB8-FE5D-737F6D48C623}"/>
              </a:ext>
            </a:extLst>
          </p:cNvPr>
          <p:cNvSpPr/>
          <p:nvPr/>
        </p:nvSpPr>
        <p:spPr>
          <a:xfrm>
            <a:off x="3012215" y="3460764"/>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b)   0 </a:t>
            </a:r>
            <a:r>
              <a:rPr lang="en-US" altLang="en-US" sz="2400" dirty="0" err="1">
                <a:solidFill>
                  <a:srgbClr val="404040"/>
                </a:solidFill>
                <a:latin typeface="Times New Roman" panose="02020603050405020304" pitchFamily="18" charset="0"/>
              </a:rPr>
              <a:t>và</a:t>
            </a:r>
            <a:r>
              <a:rPr lang="en-US" altLang="en-US" sz="2400" dirty="0">
                <a:solidFill>
                  <a:srgbClr val="404040"/>
                </a:solidFill>
                <a:latin typeface="Times New Roman" panose="02020603050405020304" pitchFamily="18" charset="0"/>
              </a:rPr>
              <a:t>  </a:t>
            </a:r>
          </a:p>
        </p:txBody>
      </p:sp>
      <p:graphicFrame>
        <p:nvGraphicFramePr>
          <p:cNvPr id="9" name="Object 8">
            <a:extLst>
              <a:ext uri="{FF2B5EF4-FFF2-40B4-BE49-F238E27FC236}">
                <a16:creationId xmlns:a16="http://schemas.microsoft.com/office/drawing/2014/main" id="{FFA5CC54-9827-A7C1-3904-5C563784F563}"/>
              </a:ext>
            </a:extLst>
          </p:cNvPr>
          <p:cNvGraphicFramePr>
            <a:graphicFrameLocks noChangeAspect="1"/>
          </p:cNvGraphicFramePr>
          <p:nvPr>
            <p:extLst>
              <p:ext uri="{D42A27DB-BD31-4B8C-83A1-F6EECF244321}">
                <p14:modId xmlns:p14="http://schemas.microsoft.com/office/powerpoint/2010/main" val="499462172"/>
              </p:ext>
            </p:extLst>
          </p:nvPr>
        </p:nvGraphicFramePr>
        <p:xfrm>
          <a:off x="4318009" y="3299855"/>
          <a:ext cx="878470" cy="990149"/>
        </p:xfrm>
        <a:graphic>
          <a:graphicData uri="http://schemas.openxmlformats.org/presentationml/2006/ole">
            <mc:AlternateContent xmlns:mc="http://schemas.openxmlformats.org/markup-compatibility/2006">
              <mc:Choice xmlns:v="urn:schemas-microsoft-com:vml" Requires="v">
                <p:oleObj name="Equation" r:id="rId4" imgW="317160" imgH="393480" progId="Equation.DSMT4">
                  <p:embed/>
                </p:oleObj>
              </mc:Choice>
              <mc:Fallback>
                <p:oleObj name="Equation" r:id="rId4" imgW="317160" imgH="393480" progId="Equation.DSMT4">
                  <p:embed/>
                  <p:pic>
                    <p:nvPicPr>
                      <p:cNvPr id="7" name="Object 6"/>
                      <p:cNvPicPr/>
                      <p:nvPr/>
                    </p:nvPicPr>
                    <p:blipFill>
                      <a:blip r:embed="rId5"/>
                      <a:stretch>
                        <a:fillRect/>
                      </a:stretch>
                    </p:blipFill>
                    <p:spPr>
                      <a:xfrm>
                        <a:off x="4318009" y="3299855"/>
                        <a:ext cx="878470" cy="990149"/>
                      </a:xfrm>
                      <a:prstGeom prst="rect">
                        <a:avLst/>
                      </a:prstGeom>
                    </p:spPr>
                  </p:pic>
                </p:oleObj>
              </mc:Fallback>
            </mc:AlternateContent>
          </a:graphicData>
        </a:graphic>
      </p:graphicFrame>
    </p:spTree>
    <p:extLst>
      <p:ext uri="{BB962C8B-B14F-4D97-AF65-F5344CB8AC3E}">
        <p14:creationId xmlns:p14="http://schemas.microsoft.com/office/powerpoint/2010/main" val="4039104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182E-CD55-FAC8-93BC-63141FE53B5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3D039B78-A3CC-A480-C97D-8DED4C944C8C}"/>
              </a:ext>
            </a:extLst>
          </p:cNvPr>
          <p:cNvSpPr>
            <a:spLocks noGrp="1"/>
          </p:cNvSpPr>
          <p:nvPr>
            <p:ph type="body" idx="1"/>
          </p:nvPr>
        </p:nvSpPr>
        <p:spPr/>
        <p:txBody>
          <a:bodyPr/>
          <a:lstStyle/>
          <a:p>
            <a:endParaRPr lang="en-US" dirty="0"/>
          </a:p>
        </p:txBody>
      </p:sp>
      <p:grpSp>
        <p:nvGrpSpPr>
          <p:cNvPr id="4" name="Group 3">
            <a:extLst>
              <a:ext uri="{FF2B5EF4-FFF2-40B4-BE49-F238E27FC236}">
                <a16:creationId xmlns:a16="http://schemas.microsoft.com/office/drawing/2014/main" id="{E067B8F1-11D6-E56A-D4C3-7FE6C65459FC}"/>
              </a:ext>
            </a:extLst>
          </p:cNvPr>
          <p:cNvGrpSpPr/>
          <p:nvPr/>
        </p:nvGrpSpPr>
        <p:grpSpPr>
          <a:xfrm>
            <a:off x="1398274" y="539297"/>
            <a:ext cx="4969635" cy="1433908"/>
            <a:chOff x="1196153" y="491512"/>
            <a:chExt cx="5540272" cy="1433908"/>
          </a:xfrm>
        </p:grpSpPr>
        <p:sp>
          <p:nvSpPr>
            <p:cNvPr id="5" name="TextBox 4">
              <a:extLst>
                <a:ext uri="{FF2B5EF4-FFF2-40B4-BE49-F238E27FC236}">
                  <a16:creationId xmlns:a16="http://schemas.microsoft.com/office/drawing/2014/main" id="{B45A2BF0-79ED-375C-663A-C5CB76A4438F}"/>
                </a:ext>
              </a:extLst>
            </p:cNvPr>
            <p:cNvSpPr txBox="1"/>
            <p:nvPr/>
          </p:nvSpPr>
          <p:spPr>
            <a:xfrm>
              <a:off x="1196153" y="491512"/>
              <a:ext cx="5540271" cy="523220"/>
            </a:xfrm>
            <a:prstGeom prst="rect">
              <a:avLst/>
            </a:prstGeom>
            <a:noFill/>
          </p:spPr>
          <p:txBody>
            <a:bodyPr wrap="square" rtlCol="0">
              <a:spAutoFit/>
            </a:bodyPr>
            <a:lstStyle/>
            <a:p>
              <a:r>
                <a:rPr lang="en-US" sz="2800" b="1" dirty="0">
                  <a:solidFill>
                    <a:srgbClr val="00B050"/>
                  </a:solidFill>
                  <a:latin typeface="+mj-lt"/>
                </a:rPr>
                <a:t>Thực hành 2</a:t>
              </a:r>
              <a:r>
                <a:rPr lang="en-US" sz="2400" dirty="0">
                  <a:latin typeface="+mj-lt"/>
                </a:rPr>
                <a:t>. Cho các </a:t>
              </a:r>
              <a:r>
                <a:rPr lang="en-US" sz="2400" dirty="0" err="1">
                  <a:latin typeface="+mj-lt"/>
                </a:rPr>
                <a:t>số</a:t>
              </a:r>
              <a:r>
                <a:rPr lang="en-US" sz="2400" dirty="0">
                  <a:latin typeface="+mj-lt"/>
                </a:rPr>
                <a:t> </a:t>
              </a:r>
              <a:r>
                <a:rPr lang="en-US" sz="2400" dirty="0" err="1">
                  <a:latin typeface="+mj-lt"/>
                </a:rPr>
                <a:t>hữu</a:t>
              </a:r>
              <a:r>
                <a:rPr lang="en-US" sz="2400" dirty="0">
                  <a:latin typeface="+mj-lt"/>
                </a:rPr>
                <a:t> tỉ </a:t>
              </a:r>
              <a:endParaRPr lang="vi-VN" sz="2400" dirty="0">
                <a:latin typeface="+mj-lt"/>
              </a:endParaRPr>
            </a:p>
          </p:txBody>
        </p:sp>
        <p:graphicFrame>
          <p:nvGraphicFramePr>
            <p:cNvPr id="6" name="Object 5">
              <a:extLst>
                <a:ext uri="{FF2B5EF4-FFF2-40B4-BE49-F238E27FC236}">
                  <a16:creationId xmlns:a16="http://schemas.microsoft.com/office/drawing/2014/main" id="{BEB66C86-E4F0-EAFA-7230-9EC9DF478B99}"/>
                </a:ext>
              </a:extLst>
            </p:cNvPr>
            <p:cNvGraphicFramePr>
              <a:graphicFrameLocks noChangeAspect="1"/>
            </p:cNvGraphicFramePr>
            <p:nvPr>
              <p:extLst>
                <p:ext uri="{D42A27DB-BD31-4B8C-83A1-F6EECF244321}">
                  <p14:modId xmlns:p14="http://schemas.microsoft.com/office/powerpoint/2010/main" val="1996780898"/>
                </p:ext>
              </p:extLst>
            </p:nvPr>
          </p:nvGraphicFramePr>
          <p:xfrm>
            <a:off x="3268276" y="1078864"/>
            <a:ext cx="3468149" cy="846556"/>
          </p:xfrm>
          <a:graphic>
            <a:graphicData uri="http://schemas.openxmlformats.org/presentationml/2006/ole">
              <mc:AlternateContent xmlns:mc="http://schemas.openxmlformats.org/markup-compatibility/2006">
                <mc:Choice xmlns:v="urn:schemas-microsoft-com:vml" Requires="v">
                  <p:oleObj name="Equation" r:id="rId2" imgW="1612800" imgH="393480" progId="Equation.DSMT4">
                    <p:embed/>
                  </p:oleObj>
                </mc:Choice>
                <mc:Fallback>
                  <p:oleObj name="Equation" r:id="rId2" imgW="1612800" imgH="393480" progId="Equation.DSMT4">
                    <p:embed/>
                    <p:pic>
                      <p:nvPicPr>
                        <p:cNvPr id="3" name="Object 2"/>
                        <p:cNvPicPr/>
                        <p:nvPr/>
                      </p:nvPicPr>
                      <p:blipFill>
                        <a:blip r:embed="rId3"/>
                        <a:stretch>
                          <a:fillRect/>
                        </a:stretch>
                      </p:blipFill>
                      <p:spPr>
                        <a:xfrm>
                          <a:off x="3268276" y="1078864"/>
                          <a:ext cx="3468149" cy="846556"/>
                        </a:xfrm>
                        <a:prstGeom prst="rect">
                          <a:avLst/>
                        </a:prstGeom>
                      </p:spPr>
                    </p:pic>
                  </p:oleObj>
                </mc:Fallback>
              </mc:AlternateContent>
            </a:graphicData>
          </a:graphic>
        </p:graphicFrame>
      </p:grpSp>
      <p:sp>
        <p:nvSpPr>
          <p:cNvPr id="7" name="TextBox 6">
            <a:extLst>
              <a:ext uri="{FF2B5EF4-FFF2-40B4-BE49-F238E27FC236}">
                <a16:creationId xmlns:a16="http://schemas.microsoft.com/office/drawing/2014/main" id="{114C7A58-840C-B0B4-6432-00C001F94D8A}"/>
              </a:ext>
            </a:extLst>
          </p:cNvPr>
          <p:cNvSpPr txBox="1"/>
          <p:nvPr/>
        </p:nvSpPr>
        <p:spPr>
          <a:xfrm>
            <a:off x="1360515" y="3008372"/>
            <a:ext cx="7246811" cy="1200329"/>
          </a:xfrm>
          <a:prstGeom prst="rect">
            <a:avLst/>
          </a:prstGeom>
          <a:noFill/>
        </p:spPr>
        <p:txBody>
          <a:bodyPr wrap="square" rtlCol="0">
            <a:spAutoFit/>
          </a:bodyPr>
          <a:lstStyle/>
          <a:p>
            <a:r>
              <a:rPr lang="en-US" sz="2400" dirty="0">
                <a:latin typeface="+mj-lt"/>
              </a:rPr>
              <a:t>b) Trong các số hữu tỉ đã cho, số nào là số hữu tỉ dương, số nào là số hữu tỉ âm, số nào không là số hữu tỉ dương cũng không là số hữu tỉ âm?</a:t>
            </a:r>
            <a:endParaRPr lang="vi-VN" sz="2400" dirty="0">
              <a:latin typeface="+mj-lt"/>
            </a:endParaRPr>
          </a:p>
        </p:txBody>
      </p:sp>
      <p:grpSp>
        <p:nvGrpSpPr>
          <p:cNvPr id="8" name="Group 7">
            <a:extLst>
              <a:ext uri="{FF2B5EF4-FFF2-40B4-BE49-F238E27FC236}">
                <a16:creationId xmlns:a16="http://schemas.microsoft.com/office/drawing/2014/main" id="{C1905F34-EB50-6B2B-E185-B10AACEC5DE3}"/>
              </a:ext>
            </a:extLst>
          </p:cNvPr>
          <p:cNvGrpSpPr/>
          <p:nvPr/>
        </p:nvGrpSpPr>
        <p:grpSpPr>
          <a:xfrm>
            <a:off x="1360515" y="2103547"/>
            <a:ext cx="5946585" cy="807257"/>
            <a:chOff x="2157836" y="2812547"/>
            <a:chExt cx="6629400" cy="807257"/>
          </a:xfrm>
        </p:grpSpPr>
        <p:sp>
          <p:nvSpPr>
            <p:cNvPr id="9" name="TextBox 8">
              <a:extLst>
                <a:ext uri="{FF2B5EF4-FFF2-40B4-BE49-F238E27FC236}">
                  <a16:creationId xmlns:a16="http://schemas.microsoft.com/office/drawing/2014/main" id="{604F9F93-5246-2784-F5BD-F77A711CF39B}"/>
                </a:ext>
              </a:extLst>
            </p:cNvPr>
            <p:cNvSpPr txBox="1"/>
            <p:nvPr/>
          </p:nvSpPr>
          <p:spPr>
            <a:xfrm>
              <a:off x="2157836" y="2945405"/>
              <a:ext cx="6629400" cy="461665"/>
            </a:xfrm>
            <a:prstGeom prst="rect">
              <a:avLst/>
            </a:prstGeom>
            <a:noFill/>
          </p:spPr>
          <p:txBody>
            <a:bodyPr wrap="square" rtlCol="0">
              <a:spAutoFit/>
            </a:bodyPr>
            <a:lstStyle/>
            <a:p>
              <a:r>
                <a:rPr lang="en-US" sz="2400" dirty="0">
                  <a:latin typeface="+mj-lt"/>
                </a:rPr>
                <a:t>a) So sánh         với             ;        với</a:t>
              </a:r>
              <a:endParaRPr lang="vi-VN" sz="2400" dirty="0">
                <a:latin typeface="+mj-lt"/>
              </a:endParaRPr>
            </a:p>
          </p:txBody>
        </p:sp>
        <p:graphicFrame>
          <p:nvGraphicFramePr>
            <p:cNvPr id="10" name="Object 9">
              <a:extLst>
                <a:ext uri="{FF2B5EF4-FFF2-40B4-BE49-F238E27FC236}">
                  <a16:creationId xmlns:a16="http://schemas.microsoft.com/office/drawing/2014/main" id="{26347273-F314-6BDF-C424-A902E07BEEE0}"/>
                </a:ext>
              </a:extLst>
            </p:cNvPr>
            <p:cNvGraphicFramePr>
              <a:graphicFrameLocks noChangeAspect="1"/>
            </p:cNvGraphicFramePr>
            <p:nvPr>
              <p:extLst>
                <p:ext uri="{D42A27DB-BD31-4B8C-83A1-F6EECF244321}">
                  <p14:modId xmlns:p14="http://schemas.microsoft.com/office/powerpoint/2010/main" val="2905978640"/>
                </p:ext>
              </p:extLst>
            </p:nvPr>
          </p:nvGraphicFramePr>
          <p:xfrm>
            <a:off x="4133496" y="2896732"/>
            <a:ext cx="419847" cy="723072"/>
          </p:xfrm>
          <a:graphic>
            <a:graphicData uri="http://schemas.openxmlformats.org/presentationml/2006/ole">
              <mc:AlternateContent xmlns:mc="http://schemas.openxmlformats.org/markup-compatibility/2006">
                <mc:Choice xmlns:v="urn:schemas-microsoft-com:vml" Requires="v">
                  <p:oleObj name="Equation" r:id="rId4" imgW="228600" imgH="393480" progId="Equation.DSMT4">
                    <p:embed/>
                  </p:oleObj>
                </mc:Choice>
                <mc:Fallback>
                  <p:oleObj name="Equation" r:id="rId4" imgW="228600" imgH="393480" progId="Equation.DSMT4">
                    <p:embed/>
                    <p:pic>
                      <p:nvPicPr>
                        <p:cNvPr id="6" name="Object 5"/>
                        <p:cNvPicPr/>
                        <p:nvPr/>
                      </p:nvPicPr>
                      <p:blipFill>
                        <a:blip r:embed="rId5"/>
                        <a:stretch>
                          <a:fillRect/>
                        </a:stretch>
                      </p:blipFill>
                      <p:spPr>
                        <a:xfrm>
                          <a:off x="4133496" y="2896732"/>
                          <a:ext cx="419847" cy="72307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249FDE8-3A08-D8F1-CD7D-0D3ACC771BD5}"/>
                </a:ext>
              </a:extLst>
            </p:cNvPr>
            <p:cNvGraphicFramePr>
              <a:graphicFrameLocks noChangeAspect="1"/>
            </p:cNvGraphicFramePr>
            <p:nvPr>
              <p:extLst>
                <p:ext uri="{D42A27DB-BD31-4B8C-83A1-F6EECF244321}">
                  <p14:modId xmlns:p14="http://schemas.microsoft.com/office/powerpoint/2010/main" val="2492329968"/>
                </p:ext>
              </p:extLst>
            </p:nvPr>
          </p:nvGraphicFramePr>
          <p:xfrm>
            <a:off x="6688316" y="2896732"/>
            <a:ext cx="391700" cy="674595"/>
          </p:xfrm>
          <a:graphic>
            <a:graphicData uri="http://schemas.openxmlformats.org/presentationml/2006/ole">
              <mc:AlternateContent xmlns:mc="http://schemas.openxmlformats.org/markup-compatibility/2006">
                <mc:Choice xmlns:v="urn:schemas-microsoft-com:vml" Requires="v">
                  <p:oleObj name="Equation" r:id="rId6" imgW="228600" imgH="393480" progId="Equation.DSMT4">
                    <p:embed/>
                  </p:oleObj>
                </mc:Choice>
                <mc:Fallback>
                  <p:oleObj name="Equation" r:id="rId6" imgW="228600" imgH="393480" progId="Equation.DSMT4">
                    <p:embed/>
                    <p:pic>
                      <p:nvPicPr>
                        <p:cNvPr id="7" name="Object 6"/>
                        <p:cNvPicPr/>
                        <p:nvPr/>
                      </p:nvPicPr>
                      <p:blipFill>
                        <a:blip r:embed="rId7"/>
                        <a:stretch>
                          <a:fillRect/>
                        </a:stretch>
                      </p:blipFill>
                      <p:spPr>
                        <a:xfrm>
                          <a:off x="6688316" y="2896732"/>
                          <a:ext cx="391700" cy="67459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E5BDB4F-1E73-E1EA-B611-18F9A9EAC102}"/>
                </a:ext>
              </a:extLst>
            </p:cNvPr>
            <p:cNvGraphicFramePr>
              <a:graphicFrameLocks noChangeAspect="1"/>
            </p:cNvGraphicFramePr>
            <p:nvPr>
              <p:extLst>
                <p:ext uri="{D42A27DB-BD31-4B8C-83A1-F6EECF244321}">
                  <p14:modId xmlns:p14="http://schemas.microsoft.com/office/powerpoint/2010/main" val="2032306232"/>
                </p:ext>
              </p:extLst>
            </p:nvPr>
          </p:nvGraphicFramePr>
          <p:xfrm>
            <a:off x="7932077" y="2812547"/>
            <a:ext cx="304997" cy="787908"/>
          </p:xfrm>
          <a:graphic>
            <a:graphicData uri="http://schemas.openxmlformats.org/presentationml/2006/ole">
              <mc:AlternateContent xmlns:mc="http://schemas.openxmlformats.org/markup-compatibility/2006">
                <mc:Choice xmlns:v="urn:schemas-microsoft-com:vml" Requires="v">
                  <p:oleObj name="Equation" r:id="rId8" imgW="152280" imgH="393480" progId="Equation.DSMT4">
                    <p:embed/>
                  </p:oleObj>
                </mc:Choice>
                <mc:Fallback>
                  <p:oleObj name="Equation" r:id="rId8" imgW="152280" imgH="393480" progId="Equation.DSMT4">
                    <p:embed/>
                    <p:pic>
                      <p:nvPicPr>
                        <p:cNvPr id="8" name="Object 7"/>
                        <p:cNvPicPr/>
                        <p:nvPr/>
                      </p:nvPicPr>
                      <p:blipFill>
                        <a:blip r:embed="rId9"/>
                        <a:stretch>
                          <a:fillRect/>
                        </a:stretch>
                      </p:blipFill>
                      <p:spPr>
                        <a:xfrm>
                          <a:off x="7932077" y="2812547"/>
                          <a:ext cx="304997" cy="78790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0069C9C-8148-2886-4672-1D3092D58338}"/>
                </a:ext>
              </a:extLst>
            </p:cNvPr>
            <p:cNvGraphicFramePr>
              <a:graphicFrameLocks noChangeAspect="1"/>
            </p:cNvGraphicFramePr>
            <p:nvPr>
              <p:extLst>
                <p:ext uri="{D42A27DB-BD31-4B8C-83A1-F6EECF244321}">
                  <p14:modId xmlns:p14="http://schemas.microsoft.com/office/powerpoint/2010/main" val="3133287882"/>
                </p:ext>
              </p:extLst>
            </p:nvPr>
          </p:nvGraphicFramePr>
          <p:xfrm>
            <a:off x="5310468" y="3012433"/>
            <a:ext cx="890666" cy="407395"/>
          </p:xfrm>
          <a:graphic>
            <a:graphicData uri="http://schemas.openxmlformats.org/presentationml/2006/ole">
              <mc:AlternateContent xmlns:mc="http://schemas.openxmlformats.org/markup-compatibility/2006">
                <mc:Choice xmlns:v="urn:schemas-microsoft-com:vml" Requires="v">
                  <p:oleObj name="Equation" r:id="rId10" imgW="406080" imgH="203040" progId="Equation.DSMT4">
                    <p:embed/>
                  </p:oleObj>
                </mc:Choice>
                <mc:Fallback>
                  <p:oleObj name="Equation" r:id="rId10" imgW="406080" imgH="203040" progId="Equation.DSMT4">
                    <p:embed/>
                    <p:pic>
                      <p:nvPicPr>
                        <p:cNvPr id="9" name="Object 8"/>
                        <p:cNvPicPr/>
                        <p:nvPr/>
                      </p:nvPicPr>
                      <p:blipFill>
                        <a:blip r:embed="rId11"/>
                        <a:stretch>
                          <a:fillRect/>
                        </a:stretch>
                      </p:blipFill>
                      <p:spPr>
                        <a:xfrm>
                          <a:off x="5310468" y="3012433"/>
                          <a:ext cx="890666" cy="407395"/>
                        </a:xfrm>
                        <a:prstGeom prst="rect">
                          <a:avLst/>
                        </a:prstGeom>
                      </p:spPr>
                    </p:pic>
                  </p:oleObj>
                </mc:Fallback>
              </mc:AlternateContent>
            </a:graphicData>
          </a:graphic>
        </p:graphicFrame>
      </p:grpSp>
    </p:spTree>
    <p:extLst>
      <p:ext uri="{BB962C8B-B14F-4D97-AF65-F5344CB8AC3E}">
        <p14:creationId xmlns:p14="http://schemas.microsoft.com/office/powerpoint/2010/main" val="37783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70F5-6997-D48B-B690-23DD31D9A1AB}"/>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B67CCBEE-E9BB-01C0-E785-DF40A83CF4A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DD963735-BC58-0264-CF8D-C03C6E998A07}"/>
              </a:ext>
            </a:extLst>
          </p:cNvPr>
          <p:cNvSpPr>
            <a:spLocks noGrp="1"/>
          </p:cNvSpPr>
          <p:nvPr>
            <p:ph type="title" idx="2"/>
          </p:nvPr>
        </p:nvSpPr>
        <p:spPr/>
        <p:txBody>
          <a:bodyPr/>
          <a:lstStyle/>
          <a:p>
            <a:endParaRPr lang="en-US"/>
          </a:p>
        </p:txBody>
      </p:sp>
      <p:pic>
        <p:nvPicPr>
          <p:cNvPr id="5" name="Picture 3" descr="Bieu dien so huu ti tren truc so">
            <a:extLst>
              <a:ext uri="{FF2B5EF4-FFF2-40B4-BE49-F238E27FC236}">
                <a16:creationId xmlns:a16="http://schemas.microsoft.com/office/drawing/2014/main" id="{C3A3AA63-3ECC-B882-41DB-AD45522F6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014" y="712117"/>
            <a:ext cx="4981954" cy="383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9481-F721-228A-262C-AFAA45F5E7D4}"/>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3B4FEAC-AD6E-8165-CC81-A610B8122C75}"/>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id="{37E16870-0449-38F7-93EE-834B04E72BD5}"/>
              </a:ext>
            </a:extLst>
          </p:cNvPr>
          <p:cNvSpPr txBox="1">
            <a:spLocks noChangeArrowheads="1"/>
          </p:cNvSpPr>
          <p:nvPr/>
        </p:nvSpPr>
        <p:spPr bwMode="auto">
          <a:xfrm>
            <a:off x="1157008" y="445461"/>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p>
        </p:txBody>
      </p:sp>
      <p:sp>
        <p:nvSpPr>
          <p:cNvPr id="10" name="TextBox 13">
            <a:extLst>
              <a:ext uri="{FF2B5EF4-FFF2-40B4-BE49-F238E27FC236}">
                <a16:creationId xmlns:a16="http://schemas.microsoft.com/office/drawing/2014/main" id="{988B3B68-A269-0DDD-826D-355A740E7669}"/>
              </a:ext>
            </a:extLst>
          </p:cNvPr>
          <p:cNvSpPr txBox="1">
            <a:spLocks noChangeArrowheads="1"/>
          </p:cNvSpPr>
          <p:nvPr/>
        </p:nvSpPr>
        <p:spPr bwMode="auto">
          <a:xfrm>
            <a:off x="1445607" y="1057575"/>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3. BIỂU DIỄN SỐ HỮU TỈ TRÊN TRỤC SỐ</a:t>
            </a:r>
          </a:p>
        </p:txBody>
      </p:sp>
      <p:sp>
        <p:nvSpPr>
          <p:cNvPr id="11" name="Oval 10">
            <a:extLst>
              <a:ext uri="{FF2B5EF4-FFF2-40B4-BE49-F238E27FC236}">
                <a16:creationId xmlns:a16="http://schemas.microsoft.com/office/drawing/2014/main" id="{B8EA8814-C98B-230D-D7A0-5CF761100000}"/>
              </a:ext>
            </a:extLst>
          </p:cNvPr>
          <p:cNvSpPr/>
          <p:nvPr/>
        </p:nvSpPr>
        <p:spPr>
          <a:xfrm>
            <a:off x="1445608" y="1533270"/>
            <a:ext cx="1935698" cy="29780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solidFill>
                  <a:srgbClr val="FF0000"/>
                </a:solidFill>
                <a:latin typeface="Times New Roman" panose="02020603050405020304" pitchFamily="18" charset="0"/>
                <a:cs typeface="Times New Roman" panose="02020603050405020304" pitchFamily="18" charset="0"/>
              </a:rPr>
              <a:t>HĐKP 3</a:t>
            </a:r>
          </a:p>
        </p:txBody>
      </p:sp>
      <p:sp>
        <p:nvSpPr>
          <p:cNvPr id="12" name="TextBox 11">
            <a:extLst>
              <a:ext uri="{FF2B5EF4-FFF2-40B4-BE49-F238E27FC236}">
                <a16:creationId xmlns:a16="http://schemas.microsoft.com/office/drawing/2014/main" id="{3FAA79B5-35A5-D2C3-96EE-7A5C1A3897AC}"/>
              </a:ext>
            </a:extLst>
          </p:cNvPr>
          <p:cNvSpPr txBox="1"/>
          <p:nvPr/>
        </p:nvSpPr>
        <p:spPr>
          <a:xfrm>
            <a:off x="1836900" y="1845109"/>
            <a:ext cx="524814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Quan sát hình bên, các điểm A,B,C biểu diễn các số hữu tỉ nào?</a:t>
            </a:r>
            <a:endParaRPr lang="vi-VN" sz="24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AACD61A9-B38D-16AD-066D-C7AA1E52AA54}"/>
              </a:ext>
            </a:extLst>
          </p:cNvPr>
          <p:cNvGrpSpPr/>
          <p:nvPr/>
        </p:nvGrpSpPr>
        <p:grpSpPr>
          <a:xfrm>
            <a:off x="1905001" y="2690136"/>
            <a:ext cx="5495718" cy="1296384"/>
            <a:chOff x="659604" y="3236493"/>
            <a:chExt cx="8129587" cy="1300582"/>
          </a:xfrm>
        </p:grpSpPr>
        <p:sp>
          <p:nvSpPr>
            <p:cNvPr id="14" name="Text Box 29">
              <a:extLst>
                <a:ext uri="{FF2B5EF4-FFF2-40B4-BE49-F238E27FC236}">
                  <a16:creationId xmlns:a16="http://schemas.microsoft.com/office/drawing/2014/main" id="{4BD0D655-9C76-71B1-969B-1ACE0EB323DB}"/>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15" name="Group 14">
              <a:extLst>
                <a:ext uri="{FF2B5EF4-FFF2-40B4-BE49-F238E27FC236}">
                  <a16:creationId xmlns:a16="http://schemas.microsoft.com/office/drawing/2014/main" id="{EAFFCC67-8825-20A1-7973-A7391D4268D0}"/>
                </a:ext>
              </a:extLst>
            </p:cNvPr>
            <p:cNvGrpSpPr/>
            <p:nvPr/>
          </p:nvGrpSpPr>
          <p:grpSpPr>
            <a:xfrm>
              <a:off x="659604" y="3236493"/>
              <a:ext cx="8129587" cy="1281112"/>
              <a:chOff x="658813" y="3241675"/>
              <a:chExt cx="8129587" cy="1281112"/>
            </a:xfrm>
          </p:grpSpPr>
          <p:sp>
            <p:nvSpPr>
              <p:cNvPr id="16" name="Line 2">
                <a:extLst>
                  <a:ext uri="{FF2B5EF4-FFF2-40B4-BE49-F238E27FC236}">
                    <a16:creationId xmlns:a16="http://schemas.microsoft.com/office/drawing/2014/main" id="{5559D307-6205-F05F-0330-F9F6B97049FA}"/>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
                <a:extLst>
                  <a:ext uri="{FF2B5EF4-FFF2-40B4-BE49-F238E27FC236}">
                    <a16:creationId xmlns:a16="http://schemas.microsoft.com/office/drawing/2014/main" id="{E1BA7DFB-B051-A132-4963-55CB9AD2DC5A}"/>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5">
                <a:extLst>
                  <a:ext uri="{FF2B5EF4-FFF2-40B4-BE49-F238E27FC236}">
                    <a16:creationId xmlns:a16="http://schemas.microsoft.com/office/drawing/2014/main" id="{ED3FE48D-7083-FB16-4497-2B7006DDDFC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
                <a:extLst>
                  <a:ext uri="{FF2B5EF4-FFF2-40B4-BE49-F238E27FC236}">
                    <a16:creationId xmlns:a16="http://schemas.microsoft.com/office/drawing/2014/main" id="{9EE757A7-B81A-403E-F592-1F4BFBB45C54}"/>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7">
                <a:extLst>
                  <a:ext uri="{FF2B5EF4-FFF2-40B4-BE49-F238E27FC236}">
                    <a16:creationId xmlns:a16="http://schemas.microsoft.com/office/drawing/2014/main" id="{2D3CEAF8-CC81-D463-1EA6-51A3A2631EE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21" name="Text Box 8">
                <a:extLst>
                  <a:ext uri="{FF2B5EF4-FFF2-40B4-BE49-F238E27FC236}">
                    <a16:creationId xmlns:a16="http://schemas.microsoft.com/office/drawing/2014/main" id="{8D1FD92D-3097-B690-7505-34AF2B0227DA}"/>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22" name="Line 9">
                <a:extLst>
                  <a:ext uri="{FF2B5EF4-FFF2-40B4-BE49-F238E27FC236}">
                    <a16:creationId xmlns:a16="http://schemas.microsoft.com/office/drawing/2014/main" id="{8530D3EF-4A7B-EE83-8679-9CC8467DC682}"/>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1">
                <a:extLst>
                  <a:ext uri="{FF2B5EF4-FFF2-40B4-BE49-F238E27FC236}">
                    <a16:creationId xmlns:a16="http://schemas.microsoft.com/office/drawing/2014/main" id="{5A88E8E7-6D9B-88BC-C6E7-AF71A87C1EE5}"/>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4">
                <a:extLst>
                  <a:ext uri="{FF2B5EF4-FFF2-40B4-BE49-F238E27FC236}">
                    <a16:creationId xmlns:a16="http://schemas.microsoft.com/office/drawing/2014/main" id="{365AB08A-2935-D6D4-C76A-CA29F15179C3}"/>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28">
                <a:extLst>
                  <a:ext uri="{FF2B5EF4-FFF2-40B4-BE49-F238E27FC236}">
                    <a16:creationId xmlns:a16="http://schemas.microsoft.com/office/drawing/2014/main" id="{D386C305-7DCB-1CBC-24C7-B338366675F3}"/>
                  </a:ext>
                </a:extLst>
              </p:cNvPr>
              <p:cNvSpPr txBox="1">
                <a:spLocks noChangeArrowheads="1"/>
              </p:cNvSpPr>
              <p:nvPr/>
            </p:nvSpPr>
            <p:spPr bwMode="auto">
              <a:xfrm>
                <a:off x="2500962" y="3241675"/>
                <a:ext cx="1004240" cy="52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6" name="Line 31">
                <a:extLst>
                  <a:ext uri="{FF2B5EF4-FFF2-40B4-BE49-F238E27FC236}">
                    <a16:creationId xmlns:a16="http://schemas.microsoft.com/office/drawing/2014/main" id="{A9CC468C-7B98-C084-7DEF-3E401B268F08}"/>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58">
                <a:extLst>
                  <a:ext uri="{FF2B5EF4-FFF2-40B4-BE49-F238E27FC236}">
                    <a16:creationId xmlns:a16="http://schemas.microsoft.com/office/drawing/2014/main" id="{04D31CF9-A879-2337-BFAD-E7D8AA4B90F7}"/>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8" name="Line 31">
                <a:extLst>
                  <a:ext uri="{FF2B5EF4-FFF2-40B4-BE49-F238E27FC236}">
                    <a16:creationId xmlns:a16="http://schemas.microsoft.com/office/drawing/2014/main" id="{5B1E0767-19A5-E358-A8C6-44D1184A1B78}"/>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1">
                <a:extLst>
                  <a:ext uri="{FF2B5EF4-FFF2-40B4-BE49-F238E27FC236}">
                    <a16:creationId xmlns:a16="http://schemas.microsoft.com/office/drawing/2014/main" id="{BDBA3B09-C59C-8786-93D9-682730A6945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Box 29">
                <a:extLst>
                  <a:ext uri="{FF2B5EF4-FFF2-40B4-BE49-F238E27FC236}">
                    <a16:creationId xmlns:a16="http://schemas.microsoft.com/office/drawing/2014/main" id="{AF91EF71-8B55-E26A-688F-BCF64607092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Tree>
    <p:extLst>
      <p:ext uri="{BB962C8B-B14F-4D97-AF65-F5344CB8AC3E}">
        <p14:creationId xmlns:p14="http://schemas.microsoft.com/office/powerpoint/2010/main" val="376030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EAED-28A7-874E-88AE-7CF71A8519F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656D7657-B9AF-BE2C-3275-B505914C1FA8}"/>
              </a:ext>
            </a:extLst>
          </p:cNvPr>
          <p:cNvSpPr>
            <a:spLocks noGrp="1"/>
          </p:cNvSpPr>
          <p:nvPr>
            <p:ph type="body" idx="1"/>
          </p:nvPr>
        </p:nvSpPr>
        <p:spPr/>
        <p:txBody>
          <a:bodyPr/>
          <a:lstStyle/>
          <a:p>
            <a:endParaRPr lang="en-US"/>
          </a:p>
        </p:txBody>
      </p:sp>
      <p:grpSp>
        <p:nvGrpSpPr>
          <p:cNvPr id="4" name="Group 3">
            <a:extLst>
              <a:ext uri="{FF2B5EF4-FFF2-40B4-BE49-F238E27FC236}">
                <a16:creationId xmlns:a16="http://schemas.microsoft.com/office/drawing/2014/main" id="{4058FE2D-F47E-337A-4D6C-3E87300A4C38}"/>
              </a:ext>
            </a:extLst>
          </p:cNvPr>
          <p:cNvGrpSpPr/>
          <p:nvPr/>
        </p:nvGrpSpPr>
        <p:grpSpPr>
          <a:xfrm>
            <a:off x="1691311" y="908050"/>
            <a:ext cx="6377227" cy="1296410"/>
            <a:chOff x="659604" y="3236493"/>
            <a:chExt cx="8129587" cy="1300582"/>
          </a:xfrm>
        </p:grpSpPr>
        <p:sp>
          <p:nvSpPr>
            <p:cNvPr id="5" name="Text Box 29">
              <a:extLst>
                <a:ext uri="{FF2B5EF4-FFF2-40B4-BE49-F238E27FC236}">
                  <a16:creationId xmlns:a16="http://schemas.microsoft.com/office/drawing/2014/main" id="{91CC7D83-5817-D487-0543-67B8871579D7}"/>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6" name="Group 5">
              <a:extLst>
                <a:ext uri="{FF2B5EF4-FFF2-40B4-BE49-F238E27FC236}">
                  <a16:creationId xmlns:a16="http://schemas.microsoft.com/office/drawing/2014/main" id="{963C1C25-678C-0AAC-B489-08751E257786}"/>
                </a:ext>
              </a:extLst>
            </p:cNvPr>
            <p:cNvGrpSpPr/>
            <p:nvPr/>
          </p:nvGrpSpPr>
          <p:grpSpPr>
            <a:xfrm>
              <a:off x="659604" y="3236493"/>
              <a:ext cx="8129587" cy="1281112"/>
              <a:chOff x="658813" y="3241675"/>
              <a:chExt cx="8129587" cy="1281112"/>
            </a:xfrm>
          </p:grpSpPr>
          <p:sp>
            <p:nvSpPr>
              <p:cNvPr id="7" name="Line 2">
                <a:extLst>
                  <a:ext uri="{FF2B5EF4-FFF2-40B4-BE49-F238E27FC236}">
                    <a16:creationId xmlns:a16="http://schemas.microsoft.com/office/drawing/2014/main" id="{C8C8725B-B281-4770-E1E7-3FD0CB0C502F}"/>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3">
                <a:extLst>
                  <a:ext uri="{FF2B5EF4-FFF2-40B4-BE49-F238E27FC236}">
                    <a16:creationId xmlns:a16="http://schemas.microsoft.com/office/drawing/2014/main" id="{F5AB2569-0287-5625-ED11-886C9E2CE66D}"/>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5">
                <a:extLst>
                  <a:ext uri="{FF2B5EF4-FFF2-40B4-BE49-F238E27FC236}">
                    <a16:creationId xmlns:a16="http://schemas.microsoft.com/office/drawing/2014/main" id="{39579FAD-87A5-32A1-0827-7FF3D510620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
                <a:extLst>
                  <a:ext uri="{FF2B5EF4-FFF2-40B4-BE49-F238E27FC236}">
                    <a16:creationId xmlns:a16="http://schemas.microsoft.com/office/drawing/2014/main" id="{CA2A9E96-FC85-5519-0E13-CE214A737051}"/>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7">
                <a:extLst>
                  <a:ext uri="{FF2B5EF4-FFF2-40B4-BE49-F238E27FC236}">
                    <a16:creationId xmlns:a16="http://schemas.microsoft.com/office/drawing/2014/main" id="{14788F2A-400B-2509-0F7D-8BC9C818E10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12" name="Text Box 8">
                <a:extLst>
                  <a:ext uri="{FF2B5EF4-FFF2-40B4-BE49-F238E27FC236}">
                    <a16:creationId xmlns:a16="http://schemas.microsoft.com/office/drawing/2014/main" id="{4366C9FE-CFEC-53B1-47A0-E24929F5C61E}"/>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13" name="Line 9">
                <a:extLst>
                  <a:ext uri="{FF2B5EF4-FFF2-40B4-BE49-F238E27FC236}">
                    <a16:creationId xmlns:a16="http://schemas.microsoft.com/office/drawing/2014/main" id="{58EA291C-EA43-8DD4-5841-83FE8654C0CD}"/>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id="{C94C3ED2-9301-7FC1-81F2-17DF321B8EF9}"/>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4">
                <a:extLst>
                  <a:ext uri="{FF2B5EF4-FFF2-40B4-BE49-F238E27FC236}">
                    <a16:creationId xmlns:a16="http://schemas.microsoft.com/office/drawing/2014/main" id="{5FA2C629-6FE7-EAAA-2C7F-2C5556725C49}"/>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28">
                <a:extLst>
                  <a:ext uri="{FF2B5EF4-FFF2-40B4-BE49-F238E27FC236}">
                    <a16:creationId xmlns:a16="http://schemas.microsoft.com/office/drawing/2014/main" id="{851BC233-FC0D-A11F-4391-DFE0B4AC2FD4}"/>
                  </a:ext>
                </a:extLst>
              </p:cNvPr>
              <p:cNvSpPr txBox="1">
                <a:spLocks noChangeArrowheads="1"/>
              </p:cNvSpPr>
              <p:nvPr/>
            </p:nvSpPr>
            <p:spPr bwMode="auto">
              <a:xfrm>
                <a:off x="2500962" y="3241675"/>
                <a:ext cx="730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17" name="Line 31">
                <a:extLst>
                  <a:ext uri="{FF2B5EF4-FFF2-40B4-BE49-F238E27FC236}">
                    <a16:creationId xmlns:a16="http://schemas.microsoft.com/office/drawing/2014/main" id="{94F23272-600A-7868-C61C-7E21F2DBFF56}"/>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58">
                <a:extLst>
                  <a:ext uri="{FF2B5EF4-FFF2-40B4-BE49-F238E27FC236}">
                    <a16:creationId xmlns:a16="http://schemas.microsoft.com/office/drawing/2014/main" id="{B843D686-A38C-CB1E-4C44-3301C64335BC}"/>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1</a:t>
                </a:r>
              </a:p>
            </p:txBody>
          </p:sp>
          <p:sp>
            <p:nvSpPr>
              <p:cNvPr id="19" name="Line 31">
                <a:extLst>
                  <a:ext uri="{FF2B5EF4-FFF2-40B4-BE49-F238E27FC236}">
                    <a16:creationId xmlns:a16="http://schemas.microsoft.com/office/drawing/2014/main" id="{6AA0E890-4871-84D1-D292-AD06DD7B2276}"/>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1">
                <a:extLst>
                  <a:ext uri="{FF2B5EF4-FFF2-40B4-BE49-F238E27FC236}">
                    <a16:creationId xmlns:a16="http://schemas.microsoft.com/office/drawing/2014/main" id="{8EDEF1F8-0A40-549B-7E95-1C4F3012F24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id="{448698D8-8AF2-4CC1-A879-43AFB3D5507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
        <p:nvSpPr>
          <p:cNvPr id="22" name="TextBox 21">
            <a:extLst>
              <a:ext uri="{FF2B5EF4-FFF2-40B4-BE49-F238E27FC236}">
                <a16:creationId xmlns:a16="http://schemas.microsoft.com/office/drawing/2014/main" id="{CC8719E3-6048-1957-0BF1-1177173B9BF6}"/>
              </a:ext>
            </a:extLst>
          </p:cNvPr>
          <p:cNvSpPr txBox="1"/>
          <p:nvPr/>
        </p:nvSpPr>
        <p:spPr>
          <a:xfrm>
            <a:off x="2820271" y="2321733"/>
            <a:ext cx="5248267" cy="2308324"/>
          </a:xfrm>
          <a:prstGeom prst="rect">
            <a:avLst/>
          </a:prstGeom>
          <a:noFill/>
        </p:spPr>
        <p:txBody>
          <a:bodyPr wrap="square" rtlCol="0">
            <a:spAutoFit/>
          </a:bodyPr>
          <a:lstStyle/>
          <a:p>
            <a:r>
              <a:rPr lang="en-US" sz="2400" dirty="0">
                <a:latin typeface="+mj-lt"/>
              </a:rPr>
              <a:t>Điểm A biểu diễn số hữu tỉ : 1</a:t>
            </a:r>
          </a:p>
          <a:p>
            <a:endParaRPr lang="en-US" sz="2400" dirty="0">
              <a:latin typeface="+mj-lt"/>
            </a:endParaRPr>
          </a:p>
          <a:p>
            <a:r>
              <a:rPr lang="en-US" sz="2400" dirty="0">
                <a:latin typeface="+mj-lt"/>
              </a:rPr>
              <a:t>Điểm B biểu diễn số hữu tỉ : -1</a:t>
            </a:r>
          </a:p>
          <a:p>
            <a:endParaRPr lang="en-US" sz="2400" dirty="0">
              <a:latin typeface="+mj-lt"/>
            </a:endParaRPr>
          </a:p>
          <a:p>
            <a:r>
              <a:rPr lang="en-US" sz="2400" dirty="0">
                <a:latin typeface="+mj-lt"/>
              </a:rPr>
              <a:t>Điểm C biểu diễn số hữu tỉ : </a:t>
            </a:r>
          </a:p>
          <a:p>
            <a:endParaRPr lang="vi-VN" sz="2400" dirty="0">
              <a:latin typeface="+mj-lt"/>
            </a:endParaRPr>
          </a:p>
        </p:txBody>
      </p:sp>
      <p:sp>
        <p:nvSpPr>
          <p:cNvPr id="23" name="TextBox 22">
            <a:extLst>
              <a:ext uri="{FF2B5EF4-FFF2-40B4-BE49-F238E27FC236}">
                <a16:creationId xmlns:a16="http://schemas.microsoft.com/office/drawing/2014/main" id="{CADA771A-EA8F-66FE-E50E-03DE9B9B1D35}"/>
              </a:ext>
            </a:extLst>
          </p:cNvPr>
          <p:cNvSpPr txBox="1"/>
          <p:nvPr/>
        </p:nvSpPr>
        <p:spPr>
          <a:xfrm>
            <a:off x="1914532" y="2307300"/>
            <a:ext cx="942967" cy="461665"/>
          </a:xfrm>
          <a:prstGeom prst="rect">
            <a:avLst/>
          </a:prstGeom>
          <a:noFill/>
        </p:spPr>
        <p:txBody>
          <a:bodyPr wrap="square" rtlCol="0">
            <a:spAutoFit/>
          </a:bodyPr>
          <a:lstStyle/>
          <a:p>
            <a:r>
              <a:rPr lang="en-US" sz="2400" b="1" dirty="0" err="1">
                <a:solidFill>
                  <a:srgbClr val="FF0000"/>
                </a:solidFill>
                <a:latin typeface="+mj-lt"/>
              </a:rPr>
              <a:t>Giải</a:t>
            </a:r>
            <a:r>
              <a:rPr lang="en-US" sz="2400" b="1" dirty="0">
                <a:solidFill>
                  <a:srgbClr val="FF0000"/>
                </a:solidFill>
                <a:latin typeface="+mj-lt"/>
              </a:rPr>
              <a:t>:</a:t>
            </a:r>
          </a:p>
        </p:txBody>
      </p:sp>
      <p:graphicFrame>
        <p:nvGraphicFramePr>
          <p:cNvPr id="24" name="Object 23">
            <a:extLst>
              <a:ext uri="{FF2B5EF4-FFF2-40B4-BE49-F238E27FC236}">
                <a16:creationId xmlns:a16="http://schemas.microsoft.com/office/drawing/2014/main" id="{A491FEA7-7AB3-BD6B-C49D-ABE5B54BA457}"/>
              </a:ext>
            </a:extLst>
          </p:cNvPr>
          <p:cNvGraphicFramePr>
            <a:graphicFrameLocks noChangeAspect="1"/>
          </p:cNvGraphicFramePr>
          <p:nvPr>
            <p:extLst>
              <p:ext uri="{D42A27DB-BD31-4B8C-83A1-F6EECF244321}">
                <p14:modId xmlns:p14="http://schemas.microsoft.com/office/powerpoint/2010/main" val="2803514877"/>
              </p:ext>
            </p:extLst>
          </p:nvPr>
        </p:nvGraphicFramePr>
        <p:xfrm>
          <a:off x="6833047" y="3630981"/>
          <a:ext cx="277813" cy="782928"/>
        </p:xfrm>
        <a:graphic>
          <a:graphicData uri="http://schemas.openxmlformats.org/presentationml/2006/ole">
            <mc:AlternateContent xmlns:mc="http://schemas.openxmlformats.org/markup-compatibility/2006">
              <mc:Choice xmlns:v="urn:schemas-microsoft-com:vml" Requires="v">
                <p:oleObj name="Equation" r:id="rId2" imgW="139680" imgH="393480" progId="Equation.DSMT4">
                  <p:embed/>
                </p:oleObj>
              </mc:Choice>
              <mc:Fallback>
                <p:oleObj name="Equation" r:id="rId2" imgW="139680" imgH="393480" progId="Equation.DSMT4">
                  <p:embed/>
                  <p:pic>
                    <p:nvPicPr>
                      <p:cNvPr id="8" name="Object 7"/>
                      <p:cNvPicPr/>
                      <p:nvPr/>
                    </p:nvPicPr>
                    <p:blipFill>
                      <a:blip r:embed="rId3"/>
                      <a:stretch>
                        <a:fillRect/>
                      </a:stretch>
                    </p:blipFill>
                    <p:spPr>
                      <a:xfrm>
                        <a:off x="6833047" y="3630981"/>
                        <a:ext cx="277813" cy="782928"/>
                      </a:xfrm>
                      <a:prstGeom prst="rect">
                        <a:avLst/>
                      </a:prstGeom>
                    </p:spPr>
                  </p:pic>
                </p:oleObj>
              </mc:Fallback>
            </mc:AlternateContent>
          </a:graphicData>
        </a:graphic>
      </p:graphicFrame>
    </p:spTree>
    <p:extLst>
      <p:ext uri="{BB962C8B-B14F-4D97-AF65-F5344CB8AC3E}">
        <p14:creationId xmlns:p14="http://schemas.microsoft.com/office/powerpoint/2010/main" val="126156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F86308-EACB-673F-A879-C15FA448EEC2}"/>
              </a:ext>
            </a:extLst>
          </p:cNvPr>
          <p:cNvSpPr/>
          <p:nvPr/>
        </p:nvSpPr>
        <p:spPr>
          <a:xfrm>
            <a:off x="1290124" y="1913611"/>
            <a:ext cx="7572545"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Trên trục số, mỗi số hữu tỉ được biểu diễn bởi một điểm.Điểm biểu diễn số hữu tỉ x được gọi là điểm x.</a:t>
            </a:r>
            <a:endParaRPr lang="vi-VN"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65FA1A9-537F-716E-DE0E-35C78BEBD860}"/>
              </a:ext>
            </a:extLst>
          </p:cNvPr>
          <p:cNvSpPr txBox="1"/>
          <p:nvPr/>
        </p:nvSpPr>
        <p:spPr>
          <a:xfrm>
            <a:off x="1290124" y="2693746"/>
            <a:ext cx="6409457"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Với hai số hữu tỉ bất kì x,y, nếu x &lt; y thì trên trục số nằm ngang, điểm x ở bên trái điểm y.</a:t>
            </a:r>
            <a:endParaRPr lang="vi-VN" sz="2400" b="1" dirty="0">
              <a:latin typeface="Times New Roman" panose="02020603050405020304" pitchFamily="18" charset="0"/>
              <a:cs typeface="Times New Roman" panose="02020603050405020304" pitchFamily="18" charset="0"/>
            </a:endParaRPr>
          </a:p>
        </p:txBody>
      </p:sp>
      <p:grpSp>
        <p:nvGrpSpPr>
          <p:cNvPr id="6" name="Google Shape;8571;p107">
            <a:extLst>
              <a:ext uri="{FF2B5EF4-FFF2-40B4-BE49-F238E27FC236}">
                <a16:creationId xmlns:a16="http://schemas.microsoft.com/office/drawing/2014/main" id="{821C9937-FFD6-7189-AC25-0E74F788E5E6}"/>
              </a:ext>
            </a:extLst>
          </p:cNvPr>
          <p:cNvGrpSpPr/>
          <p:nvPr/>
        </p:nvGrpSpPr>
        <p:grpSpPr>
          <a:xfrm>
            <a:off x="1521032" y="619767"/>
            <a:ext cx="940737" cy="721067"/>
            <a:chOff x="6599718" y="2068734"/>
            <a:chExt cx="940737" cy="721067"/>
          </a:xfrm>
        </p:grpSpPr>
        <p:sp>
          <p:nvSpPr>
            <p:cNvPr id="7" name="Google Shape;8572;p107">
              <a:extLst>
                <a:ext uri="{FF2B5EF4-FFF2-40B4-BE49-F238E27FC236}">
                  <a16:creationId xmlns:a16="http://schemas.microsoft.com/office/drawing/2014/main" id="{C425A962-FB3A-5A55-E085-31E928EF1ED0}"/>
                </a:ext>
              </a:extLst>
            </p:cNvPr>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8573;p107">
              <a:extLst>
                <a:ext uri="{FF2B5EF4-FFF2-40B4-BE49-F238E27FC236}">
                  <a16:creationId xmlns:a16="http://schemas.microsoft.com/office/drawing/2014/main" id="{BE431B4F-9DDD-07A1-5EE4-8D626CED5C29}"/>
                </a:ext>
              </a:extLst>
            </p:cNvPr>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8574;p107">
              <a:extLst>
                <a:ext uri="{FF2B5EF4-FFF2-40B4-BE49-F238E27FC236}">
                  <a16:creationId xmlns:a16="http://schemas.microsoft.com/office/drawing/2014/main" id="{FB169347-BB94-8F4D-92AD-51B3CD5E836B}"/>
                </a:ext>
              </a:extLst>
            </p:cNvPr>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8575;p107">
              <a:extLst>
                <a:ext uri="{FF2B5EF4-FFF2-40B4-BE49-F238E27FC236}">
                  <a16:creationId xmlns:a16="http://schemas.microsoft.com/office/drawing/2014/main" id="{EF5A5EA7-CE50-DECD-29D7-EAE0B8249A78}"/>
                </a:ext>
              </a:extLst>
            </p:cNvPr>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8576;p107">
              <a:extLst>
                <a:ext uri="{FF2B5EF4-FFF2-40B4-BE49-F238E27FC236}">
                  <a16:creationId xmlns:a16="http://schemas.microsoft.com/office/drawing/2014/main" id="{7988C1C1-F5C4-E5C0-F891-521D77CD653B}"/>
                </a:ext>
              </a:extLst>
            </p:cNvPr>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8577;p107">
              <a:extLst>
                <a:ext uri="{FF2B5EF4-FFF2-40B4-BE49-F238E27FC236}">
                  <a16:creationId xmlns:a16="http://schemas.microsoft.com/office/drawing/2014/main" id="{31FCEDEC-5AC9-4AEF-1786-A7FEFFD1A198}"/>
                </a:ext>
              </a:extLst>
            </p:cNvPr>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3" name="Google Shape;8578;p107">
              <a:extLst>
                <a:ext uri="{FF2B5EF4-FFF2-40B4-BE49-F238E27FC236}">
                  <a16:creationId xmlns:a16="http://schemas.microsoft.com/office/drawing/2014/main" id="{8E3B6651-2307-12E1-DECD-1267777A34F0}"/>
                </a:ext>
              </a:extLst>
            </p:cNvPr>
            <p:cNvGrpSpPr/>
            <p:nvPr/>
          </p:nvGrpSpPr>
          <p:grpSpPr>
            <a:xfrm>
              <a:off x="6836957" y="2068734"/>
              <a:ext cx="461892" cy="721067"/>
              <a:chOff x="6836957" y="2068734"/>
              <a:chExt cx="461892" cy="721067"/>
            </a:xfrm>
          </p:grpSpPr>
          <p:sp>
            <p:nvSpPr>
              <p:cNvPr id="14" name="Google Shape;8579;p107">
                <a:extLst>
                  <a:ext uri="{FF2B5EF4-FFF2-40B4-BE49-F238E27FC236}">
                    <a16:creationId xmlns:a16="http://schemas.microsoft.com/office/drawing/2014/main" id="{6020E378-ED58-155C-5332-6C8E5DD22222}"/>
                  </a:ext>
                </a:extLst>
              </p:cNvPr>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8580;p107">
                <a:extLst>
                  <a:ext uri="{FF2B5EF4-FFF2-40B4-BE49-F238E27FC236}">
                    <a16:creationId xmlns:a16="http://schemas.microsoft.com/office/drawing/2014/main" id="{1BC2790F-8262-7F6F-B6A7-2A3B60E368FC}"/>
                  </a:ext>
                </a:extLst>
              </p:cNvPr>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8581;p107">
                <a:extLst>
                  <a:ext uri="{FF2B5EF4-FFF2-40B4-BE49-F238E27FC236}">
                    <a16:creationId xmlns:a16="http://schemas.microsoft.com/office/drawing/2014/main" id="{4773B8A0-72FF-CDC4-3CDC-48C119B51188}"/>
                  </a:ext>
                </a:extLst>
              </p:cNvPr>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8582;p107">
                <a:extLst>
                  <a:ext uri="{FF2B5EF4-FFF2-40B4-BE49-F238E27FC236}">
                    <a16:creationId xmlns:a16="http://schemas.microsoft.com/office/drawing/2014/main" id="{5C959431-1B9B-ABED-30BC-C91026EA2137}"/>
                  </a:ext>
                </a:extLst>
              </p:cNvPr>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8583;p107">
                <a:extLst>
                  <a:ext uri="{FF2B5EF4-FFF2-40B4-BE49-F238E27FC236}">
                    <a16:creationId xmlns:a16="http://schemas.microsoft.com/office/drawing/2014/main" id="{1C6CE45C-AD63-CEDB-9CCB-184F7C2160D0}"/>
                  </a:ext>
                </a:extLst>
              </p:cNvPr>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8584;p107">
                <a:extLst>
                  <a:ext uri="{FF2B5EF4-FFF2-40B4-BE49-F238E27FC236}">
                    <a16:creationId xmlns:a16="http://schemas.microsoft.com/office/drawing/2014/main" id="{C4438B54-AD99-21D2-BFCB-407F32333655}"/>
                  </a:ext>
                </a:extLst>
              </p:cNvPr>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0" name="Google Shape;8585;p107">
                <a:extLst>
                  <a:ext uri="{FF2B5EF4-FFF2-40B4-BE49-F238E27FC236}">
                    <a16:creationId xmlns:a16="http://schemas.microsoft.com/office/drawing/2014/main" id="{682C2C82-DC4B-AC6A-C665-909158CA902E}"/>
                  </a:ext>
                </a:extLst>
              </p:cNvPr>
              <p:cNvGrpSpPr/>
              <p:nvPr/>
            </p:nvGrpSpPr>
            <p:grpSpPr>
              <a:xfrm>
                <a:off x="6836957" y="2068734"/>
                <a:ext cx="461892" cy="721067"/>
                <a:chOff x="6836957" y="2068734"/>
                <a:chExt cx="461892" cy="721067"/>
              </a:xfrm>
            </p:grpSpPr>
            <p:sp>
              <p:nvSpPr>
                <p:cNvPr id="21" name="Google Shape;8586;p107">
                  <a:extLst>
                    <a:ext uri="{FF2B5EF4-FFF2-40B4-BE49-F238E27FC236}">
                      <a16:creationId xmlns:a16="http://schemas.microsoft.com/office/drawing/2014/main" id="{75330593-47AD-8003-79F7-90A4930AACE8}"/>
                    </a:ext>
                  </a:extLst>
                </p:cNvPr>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8587;p107">
                  <a:extLst>
                    <a:ext uri="{FF2B5EF4-FFF2-40B4-BE49-F238E27FC236}">
                      <a16:creationId xmlns:a16="http://schemas.microsoft.com/office/drawing/2014/main" id="{988786B3-78BF-9DA8-E86B-58BE7BA15C93}"/>
                    </a:ext>
                  </a:extLst>
                </p:cNvPr>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8588;p107">
                  <a:extLst>
                    <a:ext uri="{FF2B5EF4-FFF2-40B4-BE49-F238E27FC236}">
                      <a16:creationId xmlns:a16="http://schemas.microsoft.com/office/drawing/2014/main" id="{A328330C-809B-7386-630A-A4E84159B0CF}"/>
                    </a:ext>
                  </a:extLst>
                </p:cNvPr>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8589;p107">
                  <a:extLst>
                    <a:ext uri="{FF2B5EF4-FFF2-40B4-BE49-F238E27FC236}">
                      <a16:creationId xmlns:a16="http://schemas.microsoft.com/office/drawing/2014/main" id="{555571CE-CD56-8CC2-A912-2B5ED3C87CAC}"/>
                    </a:ext>
                  </a:extLst>
                </p:cNvPr>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8590;p107">
                  <a:extLst>
                    <a:ext uri="{FF2B5EF4-FFF2-40B4-BE49-F238E27FC236}">
                      <a16:creationId xmlns:a16="http://schemas.microsoft.com/office/drawing/2014/main" id="{5782C0A1-7E1C-F8D8-FA2A-6B1ED9C3AA5C}"/>
                    </a:ext>
                  </a:extLst>
                </p:cNvPr>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8591;p107">
                  <a:extLst>
                    <a:ext uri="{FF2B5EF4-FFF2-40B4-BE49-F238E27FC236}">
                      <a16:creationId xmlns:a16="http://schemas.microsoft.com/office/drawing/2014/main" id="{720FB21D-4696-EB93-BDE3-C80202E84D0E}"/>
                    </a:ext>
                  </a:extLst>
                </p:cNvPr>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8592;p107">
                  <a:extLst>
                    <a:ext uri="{FF2B5EF4-FFF2-40B4-BE49-F238E27FC236}">
                      <a16:creationId xmlns:a16="http://schemas.microsoft.com/office/drawing/2014/main" id="{7D2ECF5E-5AEF-BA61-D3F4-EE278318B9BD}"/>
                    </a:ext>
                  </a:extLst>
                </p:cNvPr>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EFEF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40537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3645-C872-AD47-2F68-6CD96BE8C1C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080E08B4-3B13-1A30-BC09-3E5C0B46BE74}"/>
              </a:ext>
            </a:extLst>
          </p:cNvPr>
          <p:cNvSpPr>
            <a:spLocks noGrp="1"/>
          </p:cNvSpPr>
          <p:nvPr>
            <p:ph type="body" idx="1"/>
          </p:nvPr>
        </p:nvSpPr>
        <p:spPr/>
        <p:txBody>
          <a:bodyPr/>
          <a:lstStyle/>
          <a:p>
            <a:endParaRPr lang="en-US" dirty="0"/>
          </a:p>
        </p:txBody>
      </p:sp>
      <p:sp>
        <p:nvSpPr>
          <p:cNvPr id="31" name="Content Placeholder 2">
            <a:extLst>
              <a:ext uri="{FF2B5EF4-FFF2-40B4-BE49-F238E27FC236}">
                <a16:creationId xmlns:a16="http://schemas.microsoft.com/office/drawing/2014/main" id="{1D0DA14A-287A-86F5-0A5C-25D70569887B}"/>
              </a:ext>
            </a:extLst>
          </p:cNvPr>
          <p:cNvSpPr txBox="1">
            <a:spLocks/>
          </p:cNvSpPr>
          <p:nvPr/>
        </p:nvSpPr>
        <p:spPr>
          <a:xfrm>
            <a:off x="1514475" y="629288"/>
            <a:ext cx="7629525" cy="5063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4:</a:t>
            </a:r>
            <a:r>
              <a:rPr lang="en-US" dirty="0">
                <a:solidFill>
                  <a:srgbClr val="000000"/>
                </a:solidFill>
                <a:latin typeface="Times New Roman" panose="02020603050405020304" pitchFamily="18" charset="0"/>
                <a:cs typeface="Times New Roman" panose="02020603050405020304" pitchFamily="18" charset="0"/>
              </a:rPr>
              <a:t> Biểu diễn số hữu </a:t>
            </a:r>
            <a:r>
              <a:rPr lang="en-US" dirty="0" err="1">
                <a:solidFill>
                  <a:srgbClr val="000000"/>
                </a:solidFill>
                <a:latin typeface="Times New Roman" panose="02020603050405020304" pitchFamily="18" charset="0"/>
                <a:cs typeface="Times New Roman" panose="02020603050405020304" pitchFamily="18" charset="0"/>
              </a:rPr>
              <a:t>tỉ</a:t>
            </a:r>
            <a:r>
              <a:rPr lang="en-US" dirty="0">
                <a:solidFill>
                  <a:srgbClr val="000000"/>
                </a:solidFill>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trên</a:t>
            </a:r>
            <a:r>
              <a:rPr lang="en-US" dirty="0">
                <a:solidFill>
                  <a:srgbClr val="000000"/>
                </a:solidFill>
                <a:latin typeface="Times New Roman" panose="02020603050405020304" pitchFamily="18" charset="0"/>
                <a:cs typeface="Times New Roman" panose="02020603050405020304" pitchFamily="18" charset="0"/>
              </a:rPr>
              <a:t> trục số. </a:t>
            </a:r>
          </a:p>
        </p:txBody>
      </p:sp>
      <mc:AlternateContent xmlns:mc="http://schemas.openxmlformats.org/markup-compatibility/2006" xmlns:a14="http://schemas.microsoft.com/office/drawing/2010/main">
        <mc:Choice Requires="a14">
          <p:sp>
            <p:nvSpPr>
              <p:cNvPr id="33" name="Object 27">
                <a:extLst>
                  <a:ext uri="{FF2B5EF4-FFF2-40B4-BE49-F238E27FC236}">
                    <a16:creationId xmlns:a16="http://schemas.microsoft.com/office/drawing/2014/main" id="{2B2631B6-AAAD-9287-0991-89BAA719A638}"/>
                  </a:ext>
                </a:extLst>
              </p:cNvPr>
              <p:cNvSpPr txBox="1"/>
              <p:nvPr/>
            </p:nvSpPr>
            <p:spPr>
              <a:xfrm>
                <a:off x="5596967" y="452980"/>
                <a:ext cx="377081" cy="10392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200" i="1" smtClean="0">
                              <a:solidFill>
                                <a:srgbClr val="000000"/>
                              </a:solidFill>
                              <a:latin typeface="Cambria Math" panose="02040503050406030204" pitchFamily="18" charset="0"/>
                            </a:rPr>
                          </m:ctrlPr>
                        </m:fPr>
                        <m:num>
                          <m:r>
                            <a:rPr lang="en-US" sz="2200" b="0" i="1">
                              <a:solidFill>
                                <a:srgbClr val="000000"/>
                              </a:solidFill>
                              <a:latin typeface="Cambria Math" panose="02040503050406030204" pitchFamily="18" charset="0"/>
                            </a:rPr>
                            <m:t>3</m:t>
                          </m:r>
                        </m:num>
                        <m:den>
                          <m:r>
                            <a:rPr lang="en-US" sz="2200" b="0" i="1">
                              <a:solidFill>
                                <a:srgbClr val="000000"/>
                              </a:solidFill>
                              <a:latin typeface="Cambria Math" panose="02040503050406030204" pitchFamily="18" charset="0"/>
                            </a:rPr>
                            <m:t>4</m:t>
                          </m:r>
                        </m:den>
                      </m:f>
                    </m:oMath>
                  </m:oMathPara>
                </a14:m>
                <a:endParaRPr lang="en-US" sz="2200" dirty="0">
                  <a:solidFill>
                    <a:srgbClr val="000000"/>
                  </a:solidFill>
                </a:endParaRPr>
              </a:p>
            </p:txBody>
          </p:sp>
        </mc:Choice>
        <mc:Fallback xmlns="">
          <p:sp>
            <p:nvSpPr>
              <p:cNvPr id="33" name="Object 27">
                <a:extLst>
                  <a:ext uri="{FF2B5EF4-FFF2-40B4-BE49-F238E27FC236}">
                    <a16:creationId xmlns:a16="http://schemas.microsoft.com/office/drawing/2014/main" id="{2B2631B6-AAAD-9287-0991-89BAA719A638}"/>
                  </a:ext>
                </a:extLst>
              </p:cNvPr>
              <p:cNvSpPr txBox="1">
                <a:spLocks noRot="1" noChangeAspect="1" noMove="1" noResize="1" noEditPoints="1" noAdjustHandles="1" noChangeArrowheads="1" noChangeShapeType="1" noTextEdit="1"/>
              </p:cNvSpPr>
              <p:nvPr/>
            </p:nvSpPr>
            <p:spPr>
              <a:xfrm>
                <a:off x="5596967" y="452980"/>
                <a:ext cx="377081" cy="1039253"/>
              </a:xfrm>
              <a:prstGeom prst="rect">
                <a:avLst/>
              </a:prstGeom>
              <a:blipFill>
                <a:blip r:embed="rId2"/>
                <a:stretch>
                  <a:fillRect/>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A0338CB4-3351-785E-27FA-686075B03184}"/>
              </a:ext>
            </a:extLst>
          </p:cNvPr>
          <p:cNvGrpSpPr/>
          <p:nvPr/>
        </p:nvGrpSpPr>
        <p:grpSpPr>
          <a:xfrm>
            <a:off x="1441230" y="1249425"/>
            <a:ext cx="6963300" cy="1225487"/>
            <a:chOff x="1365584" y="2864375"/>
            <a:chExt cx="7591425" cy="1225487"/>
          </a:xfrm>
        </p:grpSpPr>
        <p:cxnSp>
          <p:nvCxnSpPr>
            <p:cNvPr id="37" name="Straight Arrow Connector 36">
              <a:extLst>
                <a:ext uri="{FF2B5EF4-FFF2-40B4-BE49-F238E27FC236}">
                  <a16:creationId xmlns:a16="http://schemas.microsoft.com/office/drawing/2014/main" id="{3F593430-D6B0-1B80-B032-7FCB18EDAEEC}"/>
                </a:ext>
              </a:extLst>
            </p:cNvPr>
            <p:cNvCxnSpPr/>
            <p:nvPr/>
          </p:nvCxnSpPr>
          <p:spPr>
            <a:xfrm flipV="1">
              <a:off x="1365584" y="3406313"/>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451E97DD-8B69-974B-DA72-B31DDE4CF72F}"/>
                </a:ext>
              </a:extLst>
            </p:cNvPr>
            <p:cNvGrpSpPr/>
            <p:nvPr/>
          </p:nvGrpSpPr>
          <p:grpSpPr>
            <a:xfrm>
              <a:off x="5973554" y="3352799"/>
              <a:ext cx="222250" cy="722775"/>
              <a:chOff x="5973552" y="3352799"/>
              <a:chExt cx="222249" cy="722775"/>
            </a:xfrm>
          </p:grpSpPr>
          <p:cxnSp>
            <p:nvCxnSpPr>
              <p:cNvPr id="56" name="Straight Connector 55">
                <a:extLst>
                  <a:ext uri="{FF2B5EF4-FFF2-40B4-BE49-F238E27FC236}">
                    <a16:creationId xmlns:a16="http://schemas.microsoft.com/office/drawing/2014/main" id="{11EEE8AD-C2BB-B573-9C2E-4095132B6ECC}"/>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Object 36">
                    <a:extLst>
                      <a:ext uri="{FF2B5EF4-FFF2-40B4-BE49-F238E27FC236}">
                        <a16:creationId xmlns:a16="http://schemas.microsoft.com/office/drawing/2014/main" id="{4737CD07-00B3-305D-2FF7-AA504BD53D6F}"/>
                      </a:ext>
                    </a:extLst>
                  </p:cNvPr>
                  <p:cNvSpPr txBox="1"/>
                  <p:nvPr/>
                </p:nvSpPr>
                <p:spPr>
                  <a:xfrm>
                    <a:off x="5973552" y="3715212"/>
                    <a:ext cx="222249"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7" name="Object 36">
                    <a:extLst>
                      <a:ext uri="{FF2B5EF4-FFF2-40B4-BE49-F238E27FC236}">
                        <a16:creationId xmlns:a16="http://schemas.microsoft.com/office/drawing/2014/main" id="{4737CD07-00B3-305D-2FF7-AA504BD53D6F}"/>
                      </a:ext>
                    </a:extLst>
                  </p:cNvPr>
                  <p:cNvSpPr txBox="1">
                    <a:spLocks noRot="1" noChangeAspect="1" noMove="1" noResize="1" noEditPoints="1" noAdjustHandles="1" noChangeArrowheads="1" noChangeShapeType="1" noTextEdit="1"/>
                  </p:cNvSpPr>
                  <p:nvPr/>
                </p:nvSpPr>
                <p:spPr>
                  <a:xfrm>
                    <a:off x="5973552" y="3715212"/>
                    <a:ext cx="222249" cy="360362"/>
                  </a:xfrm>
                  <a:prstGeom prst="rect">
                    <a:avLst/>
                  </a:prstGeom>
                  <a:blipFill>
                    <a:blip r:embed="rId3"/>
                    <a:stretch>
                      <a:fillRect r="-24242"/>
                    </a:stretch>
                  </a:blipFill>
                </p:spPr>
                <p:txBody>
                  <a:bodyPr/>
                  <a:lstStyle/>
                  <a:p>
                    <a:r>
                      <a:rPr lang="en-US">
                        <a:noFill/>
                      </a:rPr>
                      <a:t> </a:t>
                    </a:r>
                  </a:p>
                </p:txBody>
              </p:sp>
            </mc:Fallback>
          </mc:AlternateContent>
        </p:grpSp>
        <p:grpSp>
          <p:nvGrpSpPr>
            <p:cNvPr id="39" name="Group 38">
              <a:extLst>
                <a:ext uri="{FF2B5EF4-FFF2-40B4-BE49-F238E27FC236}">
                  <a16:creationId xmlns:a16="http://schemas.microsoft.com/office/drawing/2014/main" id="{58F6C630-C52E-816C-EE59-F697E9AD456F}"/>
                </a:ext>
              </a:extLst>
            </p:cNvPr>
            <p:cNvGrpSpPr/>
            <p:nvPr/>
          </p:nvGrpSpPr>
          <p:grpSpPr>
            <a:xfrm>
              <a:off x="7114967" y="3335863"/>
              <a:ext cx="277812" cy="739711"/>
              <a:chOff x="7114966" y="3335863"/>
              <a:chExt cx="277812" cy="739711"/>
            </a:xfrm>
          </p:grpSpPr>
          <p:cxnSp>
            <p:nvCxnSpPr>
              <p:cNvPr id="54" name="Straight Connector 53">
                <a:extLst>
                  <a:ext uri="{FF2B5EF4-FFF2-40B4-BE49-F238E27FC236}">
                    <a16:creationId xmlns:a16="http://schemas.microsoft.com/office/drawing/2014/main" id="{327B6BF7-E7F6-4EB4-F196-FABD17271D5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Object 37">
                    <a:extLst>
                      <a:ext uri="{FF2B5EF4-FFF2-40B4-BE49-F238E27FC236}">
                        <a16:creationId xmlns:a16="http://schemas.microsoft.com/office/drawing/2014/main" id="{DFE05C94-6342-0DD2-1943-5EC6660BDC8A}"/>
                      </a:ext>
                    </a:extLst>
                  </p:cNvPr>
                  <p:cNvSpPr txBox="1"/>
                  <p:nvPr/>
                </p:nvSpPr>
                <p:spPr>
                  <a:xfrm>
                    <a:off x="7114966" y="3715212"/>
                    <a:ext cx="277812"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endParaRPr>
                  </a:p>
                </p:txBody>
              </p:sp>
            </mc:Choice>
            <mc:Fallback xmlns="">
              <p:sp>
                <p:nvSpPr>
                  <p:cNvPr id="55" name="Object 37">
                    <a:extLst>
                      <a:ext uri="{FF2B5EF4-FFF2-40B4-BE49-F238E27FC236}">
                        <a16:creationId xmlns:a16="http://schemas.microsoft.com/office/drawing/2014/main" id="{DFE05C94-6342-0DD2-1943-5EC6660BDC8A}"/>
                      </a:ext>
                    </a:extLst>
                  </p:cNvPr>
                  <p:cNvSpPr txBox="1">
                    <a:spLocks noRot="1" noChangeAspect="1" noMove="1" noResize="1" noEditPoints="1" noAdjustHandles="1" noChangeArrowheads="1" noChangeShapeType="1" noTextEdit="1"/>
                  </p:cNvSpPr>
                  <p:nvPr/>
                </p:nvSpPr>
                <p:spPr>
                  <a:xfrm>
                    <a:off x="7114966" y="3715212"/>
                    <a:ext cx="277812" cy="360362"/>
                  </a:xfrm>
                  <a:prstGeom prst="rect">
                    <a:avLst/>
                  </a:prstGeom>
                  <a:blipFill>
                    <a:blip r:embed="rId4"/>
                    <a:stretch>
                      <a:fillRect/>
                    </a:stretch>
                  </a:blipFill>
                </p:spPr>
                <p:txBody>
                  <a:bodyPr/>
                  <a:lstStyle/>
                  <a:p>
                    <a:r>
                      <a:rPr lang="en-US">
                        <a:noFill/>
                      </a:rPr>
                      <a:t> </a:t>
                    </a:r>
                  </a:p>
                </p:txBody>
              </p:sp>
            </mc:Fallback>
          </mc:AlternateContent>
        </p:grpSp>
        <p:grpSp>
          <p:nvGrpSpPr>
            <p:cNvPr id="40" name="Group 39">
              <a:extLst>
                <a:ext uri="{FF2B5EF4-FFF2-40B4-BE49-F238E27FC236}">
                  <a16:creationId xmlns:a16="http://schemas.microsoft.com/office/drawing/2014/main" id="{C35F03BB-C96B-F482-925E-00409BAC0590}"/>
                </a:ext>
              </a:extLst>
            </p:cNvPr>
            <p:cNvGrpSpPr/>
            <p:nvPr/>
          </p:nvGrpSpPr>
          <p:grpSpPr>
            <a:xfrm>
              <a:off x="3417679" y="3369725"/>
              <a:ext cx="441325" cy="705849"/>
              <a:chOff x="3417678" y="3369725"/>
              <a:chExt cx="441325" cy="705849"/>
            </a:xfrm>
          </p:grpSpPr>
          <p:cxnSp>
            <p:nvCxnSpPr>
              <p:cNvPr id="52" name="Straight Connector 51">
                <a:extLst>
                  <a:ext uri="{FF2B5EF4-FFF2-40B4-BE49-F238E27FC236}">
                    <a16:creationId xmlns:a16="http://schemas.microsoft.com/office/drawing/2014/main" id="{C6CEC649-97C8-B463-6073-9A542B226AF0}"/>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Object 38">
                    <a:extLst>
                      <a:ext uri="{FF2B5EF4-FFF2-40B4-BE49-F238E27FC236}">
                        <a16:creationId xmlns:a16="http://schemas.microsoft.com/office/drawing/2014/main" id="{B0767500-F7EE-E7F4-53C0-F2FD3F0434F2}"/>
                      </a:ext>
                    </a:extLst>
                  </p:cNvPr>
                  <p:cNvSpPr txBox="1"/>
                  <p:nvPr/>
                </p:nvSpPr>
                <p:spPr>
                  <a:xfrm>
                    <a:off x="3417678" y="3716799"/>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3" name="Object 38">
                    <a:extLst>
                      <a:ext uri="{FF2B5EF4-FFF2-40B4-BE49-F238E27FC236}">
                        <a16:creationId xmlns:a16="http://schemas.microsoft.com/office/drawing/2014/main" id="{B0767500-F7EE-E7F4-53C0-F2FD3F0434F2}"/>
                      </a:ext>
                    </a:extLst>
                  </p:cNvPr>
                  <p:cNvSpPr txBox="1">
                    <a:spLocks noRot="1" noChangeAspect="1" noMove="1" noResize="1" noEditPoints="1" noAdjustHandles="1" noChangeArrowheads="1" noChangeShapeType="1" noTextEdit="1"/>
                  </p:cNvSpPr>
                  <p:nvPr/>
                </p:nvSpPr>
                <p:spPr>
                  <a:xfrm>
                    <a:off x="3417678" y="3716799"/>
                    <a:ext cx="441325" cy="358775"/>
                  </a:xfrm>
                  <a:prstGeom prst="rect">
                    <a:avLst/>
                  </a:prstGeom>
                  <a:blipFill>
                    <a:blip r:embed="rId5"/>
                    <a:stretch>
                      <a:fillRect/>
                    </a:stretch>
                  </a:blipFill>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559F305F-9009-C5AD-F708-8BFA7974D041}"/>
                </a:ext>
              </a:extLst>
            </p:cNvPr>
            <p:cNvGrpSpPr/>
            <p:nvPr/>
          </p:nvGrpSpPr>
          <p:grpSpPr>
            <a:xfrm>
              <a:off x="2261979" y="3344333"/>
              <a:ext cx="471488" cy="718541"/>
              <a:chOff x="2261962" y="3344328"/>
              <a:chExt cx="471488" cy="718541"/>
            </a:xfrm>
          </p:grpSpPr>
          <p:cxnSp>
            <p:nvCxnSpPr>
              <p:cNvPr id="50" name="Straight Connector 49">
                <a:extLst>
                  <a:ext uri="{FF2B5EF4-FFF2-40B4-BE49-F238E27FC236}">
                    <a16:creationId xmlns:a16="http://schemas.microsoft.com/office/drawing/2014/main" id="{382CCA45-A8E6-C4C7-3F57-E042DF8203CC}"/>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Object 39">
                    <a:extLst>
                      <a:ext uri="{FF2B5EF4-FFF2-40B4-BE49-F238E27FC236}">
                        <a16:creationId xmlns:a16="http://schemas.microsoft.com/office/drawing/2014/main" id="{E756E8FB-19D5-3FB0-2905-FF263D3CF7AD}"/>
                      </a:ext>
                    </a:extLst>
                  </p:cNvPr>
                  <p:cNvSpPr txBox="1"/>
                  <p:nvPr/>
                </p:nvSpPr>
                <p:spPr>
                  <a:xfrm>
                    <a:off x="2261962" y="3702507"/>
                    <a:ext cx="471488"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dirty="0">
                      <a:solidFill>
                        <a:srgbClr val="000000"/>
                      </a:solidFill>
                    </a:endParaRPr>
                  </a:p>
                </p:txBody>
              </p:sp>
            </mc:Choice>
            <mc:Fallback xmlns="">
              <p:sp>
                <p:nvSpPr>
                  <p:cNvPr id="51" name="Object 39">
                    <a:extLst>
                      <a:ext uri="{FF2B5EF4-FFF2-40B4-BE49-F238E27FC236}">
                        <a16:creationId xmlns:a16="http://schemas.microsoft.com/office/drawing/2014/main" id="{E756E8FB-19D5-3FB0-2905-FF263D3CF7AD}"/>
                      </a:ext>
                    </a:extLst>
                  </p:cNvPr>
                  <p:cNvSpPr txBox="1">
                    <a:spLocks noRot="1" noChangeAspect="1" noMove="1" noResize="1" noEditPoints="1" noAdjustHandles="1" noChangeArrowheads="1" noChangeShapeType="1" noTextEdit="1"/>
                  </p:cNvSpPr>
                  <p:nvPr/>
                </p:nvSpPr>
                <p:spPr>
                  <a:xfrm>
                    <a:off x="2261962" y="3702507"/>
                    <a:ext cx="471488" cy="360362"/>
                  </a:xfrm>
                  <a:prstGeom prst="rect">
                    <a:avLst/>
                  </a:prstGeom>
                  <a:blipFill>
                    <a:blip r:embed="rId6"/>
                    <a:stretch>
                      <a:fillRect/>
                    </a:stretch>
                  </a:blipFill>
                </p:spPr>
                <p:txBody>
                  <a:bodyPr/>
                  <a:lstStyle/>
                  <a:p>
                    <a:r>
                      <a:rPr lang="en-US">
                        <a:noFill/>
                      </a:rPr>
                      <a:t> </a:t>
                    </a:r>
                  </a:p>
                </p:txBody>
              </p:sp>
            </mc:Fallback>
          </mc:AlternateContent>
        </p:grpSp>
        <p:cxnSp>
          <p:nvCxnSpPr>
            <p:cNvPr id="42" name="Straight Connector 41">
              <a:extLst>
                <a:ext uri="{FF2B5EF4-FFF2-40B4-BE49-F238E27FC236}">
                  <a16:creationId xmlns:a16="http://schemas.microsoft.com/office/drawing/2014/main" id="{4C956290-1550-EF88-A5E3-E1B0EF2E6DE1}"/>
                </a:ext>
              </a:extLst>
            </p:cNvPr>
            <p:cNvCxnSpPr>
              <a:endCxn id="44" idx="6"/>
            </p:cNvCxnSpPr>
            <p:nvPr/>
          </p:nvCxnSpPr>
          <p:spPr>
            <a:xfrm>
              <a:off x="4913314" y="3425825"/>
              <a:ext cx="924075" cy="9519"/>
            </a:xfrm>
            <a:prstGeom prst="line">
              <a:avLst/>
            </a:prstGeom>
            <a:ln w="69850">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9149378-25E7-179E-1D96-A8A5F452FAF6}"/>
                </a:ext>
              </a:extLst>
            </p:cNvPr>
            <p:cNvSpPr/>
            <p:nvPr/>
          </p:nvSpPr>
          <p:spPr>
            <a:xfrm>
              <a:off x="5451758" y="3388782"/>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4" name="Oval 43">
              <a:extLst>
                <a:ext uri="{FF2B5EF4-FFF2-40B4-BE49-F238E27FC236}">
                  <a16:creationId xmlns:a16="http://schemas.microsoft.com/office/drawing/2014/main" id="{1DAD76F7-CD69-DE39-88E1-91D2BBD2A629}"/>
                </a:ext>
              </a:extLst>
            </p:cNvPr>
            <p:cNvSpPr/>
            <p:nvPr/>
          </p:nvSpPr>
          <p:spPr>
            <a:xfrm>
              <a:off x="5743726" y="3393011"/>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5" name="Oval 44">
              <a:extLst>
                <a:ext uri="{FF2B5EF4-FFF2-40B4-BE49-F238E27FC236}">
                  <a16:creationId xmlns:a16="http://schemas.microsoft.com/office/drawing/2014/main" id="{33207C66-0E24-6D1D-61F2-B9934CB170CF}"/>
                </a:ext>
              </a:extLst>
            </p:cNvPr>
            <p:cNvSpPr/>
            <p:nvPr/>
          </p:nvSpPr>
          <p:spPr>
            <a:xfrm>
              <a:off x="5161297" y="3390045"/>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a14="http://schemas.microsoft.com/office/drawing/2010/main">
          <mc:Choice Requires="a14">
            <p:sp>
              <p:nvSpPr>
                <p:cNvPr id="46" name="Object 47">
                  <a:extLst>
                    <a:ext uri="{FF2B5EF4-FFF2-40B4-BE49-F238E27FC236}">
                      <a16:creationId xmlns:a16="http://schemas.microsoft.com/office/drawing/2014/main" id="{2EF7E122-0F54-BF61-1B75-B6738FD60CFB}"/>
                    </a:ext>
                  </a:extLst>
                </p:cNvPr>
                <p:cNvSpPr txBox="1"/>
                <p:nvPr/>
              </p:nvSpPr>
              <p:spPr>
                <a:xfrm>
                  <a:off x="5648468" y="2864375"/>
                  <a:ext cx="333375"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46" name="Object 47">
                  <a:extLst>
                    <a:ext uri="{FF2B5EF4-FFF2-40B4-BE49-F238E27FC236}">
                      <a16:creationId xmlns:a16="http://schemas.microsoft.com/office/drawing/2014/main" id="{2EF7E122-0F54-BF61-1B75-B6738FD60CFB}"/>
                    </a:ext>
                  </a:extLst>
                </p:cNvPr>
                <p:cNvSpPr txBox="1">
                  <a:spLocks noRot="1" noChangeAspect="1" noMove="1" noResize="1" noEditPoints="1" noAdjustHandles="1" noChangeArrowheads="1" noChangeShapeType="1" noTextEdit="1"/>
                </p:cNvSpPr>
                <p:nvPr/>
              </p:nvSpPr>
              <p:spPr>
                <a:xfrm>
                  <a:off x="5648468" y="2864375"/>
                  <a:ext cx="333375" cy="942975"/>
                </a:xfrm>
                <a:prstGeom prst="rect">
                  <a:avLst/>
                </a:prstGeom>
                <a:blipFill>
                  <a:blip r:embed="rId7"/>
                  <a:stretch>
                    <a:fillRect/>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CA293640-05E7-C5A9-DF0D-9519E0B73CE6}"/>
                </a:ext>
              </a:extLst>
            </p:cNvPr>
            <p:cNvGrpSpPr/>
            <p:nvPr/>
          </p:nvGrpSpPr>
          <p:grpSpPr>
            <a:xfrm>
              <a:off x="4778167" y="3344342"/>
              <a:ext cx="277812" cy="745520"/>
              <a:chOff x="4778166" y="3344334"/>
              <a:chExt cx="277812" cy="745520"/>
            </a:xfrm>
          </p:grpSpPr>
          <p:cxnSp>
            <p:nvCxnSpPr>
              <p:cNvPr id="48" name="Straight Connector 47">
                <a:extLst>
                  <a:ext uri="{FF2B5EF4-FFF2-40B4-BE49-F238E27FC236}">
                    <a16:creationId xmlns:a16="http://schemas.microsoft.com/office/drawing/2014/main" id="{5CFDA0C2-145D-4E71-2964-541B03224C1E}"/>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Object 35">
                    <a:extLst>
                      <a:ext uri="{FF2B5EF4-FFF2-40B4-BE49-F238E27FC236}">
                        <a16:creationId xmlns:a16="http://schemas.microsoft.com/office/drawing/2014/main" id="{3D04D39C-14DF-9F34-9CD1-3EF029E554E4}"/>
                      </a:ext>
                    </a:extLst>
                  </p:cNvPr>
                  <p:cNvSpPr txBox="1"/>
                  <p:nvPr/>
                </p:nvSpPr>
                <p:spPr>
                  <a:xfrm>
                    <a:off x="4778166" y="3702504"/>
                    <a:ext cx="277812"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endParaRPr>
                  </a:p>
                </p:txBody>
              </p:sp>
            </mc:Choice>
            <mc:Fallback xmlns="">
              <p:sp>
                <p:nvSpPr>
                  <p:cNvPr id="49" name="Object 35">
                    <a:extLst>
                      <a:ext uri="{FF2B5EF4-FFF2-40B4-BE49-F238E27FC236}">
                        <a16:creationId xmlns:a16="http://schemas.microsoft.com/office/drawing/2014/main" id="{3D04D39C-14DF-9F34-9CD1-3EF029E554E4}"/>
                      </a:ext>
                    </a:extLst>
                  </p:cNvPr>
                  <p:cNvSpPr txBox="1">
                    <a:spLocks noRot="1" noChangeAspect="1" noMove="1" noResize="1" noEditPoints="1" noAdjustHandles="1" noChangeArrowheads="1" noChangeShapeType="1" noTextEdit="1"/>
                  </p:cNvSpPr>
                  <p:nvPr/>
                </p:nvSpPr>
                <p:spPr>
                  <a:xfrm>
                    <a:off x="4778166" y="3702504"/>
                    <a:ext cx="277812" cy="387350"/>
                  </a:xfrm>
                  <a:prstGeom prst="rect">
                    <a:avLst/>
                  </a:prstGeom>
                  <a:blipFill>
                    <a:blip r:embed="rId8"/>
                    <a:stretch>
                      <a:fillRect/>
                    </a:stretch>
                  </a:blipFill>
                </p:spPr>
                <p:txBody>
                  <a:bodyPr/>
                  <a:lstStyle/>
                  <a:p>
                    <a:r>
                      <a:rPr lang="en-US">
                        <a:noFill/>
                      </a:rPr>
                      <a:t> </a:t>
                    </a:r>
                  </a:p>
                </p:txBody>
              </p:sp>
            </mc:Fallback>
          </mc:AlternateContent>
        </p:grpSp>
      </p:grpSp>
      <p:grpSp>
        <p:nvGrpSpPr>
          <p:cNvPr id="58" name="Group 57">
            <a:extLst>
              <a:ext uri="{FF2B5EF4-FFF2-40B4-BE49-F238E27FC236}">
                <a16:creationId xmlns:a16="http://schemas.microsoft.com/office/drawing/2014/main" id="{86A2BB8B-577C-5C73-DCB8-6935FF6F0644}"/>
              </a:ext>
            </a:extLst>
          </p:cNvPr>
          <p:cNvGrpSpPr/>
          <p:nvPr/>
        </p:nvGrpSpPr>
        <p:grpSpPr>
          <a:xfrm>
            <a:off x="1264237" y="2363421"/>
            <a:ext cx="7317286" cy="2426626"/>
            <a:chOff x="491231" y="3474122"/>
            <a:chExt cx="11829964" cy="2426626"/>
          </a:xfrm>
        </p:grpSpPr>
        <p:sp>
          <p:nvSpPr>
            <p:cNvPr id="59" name="Text Box 56">
              <a:extLst>
                <a:ext uri="{FF2B5EF4-FFF2-40B4-BE49-F238E27FC236}">
                  <a16:creationId xmlns:a16="http://schemas.microsoft.com/office/drawing/2014/main" id="{63E5DC84-CCB6-AFBA-69E4-950A4A98358A}"/>
                </a:ext>
              </a:extLst>
            </p:cNvPr>
            <p:cNvSpPr txBox="1">
              <a:spLocks noChangeArrowheads="1"/>
            </p:cNvSpPr>
            <p:nvPr/>
          </p:nvSpPr>
          <p:spPr bwMode="auto">
            <a:xfrm>
              <a:off x="491231" y="3474122"/>
              <a:ext cx="11829964" cy="242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Chia đoạn thẳng đơn vị thành 4 phần bằng nhau, ta được đoạn đơn vị mới bằng      đơn vị cũ.</a:t>
              </a:r>
            </a:p>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 Lấy điểm bên phải điểm 0 cách điểm 0 đoạn bằng 3 đơn vị mới.</a:t>
              </a:r>
            </a:p>
          </p:txBody>
        </p:sp>
        <mc:AlternateContent xmlns:mc="http://schemas.openxmlformats.org/markup-compatibility/2006" xmlns:a14="http://schemas.microsoft.com/office/drawing/2010/main">
          <mc:Choice Requires="a14">
            <p:sp>
              <p:nvSpPr>
                <p:cNvPr id="60" name="Object 83">
                  <a:extLst>
                    <a:ext uri="{FF2B5EF4-FFF2-40B4-BE49-F238E27FC236}">
                      <a16:creationId xmlns:a16="http://schemas.microsoft.com/office/drawing/2014/main" id="{51AD0A2C-A7A7-3328-B592-C7C5F820D909}"/>
                    </a:ext>
                  </a:extLst>
                </p:cNvPr>
                <p:cNvSpPr txBox="1"/>
                <p:nvPr/>
              </p:nvSpPr>
              <p:spPr>
                <a:xfrm>
                  <a:off x="5108019" y="4095354"/>
                  <a:ext cx="354014" cy="10001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60" name="Object 83">
                  <a:extLst>
                    <a:ext uri="{FF2B5EF4-FFF2-40B4-BE49-F238E27FC236}">
                      <a16:creationId xmlns:a16="http://schemas.microsoft.com/office/drawing/2014/main" id="{51AD0A2C-A7A7-3328-B592-C7C5F820D909}"/>
                    </a:ext>
                  </a:extLst>
                </p:cNvPr>
                <p:cNvSpPr txBox="1">
                  <a:spLocks noRot="1" noChangeAspect="1" noMove="1" noResize="1" noEditPoints="1" noAdjustHandles="1" noChangeArrowheads="1" noChangeShapeType="1" noTextEdit="1"/>
                </p:cNvSpPr>
                <p:nvPr/>
              </p:nvSpPr>
              <p:spPr>
                <a:xfrm>
                  <a:off x="5108019" y="4095354"/>
                  <a:ext cx="354014" cy="1000125"/>
                </a:xfrm>
                <a:prstGeom prst="rect">
                  <a:avLst/>
                </a:prstGeom>
                <a:blipFill>
                  <a:blip r:embed="rId9"/>
                  <a:stretch>
                    <a:fillRect r="-13889"/>
                  </a:stretch>
                </a:blipFill>
              </p:spPr>
              <p:txBody>
                <a:bodyPr/>
                <a:lstStyle/>
                <a:p>
                  <a:r>
                    <a:rPr lang="en-US">
                      <a:noFill/>
                    </a:rPr>
                    <a:t> </a:t>
                  </a:r>
                </a:p>
              </p:txBody>
            </p:sp>
          </mc:Fallback>
        </mc:AlternateContent>
      </p:grpSp>
    </p:spTree>
    <p:extLst>
      <p:ext uri="{BB962C8B-B14F-4D97-AF65-F5344CB8AC3E}">
        <p14:creationId xmlns:p14="http://schemas.microsoft.com/office/powerpoint/2010/main" val="3091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7EA2788-1791-3084-A2F1-15AC1A257535}"/>
              </a:ext>
            </a:extLst>
          </p:cNvPr>
          <p:cNvSpPr txBox="1">
            <a:spLocks/>
          </p:cNvSpPr>
          <p:nvPr/>
        </p:nvSpPr>
        <p:spPr>
          <a:xfrm>
            <a:off x="1261670" y="426913"/>
            <a:ext cx="7629525" cy="506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5:</a:t>
            </a:r>
            <a:r>
              <a:rPr lang="en-US" dirty="0">
                <a:solidFill>
                  <a:srgbClr val="000000"/>
                </a:solidFill>
                <a:latin typeface="Times New Roman" panose="02020603050405020304" pitchFamily="18" charset="0"/>
                <a:cs typeface="Times New Roman" panose="02020603050405020304" pitchFamily="18" charset="0"/>
              </a:rPr>
              <a:t> Biểu diễn số hữu tỉ  </a:t>
            </a:r>
            <a:r>
              <a:rPr lang="en-US" sz="3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trên trục số. </a:t>
            </a:r>
          </a:p>
        </p:txBody>
      </p:sp>
      <mc:AlternateContent xmlns:mc="http://schemas.openxmlformats.org/markup-compatibility/2006" xmlns:a14="http://schemas.microsoft.com/office/drawing/2010/main">
        <mc:Choice Requires="a14">
          <p:sp>
            <p:nvSpPr>
              <p:cNvPr id="6" name="Object 56">
                <a:extLst>
                  <a:ext uri="{FF2B5EF4-FFF2-40B4-BE49-F238E27FC236}">
                    <a16:creationId xmlns:a16="http://schemas.microsoft.com/office/drawing/2014/main" id="{D0923D3D-D6DA-6A73-2D4E-8FB73F046A68}"/>
                  </a:ext>
                </a:extLst>
              </p:cNvPr>
              <p:cNvSpPr txBox="1"/>
              <p:nvPr/>
            </p:nvSpPr>
            <p:spPr>
              <a:xfrm>
                <a:off x="5324516" y="262555"/>
                <a:ext cx="527050"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6" name="Object 56">
                <a:extLst>
                  <a:ext uri="{FF2B5EF4-FFF2-40B4-BE49-F238E27FC236}">
                    <a16:creationId xmlns:a16="http://schemas.microsoft.com/office/drawing/2014/main" id="{D0923D3D-D6DA-6A73-2D4E-8FB73F046A68}"/>
                  </a:ext>
                </a:extLst>
              </p:cNvPr>
              <p:cNvSpPr txBox="1">
                <a:spLocks noRot="1" noChangeAspect="1" noMove="1" noResize="1" noEditPoints="1" noAdjustHandles="1" noChangeArrowheads="1" noChangeShapeType="1" noTextEdit="1"/>
              </p:cNvSpPr>
              <p:nvPr/>
            </p:nvSpPr>
            <p:spPr>
              <a:xfrm>
                <a:off x="5324516" y="262555"/>
                <a:ext cx="527050" cy="942975"/>
              </a:xfrm>
              <a:prstGeom prst="rect">
                <a:avLst/>
              </a:prstGeom>
              <a:blipFill>
                <a:blip r:embed="rId2"/>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44B22D58-A14E-DA1D-B1E4-FACB87449D82}"/>
              </a:ext>
            </a:extLst>
          </p:cNvPr>
          <p:cNvSpPr txBox="1">
            <a:spLocks noGrp="1"/>
          </p:cNvSpPr>
          <p:nvPr>
            <p:ph type="body" idx="1"/>
          </p:nvPr>
        </p:nvSpPr>
        <p:spPr>
          <a:xfrm>
            <a:off x="1385431" y="940628"/>
            <a:ext cx="6962775" cy="2836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rgbClr val="000000"/>
                </a:solidFill>
                <a:latin typeface="Times New Roman" panose="02020603050405020304" pitchFamily="18" charset="0"/>
                <a:cs typeface="Times New Roman" panose="02020603050405020304" pitchFamily="18" charset="0"/>
              </a:rPr>
              <a:t>Đổi</a:t>
            </a:r>
            <a:r>
              <a:rPr lang="en-US" dirty="0">
                <a:solidFill>
                  <a:srgbClr val="00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8" name="Object 60">
                <a:extLst>
                  <a:ext uri="{FF2B5EF4-FFF2-40B4-BE49-F238E27FC236}">
                    <a16:creationId xmlns:a16="http://schemas.microsoft.com/office/drawing/2014/main" id="{10D7DE4D-4528-0F5E-764F-BD3FCECB4956}"/>
                  </a:ext>
                </a:extLst>
              </p:cNvPr>
              <p:cNvSpPr txBox="1"/>
              <p:nvPr/>
            </p:nvSpPr>
            <p:spPr>
              <a:xfrm>
                <a:off x="2253672" y="966847"/>
                <a:ext cx="1187450" cy="114776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 name="Object 60">
                <a:extLst>
                  <a:ext uri="{FF2B5EF4-FFF2-40B4-BE49-F238E27FC236}">
                    <a16:creationId xmlns:a16="http://schemas.microsoft.com/office/drawing/2014/main" id="{10D7DE4D-4528-0F5E-764F-BD3FCECB4956}"/>
                  </a:ext>
                </a:extLst>
              </p:cNvPr>
              <p:cNvSpPr txBox="1">
                <a:spLocks noRot="1" noChangeAspect="1" noMove="1" noResize="1" noEditPoints="1" noAdjustHandles="1" noChangeArrowheads="1" noChangeShapeType="1" noTextEdit="1"/>
              </p:cNvSpPr>
              <p:nvPr/>
            </p:nvSpPr>
            <p:spPr>
              <a:xfrm>
                <a:off x="2253672" y="966847"/>
                <a:ext cx="1187450" cy="1147762"/>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8243CEDC-C331-4375-7676-018BEE266827}"/>
              </a:ext>
            </a:extLst>
          </p:cNvPr>
          <p:cNvGrpSpPr/>
          <p:nvPr/>
        </p:nvGrpSpPr>
        <p:grpSpPr>
          <a:xfrm>
            <a:off x="1385431" y="1613160"/>
            <a:ext cx="6482282" cy="1309688"/>
            <a:chOff x="3858423" y="2957419"/>
            <a:chExt cx="7591425" cy="1309688"/>
          </a:xfrm>
        </p:grpSpPr>
        <p:cxnSp>
          <p:nvCxnSpPr>
            <p:cNvPr id="10" name="Straight Arrow Connector 9">
              <a:extLst>
                <a:ext uri="{FF2B5EF4-FFF2-40B4-BE49-F238E27FC236}">
                  <a16:creationId xmlns:a16="http://schemas.microsoft.com/office/drawing/2014/main" id="{45490D0A-F7C9-832C-27B8-87461B935A42}"/>
                </a:ext>
              </a:extLst>
            </p:cNvPr>
            <p:cNvCxnSpPr/>
            <p:nvPr/>
          </p:nvCxnSpPr>
          <p:spPr>
            <a:xfrm flipV="1">
              <a:off x="3858423" y="3589509"/>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91C5413-52A9-6FF0-53DF-3B849C512951}"/>
                </a:ext>
              </a:extLst>
            </p:cNvPr>
            <p:cNvGrpSpPr/>
            <p:nvPr/>
          </p:nvGrpSpPr>
          <p:grpSpPr>
            <a:xfrm>
              <a:off x="4604677" y="2957419"/>
              <a:ext cx="5130800" cy="1309688"/>
              <a:chOff x="4604677" y="2957419"/>
              <a:chExt cx="5130800" cy="1309688"/>
            </a:xfrm>
          </p:grpSpPr>
          <p:grpSp>
            <p:nvGrpSpPr>
              <p:cNvPr id="12" name="Group 11">
                <a:extLst>
                  <a:ext uri="{FF2B5EF4-FFF2-40B4-BE49-F238E27FC236}">
                    <a16:creationId xmlns:a16="http://schemas.microsoft.com/office/drawing/2014/main" id="{12E265FD-FE64-7665-9DE2-500AAE4F15B0}"/>
                  </a:ext>
                </a:extLst>
              </p:cNvPr>
              <p:cNvGrpSpPr/>
              <p:nvPr/>
            </p:nvGrpSpPr>
            <p:grpSpPr>
              <a:xfrm>
                <a:off x="8316252" y="3529890"/>
                <a:ext cx="222250" cy="722930"/>
                <a:chOff x="5973102" y="3352799"/>
                <a:chExt cx="222249" cy="722930"/>
              </a:xfrm>
            </p:grpSpPr>
            <p:cxnSp>
              <p:nvCxnSpPr>
                <p:cNvPr id="29" name="Straight Connector 28">
                  <a:extLst>
                    <a:ext uri="{FF2B5EF4-FFF2-40B4-BE49-F238E27FC236}">
                      <a16:creationId xmlns:a16="http://schemas.microsoft.com/office/drawing/2014/main" id="{5591FDE7-107F-ADD0-92BC-5BFFAAD97C2F}"/>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bject 65">
                      <a:extLst>
                        <a:ext uri="{FF2B5EF4-FFF2-40B4-BE49-F238E27FC236}">
                          <a16:creationId xmlns:a16="http://schemas.microsoft.com/office/drawing/2014/main" id="{09B86A94-0DF0-ABA9-6F08-86C90A3A1FFC}"/>
                        </a:ext>
                      </a:extLst>
                    </p:cNvPr>
                    <p:cNvSpPr txBox="1"/>
                    <p:nvPr/>
                  </p:nvSpPr>
                  <p:spPr>
                    <a:xfrm>
                      <a:off x="5973102" y="3715366"/>
                      <a:ext cx="222249"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30" name="Object 65">
                      <a:extLst>
                        <a:ext uri="{FF2B5EF4-FFF2-40B4-BE49-F238E27FC236}">
                          <a16:creationId xmlns:a16="http://schemas.microsoft.com/office/drawing/2014/main" id="{09B86A94-0DF0-ABA9-6F08-86C90A3A1FFC}"/>
                        </a:ext>
                      </a:extLst>
                    </p:cNvPr>
                    <p:cNvSpPr txBox="1">
                      <a:spLocks noRot="1" noChangeAspect="1" noMove="1" noResize="1" noEditPoints="1" noAdjustHandles="1" noChangeArrowheads="1" noChangeShapeType="1" noTextEdit="1"/>
                    </p:cNvSpPr>
                    <p:nvPr/>
                  </p:nvSpPr>
                  <p:spPr>
                    <a:xfrm>
                      <a:off x="5973102" y="3715366"/>
                      <a:ext cx="222249" cy="360363"/>
                    </a:xfrm>
                    <a:prstGeom prst="rect">
                      <a:avLst/>
                    </a:prstGeom>
                    <a:blipFill>
                      <a:blip r:embed="rId4"/>
                      <a:stretch>
                        <a:fillRect r="-32258"/>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20AAC9D1-02F2-C123-040C-BF2F5450991C}"/>
                  </a:ext>
                </a:extLst>
              </p:cNvPr>
              <p:cNvGrpSpPr/>
              <p:nvPr/>
            </p:nvGrpSpPr>
            <p:grpSpPr>
              <a:xfrm>
                <a:off x="9457664" y="3512954"/>
                <a:ext cx="277813" cy="739866"/>
                <a:chOff x="7114511" y="3335863"/>
                <a:chExt cx="277813" cy="739866"/>
              </a:xfrm>
            </p:grpSpPr>
            <p:cxnSp>
              <p:nvCxnSpPr>
                <p:cNvPr id="27" name="Straight Connector 26">
                  <a:extLst>
                    <a:ext uri="{FF2B5EF4-FFF2-40B4-BE49-F238E27FC236}">
                      <a16:creationId xmlns:a16="http://schemas.microsoft.com/office/drawing/2014/main" id="{EC4C6492-9CE1-A6C8-DAB9-4C52E382721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bject 68">
                      <a:extLst>
                        <a:ext uri="{FF2B5EF4-FFF2-40B4-BE49-F238E27FC236}">
                          <a16:creationId xmlns:a16="http://schemas.microsoft.com/office/drawing/2014/main" id="{E12CD983-5887-38F5-F85E-016F13921A39}"/>
                        </a:ext>
                      </a:extLst>
                    </p:cNvPr>
                    <p:cNvSpPr txBox="1"/>
                    <p:nvPr/>
                  </p:nvSpPr>
                  <p:spPr>
                    <a:xfrm>
                      <a:off x="7114511" y="3715366"/>
                      <a:ext cx="277813"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8" name="Object 68">
                      <a:extLst>
                        <a:ext uri="{FF2B5EF4-FFF2-40B4-BE49-F238E27FC236}">
                          <a16:creationId xmlns:a16="http://schemas.microsoft.com/office/drawing/2014/main" id="{E12CD983-5887-38F5-F85E-016F13921A39}"/>
                        </a:ext>
                      </a:extLst>
                    </p:cNvPr>
                    <p:cNvSpPr txBox="1">
                      <a:spLocks noRot="1" noChangeAspect="1" noMove="1" noResize="1" noEditPoints="1" noAdjustHandles="1" noChangeArrowheads="1" noChangeShapeType="1" noTextEdit="1"/>
                    </p:cNvSpPr>
                    <p:nvPr/>
                  </p:nvSpPr>
                  <p:spPr>
                    <a:xfrm>
                      <a:off x="7114511" y="3715366"/>
                      <a:ext cx="277813" cy="360363"/>
                    </a:xfrm>
                    <a:prstGeom prst="rect">
                      <a:avLst/>
                    </a:prstGeom>
                    <a:blipFill>
                      <a:blip r:embed="rId5"/>
                      <a:stretch>
                        <a:fillRect r="-7895"/>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828156E2-CF85-F97D-791F-2B5CB79815D0}"/>
                  </a:ext>
                </a:extLst>
              </p:cNvPr>
              <p:cNvGrpSpPr/>
              <p:nvPr/>
            </p:nvGrpSpPr>
            <p:grpSpPr>
              <a:xfrm>
                <a:off x="5760377" y="3546816"/>
                <a:ext cx="441325" cy="706004"/>
                <a:chOff x="3417224" y="3369725"/>
                <a:chExt cx="441325" cy="706004"/>
              </a:xfrm>
            </p:grpSpPr>
            <p:cxnSp>
              <p:nvCxnSpPr>
                <p:cNvPr id="25" name="Straight Connector 24">
                  <a:extLst>
                    <a:ext uri="{FF2B5EF4-FFF2-40B4-BE49-F238E27FC236}">
                      <a16:creationId xmlns:a16="http://schemas.microsoft.com/office/drawing/2014/main" id="{E2DFF60F-72F6-2620-BD8E-8247C1B1D3AD}"/>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Object 71">
                      <a:extLst>
                        <a:ext uri="{FF2B5EF4-FFF2-40B4-BE49-F238E27FC236}">
                          <a16:creationId xmlns:a16="http://schemas.microsoft.com/office/drawing/2014/main" id="{B0B45351-A393-EF41-A451-0B691646F8C0}"/>
                        </a:ext>
                      </a:extLst>
                    </p:cNvPr>
                    <p:cNvSpPr txBox="1"/>
                    <p:nvPr/>
                  </p:nvSpPr>
                  <p:spPr>
                    <a:xfrm>
                      <a:off x="3417224" y="3716954"/>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6" name="Object 71">
                      <a:extLst>
                        <a:ext uri="{FF2B5EF4-FFF2-40B4-BE49-F238E27FC236}">
                          <a16:creationId xmlns:a16="http://schemas.microsoft.com/office/drawing/2014/main" id="{B0B45351-A393-EF41-A451-0B691646F8C0}"/>
                        </a:ext>
                      </a:extLst>
                    </p:cNvPr>
                    <p:cNvSpPr txBox="1">
                      <a:spLocks noRot="1" noChangeAspect="1" noMove="1" noResize="1" noEditPoints="1" noAdjustHandles="1" noChangeArrowheads="1" noChangeShapeType="1" noTextEdit="1"/>
                    </p:cNvSpPr>
                    <p:nvPr/>
                  </p:nvSpPr>
                  <p:spPr>
                    <a:xfrm>
                      <a:off x="3417224" y="3716954"/>
                      <a:ext cx="441325" cy="358775"/>
                    </a:xfrm>
                    <a:prstGeom prst="rect">
                      <a:avLst/>
                    </a:prstGeom>
                    <a:blipFill>
                      <a:blip r:embed="rId6"/>
                      <a:stretch>
                        <a:fillRect r="-1613"/>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63DE6E67-72A6-7E8F-0D9D-38CFB1784A1C}"/>
                  </a:ext>
                </a:extLst>
              </p:cNvPr>
              <p:cNvGrpSpPr/>
              <p:nvPr/>
            </p:nvGrpSpPr>
            <p:grpSpPr>
              <a:xfrm>
                <a:off x="4604677" y="3521423"/>
                <a:ext cx="471487" cy="718697"/>
                <a:chOff x="2261509" y="3344328"/>
                <a:chExt cx="471487" cy="718697"/>
              </a:xfrm>
            </p:grpSpPr>
            <p:cxnSp>
              <p:nvCxnSpPr>
                <p:cNvPr id="23" name="Straight Connector 22">
                  <a:extLst>
                    <a:ext uri="{FF2B5EF4-FFF2-40B4-BE49-F238E27FC236}">
                      <a16:creationId xmlns:a16="http://schemas.microsoft.com/office/drawing/2014/main" id="{975086D8-4D01-D960-3AC3-D5D9A51F1A6B}"/>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bject 74">
                      <a:extLst>
                        <a:ext uri="{FF2B5EF4-FFF2-40B4-BE49-F238E27FC236}">
                          <a16:creationId xmlns:a16="http://schemas.microsoft.com/office/drawing/2014/main" id="{9272F2E5-80B4-837A-CB56-C7AD404F2894}"/>
                        </a:ext>
                      </a:extLst>
                    </p:cNvPr>
                    <p:cNvSpPr txBox="1"/>
                    <p:nvPr/>
                  </p:nvSpPr>
                  <p:spPr>
                    <a:xfrm>
                      <a:off x="2261509" y="3702662"/>
                      <a:ext cx="471487"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4" name="Object 74">
                      <a:extLst>
                        <a:ext uri="{FF2B5EF4-FFF2-40B4-BE49-F238E27FC236}">
                          <a16:creationId xmlns:a16="http://schemas.microsoft.com/office/drawing/2014/main" id="{9272F2E5-80B4-837A-CB56-C7AD404F2894}"/>
                        </a:ext>
                      </a:extLst>
                    </p:cNvPr>
                    <p:cNvSpPr txBox="1">
                      <a:spLocks noRot="1" noChangeAspect="1" noMove="1" noResize="1" noEditPoints="1" noAdjustHandles="1" noChangeArrowheads="1" noChangeShapeType="1" noTextEdit="1"/>
                    </p:cNvSpPr>
                    <p:nvPr/>
                  </p:nvSpPr>
                  <p:spPr>
                    <a:xfrm>
                      <a:off x="2261509" y="3702662"/>
                      <a:ext cx="471487" cy="360363"/>
                    </a:xfrm>
                    <a:prstGeom prst="rect">
                      <a:avLst/>
                    </a:prstGeom>
                    <a:blipFill>
                      <a:blip r:embed="rId7"/>
                      <a:stretch>
                        <a:fillRect/>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988D61FB-6257-CC67-C4A2-B1EA0EEB718B}"/>
                  </a:ext>
                </a:extLst>
              </p:cNvPr>
              <p:cNvGrpSpPr/>
              <p:nvPr/>
            </p:nvGrpSpPr>
            <p:grpSpPr>
              <a:xfrm>
                <a:off x="7120864" y="3521432"/>
                <a:ext cx="277813" cy="745675"/>
                <a:chOff x="4777711" y="3344334"/>
                <a:chExt cx="277813" cy="745675"/>
              </a:xfrm>
            </p:grpSpPr>
            <p:cxnSp>
              <p:nvCxnSpPr>
                <p:cNvPr id="21" name="Straight Connector 20">
                  <a:extLst>
                    <a:ext uri="{FF2B5EF4-FFF2-40B4-BE49-F238E27FC236}">
                      <a16:creationId xmlns:a16="http://schemas.microsoft.com/office/drawing/2014/main" id="{B6E72C05-5B9F-69F9-9BB2-BEE3E3B315DD}"/>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Object 77">
                      <a:extLst>
                        <a:ext uri="{FF2B5EF4-FFF2-40B4-BE49-F238E27FC236}">
                          <a16:creationId xmlns:a16="http://schemas.microsoft.com/office/drawing/2014/main" id="{596FA1A3-B91E-FDD2-C7B7-BCF69CA83F90}"/>
                        </a:ext>
                      </a:extLst>
                    </p:cNvPr>
                    <p:cNvSpPr txBox="1"/>
                    <p:nvPr/>
                  </p:nvSpPr>
                  <p:spPr>
                    <a:xfrm>
                      <a:off x="4777711" y="3702659"/>
                      <a:ext cx="277813"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2" name="Object 77">
                      <a:extLst>
                        <a:ext uri="{FF2B5EF4-FFF2-40B4-BE49-F238E27FC236}">
                          <a16:creationId xmlns:a16="http://schemas.microsoft.com/office/drawing/2014/main" id="{596FA1A3-B91E-FDD2-C7B7-BCF69CA83F90}"/>
                        </a:ext>
                      </a:extLst>
                    </p:cNvPr>
                    <p:cNvSpPr txBox="1">
                      <a:spLocks noRot="1" noChangeAspect="1" noMove="1" noResize="1" noEditPoints="1" noAdjustHandles="1" noChangeArrowheads="1" noChangeShapeType="1" noTextEdit="1"/>
                    </p:cNvSpPr>
                    <p:nvPr/>
                  </p:nvSpPr>
                  <p:spPr>
                    <a:xfrm>
                      <a:off x="4777711" y="3702659"/>
                      <a:ext cx="277813" cy="387350"/>
                    </a:xfrm>
                    <a:prstGeom prst="rect">
                      <a:avLst/>
                    </a:prstGeom>
                    <a:blipFill>
                      <a:blip r:embed="rId8"/>
                      <a:stretch>
                        <a:fillRect r="-5128"/>
                      </a:stretch>
                    </a:blipFill>
                  </p:spPr>
                  <p:txBody>
                    <a:bodyPr/>
                    <a:lstStyle/>
                    <a:p>
                      <a:r>
                        <a:rPr lang="en-US">
                          <a:noFill/>
                        </a:rPr>
                        <a:t> </a:t>
                      </a:r>
                    </a:p>
                  </p:txBody>
                </p:sp>
              </mc:Fallback>
            </mc:AlternateContent>
          </p:grpSp>
          <p:sp>
            <p:nvSpPr>
              <p:cNvPr id="17" name="Oval 16">
                <a:extLst>
                  <a:ext uri="{FF2B5EF4-FFF2-40B4-BE49-F238E27FC236}">
                    <a16:creationId xmlns:a16="http://schemas.microsoft.com/office/drawing/2014/main" id="{824FC7C4-7474-32A5-12F4-B2629C28A7F5}"/>
                  </a:ext>
                </a:extLst>
              </p:cNvPr>
              <p:cNvSpPr/>
              <p:nvPr/>
            </p:nvSpPr>
            <p:spPr>
              <a:xfrm>
                <a:off x="6850551" y="355863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B359C1D5-83D2-D4DE-868C-24010DA574CE}"/>
                  </a:ext>
                </a:extLst>
              </p:cNvPr>
              <p:cNvSpPr/>
              <p:nvPr/>
            </p:nvSpPr>
            <p:spPr>
              <a:xfrm>
                <a:off x="6429291" y="356269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Object 81">
                    <a:extLst>
                      <a:ext uri="{FF2B5EF4-FFF2-40B4-BE49-F238E27FC236}">
                        <a16:creationId xmlns:a16="http://schemas.microsoft.com/office/drawing/2014/main" id="{23C65E61-DF72-C1E4-FE5A-B62ABDA2BC55}"/>
                      </a:ext>
                    </a:extLst>
                  </p:cNvPr>
                  <p:cNvSpPr txBox="1"/>
                  <p:nvPr/>
                </p:nvSpPr>
                <p:spPr>
                  <a:xfrm>
                    <a:off x="6198911" y="2957419"/>
                    <a:ext cx="527051"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0" name="Object 81">
                    <a:extLst>
                      <a:ext uri="{FF2B5EF4-FFF2-40B4-BE49-F238E27FC236}">
                        <a16:creationId xmlns:a16="http://schemas.microsoft.com/office/drawing/2014/main" id="{23C65E61-DF72-C1E4-FE5A-B62ABDA2BC55}"/>
                      </a:ext>
                    </a:extLst>
                  </p:cNvPr>
                  <p:cNvSpPr txBox="1">
                    <a:spLocks noRot="1" noChangeAspect="1" noMove="1" noResize="1" noEditPoints="1" noAdjustHandles="1" noChangeArrowheads="1" noChangeShapeType="1" noTextEdit="1"/>
                  </p:cNvSpPr>
                  <p:nvPr/>
                </p:nvSpPr>
                <p:spPr>
                  <a:xfrm>
                    <a:off x="6198911" y="2957419"/>
                    <a:ext cx="527051" cy="942975"/>
                  </a:xfrm>
                  <a:prstGeom prst="rect">
                    <a:avLst/>
                  </a:prstGeom>
                  <a:blipFill>
                    <a:blip r:embed="rId9"/>
                    <a:stretch>
                      <a:fillRect/>
                    </a:stretch>
                  </a:blipFill>
                </p:spPr>
                <p:txBody>
                  <a:bodyPr/>
                  <a:lstStyle/>
                  <a:p>
                    <a:r>
                      <a:rPr lang="en-US">
                        <a:noFill/>
                      </a:rPr>
                      <a:t> </a:t>
                    </a:r>
                  </a:p>
                </p:txBody>
              </p:sp>
            </mc:Fallback>
          </mc:AlternateContent>
        </p:grpSp>
      </p:grpSp>
      <p:sp>
        <p:nvSpPr>
          <p:cNvPr id="31" name="Text Box 56">
            <a:extLst>
              <a:ext uri="{FF2B5EF4-FFF2-40B4-BE49-F238E27FC236}">
                <a16:creationId xmlns:a16="http://schemas.microsoft.com/office/drawing/2014/main" id="{B1096304-4A62-DD59-A664-B93D2F40B2DD}"/>
              </a:ext>
            </a:extLst>
          </p:cNvPr>
          <p:cNvSpPr txBox="1">
            <a:spLocks noChangeArrowheads="1"/>
          </p:cNvSpPr>
          <p:nvPr/>
        </p:nvSpPr>
        <p:spPr bwMode="auto">
          <a:xfrm>
            <a:off x="1291453" y="2715333"/>
            <a:ext cx="6888224" cy="117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500" dirty="0">
                <a:solidFill>
                  <a:srgbClr val="000000"/>
                </a:solidFill>
                <a:latin typeface="Times New Roman" panose="02020603050405020304" pitchFamily="18" charset="0"/>
                <a:cs typeface="Times New Roman" panose="02020603050405020304" pitchFamily="18" charset="0"/>
              </a:rPr>
              <a:t>Chia đoạn thẳng đơn vị thành 3 phần bằng nhau, ta được đoạn đơn vị mới bằng      đơn vị cũ.</a:t>
            </a:r>
          </a:p>
        </p:txBody>
      </p:sp>
      <mc:AlternateContent xmlns:mc="http://schemas.openxmlformats.org/markup-compatibility/2006" xmlns:a14="http://schemas.microsoft.com/office/drawing/2010/main">
        <mc:Choice Requires="a14">
          <p:sp>
            <p:nvSpPr>
              <p:cNvPr id="32" name="Object 83">
                <a:extLst>
                  <a:ext uri="{FF2B5EF4-FFF2-40B4-BE49-F238E27FC236}">
                    <a16:creationId xmlns:a16="http://schemas.microsoft.com/office/drawing/2014/main" id="{BBAF3769-A09E-BE0F-04CF-AEE740BC1295}"/>
                  </a:ext>
                </a:extLst>
              </p:cNvPr>
              <p:cNvSpPr txBox="1"/>
              <p:nvPr/>
            </p:nvSpPr>
            <p:spPr>
              <a:xfrm>
                <a:off x="4980452" y="3402620"/>
                <a:ext cx="306387"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2" name="Object 83">
                <a:extLst>
                  <a:ext uri="{FF2B5EF4-FFF2-40B4-BE49-F238E27FC236}">
                    <a16:creationId xmlns:a16="http://schemas.microsoft.com/office/drawing/2014/main" id="{BBAF3769-A09E-BE0F-04CF-AEE740BC1295}"/>
                  </a:ext>
                </a:extLst>
              </p:cNvPr>
              <p:cNvSpPr txBox="1">
                <a:spLocks noRot="1" noChangeAspect="1" noMove="1" noResize="1" noEditPoints="1" noAdjustHandles="1" noChangeArrowheads="1" noChangeShapeType="1" noTextEdit="1"/>
              </p:cNvSpPr>
              <p:nvPr/>
            </p:nvSpPr>
            <p:spPr>
              <a:xfrm>
                <a:off x="4980452" y="3402620"/>
                <a:ext cx="306387" cy="942975"/>
              </a:xfrm>
              <a:prstGeom prst="rect">
                <a:avLst/>
              </a:prstGeom>
              <a:blipFill>
                <a:blip r:embed="rId10"/>
                <a:stretch>
                  <a:fillRect/>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895901F2-6869-09BF-D201-E9C23B7C9C40}"/>
              </a:ext>
            </a:extLst>
          </p:cNvPr>
          <p:cNvSpPr/>
          <p:nvPr/>
        </p:nvSpPr>
        <p:spPr>
          <a:xfrm>
            <a:off x="1291453" y="3896632"/>
            <a:ext cx="6794246" cy="861774"/>
          </a:xfrm>
          <a:prstGeom prst="rect">
            <a:avLst/>
          </a:prstGeom>
        </p:spPr>
        <p:txBody>
          <a:bodyPr wrap="square">
            <a:spAutoFit/>
          </a:bodyPr>
          <a:lstStyle/>
          <a:p>
            <a:r>
              <a:rPr lang="en-US" altLang="en-US" sz="2500" dirty="0" err="1">
                <a:solidFill>
                  <a:srgbClr val="000000"/>
                </a:solidFill>
                <a:latin typeface="Times New Roman" panose="02020603050405020304" pitchFamily="18" charset="0"/>
                <a:cs typeface="Times New Roman" panose="02020603050405020304" pitchFamily="18" charset="0"/>
              </a:rPr>
              <a:t>Lấy</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bên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trái</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cách</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đoạn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bằng</a:t>
            </a:r>
            <a:r>
              <a:rPr lang="en-US" altLang="en-US" sz="2500" dirty="0">
                <a:solidFill>
                  <a:srgbClr val="000000"/>
                </a:solidFill>
                <a:latin typeface="Times New Roman" panose="02020603050405020304" pitchFamily="18" charset="0"/>
                <a:cs typeface="Times New Roman" panose="02020603050405020304" pitchFamily="18" charset="0"/>
              </a:rPr>
              <a:t> 2 </a:t>
            </a:r>
            <a:r>
              <a:rPr lang="en-US" altLang="en-US" sz="2500" dirty="0" err="1">
                <a:solidFill>
                  <a:srgbClr val="000000"/>
                </a:solidFill>
                <a:latin typeface="Times New Roman" panose="02020603050405020304" pitchFamily="18" charset="0"/>
                <a:cs typeface="Times New Roman" panose="02020603050405020304" pitchFamily="18" charset="0"/>
              </a:rPr>
              <a:t>đơn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vị</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mới</a:t>
            </a:r>
            <a:r>
              <a:rPr lang="en-US" altLang="en-US" sz="2500" dirty="0">
                <a:solidFill>
                  <a:srgbClr val="000000"/>
                </a:solidFill>
                <a:latin typeface="Times New Roman" panose="02020603050405020304" pitchFamily="18" charset="0"/>
                <a:cs typeface="Times New Roman" panose="02020603050405020304" pitchFamily="18" charset="0"/>
              </a:rPr>
              <a:t>.</a:t>
            </a:r>
            <a:endParaRPr lang="en-US" sz="25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34"/>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Nhóm 1</a:t>
            </a:r>
            <a:endParaRPr dirty="0">
              <a:latin typeface="Times New Roman" panose="02020603050405020304" pitchFamily="18" charset="0"/>
              <a:cs typeface="Times New Roman" panose="02020603050405020304" pitchFamily="18" charset="0"/>
            </a:endParaRPr>
          </a:p>
        </p:txBody>
      </p:sp>
      <p:pic>
        <p:nvPicPr>
          <p:cNvPr id="224" name="Google Shape;224;p34"/>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pic>
        <p:nvPicPr>
          <p:cNvPr id="13" name="Picture 12">
            <a:extLst>
              <a:ext uri="{FF2B5EF4-FFF2-40B4-BE49-F238E27FC236}">
                <a16:creationId xmlns:a16="http://schemas.microsoft.com/office/drawing/2014/main" id="{96FAE6F5-DD17-5B0F-3389-DAC0A23F5AD1}"/>
              </a:ext>
            </a:extLst>
          </p:cNvPr>
          <p:cNvPicPr>
            <a:picLocks noChangeAspect="1"/>
          </p:cNvPicPr>
          <p:nvPr/>
        </p:nvPicPr>
        <p:blipFill>
          <a:blip r:embed="rId4"/>
          <a:stretch>
            <a:fillRect/>
          </a:stretch>
        </p:blipFill>
        <p:spPr>
          <a:xfrm>
            <a:off x="4698676" y="2811581"/>
            <a:ext cx="4027626" cy="1071058"/>
          </a:xfrm>
          <a:prstGeom prst="rect">
            <a:avLst/>
          </a:prstGeom>
        </p:spPr>
      </p:pic>
      <p:pic>
        <p:nvPicPr>
          <p:cNvPr id="5" name="Picture 4">
            <a:extLst>
              <a:ext uri="{FF2B5EF4-FFF2-40B4-BE49-F238E27FC236}">
                <a16:creationId xmlns:a16="http://schemas.microsoft.com/office/drawing/2014/main" id="{EF034986-0F9D-225F-75FD-7DF687F39AFB}"/>
              </a:ext>
            </a:extLst>
          </p:cNvPr>
          <p:cNvPicPr>
            <a:picLocks noChangeAspect="1"/>
          </p:cNvPicPr>
          <p:nvPr/>
        </p:nvPicPr>
        <p:blipFill>
          <a:blip r:embed="rId5"/>
          <a:stretch>
            <a:fillRect/>
          </a:stretch>
        </p:blipFill>
        <p:spPr>
          <a:xfrm>
            <a:off x="417699" y="2213561"/>
            <a:ext cx="4027626" cy="1171739"/>
          </a:xfrm>
          <a:prstGeom prst="rect">
            <a:avLst/>
          </a:prstGeom>
        </p:spPr>
      </p:pic>
      <p:sp>
        <p:nvSpPr>
          <p:cNvPr id="17" name="TextBox 16">
            <a:extLst>
              <a:ext uri="{FF2B5EF4-FFF2-40B4-BE49-F238E27FC236}">
                <a16:creationId xmlns:a16="http://schemas.microsoft.com/office/drawing/2014/main" id="{5D31B89B-49FD-20C9-4553-D6F46C2B6DDF}"/>
              </a:ext>
            </a:extLst>
          </p:cNvPr>
          <p:cNvSpPr txBox="1"/>
          <p:nvPr/>
        </p:nvSpPr>
        <p:spPr>
          <a:xfrm>
            <a:off x="712788" y="1477886"/>
            <a:ext cx="3732538"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Quan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M, N, P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D05E535-5E46-33E2-8E6D-1C1A92B71CA2}"/>
              </a:ext>
            </a:extLst>
          </p:cNvPr>
          <p:cNvSpPr txBox="1"/>
          <p:nvPr/>
        </p:nvSpPr>
        <p:spPr>
          <a:xfrm>
            <a:off x="4698676" y="1477886"/>
            <a:ext cx="3732538" cy="1015663"/>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trục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A4CD9C34-E174-543A-E015-0929EA01C781}"/>
              </a:ext>
            </a:extLst>
          </p:cNvPr>
          <p:cNvPicPr>
            <a:picLocks noChangeAspect="1"/>
          </p:cNvPicPr>
          <p:nvPr/>
        </p:nvPicPr>
        <p:blipFill>
          <a:blip r:embed="rId6"/>
          <a:stretch>
            <a:fillRect/>
          </a:stretch>
        </p:blipFill>
        <p:spPr>
          <a:xfrm>
            <a:off x="5702812" y="1985717"/>
            <a:ext cx="1724266" cy="714475"/>
          </a:xfrm>
          <a:prstGeom prst="rect">
            <a:avLst/>
          </a:prstGeom>
        </p:spPr>
      </p:pic>
      <p:sp>
        <p:nvSpPr>
          <p:cNvPr id="25" name="Google Shape;223;p34">
            <a:extLst>
              <a:ext uri="{FF2B5EF4-FFF2-40B4-BE49-F238E27FC236}">
                <a16:creationId xmlns:a16="http://schemas.microsoft.com/office/drawing/2014/main" id="{7D2F966C-6236-FA85-C742-CACDD147D602}"/>
              </a:ext>
            </a:extLst>
          </p:cNvPr>
          <p:cNvSpPr txBox="1">
            <a:spLocks/>
          </p:cNvSpPr>
          <p:nvPr/>
        </p:nvSpPr>
        <p:spPr>
          <a:xfrm>
            <a:off x="5899572" y="651271"/>
            <a:ext cx="2403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a:t>
            </a:r>
          </a:p>
        </p:txBody>
      </p:sp>
      <p:pic>
        <p:nvPicPr>
          <p:cNvPr id="26" name="Google Shape;224;p34">
            <a:extLst>
              <a:ext uri="{FF2B5EF4-FFF2-40B4-BE49-F238E27FC236}">
                <a16:creationId xmlns:a16="http://schemas.microsoft.com/office/drawing/2014/main" id="{35F4094D-EA47-2A59-6DDA-8B5E40B9501E}"/>
              </a:ext>
            </a:extLst>
          </p:cNvPr>
          <p:cNvPicPr preferRelativeResize="0"/>
          <p:nvPr/>
        </p:nvPicPr>
        <p:blipFill>
          <a:blip r:embed="rId3">
            <a:alphaModFix amt="56000"/>
          </a:blip>
          <a:stretch>
            <a:fillRect/>
          </a:stretch>
        </p:blipFill>
        <p:spPr>
          <a:xfrm rot="10800000">
            <a:off x="5774137" y="1003994"/>
            <a:ext cx="1918825" cy="216200"/>
          </a:xfrm>
          <a:prstGeom prst="rect">
            <a:avLst/>
          </a:prstGeom>
          <a:noFill/>
          <a:ln>
            <a:noFill/>
          </a:ln>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E60B3C0-8660-A948-8E30-04E618EAC53E}"/>
                  </a:ext>
                </a:extLst>
              </p:cNvPr>
              <p:cNvSpPr txBox="1"/>
              <p:nvPr/>
            </p:nvSpPr>
            <p:spPr>
              <a:xfrm>
                <a:off x="835538" y="3394879"/>
                <a:ext cx="4867274" cy="1405385"/>
              </a:xfrm>
              <a:prstGeom prst="rect">
                <a:avLst/>
              </a:prstGeom>
              <a:noFill/>
            </p:spPr>
            <p:txBody>
              <a:bodyPr wrap="square">
                <a:spAutoFit/>
              </a:bodyPr>
              <a:lstStyle/>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M: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5</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N: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−1</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P: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−4</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0E60B3C0-8660-A948-8E30-04E618EAC53E}"/>
                  </a:ext>
                </a:extLst>
              </p:cNvPr>
              <p:cNvSpPr txBox="1">
                <a:spLocks noRot="1" noChangeAspect="1" noMove="1" noResize="1" noEditPoints="1" noAdjustHandles="1" noChangeArrowheads="1" noChangeShapeType="1" noTextEdit="1"/>
              </p:cNvSpPr>
              <p:nvPr/>
            </p:nvSpPr>
            <p:spPr>
              <a:xfrm>
                <a:off x="835538" y="3394879"/>
                <a:ext cx="4867274" cy="1405385"/>
              </a:xfrm>
              <a:prstGeom prst="rect">
                <a:avLst/>
              </a:prstGeom>
              <a:blipFill>
                <a:blip r:embed="rId7"/>
                <a:stretch>
                  <a:fillRect l="-1252" b="-2174"/>
                </a:stretch>
              </a:blipFill>
            </p:spPr>
            <p:txBody>
              <a:bodyPr/>
              <a:lstStyle/>
              <a:p>
                <a:r>
                  <a:rPr lang="en-US">
                    <a:noFill/>
                  </a:rPr>
                  <a:t> </a:t>
                </a:r>
              </a:p>
            </p:txBody>
          </p:sp>
        </mc:Fallback>
      </mc:AlternateContent>
      <p:grpSp>
        <p:nvGrpSpPr>
          <p:cNvPr id="29" name="Google Shape;321;p43">
            <a:extLst>
              <a:ext uri="{FF2B5EF4-FFF2-40B4-BE49-F238E27FC236}">
                <a16:creationId xmlns:a16="http://schemas.microsoft.com/office/drawing/2014/main" id="{78DB5FC2-0F7B-94CD-F225-C8A4C0FFB61D}"/>
              </a:ext>
            </a:extLst>
          </p:cNvPr>
          <p:cNvGrpSpPr/>
          <p:nvPr/>
        </p:nvGrpSpPr>
        <p:grpSpPr>
          <a:xfrm>
            <a:off x="3361566" y="-238080"/>
            <a:ext cx="2140289" cy="1286757"/>
            <a:chOff x="-331425" y="1579700"/>
            <a:chExt cx="1880250" cy="1905825"/>
          </a:xfrm>
        </p:grpSpPr>
        <p:sp>
          <p:nvSpPr>
            <p:cNvPr id="30" name="Google Shape;322;p43">
              <a:extLst>
                <a:ext uri="{FF2B5EF4-FFF2-40B4-BE49-F238E27FC236}">
                  <a16:creationId xmlns:a16="http://schemas.microsoft.com/office/drawing/2014/main" id="{CBF9FDFB-1841-3016-9BEF-1EA978B7DC7B}"/>
                </a:ext>
              </a:extLst>
            </p:cNvPr>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3;p43">
              <a:extLst>
                <a:ext uri="{FF2B5EF4-FFF2-40B4-BE49-F238E27FC236}">
                  <a16:creationId xmlns:a16="http://schemas.microsoft.com/office/drawing/2014/main" id="{E74E2375-79FE-D9BA-C8C6-FB6D9FD87937}"/>
                </a:ext>
              </a:extLst>
            </p:cNvPr>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4;p43">
              <a:extLst>
                <a:ext uri="{FF2B5EF4-FFF2-40B4-BE49-F238E27FC236}">
                  <a16:creationId xmlns:a16="http://schemas.microsoft.com/office/drawing/2014/main" id="{1E388B89-5593-F65B-473C-521459D43458}"/>
                </a:ext>
              </a:extLst>
            </p:cNvPr>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25;p43">
            <a:extLst>
              <a:ext uri="{FF2B5EF4-FFF2-40B4-BE49-F238E27FC236}">
                <a16:creationId xmlns:a16="http://schemas.microsoft.com/office/drawing/2014/main" id="{12C33167-7B77-23B4-0575-89D93A01D7E3}"/>
              </a:ext>
            </a:extLst>
          </p:cNvPr>
          <p:cNvSpPr txBox="1">
            <a:spLocks/>
          </p:cNvSpPr>
          <p:nvPr/>
        </p:nvSpPr>
        <p:spPr>
          <a:xfrm>
            <a:off x="3729649" y="380978"/>
            <a:ext cx="1908347" cy="6610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spcAft>
                <a:spcPts val="1600"/>
              </a:spcAft>
              <a:buFont typeface="Roboto Mono Medium"/>
              <a:buNone/>
            </a:pPr>
            <a:r>
              <a:rPr lang="en-US" sz="1400">
                <a:solidFill>
                  <a:schemeClr val="dk2"/>
                </a:solidFill>
              </a:rPr>
              <a:t>HOẠT ĐỘNG NHÓM</a:t>
            </a:r>
            <a:endParaRPr lang="en-US" sz="1400"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p:cTn id="7" dur="500" fill="hold"/>
                                        <p:tgtEl>
                                          <p:spTgt spid="223"/>
                                        </p:tgtEl>
                                        <p:attrNameLst>
                                          <p:attrName>ppt_w</p:attrName>
                                        </p:attrNameLst>
                                      </p:cBhvr>
                                      <p:tavLst>
                                        <p:tav tm="0">
                                          <p:val>
                                            <p:fltVal val="0"/>
                                          </p:val>
                                        </p:tav>
                                        <p:tav tm="100000">
                                          <p:val>
                                            <p:strVal val="#ppt_w"/>
                                          </p:val>
                                        </p:tav>
                                      </p:tavLst>
                                    </p:anim>
                                    <p:anim calcmode="lin" valueType="num">
                                      <p:cBhvr>
                                        <p:cTn id="8" dur="500" fill="hold"/>
                                        <p:tgtEl>
                                          <p:spTgt spid="223"/>
                                        </p:tgtEl>
                                        <p:attrNameLst>
                                          <p:attrName>ppt_h</p:attrName>
                                        </p:attrNameLst>
                                      </p:cBhvr>
                                      <p:tavLst>
                                        <p:tav tm="0">
                                          <p:val>
                                            <p:fltVal val="0"/>
                                          </p:val>
                                        </p:tav>
                                        <p:tav tm="100000">
                                          <p:val>
                                            <p:strVal val="#ppt_h"/>
                                          </p:val>
                                        </p:tav>
                                      </p:tavLst>
                                    </p:anim>
                                    <p:animEffect transition="in" filter="fade">
                                      <p:cBhvr>
                                        <p:cTn id="9" dur="500"/>
                                        <p:tgtEl>
                                          <p:spTgt spid="2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17" grpId="0"/>
      <p:bldP spid="20" grpId="0"/>
      <p:bldP spid="25"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4" name="Google Shape;244;p36"/>
          <p:cNvGrpSpPr/>
          <p:nvPr/>
        </p:nvGrpSpPr>
        <p:grpSpPr>
          <a:xfrm>
            <a:off x="8319816" y="4431433"/>
            <a:ext cx="824184" cy="712067"/>
            <a:chOff x="2341425" y="238100"/>
            <a:chExt cx="1328900" cy="1148125"/>
          </a:xfrm>
        </p:grpSpPr>
        <p:sp>
          <p:nvSpPr>
            <p:cNvPr id="245" name="Google Shape;245;p36"/>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6" name="Google Shape;246;p36"/>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7" name="Google Shape;247;p36"/>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8" name="Google Shape;248;p36"/>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9" name="Google Shape;249;p36"/>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0" name="Google Shape;250;p36"/>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1" name="Google Shape;251;p36"/>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2" name="Google Shape;252;p36"/>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3" name="Google Shape;253;p36"/>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917369B-CD89-3447-8109-BDB5865B4902}"/>
              </a:ext>
            </a:extLst>
          </p:cNvPr>
          <p:cNvSpPr/>
          <p:nvPr/>
        </p:nvSpPr>
        <p:spPr>
          <a:xfrm>
            <a:off x="2663556" y="300964"/>
            <a:ext cx="4289280" cy="461665"/>
          </a:xfrm>
          <a:prstGeom prst="rect">
            <a:avLst/>
          </a:prstGeom>
        </p:spPr>
        <p:txBody>
          <a:bodyPr wrap="square">
            <a:spAutoFit/>
          </a:bodyPr>
          <a:lstStyle/>
          <a:p>
            <a:pPr algn="ctr">
              <a:lnSpc>
                <a:spcPct val="100000"/>
              </a:lnSpc>
              <a:spcAft>
                <a:spcPts val="1200"/>
              </a:spcAft>
            </a:pPr>
            <a:r>
              <a:rPr lang="en-US" sz="24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1" name="Text Box 6">
            <a:extLst>
              <a:ext uri="{FF2B5EF4-FFF2-40B4-BE49-F238E27FC236}">
                <a16:creationId xmlns:a16="http://schemas.microsoft.com/office/drawing/2014/main" id="{3760E184-342D-98FE-6BDD-C3300676ADDD}"/>
              </a:ext>
            </a:extLst>
          </p:cNvPr>
          <p:cNvSpPr txBox="1">
            <a:spLocks noChangeArrowheads="1"/>
          </p:cNvSpPr>
          <p:nvPr/>
        </p:nvSpPr>
        <p:spPr bwMode="auto">
          <a:xfrm>
            <a:off x="3293811" y="1306032"/>
            <a:ext cx="3659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Cho các số:</a:t>
            </a:r>
          </a:p>
        </p:txBody>
      </p:sp>
      <p:sp>
        <p:nvSpPr>
          <p:cNvPr id="22" name="TextBox 21">
            <a:extLst>
              <a:ext uri="{FF2B5EF4-FFF2-40B4-BE49-F238E27FC236}">
                <a16:creationId xmlns:a16="http://schemas.microsoft.com/office/drawing/2014/main" id="{A7B8842D-492F-B2BE-D298-764DA374A669}"/>
              </a:ext>
            </a:extLst>
          </p:cNvPr>
          <p:cNvSpPr txBox="1"/>
          <p:nvPr/>
        </p:nvSpPr>
        <p:spPr>
          <a:xfrm>
            <a:off x="1343479" y="847484"/>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p:sp>
        <p:nvSpPr>
          <p:cNvPr id="23" name="Oval 22">
            <a:extLst>
              <a:ext uri="{FF2B5EF4-FFF2-40B4-BE49-F238E27FC236}">
                <a16:creationId xmlns:a16="http://schemas.microsoft.com/office/drawing/2014/main" id="{DE792643-03E4-B475-A3A4-1963CCD4ED8D}"/>
              </a:ext>
            </a:extLst>
          </p:cNvPr>
          <p:cNvSpPr/>
          <p:nvPr/>
        </p:nvSpPr>
        <p:spPr>
          <a:xfrm>
            <a:off x="1494454" y="1290050"/>
            <a:ext cx="1607480" cy="4616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0070C0"/>
                </a:solidFill>
                <a:latin typeface="Times New Roman" panose="02020603050405020304" pitchFamily="18" charset="0"/>
                <a:cs typeface="Times New Roman" panose="02020603050405020304" pitchFamily="18" charset="0"/>
              </a:rPr>
              <a:t>HĐKP1</a:t>
            </a:r>
            <a:endParaRPr lang="vi-VN" sz="20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4" name="Object 7">
            <a:extLst>
              <a:ext uri="{FF2B5EF4-FFF2-40B4-BE49-F238E27FC236}">
                <a16:creationId xmlns:a16="http://schemas.microsoft.com/office/drawing/2014/main" id="{C9F3D0F9-BC4B-C273-F693-120A698EC93A}"/>
              </a:ext>
            </a:extLst>
          </p:cNvPr>
          <p:cNvGraphicFramePr>
            <a:graphicFrameLocks noChangeAspect="1"/>
          </p:cNvGraphicFramePr>
          <p:nvPr>
            <p:extLst>
              <p:ext uri="{D42A27DB-BD31-4B8C-83A1-F6EECF244321}">
                <p14:modId xmlns:p14="http://schemas.microsoft.com/office/powerpoint/2010/main" val="880838739"/>
              </p:ext>
            </p:extLst>
          </p:nvPr>
        </p:nvGraphicFramePr>
        <p:xfrm>
          <a:off x="5056029" y="1197765"/>
          <a:ext cx="1846262" cy="762000"/>
        </p:xfrm>
        <a:graphic>
          <a:graphicData uri="http://schemas.openxmlformats.org/presentationml/2006/ole">
            <mc:AlternateContent xmlns:mc="http://schemas.openxmlformats.org/markup-compatibility/2006">
              <mc:Choice xmlns:v="urn:schemas-microsoft-com:vml" Requires="v">
                <p:oleObj name="Equation" r:id="rId3" imgW="736560" imgH="393480" progId="Equation.DSMT4">
                  <p:embed/>
                </p:oleObj>
              </mc:Choice>
              <mc:Fallback>
                <p:oleObj name="Equation" r:id="rId3" imgW="736560" imgH="393480" progId="Equation.DSMT4">
                  <p:embed/>
                  <p:pic>
                    <p:nvPicPr>
                      <p:cNvPr id="6151" name="Object 7">
                        <a:extLst>
                          <a:ext uri="{FF2B5EF4-FFF2-40B4-BE49-F238E27FC236}">
                            <a16:creationId xmlns:a16="http://schemas.microsoft.com/office/drawing/2014/main" id="{6747EE51-8834-4F24-8990-80A05B108047}"/>
                          </a:ext>
                        </a:extLst>
                      </p:cNvPr>
                      <p:cNvPicPr>
                        <a:picLocks noChangeAspect="1" noChangeArrowheads="1"/>
                      </p:cNvPicPr>
                      <p:nvPr/>
                    </p:nvPicPr>
                    <p:blipFill>
                      <a:blip r:embed="rId4"/>
                      <a:srcRect/>
                      <a:stretch>
                        <a:fillRect/>
                      </a:stretch>
                    </p:blipFill>
                    <p:spPr bwMode="auto">
                      <a:xfrm>
                        <a:off x="5056029" y="1197765"/>
                        <a:ext cx="184626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8">
            <a:extLst>
              <a:ext uri="{FF2B5EF4-FFF2-40B4-BE49-F238E27FC236}">
                <a16:creationId xmlns:a16="http://schemas.microsoft.com/office/drawing/2014/main" id="{255684CA-834E-CBE0-2AD6-66AA44D73E87}"/>
              </a:ext>
            </a:extLst>
          </p:cNvPr>
          <p:cNvSpPr txBox="1">
            <a:spLocks noChangeArrowheads="1"/>
          </p:cNvSpPr>
          <p:nvPr/>
        </p:nvSpPr>
        <p:spPr bwMode="auto">
          <a:xfrm>
            <a:off x="1585429" y="1767697"/>
            <a:ext cx="694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Với mỗi số, hãy viết một phân số bằng số đã cho.</a:t>
            </a:r>
          </a:p>
        </p:txBody>
      </p:sp>
      <p:sp>
        <p:nvSpPr>
          <p:cNvPr id="28" name="Text Box 9">
            <a:extLst>
              <a:ext uri="{FF2B5EF4-FFF2-40B4-BE49-F238E27FC236}">
                <a16:creationId xmlns:a16="http://schemas.microsoft.com/office/drawing/2014/main" id="{D20A02EA-F32E-8C26-7DA4-E2845E703C81}"/>
              </a:ext>
            </a:extLst>
          </p:cNvPr>
          <p:cNvSpPr txBox="1">
            <a:spLocks noChangeArrowheads="1"/>
          </p:cNvSpPr>
          <p:nvPr/>
        </p:nvSpPr>
        <p:spPr bwMode="auto">
          <a:xfrm>
            <a:off x="1262530" y="2321354"/>
            <a:ext cx="1636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Trả</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lời</a:t>
            </a:r>
            <a:r>
              <a:rPr lang="en-US" altLang="en-US" sz="2400" dirty="0">
                <a:solidFill>
                  <a:srgbClr val="FF0000"/>
                </a:solidFill>
                <a:latin typeface="Times New Roman" panose="02020603050405020304" pitchFamily="18" charset="0"/>
                <a:cs typeface="Times New Roman" panose="02020603050405020304" pitchFamily="18" charset="0"/>
              </a:rPr>
              <a:t>:</a:t>
            </a:r>
          </a:p>
        </p:txBody>
      </p:sp>
      <p:graphicFrame>
        <p:nvGraphicFramePr>
          <p:cNvPr id="29" name="Object 10">
            <a:extLst>
              <a:ext uri="{FF2B5EF4-FFF2-40B4-BE49-F238E27FC236}">
                <a16:creationId xmlns:a16="http://schemas.microsoft.com/office/drawing/2014/main" id="{EB24388B-3EC1-23A9-90C8-F7198CF087CC}"/>
              </a:ext>
            </a:extLst>
          </p:cNvPr>
          <p:cNvGraphicFramePr>
            <a:graphicFrameLocks noChangeAspect="1"/>
          </p:cNvGraphicFramePr>
          <p:nvPr>
            <p:extLst>
              <p:ext uri="{D42A27DB-BD31-4B8C-83A1-F6EECF244321}">
                <p14:modId xmlns:p14="http://schemas.microsoft.com/office/powerpoint/2010/main" val="3097416805"/>
              </p:ext>
            </p:extLst>
          </p:nvPr>
        </p:nvGraphicFramePr>
        <p:xfrm>
          <a:off x="1975991" y="2781738"/>
          <a:ext cx="1636801" cy="749045"/>
        </p:xfrm>
        <a:graphic>
          <a:graphicData uri="http://schemas.openxmlformats.org/presentationml/2006/ole">
            <mc:AlternateContent xmlns:mc="http://schemas.openxmlformats.org/markup-compatibility/2006">
              <mc:Choice xmlns:v="urn:schemas-microsoft-com:vml" Requires="v">
                <p:oleObj name="Equation" r:id="rId5" imgW="850680" imgH="393480" progId="Equation.DSMT4">
                  <p:embed/>
                </p:oleObj>
              </mc:Choice>
              <mc:Fallback>
                <p:oleObj name="Equation" r:id="rId5" imgW="850680" imgH="393480" progId="Equation.DSMT4">
                  <p:embed/>
                  <p:pic>
                    <p:nvPicPr>
                      <p:cNvPr id="6154" name="Object 10">
                        <a:extLst>
                          <a:ext uri="{FF2B5EF4-FFF2-40B4-BE49-F238E27FC236}">
                            <a16:creationId xmlns:a16="http://schemas.microsoft.com/office/drawing/2014/main" id="{22CA9212-8B55-4023-A8C0-CA805EF644C3}"/>
                          </a:ext>
                        </a:extLst>
                      </p:cNvPr>
                      <p:cNvPicPr>
                        <a:picLocks noChangeAspect="1" noChangeArrowheads="1"/>
                      </p:cNvPicPr>
                      <p:nvPr/>
                    </p:nvPicPr>
                    <p:blipFill>
                      <a:blip r:embed="rId6"/>
                      <a:srcRect/>
                      <a:stretch>
                        <a:fillRect/>
                      </a:stretch>
                    </p:blipFill>
                    <p:spPr bwMode="auto">
                      <a:xfrm>
                        <a:off x="1975991" y="2781738"/>
                        <a:ext cx="1636801" cy="749045"/>
                      </a:xfrm>
                      <a:prstGeom prst="rect">
                        <a:avLst/>
                      </a:prstGeom>
                      <a:noFill/>
                      <a:ln>
                        <a:noFill/>
                      </a:ln>
                      <a:effectLst/>
                    </p:spPr>
                  </p:pic>
                </p:oleObj>
              </mc:Fallback>
            </mc:AlternateContent>
          </a:graphicData>
        </a:graphic>
      </p:graphicFrame>
      <p:graphicFrame>
        <p:nvGraphicFramePr>
          <p:cNvPr id="30" name="Object 12">
            <a:extLst>
              <a:ext uri="{FF2B5EF4-FFF2-40B4-BE49-F238E27FC236}">
                <a16:creationId xmlns:a16="http://schemas.microsoft.com/office/drawing/2014/main" id="{32FCCCE7-BB7E-8C33-E521-5F33977762D4}"/>
              </a:ext>
            </a:extLst>
          </p:cNvPr>
          <p:cNvGraphicFramePr>
            <a:graphicFrameLocks noChangeAspect="1"/>
          </p:cNvGraphicFramePr>
          <p:nvPr>
            <p:extLst>
              <p:ext uri="{D42A27DB-BD31-4B8C-83A1-F6EECF244321}">
                <p14:modId xmlns:p14="http://schemas.microsoft.com/office/powerpoint/2010/main" val="1452495957"/>
              </p:ext>
            </p:extLst>
          </p:nvPr>
        </p:nvGraphicFramePr>
        <p:xfrm>
          <a:off x="4313562" y="2682229"/>
          <a:ext cx="1273738" cy="841875"/>
        </p:xfrm>
        <a:graphic>
          <a:graphicData uri="http://schemas.openxmlformats.org/presentationml/2006/ole">
            <mc:AlternateContent xmlns:mc="http://schemas.openxmlformats.org/markup-compatibility/2006">
              <mc:Choice xmlns:v="urn:schemas-microsoft-com:vml" Requires="v">
                <p:oleObj name="Equation" r:id="rId7" imgW="850680" imgH="393480" progId="Equation.DSMT4">
                  <p:embed/>
                </p:oleObj>
              </mc:Choice>
              <mc:Fallback>
                <p:oleObj name="Equation" r:id="rId7" imgW="850680" imgH="393480" progId="Equation.DSMT4">
                  <p:embed/>
                  <p:pic>
                    <p:nvPicPr>
                      <p:cNvPr id="6156" name="Object 12">
                        <a:extLst>
                          <a:ext uri="{FF2B5EF4-FFF2-40B4-BE49-F238E27FC236}">
                            <a16:creationId xmlns:a16="http://schemas.microsoft.com/office/drawing/2014/main" id="{DAE569AA-936B-46EC-BA2D-8282789415AF}"/>
                          </a:ext>
                        </a:extLst>
                      </p:cNvPr>
                      <p:cNvPicPr>
                        <a:picLocks noChangeAspect="1" noChangeArrowheads="1"/>
                      </p:cNvPicPr>
                      <p:nvPr/>
                    </p:nvPicPr>
                    <p:blipFill>
                      <a:blip r:embed="rId8"/>
                      <a:srcRect/>
                      <a:stretch>
                        <a:fillRect/>
                      </a:stretch>
                    </p:blipFill>
                    <p:spPr bwMode="auto">
                      <a:xfrm>
                        <a:off x="4313562" y="2682229"/>
                        <a:ext cx="1273738" cy="841875"/>
                      </a:xfrm>
                      <a:prstGeom prst="rect">
                        <a:avLst/>
                      </a:prstGeom>
                      <a:noFill/>
                      <a:ln>
                        <a:noFill/>
                      </a:ln>
                      <a:effectLst/>
                    </p:spPr>
                  </p:pic>
                </p:oleObj>
              </mc:Fallback>
            </mc:AlternateContent>
          </a:graphicData>
        </a:graphic>
      </p:graphicFrame>
      <p:graphicFrame>
        <p:nvGraphicFramePr>
          <p:cNvPr id="31" name="Object 15">
            <a:extLst>
              <a:ext uri="{FF2B5EF4-FFF2-40B4-BE49-F238E27FC236}">
                <a16:creationId xmlns:a16="http://schemas.microsoft.com/office/drawing/2014/main" id="{4AECD2F4-BE59-5231-BEC0-0165BF591B18}"/>
              </a:ext>
            </a:extLst>
          </p:cNvPr>
          <p:cNvGraphicFramePr>
            <a:graphicFrameLocks noChangeAspect="1"/>
          </p:cNvGraphicFramePr>
          <p:nvPr>
            <p:extLst>
              <p:ext uri="{D42A27DB-BD31-4B8C-83A1-F6EECF244321}">
                <p14:modId xmlns:p14="http://schemas.microsoft.com/office/powerpoint/2010/main" val="2323921856"/>
              </p:ext>
            </p:extLst>
          </p:nvPr>
        </p:nvGraphicFramePr>
        <p:xfrm>
          <a:off x="6562278" y="2679789"/>
          <a:ext cx="1473965" cy="815385"/>
        </p:xfrm>
        <a:graphic>
          <a:graphicData uri="http://schemas.openxmlformats.org/presentationml/2006/ole">
            <mc:AlternateContent xmlns:mc="http://schemas.openxmlformats.org/markup-compatibility/2006">
              <mc:Choice xmlns:v="urn:schemas-microsoft-com:vml" Requires="v">
                <p:oleObj name="Equation" r:id="rId9" imgW="711000" imgH="393480" progId="Equation.DSMT4">
                  <p:embed/>
                </p:oleObj>
              </mc:Choice>
              <mc:Fallback>
                <p:oleObj name="Equation" r:id="rId9" imgW="711000" imgH="393480" progId="Equation.DSMT4">
                  <p:embed/>
                  <p:pic>
                    <p:nvPicPr>
                      <p:cNvPr id="6159" name="Object 15">
                        <a:extLst>
                          <a:ext uri="{FF2B5EF4-FFF2-40B4-BE49-F238E27FC236}">
                            <a16:creationId xmlns:a16="http://schemas.microsoft.com/office/drawing/2014/main" id="{C3456666-C113-4757-9F41-3713B4346BA5}"/>
                          </a:ext>
                        </a:extLst>
                      </p:cNvPr>
                      <p:cNvPicPr>
                        <a:picLocks noChangeAspect="1" noChangeArrowheads="1"/>
                      </p:cNvPicPr>
                      <p:nvPr/>
                    </p:nvPicPr>
                    <p:blipFill>
                      <a:blip r:embed="rId10"/>
                      <a:srcRect/>
                      <a:stretch>
                        <a:fillRect/>
                      </a:stretch>
                    </p:blipFill>
                    <p:spPr bwMode="auto">
                      <a:xfrm>
                        <a:off x="6562278" y="2679789"/>
                        <a:ext cx="1473965" cy="815385"/>
                      </a:xfrm>
                      <a:prstGeom prst="rect">
                        <a:avLst/>
                      </a:prstGeom>
                      <a:noFill/>
                      <a:ln>
                        <a:noFill/>
                      </a:ln>
                      <a:effectLst/>
                    </p:spPr>
                  </p:pic>
                </p:oleObj>
              </mc:Fallback>
            </mc:AlternateContent>
          </a:graphicData>
        </a:graphic>
      </p:graphicFrame>
      <p:sp>
        <p:nvSpPr>
          <p:cNvPr id="32" name="Text Box 16">
            <a:extLst>
              <a:ext uri="{FF2B5EF4-FFF2-40B4-BE49-F238E27FC236}">
                <a16:creationId xmlns:a16="http://schemas.microsoft.com/office/drawing/2014/main" id="{89C567DA-D3F7-FFAB-E831-3095441DB414}"/>
              </a:ext>
            </a:extLst>
          </p:cNvPr>
          <p:cNvSpPr txBox="1">
            <a:spLocks noChangeArrowheads="1"/>
          </p:cNvSpPr>
          <p:nvPr/>
        </p:nvSpPr>
        <p:spPr bwMode="auto">
          <a:xfrm>
            <a:off x="1300167" y="3695839"/>
            <a:ext cx="68184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bao </a:t>
            </a:r>
            <a:r>
              <a:rPr lang="en-US" altLang="en-US" sz="2500" dirty="0" err="1">
                <a:solidFill>
                  <a:srgbClr val="FF0000"/>
                </a:solidFill>
                <a:latin typeface="Times New Roman" panose="02020603050405020304" pitchFamily="18" charset="0"/>
                <a:cs typeface="Times New Roman" panose="02020603050405020304" pitchFamily="18" charset="0"/>
              </a:rPr>
              <a:t>nhiêu</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
        <p:nvSpPr>
          <p:cNvPr id="33" name="Text Box 4">
            <a:extLst>
              <a:ext uri="{FF2B5EF4-FFF2-40B4-BE49-F238E27FC236}">
                <a16:creationId xmlns:a16="http://schemas.microsoft.com/office/drawing/2014/main" id="{16E6A0C4-4E08-5CAA-7DBB-136BCD38DCEB}"/>
              </a:ext>
            </a:extLst>
          </p:cNvPr>
          <p:cNvSpPr txBox="1">
            <a:spLocks noChangeArrowheads="1"/>
          </p:cNvSpPr>
          <p:nvPr/>
        </p:nvSpPr>
        <p:spPr bwMode="auto">
          <a:xfrm>
            <a:off x="1343479" y="3616663"/>
            <a:ext cx="725292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Trả</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lời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vô</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2000"/>
                                        <p:tgtEl>
                                          <p:spTgt spid="2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amond(in)">
                                      <p:cBhvr>
                                        <p:cTn id="13" dur="2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amond(in)">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4)">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edge">
                                      <p:cBhvr>
                                        <p:cTn id="33" dur="2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heel(4)">
                                      <p:cBhvr>
                                        <p:cTn id="38" dur="2000"/>
                                        <p:tgtEl>
                                          <p:spTgt spid="3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32">
                                            <p:txEl>
                                              <p:pRg st="0" end="0"/>
                                            </p:txEl>
                                          </p:spTgt>
                                        </p:tgtEl>
                                      </p:cBhvr>
                                    </p:animEffect>
                                    <p:set>
                                      <p:cBhvr>
                                        <p:cTn id="43" dur="1" fill="hold">
                                          <p:stCondLst>
                                            <p:cond delay="499"/>
                                          </p:stCondLst>
                                        </p:cTn>
                                        <p:tgtEl>
                                          <p:spTgt spid="32">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heel(4)">
                                      <p:cBhvr>
                                        <p:cTn id="4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8" grpId="0"/>
      <p:bldP spid="32" grpId="0" build="allAtOnce"/>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616D-4730-C64B-F175-1DF93531AB8C}"/>
              </a:ext>
            </a:extLst>
          </p:cNvPr>
          <p:cNvSpPr>
            <a:spLocks noGrp="1"/>
          </p:cNvSpPr>
          <p:nvPr>
            <p:ph type="title"/>
          </p:nvPr>
        </p:nvSpPr>
        <p:spPr/>
        <p:txBody>
          <a:bodyPr/>
          <a:lstStyle/>
          <a:p>
            <a:endParaRPr lang="en-US"/>
          </a:p>
        </p:txBody>
      </p:sp>
      <p:sp>
        <p:nvSpPr>
          <p:cNvPr id="4" name="Text Box 11">
            <a:extLst>
              <a:ext uri="{FF2B5EF4-FFF2-40B4-BE49-F238E27FC236}">
                <a16:creationId xmlns:a16="http://schemas.microsoft.com/office/drawing/2014/main" id="{8C034B1A-A428-644E-D463-A3B0CE961A30}"/>
              </a:ext>
            </a:extLst>
          </p:cNvPr>
          <p:cNvSpPr txBox="1">
            <a:spLocks noChangeArrowheads="1"/>
          </p:cNvSpPr>
          <p:nvPr/>
        </p:nvSpPr>
        <p:spPr bwMode="auto">
          <a:xfrm>
            <a:off x="1262263" y="385592"/>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endParaRPr lang="en-US" altLang="vi-VN" sz="2600" b="1" dirty="0">
              <a:solidFill>
                <a:srgbClr val="FF0000"/>
              </a:solidFill>
              <a:latin typeface="Times New Roman" panose="02020603050405020304" pitchFamily="18" charset="0"/>
            </a:endParaRPr>
          </a:p>
        </p:txBody>
      </p:sp>
      <p:sp>
        <p:nvSpPr>
          <p:cNvPr id="5" name="TextBox 13">
            <a:extLst>
              <a:ext uri="{FF2B5EF4-FFF2-40B4-BE49-F238E27FC236}">
                <a16:creationId xmlns:a16="http://schemas.microsoft.com/office/drawing/2014/main" id="{197E0318-E1CA-51AF-F45A-A5DF9A6A539B}"/>
              </a:ext>
            </a:extLst>
          </p:cNvPr>
          <p:cNvSpPr txBox="1">
            <a:spLocks noChangeArrowheads="1"/>
          </p:cNvSpPr>
          <p:nvPr/>
        </p:nvSpPr>
        <p:spPr bwMode="auto">
          <a:xfrm>
            <a:off x="1289250" y="1122563"/>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4. SỐ ĐỐI CỦA MỘT SỐ HỮU TỈ</a:t>
            </a:r>
          </a:p>
        </p:txBody>
      </p:sp>
      <p:sp>
        <p:nvSpPr>
          <p:cNvPr id="6" name="Text Placeholder 5">
            <a:extLst>
              <a:ext uri="{FF2B5EF4-FFF2-40B4-BE49-F238E27FC236}">
                <a16:creationId xmlns:a16="http://schemas.microsoft.com/office/drawing/2014/main" id="{781AFCEE-4326-FC19-53DF-448551A7768A}"/>
              </a:ext>
            </a:extLst>
          </p:cNvPr>
          <p:cNvSpPr>
            <a:spLocks noGrp="1"/>
          </p:cNvSpPr>
          <p:nvPr>
            <p:ph type="body" idx="1"/>
          </p:nvPr>
        </p:nvSpPr>
        <p:spPr>
          <a:xfrm>
            <a:off x="1424902" y="1689395"/>
            <a:ext cx="2377423" cy="279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168275" indent="0" algn="ctr">
              <a:buNone/>
            </a:pPr>
            <a:r>
              <a:rPr lang="vi-VN" sz="2400" dirty="0">
                <a:solidFill>
                  <a:srgbClr val="FF0000"/>
                </a:solidFill>
                <a:latin typeface="+mj-lt"/>
              </a:rPr>
              <a:t>HĐKP 4</a:t>
            </a:r>
          </a:p>
        </p:txBody>
      </p:sp>
      <p:pic>
        <p:nvPicPr>
          <p:cNvPr id="8" name="Picture 7">
            <a:extLst>
              <a:ext uri="{FF2B5EF4-FFF2-40B4-BE49-F238E27FC236}">
                <a16:creationId xmlns:a16="http://schemas.microsoft.com/office/drawing/2014/main" id="{09036D80-4AE9-311F-F2F0-A502F55E4749}"/>
              </a:ext>
            </a:extLst>
          </p:cNvPr>
          <p:cNvPicPr>
            <a:picLocks noChangeAspect="1"/>
          </p:cNvPicPr>
          <p:nvPr/>
        </p:nvPicPr>
        <p:blipFill>
          <a:blip r:embed="rId2"/>
          <a:stretch>
            <a:fillRect/>
          </a:stretch>
        </p:blipFill>
        <p:spPr>
          <a:xfrm>
            <a:off x="1348576" y="2159061"/>
            <a:ext cx="7131004" cy="2127903"/>
          </a:xfrm>
          <a:prstGeom prst="rect">
            <a:avLst/>
          </a:prstGeom>
        </p:spPr>
      </p:pic>
    </p:spTree>
    <p:extLst>
      <p:ext uri="{BB962C8B-B14F-4D97-AF65-F5344CB8AC3E}">
        <p14:creationId xmlns:p14="http://schemas.microsoft.com/office/powerpoint/2010/main" val="15686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5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FD7F-2EE4-6F49-CB7C-A06C3AEB8153}"/>
              </a:ext>
            </a:extLst>
          </p:cNvPr>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FE5823D-9FD9-213D-6B12-407B8C41E7A4}"/>
              </a:ext>
            </a:extLst>
          </p:cNvPr>
          <p:cNvSpPr/>
          <p:nvPr/>
        </p:nvSpPr>
        <p:spPr>
          <a:xfrm>
            <a:off x="1366325" y="1003844"/>
            <a:ext cx="7187126" cy="1200329"/>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Hai số hữu tỉ có điểm biểu diễn trên trục số cách đều và nằm về hai phái điểm gốc O là hai số đối nhau, số này gọi là số đối của số kia.</a:t>
            </a:r>
            <a:endParaRPr lang="vi-VN"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805B03-7920-95E9-C820-D06FF65A11FF}"/>
              </a:ext>
            </a:extLst>
          </p:cNvPr>
          <p:cNvSpPr txBox="1"/>
          <p:nvPr/>
        </p:nvSpPr>
        <p:spPr>
          <a:xfrm>
            <a:off x="1366325" y="2204173"/>
            <a:ext cx="6083236"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Số đối của số hữu tỉ x kí hiệu là -x</a:t>
            </a:r>
            <a:endParaRPr lang="vi-VN" sz="24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DAA8A04D-E2BD-448A-186B-0C929798C8F6}"/>
              </a:ext>
            </a:extLst>
          </p:cNvPr>
          <p:cNvGrpSpPr/>
          <p:nvPr/>
        </p:nvGrpSpPr>
        <p:grpSpPr>
          <a:xfrm>
            <a:off x="1500188" y="2939328"/>
            <a:ext cx="6778193" cy="804833"/>
            <a:chOff x="1699488" y="3463875"/>
            <a:chExt cx="6301512" cy="804833"/>
          </a:xfrm>
        </p:grpSpPr>
        <p:sp>
          <p:nvSpPr>
            <p:cNvPr id="6" name="TextBox 5">
              <a:extLst>
                <a:ext uri="{FF2B5EF4-FFF2-40B4-BE49-F238E27FC236}">
                  <a16:creationId xmlns:a16="http://schemas.microsoft.com/office/drawing/2014/main" id="{C7188D54-17CE-1DC2-EE23-44344B4B3F0D}"/>
                </a:ext>
              </a:extLst>
            </p:cNvPr>
            <p:cNvSpPr txBox="1"/>
            <p:nvPr/>
          </p:nvSpPr>
          <p:spPr>
            <a:xfrm>
              <a:off x="1699488" y="3618147"/>
              <a:ext cx="6301512" cy="461665"/>
            </a:xfrm>
            <a:prstGeom prst="rect">
              <a:avLst/>
            </a:prstGeom>
            <a:noFill/>
          </p:spPr>
          <p:txBody>
            <a:bodyPr wrap="square" rtlCol="0">
              <a:spAutoFit/>
            </a:bodyPr>
            <a:lstStyle/>
            <a:p>
              <a:r>
                <a:rPr lang="en-US" sz="2400" b="1" u="sng" dirty="0">
                  <a:solidFill>
                    <a:srgbClr val="C00000"/>
                  </a:solidFill>
                  <a:latin typeface="+mj-lt"/>
                </a:rPr>
                <a:t>VD6</a:t>
              </a:r>
              <a:r>
                <a:rPr lang="en-US" sz="2400" dirty="0">
                  <a:latin typeface="+mj-lt"/>
                </a:rPr>
                <a:t>.       là số đối của         ;        là số đối của  </a:t>
              </a:r>
              <a:endParaRPr lang="vi-VN" sz="2400" dirty="0">
                <a:latin typeface="+mj-lt"/>
              </a:endParaRPr>
            </a:p>
          </p:txBody>
        </p:sp>
        <p:graphicFrame>
          <p:nvGraphicFramePr>
            <p:cNvPr id="7" name="Object 6">
              <a:extLst>
                <a:ext uri="{FF2B5EF4-FFF2-40B4-BE49-F238E27FC236}">
                  <a16:creationId xmlns:a16="http://schemas.microsoft.com/office/drawing/2014/main" id="{E6380950-A4B3-94E7-C41D-BB9AE1A7A75A}"/>
                </a:ext>
              </a:extLst>
            </p:cNvPr>
            <p:cNvGraphicFramePr>
              <a:graphicFrameLocks noChangeAspect="1"/>
            </p:cNvGraphicFramePr>
            <p:nvPr>
              <p:extLst>
                <p:ext uri="{D42A27DB-BD31-4B8C-83A1-F6EECF244321}">
                  <p14:modId xmlns:p14="http://schemas.microsoft.com/office/powerpoint/2010/main" val="2655546201"/>
                </p:ext>
              </p:extLst>
            </p:nvPr>
          </p:nvGraphicFramePr>
          <p:xfrm>
            <a:off x="2590801" y="3554728"/>
            <a:ext cx="257890" cy="713980"/>
          </p:xfrm>
          <a:graphic>
            <a:graphicData uri="http://schemas.openxmlformats.org/presentationml/2006/ole">
              <mc:AlternateContent xmlns:mc="http://schemas.openxmlformats.org/markup-compatibility/2006">
                <mc:Choice xmlns:v="urn:schemas-microsoft-com:vml" Requires="v">
                  <p:oleObj name="Equation" r:id="rId2" imgW="152280" imgH="393480" progId="Equation.DSMT4">
                    <p:embed/>
                  </p:oleObj>
                </mc:Choice>
                <mc:Fallback>
                  <p:oleObj name="Equation" r:id="rId2" imgW="152280" imgH="393480" progId="Equation.DSMT4">
                    <p:embed/>
                    <p:pic>
                      <p:nvPicPr>
                        <p:cNvPr id="5" name="Object 4"/>
                        <p:cNvPicPr/>
                        <p:nvPr/>
                      </p:nvPicPr>
                      <p:blipFill>
                        <a:blip r:embed="rId3"/>
                        <a:stretch>
                          <a:fillRect/>
                        </a:stretch>
                      </p:blipFill>
                      <p:spPr>
                        <a:xfrm>
                          <a:off x="2590801" y="3554728"/>
                          <a:ext cx="257890" cy="71398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21BA183-18F3-32DB-6974-811561483813}"/>
                </a:ext>
              </a:extLst>
            </p:cNvPr>
            <p:cNvGraphicFramePr>
              <a:graphicFrameLocks noChangeAspect="1"/>
            </p:cNvGraphicFramePr>
            <p:nvPr>
              <p:extLst>
                <p:ext uri="{D42A27DB-BD31-4B8C-83A1-F6EECF244321}">
                  <p14:modId xmlns:p14="http://schemas.microsoft.com/office/powerpoint/2010/main" val="53527965"/>
                </p:ext>
              </p:extLst>
            </p:nvPr>
          </p:nvGraphicFramePr>
          <p:xfrm>
            <a:off x="4590176" y="3468228"/>
            <a:ext cx="600059" cy="776626"/>
          </p:xfrm>
          <a:graphic>
            <a:graphicData uri="http://schemas.openxmlformats.org/presentationml/2006/ole">
              <mc:AlternateContent xmlns:mc="http://schemas.openxmlformats.org/markup-compatibility/2006">
                <mc:Choice xmlns:v="urn:schemas-microsoft-com:vml" Requires="v">
                  <p:oleObj name="Equation" r:id="rId4" imgW="253800" imgH="393480" progId="Equation.DSMT4">
                    <p:embed/>
                  </p:oleObj>
                </mc:Choice>
                <mc:Fallback>
                  <p:oleObj name="Equation" r:id="rId4" imgW="253800" imgH="393480" progId="Equation.DSMT4">
                    <p:embed/>
                    <p:pic>
                      <p:nvPicPr>
                        <p:cNvPr id="6" name="Object 5"/>
                        <p:cNvPicPr/>
                        <p:nvPr/>
                      </p:nvPicPr>
                      <p:blipFill>
                        <a:blip r:embed="rId5"/>
                        <a:stretch>
                          <a:fillRect/>
                        </a:stretch>
                      </p:blipFill>
                      <p:spPr>
                        <a:xfrm>
                          <a:off x="4590176" y="3468228"/>
                          <a:ext cx="600059" cy="77662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6902DFD-21B0-4D66-68C2-33E0D90BCCD5}"/>
                </a:ext>
              </a:extLst>
            </p:cNvPr>
            <p:cNvGraphicFramePr>
              <a:graphicFrameLocks noChangeAspect="1"/>
            </p:cNvGraphicFramePr>
            <p:nvPr>
              <p:extLst>
                <p:ext uri="{D42A27DB-BD31-4B8C-83A1-F6EECF244321}">
                  <p14:modId xmlns:p14="http://schemas.microsoft.com/office/powerpoint/2010/main" val="2392504086"/>
                </p:ext>
              </p:extLst>
            </p:nvPr>
          </p:nvGraphicFramePr>
          <p:xfrm>
            <a:off x="7543800" y="3463875"/>
            <a:ext cx="276225" cy="802368"/>
          </p:xfrm>
          <a:graphic>
            <a:graphicData uri="http://schemas.openxmlformats.org/presentationml/2006/ole">
              <mc:AlternateContent xmlns:mc="http://schemas.openxmlformats.org/markup-compatibility/2006">
                <mc:Choice xmlns:v="urn:schemas-microsoft-com:vml" Requires="v">
                  <p:oleObj name="Equation" r:id="rId6" imgW="200010" imgH="580988" progId="Equation.DSMT4">
                    <p:embed/>
                  </p:oleObj>
                </mc:Choice>
                <mc:Fallback>
                  <p:oleObj name="Equation" r:id="rId6" imgW="200010" imgH="580988" progId="Equation.DSMT4">
                    <p:embed/>
                    <p:pic>
                      <p:nvPicPr>
                        <p:cNvPr id="7" name="Object 6"/>
                        <p:cNvPicPr/>
                        <p:nvPr/>
                      </p:nvPicPr>
                      <p:blipFill>
                        <a:blip r:embed="rId7"/>
                        <a:stretch>
                          <a:fillRect/>
                        </a:stretch>
                      </p:blipFill>
                      <p:spPr>
                        <a:xfrm>
                          <a:off x="7543800" y="3463875"/>
                          <a:ext cx="276225" cy="80236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F7305E0-5713-9203-7EBB-A8EC0FA8DDDE}"/>
                </a:ext>
              </a:extLst>
            </p:cNvPr>
            <p:cNvGraphicFramePr>
              <a:graphicFrameLocks noChangeAspect="1"/>
            </p:cNvGraphicFramePr>
            <p:nvPr>
              <p:extLst>
                <p:ext uri="{D42A27DB-BD31-4B8C-83A1-F6EECF244321}">
                  <p14:modId xmlns:p14="http://schemas.microsoft.com/office/powerpoint/2010/main" val="2459315519"/>
                </p:ext>
              </p:extLst>
            </p:nvPr>
          </p:nvGraphicFramePr>
          <p:xfrm>
            <a:off x="5264497" y="3523911"/>
            <a:ext cx="560734" cy="720943"/>
          </p:xfrm>
          <a:graphic>
            <a:graphicData uri="http://schemas.openxmlformats.org/presentationml/2006/ole">
              <mc:AlternateContent xmlns:mc="http://schemas.openxmlformats.org/markup-compatibility/2006">
                <mc:Choice xmlns:v="urn:schemas-microsoft-com:vml" Requires="v">
                  <p:oleObj name="Equation" r:id="rId8" imgW="400019" imgH="514178" progId="Equation.DSMT4">
                    <p:embed/>
                  </p:oleObj>
                </mc:Choice>
                <mc:Fallback>
                  <p:oleObj name="Equation" r:id="rId8" imgW="400019" imgH="514178" progId="Equation.DSMT4">
                    <p:embed/>
                    <p:pic>
                      <p:nvPicPr>
                        <p:cNvPr id="9" name="Object 8"/>
                        <p:cNvPicPr/>
                        <p:nvPr/>
                      </p:nvPicPr>
                      <p:blipFill>
                        <a:blip r:embed="rId9"/>
                        <a:stretch>
                          <a:fillRect/>
                        </a:stretch>
                      </p:blipFill>
                      <p:spPr>
                        <a:xfrm>
                          <a:off x="5264497" y="3523911"/>
                          <a:ext cx="560734" cy="720943"/>
                        </a:xfrm>
                        <a:prstGeom prst="rect">
                          <a:avLst/>
                        </a:prstGeom>
                      </p:spPr>
                    </p:pic>
                  </p:oleObj>
                </mc:Fallback>
              </mc:AlternateContent>
            </a:graphicData>
          </a:graphic>
        </p:graphicFrame>
      </p:grpSp>
      <p:sp>
        <p:nvSpPr>
          <p:cNvPr id="11" name="TextBox 10">
            <a:extLst>
              <a:ext uri="{FF2B5EF4-FFF2-40B4-BE49-F238E27FC236}">
                <a16:creationId xmlns:a16="http://schemas.microsoft.com/office/drawing/2014/main" id="{11CA9405-E449-8B91-9FB2-B10309772AE4}"/>
              </a:ext>
            </a:extLst>
          </p:cNvPr>
          <p:cNvSpPr txBox="1"/>
          <p:nvPr/>
        </p:nvSpPr>
        <p:spPr>
          <a:xfrm>
            <a:off x="1366326" y="3856957"/>
            <a:ext cx="7362990" cy="461665"/>
          </a:xfrm>
          <a:prstGeom prst="rect">
            <a:avLst/>
          </a:prstGeom>
          <a:noFill/>
        </p:spPr>
        <p:txBody>
          <a:bodyPr wrap="square" rtlCol="0">
            <a:spAutoFit/>
          </a:bodyPr>
          <a:lstStyle/>
          <a:p>
            <a:r>
              <a:rPr lang="en-US" sz="2400" dirty="0">
                <a:latin typeface="+mj-lt"/>
              </a:rPr>
              <a:t>- 0,5 là số đối của  0,5      ;  0,5   là số đối của  - 0,5 </a:t>
            </a:r>
            <a:endParaRPr lang="vi-VN" sz="2400" dirty="0">
              <a:latin typeface="+mj-lt"/>
            </a:endParaRPr>
          </a:p>
        </p:txBody>
      </p:sp>
      <p:sp>
        <p:nvSpPr>
          <p:cNvPr id="12" name="TextBox 11">
            <a:extLst>
              <a:ext uri="{FF2B5EF4-FFF2-40B4-BE49-F238E27FC236}">
                <a16:creationId xmlns:a16="http://schemas.microsoft.com/office/drawing/2014/main" id="{F2247CB2-EE30-6ED6-00D8-85330FF33EBE}"/>
              </a:ext>
            </a:extLst>
          </p:cNvPr>
          <p:cNvSpPr txBox="1"/>
          <p:nvPr/>
        </p:nvSpPr>
        <p:spPr>
          <a:xfrm>
            <a:off x="1366325" y="3149998"/>
            <a:ext cx="6454366" cy="461665"/>
          </a:xfrm>
          <a:prstGeom prst="rect">
            <a:avLst/>
          </a:prstGeom>
          <a:noFill/>
        </p:spPr>
        <p:txBody>
          <a:bodyPr wrap="square" rtlCol="0">
            <a:spAutoFit/>
          </a:bodyPr>
          <a:lstStyle/>
          <a:p>
            <a:r>
              <a:rPr lang="en-US" sz="2400" b="1" dirty="0">
                <a:solidFill>
                  <a:srgbClr val="C00000"/>
                </a:solidFill>
                <a:latin typeface="+mj-lt"/>
              </a:rPr>
              <a:t>Thực hành 4. </a:t>
            </a:r>
            <a:r>
              <a:rPr lang="en-US" sz="2400" dirty="0" err="1">
                <a:latin typeface="+mj-lt"/>
              </a:rPr>
              <a:t>Tìm</a:t>
            </a:r>
            <a:r>
              <a:rPr lang="en-US" sz="2400" dirty="0">
                <a:latin typeface="+mj-lt"/>
              </a:rPr>
              <a:t> số đối của mỗi số sau: </a:t>
            </a:r>
            <a:endParaRPr lang="vi-VN" sz="2400" dirty="0">
              <a:latin typeface="+mj-lt"/>
            </a:endParaRPr>
          </a:p>
        </p:txBody>
      </p:sp>
      <p:graphicFrame>
        <p:nvGraphicFramePr>
          <p:cNvPr id="13" name="Object 12">
            <a:extLst>
              <a:ext uri="{FF2B5EF4-FFF2-40B4-BE49-F238E27FC236}">
                <a16:creationId xmlns:a16="http://schemas.microsoft.com/office/drawing/2014/main" id="{3307BD13-B5CE-4BEC-422F-B135879513D9}"/>
              </a:ext>
            </a:extLst>
          </p:cNvPr>
          <p:cNvGraphicFramePr>
            <a:graphicFrameLocks noChangeAspect="1"/>
          </p:cNvGraphicFramePr>
          <p:nvPr>
            <p:extLst>
              <p:ext uri="{D42A27DB-BD31-4B8C-83A1-F6EECF244321}">
                <p14:modId xmlns:p14="http://schemas.microsoft.com/office/powerpoint/2010/main" val="1912808442"/>
              </p:ext>
            </p:extLst>
          </p:nvPr>
        </p:nvGraphicFramePr>
        <p:xfrm>
          <a:off x="3637670" y="3835660"/>
          <a:ext cx="2168962" cy="747087"/>
        </p:xfrm>
        <a:graphic>
          <a:graphicData uri="http://schemas.openxmlformats.org/presentationml/2006/ole">
            <mc:AlternateContent xmlns:mc="http://schemas.openxmlformats.org/markup-compatibility/2006">
              <mc:Choice xmlns:v="urn:schemas-microsoft-com:vml" Requires="v">
                <p:oleObj name="Equation" r:id="rId10" imgW="1143000" imgH="393480" progId="Equation.DSMT4">
                  <p:embed/>
                </p:oleObj>
              </mc:Choice>
              <mc:Fallback>
                <p:oleObj name="Equation" r:id="rId10" imgW="1143000" imgH="393480" progId="Equation.DSMT4">
                  <p:embed/>
                  <p:pic>
                    <p:nvPicPr>
                      <p:cNvPr id="6" name="Object 5">
                        <a:extLst>
                          <a:ext uri="{FF2B5EF4-FFF2-40B4-BE49-F238E27FC236}">
                            <a16:creationId xmlns:a16="http://schemas.microsoft.com/office/drawing/2014/main" id="{0C2683ED-9466-5BE2-DC01-BF18A1498C29}"/>
                          </a:ext>
                        </a:extLst>
                      </p:cNvPr>
                      <p:cNvPicPr/>
                      <p:nvPr/>
                    </p:nvPicPr>
                    <p:blipFill>
                      <a:blip r:embed="rId11"/>
                      <a:stretch>
                        <a:fillRect/>
                      </a:stretch>
                    </p:blipFill>
                    <p:spPr>
                      <a:xfrm>
                        <a:off x="3637670" y="3835660"/>
                        <a:ext cx="2168962" cy="747087"/>
                      </a:xfrm>
                      <a:prstGeom prst="rect">
                        <a:avLst/>
                      </a:prstGeom>
                    </p:spPr>
                  </p:pic>
                </p:oleObj>
              </mc:Fallback>
            </mc:AlternateContent>
          </a:graphicData>
        </a:graphic>
      </p:graphicFrame>
    </p:spTree>
    <p:extLst>
      <p:ext uri="{BB962C8B-B14F-4D97-AF65-F5344CB8AC3E}">
        <p14:creationId xmlns:p14="http://schemas.microsoft.com/office/powerpoint/2010/main" val="1893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1" grpId="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
            <a:extLst>
              <a:ext uri="{FF2B5EF4-FFF2-40B4-BE49-F238E27FC236}">
                <a16:creationId xmlns:a16="http://schemas.microsoft.com/office/drawing/2014/main" id="{004A0204-85AE-D7B9-B109-BA17EBB02126}"/>
              </a:ext>
            </a:extLst>
          </p:cNvPr>
          <p:cNvSpPr/>
          <p:nvPr/>
        </p:nvSpPr>
        <p:spPr>
          <a:xfrm>
            <a:off x="19845" y="1486722"/>
            <a:ext cx="1416308" cy="1976187"/>
          </a:xfrm>
          <a:prstGeom prst="ellipse">
            <a:avLst/>
          </a:prstGeom>
          <a:solidFill>
            <a:schemeClr val="folHlink"/>
          </a:solidFill>
          <a:ln w="57150" cap="flat" cmpd="sng">
            <a:solidFill>
              <a:schemeClr val="hlink"/>
            </a:solidFill>
            <a:prstDash val="solid"/>
            <a:headEnd type="none" w="med" len="med"/>
            <a:tailEnd type="none" w="med" len="med"/>
          </a:ln>
        </p:spPr>
        <p:txBody>
          <a:bodyPr wrap="none" anchor="ctr" anchorCtr="0"/>
          <a:lstStyle/>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TẬP HỢP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CÁC SỐ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HỮU TỈ</a:t>
            </a:r>
          </a:p>
        </p:txBody>
      </p:sp>
      <p:sp>
        <p:nvSpPr>
          <p:cNvPr id="31" name="Freeform 3">
            <a:extLst>
              <a:ext uri="{FF2B5EF4-FFF2-40B4-BE49-F238E27FC236}">
                <a16:creationId xmlns:a16="http://schemas.microsoft.com/office/drawing/2014/main" id="{75F3F67E-06EE-2D83-44E7-F5004134AAE0}"/>
              </a:ext>
            </a:extLst>
          </p:cNvPr>
          <p:cNvSpPr/>
          <p:nvPr/>
        </p:nvSpPr>
        <p:spPr>
          <a:xfrm>
            <a:off x="1225593" y="464344"/>
            <a:ext cx="873084" cy="1286107"/>
          </a:xfrm>
          <a:custGeom>
            <a:avLst/>
            <a:gdLst/>
            <a:ahLst/>
            <a:cxnLst>
              <a:cxn ang="0">
                <a:pos x="0" y="1277937"/>
              </a:cxn>
              <a:cxn ang="0">
                <a:pos x="596840" y="203627"/>
              </a:cxn>
              <a:cxn ang="0">
                <a:pos x="771525" y="56173"/>
              </a:cxn>
            </a:cxnLst>
            <a:rect l="0" t="0" r="0" b="0"/>
            <a:pathLst>
              <a:path w="636" h="364">
                <a:moveTo>
                  <a:pt x="0" y="364"/>
                </a:moveTo>
                <a:cubicBezTo>
                  <a:pt x="193" y="240"/>
                  <a:pt x="386" y="116"/>
                  <a:pt x="492" y="58"/>
                </a:cubicBezTo>
                <a:cubicBezTo>
                  <a:pt x="598" y="0"/>
                  <a:pt x="609" y="23"/>
                  <a:pt x="636" y="1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2" name="Freeform 5">
            <a:extLst>
              <a:ext uri="{FF2B5EF4-FFF2-40B4-BE49-F238E27FC236}">
                <a16:creationId xmlns:a16="http://schemas.microsoft.com/office/drawing/2014/main" id="{DE61F53E-FEF6-36A9-59BC-66385F1EFA63}"/>
              </a:ext>
            </a:extLst>
          </p:cNvPr>
          <p:cNvSpPr/>
          <p:nvPr/>
        </p:nvSpPr>
        <p:spPr>
          <a:xfrm>
            <a:off x="1225592" y="3256764"/>
            <a:ext cx="1512661" cy="792163"/>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grpSp>
        <p:nvGrpSpPr>
          <p:cNvPr id="33" name="Group 18">
            <a:extLst>
              <a:ext uri="{FF2B5EF4-FFF2-40B4-BE49-F238E27FC236}">
                <a16:creationId xmlns:a16="http://schemas.microsoft.com/office/drawing/2014/main" id="{E065910B-D90E-BECB-C0CE-B8CEC87338CD}"/>
              </a:ext>
            </a:extLst>
          </p:cNvPr>
          <p:cNvGrpSpPr/>
          <p:nvPr/>
        </p:nvGrpSpPr>
        <p:grpSpPr>
          <a:xfrm rot="10800000">
            <a:off x="1421145" y="1690245"/>
            <a:ext cx="947058" cy="957717"/>
            <a:chOff x="2341" y="1896"/>
            <a:chExt cx="532" cy="384"/>
          </a:xfrm>
        </p:grpSpPr>
        <p:sp>
          <p:nvSpPr>
            <p:cNvPr id="34" name="Line 16">
              <a:extLst>
                <a:ext uri="{FF2B5EF4-FFF2-40B4-BE49-F238E27FC236}">
                  <a16:creationId xmlns:a16="http://schemas.microsoft.com/office/drawing/2014/main" id="{4677EC9C-FCC5-51AE-36E1-00873A4C876C}"/>
                </a:ext>
              </a:extLst>
            </p:cNvPr>
            <p:cNvSpPr/>
            <p:nvPr/>
          </p:nvSpPr>
          <p:spPr>
            <a:xfrm>
              <a:off x="2709" y="1901"/>
              <a:ext cx="164" cy="0"/>
            </a:xfrm>
            <a:prstGeom prst="line">
              <a:avLst/>
            </a:prstGeom>
            <a:ln w="76200" cap="flat" cmpd="sng">
              <a:solidFill>
                <a:schemeClr val="hlink"/>
              </a:solidFill>
              <a:prstDash val="solid"/>
              <a:headEnd type="none" w="med" len="med"/>
              <a:tailEnd type="none" w="med" len="med"/>
            </a:ln>
          </p:spPr>
        </p:sp>
        <p:sp>
          <p:nvSpPr>
            <p:cNvPr id="35" name="Freeform 17">
              <a:extLst>
                <a:ext uri="{FF2B5EF4-FFF2-40B4-BE49-F238E27FC236}">
                  <a16:creationId xmlns:a16="http://schemas.microsoft.com/office/drawing/2014/main" id="{1F837661-07F9-C8D7-2BBC-D64994A1944A}"/>
                </a:ext>
              </a:extLst>
            </p:cNvPr>
            <p:cNvSpPr/>
            <p:nvPr/>
          </p:nvSpPr>
          <p:spPr>
            <a:xfrm>
              <a:off x="2341" y="1896"/>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sz="2200"/>
            </a:p>
          </p:txBody>
        </p:sp>
      </p:grpSp>
      <p:sp>
        <p:nvSpPr>
          <p:cNvPr id="36" name="Freeform 5">
            <a:extLst>
              <a:ext uri="{FF2B5EF4-FFF2-40B4-BE49-F238E27FC236}">
                <a16:creationId xmlns:a16="http://schemas.microsoft.com/office/drawing/2014/main" id="{B392C085-7CE6-08B8-FFA7-E66946B6097C}"/>
              </a:ext>
            </a:extLst>
          </p:cNvPr>
          <p:cNvSpPr/>
          <p:nvPr/>
        </p:nvSpPr>
        <p:spPr>
          <a:xfrm>
            <a:off x="1225592" y="3214777"/>
            <a:ext cx="1005537" cy="1712458"/>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7" name="AutoShape 4">
            <a:extLst>
              <a:ext uri="{FF2B5EF4-FFF2-40B4-BE49-F238E27FC236}">
                <a16:creationId xmlns:a16="http://schemas.microsoft.com/office/drawing/2014/main" id="{16C95520-5D0C-4B25-E099-8998FB04EEA3}"/>
              </a:ext>
            </a:extLst>
          </p:cNvPr>
          <p:cNvSpPr/>
          <p:nvPr/>
        </p:nvSpPr>
        <p:spPr>
          <a:xfrm>
            <a:off x="2135642" y="87432"/>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a:t>
            </a:r>
            <a:r>
              <a:rPr lang="en-US" altLang="en-US" sz="2200" b="1" dirty="0" err="1">
                <a:solidFill>
                  <a:srgbClr val="CC0066"/>
                </a:solidFill>
              </a:rPr>
              <a:t>u</a:t>
            </a:r>
            <a:r>
              <a:rPr lang="en-US" altLang="en-US" sz="2200" b="1" dirty="0">
                <a:solidFill>
                  <a:srgbClr val="CC0066"/>
                </a:solidFill>
              </a:rPr>
              <a:t> </a:t>
            </a:r>
            <a:r>
              <a:rPr lang="en-US" altLang="en-US" sz="2200" b="1" dirty="0" err="1">
                <a:solidFill>
                  <a:srgbClr val="CC0066"/>
                </a:solidFill>
              </a:rPr>
              <a:t>tỉ</a:t>
            </a:r>
            <a:endParaRPr lang="en-US" altLang="en-US" sz="2200" b="1" dirty="0">
              <a:solidFill>
                <a:srgbClr val="CC0066"/>
              </a:solidFill>
              <a:latin typeface="Times New Roman" panose="02020603050405020304" pitchFamily="18" charset="0"/>
            </a:endParaRPr>
          </a:p>
        </p:txBody>
      </p:sp>
      <p:grpSp>
        <p:nvGrpSpPr>
          <p:cNvPr id="38" name="Group 19">
            <a:extLst>
              <a:ext uri="{FF2B5EF4-FFF2-40B4-BE49-F238E27FC236}">
                <a16:creationId xmlns:a16="http://schemas.microsoft.com/office/drawing/2014/main" id="{73AF7CEC-6C49-11C2-D32C-03A0389823F1}"/>
              </a:ext>
            </a:extLst>
          </p:cNvPr>
          <p:cNvGrpSpPr/>
          <p:nvPr/>
        </p:nvGrpSpPr>
        <p:grpSpPr>
          <a:xfrm>
            <a:off x="4121945" y="532038"/>
            <a:ext cx="422275" cy="609600"/>
            <a:chOff x="2751" y="588"/>
            <a:chExt cx="532" cy="384"/>
          </a:xfrm>
        </p:grpSpPr>
        <p:sp>
          <p:nvSpPr>
            <p:cNvPr id="39" name="Line 9">
              <a:extLst>
                <a:ext uri="{FF2B5EF4-FFF2-40B4-BE49-F238E27FC236}">
                  <a16:creationId xmlns:a16="http://schemas.microsoft.com/office/drawing/2014/main" id="{AF182309-C3AD-BDD7-F9F7-F61D75D166F0}"/>
                </a:ext>
              </a:extLst>
            </p:cNvPr>
            <p:cNvSpPr/>
            <p:nvPr/>
          </p:nvSpPr>
          <p:spPr>
            <a:xfrm>
              <a:off x="3119" y="593"/>
              <a:ext cx="164" cy="0"/>
            </a:xfrm>
            <a:prstGeom prst="line">
              <a:avLst/>
            </a:prstGeom>
            <a:ln w="76200" cap="flat" cmpd="sng">
              <a:solidFill>
                <a:srgbClr val="FF0000"/>
              </a:solidFill>
              <a:prstDash val="solid"/>
              <a:headEnd type="none" w="med" len="med"/>
              <a:tailEnd type="none" w="med" len="med"/>
            </a:ln>
          </p:spPr>
        </p:sp>
        <p:sp>
          <p:nvSpPr>
            <p:cNvPr id="40" name="Freeform 10">
              <a:extLst>
                <a:ext uri="{FF2B5EF4-FFF2-40B4-BE49-F238E27FC236}">
                  <a16:creationId xmlns:a16="http://schemas.microsoft.com/office/drawing/2014/main" id="{85A6D9F6-B67C-6A81-F5BC-5D5BF703ED6A}"/>
                </a:ext>
              </a:extLst>
            </p:cNvPr>
            <p:cNvSpPr/>
            <p:nvPr/>
          </p:nvSpPr>
          <p:spPr>
            <a:xfrm>
              <a:off x="2751" y="588"/>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rgbClr val="FF0000">
                  <a:alpha val="100000"/>
                </a:srgbClr>
              </a:solidFill>
              <a:prstDash val="solid"/>
              <a:round/>
              <a:headEnd type="none" w="med" len="med"/>
              <a:tailEnd type="none" w="med" len="med"/>
            </a:ln>
          </p:spPr>
          <p:txBody>
            <a:bodyPr/>
            <a:lstStyle/>
            <a:p>
              <a:endParaRPr lang="en-US" sz="2200"/>
            </a:p>
          </p:txBody>
        </p:sp>
      </p:grpSp>
      <p:grpSp>
        <p:nvGrpSpPr>
          <p:cNvPr id="41" name="Group 40">
            <a:extLst>
              <a:ext uri="{FF2B5EF4-FFF2-40B4-BE49-F238E27FC236}">
                <a16:creationId xmlns:a16="http://schemas.microsoft.com/office/drawing/2014/main" id="{9E65B1A8-ED4D-6D49-C351-A87BAC94D4F3}"/>
              </a:ext>
            </a:extLst>
          </p:cNvPr>
          <p:cNvGrpSpPr/>
          <p:nvPr/>
        </p:nvGrpSpPr>
        <p:grpSpPr>
          <a:xfrm>
            <a:off x="4526758" y="40707"/>
            <a:ext cx="4547588" cy="896232"/>
            <a:chOff x="5002214" y="-152400"/>
            <a:chExt cx="4243387" cy="1420019"/>
          </a:xfrm>
        </p:grpSpPr>
        <p:sp>
          <p:nvSpPr>
            <p:cNvPr id="42" name="AutoShape 12">
              <a:extLst>
                <a:ext uri="{FF2B5EF4-FFF2-40B4-BE49-F238E27FC236}">
                  <a16:creationId xmlns:a16="http://schemas.microsoft.com/office/drawing/2014/main" id="{054DAA3E-A613-34F8-47FF-1DF0FA78135F}"/>
                </a:ext>
              </a:extLst>
            </p:cNvPr>
            <p:cNvSpPr/>
            <p:nvPr/>
          </p:nvSpPr>
          <p:spPr>
            <a:xfrm>
              <a:off x="5002214" y="-152400"/>
              <a:ext cx="4243387" cy="1420019"/>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endParaRPr lang="en-US" altLang="en-US" sz="2200" dirty="0">
                <a:latin typeface="Times New Roman" panose="02020603050405020304" pitchFamily="18" charset="0"/>
                <a:sym typeface="Symbol" panose="05050102010706020507" pitchFamily="18" charset="2"/>
              </a:endParaRPr>
            </a:p>
          </p:txBody>
        </p:sp>
        <p:grpSp>
          <p:nvGrpSpPr>
            <p:cNvPr id="43" name="Group 1">
              <a:extLst>
                <a:ext uri="{FF2B5EF4-FFF2-40B4-BE49-F238E27FC236}">
                  <a16:creationId xmlns:a16="http://schemas.microsoft.com/office/drawing/2014/main" id="{1C5F824B-F9E0-2B96-F716-6A3E8407D27D}"/>
                </a:ext>
              </a:extLst>
            </p:cNvPr>
            <p:cNvGrpSpPr>
              <a:grpSpLocks/>
            </p:cNvGrpSpPr>
            <p:nvPr/>
          </p:nvGrpSpPr>
          <p:grpSpPr bwMode="auto">
            <a:xfrm>
              <a:off x="5105470" y="-127631"/>
              <a:ext cx="3984144" cy="1219127"/>
              <a:chOff x="21237" y="3716508"/>
              <a:chExt cx="3983425" cy="1219040"/>
            </a:xfrm>
          </p:grpSpPr>
          <p:sp>
            <p:nvSpPr>
              <p:cNvPr id="44" name="Text Box 10">
                <a:extLst>
                  <a:ext uri="{FF2B5EF4-FFF2-40B4-BE49-F238E27FC236}">
                    <a16:creationId xmlns:a16="http://schemas.microsoft.com/office/drawing/2014/main" id="{BCC2A2F8-E1DA-50CC-B1D7-516B4C5DB4C9}"/>
                  </a:ext>
                </a:extLst>
              </p:cNvPr>
              <p:cNvSpPr txBox="1">
                <a:spLocks noChangeArrowheads="1"/>
              </p:cNvSpPr>
              <p:nvPr/>
            </p:nvSpPr>
            <p:spPr bwMode="auto">
              <a:xfrm>
                <a:off x="21237" y="3716508"/>
                <a:ext cx="3983425" cy="121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hữu</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tỉ</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là</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viết</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được</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dưới</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dạng</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phân</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với</a:t>
                </a:r>
                <a:r>
                  <a:rPr lang="en-US" altLang="en-US" sz="2200" dirty="0">
                    <a:solidFill>
                      <a:srgbClr val="0000CC"/>
                    </a:solidFill>
                    <a:latin typeface="Times New Roman" panose="02020603050405020304" pitchFamily="18" charset="0"/>
                  </a:rPr>
                  <a:t> a, b </a:t>
                </a:r>
                <a:r>
                  <a:rPr lang="en-US" altLang="en-US" sz="2200" dirty="0">
                    <a:solidFill>
                      <a:srgbClr val="0000CC"/>
                    </a:solidFill>
                    <a:latin typeface="Times New Roman" panose="02020603050405020304" pitchFamily="18" charset="0"/>
                    <a:sym typeface="Symbol" panose="05050102010706020507" pitchFamily="18" charset="2"/>
                  </a:rPr>
                  <a:t> Z, b ≠ 0.</a:t>
                </a:r>
                <a:r>
                  <a:rPr lang="en-US" altLang="en-US" sz="2200" dirty="0">
                    <a:solidFill>
                      <a:srgbClr val="0000CC"/>
                    </a:solidFill>
                    <a:latin typeface="Times New Roman" panose="02020603050405020304" pitchFamily="18" charset="0"/>
                  </a:rPr>
                  <a:t>  </a:t>
                </a:r>
              </a:p>
            </p:txBody>
          </p:sp>
          <p:graphicFrame>
            <p:nvGraphicFramePr>
              <p:cNvPr id="45" name="Object 11">
                <a:extLst>
                  <a:ext uri="{FF2B5EF4-FFF2-40B4-BE49-F238E27FC236}">
                    <a16:creationId xmlns:a16="http://schemas.microsoft.com/office/drawing/2014/main" id="{5D9057B8-E141-1025-930C-432212B728A8}"/>
                  </a:ext>
                </a:extLst>
              </p:cNvPr>
              <p:cNvGraphicFramePr>
                <a:graphicFrameLocks noChangeAspect="1"/>
              </p:cNvGraphicFramePr>
              <p:nvPr>
                <p:extLst>
                  <p:ext uri="{D42A27DB-BD31-4B8C-83A1-F6EECF244321}">
                    <p14:modId xmlns:p14="http://schemas.microsoft.com/office/powerpoint/2010/main" val="2304038919"/>
                  </p:ext>
                </p:extLst>
              </p:nvPr>
            </p:nvGraphicFramePr>
            <p:xfrm>
              <a:off x="995773" y="4179155"/>
              <a:ext cx="337677" cy="744472"/>
            </p:xfrm>
            <a:graphic>
              <a:graphicData uri="http://schemas.openxmlformats.org/presentationml/2006/ole">
                <mc:AlternateContent xmlns:mc="http://schemas.openxmlformats.org/markup-compatibility/2006">
                  <mc:Choice xmlns:v="urn:schemas-microsoft-com:vml" Requires="v">
                    <p:oleObj name="Equation" r:id="rId3" imgW="152334" imgH="393529" progId="Equation.DSMT4">
                      <p:embed/>
                    </p:oleObj>
                  </mc:Choice>
                  <mc:Fallback>
                    <p:oleObj name="Equation" r:id="rId3" imgW="152334" imgH="393529" progId="Equation.DSMT4">
                      <p:embed/>
                      <p:pic>
                        <p:nvPicPr>
                          <p:cNvPr id="21"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773" y="4179155"/>
                            <a:ext cx="337677" cy="744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6" name="AutoShape 6">
            <a:extLst>
              <a:ext uri="{FF2B5EF4-FFF2-40B4-BE49-F238E27FC236}">
                <a16:creationId xmlns:a16="http://schemas.microsoft.com/office/drawing/2014/main" id="{D1F12741-5925-684A-1EBA-069285CE1FCE}"/>
              </a:ext>
            </a:extLst>
          </p:cNvPr>
          <p:cNvSpPr/>
          <p:nvPr/>
        </p:nvSpPr>
        <p:spPr>
          <a:xfrm>
            <a:off x="2009289" y="1465515"/>
            <a:ext cx="2159793" cy="703588"/>
          </a:xfrm>
          <a:prstGeom prst="flowChartAlternateProcess">
            <a:avLst/>
          </a:prstGeom>
          <a:solidFill>
            <a:srgbClr val="FFFF00"/>
          </a:solidFill>
          <a:ln w="57150" cap="flat" cmpd="sng">
            <a:solidFill>
              <a:srgbClr val="D60093"/>
            </a:solidFill>
            <a:prstDash val="solid"/>
            <a:miter/>
            <a:headEnd type="none" w="med" len="med"/>
            <a:tailEnd type="none" w="med" len="med"/>
          </a:ln>
        </p:spPr>
        <p:txBody>
          <a:bodyPr wrap="none" anchor="ctr" anchorCtr="0"/>
          <a:lstStyle/>
          <a:p>
            <a:pPr algn="ctr" eaLnBrk="1" hangingPunct="1"/>
            <a:r>
              <a:rPr lang="en-US" altLang="en-US" sz="2200" b="1" dirty="0">
                <a:solidFill>
                  <a:srgbClr val="C00000"/>
                </a:solidFill>
                <a:latin typeface="+mj-lt"/>
              </a:rPr>
              <a:t>Thứ tự trong tập</a:t>
            </a:r>
          </a:p>
          <a:p>
            <a:pPr algn="ctr" eaLnBrk="1" hangingPunct="1"/>
            <a:r>
              <a:rPr lang="en-US" altLang="en-US" sz="2200" b="1" dirty="0">
                <a:solidFill>
                  <a:srgbClr val="C00000"/>
                </a:solidFill>
                <a:latin typeface="+mj-lt"/>
              </a:rPr>
              <a:t> hợp sốhữu tỉ</a:t>
            </a:r>
          </a:p>
        </p:txBody>
      </p:sp>
      <p:sp>
        <p:nvSpPr>
          <p:cNvPr id="47" name="Line 7">
            <a:extLst>
              <a:ext uri="{FF2B5EF4-FFF2-40B4-BE49-F238E27FC236}">
                <a16:creationId xmlns:a16="http://schemas.microsoft.com/office/drawing/2014/main" id="{E1DD4AAC-6EEF-5AC9-5458-85E32410D7D3}"/>
              </a:ext>
            </a:extLst>
          </p:cNvPr>
          <p:cNvSpPr/>
          <p:nvPr/>
        </p:nvSpPr>
        <p:spPr>
          <a:xfrm>
            <a:off x="4205742" y="1594598"/>
            <a:ext cx="468106" cy="0"/>
          </a:xfrm>
          <a:prstGeom prst="line">
            <a:avLst/>
          </a:prstGeom>
          <a:ln w="76200" cap="flat" cmpd="sng">
            <a:solidFill>
              <a:srgbClr val="D60093"/>
            </a:solidFill>
            <a:prstDash val="solid"/>
            <a:headEnd type="none" w="med" len="med"/>
            <a:tailEnd type="none" w="med" len="med"/>
          </a:ln>
        </p:spPr>
      </p:sp>
      <p:sp>
        <p:nvSpPr>
          <p:cNvPr id="48" name="AutoShape 13">
            <a:extLst>
              <a:ext uri="{FF2B5EF4-FFF2-40B4-BE49-F238E27FC236}">
                <a16:creationId xmlns:a16="http://schemas.microsoft.com/office/drawing/2014/main" id="{414E2D25-1513-EC39-37CD-3B556D77A3ED}"/>
              </a:ext>
            </a:extLst>
          </p:cNvPr>
          <p:cNvSpPr/>
          <p:nvPr/>
        </p:nvSpPr>
        <p:spPr>
          <a:xfrm>
            <a:off x="4572000" y="2039188"/>
            <a:ext cx="4469348" cy="1177777"/>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r>
              <a:rPr lang="en-US" altLang="en-US" sz="2200" dirty="0">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Ta </a:t>
            </a:r>
            <a:r>
              <a:rPr lang="en-US" altLang="en-US" sz="2200" dirty="0" err="1">
                <a:solidFill>
                  <a:srgbClr val="0000CC"/>
                </a:solidFill>
                <a:latin typeface="Times New Roman" panose="02020603050405020304" pitchFamily="18" charset="0"/>
                <a:cs typeface="Times New Roman" panose="02020603050405020304" pitchFamily="18" charset="0"/>
              </a:rPr>
              <a:t>có</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thể</a:t>
            </a:r>
            <a:r>
              <a:rPr lang="en-US" altLang="en-US" sz="2200" dirty="0">
                <a:solidFill>
                  <a:srgbClr val="0000CC"/>
                </a:solidFill>
                <a:latin typeface="Times New Roman" panose="02020603050405020304" pitchFamily="18" charset="0"/>
                <a:cs typeface="Times New Roman" panose="02020603050405020304" pitchFamily="18" charset="0"/>
              </a:rPr>
              <a:t> 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hữu</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tỉ</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bằng</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err="1">
                <a:solidFill>
                  <a:srgbClr val="0000CC"/>
                </a:solidFill>
                <a:latin typeface="Times New Roman" panose="02020603050405020304" pitchFamily="18" charset="0"/>
                <a:cs typeface="Times New Roman" panose="02020603050405020304" pitchFamily="18" charset="0"/>
              </a:rPr>
              <a:t>cách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viết</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chúng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dưới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dạng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rồi</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a:solidFill>
                  <a:srgbClr val="0000CC"/>
                </a:solidFill>
                <a:latin typeface="Times New Roman" panose="02020603050405020304" pitchFamily="18" charset="0"/>
                <a:cs typeface="Times New Roman" panose="02020603050405020304" pitchFamily="18" charset="0"/>
              </a:rPr>
              <a:t>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đó</a:t>
            </a:r>
            <a:r>
              <a:rPr lang="pt-BR" altLang="en-US" sz="2200" dirty="0">
                <a:latin typeface="+mj-lt"/>
              </a:rPr>
              <a:t>.</a:t>
            </a:r>
            <a:r>
              <a:rPr lang="en-US" altLang="en-US" sz="2200" dirty="0">
                <a:latin typeface="+mj-lt"/>
              </a:rPr>
              <a:t>  </a:t>
            </a:r>
          </a:p>
        </p:txBody>
      </p:sp>
      <p:sp>
        <p:nvSpPr>
          <p:cNvPr id="49" name="Line 7">
            <a:extLst>
              <a:ext uri="{FF2B5EF4-FFF2-40B4-BE49-F238E27FC236}">
                <a16:creationId xmlns:a16="http://schemas.microsoft.com/office/drawing/2014/main" id="{3E275265-772A-2282-C894-2D7CC8FC2235}"/>
              </a:ext>
            </a:extLst>
          </p:cNvPr>
          <p:cNvSpPr/>
          <p:nvPr/>
        </p:nvSpPr>
        <p:spPr>
          <a:xfrm flipH="1" flipV="1">
            <a:off x="4217434" y="1630338"/>
            <a:ext cx="326786" cy="805491"/>
          </a:xfrm>
          <a:prstGeom prst="line">
            <a:avLst/>
          </a:prstGeom>
          <a:ln w="76200" cap="flat" cmpd="sng">
            <a:solidFill>
              <a:srgbClr val="D60093"/>
            </a:solidFill>
            <a:prstDash val="solid"/>
            <a:headEnd type="none" w="med" len="med"/>
            <a:tailEnd type="none" w="med" len="med"/>
          </a:ln>
        </p:spPr>
      </p:sp>
      <p:sp>
        <p:nvSpPr>
          <p:cNvPr id="50" name="AutoShape 13">
            <a:extLst>
              <a:ext uri="{FF2B5EF4-FFF2-40B4-BE49-F238E27FC236}">
                <a16:creationId xmlns:a16="http://schemas.microsoft.com/office/drawing/2014/main" id="{8E993744-C74B-F81E-828B-EAEBDE7FE49D}"/>
              </a:ext>
            </a:extLst>
          </p:cNvPr>
          <p:cNvSpPr/>
          <p:nvPr/>
        </p:nvSpPr>
        <p:spPr>
          <a:xfrm>
            <a:off x="4493760" y="1133914"/>
            <a:ext cx="4547588" cy="817701"/>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r>
              <a:rPr lang="en-US" altLang="en-US" sz="2200" dirty="0">
                <a:solidFill>
                  <a:srgbClr val="0070C0"/>
                </a:solidFill>
                <a:latin typeface="Times New Roman" panose="02020603050405020304" pitchFamily="18" charset="0"/>
              </a:rPr>
              <a:t>Với hai số hữu tỉ bất kì x, y ta luôn </a:t>
            </a:r>
            <a:r>
              <a:rPr lang="en-US" altLang="en-US" sz="2200" dirty="0" err="1">
                <a:solidFill>
                  <a:srgbClr val="0070C0"/>
                </a:solidFill>
                <a:latin typeface="Times New Roman" panose="02020603050405020304" pitchFamily="18" charset="0"/>
              </a:rPr>
              <a:t>có</a:t>
            </a:r>
            <a:r>
              <a:rPr lang="en-US" altLang="en-US" sz="2200" dirty="0">
                <a:solidFill>
                  <a:srgbClr val="0070C0"/>
                </a:solidFill>
                <a:latin typeface="Times New Roman" panose="02020603050405020304" pitchFamily="18" charset="0"/>
              </a:rPr>
              <a:t>:</a:t>
            </a:r>
          </a:p>
          <a:p>
            <a:r>
              <a:rPr lang="en-US" altLang="en-US" sz="2200" dirty="0">
                <a:solidFill>
                  <a:srgbClr val="0070C0"/>
                </a:solidFill>
                <a:latin typeface="Times New Roman" panose="02020603050405020304" pitchFamily="18" charset="0"/>
              </a:rPr>
              <a:t> x = y hoặc x &lt; y </a:t>
            </a:r>
            <a:r>
              <a:rPr lang="en-US" altLang="en-US" sz="2200" dirty="0" err="1">
                <a:solidFill>
                  <a:srgbClr val="0070C0"/>
                </a:solidFill>
                <a:latin typeface="Times New Roman" panose="02020603050405020304" pitchFamily="18" charset="0"/>
              </a:rPr>
              <a:t>hoặc</a:t>
            </a:r>
            <a:r>
              <a:rPr lang="en-US" altLang="en-US" sz="2200" dirty="0">
                <a:solidFill>
                  <a:srgbClr val="0070C0"/>
                </a:solidFill>
                <a:latin typeface="Times New Roman" panose="02020603050405020304" pitchFamily="18" charset="0"/>
              </a:rPr>
              <a:t> x &gt; y. </a:t>
            </a:r>
          </a:p>
          <a:p>
            <a:pPr eaLnBrk="1" hangingPunct="1"/>
            <a:endParaRPr lang="en-US" altLang="en-US" sz="2200" dirty="0">
              <a:latin typeface="+mj-lt"/>
            </a:endParaRPr>
          </a:p>
        </p:txBody>
      </p:sp>
      <p:sp>
        <p:nvSpPr>
          <p:cNvPr id="51" name="AutoShape 11">
            <a:extLst>
              <a:ext uri="{FF2B5EF4-FFF2-40B4-BE49-F238E27FC236}">
                <a16:creationId xmlns:a16="http://schemas.microsoft.com/office/drawing/2014/main" id="{9E2D0C5C-8C1A-A5B1-D918-B54DA8D6D34C}"/>
              </a:ext>
            </a:extLst>
          </p:cNvPr>
          <p:cNvSpPr/>
          <p:nvPr/>
        </p:nvSpPr>
        <p:spPr>
          <a:xfrm>
            <a:off x="4846999" y="3376758"/>
            <a:ext cx="4036394" cy="787400"/>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pPr algn="just" eaLnBrk="1" hangingPunct="1"/>
            <a:r>
              <a:rPr lang="en-US" altLang="en-US" sz="2200" dirty="0">
                <a:latin typeface="+mj-lt"/>
              </a:rPr>
              <a:t> </a:t>
            </a:r>
            <a:r>
              <a:rPr lang="en-US" altLang="en-US" sz="2200" dirty="0" err="1">
                <a:solidFill>
                  <a:srgbClr val="0000CC"/>
                </a:solidFill>
                <a:latin typeface="+mj-lt"/>
                <a:cs typeface="Times New Roman" panose="02020603050405020304" pitchFamily="18" charset="0"/>
              </a:rPr>
              <a:t>Trên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trục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biểu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diễn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p>
          <a:p>
            <a:pPr algn="just" eaLnBrk="1" hangingPunct="1"/>
            <a:r>
              <a:rPr lang="en-US" altLang="en-US" sz="2200" dirty="0" err="1">
                <a:solidFill>
                  <a:srgbClr val="0000CC"/>
                </a:solidFill>
                <a:latin typeface="+mj-lt"/>
                <a:cs typeface="Times New Roman" panose="02020603050405020304" pitchFamily="18" charset="0"/>
              </a:rPr>
              <a:t>hữu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tỉ</a:t>
            </a:r>
            <a:r>
              <a:rPr lang="en-US" altLang="en-US" sz="2200" dirty="0">
                <a:solidFill>
                  <a:srgbClr val="0000CC"/>
                </a:solidFill>
                <a:latin typeface="+mj-lt"/>
                <a:cs typeface="Times New Roman" panose="02020603050405020304" pitchFamily="18" charset="0"/>
              </a:rPr>
              <a:t> x </a:t>
            </a:r>
            <a:r>
              <a:rPr lang="en-US" altLang="en-US" sz="2200" dirty="0" err="1">
                <a:solidFill>
                  <a:srgbClr val="0000CC"/>
                </a:solidFill>
                <a:latin typeface="+mj-lt"/>
                <a:cs typeface="Times New Roman" panose="02020603050405020304" pitchFamily="18" charset="0"/>
              </a:rPr>
              <a:t>được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gọi</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là</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x.</a:t>
            </a:r>
            <a:r>
              <a:rPr lang="en-US" altLang="en-US" sz="2200" dirty="0">
                <a:latin typeface="+mj-lt"/>
              </a:rPr>
              <a:t> </a:t>
            </a:r>
          </a:p>
        </p:txBody>
      </p:sp>
      <p:sp>
        <p:nvSpPr>
          <p:cNvPr id="52" name="AutoShape 14">
            <a:extLst>
              <a:ext uri="{FF2B5EF4-FFF2-40B4-BE49-F238E27FC236}">
                <a16:creationId xmlns:a16="http://schemas.microsoft.com/office/drawing/2014/main" id="{6FF76364-1715-C7F7-FEE4-ECDF788EC777}"/>
              </a:ext>
            </a:extLst>
          </p:cNvPr>
          <p:cNvSpPr/>
          <p:nvPr/>
        </p:nvSpPr>
        <p:spPr>
          <a:xfrm>
            <a:off x="1757002" y="3110715"/>
            <a:ext cx="2540000" cy="938212"/>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Biểu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diễn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tỉ</a:t>
            </a:r>
            <a:r>
              <a:rPr lang="en-US" altLang="en-US" sz="2200" b="1" dirty="0">
                <a:solidFill>
                  <a:srgbClr val="CC0066"/>
                </a:solidFill>
                <a:latin typeface="Times New Roman" panose="02020603050405020304" pitchFamily="18" charset="0"/>
              </a:rPr>
              <a:t> </a:t>
            </a:r>
          </a:p>
          <a:p>
            <a:pPr algn="ctr" eaLnBrk="1" hangingPunct="1"/>
            <a:r>
              <a:rPr lang="en-US" altLang="en-US" sz="2200" b="1" dirty="0" err="1">
                <a:solidFill>
                  <a:srgbClr val="CC0066"/>
                </a:solidFill>
                <a:latin typeface="Times New Roman" panose="02020603050405020304" pitchFamily="18" charset="0"/>
              </a:rPr>
              <a:t>trên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trục</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endParaRPr lang="en-US" altLang="en-US" sz="2200" b="1" dirty="0">
              <a:solidFill>
                <a:srgbClr val="CC0066"/>
              </a:solidFill>
              <a:latin typeface="Times New Roman" panose="02020603050405020304" pitchFamily="18" charset="0"/>
            </a:endParaRPr>
          </a:p>
        </p:txBody>
      </p:sp>
      <p:sp>
        <p:nvSpPr>
          <p:cNvPr id="53" name="Line 15">
            <a:extLst>
              <a:ext uri="{FF2B5EF4-FFF2-40B4-BE49-F238E27FC236}">
                <a16:creationId xmlns:a16="http://schemas.microsoft.com/office/drawing/2014/main" id="{00EEF117-CB29-E9A6-37BF-9857D5C80FCD}"/>
              </a:ext>
            </a:extLst>
          </p:cNvPr>
          <p:cNvSpPr/>
          <p:nvPr/>
        </p:nvSpPr>
        <p:spPr>
          <a:xfrm>
            <a:off x="4296192" y="3599544"/>
            <a:ext cx="550807" cy="0"/>
          </a:xfrm>
          <a:prstGeom prst="line">
            <a:avLst/>
          </a:prstGeom>
          <a:ln w="76200" cap="flat" cmpd="sng">
            <a:solidFill>
              <a:srgbClr val="FF0000"/>
            </a:solidFill>
            <a:prstDash val="solid"/>
            <a:headEnd type="none" w="med" len="med"/>
            <a:tailEnd type="none" w="med" len="med"/>
          </a:ln>
        </p:spPr>
      </p:sp>
      <p:sp>
        <p:nvSpPr>
          <p:cNvPr id="54" name="AutoShape 4">
            <a:extLst>
              <a:ext uri="{FF2B5EF4-FFF2-40B4-BE49-F238E27FC236}">
                <a16:creationId xmlns:a16="http://schemas.microsoft.com/office/drawing/2014/main" id="{7B04E099-E00D-B0BA-0469-8C687355C7DC}"/>
              </a:ext>
            </a:extLst>
          </p:cNvPr>
          <p:cNvSpPr/>
          <p:nvPr/>
        </p:nvSpPr>
        <p:spPr>
          <a:xfrm>
            <a:off x="1981923" y="4164078"/>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a:solidFill>
                  <a:srgbClr val="CC0066"/>
                </a:solidFill>
                <a:latin typeface="Times New Roman" panose="02020603050405020304" pitchFamily="18" charset="0"/>
              </a:rPr>
              <a:t>Số đối của </a:t>
            </a:r>
          </a:p>
          <a:p>
            <a:pPr algn="ctr" eaLnBrk="1" hangingPunct="1"/>
            <a:r>
              <a:rPr lang="en-US" altLang="en-US" sz="2200" b="1" dirty="0">
                <a:solidFill>
                  <a:srgbClr val="CC0066"/>
                </a:solidFill>
                <a:latin typeface="Times New Roman" panose="02020603050405020304" pitchFamily="18" charset="0"/>
              </a:rPr>
              <a:t>một số hữ</a:t>
            </a:r>
            <a:r>
              <a:rPr lang="en-US" altLang="en-US" sz="2200" b="1" dirty="0">
                <a:solidFill>
                  <a:srgbClr val="CC0066"/>
                </a:solidFill>
              </a:rPr>
              <a:t>u tỉ</a:t>
            </a:r>
            <a:endParaRPr lang="en-US" altLang="en-US" sz="2200" b="1" dirty="0">
              <a:solidFill>
                <a:srgbClr val="CC0066"/>
              </a:solidFill>
              <a:latin typeface="Times New Roman" panose="02020603050405020304" pitchFamily="18" charset="0"/>
            </a:endParaRPr>
          </a:p>
        </p:txBody>
      </p:sp>
      <p:sp>
        <p:nvSpPr>
          <p:cNvPr id="55" name="AutoShape 11">
            <a:extLst>
              <a:ext uri="{FF2B5EF4-FFF2-40B4-BE49-F238E27FC236}">
                <a16:creationId xmlns:a16="http://schemas.microsoft.com/office/drawing/2014/main" id="{80F2E293-99D2-339E-5C2B-13300DCDF559}"/>
              </a:ext>
            </a:extLst>
          </p:cNvPr>
          <p:cNvSpPr/>
          <p:nvPr/>
        </p:nvSpPr>
        <p:spPr>
          <a:xfrm>
            <a:off x="4414045" y="4440775"/>
            <a:ext cx="4469348" cy="617551"/>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r>
              <a:rPr lang="en-US" sz="2200" dirty="0">
                <a:solidFill>
                  <a:srgbClr val="0070C0"/>
                </a:solidFill>
                <a:latin typeface="+mj-lt"/>
              </a:rPr>
              <a:t>Số đối của số hữu tỉ x kí hiệu là -x</a:t>
            </a:r>
            <a:endParaRPr lang="vi-VN" sz="2200" dirty="0">
              <a:solidFill>
                <a:srgbClr val="0070C0"/>
              </a:solidFill>
              <a:latin typeface="+mj-lt"/>
            </a:endParaRPr>
          </a:p>
        </p:txBody>
      </p:sp>
      <p:sp>
        <p:nvSpPr>
          <p:cNvPr id="56" name="Line 15">
            <a:extLst>
              <a:ext uri="{FF2B5EF4-FFF2-40B4-BE49-F238E27FC236}">
                <a16:creationId xmlns:a16="http://schemas.microsoft.com/office/drawing/2014/main" id="{21568428-373D-EACA-E715-2D5EF4413DB2}"/>
              </a:ext>
            </a:extLst>
          </p:cNvPr>
          <p:cNvSpPr/>
          <p:nvPr/>
        </p:nvSpPr>
        <p:spPr>
          <a:xfrm flipV="1">
            <a:off x="4066436" y="4719367"/>
            <a:ext cx="360309" cy="1"/>
          </a:xfrm>
          <a:prstGeom prst="line">
            <a:avLst/>
          </a:prstGeom>
          <a:ln w="76200" cap="flat" cmpd="sng">
            <a:solidFill>
              <a:srgbClr val="FF0000"/>
            </a:solidFill>
            <a:prstDash val="solid"/>
            <a:headEnd type="none" w="med" len="med"/>
            <a:tailEnd type="none" w="med" len="med"/>
          </a:ln>
        </p:spPr>
      </p:sp>
    </p:spTree>
    <p:extLst>
      <p:ext uri="{BB962C8B-B14F-4D97-AF65-F5344CB8AC3E}">
        <p14:creationId xmlns:p14="http://schemas.microsoft.com/office/powerpoint/2010/main" val="67304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par>
                                <p:cTn id="46" presetID="22" presetClass="entr" presetSubtype="4"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down)">
                                      <p:cBhvr>
                                        <p:cTn id="8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6" grpId="0" animBg="1"/>
      <p:bldP spid="37" grpId="0" animBg="1"/>
      <p:bldP spid="46" grpId="0" animBg="1"/>
      <p:bldP spid="48" grpId="0" animBg="1"/>
      <p:bldP spid="50" grpId="0" animBg="1"/>
      <p:bldP spid="51" grpId="0" animBg="1"/>
      <p:bldP spid="52" grpId="0" animBg="1"/>
      <p:bldP spid="54"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CA58-C570-232C-9967-4C224B3A936A}"/>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E2857A7A-73BC-D2F4-4EAD-8BCF58DB979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EBAB0F6D-5D99-F0D3-E302-53802C06C8F0}"/>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05BBA090-5EA9-56B2-0ADD-44F0BD7D9885}"/>
              </a:ext>
            </a:extLst>
          </p:cNvPr>
          <p:cNvSpPr>
            <a:spLocks noGrp="1"/>
          </p:cNvSpPr>
          <p:nvPr>
            <p:ph type="subTitle" idx="3"/>
          </p:nvPr>
        </p:nvSpPr>
        <p:spPr/>
        <p:txBody>
          <a:bodyPr/>
          <a:lstStyle/>
          <a:p>
            <a:endParaRPr lang="en-US" dirty="0"/>
          </a:p>
        </p:txBody>
      </p:sp>
      <p:sp>
        <p:nvSpPr>
          <p:cNvPr id="6" name="Title 5">
            <a:extLst>
              <a:ext uri="{FF2B5EF4-FFF2-40B4-BE49-F238E27FC236}">
                <a16:creationId xmlns:a16="http://schemas.microsoft.com/office/drawing/2014/main" id="{AFDF67AC-2399-82FC-066E-0F5A487F0CD0}"/>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F022DB79-F42D-1570-53A2-E4DA78F5BF12}"/>
              </a:ext>
            </a:extLst>
          </p:cNvPr>
          <p:cNvSpPr>
            <a:spLocks noGrp="1"/>
          </p:cNvSpPr>
          <p:nvPr>
            <p:ph type="subTitle" idx="5"/>
          </p:nvPr>
        </p:nvSpPr>
        <p:spPr/>
        <p:txBody>
          <a:bodyPr/>
          <a:lstStyle/>
          <a:p>
            <a:endParaRPr lang="en-US"/>
          </a:p>
        </p:txBody>
      </p:sp>
      <p:pic>
        <p:nvPicPr>
          <p:cNvPr id="9" name="Picture 8">
            <a:extLst>
              <a:ext uri="{FF2B5EF4-FFF2-40B4-BE49-F238E27FC236}">
                <a16:creationId xmlns:a16="http://schemas.microsoft.com/office/drawing/2014/main" id="{3508BD99-14B5-9305-1358-7FCF171E28EC}"/>
              </a:ext>
            </a:extLst>
          </p:cNvPr>
          <p:cNvPicPr>
            <a:picLocks noChangeAspect="1"/>
          </p:cNvPicPr>
          <p:nvPr/>
        </p:nvPicPr>
        <p:blipFill>
          <a:blip r:embed="rId2"/>
          <a:stretch>
            <a:fillRect/>
          </a:stretch>
        </p:blipFill>
        <p:spPr>
          <a:xfrm>
            <a:off x="1117600" y="1595329"/>
            <a:ext cx="7029450" cy="1454347"/>
          </a:xfrm>
          <a:prstGeom prst="rect">
            <a:avLst/>
          </a:prstGeom>
        </p:spPr>
      </p:pic>
      <p:sp>
        <p:nvSpPr>
          <p:cNvPr id="10" name="TextBox 9">
            <a:extLst>
              <a:ext uri="{FF2B5EF4-FFF2-40B4-BE49-F238E27FC236}">
                <a16:creationId xmlns:a16="http://schemas.microsoft.com/office/drawing/2014/main" id="{C359AD6A-4F05-0792-5624-58AEC2AF9D84}"/>
              </a:ext>
            </a:extLst>
          </p:cNvPr>
          <p:cNvSpPr txBox="1"/>
          <p:nvPr/>
        </p:nvSpPr>
        <p:spPr>
          <a:xfrm>
            <a:off x="1060450" y="812579"/>
            <a:ext cx="77724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Bài 1/9 SGK</a:t>
            </a:r>
            <a:r>
              <a:rPr lang="en-US" sz="2400" dirty="0">
                <a:latin typeface="Times New Roman" panose="02020603050405020304" pitchFamily="18" charset="0"/>
                <a:cs typeface="Times New Roman" panose="02020603050405020304" pitchFamily="18" charset="0"/>
              </a:rPr>
              <a:t>. Thay       bằng kí hiệu </a:t>
            </a:r>
            <a:r>
              <a:rPr lang="en-US"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 ) thích hợp</a:t>
            </a:r>
            <a:endParaRPr lang="vi-VN" sz="24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1E40F9F-44C8-2B75-2841-714CECB6FB95}"/>
              </a:ext>
            </a:extLst>
          </p:cNvPr>
          <p:cNvPicPr>
            <a:picLocks noChangeAspect="1"/>
          </p:cNvPicPr>
          <p:nvPr/>
        </p:nvPicPr>
        <p:blipFill>
          <a:blip r:embed="rId3"/>
          <a:stretch>
            <a:fillRect/>
          </a:stretch>
        </p:blipFill>
        <p:spPr>
          <a:xfrm>
            <a:off x="3575018" y="798073"/>
            <a:ext cx="457264" cy="428685"/>
          </a:xfrm>
          <a:prstGeom prst="rect">
            <a:avLst/>
          </a:prstGeom>
        </p:spPr>
      </p:pic>
    </p:spTree>
    <p:extLst>
      <p:ext uri="{BB962C8B-B14F-4D97-AF65-F5344CB8AC3E}">
        <p14:creationId xmlns:p14="http://schemas.microsoft.com/office/powerpoint/2010/main" val="36477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BF31-3D02-C9C9-902C-DDE6C670E31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9D9CA642-3C17-9217-42FB-D2150C70EEA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FED7B66B-6C62-BDEC-1EFD-57270DEB0579}"/>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6D0ECDF7-A438-21D8-598D-A9B716A3F365}"/>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A051C7D2-6B4A-522D-F661-4D6E2B9E85D1}"/>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6BB00667-7B55-5EED-2C07-15465CAEE9AC}"/>
              </a:ext>
            </a:extLst>
          </p:cNvPr>
          <p:cNvSpPr>
            <a:spLocks noGrp="1"/>
          </p:cNvSpPr>
          <p:nvPr>
            <p:ph type="subTitle" idx="5"/>
          </p:nvPr>
        </p:nvSpPr>
        <p:spPr>
          <a:xfrm>
            <a:off x="3087700" y="3250331"/>
            <a:ext cx="2101200" cy="716700"/>
          </a:xfrm>
        </p:spPr>
        <p:txBody>
          <a:bodyPr/>
          <a:lstStyle/>
          <a:p>
            <a:endParaRPr lang="en-US"/>
          </a:p>
        </p:txBody>
      </p:sp>
      <p:sp>
        <p:nvSpPr>
          <p:cNvPr id="8" name="Text Placeholder 6">
            <a:extLst>
              <a:ext uri="{FF2B5EF4-FFF2-40B4-BE49-F238E27FC236}">
                <a16:creationId xmlns:a16="http://schemas.microsoft.com/office/drawing/2014/main" id="{32091A85-1016-B352-E072-E8AB7D6E75B8}"/>
              </a:ext>
            </a:extLst>
          </p:cNvPr>
          <p:cNvSpPr txBox="1">
            <a:spLocks/>
          </p:cNvSpPr>
          <p:nvPr/>
        </p:nvSpPr>
        <p:spPr>
          <a:xfrm>
            <a:off x="1163950" y="640280"/>
            <a:ext cx="6913250" cy="2031295"/>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4200"/>
              <a:buFont typeface="Concert One"/>
              <a:buNone/>
              <a:defRPr sz="4200" b="0"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9pPr>
          </a:lstStyle>
          <a:p>
            <a:pPr marL="139700"/>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dụng</a:t>
            </a:r>
            <a:r>
              <a:rPr lang="en-US" sz="2400" b="1" dirty="0">
                <a:solidFill>
                  <a:srgbClr val="C00000"/>
                </a:solidFill>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p>
          <a:p>
            <a:pPr marL="139700"/>
            <a:endParaRPr lang="en-US" sz="2400" dirty="0">
              <a:latin typeface="Times New Roman" panose="02020603050405020304" pitchFamily="18" charset="0"/>
              <a:cs typeface="Times New Roman" panose="02020603050405020304" pitchFamily="18" charset="0"/>
            </a:endParaRPr>
          </a:p>
          <a:p>
            <a:pPr marL="139700" algn="l"/>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3,5. </a:t>
            </a:r>
            <a:r>
              <a:rPr lang="en-US" sz="2400" dirty="0" err="1">
                <a:solidFill>
                  <a:srgbClr val="000000"/>
                </a:solidFill>
                <a:latin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cũng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 3,5’’. Theo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p:txBody>
      </p:sp>
      <p:pic>
        <p:nvPicPr>
          <p:cNvPr id="9" name="Google Shape;416;p49">
            <a:extLst>
              <a:ext uri="{FF2B5EF4-FFF2-40B4-BE49-F238E27FC236}">
                <a16:creationId xmlns:a16="http://schemas.microsoft.com/office/drawing/2014/main" id="{BC52BCE1-725D-76FD-FA0A-1A874F3BFF46}"/>
              </a:ext>
            </a:extLst>
          </p:cNvPr>
          <p:cNvPicPr preferRelativeResize="0"/>
          <p:nvPr/>
        </p:nvPicPr>
        <p:blipFill>
          <a:blip r:embed="rId2">
            <a:alphaModFix/>
          </a:blip>
          <a:stretch>
            <a:fillRect/>
          </a:stretch>
        </p:blipFill>
        <p:spPr>
          <a:xfrm>
            <a:off x="1301450" y="2425326"/>
            <a:ext cx="6245198" cy="2245670"/>
          </a:xfrm>
          <a:prstGeom prst="rect">
            <a:avLst/>
          </a:prstGeom>
          <a:noFill/>
          <a:ln>
            <a:noFill/>
          </a:ln>
          <a:effectLst>
            <a:outerShdw blurRad="100013" dist="47625" dir="1800000" algn="bl" rotWithShape="0">
              <a:srgbClr val="000000">
                <a:alpha val="44000"/>
              </a:srgbClr>
            </a:outerShdw>
          </a:effec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ED2714-8322-1E64-D052-3A2F0F8E2E63}"/>
                  </a:ext>
                </a:extLst>
              </p:cNvPr>
              <p:cNvSpPr txBox="1"/>
              <p:nvPr/>
            </p:nvSpPr>
            <p:spPr>
              <a:xfrm>
                <a:off x="2875298" y="3304484"/>
                <a:ext cx="4433552" cy="861774"/>
              </a:xfrm>
              <a:prstGeom prst="rect">
                <a:avLst/>
              </a:prstGeom>
              <a:noFill/>
            </p:spPr>
            <p:txBody>
              <a:bodyPr wrap="square" rtlCol="0">
                <a:spAutoFit/>
              </a:bodyPr>
              <a:lstStyle/>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Phát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sai</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Vì</a:t>
                </a:r>
                <a:r>
                  <a:rPr lang="en-US" sz="1800" dirty="0">
                    <a:effectLst/>
                    <a:latin typeface="Times New Roman" panose="02020603050405020304" pitchFamily="18" charset="0"/>
                    <a:ea typeface="Calibri" panose="020F0502020204030204" pitchFamily="34"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rPr>
                      <m:t>−4,1 &lt; −3,5</m:t>
                    </m:r>
                  </m:oMath>
                </a14:m>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8ED2714-8322-1E64-D052-3A2F0F8E2E63}"/>
                  </a:ext>
                </a:extLst>
              </p:cNvPr>
              <p:cNvSpPr txBox="1">
                <a:spLocks noRot="1" noChangeAspect="1" noMove="1" noResize="1" noEditPoints="1" noAdjustHandles="1" noChangeArrowheads="1" noChangeShapeType="1" noTextEdit="1"/>
              </p:cNvSpPr>
              <p:nvPr/>
            </p:nvSpPr>
            <p:spPr>
              <a:xfrm>
                <a:off x="2875298" y="3304484"/>
                <a:ext cx="4433552" cy="861774"/>
              </a:xfrm>
              <a:prstGeom prst="rect">
                <a:avLst/>
              </a:prstGeom>
              <a:blipFill>
                <a:blip r:embed="rId3"/>
                <a:stretch>
                  <a:fillRect l="-1238" t="-3546"/>
                </a:stretch>
              </a:blipFill>
            </p:spPr>
            <p:txBody>
              <a:bodyPr/>
              <a:lstStyle/>
              <a:p>
                <a:r>
                  <a:rPr lang="en-US">
                    <a:noFill/>
                  </a:rPr>
                  <a:t> </a:t>
                </a:r>
              </a:p>
            </p:txBody>
          </p:sp>
        </mc:Fallback>
      </mc:AlternateContent>
    </p:spTree>
    <p:extLst>
      <p:ext uri="{BB962C8B-B14F-4D97-AF65-F5344CB8AC3E}">
        <p14:creationId xmlns:p14="http://schemas.microsoft.com/office/powerpoint/2010/main" val="39816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4C889-5F0C-4DD2-9F5E-608D4F7A73CF}"/>
              </a:ext>
            </a:extLst>
          </p:cNvPr>
          <p:cNvSpPr>
            <a:spLocks noGrp="1"/>
          </p:cNvSpPr>
          <p:nvPr>
            <p:ph type="title"/>
          </p:nvPr>
        </p:nvSpPr>
        <p:spPr>
          <a:xfrm>
            <a:off x="1298400" y="450825"/>
            <a:ext cx="6689900" cy="572700"/>
          </a:xfrm>
        </p:spPr>
        <p:txBody>
          <a:body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4E02170-C60C-3763-8E12-7AB75B41EAB9}"/>
              </a:ext>
            </a:extLst>
          </p:cNvPr>
          <p:cNvPicPr>
            <a:picLocks noChangeAspect="1"/>
          </p:cNvPicPr>
          <p:nvPr/>
        </p:nvPicPr>
        <p:blipFill>
          <a:blip r:embed="rId2"/>
          <a:stretch>
            <a:fillRect/>
          </a:stretch>
        </p:blipFill>
        <p:spPr>
          <a:xfrm>
            <a:off x="1377950" y="1204448"/>
            <a:ext cx="7073900" cy="2175803"/>
          </a:xfrm>
          <a:prstGeom prst="rect">
            <a:avLst/>
          </a:prstGeom>
        </p:spPr>
      </p:pic>
      <p:sp>
        <p:nvSpPr>
          <p:cNvPr id="5" name="Title 1">
            <a:extLst>
              <a:ext uri="{FF2B5EF4-FFF2-40B4-BE49-F238E27FC236}">
                <a16:creationId xmlns:a16="http://schemas.microsoft.com/office/drawing/2014/main" id="{18093BE2-793E-0545-8899-C6270FBF912A}"/>
              </a:ext>
            </a:extLst>
          </p:cNvPr>
          <p:cNvSpPr txBox="1">
            <a:spLocks/>
          </p:cNvSpPr>
          <p:nvPr/>
        </p:nvSpPr>
        <p:spPr>
          <a:xfrm>
            <a:off x="1317625" y="3274824"/>
            <a:ext cx="719455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marL="514350" indent="-514350" algn="l">
              <a:buAutoNum type="alphaLcParenR"/>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Puerto Rico?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a:p>
            <a:pPr marL="514350" indent="-514350" algn="l">
              <a:buAutoNum type="alphaLcParenR"/>
            </a:pP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029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C814E50-8516-9575-4DA8-069912E07A62}"/>
              </a:ext>
            </a:extLst>
          </p:cNvPr>
          <p:cNvSpPr>
            <a:spLocks noGrp="1"/>
          </p:cNvSpPr>
          <p:nvPr>
            <p:ph type="title"/>
          </p:nvPr>
        </p:nvSpPr>
        <p:spPr>
          <a:xfrm>
            <a:off x="2136600" y="1073125"/>
            <a:ext cx="4527900" cy="572700"/>
          </a:xfrm>
        </p:spPr>
        <p:txBody>
          <a:bodyPr/>
          <a:lstStyle/>
          <a:p>
            <a:r>
              <a:rPr lang="en-US" sz="2400" b="1" dirty="0">
                <a:solidFill>
                  <a:srgbClr val="0000FF"/>
                </a:solidFill>
                <a:effectLst/>
                <a:latin typeface="Times New Roman" panose="02020603050405020304" pitchFamily="18" charset="0"/>
                <a:ea typeface="Times New Roman" panose="02020603050405020304" pitchFamily="18" charset="0"/>
              </a:rPr>
              <a:t>GIAO VIỆC VỀ NHÀ</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11" name="TextBox 10">
            <a:extLst>
              <a:ext uri="{FF2B5EF4-FFF2-40B4-BE49-F238E27FC236}">
                <a16:creationId xmlns:a16="http://schemas.microsoft.com/office/drawing/2014/main" id="{8196143F-200C-AF30-ADED-120575483C27}"/>
              </a:ext>
            </a:extLst>
          </p:cNvPr>
          <p:cNvSpPr txBox="1"/>
          <p:nvPr/>
        </p:nvSpPr>
        <p:spPr>
          <a:xfrm>
            <a:off x="2411618" y="1725364"/>
            <a:ext cx="4630532" cy="2000548"/>
          </a:xfrm>
          <a:prstGeom prst="rect">
            <a:avLst/>
          </a:prstGeom>
          <a:noFill/>
        </p:spPr>
        <p:txBody>
          <a:bodyPr wrap="square" rtlCol="0">
            <a:spAutoFit/>
          </a:bodyPr>
          <a:lstStyle/>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Ghi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nhớ</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kiến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thức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Hoàn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thành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5, 6 (SGK-tr10)+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SBT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Chuẩn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bị</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mới</a:t>
            </a:r>
            <a:r>
              <a:rPr lang="en-US" sz="2200"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Bài</a:t>
            </a:r>
            <a:r>
              <a:rPr lang="en-US" sz="2200" b="1" dirty="0">
                <a:effectLst/>
                <a:latin typeface="Times New Roman" panose="02020603050405020304" pitchFamily="18" charset="0"/>
                <a:ea typeface="Calibri" panose="020F0502020204030204" pitchFamily="34" charset="0"/>
              </a:rPr>
              <a:t> 2: </a:t>
            </a:r>
            <a:r>
              <a:rPr lang="en-US" sz="2200" b="1" dirty="0" err="1">
                <a:effectLst/>
                <a:latin typeface="Times New Roman" panose="02020603050405020304" pitchFamily="18" charset="0"/>
                <a:ea typeface="Calibri" panose="020F0502020204030204" pitchFamily="34" charset="0"/>
              </a:rPr>
              <a:t>Các</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phép</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tính</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với</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số</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hữu</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tỉ</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7819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C7676AD9-952E-2E8D-0D2D-94A3D82CBFEF}"/>
              </a:ext>
            </a:extLst>
          </p:cNvPr>
          <p:cNvSpPr txBox="1">
            <a:spLocks noChangeArrowheads="1"/>
          </p:cNvSpPr>
          <p:nvPr/>
        </p:nvSpPr>
        <p:spPr bwMode="auto">
          <a:xfrm>
            <a:off x="1562088" y="676179"/>
            <a:ext cx="67468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*Các phân số bằng nhau là các cách viết khác nhau của một số, số đó được gọi là số hữu tỉ.</a:t>
            </a:r>
          </a:p>
        </p:txBody>
      </p:sp>
      <p:graphicFrame>
        <p:nvGraphicFramePr>
          <p:cNvPr id="5" name="Object 6">
            <a:extLst>
              <a:ext uri="{FF2B5EF4-FFF2-40B4-BE49-F238E27FC236}">
                <a16:creationId xmlns:a16="http://schemas.microsoft.com/office/drawing/2014/main" id="{4E173051-E0AD-CDA7-2DAB-AE96BAF21AE8}"/>
              </a:ext>
            </a:extLst>
          </p:cNvPr>
          <p:cNvGraphicFramePr>
            <a:graphicFrameLocks noChangeAspect="1"/>
          </p:cNvGraphicFramePr>
          <p:nvPr>
            <p:extLst>
              <p:ext uri="{D42A27DB-BD31-4B8C-83A1-F6EECF244321}">
                <p14:modId xmlns:p14="http://schemas.microsoft.com/office/powerpoint/2010/main" val="1772944211"/>
              </p:ext>
            </p:extLst>
          </p:nvPr>
        </p:nvGraphicFramePr>
        <p:xfrm>
          <a:off x="3096172" y="1909588"/>
          <a:ext cx="1752600" cy="1005762"/>
        </p:xfrm>
        <a:graphic>
          <a:graphicData uri="http://schemas.openxmlformats.org/presentationml/2006/ole">
            <mc:AlternateContent xmlns:mc="http://schemas.openxmlformats.org/markup-compatibility/2006">
              <mc:Choice xmlns:v="urn:schemas-microsoft-com:vml" Requires="v">
                <p:oleObj name="Equation" r:id="rId2" imgW="685800" imgH="393480" progId="Equation.DSMT4">
                  <p:embed/>
                </p:oleObj>
              </mc:Choice>
              <mc:Fallback>
                <p:oleObj name="Equation" r:id="rId2" imgW="685800" imgH="393480" progId="Equation.DSMT4">
                  <p:embed/>
                  <p:pic>
                    <p:nvPicPr>
                      <p:cNvPr id="10246" name="Object 6">
                        <a:extLst>
                          <a:ext uri="{FF2B5EF4-FFF2-40B4-BE49-F238E27FC236}">
                            <a16:creationId xmlns:a16="http://schemas.microsoft.com/office/drawing/2014/main" id="{E09A9E00-8C46-40C4-989A-832A2F9B5F7F}"/>
                          </a:ext>
                        </a:extLst>
                      </p:cNvPr>
                      <p:cNvPicPr>
                        <a:picLocks noChangeAspect="1" noChangeArrowheads="1"/>
                      </p:cNvPicPr>
                      <p:nvPr/>
                    </p:nvPicPr>
                    <p:blipFill>
                      <a:blip r:embed="rId3"/>
                      <a:srcRect/>
                      <a:stretch>
                        <a:fillRect/>
                      </a:stretch>
                    </p:blipFill>
                    <p:spPr bwMode="auto">
                      <a:xfrm>
                        <a:off x="3096172" y="1909588"/>
                        <a:ext cx="1752600" cy="1005762"/>
                      </a:xfrm>
                      <a:prstGeom prst="rect">
                        <a:avLst/>
                      </a:prstGeom>
                      <a:noFill/>
                      <a:ln>
                        <a:noFill/>
                      </a:ln>
                      <a:effectLst/>
                    </p:spPr>
                  </p:pic>
                </p:oleObj>
              </mc:Fallback>
            </mc:AlternateContent>
          </a:graphicData>
        </a:graphic>
      </p:graphicFrame>
      <p:sp>
        <p:nvSpPr>
          <p:cNvPr id="6" name="Text Box 8">
            <a:extLst>
              <a:ext uri="{FF2B5EF4-FFF2-40B4-BE49-F238E27FC236}">
                <a16:creationId xmlns:a16="http://schemas.microsoft.com/office/drawing/2014/main" id="{97349684-53ED-0207-89F7-51662C334C65}"/>
              </a:ext>
            </a:extLst>
          </p:cNvPr>
          <p:cNvSpPr txBox="1">
            <a:spLocks noChangeArrowheads="1"/>
          </p:cNvSpPr>
          <p:nvPr/>
        </p:nvSpPr>
        <p:spPr bwMode="auto">
          <a:xfrm>
            <a:off x="2104686" y="2864926"/>
            <a:ext cx="39594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err="1">
                <a:solidFill>
                  <a:srgbClr val="FF0000"/>
                </a:solidFill>
                <a:latin typeface="+mj-lt"/>
              </a:rPr>
              <a:t>đều</a:t>
            </a:r>
            <a:r>
              <a:rPr lang="en-US" altLang="en-US" sz="2400" b="1" dirty="0">
                <a:solidFill>
                  <a:srgbClr val="FF0000"/>
                </a:solidFill>
                <a:latin typeface="+mj-lt"/>
              </a:rPr>
              <a:t> </a:t>
            </a:r>
            <a:r>
              <a:rPr lang="en-US" altLang="en-US" sz="2400" b="1" dirty="0" err="1">
                <a:solidFill>
                  <a:srgbClr val="FF0000"/>
                </a:solidFill>
                <a:latin typeface="+mj-lt"/>
              </a:rPr>
              <a:t>là</a:t>
            </a:r>
            <a:r>
              <a:rPr lang="en-US" altLang="en-US" sz="2400" b="1" dirty="0">
                <a:solidFill>
                  <a:srgbClr val="FF0000"/>
                </a:solidFill>
                <a:latin typeface="+mj-lt"/>
              </a:rPr>
              <a:t> </a:t>
            </a:r>
            <a:r>
              <a:rPr lang="en-US" altLang="en-US" sz="2400" b="1" dirty="0" err="1">
                <a:solidFill>
                  <a:srgbClr val="FF0000"/>
                </a:solidFill>
                <a:latin typeface="+mj-lt"/>
              </a:rPr>
              <a:t>số</a:t>
            </a:r>
            <a:r>
              <a:rPr lang="en-US" altLang="en-US" sz="2400" b="1" dirty="0">
                <a:solidFill>
                  <a:srgbClr val="FF0000"/>
                </a:solidFill>
                <a:latin typeface="+mj-lt"/>
              </a:rPr>
              <a:t> </a:t>
            </a:r>
            <a:r>
              <a:rPr lang="en-US" altLang="en-US" sz="2400" b="1" dirty="0" err="1">
                <a:solidFill>
                  <a:srgbClr val="FF0000"/>
                </a:solidFill>
                <a:latin typeface="+mj-lt"/>
              </a:rPr>
              <a:t>hữu</a:t>
            </a:r>
            <a:r>
              <a:rPr lang="en-US" altLang="en-US" sz="2400" b="1" dirty="0">
                <a:solidFill>
                  <a:srgbClr val="FF0000"/>
                </a:solidFill>
                <a:latin typeface="+mj-lt"/>
              </a:rPr>
              <a:t> </a:t>
            </a:r>
            <a:r>
              <a:rPr lang="en-US" altLang="en-US" sz="2400" b="1" dirty="0" err="1">
                <a:solidFill>
                  <a:srgbClr val="FF0000"/>
                </a:solidFill>
                <a:latin typeface="+mj-lt"/>
              </a:rPr>
              <a:t>tỉ</a:t>
            </a:r>
            <a:endParaRPr lang="en-US" altLang="en-US" sz="2400" b="1" dirty="0">
              <a:solidFill>
                <a:srgbClr val="FF0000"/>
              </a:solidFill>
              <a:latin typeface="+mj-lt"/>
            </a:endParaRPr>
          </a:p>
        </p:txBody>
      </p:sp>
      <p:sp>
        <p:nvSpPr>
          <p:cNvPr id="7" name="Rectangle 6">
            <a:extLst>
              <a:ext uri="{FF2B5EF4-FFF2-40B4-BE49-F238E27FC236}">
                <a16:creationId xmlns:a16="http://schemas.microsoft.com/office/drawing/2014/main" id="{2BFE4D0A-DC1C-DB32-2856-B2EFAF984D07}"/>
              </a:ext>
            </a:extLst>
          </p:cNvPr>
          <p:cNvSpPr/>
          <p:nvPr/>
        </p:nvSpPr>
        <p:spPr>
          <a:xfrm>
            <a:off x="1714518" y="2184401"/>
            <a:ext cx="1111202" cy="307777"/>
          </a:xfrm>
          <a:prstGeom prst="rect">
            <a:avLst/>
          </a:prstGeom>
        </p:spPr>
        <p:txBody>
          <a:bodyPr wrap="none">
            <a:spAutoFit/>
          </a:bodyPr>
          <a:lstStyle/>
          <a:p>
            <a:pPr>
              <a:spcBef>
                <a:spcPct val="50000"/>
              </a:spcBef>
            </a:pPr>
            <a:r>
              <a:rPr lang="en-US" altLang="en-US" dirty="0"/>
              <a:t>Vậy các số </a:t>
            </a:r>
          </a:p>
        </p:txBody>
      </p:sp>
      <p:grpSp>
        <p:nvGrpSpPr>
          <p:cNvPr id="8" name="Group 7">
            <a:extLst>
              <a:ext uri="{FF2B5EF4-FFF2-40B4-BE49-F238E27FC236}">
                <a16:creationId xmlns:a16="http://schemas.microsoft.com/office/drawing/2014/main" id="{D28BFBCF-52B5-9388-D014-9CE635EA0E60}"/>
              </a:ext>
            </a:extLst>
          </p:cNvPr>
          <p:cNvGrpSpPr/>
          <p:nvPr/>
        </p:nvGrpSpPr>
        <p:grpSpPr>
          <a:xfrm>
            <a:off x="4825933" y="1499349"/>
            <a:ext cx="3568767" cy="3079001"/>
            <a:chOff x="3706477" y="1383266"/>
            <a:chExt cx="4827924" cy="4153934"/>
          </a:xfrm>
        </p:grpSpPr>
        <p:grpSp>
          <p:nvGrpSpPr>
            <p:cNvPr id="9" name="Group 8">
              <a:extLst>
                <a:ext uri="{FF2B5EF4-FFF2-40B4-BE49-F238E27FC236}">
                  <a16:creationId xmlns:a16="http://schemas.microsoft.com/office/drawing/2014/main" id="{D38859BA-3C24-DD7B-FC5C-D39B151B47C3}"/>
                </a:ext>
              </a:extLst>
            </p:cNvPr>
            <p:cNvGrpSpPr/>
            <p:nvPr/>
          </p:nvGrpSpPr>
          <p:grpSpPr>
            <a:xfrm>
              <a:off x="3706477" y="1383266"/>
              <a:ext cx="4827924" cy="4153934"/>
              <a:chOff x="3563601" y="1262616"/>
              <a:chExt cx="4827924" cy="4153934"/>
            </a:xfrm>
          </p:grpSpPr>
          <p:grpSp>
            <p:nvGrpSpPr>
              <p:cNvPr id="11" name="Group 5">
                <a:extLst>
                  <a:ext uri="{FF2B5EF4-FFF2-40B4-BE49-F238E27FC236}">
                    <a16:creationId xmlns:a16="http://schemas.microsoft.com/office/drawing/2014/main" id="{1E5B996D-F596-B299-7306-BDBF0E84F42D}"/>
                  </a:ext>
                </a:extLst>
              </p:cNvPr>
              <p:cNvGrpSpPr>
                <a:grpSpLocks/>
              </p:cNvGrpSpPr>
              <p:nvPr/>
            </p:nvGrpSpPr>
            <p:grpSpPr bwMode="auto">
              <a:xfrm>
                <a:off x="3971925" y="2981325"/>
                <a:ext cx="4419600" cy="2435225"/>
                <a:chOff x="2784" y="3168"/>
                <a:chExt cx="1608" cy="1152"/>
              </a:xfrm>
            </p:grpSpPr>
            <p:pic>
              <p:nvPicPr>
                <p:cNvPr id="13" name="Picture 6" descr="Copy of Bai_tap_1_Viet_bieu_thuc_dai_so">
                  <a:extLst>
                    <a:ext uri="{FF2B5EF4-FFF2-40B4-BE49-F238E27FC236}">
                      <a16:creationId xmlns:a16="http://schemas.microsoft.com/office/drawing/2014/main" id="{CBF81F5C-91BA-C127-492B-F21D96602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3221"/>
                  <a:ext cx="1488"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a:extLst>
                    <a:ext uri="{FF2B5EF4-FFF2-40B4-BE49-F238E27FC236}">
                      <a16:creationId xmlns:a16="http://schemas.microsoft.com/office/drawing/2014/main" id="{526BB9DB-C81F-B75A-5FB4-E92EE21D909D}"/>
                    </a:ext>
                  </a:extLst>
                </p:cNvPr>
                <p:cNvSpPr>
                  <a:spLocks noChangeArrowheads="1"/>
                </p:cNvSpPr>
                <p:nvPr/>
              </p:nvSpPr>
              <p:spPr bwMode="auto">
                <a:xfrm>
                  <a:off x="2832" y="3216"/>
                  <a:ext cx="81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5" name="Rectangle 8">
                  <a:extLst>
                    <a:ext uri="{FF2B5EF4-FFF2-40B4-BE49-F238E27FC236}">
                      <a16:creationId xmlns:a16="http://schemas.microsoft.com/office/drawing/2014/main" id="{6501191F-D9B6-859D-A425-A99B625187D8}"/>
                    </a:ext>
                  </a:extLst>
                </p:cNvPr>
                <p:cNvSpPr>
                  <a:spLocks noChangeArrowheads="1"/>
                </p:cNvSpPr>
                <p:nvPr/>
              </p:nvSpPr>
              <p:spPr bwMode="auto">
                <a:xfrm>
                  <a:off x="3440" y="3352"/>
                  <a:ext cx="14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6" name="Rectangle 9">
                  <a:extLst>
                    <a:ext uri="{FF2B5EF4-FFF2-40B4-BE49-F238E27FC236}">
                      <a16:creationId xmlns:a16="http://schemas.microsoft.com/office/drawing/2014/main" id="{949AE79F-87B9-0D20-1FBE-7DD51164DEB1}"/>
                    </a:ext>
                  </a:extLst>
                </p:cNvPr>
                <p:cNvSpPr>
                  <a:spLocks noChangeArrowheads="1"/>
                </p:cNvSpPr>
                <p:nvPr/>
              </p:nvSpPr>
              <p:spPr bwMode="auto">
                <a:xfrm>
                  <a:off x="3744" y="3168"/>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7" name="AutoShape 10">
                  <a:extLst>
                    <a:ext uri="{FF2B5EF4-FFF2-40B4-BE49-F238E27FC236}">
                      <a16:creationId xmlns:a16="http://schemas.microsoft.com/office/drawing/2014/main" id="{C7650089-92A5-8942-9C24-E0043C426763}"/>
                    </a:ext>
                  </a:extLst>
                </p:cNvPr>
                <p:cNvSpPr>
                  <a:spLocks noChangeArrowheads="1"/>
                </p:cNvSpPr>
                <p:nvPr/>
              </p:nvSpPr>
              <p:spPr bwMode="auto">
                <a:xfrm>
                  <a:off x="3864" y="3264"/>
                  <a:ext cx="528"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AutoShape 11">
                <a:extLst>
                  <a:ext uri="{FF2B5EF4-FFF2-40B4-BE49-F238E27FC236}">
                    <a16:creationId xmlns:a16="http://schemas.microsoft.com/office/drawing/2014/main" id="{DB5EF26B-4609-3570-ED14-49E534F91526}"/>
                  </a:ext>
                </a:extLst>
              </p:cNvPr>
              <p:cNvSpPr>
                <a:spLocks noChangeArrowheads="1"/>
              </p:cNvSpPr>
              <p:nvPr/>
            </p:nvSpPr>
            <p:spPr bwMode="auto">
              <a:xfrm>
                <a:off x="3563601" y="1262616"/>
                <a:ext cx="3445455" cy="2465164"/>
              </a:xfrm>
              <a:prstGeom prst="cloudCallout">
                <a:avLst>
                  <a:gd name="adj1" fmla="val 25288"/>
                  <a:gd name="adj2" fmla="val 64226"/>
                </a:avLst>
              </a:prstGeom>
              <a:solidFill>
                <a:schemeClr val="accent3">
                  <a:lumMod val="20000"/>
                  <a:lumOff val="80000"/>
                </a:schemeClr>
              </a:solidFill>
              <a:ln w="9525">
                <a:solidFill>
                  <a:schemeClr val="accent2"/>
                </a:solidFill>
                <a:round/>
              </a:ln>
              <a:effectLst/>
            </p:spPr>
            <p:txBody>
              <a:bodyPr/>
              <a:lstStyle/>
              <a:p>
                <a:pPr algn="ctr">
                  <a:defRPr/>
                </a:pPr>
                <a:r>
                  <a:rPr lang="en-US" sz="2300" b="1" dirty="0" err="1">
                    <a:solidFill>
                      <a:srgbClr val="7030A0"/>
                    </a:solidFill>
                    <a:latin typeface="Times New Roman" panose="02020603050405020304" pitchFamily="18" charset="0"/>
                    <a:cs typeface="Times New Roman" panose="02020603050405020304" pitchFamily="18" charset="0"/>
                  </a:rPr>
                  <a:t>Vậy</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như</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thế</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nào</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thì</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gọi</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là</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hữu</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tỉ</a:t>
                </a:r>
                <a:r>
                  <a:rPr lang="en-US" sz="2300" b="1" dirty="0">
                    <a:solidFill>
                      <a:srgbClr val="7030A0"/>
                    </a:solidFill>
                    <a:latin typeface="Times New Roman" panose="02020603050405020304" pitchFamily="18" charset="0"/>
                    <a:cs typeface="Times New Roman" panose="02020603050405020304" pitchFamily="18" charset="0"/>
                  </a:rPr>
                  <a:t>?</a:t>
                </a:r>
                <a:endParaRPr lang="vi-VN" sz="2300" b="1" dirty="0">
                  <a:solidFill>
                    <a:srgbClr val="7030A0"/>
                  </a:solidFill>
                  <a:latin typeface="Times New Roman" panose="02020603050405020304" pitchFamily="18" charset="0"/>
                  <a:cs typeface="Times New Roman" panose="02020603050405020304" pitchFamily="18" charset="0"/>
                </a:endParaRPr>
              </a:p>
            </p:txBody>
          </p:sp>
        </p:grpSp>
        <p:sp>
          <p:nvSpPr>
            <p:cNvPr id="10" name="AutoShape 12">
              <a:extLst>
                <a:ext uri="{FF2B5EF4-FFF2-40B4-BE49-F238E27FC236}">
                  <a16:creationId xmlns:a16="http://schemas.microsoft.com/office/drawing/2014/main" id="{4149FAC8-8C1B-2DF7-1A42-5F9C5C4BA1A5}"/>
                </a:ext>
              </a:extLst>
            </p:cNvPr>
            <p:cNvSpPr>
              <a:spLocks noChangeArrowheads="1"/>
            </p:cNvSpPr>
            <p:nvPr/>
          </p:nvSpPr>
          <p:spPr bwMode="auto">
            <a:xfrm flipH="1">
              <a:off x="7085013" y="2085975"/>
              <a:ext cx="1354137" cy="1296988"/>
            </a:xfrm>
            <a:prstGeom prst="cloudCallout">
              <a:avLst>
                <a:gd name="adj1" fmla="val 27486"/>
                <a:gd name="adj2" fmla="val 64579"/>
              </a:avLst>
            </a:prstGeom>
            <a:solidFill>
              <a:schemeClr val="accent3">
                <a:lumMod val="20000"/>
                <a:lumOff val="80000"/>
              </a:schemeClr>
            </a:solidFill>
            <a:ln w="9525">
              <a:solidFill>
                <a:schemeClr val="accent2"/>
              </a:solidFill>
              <a:round/>
            </a:ln>
            <a:effectLst/>
          </p:spPr>
          <p:txBody>
            <a:bodyPr/>
            <a:lstStyle/>
            <a:p>
              <a:pPr algn="ctr">
                <a:defRPr/>
              </a:pPr>
              <a:r>
                <a:rPr lang="en-US" sz="8000" dirty="0">
                  <a:solidFill>
                    <a:srgbClr val="0000CC"/>
                  </a:solidFill>
                </a:rPr>
                <a:t>!</a:t>
              </a:r>
              <a:endParaRPr lang="vi-VN" sz="8000" dirty="0">
                <a:solidFill>
                  <a:srgbClr val="0000CC"/>
                </a:solidFill>
              </a:endParaRPr>
            </a:p>
          </p:txBody>
        </p:sp>
      </p:grpSp>
    </p:spTree>
    <p:extLst>
      <p:ext uri="{BB962C8B-B14F-4D97-AF65-F5344CB8AC3E}">
        <p14:creationId xmlns:p14="http://schemas.microsoft.com/office/powerpoint/2010/main" val="11381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 name="Rectangle 18">
            <a:extLst>
              <a:ext uri="{FF2B5EF4-FFF2-40B4-BE49-F238E27FC236}">
                <a16:creationId xmlns:a16="http://schemas.microsoft.com/office/drawing/2014/main" id="{0B9F4E1B-9683-998C-AA63-DCBD6E03D960}"/>
              </a:ext>
            </a:extLst>
          </p:cNvPr>
          <p:cNvSpPr/>
          <p:nvPr/>
        </p:nvSpPr>
        <p:spPr>
          <a:xfrm>
            <a:off x="2552702" y="312596"/>
            <a:ext cx="4400548" cy="492443"/>
          </a:xfrm>
          <a:prstGeom prst="rect">
            <a:avLst/>
          </a:prstGeom>
        </p:spPr>
        <p:txBody>
          <a:bodyPr wrap="square">
            <a:spAutoFit/>
          </a:bodyPr>
          <a:lstStyle/>
          <a:p>
            <a:pPr algn="ctr">
              <a:lnSpc>
                <a:spcPct val="100000"/>
              </a:lnSpc>
              <a:spcAft>
                <a:spcPts val="1200"/>
              </a:spcAft>
            </a:pPr>
            <a:r>
              <a:rPr lang="en-US" sz="26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0" name="TextBox 19">
            <a:extLst>
              <a:ext uri="{FF2B5EF4-FFF2-40B4-BE49-F238E27FC236}">
                <a16:creationId xmlns:a16="http://schemas.microsoft.com/office/drawing/2014/main" id="{E8DC5394-F28C-0ECA-D459-9C8A48AC5F0C}"/>
              </a:ext>
            </a:extLst>
          </p:cNvPr>
          <p:cNvSpPr txBox="1"/>
          <p:nvPr/>
        </p:nvSpPr>
        <p:spPr>
          <a:xfrm>
            <a:off x="1200150" y="805039"/>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mc:AlternateContent xmlns:mc="http://schemas.openxmlformats.org/markup-compatibility/2006">
        <mc:Choice xmlns:a14="http://schemas.microsoft.com/office/drawing/2010/main" Requires="a14">
          <p:sp>
            <p:nvSpPr>
              <p:cNvPr id="21" name="Content Placeholder 2">
                <a:extLst>
                  <a:ext uri="{FF2B5EF4-FFF2-40B4-BE49-F238E27FC236}">
                    <a16:creationId xmlns:a16="http://schemas.microsoft.com/office/drawing/2014/main" id="{6E8E4D1D-B1AC-1444-5DB2-14E63BE52D11}"/>
                  </a:ext>
                </a:extLst>
              </p:cNvPr>
              <p:cNvSpPr txBox="1">
                <a:spLocks/>
              </p:cNvSpPr>
              <p:nvPr/>
            </p:nvSpPr>
            <p:spPr>
              <a:xfrm>
                <a:off x="1295402" y="1377949"/>
                <a:ext cx="6080758" cy="139807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Số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là</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viết</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dưới</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dạng</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phân</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7400" b="1" i="1" smtClean="0">
                            <a:solidFill>
                              <a:srgbClr val="000000"/>
                            </a:solidFill>
                            <a:latin typeface="Cambria Math" panose="02040503050406030204" pitchFamily="18" charset="0"/>
                          </a:rPr>
                        </m:ctrlPr>
                      </m:fPr>
                      <m:num>
                        <m:r>
                          <a:rPr lang="en-US" sz="7400" b="1" i="1" smtClean="0">
                            <a:solidFill>
                              <a:srgbClr val="000000"/>
                            </a:solidFill>
                            <a:latin typeface="Cambria Math" panose="02040503050406030204" pitchFamily="18" charset="0"/>
                          </a:rPr>
                          <m:t>𝒂</m:t>
                        </m:r>
                      </m:num>
                      <m:den>
                        <m:r>
                          <a:rPr lang="en-US" sz="7400" b="1" i="1" smtClean="0">
                            <a:solidFill>
                              <a:srgbClr val="000000"/>
                            </a:solidFill>
                            <a:latin typeface="Cambria Math" panose="02040503050406030204" pitchFamily="18" charset="0"/>
                          </a:rPr>
                          <m:t>𝒃</m:t>
                        </m:r>
                      </m:den>
                    </m:f>
                  </m:oMath>
                </a14:m>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với</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7400" b="1" i="1" smtClean="0">
                        <a:solidFill>
                          <a:srgbClr val="000000"/>
                        </a:solidFill>
                        <a:latin typeface="Cambria Math" panose="02040503050406030204" pitchFamily="18" charset="0"/>
                      </a:rPr>
                      <m:t>𝒂</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rPr>
                      <m:t>𝒃</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𝒁</m:t>
                    </m:r>
                    <m:r>
                      <a:rPr lang="en-US" sz="7400" b="1" i="1" smtClean="0">
                        <a:solidFill>
                          <a:srgbClr val="000000"/>
                        </a:solidFill>
                        <a:latin typeface="Cambria Math" panose="02040503050406030204" pitchFamily="18" charset="0"/>
                        <a:ea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𝒃</m:t>
                    </m:r>
                    <m:r>
                      <a:rPr lang="en-US" sz="7400" b="1" i="1" smtClean="0">
                        <a:solidFill>
                          <a:srgbClr val="000000"/>
                        </a:solidFill>
                        <a:latin typeface="Cambria Math" panose="02040503050406030204" pitchFamily="18" charset="0"/>
                        <a:ea typeface="Cambria Math" panose="02040503050406030204" pitchFamily="18" charset="0"/>
                      </a:rPr>
                      <m:t>≠</m:t>
                    </m:r>
                    <m:r>
                      <a:rPr lang="en-US" sz="7400" b="1" i="1" smtClean="0">
                        <a:solidFill>
                          <a:srgbClr val="000000"/>
                        </a:solidFill>
                        <a:latin typeface="Cambria Math" panose="02040503050406030204" pitchFamily="18" charset="0"/>
                        <a:ea typeface="Cambria Math" panose="02040503050406030204" pitchFamily="18" charset="0"/>
                      </a:rPr>
                      <m:t>𝟎</m:t>
                    </m:r>
                  </m:oMath>
                </a14:m>
                <a:r>
                  <a:rPr lang="en-US" sz="7400" b="1" dirty="0">
                    <a:solidFill>
                      <a:srgbClr val="000000"/>
                    </a:solidFill>
                    <a:latin typeface="Times New Roman" panose="02020603050405020304" pitchFamily="18" charset="0"/>
                    <a:cs typeface="Times New Roman" panose="02020603050405020304" pitchFamily="18" charset="0"/>
                  </a:rPr>
                  <a:t>.</a:t>
                </a:r>
              </a:p>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Các phân số bằng nhau biểu diễn cùng một số hữu tỉ</a:t>
                </a:r>
              </a:p>
              <a:p>
                <a:pPr>
                  <a:buFontTx/>
                  <a:buChar char="-"/>
                </a:pPr>
                <a:r>
                  <a:rPr lang="en-US" sz="7400" b="1" dirty="0" err="1">
                    <a:solidFill>
                      <a:srgbClr val="000000"/>
                    </a:solidFill>
                    <a:latin typeface="Times New Roman" panose="02020603050405020304" pitchFamily="18" charset="0"/>
                    <a:cs typeface="Times New Roman" panose="02020603050405020304" pitchFamily="18" charset="0"/>
                  </a:rPr>
                  <a:t>Tập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hợp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các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kí</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hiệu</a:t>
                </a:r>
                <a:r>
                  <a:rPr lang="en-US" sz="7400" b="1" dirty="0">
                    <a:solidFill>
                      <a:srgbClr val="000000"/>
                    </a:solidFill>
                    <a:latin typeface="Times New Roman" panose="02020603050405020304" pitchFamily="18" charset="0"/>
                    <a:cs typeface="Times New Roman" panose="02020603050405020304" pitchFamily="18" charset="0"/>
                  </a:rPr>
                  <a:t> Q</a:t>
                </a:r>
              </a:p>
              <a:p>
                <a:pPr marL="0" indent="0">
                  <a:buFont typeface="Arial" panose="020B0604020202020204" pitchFamily="34" charset="0"/>
                  <a:buNone/>
                </a:pPr>
                <a:endParaRPr lang="en-US" sz="2400" b="1" u="sng" dirty="0">
                  <a:solidFill>
                    <a:schemeClr val="tx1"/>
                  </a:solidFill>
                  <a:latin typeface="Times New Roman" panose="02020603050405020304" pitchFamily="18" charset="0"/>
                  <a:cs typeface="Times New Roman" panose="02020603050405020304" pitchFamily="18" charset="0"/>
                </a:endParaRPr>
              </a:p>
            </p:txBody>
          </p:sp>
        </mc:Choice>
        <mc:Fallback>
          <p:sp>
            <p:nvSpPr>
              <p:cNvPr id="21" name="Content Placeholder 2">
                <a:extLst>
                  <a:ext uri="{FF2B5EF4-FFF2-40B4-BE49-F238E27FC236}">
                    <a16:creationId xmlns:a16="http://schemas.microsoft.com/office/drawing/2014/main" id="{6E8E4D1D-B1AC-1444-5DB2-14E63BE52D11}"/>
                  </a:ext>
                </a:extLst>
              </p:cNvPr>
              <p:cNvSpPr txBox="1">
                <a:spLocks noRot="1" noChangeAspect="1" noMove="1" noResize="1" noEditPoints="1" noAdjustHandles="1" noChangeArrowheads="1" noChangeShapeType="1" noTextEdit="1"/>
              </p:cNvSpPr>
              <p:nvPr/>
            </p:nvSpPr>
            <p:spPr>
              <a:xfrm>
                <a:off x="1295402" y="1377949"/>
                <a:ext cx="6080758" cy="1398075"/>
              </a:xfrm>
              <a:prstGeom prst="rect">
                <a:avLst/>
              </a:prstGeom>
              <a:blipFill>
                <a:blip r:embed="rId3"/>
                <a:stretch>
                  <a:fillRect l="-802" t="-6114" r="-903"/>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58FED6A5-C52D-0AEA-D4EB-534831387376}"/>
              </a:ext>
            </a:extLst>
          </p:cNvPr>
          <p:cNvGrpSpPr/>
          <p:nvPr/>
        </p:nvGrpSpPr>
        <p:grpSpPr>
          <a:xfrm>
            <a:off x="1446508" y="2843870"/>
            <a:ext cx="7170892" cy="912735"/>
            <a:chOff x="1387303" y="3883827"/>
            <a:chExt cx="7981110" cy="1064754"/>
          </a:xfrm>
        </p:grpSpPr>
        <p:sp>
          <p:nvSpPr>
            <p:cNvPr id="23" name="Content Placeholder 2">
              <a:extLst>
                <a:ext uri="{FF2B5EF4-FFF2-40B4-BE49-F238E27FC236}">
                  <a16:creationId xmlns:a16="http://schemas.microsoft.com/office/drawing/2014/main" id="{4D76E4AD-6652-D052-CC60-C491B76771C6}"/>
                </a:ext>
              </a:extLst>
            </p:cNvPr>
            <p:cNvSpPr txBox="1">
              <a:spLocks/>
            </p:cNvSpPr>
            <p:nvPr/>
          </p:nvSpPr>
          <p:spPr>
            <a:xfrm>
              <a:off x="1387303" y="4065516"/>
              <a:ext cx="5810251" cy="883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prstClr val="black"/>
                  </a:solidFill>
                  <a:latin typeface="Times New Roman" panose="02020603050405020304" pitchFamily="18" charset="0"/>
                  <a:cs typeface="Times New Roman" panose="02020603050405020304" pitchFamily="18" charset="0"/>
                </a:rPr>
                <a:t>Ví dụ 1: các số </a:t>
              </a:r>
            </a:p>
          </p:txBody>
        </p:sp>
        <p:grpSp>
          <p:nvGrpSpPr>
            <p:cNvPr id="24" name="Group 23">
              <a:extLst>
                <a:ext uri="{FF2B5EF4-FFF2-40B4-BE49-F238E27FC236}">
                  <a16:creationId xmlns:a16="http://schemas.microsoft.com/office/drawing/2014/main" id="{3DB945ED-912B-4EF0-2713-5682BA93AFC2}"/>
                </a:ext>
              </a:extLst>
            </p:cNvPr>
            <p:cNvGrpSpPr/>
            <p:nvPr/>
          </p:nvGrpSpPr>
          <p:grpSpPr>
            <a:xfrm>
              <a:off x="3962400" y="3883827"/>
              <a:ext cx="5406013" cy="746635"/>
              <a:chOff x="3962400" y="3883827"/>
              <a:chExt cx="5406013" cy="746635"/>
            </a:xfrm>
          </p:grpSpPr>
          <p:graphicFrame>
            <p:nvGraphicFramePr>
              <p:cNvPr id="25" name="Object 24">
                <a:extLst>
                  <a:ext uri="{FF2B5EF4-FFF2-40B4-BE49-F238E27FC236}">
                    <a16:creationId xmlns:a16="http://schemas.microsoft.com/office/drawing/2014/main" id="{09FE5EAF-7DC3-895D-BAE6-969F1ADEB6BA}"/>
                  </a:ext>
                </a:extLst>
              </p:cNvPr>
              <p:cNvGraphicFramePr>
                <a:graphicFrameLocks noChangeAspect="1"/>
              </p:cNvGraphicFramePr>
              <p:nvPr>
                <p:extLst>
                  <p:ext uri="{D42A27DB-BD31-4B8C-83A1-F6EECF244321}">
                    <p14:modId xmlns:p14="http://schemas.microsoft.com/office/powerpoint/2010/main" val="3422722554"/>
                  </p:ext>
                </p:extLst>
              </p:nvPr>
            </p:nvGraphicFramePr>
            <p:xfrm>
              <a:off x="3962400" y="3883827"/>
              <a:ext cx="2553011" cy="746635"/>
            </p:xfrm>
            <a:graphic>
              <a:graphicData uri="http://schemas.openxmlformats.org/presentationml/2006/ole">
                <mc:AlternateContent xmlns:mc="http://schemas.openxmlformats.org/markup-compatibility/2006">
                  <mc:Choice xmlns:v="urn:schemas-microsoft-com:vml" Requires="v">
                    <p:oleObj name="Equation" r:id="rId4" imgW="1346040" imgH="393480" progId="Equation.DSMT4">
                      <p:embed/>
                    </p:oleObj>
                  </mc:Choice>
                  <mc:Fallback>
                    <p:oleObj name="Equation" r:id="rId4" imgW="1346040" imgH="393480" progId="Equation.DSMT4">
                      <p:embed/>
                      <p:pic>
                        <p:nvPicPr>
                          <p:cNvPr id="11" name="Object 10"/>
                          <p:cNvPicPr/>
                          <p:nvPr/>
                        </p:nvPicPr>
                        <p:blipFill>
                          <a:blip r:embed="rId5"/>
                          <a:stretch>
                            <a:fillRect/>
                          </a:stretch>
                        </p:blipFill>
                        <p:spPr>
                          <a:xfrm>
                            <a:off x="3962400" y="3883827"/>
                            <a:ext cx="2553011" cy="746635"/>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F9A5A08-7FFC-F10C-58F6-639E2A52BA5D}"/>
                  </a:ext>
                </a:extLst>
              </p:cNvPr>
              <p:cNvSpPr txBox="1"/>
              <p:nvPr/>
            </p:nvSpPr>
            <p:spPr>
              <a:xfrm>
                <a:off x="6626161" y="3968491"/>
                <a:ext cx="2742252" cy="53855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Là các số hữu tỉ</a:t>
                </a:r>
                <a:endParaRPr lang="vi-VN" sz="2400" dirty="0">
                  <a:latin typeface="Times New Roman" panose="02020603050405020304" pitchFamily="18" charset="0"/>
                  <a:cs typeface="Times New Roman" panose="02020603050405020304" pitchFamily="18" charset="0"/>
                </a:endParaRPr>
              </a:p>
            </p:txBody>
          </p:sp>
        </p:grpSp>
      </p:grpSp>
      <p:sp>
        <p:nvSpPr>
          <p:cNvPr id="27" name="TextBox 26">
            <a:extLst>
              <a:ext uri="{FF2B5EF4-FFF2-40B4-BE49-F238E27FC236}">
                <a16:creationId xmlns:a16="http://schemas.microsoft.com/office/drawing/2014/main" id="{25E03F0B-3F17-2C3E-E428-65CE4863BAE7}"/>
              </a:ext>
            </a:extLst>
          </p:cNvPr>
          <p:cNvSpPr txBox="1"/>
          <p:nvPr/>
        </p:nvSpPr>
        <p:spPr>
          <a:xfrm>
            <a:off x="1434136" y="3450848"/>
            <a:ext cx="5774036" cy="461665"/>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Nhận xét</a:t>
            </a:r>
            <a:r>
              <a:rPr lang="en-US" sz="2400" dirty="0">
                <a:latin typeface="Times New Roman" panose="02020603050405020304" pitchFamily="18" charset="0"/>
                <a:cs typeface="Times New Roman" panose="02020603050405020304" pitchFamily="18" charset="0"/>
              </a:rPr>
              <a:t>: Mỗi số nguyên là một số hữu tỉ</a:t>
            </a:r>
            <a:endParaRPr lang="vi-VN" sz="2400"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02CB4272-56DC-875E-AAF5-50ECADA76C71}"/>
              </a:ext>
            </a:extLst>
          </p:cNvPr>
          <p:cNvGrpSpPr/>
          <p:nvPr/>
        </p:nvGrpSpPr>
        <p:grpSpPr>
          <a:xfrm>
            <a:off x="1374036" y="3897026"/>
            <a:ext cx="7243364" cy="645556"/>
            <a:chOff x="2793097" y="6074973"/>
            <a:chExt cx="6364295" cy="1597927"/>
          </a:xfrm>
        </p:grpSpPr>
        <p:sp>
          <p:nvSpPr>
            <p:cNvPr id="29" name="TextBox 28">
              <a:extLst>
                <a:ext uri="{FF2B5EF4-FFF2-40B4-BE49-F238E27FC236}">
                  <a16:creationId xmlns:a16="http://schemas.microsoft.com/office/drawing/2014/main" id="{0AA6E111-370F-56DF-856C-1D39B55282A2}"/>
                </a:ext>
              </a:extLst>
            </p:cNvPr>
            <p:cNvSpPr txBox="1"/>
            <p:nvPr/>
          </p:nvSpPr>
          <p:spPr>
            <a:xfrm>
              <a:off x="2793097" y="6074973"/>
              <a:ext cx="5820566" cy="1435576"/>
            </a:xfrm>
            <a:prstGeom prst="rect">
              <a:avLst/>
            </a:prstGeom>
            <a:noFill/>
          </p:spPr>
          <p:txBody>
            <a:bodyPr wrap="square" rtlCol="0">
              <a:spAutoFit/>
            </a:bodyPr>
            <a:lstStyle/>
            <a:p>
              <a:pPr>
                <a:lnSpc>
                  <a:spcPct val="150000"/>
                </a:lnSpc>
              </a:pPr>
              <a:r>
                <a:rPr lang="en-US" sz="2400" u="sng" dirty="0">
                  <a:latin typeface="Times New Roman" panose="02020603050405020304" pitchFamily="18" charset="0"/>
                  <a:cs typeface="Times New Roman" panose="02020603050405020304" pitchFamily="18" charset="0"/>
                </a:rPr>
                <a:t>Chú ý</a:t>
              </a:r>
              <a:r>
                <a:rPr lang="en-US" sz="2400" dirty="0">
                  <a:latin typeface="Times New Roman" panose="02020603050405020304" pitchFamily="18" charset="0"/>
                  <a:cs typeface="Times New Roman" panose="02020603050405020304" pitchFamily="18" charset="0"/>
                </a:rPr>
                <a:t>: Số nguyên a có thể viết dưới dạng phân số là </a:t>
              </a:r>
            </a:p>
          </p:txBody>
        </p:sp>
        <p:graphicFrame>
          <p:nvGraphicFramePr>
            <p:cNvPr id="30" name="Object 29">
              <a:extLst>
                <a:ext uri="{FF2B5EF4-FFF2-40B4-BE49-F238E27FC236}">
                  <a16:creationId xmlns:a16="http://schemas.microsoft.com/office/drawing/2014/main" id="{2D6DA0F0-A42D-6D6E-9BE2-0672FC3B6531}"/>
                </a:ext>
              </a:extLst>
            </p:cNvPr>
            <p:cNvGraphicFramePr>
              <a:graphicFrameLocks noChangeAspect="1"/>
            </p:cNvGraphicFramePr>
            <p:nvPr>
              <p:extLst>
                <p:ext uri="{D42A27DB-BD31-4B8C-83A1-F6EECF244321}">
                  <p14:modId xmlns:p14="http://schemas.microsoft.com/office/powerpoint/2010/main" val="2229746574"/>
                </p:ext>
              </p:extLst>
            </p:nvPr>
          </p:nvGraphicFramePr>
          <p:xfrm>
            <a:off x="8554537" y="6300891"/>
            <a:ext cx="602855" cy="1372009"/>
          </p:xfrm>
          <a:graphic>
            <a:graphicData uri="http://schemas.openxmlformats.org/presentationml/2006/ole">
              <mc:AlternateContent xmlns:mc="http://schemas.openxmlformats.org/markup-compatibility/2006">
                <mc:Choice xmlns:v="urn:schemas-microsoft-com:vml" Requires="v">
                  <p:oleObj name="Equation" r:id="rId6" imgW="164880" imgH="431640" progId="Equation.DSMT4">
                    <p:embed/>
                  </p:oleObj>
                </mc:Choice>
                <mc:Fallback>
                  <p:oleObj name="Equation" r:id="rId6" imgW="164880" imgH="431640" progId="Equation.DSMT4">
                    <p:embed/>
                    <p:pic>
                      <p:nvPicPr>
                        <p:cNvPr id="17" name="Object 16"/>
                        <p:cNvPicPr/>
                        <p:nvPr/>
                      </p:nvPicPr>
                      <p:blipFill>
                        <a:blip r:embed="rId7"/>
                        <a:stretch>
                          <a:fillRect/>
                        </a:stretch>
                      </p:blipFill>
                      <p:spPr>
                        <a:xfrm>
                          <a:off x="8554537" y="6300891"/>
                          <a:ext cx="602855" cy="1372009"/>
                        </a:xfrm>
                        <a:prstGeom prst="rect">
                          <a:avLst/>
                        </a:prstGeom>
                      </p:spPr>
                    </p:pic>
                  </p:oleObj>
                </mc:Fallback>
              </mc:AlternateContent>
            </a:graphicData>
          </a:graphic>
        </p:graphicFrame>
      </p:grpSp>
      <p:grpSp>
        <p:nvGrpSpPr>
          <p:cNvPr id="31" name="Google Shape;244;p36">
            <a:extLst>
              <a:ext uri="{FF2B5EF4-FFF2-40B4-BE49-F238E27FC236}">
                <a16:creationId xmlns:a16="http://schemas.microsoft.com/office/drawing/2014/main" id="{916E489B-DBA0-22E3-8EB3-76161AB77B2A}"/>
              </a:ext>
            </a:extLst>
          </p:cNvPr>
          <p:cNvGrpSpPr/>
          <p:nvPr/>
        </p:nvGrpSpPr>
        <p:grpSpPr>
          <a:xfrm>
            <a:off x="8319816" y="4431433"/>
            <a:ext cx="824184" cy="712067"/>
            <a:chOff x="2341425" y="238100"/>
            <a:chExt cx="1328900" cy="1148125"/>
          </a:xfrm>
        </p:grpSpPr>
        <p:sp>
          <p:nvSpPr>
            <p:cNvPr id="32" name="Google Shape;245;p36">
              <a:extLst>
                <a:ext uri="{FF2B5EF4-FFF2-40B4-BE49-F238E27FC236}">
                  <a16:creationId xmlns:a16="http://schemas.microsoft.com/office/drawing/2014/main" id="{39C0AD86-6BE7-83E0-5DCD-D1A371638042}"/>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246;p36">
              <a:extLst>
                <a:ext uri="{FF2B5EF4-FFF2-40B4-BE49-F238E27FC236}">
                  <a16:creationId xmlns:a16="http://schemas.microsoft.com/office/drawing/2014/main" id="{C53AC1A6-011E-30F1-AF7C-6F5977E14165}"/>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247;p36">
              <a:extLst>
                <a:ext uri="{FF2B5EF4-FFF2-40B4-BE49-F238E27FC236}">
                  <a16:creationId xmlns:a16="http://schemas.microsoft.com/office/drawing/2014/main" id="{D9D88C21-CAF9-1366-4DF2-8CEDA0EC01DC}"/>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248;p36">
              <a:extLst>
                <a:ext uri="{FF2B5EF4-FFF2-40B4-BE49-F238E27FC236}">
                  <a16:creationId xmlns:a16="http://schemas.microsoft.com/office/drawing/2014/main" id="{FB974CD9-517F-FF83-E728-9D6AA63C8A38}"/>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249;p36">
              <a:extLst>
                <a:ext uri="{FF2B5EF4-FFF2-40B4-BE49-F238E27FC236}">
                  <a16:creationId xmlns:a16="http://schemas.microsoft.com/office/drawing/2014/main" id="{6CE50FB2-9932-950C-0381-085F40083BBA}"/>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50;p36">
              <a:extLst>
                <a:ext uri="{FF2B5EF4-FFF2-40B4-BE49-F238E27FC236}">
                  <a16:creationId xmlns:a16="http://schemas.microsoft.com/office/drawing/2014/main" id="{D9BD73F4-672B-4E88-A6AC-791EAC6BB701}"/>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251;p36">
              <a:extLst>
                <a:ext uri="{FF2B5EF4-FFF2-40B4-BE49-F238E27FC236}">
                  <a16:creationId xmlns:a16="http://schemas.microsoft.com/office/drawing/2014/main" id="{5D2BBF5B-F9B5-AA64-9104-8C2CB4BF129A}"/>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252;p36">
              <a:extLst>
                <a:ext uri="{FF2B5EF4-FFF2-40B4-BE49-F238E27FC236}">
                  <a16:creationId xmlns:a16="http://schemas.microsoft.com/office/drawing/2014/main" id="{0362AC1B-26F0-1016-9AE7-C979734FFAD5}"/>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253;p36">
              <a:extLst>
                <a:ext uri="{FF2B5EF4-FFF2-40B4-BE49-F238E27FC236}">
                  <a16:creationId xmlns:a16="http://schemas.microsoft.com/office/drawing/2014/main" id="{3556B997-3955-B976-FF47-F638FC1FD3E5}"/>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81D5CE-C672-AB19-2D01-134C462A1740}"/>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F6EB8C11-60C3-FFF6-63AA-F2818D055B1E}"/>
              </a:ext>
            </a:extLst>
          </p:cNvPr>
          <p:cNvSpPr txBox="1">
            <a:spLocks/>
          </p:cNvSpPr>
          <p:nvPr/>
        </p:nvSpPr>
        <p:spPr>
          <a:xfrm>
            <a:off x="1322338" y="697485"/>
            <a:ext cx="6481812" cy="850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2060"/>
                </a:solidFill>
                <a:latin typeface="Times New Roman" panose="02020603050405020304" pitchFamily="18" charset="0"/>
                <a:cs typeface="Times New Roman" panose="02020603050405020304" pitchFamily="18" charset="0"/>
              </a:rPr>
              <a:t>Thực hành 1.</a:t>
            </a:r>
            <a:r>
              <a:rPr lang="en-US" sz="2400" dirty="0">
                <a:solidFill>
                  <a:srgbClr val="002060"/>
                </a:solidFill>
                <a:latin typeface="Times New Roman" panose="02020603050405020304" pitchFamily="18" charset="0"/>
                <a:cs typeface="Times New Roman" panose="02020603050405020304" pitchFamily="18" charset="0"/>
              </a:rPr>
              <a:t>Vì sao các số			  là các số hữu tỉ?</a:t>
            </a:r>
            <a:endParaRPr lang="en-US" sz="2400" u="sng"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3E5EB36E-2D97-E170-94DA-3B1C245AC7C4}"/>
                  </a:ext>
                </a:extLst>
              </p:cNvPr>
              <p:cNvSpPr txBox="1"/>
              <p:nvPr/>
            </p:nvSpPr>
            <p:spPr>
              <a:xfrm>
                <a:off x="4822718" y="571204"/>
                <a:ext cx="1947863" cy="85090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−0,33;0;3</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2</m:t>
                          </m:r>
                        </m:den>
                      </m:f>
                      <m:r>
                        <a:rPr lang="en-US" sz="2000" i="1">
                          <a:solidFill>
                            <a:srgbClr val="000000"/>
                          </a:solidFill>
                          <a:latin typeface="Cambria Math" panose="02040503050406030204" pitchFamily="18" charset="0"/>
                        </a:rPr>
                        <m:t>;0,25</m:t>
                      </m:r>
                    </m:oMath>
                  </m:oMathPara>
                </a14:m>
                <a:endParaRPr lang="en-US" sz="2000" dirty="0"/>
              </a:p>
            </p:txBody>
          </p:sp>
        </mc:Choice>
        <mc:Fallback xmlns="">
          <p:sp>
            <p:nvSpPr>
              <p:cNvPr id="9" name="Object 8">
                <a:extLst>
                  <a:ext uri="{FF2B5EF4-FFF2-40B4-BE49-F238E27FC236}">
                    <a16:creationId xmlns:a16="http://schemas.microsoft.com/office/drawing/2014/main" id="{3E5EB36E-2D97-E170-94DA-3B1C245AC7C4}"/>
                  </a:ext>
                </a:extLst>
              </p:cNvPr>
              <p:cNvSpPr txBox="1">
                <a:spLocks noRot="1" noChangeAspect="1" noMove="1" noResize="1" noEditPoints="1" noAdjustHandles="1" noChangeArrowheads="1" noChangeShapeType="1" noTextEdit="1"/>
              </p:cNvSpPr>
              <p:nvPr/>
            </p:nvSpPr>
            <p:spPr>
              <a:xfrm>
                <a:off x="4822718" y="571204"/>
                <a:ext cx="1947863" cy="850900"/>
              </a:xfrm>
              <a:prstGeom prst="rect">
                <a:avLst/>
              </a:prstGeom>
              <a:blipFill>
                <a:blip r:embed="rId3"/>
                <a:stretch>
                  <a:fillRect r="-5625"/>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8B9E6C05-675E-3CDC-0574-563B008351C4}"/>
              </a:ext>
            </a:extLst>
          </p:cNvPr>
          <p:cNvGrpSpPr/>
          <p:nvPr/>
        </p:nvGrpSpPr>
        <p:grpSpPr>
          <a:xfrm>
            <a:off x="1398274" y="1806145"/>
            <a:ext cx="7161525" cy="1827630"/>
            <a:chOff x="914398" y="2695029"/>
            <a:chExt cx="11050056" cy="1827630"/>
          </a:xfrm>
        </p:grpSpPr>
        <p:grpSp>
          <p:nvGrpSpPr>
            <p:cNvPr id="11" name="Group 10">
              <a:extLst>
                <a:ext uri="{FF2B5EF4-FFF2-40B4-BE49-F238E27FC236}">
                  <a16:creationId xmlns:a16="http://schemas.microsoft.com/office/drawing/2014/main" id="{C8738B86-B360-B1C2-4D2A-CC8A7CE56E23}"/>
                </a:ext>
              </a:extLst>
            </p:cNvPr>
            <p:cNvGrpSpPr/>
            <p:nvPr/>
          </p:nvGrpSpPr>
          <p:grpSpPr>
            <a:xfrm>
              <a:off x="914398" y="2695029"/>
              <a:ext cx="11050056" cy="913815"/>
              <a:chOff x="914398" y="2695029"/>
              <a:chExt cx="11050056" cy="913815"/>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55309EA-4209-C905-A713-253BF3D27EF0}"/>
                      </a:ext>
                    </a:extLst>
                  </p:cNvPr>
                  <p:cNvSpPr txBox="1"/>
                  <p:nvPr/>
                </p:nvSpPr>
                <p:spPr>
                  <a:xfrm>
                    <a:off x="914398" y="2777847"/>
                    <a:ext cx="11050056"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Vận dụng 1</a:t>
                    </a:r>
                    <a:r>
                      <a:rPr lang="en-US" sz="2400" dirty="0">
                        <a:latin typeface="Times New Roman" panose="02020603050405020304" pitchFamily="18" charset="0"/>
                        <a:cs typeface="Times New Roman" panose="02020603050405020304" pitchFamily="18" charset="0"/>
                      </a:rPr>
                      <a:t>. Viết số đo các đại lương sau dưới dạng         với </a:t>
                    </a:r>
                    <a:r>
                      <a:rPr lang="en-US" sz="2400" b="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rPr>
                          <m:t>𝒂</m:t>
                        </m:r>
                        <m:r>
                          <a:rPr lang="en-US" sz="2400" b="1" i="1">
                            <a:latin typeface="Cambria Math" panose="02040503050406030204" pitchFamily="18" charset="0"/>
                          </a:rPr>
                          <m:t>, </m:t>
                        </m:r>
                        <m:r>
                          <a:rPr lang="en-US" sz="2400" b="1" i="1">
                            <a:latin typeface="Cambria Math" panose="02040503050406030204" pitchFamily="18" charset="0"/>
                          </a:rPr>
                          <m:t>𝒃</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𝒃</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𝟎</m:t>
                        </m:r>
                      </m:oMath>
                    </a14:m>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355309EA-4209-C905-A713-253BF3D27EF0}"/>
                      </a:ext>
                    </a:extLst>
                  </p:cNvPr>
                  <p:cNvSpPr txBox="1">
                    <a:spLocks noRot="1" noChangeAspect="1" noMove="1" noResize="1" noEditPoints="1" noAdjustHandles="1" noChangeArrowheads="1" noChangeShapeType="1" noTextEdit="1"/>
                  </p:cNvSpPr>
                  <p:nvPr/>
                </p:nvSpPr>
                <p:spPr>
                  <a:xfrm>
                    <a:off x="914398" y="2777847"/>
                    <a:ext cx="11050056" cy="830997"/>
                  </a:xfrm>
                  <a:prstGeom prst="rect">
                    <a:avLst/>
                  </a:prstGeom>
                  <a:blipFill>
                    <a:blip r:embed="rId4"/>
                    <a:stretch>
                      <a:fillRect l="-1277" t="-5882" r="-3234"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Object 13">
                    <a:extLst>
                      <a:ext uri="{FF2B5EF4-FFF2-40B4-BE49-F238E27FC236}">
                        <a16:creationId xmlns:a16="http://schemas.microsoft.com/office/drawing/2014/main"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name="Equation" r:id="rId5" imgW="152280" imgH="393480" progId="Equation.DSMT4">
                          <p:embed/>
                        </p:oleObj>
                      </mc:Choice>
                      <mc:Fallback>
                        <p:oleObj name="Equation" r:id="rId5" imgW="152280" imgH="393480" progId="Equation.DSMT4">
                          <p:embed/>
                          <p:pic>
                            <p:nvPicPr>
                              <p:cNvPr id="11" name="Object 10"/>
                              <p:cNvPicPr/>
                              <p:nvPr/>
                            </p:nvPicPr>
                            <p:blipFill>
                              <a:blip r:embed="rId6"/>
                              <a:stretch>
                                <a:fillRect/>
                              </a:stretch>
                            </p:blipFill>
                            <p:spPr>
                              <a:xfrm>
                                <a:off x="11191550" y="2695029"/>
                                <a:ext cx="413318" cy="713382"/>
                              </a:xfrm>
                              <a:prstGeom prst="rect">
                                <a:avLst/>
                              </a:prstGeom>
                            </p:spPr>
                          </p:pic>
                        </p:oleObj>
                      </mc:Fallback>
                    </mc:AlternateContent>
                  </a:graphicData>
                </a:graphic>
              </p:graphicFrame>
            </mc:Choice>
            <mc:Fallback xmlns="">
              <p:graphicFrame>
                <p:nvGraphicFramePr>
                  <p:cNvPr id="14" name="Object 13">
                    <a:extLst>
                      <a:ext uri="{FF2B5EF4-FFF2-40B4-BE49-F238E27FC236}">
                        <a16:creationId xmlns:a16="http://schemas.microsoft.com/office/drawing/2014/main"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name="Equation" r:id="rId7" imgW="152280" imgH="393480" progId="Equation.DSMT4">
                          <p:embed/>
                        </p:oleObj>
                      </mc:Choice>
                      <mc:Fallback>
                        <p:oleObj name="Equation" r:id="rId7" imgW="152280" imgH="393480" progId="Equation.DSMT4">
                          <p:embed/>
                          <p:pic>
                            <p:nvPicPr>
                              <p:cNvPr id="11" name="Object 10"/>
                              <p:cNvPicPr/>
                              <p:nvPr/>
                            </p:nvPicPr>
                            <p:blipFill>
                              <a:blip r:embed="rId8"/>
                              <a:stretch>
                                <a:fillRect/>
                              </a:stretch>
                            </p:blipFill>
                            <p:spPr>
                              <a:xfrm>
                                <a:off x="11191550" y="2695029"/>
                                <a:ext cx="413318" cy="713382"/>
                              </a:xfrm>
                              <a:prstGeom prst="rect">
                                <a:avLst/>
                              </a:prstGeom>
                            </p:spPr>
                          </p:pic>
                        </p:oleObj>
                      </mc:Fallback>
                    </mc:AlternateContent>
                  </a:graphicData>
                </a:graphic>
              </p:graphicFrame>
            </mc:Fallback>
          </mc:AlternateContent>
        </p:grpSp>
        <p:sp>
          <p:nvSpPr>
            <p:cNvPr id="12" name="TextBox 11">
              <a:extLst>
                <a:ext uri="{FF2B5EF4-FFF2-40B4-BE49-F238E27FC236}">
                  <a16:creationId xmlns:a16="http://schemas.microsoft.com/office/drawing/2014/main" id="{E116519C-7D51-D712-3D02-6D7C7FD15A11}"/>
                </a:ext>
              </a:extLst>
            </p:cNvPr>
            <p:cNvSpPr txBox="1"/>
            <p:nvPr/>
          </p:nvSpPr>
          <p:spPr>
            <a:xfrm>
              <a:off x="1044570" y="3691662"/>
              <a:ext cx="6569622" cy="830997"/>
            </a:xfrm>
            <a:prstGeom prst="rect">
              <a:avLst/>
            </a:prstGeom>
            <a:noFill/>
          </p:spPr>
          <p:txBody>
            <a:bodyPr wrap="square" rtlCol="0">
              <a:spAutoFit/>
            </a:bodyPr>
            <a:lstStyle/>
            <a:p>
              <a:pPr marL="342900" indent="-342900">
                <a:buAutoNum type="alphaLcParenR"/>
              </a:pPr>
              <a:r>
                <a:rPr lang="en-US" sz="2400" dirty="0">
                  <a:latin typeface="Times New Roman" panose="02020603050405020304" pitchFamily="18" charset="0"/>
                  <a:cs typeface="Times New Roman" panose="02020603050405020304" pitchFamily="18" charset="0"/>
                </a:rPr>
                <a:t>2,5 kg đường</a:t>
              </a:r>
            </a:p>
            <a:p>
              <a:pPr marL="342900" indent="-342900">
                <a:buAutoNum type="alphaLcParenR"/>
              </a:pPr>
              <a:r>
                <a:rPr lang="en-US" sz="2400" dirty="0">
                  <a:latin typeface="Times New Roman" panose="02020603050405020304" pitchFamily="18" charset="0"/>
                  <a:cs typeface="Times New Roman" panose="02020603050405020304" pitchFamily="18" charset="0"/>
                </a:rPr>
                <a:t>3,8 m dưới mực nước biển</a:t>
              </a:r>
              <a:endParaRPr lang="vi-VN" sz="2400" dirty="0">
                <a:latin typeface="Times New Roman" panose="02020603050405020304" pitchFamily="18" charset="0"/>
                <a:cs typeface="Times New Roman" panose="02020603050405020304" pitchFamily="18" charset="0"/>
              </a:endParaRPr>
            </a:p>
          </p:txBody>
        </p:sp>
      </p:grpSp>
      <p:grpSp>
        <p:nvGrpSpPr>
          <p:cNvPr id="15" name="Google Shape;244;p36">
            <a:extLst>
              <a:ext uri="{FF2B5EF4-FFF2-40B4-BE49-F238E27FC236}">
                <a16:creationId xmlns:a16="http://schemas.microsoft.com/office/drawing/2014/main" id="{077FE05C-0CBA-BB64-4909-009AB613C9F5}"/>
              </a:ext>
            </a:extLst>
          </p:cNvPr>
          <p:cNvGrpSpPr/>
          <p:nvPr/>
        </p:nvGrpSpPr>
        <p:grpSpPr>
          <a:xfrm>
            <a:off x="8319816" y="4431433"/>
            <a:ext cx="824184" cy="712067"/>
            <a:chOff x="2341425" y="238100"/>
            <a:chExt cx="1328900" cy="1148125"/>
          </a:xfrm>
        </p:grpSpPr>
        <p:sp>
          <p:nvSpPr>
            <p:cNvPr id="16" name="Google Shape;245;p36">
              <a:extLst>
                <a:ext uri="{FF2B5EF4-FFF2-40B4-BE49-F238E27FC236}">
                  <a16:creationId xmlns:a16="http://schemas.microsoft.com/office/drawing/2014/main" id="{69169E98-C575-2321-463E-0B21F162002B}"/>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46;p36">
              <a:extLst>
                <a:ext uri="{FF2B5EF4-FFF2-40B4-BE49-F238E27FC236}">
                  <a16:creationId xmlns:a16="http://schemas.microsoft.com/office/drawing/2014/main" id="{DD9DBC96-8CCD-271D-967A-136045556334}"/>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247;p36">
              <a:extLst>
                <a:ext uri="{FF2B5EF4-FFF2-40B4-BE49-F238E27FC236}">
                  <a16:creationId xmlns:a16="http://schemas.microsoft.com/office/drawing/2014/main" id="{5E8C7470-E93A-EDAE-6295-1316C4C399D7}"/>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248;p36">
              <a:extLst>
                <a:ext uri="{FF2B5EF4-FFF2-40B4-BE49-F238E27FC236}">
                  <a16:creationId xmlns:a16="http://schemas.microsoft.com/office/drawing/2014/main" id="{633F4F1B-8A83-5DBB-BC2B-C448131CD0C6}"/>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249;p36">
              <a:extLst>
                <a:ext uri="{FF2B5EF4-FFF2-40B4-BE49-F238E27FC236}">
                  <a16:creationId xmlns:a16="http://schemas.microsoft.com/office/drawing/2014/main" id="{1A0BC7F9-14EC-BAD7-1E77-8F9678618FDB}"/>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250;p36">
              <a:extLst>
                <a:ext uri="{FF2B5EF4-FFF2-40B4-BE49-F238E27FC236}">
                  <a16:creationId xmlns:a16="http://schemas.microsoft.com/office/drawing/2014/main" id="{4D722518-CC34-4733-4AC8-AB96327FBDCE}"/>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251;p36">
              <a:extLst>
                <a:ext uri="{FF2B5EF4-FFF2-40B4-BE49-F238E27FC236}">
                  <a16:creationId xmlns:a16="http://schemas.microsoft.com/office/drawing/2014/main" id="{69E3A476-C983-43FD-328C-4BB1A31BA255}"/>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252;p36">
              <a:extLst>
                <a:ext uri="{FF2B5EF4-FFF2-40B4-BE49-F238E27FC236}">
                  <a16:creationId xmlns:a16="http://schemas.microsoft.com/office/drawing/2014/main" id="{2F8617FA-8B44-11E9-8DE2-A2CE93B09FE0}"/>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253;p36">
              <a:extLst>
                <a:ext uri="{FF2B5EF4-FFF2-40B4-BE49-F238E27FC236}">
                  <a16:creationId xmlns:a16="http://schemas.microsoft.com/office/drawing/2014/main" id="{D852C71A-2B15-B061-6B87-00C268890888}"/>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768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1AE5-4F80-C235-2EE9-5ED9432A6AF1}"/>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858D4BE4-B016-6BA3-106E-9D0773B5F54A}"/>
              </a:ext>
            </a:extLst>
          </p:cNvPr>
          <p:cNvSpPr>
            <a:spLocks noGrp="1"/>
          </p:cNvSpPr>
          <p:nvPr>
            <p:ph type="subTitle" idx="1"/>
          </p:nvPr>
        </p:nvSpPr>
        <p:spPr/>
        <p:txBody>
          <a:bodyPr/>
          <a:lstStyle/>
          <a:p>
            <a:endParaRPr lang="en-US"/>
          </a:p>
        </p:txBody>
      </p:sp>
      <p:sp>
        <p:nvSpPr>
          <p:cNvPr id="5" name="Subtitle 4">
            <a:extLst>
              <a:ext uri="{FF2B5EF4-FFF2-40B4-BE49-F238E27FC236}">
                <a16:creationId xmlns:a16="http://schemas.microsoft.com/office/drawing/2014/main" id="{BAD4792A-078C-6CA8-9027-9AA640135A3C}"/>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A3DD33EF-2B8D-C1C8-BB9D-54CDDE1A8A5A}"/>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FDDCBCF3-14B9-E2F0-6FF0-5743C4CDEB7F}"/>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id="{EA0123A7-E3FC-EBE7-B018-CDF9F8B1B220}"/>
              </a:ext>
            </a:extLst>
          </p:cNvPr>
          <p:cNvSpPr>
            <a:spLocks noGrp="1"/>
          </p:cNvSpPr>
          <p:nvPr>
            <p:ph type="title" idx="6"/>
          </p:nvPr>
        </p:nvSpPr>
        <p:spPr/>
        <p:txBody>
          <a:bodyPr/>
          <a:lstStyle/>
          <a:p>
            <a:endParaRPr lang="en-US" dirty="0"/>
          </a:p>
        </p:txBody>
      </p:sp>
      <p:sp>
        <p:nvSpPr>
          <p:cNvPr id="9" name="Subtitle 8">
            <a:extLst>
              <a:ext uri="{FF2B5EF4-FFF2-40B4-BE49-F238E27FC236}">
                <a16:creationId xmlns:a16="http://schemas.microsoft.com/office/drawing/2014/main" id="{1F73BCE4-810E-9D9D-A3DC-C08FDFC2DE23}"/>
              </a:ext>
            </a:extLst>
          </p:cNvPr>
          <p:cNvSpPr>
            <a:spLocks noGrp="1"/>
          </p:cNvSpPr>
          <p:nvPr>
            <p:ph type="subTitle" idx="7"/>
          </p:nvPr>
        </p:nvSpPr>
        <p:spPr/>
        <p:txBody>
          <a:bodyPr/>
          <a:lstStyle/>
          <a:p>
            <a:endParaRPr lang="en-US" dirty="0"/>
          </a:p>
        </p:txBody>
      </p:sp>
      <p:sp>
        <p:nvSpPr>
          <p:cNvPr id="10" name="Title 9">
            <a:extLst>
              <a:ext uri="{FF2B5EF4-FFF2-40B4-BE49-F238E27FC236}">
                <a16:creationId xmlns:a16="http://schemas.microsoft.com/office/drawing/2014/main" id="{8CBB54EB-A27D-59A1-E60A-D26792B60900}"/>
              </a:ext>
            </a:extLst>
          </p:cNvPr>
          <p:cNvSpPr>
            <a:spLocks noGrp="1"/>
          </p:cNvSpPr>
          <p:nvPr>
            <p:ph type="title" idx="8"/>
          </p:nvPr>
        </p:nvSpPr>
        <p:spPr/>
        <p:txBody>
          <a:bodyPr/>
          <a:lstStyle/>
          <a:p>
            <a:endParaRPr lang="en-US"/>
          </a:p>
        </p:txBody>
      </p:sp>
      <p:sp>
        <p:nvSpPr>
          <p:cNvPr id="11" name="AutoShape 25">
            <a:extLst>
              <a:ext uri="{FF2B5EF4-FFF2-40B4-BE49-F238E27FC236}">
                <a16:creationId xmlns:a16="http://schemas.microsoft.com/office/drawing/2014/main" id="{FF2B08D3-BEC0-1778-D42C-9AFBB5A2AFFC}"/>
              </a:ext>
            </a:extLst>
          </p:cNvPr>
          <p:cNvSpPr>
            <a:spLocks noChangeArrowheads="1"/>
          </p:cNvSpPr>
          <p:nvPr/>
        </p:nvSpPr>
        <p:spPr bwMode="auto">
          <a:xfrm>
            <a:off x="1002325" y="579536"/>
            <a:ext cx="3464760" cy="2409173"/>
          </a:xfrm>
          <a:prstGeom prst="cloudCallout">
            <a:avLst>
              <a:gd name="adj1" fmla="val -51532"/>
              <a:gd name="adj2" fmla="val 67049"/>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eaLnBrk="1" hangingPunct="1">
              <a:spcBef>
                <a:spcPct val="50000"/>
              </a:spcBef>
              <a:defRPr/>
            </a:pPr>
            <a:r>
              <a:rPr lang="en-US" altLang="en-US" sz="2400" dirty="0" err="1"/>
              <a:t>Em</a:t>
            </a:r>
            <a:r>
              <a:rPr lang="en-US" altLang="en-US" sz="2400" dirty="0"/>
              <a:t> </a:t>
            </a:r>
            <a:r>
              <a:rPr lang="en-US" altLang="en-US" sz="2400" dirty="0" err="1"/>
              <a:t>có</a:t>
            </a:r>
            <a:r>
              <a:rPr lang="en-US" altLang="en-US" sz="2400" dirty="0"/>
              <a:t> </a:t>
            </a:r>
            <a:r>
              <a:rPr lang="en-US" altLang="en-US" sz="2400" dirty="0" err="1"/>
              <a:t>nhận</a:t>
            </a:r>
            <a:r>
              <a:rPr lang="en-US" altLang="en-US" sz="2400" dirty="0"/>
              <a:t> </a:t>
            </a:r>
            <a:r>
              <a:rPr lang="en-US" altLang="en-US" sz="2400" dirty="0" err="1"/>
              <a:t>xét</a:t>
            </a:r>
            <a:r>
              <a:rPr lang="en-US" altLang="en-US" sz="2400" dirty="0"/>
              <a:t> </a:t>
            </a:r>
            <a:r>
              <a:rPr lang="en-US" altLang="en-US" sz="2400" dirty="0" err="1"/>
              <a:t>gì</a:t>
            </a:r>
            <a:r>
              <a:rPr lang="en-US" altLang="en-US" sz="2400" dirty="0"/>
              <a:t> </a:t>
            </a:r>
            <a:r>
              <a:rPr lang="en-US" altLang="en-US" sz="2400" dirty="0" err="1"/>
              <a:t>về</a:t>
            </a:r>
            <a:r>
              <a:rPr lang="en-US" altLang="en-US" sz="2400" dirty="0"/>
              <a:t> </a:t>
            </a:r>
            <a:r>
              <a:rPr lang="en-US" altLang="en-US" sz="2400" dirty="0" err="1"/>
              <a:t>mối</a:t>
            </a:r>
            <a:r>
              <a:rPr lang="en-US" altLang="en-US" sz="2400" dirty="0"/>
              <a:t> </a:t>
            </a:r>
            <a:r>
              <a:rPr lang="en-US" altLang="en-US" sz="2400" dirty="0" err="1"/>
              <a:t>quan</a:t>
            </a:r>
            <a:r>
              <a:rPr lang="en-US" altLang="en-US" sz="2400" dirty="0"/>
              <a:t> </a:t>
            </a:r>
            <a:r>
              <a:rPr lang="en-US" altLang="en-US" sz="2400" dirty="0" err="1"/>
              <a:t>hệ</a:t>
            </a:r>
            <a:r>
              <a:rPr lang="en-US" altLang="en-US" sz="2400" dirty="0"/>
              <a:t> </a:t>
            </a:r>
            <a:r>
              <a:rPr lang="en-US" altLang="en-US" sz="2400" dirty="0" err="1"/>
              <a:t>giữa</a:t>
            </a:r>
            <a:r>
              <a:rPr lang="en-US" altLang="en-US" sz="2400" dirty="0"/>
              <a:t> </a:t>
            </a:r>
            <a:r>
              <a:rPr lang="en-US" altLang="en-US" sz="2400" dirty="0" err="1"/>
              <a:t>các</a:t>
            </a:r>
            <a:r>
              <a:rPr lang="en-US" altLang="en-US" sz="2400" dirty="0"/>
              <a:t> </a:t>
            </a:r>
            <a:r>
              <a:rPr lang="en-US" altLang="en-US" sz="2400" dirty="0" err="1"/>
              <a:t>tập</a:t>
            </a:r>
            <a:r>
              <a:rPr lang="en-US" altLang="en-US" sz="2400" dirty="0"/>
              <a:t> </a:t>
            </a:r>
            <a:r>
              <a:rPr lang="en-US" altLang="en-US" sz="2400" dirty="0" err="1"/>
              <a:t>hợp</a:t>
            </a:r>
            <a:r>
              <a:rPr lang="en-US" altLang="en-US" sz="2400" dirty="0"/>
              <a:t> </a:t>
            </a:r>
            <a:r>
              <a:rPr lang="en-US" altLang="en-US" sz="2400" dirty="0" err="1"/>
              <a:t>số:</a:t>
            </a:r>
            <a:r>
              <a:rPr lang="en-US" altLang="en-US" sz="2400" b="1" dirty="0" err="1"/>
              <a:t>N</a:t>
            </a:r>
            <a:r>
              <a:rPr lang="en-US" altLang="en-US" sz="2400" dirty="0"/>
              <a:t>, </a:t>
            </a:r>
            <a:r>
              <a:rPr lang="en-US" altLang="en-US" sz="2400" b="1" dirty="0"/>
              <a:t>Z</a:t>
            </a:r>
            <a:r>
              <a:rPr lang="en-US" altLang="en-US" sz="2400" dirty="0"/>
              <a:t>, </a:t>
            </a:r>
            <a:r>
              <a:rPr lang="en-US" altLang="en-US" sz="2400" b="1" dirty="0"/>
              <a:t>Q</a:t>
            </a:r>
            <a:r>
              <a:rPr lang="en-US" altLang="en-US" sz="2400" dirty="0"/>
              <a:t>?</a:t>
            </a:r>
          </a:p>
        </p:txBody>
      </p:sp>
      <p:pic>
        <p:nvPicPr>
          <p:cNvPr id="12" name="Picture 11" descr="34">
            <a:extLst>
              <a:ext uri="{FF2B5EF4-FFF2-40B4-BE49-F238E27FC236}">
                <a16:creationId xmlns:a16="http://schemas.microsoft.com/office/drawing/2014/main" id="{30FFCADF-2B7B-05A6-C5CF-917C8E2C9E8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49" y="3431468"/>
            <a:ext cx="1226671" cy="14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C3EFD44B-90E3-5E6A-22FD-1B2921F3DBE8}"/>
              </a:ext>
            </a:extLst>
          </p:cNvPr>
          <p:cNvSpPr txBox="1">
            <a:spLocks noChangeArrowheads="1"/>
          </p:cNvSpPr>
          <p:nvPr/>
        </p:nvSpPr>
        <p:spPr bwMode="auto">
          <a:xfrm>
            <a:off x="5529678" y="331208"/>
            <a:ext cx="3929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00CC"/>
                </a:solidFill>
                <a:latin typeface="Times New Roman" panose="02020603050405020304" pitchFamily="18" charset="0"/>
              </a:rPr>
              <a:t>N</a:t>
            </a:r>
            <a:r>
              <a:rPr lang="en-US" altLang="en-US" dirty="0">
                <a:solidFill>
                  <a:srgbClr val="0000CC"/>
                </a:solidFill>
                <a:latin typeface="Times New Roman" panose="02020603050405020304" pitchFamily="18" charset="0"/>
              </a:rPr>
              <a:t> </a:t>
            </a:r>
            <a:r>
              <a:rPr lang="en-US" altLang="en-US" dirty="0">
                <a:solidFill>
                  <a:srgbClr val="0000CC"/>
                </a:solidFill>
                <a:latin typeface="Times New Roman" panose="02020603050405020304" pitchFamily="18" charset="0"/>
                <a:sym typeface="Symbol" panose="05050102010706020507" pitchFamily="18" charset="2"/>
              </a:rPr>
              <a:t> </a:t>
            </a:r>
            <a:r>
              <a:rPr lang="en-US" altLang="en-US" b="1" dirty="0">
                <a:solidFill>
                  <a:srgbClr val="0000CC"/>
                </a:solidFill>
                <a:latin typeface="Times New Roman" panose="02020603050405020304" pitchFamily="18" charset="0"/>
                <a:sym typeface="Symbol" panose="05050102010706020507" pitchFamily="18" charset="2"/>
              </a:rPr>
              <a:t>Z</a:t>
            </a:r>
            <a:r>
              <a:rPr lang="en-US" altLang="en-US" dirty="0">
                <a:solidFill>
                  <a:srgbClr val="0000CC"/>
                </a:solidFill>
                <a:latin typeface="Times New Roman" panose="02020603050405020304" pitchFamily="18" charset="0"/>
                <a:sym typeface="Symbol" panose="05050102010706020507" pitchFamily="18" charset="2"/>
              </a:rPr>
              <a:t>  </a:t>
            </a:r>
            <a:r>
              <a:rPr lang="en-US" altLang="en-US" b="1" dirty="0">
                <a:solidFill>
                  <a:srgbClr val="0000CC"/>
                </a:solidFill>
                <a:latin typeface="Times New Roman" panose="02020603050405020304" pitchFamily="18" charset="0"/>
                <a:sym typeface="Symbol" panose="05050102010706020507" pitchFamily="18" charset="2"/>
              </a:rPr>
              <a:t>Q</a:t>
            </a:r>
            <a:endParaRPr lang="en-US" altLang="en-US" b="1" dirty="0">
              <a:solidFill>
                <a:srgbClr val="0000CC"/>
              </a:solidFill>
              <a:latin typeface="Times New Roman" panose="02020603050405020304" pitchFamily="18" charset="0"/>
            </a:endParaRPr>
          </a:p>
        </p:txBody>
      </p:sp>
      <p:sp>
        <p:nvSpPr>
          <p:cNvPr id="29" name="Oval 5">
            <a:extLst>
              <a:ext uri="{FF2B5EF4-FFF2-40B4-BE49-F238E27FC236}">
                <a16:creationId xmlns:a16="http://schemas.microsoft.com/office/drawing/2014/main" id="{E90FB08D-4477-102F-BC82-111CD0AC3B70}"/>
              </a:ext>
            </a:extLst>
          </p:cNvPr>
          <p:cNvSpPr>
            <a:spLocks noChangeArrowheads="1"/>
          </p:cNvSpPr>
          <p:nvPr/>
        </p:nvSpPr>
        <p:spPr bwMode="auto">
          <a:xfrm>
            <a:off x="5232283" y="1936740"/>
            <a:ext cx="3083267" cy="1696706"/>
          </a:xfrm>
          <a:prstGeom prst="ellipse">
            <a:avLst/>
          </a:prstGeom>
          <a:solidFill>
            <a:schemeClr val="bg1">
              <a:alpha val="34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r>
              <a:rPr lang="en-US" altLang="en-US" dirty="0">
                <a:latin typeface="Arial" panose="020B0604020202020204" pitchFamily="34" charset="0"/>
              </a:rPr>
              <a:t>                                                        </a:t>
            </a:r>
          </a:p>
          <a:p>
            <a:pPr algn="ctr" eaLnBrk="0" hangingPunct="0"/>
            <a:r>
              <a:rPr lang="en-US" altLang="en-US" dirty="0">
                <a:latin typeface="Arial" panose="020B0604020202020204" pitchFamily="34" charset="0"/>
              </a:rPr>
              <a:t>                                                                 </a:t>
            </a:r>
            <a:r>
              <a:rPr lang="en-US" altLang="en-US" b="1" dirty="0">
                <a:solidFill>
                  <a:srgbClr val="FF0000"/>
                </a:solidFill>
                <a:latin typeface="Arial" panose="020B0604020202020204" pitchFamily="34" charset="0"/>
              </a:rPr>
              <a:t>Q</a:t>
            </a:r>
            <a:r>
              <a:rPr lang="en-US" altLang="en-US" dirty="0">
                <a:solidFill>
                  <a:srgbClr val="FF0000"/>
                </a:solidFill>
                <a:latin typeface="Arial" panose="020B0604020202020204" pitchFamily="34" charset="0"/>
              </a:rPr>
              <a:t>  </a:t>
            </a:r>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p:txBody>
      </p:sp>
      <p:sp>
        <p:nvSpPr>
          <p:cNvPr id="30" name="Oval 6">
            <a:extLst>
              <a:ext uri="{FF2B5EF4-FFF2-40B4-BE49-F238E27FC236}">
                <a16:creationId xmlns:a16="http://schemas.microsoft.com/office/drawing/2014/main" id="{ED8C9955-C71F-CF8F-64A6-7D7F50F69D4C}"/>
              </a:ext>
            </a:extLst>
          </p:cNvPr>
          <p:cNvSpPr>
            <a:spLocks noChangeArrowheads="1"/>
          </p:cNvSpPr>
          <p:nvPr/>
        </p:nvSpPr>
        <p:spPr bwMode="auto">
          <a:xfrm>
            <a:off x="5394582" y="2256610"/>
            <a:ext cx="2044528" cy="1067366"/>
          </a:xfrm>
          <a:prstGeom prst="ellipse">
            <a:avLst/>
          </a:prstGeom>
          <a:solidFill>
            <a:schemeClr val="bg1">
              <a:alpha val="34000"/>
            </a:schemeClr>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solidFill>
                  <a:srgbClr val="0000FF"/>
                </a:solidFill>
                <a:latin typeface="Arial" panose="020B0604020202020204" pitchFamily="34" charset="0"/>
              </a:rPr>
              <a:t>                                          </a:t>
            </a: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r>
              <a:rPr lang="en-US" altLang="en-US" sz="2400" dirty="0">
                <a:solidFill>
                  <a:srgbClr val="0000FF"/>
                </a:solidFill>
                <a:latin typeface="Arial" panose="020B0604020202020204" pitchFamily="34" charset="0"/>
              </a:rPr>
              <a:t>             </a:t>
            </a:r>
            <a:r>
              <a:rPr lang="en-US" altLang="en-US" b="1" dirty="0">
                <a:solidFill>
                  <a:srgbClr val="0000FF"/>
                </a:solidFill>
                <a:latin typeface="Arial" panose="020B0604020202020204" pitchFamily="34" charset="0"/>
              </a:rPr>
              <a:t>Z</a:t>
            </a:r>
          </a:p>
          <a:p>
            <a:pPr algn="ctr" eaLnBrk="0" hangingPunct="0"/>
            <a:r>
              <a:rPr lang="en-US" altLang="en-US" sz="2800" b="1" dirty="0">
                <a:solidFill>
                  <a:srgbClr val="0000FF"/>
                </a:solidFill>
                <a:latin typeface="Arial" panose="020B0604020202020204" pitchFamily="34" charset="0"/>
              </a:rPr>
              <a:t>                     </a:t>
            </a:r>
            <a:endParaRPr lang="en-US" altLang="en-US" dirty="0">
              <a:solidFill>
                <a:srgbClr val="0000FF"/>
              </a:solidFill>
              <a:latin typeface="Arial" panose="020B0604020202020204" pitchFamily="34" charset="0"/>
            </a:endParaRPr>
          </a:p>
        </p:txBody>
      </p:sp>
      <p:sp>
        <p:nvSpPr>
          <p:cNvPr id="31" name="Oval 7">
            <a:extLst>
              <a:ext uri="{FF2B5EF4-FFF2-40B4-BE49-F238E27FC236}">
                <a16:creationId xmlns:a16="http://schemas.microsoft.com/office/drawing/2014/main" id="{C3A0E846-28FF-71DB-5D29-DE5AE41FFBF4}"/>
              </a:ext>
            </a:extLst>
          </p:cNvPr>
          <p:cNvSpPr>
            <a:spLocks noChangeArrowheads="1"/>
          </p:cNvSpPr>
          <p:nvPr/>
        </p:nvSpPr>
        <p:spPr bwMode="auto">
          <a:xfrm>
            <a:off x="5611535" y="2544202"/>
            <a:ext cx="975443" cy="565280"/>
          </a:xfrm>
          <a:prstGeom prst="ellipse">
            <a:avLst/>
          </a:prstGeom>
          <a:solidFill>
            <a:schemeClr val="bg1">
              <a:alpha val="34000"/>
            </a:scheme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latin typeface="Arial" panose="020B0604020202020204" pitchFamily="34" charset="0"/>
              </a:rPr>
              <a:t>N</a:t>
            </a:r>
          </a:p>
        </p:txBody>
      </p:sp>
      <p:sp>
        <p:nvSpPr>
          <p:cNvPr id="32" name="Line 8">
            <a:extLst>
              <a:ext uri="{FF2B5EF4-FFF2-40B4-BE49-F238E27FC236}">
                <a16:creationId xmlns:a16="http://schemas.microsoft.com/office/drawing/2014/main" id="{C4AC8ED6-4D05-DE0E-5AAE-07ED1345C979}"/>
              </a:ext>
            </a:extLst>
          </p:cNvPr>
          <p:cNvSpPr>
            <a:spLocks noChangeShapeType="1"/>
          </p:cNvSpPr>
          <p:nvPr/>
        </p:nvSpPr>
        <p:spPr bwMode="auto">
          <a:xfrm>
            <a:off x="5589617" y="1884312"/>
            <a:ext cx="430183" cy="878956"/>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9">
            <a:extLst>
              <a:ext uri="{FF2B5EF4-FFF2-40B4-BE49-F238E27FC236}">
                <a16:creationId xmlns:a16="http://schemas.microsoft.com/office/drawing/2014/main" id="{3C92666E-A823-2B17-1E7B-7E52273820CE}"/>
              </a:ext>
            </a:extLst>
          </p:cNvPr>
          <p:cNvSpPr>
            <a:spLocks noChangeShapeType="1"/>
          </p:cNvSpPr>
          <p:nvPr/>
        </p:nvSpPr>
        <p:spPr bwMode="auto">
          <a:xfrm flipH="1" flipV="1">
            <a:off x="7055302" y="3082176"/>
            <a:ext cx="684111" cy="722831"/>
          </a:xfrm>
          <a:prstGeom prst="line">
            <a:avLst/>
          </a:prstGeom>
          <a:noFill/>
          <a:ln w="38100" cmpd="dbl">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0">
            <a:extLst>
              <a:ext uri="{FF2B5EF4-FFF2-40B4-BE49-F238E27FC236}">
                <a16:creationId xmlns:a16="http://schemas.microsoft.com/office/drawing/2014/main" id="{344BC920-C53E-C9C2-352A-66FC12FCCE9E}"/>
              </a:ext>
            </a:extLst>
          </p:cNvPr>
          <p:cNvSpPr>
            <a:spLocks noChangeShapeType="1"/>
          </p:cNvSpPr>
          <p:nvPr/>
        </p:nvSpPr>
        <p:spPr bwMode="auto">
          <a:xfrm flipH="1">
            <a:off x="8079982" y="1698794"/>
            <a:ext cx="124325" cy="890907"/>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 name="Rectangle 3">
            <a:extLst>
              <a:ext uri="{FF2B5EF4-FFF2-40B4-BE49-F238E27FC236}">
                <a16:creationId xmlns:a16="http://schemas.microsoft.com/office/drawing/2014/main" id="{01AFE5C3-D88B-B470-3F2B-D16B09CA0DCF}"/>
              </a:ext>
            </a:extLst>
          </p:cNvPr>
          <p:cNvSpPr txBox="1">
            <a:spLocks noChangeArrowheads="1"/>
          </p:cNvSpPr>
          <p:nvPr/>
        </p:nvSpPr>
        <p:spPr>
          <a:xfrm>
            <a:off x="6584690" y="803694"/>
            <a:ext cx="2226912" cy="4140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a:buFontTx/>
              <a:buNone/>
            </a:pPr>
            <a:r>
              <a:rPr lang="en-US" altLang="en-US" sz="2400" b="1" dirty="0" err="1">
                <a:solidFill>
                  <a:srgbClr val="C00000"/>
                </a:solidFill>
                <a:latin typeface="Times New Roman" panose="02020603050405020304" pitchFamily="18" charset="0"/>
                <a:cs typeface="Times New Roman" panose="02020603050405020304" pitchFamily="18" charset="0"/>
              </a:rPr>
              <a:t>Tập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hợp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các</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số</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hữu</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tỉ</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
        <p:nvSpPr>
          <p:cNvPr id="36" name="Rectangle 4">
            <a:extLst>
              <a:ext uri="{FF2B5EF4-FFF2-40B4-BE49-F238E27FC236}">
                <a16:creationId xmlns:a16="http://schemas.microsoft.com/office/drawing/2014/main" id="{5901B383-7865-A769-B3F1-E147C3C5972C}"/>
              </a:ext>
            </a:extLst>
          </p:cNvPr>
          <p:cNvSpPr txBox="1">
            <a:spLocks noChangeArrowheads="1"/>
          </p:cNvSpPr>
          <p:nvPr/>
        </p:nvSpPr>
        <p:spPr>
          <a:xfrm>
            <a:off x="5210363" y="3428526"/>
            <a:ext cx="3609974" cy="8397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pPr>
              <a:buFontTx/>
              <a:buNone/>
            </a:pPr>
            <a:r>
              <a:rPr lang="en-US" altLang="en-US" sz="2400" dirty="0" err="1">
                <a:solidFill>
                  <a:srgbClr val="0070C0"/>
                </a:solidFill>
                <a:latin typeface="Times New Roman" panose="02020603050405020304" pitchFamily="18" charset="0"/>
                <a:cs typeface="Times New Roman" panose="02020603050405020304" pitchFamily="18" charset="0"/>
              </a:rPr>
              <a:t>Tập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hợp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các</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số</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nguyên</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p:sp>
        <p:nvSpPr>
          <p:cNvPr id="37" name="Rectangle 2">
            <a:extLst>
              <a:ext uri="{FF2B5EF4-FFF2-40B4-BE49-F238E27FC236}">
                <a16:creationId xmlns:a16="http://schemas.microsoft.com/office/drawing/2014/main" id="{08A6A8A0-02F9-37D0-C112-7D687D42A281}"/>
              </a:ext>
            </a:extLst>
          </p:cNvPr>
          <p:cNvSpPr txBox="1">
            <a:spLocks noChangeArrowheads="1"/>
          </p:cNvSpPr>
          <p:nvPr/>
        </p:nvSpPr>
        <p:spPr>
          <a:xfrm>
            <a:off x="4827658" y="740163"/>
            <a:ext cx="1923326" cy="1143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en-US" altLang="en-US" sz="2400" dirty="0">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Tập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hợp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các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số</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tự</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nhiên</a:t>
            </a:r>
            <a:endParaRPr lang="en-US" altLang="en-US" sz="24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ox(in)">
                                      <p:cBhvr>
                                        <p:cTn id="20" dur="500"/>
                                        <p:tgtEl>
                                          <p:spTgt spid="31"/>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childTnLst>
                          </p:cTn>
                        </p:par>
                        <p:par>
                          <p:cTn id="34" fill="hold">
                            <p:stCondLst>
                              <p:cond delay="500"/>
                            </p:stCondLst>
                            <p:childTnLst>
                              <p:par>
                                <p:cTn id="35" presetID="4"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ox(in)">
                                      <p:cBhvr>
                                        <p:cTn id="37" dur="500"/>
                                        <p:tgtEl>
                                          <p:spTgt spid="33"/>
                                        </p:tgtEl>
                                      </p:cBhvr>
                                    </p:animEffect>
                                  </p:childTnLst>
                                </p:cTn>
                              </p:par>
                            </p:childTnLst>
                          </p:cTn>
                        </p:par>
                        <p:par>
                          <p:cTn id="38" fill="hold">
                            <p:stCondLst>
                              <p:cond delay="1000"/>
                            </p:stCondLst>
                            <p:childTnLst>
                              <p:par>
                                <p:cTn id="39" presetID="4" presetClass="entr" presetSubtype="16" fill="hold" grpId="0" nodeType="after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animEffect transition="in" filter="box(in)">
                                      <p:cBhvr>
                                        <p:cTn id="41" dur="500"/>
                                        <p:tgtEl>
                                          <p:spTgt spid="3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checkerboard(across)">
                                      <p:cBhvr>
                                        <p:cTn id="46" dur="500"/>
                                        <p:tgtEl>
                                          <p:spTgt spid="29"/>
                                        </p:tgtEl>
                                      </p:cBhvr>
                                    </p:animEffect>
                                  </p:childTnLst>
                                </p:cTn>
                              </p:par>
                            </p:childTnLst>
                          </p:cTn>
                        </p:par>
                        <p:par>
                          <p:cTn id="47" fill="hold">
                            <p:stCondLst>
                              <p:cond delay="500"/>
                            </p:stCondLst>
                            <p:childTnLst>
                              <p:par>
                                <p:cTn id="48" presetID="5" presetClass="entr" presetSubtype="10"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heckerboard(across)">
                                      <p:cBhvr>
                                        <p:cTn id="50" dur="500"/>
                                        <p:tgtEl>
                                          <p:spTgt spid="34"/>
                                        </p:tgtEl>
                                      </p:cBhvr>
                                    </p:animEffect>
                                  </p:childTnLst>
                                </p:cTn>
                              </p:par>
                            </p:childTnLst>
                          </p:cTn>
                        </p:par>
                        <p:par>
                          <p:cTn id="51" fill="hold">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checkerboard(across)">
                                      <p:cBhvr>
                                        <p:cTn id="5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9" grpId="0" animBg="1"/>
      <p:bldP spid="30" grpId="0" animBg="1"/>
      <p:bldP spid="31" grpId="0" animBg="1"/>
      <p:bldP spid="35" grpId="0" build="p"/>
      <p:bldP spid="36" grpId="0" build="p"/>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61B36AD8-136F-D854-B998-66EFF3DE20F7}"/>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
        <p:nvSpPr>
          <p:cNvPr id="5" name="TextBox 4">
            <a:extLst>
              <a:ext uri="{FF2B5EF4-FFF2-40B4-BE49-F238E27FC236}">
                <a16:creationId xmlns:a16="http://schemas.microsoft.com/office/drawing/2014/main" id="{FCB5079D-D091-2D4B-F0EB-77DD5EDA961C}"/>
              </a:ext>
            </a:extLst>
          </p:cNvPr>
          <p:cNvSpPr txBox="1"/>
          <p:nvPr/>
        </p:nvSpPr>
        <p:spPr>
          <a:xfrm>
            <a:off x="1371599" y="1107260"/>
            <a:ext cx="6400801"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25C7FDFD-5EF0-30BF-CAE4-49F050AFB970}"/>
              </a:ext>
            </a:extLst>
          </p:cNvPr>
          <p:cNvSpPr/>
          <p:nvPr/>
        </p:nvSpPr>
        <p:spPr>
          <a:xfrm>
            <a:off x="1469672" y="1770257"/>
            <a:ext cx="1857755" cy="5955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HĐKP 2</a:t>
            </a:r>
          </a:p>
        </p:txBody>
      </p:sp>
      <p:grpSp>
        <p:nvGrpSpPr>
          <p:cNvPr id="7" name="Group 6">
            <a:extLst>
              <a:ext uri="{FF2B5EF4-FFF2-40B4-BE49-F238E27FC236}">
                <a16:creationId xmlns:a16="http://schemas.microsoft.com/office/drawing/2014/main" id="{7D69EE2D-55DD-63FD-44DD-06D5F2E89ED6}"/>
              </a:ext>
            </a:extLst>
          </p:cNvPr>
          <p:cNvGrpSpPr/>
          <p:nvPr/>
        </p:nvGrpSpPr>
        <p:grpSpPr>
          <a:xfrm>
            <a:off x="1826435" y="2566418"/>
            <a:ext cx="4924603" cy="792468"/>
            <a:chOff x="1184486" y="1785885"/>
            <a:chExt cx="4724400" cy="730880"/>
          </a:xfrm>
        </p:grpSpPr>
        <p:sp>
          <p:nvSpPr>
            <p:cNvPr id="8" name="TextBox 7">
              <a:extLst>
                <a:ext uri="{FF2B5EF4-FFF2-40B4-BE49-F238E27FC236}">
                  <a16:creationId xmlns:a16="http://schemas.microsoft.com/office/drawing/2014/main" id="{D36F521D-831C-D92F-025F-5668F9565303}"/>
                </a:ext>
              </a:extLst>
            </p:cNvPr>
            <p:cNvSpPr txBox="1"/>
            <p:nvPr/>
          </p:nvSpPr>
          <p:spPr>
            <a:xfrm>
              <a:off x="1184486" y="1795367"/>
              <a:ext cx="4724400" cy="42578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So </a:t>
              </a:r>
              <a:r>
                <a:rPr lang="vi-VN" sz="2400" dirty="0">
                  <a:latin typeface="Times New Roman" panose="02020603050405020304" pitchFamily="18" charset="0"/>
                  <a:cs typeface="Times New Roman" panose="02020603050405020304" pitchFamily="18" charset="0"/>
                </a:rPr>
                <a:t>sánh hai phân số        và</a:t>
              </a:r>
            </a:p>
          </p:txBody>
        </p:sp>
        <p:graphicFrame>
          <p:nvGraphicFramePr>
            <p:cNvPr id="9" name="Object 8">
              <a:extLst>
                <a:ext uri="{FF2B5EF4-FFF2-40B4-BE49-F238E27FC236}">
                  <a16:creationId xmlns:a16="http://schemas.microsoft.com/office/drawing/2014/main" id="{B0D56123-171E-F0E2-0DFB-938EE29EEE82}"/>
                </a:ext>
              </a:extLst>
            </p:cNvPr>
            <p:cNvGraphicFramePr>
              <a:graphicFrameLocks noChangeAspect="1"/>
            </p:cNvGraphicFramePr>
            <p:nvPr>
              <p:extLst>
                <p:ext uri="{D42A27DB-BD31-4B8C-83A1-F6EECF244321}">
                  <p14:modId xmlns:p14="http://schemas.microsoft.com/office/powerpoint/2010/main" val="1823303344"/>
                </p:ext>
              </p:extLst>
            </p:nvPr>
          </p:nvGraphicFramePr>
          <p:xfrm>
            <a:off x="4267200" y="1785885"/>
            <a:ext cx="266700" cy="688975"/>
          </p:xfrm>
          <a:graphic>
            <a:graphicData uri="http://schemas.openxmlformats.org/presentationml/2006/ole">
              <mc:AlternateContent xmlns:mc="http://schemas.openxmlformats.org/markup-compatibility/2006">
                <mc:Choice xmlns:v="urn:schemas-microsoft-com:vml" Requires="v">
                  <p:oleObj name="Equation" r:id="rId2" imgW="152280" imgH="393480" progId="Equation.DSMT4">
                    <p:embed/>
                  </p:oleObj>
                </mc:Choice>
                <mc:Fallback>
                  <p:oleObj name="Equation" r:id="rId2" imgW="152280" imgH="393480" progId="Equation.DSMT4">
                    <p:embed/>
                    <p:pic>
                      <p:nvPicPr>
                        <p:cNvPr id="10" name="Object 9"/>
                        <p:cNvPicPr/>
                        <p:nvPr/>
                      </p:nvPicPr>
                      <p:blipFill>
                        <a:blip r:embed="rId3"/>
                        <a:stretch>
                          <a:fillRect/>
                        </a:stretch>
                      </p:blipFill>
                      <p:spPr>
                        <a:xfrm>
                          <a:off x="4267200" y="1785885"/>
                          <a:ext cx="266700" cy="6889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0AEDC77-9913-C9EA-A827-B4DE87395D90}"/>
                </a:ext>
              </a:extLst>
            </p:cNvPr>
            <p:cNvGraphicFramePr>
              <a:graphicFrameLocks noChangeAspect="1"/>
            </p:cNvGraphicFramePr>
            <p:nvPr>
              <p:extLst>
                <p:ext uri="{D42A27DB-BD31-4B8C-83A1-F6EECF244321}">
                  <p14:modId xmlns:p14="http://schemas.microsoft.com/office/powerpoint/2010/main" val="2324339417"/>
                </p:ext>
              </p:extLst>
            </p:nvPr>
          </p:nvGraphicFramePr>
          <p:xfrm>
            <a:off x="5139228" y="1832594"/>
            <a:ext cx="242770" cy="684171"/>
          </p:xfrm>
          <a:graphic>
            <a:graphicData uri="http://schemas.openxmlformats.org/presentationml/2006/ole">
              <mc:AlternateContent xmlns:mc="http://schemas.openxmlformats.org/markup-compatibility/2006">
                <mc:Choice xmlns:v="urn:schemas-microsoft-com:vml" Requires="v">
                  <p:oleObj name="Equation" r:id="rId4" imgW="139680" imgH="393480" progId="Equation.DSMT4">
                    <p:embed/>
                  </p:oleObj>
                </mc:Choice>
                <mc:Fallback>
                  <p:oleObj name="Equation" r:id="rId4" imgW="139680" imgH="393480" progId="Equation.DSMT4">
                    <p:embed/>
                    <p:pic>
                      <p:nvPicPr>
                        <p:cNvPr id="15" name="Object 14"/>
                        <p:cNvPicPr/>
                        <p:nvPr/>
                      </p:nvPicPr>
                      <p:blipFill>
                        <a:blip r:embed="rId5"/>
                        <a:stretch>
                          <a:fillRect/>
                        </a:stretch>
                      </p:blipFill>
                      <p:spPr>
                        <a:xfrm>
                          <a:off x="5139228" y="1832594"/>
                          <a:ext cx="242770" cy="684171"/>
                        </a:xfrm>
                        <a:prstGeom prst="rect">
                          <a:avLst/>
                        </a:prstGeom>
                      </p:spPr>
                    </p:pic>
                  </p:oleObj>
                </mc:Fallback>
              </mc:AlternateContent>
            </a:graphicData>
          </a:graphic>
        </p:graphicFrame>
      </p:grpSp>
      <p:grpSp>
        <p:nvGrpSpPr>
          <p:cNvPr id="11" name="Group 10">
            <a:extLst>
              <a:ext uri="{FF2B5EF4-FFF2-40B4-BE49-F238E27FC236}">
                <a16:creationId xmlns:a16="http://schemas.microsoft.com/office/drawing/2014/main" id="{DDC1200B-FF75-808C-E9E7-8399F979BF32}"/>
              </a:ext>
            </a:extLst>
          </p:cNvPr>
          <p:cNvGrpSpPr/>
          <p:nvPr/>
        </p:nvGrpSpPr>
        <p:grpSpPr>
          <a:xfrm>
            <a:off x="1816397" y="3309225"/>
            <a:ext cx="6724776" cy="1040377"/>
            <a:chOff x="1232169" y="2529234"/>
            <a:chExt cx="6724776" cy="1040377"/>
          </a:xfrm>
        </p:grpSpPr>
        <p:sp>
          <p:nvSpPr>
            <p:cNvPr id="12" name="TextBox 11">
              <a:extLst>
                <a:ext uri="{FF2B5EF4-FFF2-40B4-BE49-F238E27FC236}">
                  <a16:creationId xmlns:a16="http://schemas.microsoft.com/office/drawing/2014/main" id="{845E23F6-7EA1-BAC8-6FA2-2E9B71F4C359}"/>
                </a:ext>
              </a:extLst>
            </p:cNvPr>
            <p:cNvSpPr txBox="1"/>
            <p:nvPr/>
          </p:nvSpPr>
          <p:spPr>
            <a:xfrm>
              <a:off x="1232169" y="2529234"/>
              <a:ext cx="6724776"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b) Trong mỗi trường hợp sau, nhiệt độ nào cao hơn ?</a:t>
              </a:r>
            </a:p>
          </p:txBody>
        </p:sp>
        <p:grpSp>
          <p:nvGrpSpPr>
            <p:cNvPr id="13" name="Group 12">
              <a:extLst>
                <a:ext uri="{FF2B5EF4-FFF2-40B4-BE49-F238E27FC236}">
                  <a16:creationId xmlns:a16="http://schemas.microsoft.com/office/drawing/2014/main" id="{41E23810-F9F7-07E0-2E38-D0F45F65BB4C}"/>
                </a:ext>
              </a:extLst>
            </p:cNvPr>
            <p:cNvGrpSpPr/>
            <p:nvPr/>
          </p:nvGrpSpPr>
          <p:grpSpPr>
            <a:xfrm>
              <a:off x="1406978" y="3050802"/>
              <a:ext cx="2672443" cy="518809"/>
              <a:chOff x="1378675" y="2983526"/>
              <a:chExt cx="2672443" cy="518809"/>
            </a:xfrm>
          </p:grpSpPr>
          <p:grpSp>
            <p:nvGrpSpPr>
              <p:cNvPr id="18" name="Group 17">
                <a:extLst>
                  <a:ext uri="{FF2B5EF4-FFF2-40B4-BE49-F238E27FC236}">
                    <a16:creationId xmlns:a16="http://schemas.microsoft.com/office/drawing/2014/main" id="{EA1BC06C-1EF3-8C64-235E-E1EABE85FCEF}"/>
                  </a:ext>
                </a:extLst>
              </p:cNvPr>
              <p:cNvGrpSpPr/>
              <p:nvPr/>
            </p:nvGrpSpPr>
            <p:grpSpPr>
              <a:xfrm>
                <a:off x="1786019" y="3003681"/>
                <a:ext cx="1992988" cy="498654"/>
                <a:chOff x="1786019" y="3003681"/>
                <a:chExt cx="1992988" cy="498654"/>
              </a:xfrm>
            </p:grpSpPr>
            <p:graphicFrame>
              <p:nvGraphicFramePr>
                <p:cNvPr id="20" name="Object 19">
                  <a:extLst>
                    <a:ext uri="{FF2B5EF4-FFF2-40B4-BE49-F238E27FC236}">
                      <a16:creationId xmlns:a16="http://schemas.microsoft.com/office/drawing/2014/main" id="{34CD2C8D-C958-0BF5-67BC-DE10C912E030}"/>
                    </a:ext>
                  </a:extLst>
                </p:cNvPr>
                <p:cNvGraphicFramePr>
                  <a:graphicFrameLocks noChangeAspect="1"/>
                </p:cNvGraphicFramePr>
                <p:nvPr>
                  <p:extLst>
                    <p:ext uri="{D42A27DB-BD31-4B8C-83A1-F6EECF244321}">
                      <p14:modId xmlns:p14="http://schemas.microsoft.com/office/powerpoint/2010/main" val="950043166"/>
                    </p:ext>
                  </p:extLst>
                </p:nvPr>
              </p:nvGraphicFramePr>
              <p:xfrm>
                <a:off x="1786019" y="3003681"/>
                <a:ext cx="509249" cy="421353"/>
              </p:xfrm>
              <a:graphic>
                <a:graphicData uri="http://schemas.openxmlformats.org/presentationml/2006/ole">
                  <mc:AlternateContent xmlns:mc="http://schemas.openxmlformats.org/markup-compatibility/2006">
                    <mc:Choice xmlns:v="urn:schemas-microsoft-com:vml" Requires="v">
                      <p:oleObj name="Equation" r:id="rId6" imgW="291960" imgH="203040" progId="Equation.DSMT4">
                        <p:embed/>
                      </p:oleObj>
                    </mc:Choice>
                    <mc:Fallback>
                      <p:oleObj name="Equation" r:id="rId6" imgW="291960" imgH="203040" progId="Equation.DSMT4">
                        <p:embed/>
                        <p:pic>
                          <p:nvPicPr>
                            <p:cNvPr id="6" name="Object 5"/>
                            <p:cNvPicPr/>
                            <p:nvPr/>
                          </p:nvPicPr>
                          <p:blipFill>
                            <a:blip r:embed="rId7"/>
                            <a:stretch>
                              <a:fillRect/>
                            </a:stretch>
                          </p:blipFill>
                          <p:spPr>
                            <a:xfrm>
                              <a:off x="1786019" y="3003681"/>
                              <a:ext cx="509249" cy="42135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E2CB8F6-CF69-6243-BCA6-0A3A1F7853AB}"/>
                    </a:ext>
                  </a:extLst>
                </p:cNvPr>
                <p:cNvGraphicFramePr>
                  <a:graphicFrameLocks noChangeAspect="1"/>
                </p:cNvGraphicFramePr>
                <p:nvPr>
                  <p:extLst>
                    <p:ext uri="{D42A27DB-BD31-4B8C-83A1-F6EECF244321}">
                      <p14:modId xmlns:p14="http://schemas.microsoft.com/office/powerpoint/2010/main" val="4121884778"/>
                    </p:ext>
                  </p:extLst>
                </p:nvPr>
              </p:nvGraphicFramePr>
              <p:xfrm>
                <a:off x="2788407" y="3008262"/>
                <a:ext cx="990600" cy="494073"/>
              </p:xfrm>
              <a:graphic>
                <a:graphicData uri="http://schemas.openxmlformats.org/presentationml/2006/ole">
                  <mc:AlternateContent xmlns:mc="http://schemas.openxmlformats.org/markup-compatibility/2006">
                    <mc:Choice xmlns:v="urn:schemas-microsoft-com:vml" Requires="v">
                      <p:oleObj name="Equation" r:id="rId8" imgW="507960" imgH="228600" progId="Equation.DSMT4">
                        <p:embed/>
                      </p:oleObj>
                    </mc:Choice>
                    <mc:Fallback>
                      <p:oleObj name="Equation" r:id="rId8" imgW="507960" imgH="228600" progId="Equation.DSMT4">
                        <p:embed/>
                        <p:pic>
                          <p:nvPicPr>
                            <p:cNvPr id="7" name="Object 6"/>
                            <p:cNvPicPr/>
                            <p:nvPr/>
                          </p:nvPicPr>
                          <p:blipFill>
                            <a:blip r:embed="rId9"/>
                            <a:stretch>
                              <a:fillRect/>
                            </a:stretch>
                          </p:blipFill>
                          <p:spPr>
                            <a:xfrm>
                              <a:off x="2788407" y="3008262"/>
                              <a:ext cx="990600" cy="494073"/>
                            </a:xfrm>
                            <a:prstGeom prst="rect">
                              <a:avLst/>
                            </a:prstGeom>
                          </p:spPr>
                        </p:pic>
                      </p:oleObj>
                    </mc:Fallback>
                  </mc:AlternateContent>
                </a:graphicData>
              </a:graphic>
            </p:graphicFrame>
          </p:grpSp>
          <p:sp>
            <p:nvSpPr>
              <p:cNvPr id="19" name="TextBox 18">
                <a:extLst>
                  <a:ext uri="{FF2B5EF4-FFF2-40B4-BE49-F238E27FC236}">
                    <a16:creationId xmlns:a16="http://schemas.microsoft.com/office/drawing/2014/main" id="{4095FDFE-5C0C-A710-DA9E-43E4EDDAC1E9}"/>
                  </a:ext>
                </a:extLst>
              </p:cNvPr>
              <p:cNvSpPr txBox="1"/>
              <p:nvPr/>
            </p:nvSpPr>
            <p:spPr>
              <a:xfrm>
                <a:off x="1378675" y="2983526"/>
                <a:ext cx="2672443"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i)          và </a:t>
                </a:r>
              </a:p>
            </p:txBody>
          </p:sp>
        </p:grpSp>
        <p:grpSp>
          <p:nvGrpSpPr>
            <p:cNvPr id="14" name="Group 13">
              <a:extLst>
                <a:ext uri="{FF2B5EF4-FFF2-40B4-BE49-F238E27FC236}">
                  <a16:creationId xmlns:a16="http://schemas.microsoft.com/office/drawing/2014/main" id="{F8DC72C4-6F16-62B9-7A29-A1282C0CE3D2}"/>
                </a:ext>
              </a:extLst>
            </p:cNvPr>
            <p:cNvGrpSpPr/>
            <p:nvPr/>
          </p:nvGrpSpPr>
          <p:grpSpPr>
            <a:xfrm>
              <a:off x="4572559" y="3045273"/>
              <a:ext cx="2210464" cy="383377"/>
              <a:chOff x="4572559" y="3045273"/>
              <a:chExt cx="2210464" cy="383377"/>
            </a:xfrm>
          </p:grpSpPr>
          <p:sp>
            <p:nvSpPr>
              <p:cNvPr id="15" name="TextBox 14">
                <a:extLst>
                  <a:ext uri="{FF2B5EF4-FFF2-40B4-BE49-F238E27FC236}">
                    <a16:creationId xmlns:a16="http://schemas.microsoft.com/office/drawing/2014/main" id="{EAEF6394-E93A-C7BB-06CC-BB812DF92C59}"/>
                  </a:ext>
                </a:extLst>
              </p:cNvPr>
              <p:cNvSpPr txBox="1"/>
              <p:nvPr/>
            </p:nvSpPr>
            <p:spPr>
              <a:xfrm flipH="1">
                <a:off x="4572559" y="3070957"/>
                <a:ext cx="2133040" cy="307777"/>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ii)               </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và </a:t>
                </a:r>
              </a:p>
            </p:txBody>
          </p:sp>
          <p:graphicFrame>
            <p:nvGraphicFramePr>
              <p:cNvPr id="16" name="Object 15">
                <a:extLst>
                  <a:ext uri="{FF2B5EF4-FFF2-40B4-BE49-F238E27FC236}">
                    <a16:creationId xmlns:a16="http://schemas.microsoft.com/office/drawing/2014/main" id="{EA91789F-7778-7D1D-B0CB-09CA8CB4E04B}"/>
                  </a:ext>
                </a:extLst>
              </p:cNvPr>
              <p:cNvGraphicFramePr>
                <a:graphicFrameLocks noChangeAspect="1"/>
              </p:cNvGraphicFramePr>
              <p:nvPr>
                <p:extLst>
                  <p:ext uri="{D42A27DB-BD31-4B8C-83A1-F6EECF244321}">
                    <p14:modId xmlns:p14="http://schemas.microsoft.com/office/powerpoint/2010/main" val="807608093"/>
                  </p:ext>
                </p:extLst>
              </p:nvPr>
            </p:nvGraphicFramePr>
            <p:xfrm>
              <a:off x="4840424" y="3045273"/>
              <a:ext cx="840378" cy="373502"/>
            </p:xfrm>
            <a:graphic>
              <a:graphicData uri="http://schemas.openxmlformats.org/presentationml/2006/ole">
                <mc:AlternateContent xmlns:mc="http://schemas.openxmlformats.org/markup-compatibility/2006">
                  <mc:Choice xmlns:v="urn:schemas-microsoft-com:vml" Requires="v">
                    <p:oleObj name="Equation" r:id="rId10" imgW="457200" imgH="203040" progId="Equation.DSMT4">
                      <p:embed/>
                    </p:oleObj>
                  </mc:Choice>
                  <mc:Fallback>
                    <p:oleObj name="Equation" r:id="rId10" imgW="457200" imgH="203040" progId="Equation.DSMT4">
                      <p:embed/>
                      <p:pic>
                        <p:nvPicPr>
                          <p:cNvPr id="24" name="Object 23"/>
                          <p:cNvPicPr/>
                          <p:nvPr/>
                        </p:nvPicPr>
                        <p:blipFill>
                          <a:blip r:embed="rId11"/>
                          <a:stretch>
                            <a:fillRect/>
                          </a:stretch>
                        </p:blipFill>
                        <p:spPr>
                          <a:xfrm>
                            <a:off x="4840424" y="3045273"/>
                            <a:ext cx="840378" cy="37350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D77FF739-E7D5-AB07-DF27-48CE70737D52}"/>
                  </a:ext>
                </a:extLst>
              </p:cNvPr>
              <p:cNvGraphicFramePr>
                <a:graphicFrameLocks noChangeAspect="1"/>
              </p:cNvGraphicFramePr>
              <p:nvPr>
                <p:extLst>
                  <p:ext uri="{D42A27DB-BD31-4B8C-83A1-F6EECF244321}">
                    <p14:modId xmlns:p14="http://schemas.microsoft.com/office/powerpoint/2010/main" val="1924920354"/>
                  </p:ext>
                </p:extLst>
              </p:nvPr>
            </p:nvGraphicFramePr>
            <p:xfrm>
              <a:off x="6094254" y="3061307"/>
              <a:ext cx="688769" cy="367343"/>
            </p:xfrm>
            <a:graphic>
              <a:graphicData uri="http://schemas.openxmlformats.org/presentationml/2006/ole">
                <mc:AlternateContent xmlns:mc="http://schemas.openxmlformats.org/markup-compatibility/2006">
                  <mc:Choice xmlns:v="urn:schemas-microsoft-com:vml" Requires="v">
                    <p:oleObj name="Equation" r:id="rId12" imgW="380880" imgH="203040" progId="Equation.DSMT4">
                      <p:embed/>
                    </p:oleObj>
                  </mc:Choice>
                  <mc:Fallback>
                    <p:oleObj name="Equation" r:id="rId12" imgW="380880" imgH="203040" progId="Equation.DSMT4">
                      <p:embed/>
                      <p:pic>
                        <p:nvPicPr>
                          <p:cNvPr id="25" name="Object 24"/>
                          <p:cNvPicPr/>
                          <p:nvPr/>
                        </p:nvPicPr>
                        <p:blipFill>
                          <a:blip r:embed="rId13"/>
                          <a:stretch>
                            <a:fillRect/>
                          </a:stretch>
                        </p:blipFill>
                        <p:spPr>
                          <a:xfrm>
                            <a:off x="6094254" y="3061307"/>
                            <a:ext cx="688769" cy="367343"/>
                          </a:xfrm>
                          <a:prstGeom prst="rect">
                            <a:avLst/>
                          </a:prstGeom>
                        </p:spPr>
                      </p:pic>
                    </p:oleObj>
                  </mc:Fallback>
                </mc:AlternateContent>
              </a:graphicData>
            </a:graphic>
          </p:graphicFrame>
        </p:grpSp>
      </p:grpSp>
    </p:spTree>
    <p:extLst>
      <p:ext uri="{BB962C8B-B14F-4D97-AF65-F5344CB8AC3E}">
        <p14:creationId xmlns:p14="http://schemas.microsoft.com/office/powerpoint/2010/main" val="41390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2293-1E2A-5BEA-EDB6-7975E2BEDFE1}"/>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4D442C3-6505-6A7C-C415-0982879BBFF4}"/>
              </a:ext>
            </a:extLst>
          </p:cNvPr>
          <p:cNvSpPr txBox="1"/>
          <p:nvPr/>
        </p:nvSpPr>
        <p:spPr>
          <a:xfrm>
            <a:off x="1286331" y="1082151"/>
            <a:ext cx="614776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032725E-54A0-38AE-99B9-B94B09FAA1F5}"/>
              </a:ext>
            </a:extLst>
          </p:cNvPr>
          <p:cNvSpPr/>
          <p:nvPr/>
        </p:nvSpPr>
        <p:spPr>
          <a:xfrm>
            <a:off x="1286331" y="1549508"/>
            <a:ext cx="7075244" cy="830997"/>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Với hai số hữu tỉ bất kì x, y ta luôn có:  x = y hoặc x &lt; y hoặc x &gt; y. </a:t>
            </a:r>
          </a:p>
        </p:txBody>
      </p:sp>
      <p:sp>
        <p:nvSpPr>
          <p:cNvPr id="6" name="Rectangle 5">
            <a:extLst>
              <a:ext uri="{FF2B5EF4-FFF2-40B4-BE49-F238E27FC236}">
                <a16:creationId xmlns:a16="http://schemas.microsoft.com/office/drawing/2014/main" id="{2D451B52-F98C-FF32-F405-DFE0DC094D49}"/>
              </a:ext>
            </a:extLst>
          </p:cNvPr>
          <p:cNvSpPr/>
          <p:nvPr/>
        </p:nvSpPr>
        <p:spPr>
          <a:xfrm>
            <a:off x="1286331" y="2356580"/>
            <a:ext cx="6565441"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 Số hữu tỉ lớn hơn 0 gọi là số hữu tỉ dương.</a:t>
            </a:r>
          </a:p>
        </p:txBody>
      </p:sp>
      <p:sp>
        <p:nvSpPr>
          <p:cNvPr id="7" name="Rectangle 6">
            <a:extLst>
              <a:ext uri="{FF2B5EF4-FFF2-40B4-BE49-F238E27FC236}">
                <a16:creationId xmlns:a16="http://schemas.microsoft.com/office/drawing/2014/main" id="{6F6E0F1D-A86F-640B-B549-D459E8E5165F}"/>
              </a:ext>
            </a:extLst>
          </p:cNvPr>
          <p:cNvSpPr/>
          <p:nvPr/>
        </p:nvSpPr>
        <p:spPr>
          <a:xfrm>
            <a:off x="1292228" y="3103855"/>
            <a:ext cx="6073772"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nhỏ hơn 0 gọi là số hữu tỉ âm.</a:t>
            </a:r>
          </a:p>
        </p:txBody>
      </p:sp>
      <p:sp>
        <p:nvSpPr>
          <p:cNvPr id="8" name="Rectangle 7">
            <a:extLst>
              <a:ext uri="{FF2B5EF4-FFF2-40B4-BE49-F238E27FC236}">
                <a16:creationId xmlns:a16="http://schemas.microsoft.com/office/drawing/2014/main" id="{F683FFF5-5ACB-7130-F7E2-24B060BAC8D4}"/>
              </a:ext>
            </a:extLst>
          </p:cNvPr>
          <p:cNvSpPr/>
          <p:nvPr/>
        </p:nvSpPr>
        <p:spPr>
          <a:xfrm>
            <a:off x="1292228" y="3821442"/>
            <a:ext cx="6937372"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0 không là số hữu tỉ dương cũng không là số hữu tỉ âm</a:t>
            </a:r>
            <a:endParaRPr lang="vi-VN" sz="2400" b="1"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id="{7D3BAAE0-A41F-51F2-AE0E-9DBC521CAF89}"/>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Tree>
    <p:extLst>
      <p:ext uri="{BB962C8B-B14F-4D97-AF65-F5344CB8AC3E}">
        <p14:creationId xmlns:p14="http://schemas.microsoft.com/office/powerpoint/2010/main" val="2265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D00137EB-F947-7FD4-5AC1-01EF0E18A870}"/>
              </a:ext>
            </a:extLst>
          </p:cNvPr>
          <p:cNvSpPr txBox="1">
            <a:spLocks noChangeArrowheads="1"/>
          </p:cNvSpPr>
          <p:nvPr/>
        </p:nvSpPr>
        <p:spPr bwMode="auto">
          <a:xfrm>
            <a:off x="869370" y="458518"/>
            <a:ext cx="30353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i="1" u="sng" dirty="0">
                <a:solidFill>
                  <a:srgbClr val="00B050"/>
                </a:solidFill>
                <a:latin typeface="Times New Roman" panose="02020603050405020304" pitchFamily="18" charset="0"/>
              </a:rPr>
              <a:t>VD2</a:t>
            </a:r>
            <a:r>
              <a:rPr lang="en-US" altLang="en-US" sz="2400" i="1" dirty="0">
                <a:latin typeface="Times New Roman" panose="02020603050405020304" pitchFamily="18" charset="0"/>
              </a:rPr>
              <a:t> Trong các số hữu tỉ sau, số nào là  số hữu tỉ dương, số nào là số hữu tỉ âm, số nào không là số hữu tỉ dương cũng không là số hữu tỉ âm ?</a:t>
            </a:r>
          </a:p>
        </p:txBody>
      </p:sp>
      <p:graphicFrame>
        <p:nvGraphicFramePr>
          <p:cNvPr id="13" name="Object 10">
            <a:extLst>
              <a:ext uri="{FF2B5EF4-FFF2-40B4-BE49-F238E27FC236}">
                <a16:creationId xmlns:a16="http://schemas.microsoft.com/office/drawing/2014/main" id="{26E480A0-ACDA-A569-247B-1413C5ADD789}"/>
              </a:ext>
            </a:extLst>
          </p:cNvPr>
          <p:cNvGraphicFramePr>
            <a:graphicFrameLocks noChangeAspect="1"/>
          </p:cNvGraphicFramePr>
          <p:nvPr>
            <p:extLst>
              <p:ext uri="{D42A27DB-BD31-4B8C-83A1-F6EECF244321}">
                <p14:modId xmlns:p14="http://schemas.microsoft.com/office/powerpoint/2010/main" val="2918279175"/>
              </p:ext>
            </p:extLst>
          </p:nvPr>
        </p:nvGraphicFramePr>
        <p:xfrm>
          <a:off x="7175500" y="711965"/>
          <a:ext cx="568836" cy="645408"/>
        </p:xfrm>
        <a:graphic>
          <a:graphicData uri="http://schemas.openxmlformats.org/presentationml/2006/ole">
            <mc:AlternateContent xmlns:mc="http://schemas.openxmlformats.org/markup-compatibility/2006">
              <mc:Choice xmlns:v="urn:schemas-microsoft-com:vml" Requires="v">
                <p:oleObj name="Equation" r:id="rId2" imgW="393529" imgH="393529" progId="Equation.DSMT4">
                  <p:embed/>
                </p:oleObj>
              </mc:Choice>
              <mc:Fallback>
                <p:oleObj name="Equation" r:id="rId2" imgW="393529" imgH="393529" progId="Equation.DSMT4">
                  <p:embed/>
                  <p:pic>
                    <p:nvPicPr>
                      <p:cNvPr id="44"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711965"/>
                        <a:ext cx="568836" cy="645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9">
            <a:extLst>
              <a:ext uri="{FF2B5EF4-FFF2-40B4-BE49-F238E27FC236}">
                <a16:creationId xmlns:a16="http://schemas.microsoft.com/office/drawing/2014/main" id="{D92F2182-BDF5-C08E-7428-BBB6802816FF}"/>
              </a:ext>
            </a:extLst>
          </p:cNvPr>
          <p:cNvSpPr txBox="1">
            <a:spLocks noChangeArrowheads="1"/>
          </p:cNvSpPr>
          <p:nvPr/>
        </p:nvSpPr>
        <p:spPr bwMode="auto">
          <a:xfrm>
            <a:off x="4978400" y="711965"/>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dương</a:t>
            </a:r>
            <a:r>
              <a:rPr lang="en-US" altLang="en-US" sz="2400" dirty="0">
                <a:latin typeface="Times New Roman" panose="02020603050405020304" pitchFamily="18" charset="0"/>
              </a:rPr>
              <a:t>:</a:t>
            </a:r>
          </a:p>
        </p:txBody>
      </p:sp>
      <p:sp>
        <p:nvSpPr>
          <p:cNvPr id="15" name="TextBox 9">
            <a:extLst>
              <a:ext uri="{FF2B5EF4-FFF2-40B4-BE49-F238E27FC236}">
                <a16:creationId xmlns:a16="http://schemas.microsoft.com/office/drawing/2014/main" id="{11920255-0E84-1773-B12B-EAF7E1B5111C}"/>
              </a:ext>
            </a:extLst>
          </p:cNvPr>
          <p:cNvSpPr txBox="1">
            <a:spLocks noChangeArrowheads="1"/>
          </p:cNvSpPr>
          <p:nvPr/>
        </p:nvSpPr>
        <p:spPr bwMode="auto">
          <a:xfrm>
            <a:off x="5035550" y="1707599"/>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âm</a:t>
            </a:r>
            <a:r>
              <a:rPr lang="en-US" altLang="en-US" sz="2400" dirty="0">
                <a:latin typeface="Times New Roman" panose="02020603050405020304" pitchFamily="18" charset="0"/>
              </a:rPr>
              <a:t>:</a:t>
            </a:r>
          </a:p>
        </p:txBody>
      </p:sp>
      <p:graphicFrame>
        <p:nvGraphicFramePr>
          <p:cNvPr id="16" name="Object 57">
            <a:extLst>
              <a:ext uri="{FF2B5EF4-FFF2-40B4-BE49-F238E27FC236}">
                <a16:creationId xmlns:a16="http://schemas.microsoft.com/office/drawing/2014/main" id="{275C4302-2790-63D5-81EC-0F09DE19D16D}"/>
              </a:ext>
            </a:extLst>
          </p:cNvPr>
          <p:cNvGraphicFramePr>
            <a:graphicFrameLocks noChangeAspect="1"/>
          </p:cNvGraphicFramePr>
          <p:nvPr>
            <p:extLst>
              <p:ext uri="{D42A27DB-BD31-4B8C-83A1-F6EECF244321}">
                <p14:modId xmlns:p14="http://schemas.microsoft.com/office/powerpoint/2010/main" val="2091171072"/>
              </p:ext>
            </p:extLst>
          </p:nvPr>
        </p:nvGraphicFramePr>
        <p:xfrm>
          <a:off x="6903204" y="1633631"/>
          <a:ext cx="1101466" cy="609600"/>
        </p:xfrm>
        <a:graphic>
          <a:graphicData uri="http://schemas.openxmlformats.org/presentationml/2006/ole">
            <mc:AlternateContent xmlns:mc="http://schemas.openxmlformats.org/markup-compatibility/2006">
              <mc:Choice xmlns:v="urn:schemas-microsoft-com:vml" Requires="v">
                <p:oleObj name="Equation" r:id="rId4" imgW="710891" imgH="393529" progId="Equation.DSMT4">
                  <p:embed/>
                </p:oleObj>
              </mc:Choice>
              <mc:Fallback>
                <p:oleObj name="Equation" r:id="rId4" imgW="710891" imgH="393529" progId="Equation.DSMT4">
                  <p:embed/>
                  <p:pic>
                    <p:nvPicPr>
                      <p:cNvPr id="47"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3204" y="1633631"/>
                        <a:ext cx="1101466"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60">
            <a:extLst>
              <a:ext uri="{FF2B5EF4-FFF2-40B4-BE49-F238E27FC236}">
                <a16:creationId xmlns:a16="http://schemas.microsoft.com/office/drawing/2014/main" id="{EF33CD94-D19B-FA85-AE40-4D189E6586B6}"/>
              </a:ext>
            </a:extLst>
          </p:cNvPr>
          <p:cNvSpPr txBox="1">
            <a:spLocks noChangeArrowheads="1"/>
          </p:cNvSpPr>
          <p:nvPr/>
        </p:nvSpPr>
        <p:spPr bwMode="auto">
          <a:xfrm>
            <a:off x="4959059" y="2628024"/>
            <a:ext cx="36772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err="1">
                <a:latin typeface="Times New Roman" panose="02020603050405020304" pitchFamily="18" charset="0"/>
              </a:rPr>
              <a:t>Số</a:t>
            </a:r>
            <a:r>
              <a:rPr lang="en-US" altLang="en-US" sz="2400" dirty="0">
                <a:latin typeface="Times New Roman" panose="02020603050405020304" pitchFamily="18" charset="0"/>
              </a:rPr>
              <a:t> hữu tỉ    không là số hữu tỉ dương cũng không là số hữu tỉ âm.</a:t>
            </a:r>
          </a:p>
        </p:txBody>
      </p:sp>
      <p:graphicFrame>
        <p:nvGraphicFramePr>
          <p:cNvPr id="18" name="Object 17">
            <a:extLst>
              <a:ext uri="{FF2B5EF4-FFF2-40B4-BE49-F238E27FC236}">
                <a16:creationId xmlns:a16="http://schemas.microsoft.com/office/drawing/2014/main" id="{591C348A-4CCD-B261-8A1C-2FAA2C79E3A3}"/>
              </a:ext>
            </a:extLst>
          </p:cNvPr>
          <p:cNvGraphicFramePr>
            <a:graphicFrameLocks noChangeAspect="1"/>
          </p:cNvGraphicFramePr>
          <p:nvPr>
            <p:extLst>
              <p:ext uri="{D42A27DB-BD31-4B8C-83A1-F6EECF244321}">
                <p14:modId xmlns:p14="http://schemas.microsoft.com/office/powerpoint/2010/main" val="3808730109"/>
              </p:ext>
            </p:extLst>
          </p:nvPr>
        </p:nvGraphicFramePr>
        <p:xfrm>
          <a:off x="6213475" y="2515476"/>
          <a:ext cx="361950" cy="628650"/>
        </p:xfrm>
        <a:graphic>
          <a:graphicData uri="http://schemas.openxmlformats.org/presentationml/2006/ole">
            <mc:AlternateContent xmlns:mc="http://schemas.openxmlformats.org/markup-compatibility/2006">
              <mc:Choice xmlns:v="urn:schemas-microsoft-com:vml" Requires="v">
                <p:oleObj name="Equation" r:id="rId6" imgW="362123" imgH="628769" progId="Equation.DSMT4">
                  <p:embed/>
                </p:oleObj>
              </mc:Choice>
              <mc:Fallback>
                <p:oleObj name="Equation" r:id="rId6" imgW="362123" imgH="628769" progId="Equation.DSMT4">
                  <p:embed/>
                  <p:pic>
                    <p:nvPicPr>
                      <p:cNvPr id="20" name="Object 19"/>
                      <p:cNvPicPr/>
                      <p:nvPr/>
                    </p:nvPicPr>
                    <p:blipFill>
                      <a:blip r:embed="rId7"/>
                      <a:stretch>
                        <a:fillRect/>
                      </a:stretch>
                    </p:blipFill>
                    <p:spPr>
                      <a:xfrm>
                        <a:off x="6213475" y="2515476"/>
                        <a:ext cx="361950" cy="62865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7F6DFDC8-736F-51DA-F46C-3A42C3273C1E}"/>
              </a:ext>
            </a:extLst>
          </p:cNvPr>
          <p:cNvPicPr>
            <a:picLocks noChangeAspect="1"/>
          </p:cNvPicPr>
          <p:nvPr/>
        </p:nvPicPr>
        <p:blipFill>
          <a:blip r:embed="rId8"/>
          <a:stretch>
            <a:fillRect/>
          </a:stretch>
        </p:blipFill>
        <p:spPr>
          <a:xfrm>
            <a:off x="869370" y="3228188"/>
            <a:ext cx="3258005" cy="724001"/>
          </a:xfrm>
          <a:prstGeom prst="rect">
            <a:avLst/>
          </a:prstGeom>
        </p:spPr>
      </p:pic>
    </p:spTree>
    <p:extLst>
      <p:ext uri="{BB962C8B-B14F-4D97-AF65-F5344CB8AC3E}">
        <p14:creationId xmlns:p14="http://schemas.microsoft.com/office/powerpoint/2010/main" val="8268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1419</Words>
  <PresentationFormat>On-screen Show (16:9)</PresentationFormat>
  <Paragraphs>172</Paragraphs>
  <Slides>26</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Cambria Math</vt:lpstr>
      <vt:lpstr>Coming Soon</vt:lpstr>
      <vt:lpstr>Arial Unicode MS</vt:lpstr>
      <vt:lpstr>Anonymous Pro</vt:lpstr>
      <vt:lpstr>Times New Roman</vt:lpstr>
      <vt:lpstr>Arial</vt:lpstr>
      <vt:lpstr>Concert One</vt:lpstr>
      <vt:lpstr>Tahoma</vt:lpstr>
      <vt:lpstr>Roboto Mono Medium</vt:lpstr>
      <vt:lpstr>Notebook Lesson by Slidesgo</vt:lpstr>
      <vt:lpstr>Equation</vt:lpstr>
      <vt:lpstr>CHƯƠNG I:  SỐ HỮU TỈ. SỐ THỰC      §1.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Nhóm 1</vt:lpstr>
      <vt:lpstr>PowerPoint Presentation</vt:lpstr>
      <vt:lpstr>PowerPoint Presentation</vt:lpstr>
      <vt:lpstr>PowerPoint Presentation</vt:lpstr>
      <vt:lpstr>PowerPoint Presentation</vt:lpstr>
      <vt:lpstr>PowerPoint Presentation</vt:lpstr>
      <vt:lpstr>Bài 7: Bảng dưới đây cho biết độ cao của bốn rãnh đại dương so với mực nước biển.</vt:lpstr>
      <vt:lpstr>GIAO VIỆC VỀ NHÀ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2022-07-26T07:01:56Z</dcterms:modified>
</cp:coreProperties>
</file>