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16" r:id="rId6"/>
    <p:sldId id="351" r:id="rId7"/>
    <p:sldId id="352" r:id="rId8"/>
    <p:sldId id="276" r:id="rId9"/>
    <p:sldId id="298" r:id="rId10"/>
    <p:sldId id="353" r:id="rId11"/>
    <p:sldId id="354" r:id="rId12"/>
    <p:sldId id="348" r:id="rId13"/>
    <p:sldId id="355" r:id="rId14"/>
    <p:sldId id="356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DC0"/>
    <a:srgbClr val="F26648"/>
    <a:srgbClr val="6D9FB1"/>
    <a:srgbClr val="F7931D"/>
    <a:srgbClr val="FBC864"/>
    <a:srgbClr val="F8B417"/>
    <a:srgbClr val="FEE3AF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9" autoAdjust="0"/>
    <p:restoredTop sz="94654"/>
  </p:normalViewPr>
  <p:slideViewPr>
    <p:cSldViewPr snapToGrid="0" showGuides="1">
      <p:cViewPr varScale="1">
        <p:scale>
          <a:sx n="55" d="100"/>
          <a:sy n="55" d="100"/>
        </p:scale>
        <p:origin x="110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2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0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2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5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google.com.vn/url?sa=i&amp;url=https%3A%2F%2Fwww.21kschool.com%2Fvn%2Fblog%2F5-benefits-of-personalized-learning%2F&amp;psig=AOvVaw1y0fiGQKvHsbn-_0Iv-oz0&amp;ust=1705906477430000&amp;source=images&amp;cd=vfe&amp;opi=89978449&amp;ved=0CBIQjRxqFwoTCIiY4e_z7YMDFQAAAAAdAAAAABAY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2800" b="1" dirty="0">
                <a:effectLst/>
                <a:ea typeface="Times New Roman" panose="02020603050405020304" pitchFamily="18" charset="0"/>
              </a:rPr>
              <a:t>Choose the correct answer A, B, C, or D to complete each sentence.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87376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15350" y="1848489"/>
            <a:ext cx="11606470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4. The word ______ is new to most elderly people. They didn’t know about it in their time. </a:t>
            </a:r>
          </a:p>
          <a:p>
            <a:pPr algn="just">
              <a:lnSpc>
                <a:spcPct val="150000"/>
              </a:lnSpc>
            </a:pPr>
            <a:r>
              <a:rPr lang="en-US" sz="2800"/>
              <a:t>A</a:t>
            </a:r>
            <a:r>
              <a:rPr lang="en-US" sz="2800" dirty="0"/>
              <a:t>. ‘eco-tour’ 		B. ‘dance’ 		C. ‘festival’ 		D. ‘community’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5. Nowadays, ______ books have significantly replaced paper books. </a:t>
            </a:r>
          </a:p>
          <a:p>
            <a:pPr algn="just">
              <a:lnSpc>
                <a:spcPct val="150000"/>
              </a:lnSpc>
            </a:pPr>
            <a:r>
              <a:rPr lang="en-US" sz="2800"/>
              <a:t>A</a:t>
            </a:r>
            <a:r>
              <a:rPr lang="en-US" sz="2800" dirty="0"/>
              <a:t>. science 		B. picture		C. comic 		D. online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A126EA-BDF9-59CF-906C-E357791E0228}"/>
              </a:ext>
            </a:extLst>
          </p:cNvPr>
          <p:cNvSpPr/>
          <p:nvPr/>
        </p:nvSpPr>
        <p:spPr>
          <a:xfrm>
            <a:off x="334304" y="3321744"/>
            <a:ext cx="540776" cy="493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57D553-E36F-1038-CFF4-47C25E81DE59}"/>
              </a:ext>
            </a:extLst>
          </p:cNvPr>
          <p:cNvSpPr/>
          <p:nvPr/>
        </p:nvSpPr>
        <p:spPr>
          <a:xfrm>
            <a:off x="8573728" y="4583975"/>
            <a:ext cx="531825" cy="5522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72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2600" b="1" dirty="0">
                <a:effectLst/>
                <a:ea typeface="Times New Roman" panose="02020603050405020304" pitchFamily="18" charset="0"/>
              </a:rPr>
              <a:t>Write the correct form of the word in brackets to complete each sentence.</a:t>
            </a:r>
            <a:r>
              <a:rPr lang="en-VN" sz="2600" dirty="0">
                <a:effectLst/>
              </a:rPr>
              <a:t>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87376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15350" y="1848489"/>
            <a:ext cx="11606470" cy="4831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1. I have ______________ memories about my trip to Sentosa in Singapore. </a:t>
            </a:r>
            <a:r>
              <a:rPr lang="en-US" sz="2600" b="1" dirty="0"/>
              <a:t>(forget)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2. Children nowadays are more aware of </a:t>
            </a:r>
            <a:r>
              <a:rPr lang="en-US" sz="2600"/>
              <a:t>environment __________ </a:t>
            </a:r>
            <a:r>
              <a:rPr lang="en-US" sz="2600" dirty="0"/>
              <a:t>than we did in the past. </a:t>
            </a:r>
            <a:r>
              <a:rPr lang="en-US" sz="2600" b="1" dirty="0"/>
              <a:t>(protect)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3. The most memorable part of </a:t>
            </a:r>
            <a:r>
              <a:rPr lang="en-US" sz="2600"/>
              <a:t>our _____ </a:t>
            </a:r>
            <a:r>
              <a:rPr lang="en-US" sz="2600" dirty="0"/>
              <a:t>was the boat ride on the River Cam. </a:t>
            </a:r>
            <a:r>
              <a:rPr lang="en-US" sz="2600" b="1" dirty="0"/>
              <a:t>(tourism)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4. England is very good at __________ its historic buildings and monuments. </a:t>
            </a:r>
            <a:r>
              <a:rPr lang="en-US" sz="2600" b="1" dirty="0"/>
              <a:t>(preserve)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5. We are getting ready for our </a:t>
            </a:r>
            <a:r>
              <a:rPr lang="en-US" sz="2600"/>
              <a:t>graduation _____________. </a:t>
            </a:r>
            <a:r>
              <a:rPr lang="en-US" sz="2600" b="1" dirty="0"/>
              <a:t>(perform)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35021-DF3A-EF4A-630F-7CE1E6919D01}"/>
              </a:ext>
            </a:extLst>
          </p:cNvPr>
          <p:cNvSpPr txBox="1"/>
          <p:nvPr/>
        </p:nvSpPr>
        <p:spPr>
          <a:xfrm>
            <a:off x="1641228" y="1962497"/>
            <a:ext cx="23605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unforgettable 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131BA-AC27-E6DC-9A2A-C6E22CAFFD0D}"/>
              </a:ext>
            </a:extLst>
          </p:cNvPr>
          <p:cNvSpPr txBox="1"/>
          <p:nvPr/>
        </p:nvSpPr>
        <p:spPr>
          <a:xfrm>
            <a:off x="7823692" y="2516495"/>
            <a:ext cx="21952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FF0000"/>
                </a:solidFill>
              </a:rPr>
              <a:t>protection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312985-BF85-FD3F-FCE2-D665547E96DE}"/>
              </a:ext>
            </a:extLst>
          </p:cNvPr>
          <p:cNvSpPr txBox="1"/>
          <p:nvPr/>
        </p:nvSpPr>
        <p:spPr>
          <a:xfrm>
            <a:off x="5447179" y="3728645"/>
            <a:ext cx="13704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tour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E3FFDF-A54E-8DFB-2BBB-2D7932920FC5}"/>
              </a:ext>
            </a:extLst>
          </p:cNvPr>
          <p:cNvSpPr txBox="1"/>
          <p:nvPr/>
        </p:nvSpPr>
        <p:spPr>
          <a:xfrm>
            <a:off x="4349562" y="4874642"/>
            <a:ext cx="21952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preserving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1A052C-E04B-D35C-A7C4-C5367E1F1CA0}"/>
              </a:ext>
            </a:extLst>
          </p:cNvPr>
          <p:cNvSpPr txBox="1"/>
          <p:nvPr/>
        </p:nvSpPr>
        <p:spPr>
          <a:xfrm>
            <a:off x="6157288" y="6083517"/>
            <a:ext cx="22886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performance</a:t>
            </a:r>
            <a:endParaRPr lang="en-VN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8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2600" b="1" dirty="0">
                <a:effectLst/>
                <a:ea typeface="Times New Roman" panose="02020603050405020304" pitchFamily="18" charset="0"/>
              </a:rPr>
              <a:t>Choose the correct answer A, B, C, or D to complete each sentence.</a:t>
            </a:r>
            <a:r>
              <a:rPr lang="en-VN" sz="2600" b="1" dirty="0">
                <a:effectLst/>
              </a:rPr>
              <a:t>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72315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GRAMMAR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D394D-28C7-C19D-D2F1-A5CFADBD051C}"/>
              </a:ext>
            </a:extLst>
          </p:cNvPr>
          <p:cNvSpPr txBox="1"/>
          <p:nvPr/>
        </p:nvSpPr>
        <p:spPr>
          <a:xfrm>
            <a:off x="487066" y="1686669"/>
            <a:ext cx="11606470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/>
              <a:t>1. </a:t>
            </a:r>
            <a:r>
              <a:rPr lang="en-US" sz="3000" dirty="0"/>
              <a:t>Do you ______ not showing this photo in your presentation? </a:t>
            </a:r>
          </a:p>
          <a:p>
            <a:pPr algn="just">
              <a:lnSpc>
                <a:spcPct val="150000"/>
              </a:lnSpc>
            </a:pPr>
            <a:r>
              <a:rPr lang="en-US" sz="3000"/>
              <a:t>   </a:t>
            </a:r>
            <a:r>
              <a:rPr lang="en-US" sz="3000" dirty="0"/>
              <a:t> </a:t>
            </a:r>
            <a:r>
              <a:rPr lang="en-US" sz="3000"/>
              <a:t>A</a:t>
            </a:r>
            <a:r>
              <a:rPr lang="en-US" sz="3000" dirty="0"/>
              <a:t>. wish 		B. mind </a:t>
            </a:r>
            <a:r>
              <a:rPr lang="en-US" sz="3000"/>
              <a:t>		C</a:t>
            </a:r>
            <a:r>
              <a:rPr lang="en-US" sz="3000" dirty="0"/>
              <a:t>. decide 		D. think </a:t>
            </a:r>
          </a:p>
          <a:p>
            <a:pPr algn="just">
              <a:lnSpc>
                <a:spcPct val="150000"/>
              </a:lnSpc>
            </a:pPr>
            <a:r>
              <a:rPr lang="en-US" sz="3000" b="1" dirty="0"/>
              <a:t>2. </a:t>
            </a:r>
            <a:r>
              <a:rPr lang="en-US" sz="3000" dirty="0"/>
              <a:t>We ______ we had more time to research changes in our village. </a:t>
            </a:r>
          </a:p>
          <a:p>
            <a:pPr algn="just">
              <a:lnSpc>
                <a:spcPct val="150000"/>
              </a:lnSpc>
            </a:pPr>
            <a:r>
              <a:rPr lang="en-US" sz="3000"/>
              <a:t>   </a:t>
            </a:r>
            <a:r>
              <a:rPr lang="en-US" sz="3000" dirty="0"/>
              <a:t> </a:t>
            </a:r>
            <a:r>
              <a:rPr lang="en-US" sz="3000"/>
              <a:t>A</a:t>
            </a:r>
            <a:r>
              <a:rPr lang="en-US" sz="3000" dirty="0"/>
              <a:t>. fancy 		B. decide 		C. wish 		D. like </a:t>
            </a:r>
          </a:p>
          <a:p>
            <a:pPr algn="just">
              <a:lnSpc>
                <a:spcPct val="150000"/>
              </a:lnSpc>
            </a:pPr>
            <a:r>
              <a:rPr lang="en-US" sz="3000" b="1" dirty="0"/>
              <a:t>3. </a:t>
            </a:r>
            <a:r>
              <a:rPr lang="en-US" sz="3000" dirty="0"/>
              <a:t>– How was your ceramic course</a:t>
            </a:r>
            <a:r>
              <a:rPr lang="en-US" sz="3000"/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000"/>
              <a:t>    – </a:t>
            </a:r>
            <a:r>
              <a:rPr lang="en-US" sz="3000" dirty="0"/>
              <a:t>Fantastic. I ______ how to make simple items. </a:t>
            </a:r>
          </a:p>
          <a:p>
            <a:pPr algn="just">
              <a:lnSpc>
                <a:spcPct val="150000"/>
              </a:lnSpc>
            </a:pPr>
            <a:r>
              <a:rPr lang="en-US" sz="3000"/>
              <a:t>   </a:t>
            </a:r>
            <a:r>
              <a:rPr lang="en-US" sz="3000" dirty="0"/>
              <a:t> </a:t>
            </a:r>
            <a:r>
              <a:rPr lang="en-US" sz="3000"/>
              <a:t>A</a:t>
            </a:r>
            <a:r>
              <a:rPr lang="en-US" sz="3000" dirty="0"/>
              <a:t>. have learnt 	B. was learning 	C. am learning </a:t>
            </a:r>
            <a:r>
              <a:rPr lang="en-US" sz="3000"/>
              <a:t>	D</a:t>
            </a:r>
            <a:r>
              <a:rPr lang="en-US" sz="3000" dirty="0"/>
              <a:t>. learn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7F1484-8155-96F8-0699-03889E2D5C0C}"/>
              </a:ext>
            </a:extLst>
          </p:cNvPr>
          <p:cNvSpPr/>
          <p:nvPr/>
        </p:nvSpPr>
        <p:spPr>
          <a:xfrm>
            <a:off x="3118932" y="2517058"/>
            <a:ext cx="614596" cy="617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E224BB-058A-E26B-122A-B5AA008CC81E}"/>
              </a:ext>
            </a:extLst>
          </p:cNvPr>
          <p:cNvSpPr/>
          <p:nvPr/>
        </p:nvSpPr>
        <p:spPr>
          <a:xfrm>
            <a:off x="5876644" y="3864077"/>
            <a:ext cx="614596" cy="586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0B2420-EE71-9937-969E-E67B726E073A}"/>
              </a:ext>
            </a:extLst>
          </p:cNvPr>
          <p:cNvSpPr/>
          <p:nvPr/>
        </p:nvSpPr>
        <p:spPr>
          <a:xfrm>
            <a:off x="720625" y="5949546"/>
            <a:ext cx="614596" cy="605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2600" b="1" dirty="0">
                <a:effectLst/>
                <a:ea typeface="Times New Roman" panose="02020603050405020304" pitchFamily="18" charset="0"/>
              </a:rPr>
              <a:t>Choose the correct answer A, B, C, or D to complete each sentence.</a:t>
            </a:r>
            <a:r>
              <a:rPr lang="en-VN" sz="2600" b="1" dirty="0">
                <a:effectLst/>
              </a:rPr>
              <a:t>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72315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GRAMMAR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D394D-28C7-C19D-D2F1-A5CFADBD051C}"/>
              </a:ext>
            </a:extLst>
          </p:cNvPr>
          <p:cNvSpPr txBox="1"/>
          <p:nvPr/>
        </p:nvSpPr>
        <p:spPr>
          <a:xfrm>
            <a:off x="487066" y="1848489"/>
            <a:ext cx="11606470" cy="348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/>
              <a:t>4. </a:t>
            </a:r>
            <a:r>
              <a:rPr lang="en-US" sz="3000" dirty="0"/>
              <a:t>I went to the Exhibit Hall while my friend Mark ______ to the museum attendant. </a:t>
            </a:r>
          </a:p>
          <a:p>
            <a:pPr>
              <a:lnSpc>
                <a:spcPct val="150000"/>
              </a:lnSpc>
            </a:pPr>
            <a:r>
              <a:rPr lang="en-US" sz="3000"/>
              <a:t>  </a:t>
            </a:r>
            <a:r>
              <a:rPr lang="en-US" sz="3000" dirty="0"/>
              <a:t> </a:t>
            </a:r>
            <a:r>
              <a:rPr lang="en-US" sz="3000"/>
              <a:t>A</a:t>
            </a:r>
            <a:r>
              <a:rPr lang="en-US" sz="3000" dirty="0"/>
              <a:t>. talked 		B. was talking 	C. has talked 		D. talks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5. </a:t>
            </a:r>
            <a:r>
              <a:rPr lang="en-US" sz="3000" dirty="0"/>
              <a:t>I wish I ______ visit Angkor Wat in Cambodia. </a:t>
            </a:r>
          </a:p>
          <a:p>
            <a:pPr>
              <a:lnSpc>
                <a:spcPct val="150000"/>
              </a:lnSpc>
            </a:pPr>
            <a:r>
              <a:rPr lang="en-US" sz="3000"/>
              <a:t>  </a:t>
            </a:r>
            <a:r>
              <a:rPr lang="en-US" sz="3000" dirty="0"/>
              <a:t> </a:t>
            </a:r>
            <a:r>
              <a:rPr lang="en-US" sz="3000"/>
              <a:t>A</a:t>
            </a:r>
            <a:r>
              <a:rPr lang="en-US" sz="3000" dirty="0"/>
              <a:t>. can 	</a:t>
            </a:r>
            <a:r>
              <a:rPr lang="en-US" sz="3000"/>
              <a:t>	B</a:t>
            </a:r>
            <a:r>
              <a:rPr lang="en-US" sz="3000" dirty="0"/>
              <a:t>. should 		C. will 			D. could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7F1484-8155-96F8-0699-03889E2D5C0C}"/>
              </a:ext>
            </a:extLst>
          </p:cNvPr>
          <p:cNvSpPr/>
          <p:nvPr/>
        </p:nvSpPr>
        <p:spPr>
          <a:xfrm>
            <a:off x="3118930" y="3387213"/>
            <a:ext cx="614596" cy="575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74F1C20-4519-A874-619A-B146F1E994AB}"/>
              </a:ext>
            </a:extLst>
          </p:cNvPr>
          <p:cNvSpPr/>
          <p:nvPr/>
        </p:nvSpPr>
        <p:spPr>
          <a:xfrm>
            <a:off x="9547122" y="4768645"/>
            <a:ext cx="580103" cy="563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95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2600" b="1" dirty="0">
                <a:effectLst/>
                <a:ea typeface="Times New Roman" panose="02020603050405020304" pitchFamily="18" charset="0"/>
              </a:rPr>
              <a:t>Use the correct forms of the verbs in brackets to complete the sentences.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87376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15350" y="1848489"/>
            <a:ext cx="11606470" cy="5013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1. We (walk</a:t>
            </a:r>
            <a:r>
              <a:rPr lang="en-US" sz="2700"/>
              <a:t>) _______________ </a:t>
            </a:r>
            <a:r>
              <a:rPr lang="en-US" sz="2700" dirty="0"/>
              <a:t>down the hill when we saw the castle. It was so beautiful in the sunset. 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2. I wish I (have</a:t>
            </a:r>
            <a:r>
              <a:rPr lang="en-US" sz="2700"/>
              <a:t>) _____ </a:t>
            </a:r>
            <a:r>
              <a:rPr lang="en-US" sz="2700" dirty="0"/>
              <a:t>more time to spend at the Viet Nam National Village for Ethnic Culture and Tourism. 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3. ______ you (ever / make</a:t>
            </a:r>
            <a:r>
              <a:rPr lang="en-US" sz="2700"/>
              <a:t>) ____________ </a:t>
            </a:r>
            <a:r>
              <a:rPr lang="en-US" sz="2700" dirty="0"/>
              <a:t>a handicraft item? 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4. We all decided (choose) ___________ the Return to the Past class. 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5. Do you mind (search</a:t>
            </a:r>
            <a:r>
              <a:rPr lang="en-US" sz="2700"/>
              <a:t>) ___________ </a:t>
            </a:r>
            <a:r>
              <a:rPr lang="en-US" sz="2700" dirty="0"/>
              <a:t>for more information about Japanese cartoons?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C20FE-0DAA-4941-1D74-9AEE0D40C0D0}"/>
              </a:ext>
            </a:extLst>
          </p:cNvPr>
          <p:cNvSpPr txBox="1"/>
          <p:nvPr/>
        </p:nvSpPr>
        <p:spPr>
          <a:xfrm>
            <a:off x="2266988" y="1903719"/>
            <a:ext cx="273022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we</a:t>
            </a:r>
            <a:r>
              <a:rPr lang="en-VN" sz="3500" b="1" dirty="0">
                <a:solidFill>
                  <a:srgbClr val="FF0000"/>
                </a:solidFill>
              </a:rPr>
              <a:t>re walking</a:t>
            </a:r>
            <a:endParaRPr lang="en-VN" sz="35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6086D-70D3-9AAE-4C00-39F21D03CD6A}"/>
              </a:ext>
            </a:extLst>
          </p:cNvPr>
          <p:cNvSpPr txBox="1"/>
          <p:nvPr/>
        </p:nvSpPr>
        <p:spPr>
          <a:xfrm>
            <a:off x="2112309" y="3153487"/>
            <a:ext cx="21952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had</a:t>
            </a:r>
            <a:endParaRPr lang="en-VN" sz="35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48865-4B7F-FECF-D684-890304361A86}"/>
              </a:ext>
            </a:extLst>
          </p:cNvPr>
          <p:cNvSpPr txBox="1"/>
          <p:nvPr/>
        </p:nvSpPr>
        <p:spPr>
          <a:xfrm>
            <a:off x="686973" y="4355425"/>
            <a:ext cx="137302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</a:rPr>
              <a:t>Have</a:t>
            </a:r>
            <a:endParaRPr lang="en-VN" sz="35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24D82-1041-5945-A2B4-5BD3B55873A3}"/>
              </a:ext>
            </a:extLst>
          </p:cNvPr>
          <p:cNvSpPr txBox="1"/>
          <p:nvPr/>
        </p:nvSpPr>
        <p:spPr>
          <a:xfrm>
            <a:off x="4396032" y="4376625"/>
            <a:ext cx="21952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ever made</a:t>
            </a:r>
            <a:endParaRPr lang="en-VN" sz="35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30561-8E19-8E68-6281-BA1FC318FC64}"/>
              </a:ext>
            </a:extLst>
          </p:cNvPr>
          <p:cNvSpPr txBox="1"/>
          <p:nvPr/>
        </p:nvSpPr>
        <p:spPr>
          <a:xfrm>
            <a:off x="4076577" y="4997653"/>
            <a:ext cx="21952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to choose</a:t>
            </a:r>
            <a:endParaRPr lang="en-VN" sz="35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8DDE0-EDC7-FE86-1350-D2A21CE9DEC9}"/>
              </a:ext>
            </a:extLst>
          </p:cNvPr>
          <p:cNvSpPr txBox="1"/>
          <p:nvPr/>
        </p:nvSpPr>
        <p:spPr>
          <a:xfrm>
            <a:off x="3723011" y="5616479"/>
            <a:ext cx="21952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searching</a:t>
            </a:r>
            <a:endParaRPr lang="en-VN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Pronunciation?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Vocabulary?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Grammar?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144472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</a:t>
            </a:r>
            <a:r>
              <a:rPr lang="en-US" sz="3600"/>
              <a:t>the workbook;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/>
              <a:t>- Prepare for Review 2 – Skills.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PART 1 -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722" y="132929"/>
            <a:ext cx="209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029" name="Picture 5" descr="5 Benefits of Personalized Learning - 21K School Vietnam">
            <a:hlinkClick r:id="rId5"/>
            <a:extLst>
              <a:ext uri="{FF2B5EF4-FFF2-40B4-BE49-F238E27FC236}">
                <a16:creationId xmlns:a16="http://schemas.microsoft.com/office/drawing/2014/main" id="{090BE56B-5F36-DCCF-9ED7-F6E8D446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11" y="2530519"/>
            <a:ext cx="8664778" cy="43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 Benefits of Personalized Learning - 21K School Vietnam">
            <a:extLst>
              <a:ext uri="{FF2B5EF4-FFF2-40B4-BE49-F238E27FC236}">
                <a16:creationId xmlns:a16="http://schemas.microsoft.com/office/drawing/2014/main" id="{FA76852B-BADD-5BF2-724E-5FD64857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825" y="-304800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4733" y="990468"/>
            <a:ext cx="7368522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</a:rPr>
              <a:t>Warm-up: Chase the pictures, guess the words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64733" y="1686674"/>
            <a:ext cx="7391340" cy="10271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Pronunciation</a:t>
            </a:r>
          </a:p>
          <a:p>
            <a:r>
              <a:rPr lang="en-GB" sz="2200" dirty="0">
                <a:solidFill>
                  <a:schemeClr val="tx1"/>
                </a:solidFill>
              </a:rPr>
              <a:t>Task 1</a:t>
            </a:r>
            <a:r>
              <a:rPr lang="en-GB" sz="2200">
                <a:solidFill>
                  <a:schemeClr val="tx1"/>
                </a:solidFill>
              </a:rPr>
              <a:t>: 	Read </a:t>
            </a:r>
            <a:r>
              <a:rPr lang="en-GB" sz="2200" dirty="0">
                <a:solidFill>
                  <a:schemeClr val="tx1"/>
                </a:solidFill>
              </a:rPr>
              <a:t>the sentences. Pay attention to the </a:t>
            </a:r>
            <a:r>
              <a:rPr lang="en-GB" sz="2200">
                <a:solidFill>
                  <a:schemeClr val="tx1"/>
                </a:solidFill>
              </a:rPr>
              <a:t>underlined 	words</a:t>
            </a:r>
            <a:r>
              <a:rPr lang="en-GB" sz="2200" dirty="0">
                <a:solidFill>
                  <a:schemeClr val="tx1"/>
                </a:solidFill>
              </a:rPr>
              <a:t>. Then listen and repeat.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65339" y="2782660"/>
            <a:ext cx="7386892" cy="165597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Choose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correct answer A, B, C, or D to 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	each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sentence.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Write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correct form of the word in brackets 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	complete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sentence.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92229" y="4507464"/>
            <a:ext cx="7372234" cy="162643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Choose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correct answer A, B, C, or D to 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	each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Use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correct forms of the verbs in brackets 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	complete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83709" y="6202721"/>
            <a:ext cx="7368522" cy="612374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Wrap-up</a:t>
            </a:r>
          </a:p>
          <a:p>
            <a:r>
              <a:rPr lang="en-US" sz="2200">
                <a:solidFill>
                  <a:schemeClr val="tx1"/>
                </a:solidFill>
              </a:rPr>
              <a:t>Homework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PART 1 – LANGUAGE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72257" y="2060974"/>
            <a:ext cx="28516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Chase pictures </a:t>
            </a:r>
          </a:p>
          <a:p>
            <a:pPr algn="ctr"/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D9C64-2C20-117B-577F-CCDED755D08E}"/>
              </a:ext>
            </a:extLst>
          </p:cNvPr>
          <p:cNvSpPr txBox="1"/>
          <p:nvPr/>
        </p:nvSpPr>
        <p:spPr>
          <a:xfrm>
            <a:off x="4158696" y="2060974"/>
            <a:ext cx="5373290" cy="707886"/>
          </a:xfrm>
          <a:prstGeom prst="rect">
            <a:avLst/>
          </a:prstGeom>
          <a:solidFill>
            <a:srgbClr val="77AD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Pictures on the slides </a:t>
            </a:r>
            <a:endParaRPr lang="en-VN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9A755-C406-3D0B-B36C-8E57BACC9CA1}"/>
              </a:ext>
            </a:extLst>
          </p:cNvPr>
          <p:cNvSpPr txBox="1"/>
          <p:nvPr/>
        </p:nvSpPr>
        <p:spPr>
          <a:xfrm>
            <a:off x="4702337" y="3208104"/>
            <a:ext cx="6756000" cy="707886"/>
          </a:xfrm>
          <a:prstGeom prst="rect">
            <a:avLst/>
          </a:prstGeom>
          <a:solidFill>
            <a:srgbClr val="77AD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Guess the topic of each picture</a:t>
            </a:r>
            <a:endParaRPr lang="en-VN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FAD12-750A-C0EB-558B-462179772BCA}"/>
              </a:ext>
            </a:extLst>
          </p:cNvPr>
          <p:cNvSpPr txBox="1"/>
          <p:nvPr/>
        </p:nvSpPr>
        <p:spPr>
          <a:xfrm>
            <a:off x="5352278" y="4355233"/>
            <a:ext cx="6756000" cy="707886"/>
          </a:xfrm>
          <a:prstGeom prst="rect">
            <a:avLst/>
          </a:prstGeom>
          <a:solidFill>
            <a:srgbClr val="77AD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Raise hand to give the answer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54208" y="1103509"/>
            <a:ext cx="179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dirty="0"/>
              <a:t>Topic 1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69F454-3018-ABC3-B88D-01175E025153}"/>
              </a:ext>
            </a:extLst>
          </p:cNvPr>
          <p:cNvSpPr/>
          <p:nvPr/>
        </p:nvSpPr>
        <p:spPr>
          <a:xfrm>
            <a:off x="0" y="1790749"/>
            <a:ext cx="5581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dirty="0"/>
              <a:t>Remember(</a:t>
            </a:r>
            <a:r>
              <a:rPr lang="en-US" sz="4000" dirty="0" err="1"/>
              <a:t>ing</a:t>
            </a:r>
            <a:r>
              <a:rPr lang="en-US" sz="4000" dirty="0"/>
              <a:t>) the past</a:t>
            </a:r>
            <a:endParaRPr lang="en-US" sz="5400" dirty="0"/>
          </a:p>
        </p:txBody>
      </p:sp>
      <p:pic>
        <p:nvPicPr>
          <p:cNvPr id="2052" name="Picture 4" descr="Tiếng Anh 9 Tập 1 - Unit 4 LIFE IN THE PAST - PROJECT - PRESERVING THE PAST  | Sách Mềm">
            <a:extLst>
              <a:ext uri="{FF2B5EF4-FFF2-40B4-BE49-F238E27FC236}">
                <a16:creationId xmlns:a16="http://schemas.microsoft.com/office/drawing/2014/main" id="{045FE4D8-352C-145B-9334-20F0630BC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55" y="3321424"/>
            <a:ext cx="4528284" cy="31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ếng Anh 9 Tập 1 - Unit 4 LIFE IN THE PAST - GETTING STARTED - 3 In  groups, brainstorm some of the past events and practices in your area. Make  a">
            <a:extLst>
              <a:ext uri="{FF2B5EF4-FFF2-40B4-BE49-F238E27FC236}">
                <a16:creationId xmlns:a16="http://schemas.microsoft.com/office/drawing/2014/main" id="{BF9268FF-8F22-EE9F-27EF-AE1287F6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29" y="297724"/>
            <a:ext cx="3176809" cy="33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iếng Anh 9 Tập 1 - Unit 4 LIFE IN THE PAST - GETTING STARTED - 1 Listen  and read. | Sách Mềm">
            <a:extLst>
              <a:ext uri="{FF2B5EF4-FFF2-40B4-BE49-F238E27FC236}">
                <a16:creationId xmlns:a16="http://schemas.microsoft.com/office/drawing/2014/main" id="{A119B0F1-B86C-C948-4FFA-6A22698B8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94" y="3321423"/>
            <a:ext cx="4186444" cy="31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74060" y="1104176"/>
            <a:ext cx="1707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dirty="0"/>
              <a:t>Topic 2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69F454-3018-ABC3-B88D-01175E025153}"/>
              </a:ext>
            </a:extLst>
          </p:cNvPr>
          <p:cNvSpPr/>
          <p:nvPr/>
        </p:nvSpPr>
        <p:spPr>
          <a:xfrm>
            <a:off x="0" y="1790749"/>
            <a:ext cx="5581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dirty="0"/>
              <a:t>Our experiences</a:t>
            </a:r>
            <a:endParaRPr lang="en-US" sz="5400" dirty="0"/>
          </a:p>
        </p:txBody>
      </p:sp>
      <p:pic>
        <p:nvPicPr>
          <p:cNvPr id="4100" name="Picture 4" descr="How people cluster experiences in their life - Livework">
            <a:extLst>
              <a:ext uri="{FF2B5EF4-FFF2-40B4-BE49-F238E27FC236}">
                <a16:creationId xmlns:a16="http://schemas.microsoft.com/office/drawing/2014/main" id="{9B5DBAD8-1784-0581-1D64-3DBF56F7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1424"/>
            <a:ext cx="5894293" cy="35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our Ways Your Personal Experiences Can Lead You Astray">
            <a:extLst>
              <a:ext uri="{FF2B5EF4-FFF2-40B4-BE49-F238E27FC236}">
                <a16:creationId xmlns:a16="http://schemas.microsoft.com/office/drawing/2014/main" id="{EB6797C2-4621-4150-C43B-D76A191CC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91" y="-7620"/>
            <a:ext cx="7572237" cy="42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54822" y="1144070"/>
            <a:ext cx="1707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dirty="0"/>
              <a:t>Topic 3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69F454-3018-ABC3-B88D-01175E025153}"/>
              </a:ext>
            </a:extLst>
          </p:cNvPr>
          <p:cNvSpPr/>
          <p:nvPr/>
        </p:nvSpPr>
        <p:spPr>
          <a:xfrm>
            <a:off x="-402751" y="1745279"/>
            <a:ext cx="5581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Vietnamese lifestyles: </a:t>
            </a:r>
          </a:p>
          <a:p>
            <a:pPr lvl="0" algn="ctr"/>
            <a:r>
              <a:rPr lang="en-US" sz="4000" dirty="0"/>
              <a:t>then and now</a:t>
            </a:r>
            <a:endParaRPr lang="en-US" sz="5400" dirty="0"/>
          </a:p>
        </p:txBody>
      </p:sp>
      <p:pic>
        <p:nvPicPr>
          <p:cNvPr id="6146" name="Picture 2" descr="Vietnamese Culture | 5 Things You Should Know about Culture of Vietnam">
            <a:extLst>
              <a:ext uri="{FF2B5EF4-FFF2-40B4-BE49-F238E27FC236}">
                <a16:creationId xmlns:a16="http://schemas.microsoft.com/office/drawing/2014/main" id="{58B69926-0F34-C34B-878C-E57E583A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22" y="3476685"/>
            <a:ext cx="4101890" cy="27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etnamese people's lifestyle: Unveil 6 typical features">
            <a:extLst>
              <a:ext uri="{FF2B5EF4-FFF2-40B4-BE49-F238E27FC236}">
                <a16:creationId xmlns:a16="http://schemas.microsoft.com/office/drawing/2014/main" id="{13284425-EE7D-B5C1-74B3-FC67556B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03" y="205408"/>
            <a:ext cx="4912975" cy="32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ietnam Lifestyle - The Reality of Lifestyle Culture in Vietnam">
            <a:extLst>
              <a:ext uri="{FF2B5EF4-FFF2-40B4-BE49-F238E27FC236}">
                <a16:creationId xmlns:a16="http://schemas.microsoft.com/office/drawing/2014/main" id="{7535C30F-F258-3CB5-8257-7DA6D716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88" y="3476686"/>
            <a:ext cx="4101890" cy="27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ietnam Countryside | The Countryside Lifestyle in Vietnam">
            <a:extLst>
              <a:ext uri="{FF2B5EF4-FFF2-40B4-BE49-F238E27FC236}">
                <a16:creationId xmlns:a16="http://schemas.microsoft.com/office/drawing/2014/main" id="{1491DF54-9D2D-869C-D734-E29E95E50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83" y="3476686"/>
            <a:ext cx="4101890" cy="27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5888"/>
            <a:ext cx="11148370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sentences. Pay attention to the underlined words. Then listen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70432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PRONUNCIATION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32424" y="2450935"/>
            <a:ext cx="1178060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/>
            <a:r>
              <a:rPr lang="en-VN" sz="35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water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overflowed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dam and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flooded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area. </a:t>
            </a:r>
          </a:p>
          <a:p>
            <a:pPr indent="-1270"/>
            <a:r>
              <a:rPr lang="en-VN" sz="35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African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American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musicians created jazz about </a:t>
            </a:r>
            <a:r>
              <a:rPr lang="en-US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100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years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ago. </a:t>
            </a:r>
          </a:p>
          <a:p>
            <a:pPr indent="-1270"/>
            <a:r>
              <a:rPr lang="en-VN" sz="35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children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thought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food at the party was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yummy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-1270"/>
            <a:r>
              <a:rPr lang="en-VN" sz="35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presentation focused on the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values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teamwork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en-VN" sz="35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 sometimes remembers his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younger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days in the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mountain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VN" sz="35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village</a:t>
            </a:r>
            <a:r>
              <a:rPr lang="en-VN" sz="3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VN" sz="3500" dirty="0">
                <a:effectLst/>
                <a:cs typeface="Arial" panose="020B0604020202020204" pitchFamily="34" charset="0"/>
              </a:rPr>
              <a:t> </a:t>
            </a:r>
            <a:endParaRPr lang="en-US" sz="3500" dirty="0">
              <a:cs typeface="Arial" panose="020B0604020202020204" pitchFamily="34" charset="0"/>
            </a:endParaRPr>
          </a:p>
        </p:txBody>
      </p:sp>
      <p:pic>
        <p:nvPicPr>
          <p:cNvPr id="2" name="039">
            <a:hlinkClick r:id="" action="ppaction://media"/>
            <a:extLst>
              <a:ext uri="{FF2B5EF4-FFF2-40B4-BE49-F238E27FC236}">
                <a16:creationId xmlns:a16="http://schemas.microsoft.com/office/drawing/2014/main" id="{F66BC32B-8E53-7CFA-447C-B2F33CE5C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0384" y="77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2800" b="1" dirty="0">
                <a:effectLst/>
                <a:ea typeface="Times New Roman" panose="02020603050405020304" pitchFamily="18" charset="0"/>
              </a:rPr>
              <a:t>Choose the correct answer A, B, C, or D to complete each sentence.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87376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87066" y="2113960"/>
            <a:ext cx="11606470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1. Angkor Wat in Cambodia is a World ______ Site. </a:t>
            </a:r>
          </a:p>
          <a:p>
            <a:pPr algn="just">
              <a:lnSpc>
                <a:spcPct val="150000"/>
              </a:lnSpc>
            </a:pPr>
            <a:r>
              <a:rPr lang="en-US" sz="2800"/>
              <a:t>A</a:t>
            </a:r>
            <a:r>
              <a:rPr lang="en-US" sz="2800" dirty="0"/>
              <a:t>. Camping 		B. Construction 	C. Heritage 		D. Building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2. Watching the forest from the top of the mountain is an amazing ______. </a:t>
            </a:r>
          </a:p>
          <a:p>
            <a:pPr algn="just">
              <a:lnSpc>
                <a:spcPct val="150000"/>
              </a:lnSpc>
            </a:pPr>
            <a:r>
              <a:rPr lang="en-US" sz="2800"/>
              <a:t>A</a:t>
            </a:r>
            <a:r>
              <a:rPr lang="en-US" sz="2800" dirty="0"/>
              <a:t>. experience 	B. habit 		C. sight 		D. accident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3. In my grandfather’s ______, people travelled mostly on foot or by bike. </a:t>
            </a:r>
          </a:p>
          <a:p>
            <a:pPr algn="just">
              <a:lnSpc>
                <a:spcPct val="150000"/>
              </a:lnSpc>
            </a:pPr>
            <a:r>
              <a:rPr lang="en-US" sz="2800"/>
              <a:t>A</a:t>
            </a:r>
            <a:r>
              <a:rPr lang="en-US" sz="2800" dirty="0"/>
              <a:t>. age 			B. generation 	C. past 		D. year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CC77A7-3522-F4DC-FA30-A7313A1B6529}"/>
              </a:ext>
            </a:extLst>
          </p:cNvPr>
          <p:cNvSpPr/>
          <p:nvPr/>
        </p:nvSpPr>
        <p:spPr>
          <a:xfrm>
            <a:off x="5938682" y="2966742"/>
            <a:ext cx="491615" cy="462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1FC17C-F1BA-7164-FCB2-39F237ECC32B}"/>
              </a:ext>
            </a:extLst>
          </p:cNvPr>
          <p:cNvSpPr/>
          <p:nvPr/>
        </p:nvSpPr>
        <p:spPr>
          <a:xfrm>
            <a:off x="384286" y="4175392"/>
            <a:ext cx="546381" cy="544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E25FBF-D057-4685-CD40-0DA10B9C53B0}"/>
              </a:ext>
            </a:extLst>
          </p:cNvPr>
          <p:cNvSpPr/>
          <p:nvPr/>
        </p:nvSpPr>
        <p:spPr>
          <a:xfrm>
            <a:off x="4090220" y="5487535"/>
            <a:ext cx="546864" cy="5299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3637</TotalTime>
  <Words>996</Words>
  <PresentationFormat>Widescreen</PresentationFormat>
  <Paragraphs>136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2024-03-06T16:56:35Z</dcterms:modified>
</cp:coreProperties>
</file>