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77" r:id="rId2"/>
    <p:sldId id="256" r:id="rId3"/>
    <p:sldId id="379" r:id="rId4"/>
    <p:sldId id="279" r:id="rId5"/>
    <p:sldId id="316" r:id="rId6"/>
    <p:sldId id="347" r:id="rId7"/>
    <p:sldId id="348" r:id="rId8"/>
    <p:sldId id="364" r:id="rId9"/>
    <p:sldId id="365" r:id="rId10"/>
    <p:sldId id="283" r:id="rId11"/>
    <p:sldId id="359" r:id="rId12"/>
    <p:sldId id="380" r:id="rId13"/>
    <p:sldId id="298" r:id="rId14"/>
    <p:sldId id="327" r:id="rId15"/>
    <p:sldId id="325" r:id="rId16"/>
    <p:sldId id="313" r:id="rId17"/>
    <p:sldId id="314" r:id="rId18"/>
    <p:sldId id="330" r:id="rId19"/>
    <p:sldId id="3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7931D"/>
    <a:srgbClr val="3B87CD"/>
    <a:srgbClr val="E0702A"/>
    <a:srgbClr val="AD4F0F"/>
    <a:srgbClr val="D36113"/>
    <a:srgbClr val="5DD2FF"/>
    <a:srgbClr val="00B0F0"/>
    <a:srgbClr val="1596F3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5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85660"/>
              </p:ext>
            </p:extLst>
          </p:nvPr>
        </p:nvGraphicFramePr>
        <p:xfrm>
          <a:off x="1333500" y="1467485"/>
          <a:ext cx="9739630" cy="3845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admire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/ədˈ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maɪər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khâm 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chase away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/tʃeɪs/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xua đuổi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pray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/preɪ/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 nguyện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offering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/ˈɒfərɪŋ/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 thờ</a:t>
                      </a:r>
                      <a:r>
                        <a:rPr lang="en-US" sz="2400" baseline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cúng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ornamental tree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/ɔːnəˈmentl triː/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cảnh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admire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9620" y="2117090"/>
            <a:ext cx="619125" cy="61912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7080" y="2818130"/>
            <a:ext cx="619125" cy="619125"/>
          </a:xfrm>
          <a:prstGeom prst="rect">
            <a:avLst/>
          </a:prstGeom>
        </p:spPr>
      </p:pic>
      <p:pic>
        <p:nvPicPr>
          <p:cNvPr id="7" name="pray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8980" y="3437255"/>
            <a:ext cx="645795" cy="645795"/>
          </a:xfrm>
          <a:prstGeom prst="rect">
            <a:avLst/>
          </a:prstGeom>
        </p:spPr>
      </p:pic>
      <p:pic>
        <p:nvPicPr>
          <p:cNvPr id="9" name="offering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8495" y="4056380"/>
            <a:ext cx="634365" cy="634365"/>
          </a:xfrm>
          <a:prstGeom prst="rect">
            <a:avLst/>
          </a:prstGeom>
        </p:spPr>
      </p:pic>
      <p:pic>
        <p:nvPicPr>
          <p:cNvPr id="10" name="ornamental tree 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9300" y="4679657"/>
            <a:ext cx="563880" cy="5638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1" y="123433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263219" y="2063797"/>
            <a:ext cx="6311372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ym typeface="+mn-ea"/>
              </a:rPr>
              <a:t>- What can you see in each picture? </a:t>
            </a:r>
          </a:p>
          <a:p>
            <a:pPr marL="0" indent="0">
              <a:buNone/>
            </a:pPr>
            <a:r>
              <a:rPr lang="en-US" sz="3600">
                <a:sym typeface="+mn-ea"/>
              </a:rPr>
              <a:t>- Can you guess the places that the picture show?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0193"/>
            <a:ext cx="3305175" cy="503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357" y="1888772"/>
            <a:ext cx="457200" cy="501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91285"/>
            <a:ext cx="418174" cy="12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92480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9380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354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71" y="1833610"/>
            <a:ext cx="10542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455" y="1475709"/>
            <a:ext cx="11482027" cy="534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Wow, this girl looks so cute.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 </a:t>
            </a:r>
            <a:r>
              <a:rPr lang="en-US" sz="2200" smtClean="0"/>
              <a:t>Yeah </a:t>
            </a:r>
            <a:r>
              <a:rPr lang="en-US" sz="2200"/>
              <a:t>... She’s my cousin. She’s at Sa </a:t>
            </a:r>
            <a:r>
              <a:rPr lang="en-US" sz="2200" smtClean="0"/>
              <a:t>Dec </a:t>
            </a:r>
            <a:r>
              <a:rPr lang="en-US" sz="2200" smtClean="0"/>
              <a:t>Flower </a:t>
            </a:r>
            <a:r>
              <a:rPr lang="en-US" sz="2200" smtClean="0"/>
              <a:t>Village</a:t>
            </a:r>
            <a:r>
              <a:rPr lang="en-US" sz="2200"/>
              <a:t>. Tet is coming soon, so many people visit </a:t>
            </a:r>
            <a:r>
              <a:rPr lang="en-US" sz="2200" smtClean="0"/>
              <a:t>flower villages </a:t>
            </a:r>
            <a:r>
              <a:rPr lang="en-US" sz="2200"/>
              <a:t>to take pictures with the blooming flowers.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</a:t>
            </a:r>
            <a:r>
              <a:rPr lang="en-US" sz="2200" smtClean="0"/>
              <a:t>Oh</a:t>
            </a:r>
            <a:r>
              <a:rPr lang="en-US" sz="2200"/>
              <a:t>, I’m fond of admiring the flowers. </a:t>
            </a:r>
            <a:r>
              <a:rPr lang="en-US" sz="2200" smtClean="0"/>
              <a:t>Does your family </a:t>
            </a:r>
            <a:r>
              <a:rPr lang="en-US" sz="2200"/>
              <a:t>visit places like this too?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</a:t>
            </a:r>
            <a:r>
              <a:rPr lang="en-US" sz="2200" smtClean="0"/>
              <a:t>Yes</a:t>
            </a:r>
            <a:r>
              <a:rPr lang="en-US" sz="2200"/>
              <a:t>, we do. We usually visit nhat Tan </a:t>
            </a:r>
            <a:r>
              <a:rPr lang="en-US" sz="2200" smtClean="0"/>
              <a:t>Village to </a:t>
            </a:r>
            <a:r>
              <a:rPr lang="en-US" sz="2200"/>
              <a:t>buy kumquat trees and peach blossoms.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I see flowers and ornamental </a:t>
            </a:r>
            <a:r>
              <a:rPr lang="en-US" sz="2200" smtClean="0"/>
              <a:t>trees everywhere </a:t>
            </a:r>
            <a:r>
              <a:rPr lang="en-US" sz="2200"/>
              <a:t>these days. What are they for?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We, Vietnamese, use plants and </a:t>
            </a:r>
            <a:r>
              <a:rPr lang="en-US" sz="2200" smtClean="0"/>
              <a:t>flowers for </a:t>
            </a:r>
            <a:r>
              <a:rPr lang="en-US" sz="2200"/>
              <a:t>decorations and for oﬀerings. They are </a:t>
            </a:r>
            <a:r>
              <a:rPr lang="en-US" sz="2200" smtClean="0"/>
              <a:t>an important </a:t>
            </a:r>
            <a:r>
              <a:rPr lang="en-US" sz="2200"/>
              <a:t>part of our Tet tradition.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</a:t>
            </a:r>
            <a:r>
              <a:rPr lang="en-US" sz="2200" smtClean="0"/>
              <a:t>And </a:t>
            </a:r>
            <a:r>
              <a:rPr lang="en-US" sz="2200"/>
              <a:t>what’s that tall tree in the photo?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Trang:</a:t>
            </a:r>
            <a:r>
              <a:rPr lang="en-US" sz="2200"/>
              <a:t> Well, it’s actually a bamboo </a:t>
            </a:r>
            <a:r>
              <a:rPr lang="en-US" sz="2200" smtClean="0"/>
              <a:t>pole. People </a:t>
            </a:r>
            <a:r>
              <a:rPr lang="en-US" sz="2200"/>
              <a:t>place it in the yard of </a:t>
            </a:r>
            <a:r>
              <a:rPr lang="en-US" sz="2200" smtClean="0"/>
              <a:t>the communal </a:t>
            </a:r>
            <a:r>
              <a:rPr lang="en-US" sz="2200"/>
              <a:t>house. They hang </a:t>
            </a:r>
            <a:r>
              <a:rPr lang="en-US" sz="2200" smtClean="0"/>
              <a:t>decorative items </a:t>
            </a:r>
            <a:r>
              <a:rPr lang="en-US" sz="2200"/>
              <a:t>like small bells and lanterns on </a:t>
            </a:r>
            <a:r>
              <a:rPr lang="en-US" sz="2200" smtClean="0"/>
              <a:t>it. They </a:t>
            </a:r>
            <a:r>
              <a:rPr lang="en-US" sz="2200"/>
              <a:t>want to chase away bad luck </a:t>
            </a:r>
            <a:r>
              <a:rPr lang="en-US" sz="2200" smtClean="0"/>
              <a:t>and pray </a:t>
            </a:r>
            <a:r>
              <a:rPr lang="en-US" sz="2200"/>
              <a:t>for a lucky new year.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</a:t>
            </a:r>
            <a:r>
              <a:rPr lang="en-US" sz="2200"/>
              <a:t> Interesting! I didn’t know that.</a:t>
            </a:r>
            <a:endParaRPr lang="en-US" sz="2200" dirty="0"/>
          </a:p>
        </p:txBody>
      </p:sp>
      <p:pic>
        <p:nvPicPr>
          <p:cNvPr id="2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1077" y="872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25483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54831"/>
            <a:ext cx="87049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521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60936"/>
              </p:ext>
            </p:extLst>
          </p:nvPr>
        </p:nvGraphicFramePr>
        <p:xfrm>
          <a:off x="389944" y="1860077"/>
          <a:ext cx="11269479" cy="48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992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74023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Sentences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T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F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1</a:t>
                      </a:r>
                      <a:r>
                        <a:rPr lang="en-US" sz="2800" smtClean="0">
                          <a:latin typeface="+mn-lt"/>
                        </a:rPr>
                        <a:t>. Elena and Trang are at Sa Dec Flower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2</a:t>
                      </a:r>
                      <a:r>
                        <a:rPr lang="en-US" sz="2800" smtClean="0">
                          <a:latin typeface="+mn-lt"/>
                        </a:rPr>
                        <a:t>. Many people visit ﬂower villages to take photos.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3</a:t>
                      </a:r>
                      <a:r>
                        <a:rPr lang="en-US" sz="2800" smtClean="0">
                          <a:latin typeface="+mn-lt"/>
                        </a:rPr>
                        <a:t>. Trang’s family usually buys kumquat trees and peach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smtClean="0">
                          <a:latin typeface="+mn-lt"/>
                        </a:rPr>
                        <a:t>blossoms at Nhat Tan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4</a:t>
                      </a:r>
                      <a:r>
                        <a:rPr lang="en-US" sz="2800" smtClean="0">
                          <a:latin typeface="+mn-lt"/>
                        </a:rPr>
                        <a:t>. Flowers are not part of any Vietnamese traditions.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5</a:t>
                      </a:r>
                      <a:r>
                        <a:rPr lang="en-US" sz="2800" smtClean="0">
                          <a:latin typeface="+mn-lt"/>
                        </a:rPr>
                        <a:t>. People decorate bamboo poles with small bells and lanterns for New Years.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912" y="2627669"/>
            <a:ext cx="709070" cy="531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3596474"/>
            <a:ext cx="709070" cy="531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4385092"/>
            <a:ext cx="709070" cy="531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881" y="5191965"/>
            <a:ext cx="709070" cy="531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5978279"/>
            <a:ext cx="709070" cy="53106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55995" y="2641799"/>
            <a:ext cx="6441620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</a:rPr>
              <a:t>Trang’s cousin is at Sa Dec Flower Village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4648" y="5102046"/>
            <a:ext cx="7311859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rgbClr val="FF0000"/>
                </a:solidFill>
              </a:rPr>
              <a:t>Plants </a:t>
            </a:r>
            <a:r>
              <a:rPr lang="en-US" sz="2800">
                <a:solidFill>
                  <a:srgbClr val="FF0000"/>
                </a:solidFill>
              </a:rPr>
              <a:t>and flowers are an important part of Tet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7027" y="1085923"/>
            <a:ext cx="76282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0803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053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1877"/>
          <a:stretch/>
        </p:blipFill>
        <p:spPr>
          <a:xfrm>
            <a:off x="487067" y="1637641"/>
            <a:ext cx="2932590" cy="56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838" b="62125"/>
          <a:stretch/>
        </p:blipFill>
        <p:spPr>
          <a:xfrm>
            <a:off x="4383303" y="1662917"/>
            <a:ext cx="2932590" cy="54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7" t="42242" r="-227" b="41526"/>
          <a:stretch/>
        </p:blipFill>
        <p:spPr>
          <a:xfrm>
            <a:off x="8715269" y="1658982"/>
            <a:ext cx="2932590" cy="553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343" b="19491"/>
          <a:stretch/>
        </p:blipFill>
        <p:spPr>
          <a:xfrm>
            <a:off x="2347195" y="2243720"/>
            <a:ext cx="2932590" cy="65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2790"/>
          <a:stretch/>
        </p:blipFill>
        <p:spPr>
          <a:xfrm>
            <a:off x="6549286" y="2243721"/>
            <a:ext cx="2932590" cy="58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4030"/>
          <a:stretch/>
        </p:blipFill>
        <p:spPr>
          <a:xfrm>
            <a:off x="350863" y="2886196"/>
            <a:ext cx="2171046" cy="1513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896"/>
          <a:stretch/>
        </p:blipFill>
        <p:spPr>
          <a:xfrm>
            <a:off x="4867668" y="2897135"/>
            <a:ext cx="2271802" cy="15136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68685"/>
          <a:stretch/>
        </p:blipFill>
        <p:spPr>
          <a:xfrm>
            <a:off x="9348349" y="2795679"/>
            <a:ext cx="2299510" cy="15085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34337" b="33593"/>
          <a:stretch/>
        </p:blipFill>
        <p:spPr>
          <a:xfrm>
            <a:off x="2553415" y="4799220"/>
            <a:ext cx="2299511" cy="15449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t="68871"/>
          <a:stretch/>
        </p:blipFill>
        <p:spPr>
          <a:xfrm>
            <a:off x="7239363" y="4792885"/>
            <a:ext cx="2299511" cy="149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5078 0.6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6146 0.3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14532 0.66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17695 0.3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20651 0.29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2797" y="1168073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7406" y="11271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191" y="102449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6"/>
          <p:cNvSpPr txBox="1"/>
          <p:nvPr/>
        </p:nvSpPr>
        <p:spPr>
          <a:xfrm>
            <a:off x="436983" y="2751454"/>
            <a:ext cx="11310971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7931D"/>
                </a:solidFill>
              </a:rPr>
              <a:t>1.</a:t>
            </a:r>
            <a:r>
              <a:rPr lang="en-US" sz="3200" smtClean="0"/>
              <a:t> The </a:t>
            </a:r>
            <a:r>
              <a:rPr lang="en-US" sz="3200"/>
              <a:t>British decorate their Christmas </a:t>
            </a:r>
            <a:r>
              <a:rPr lang="en-US" sz="3200" smtClean="0"/>
              <a:t>trees and </a:t>
            </a:r>
            <a:r>
              <a:rPr lang="en-US" sz="3200"/>
              <a:t>______ presents under them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2.</a:t>
            </a:r>
            <a:r>
              <a:rPr lang="en-US" sz="3200"/>
              <a:t> Tom likes to ______ the view from the hill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3.</a:t>
            </a:r>
            <a:r>
              <a:rPr lang="en-US" sz="3200"/>
              <a:t> In many cultures, knocking on wood is </a:t>
            </a:r>
            <a:r>
              <a:rPr lang="en-US" sz="3200" smtClean="0"/>
              <a:t>a way </a:t>
            </a:r>
            <a:r>
              <a:rPr lang="en-US" sz="3200"/>
              <a:t>to ______ away bad spirits</a:t>
            </a:r>
            <a:r>
              <a:rPr lang="en-US" sz="3200" smtClean="0"/>
              <a:t>.</a:t>
            </a:r>
          </a:p>
          <a:p>
            <a:endParaRPr lang="en-US" sz="800"/>
          </a:p>
          <a:p>
            <a:r>
              <a:rPr lang="en-US" sz="3200" b="1">
                <a:solidFill>
                  <a:srgbClr val="F7931D"/>
                </a:solidFill>
              </a:rPr>
              <a:t>4.</a:t>
            </a:r>
            <a:r>
              <a:rPr lang="en-US" sz="3200"/>
              <a:t> Many Asians go to Buddhist temples </a:t>
            </a:r>
            <a:r>
              <a:rPr lang="en-US" sz="3200" smtClean="0"/>
              <a:t>to ______ </a:t>
            </a:r>
            <a:r>
              <a:rPr lang="en-US" sz="3200"/>
              <a:t>for good luck.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11" y="1664296"/>
            <a:ext cx="5680197" cy="10526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514219" y="279542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place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895933" y="3905587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admire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690064" y="449751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chase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7287762" y="5588058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pray</a:t>
            </a:r>
            <a:endParaRPr lang="en-US" sz="30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75274" y="1317437"/>
            <a:ext cx="4434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/>
              <a:t>New </a:t>
            </a:r>
            <a:r>
              <a:rPr lang="en-US" sz="2400" b="1" dirty="0"/>
              <a:t>Years around the </a:t>
            </a:r>
            <a:r>
              <a:rPr lang="en-US" sz="2400" b="1"/>
              <a:t>world</a:t>
            </a:r>
            <a:r>
              <a:rPr lang="en-US" sz="2400" b="1" smtClean="0"/>
              <a:t>.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067" y="173266"/>
            <a:ext cx="63533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48" y="1359754"/>
            <a:ext cx="1112176" cy="345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3655" y="1730472"/>
            <a:ext cx="112310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People around the world celebrate New Years differently. Choose the  tradition below.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3207"/>
          <a:stretch/>
        </p:blipFill>
        <p:spPr>
          <a:xfrm>
            <a:off x="182522" y="2474518"/>
            <a:ext cx="5563822" cy="2934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1793"/>
          <a:stretch/>
        </p:blipFill>
        <p:spPr>
          <a:xfrm>
            <a:off x="5989710" y="2786595"/>
            <a:ext cx="5950244" cy="262216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067566" y="2976094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7502" y="3985598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7502" y="5005086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80779" y="3388559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987" y="4856001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38097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2164568"/>
            <a:ext cx="10916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</a:t>
            </a:r>
            <a:r>
              <a:rPr lang="en-US" sz="3200"/>
              <a:t>Tet </a:t>
            </a:r>
            <a:r>
              <a:rPr lang="en-US" sz="3200" smtClean="0"/>
              <a:t>holiday</a:t>
            </a: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01" y="2435577"/>
            <a:ext cx="8149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3200"/>
              <a:t>- </a:t>
            </a:r>
            <a:r>
              <a:rPr lang="en-US" sz="3200" smtClean="0"/>
              <a:t>Practise </a:t>
            </a:r>
            <a:r>
              <a:rPr lang="en-US" sz="3200"/>
              <a:t>talking about Tet Holiday.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378929" y="1824688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995" y="132715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" name="Picture 2" descr="flat-tet-background_23-2149252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675255"/>
            <a:ext cx="5923915" cy="39484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72790" y="200660"/>
            <a:ext cx="8145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63272" y="2078376"/>
            <a:ext cx="442773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0702A"/>
                </a:solidFill>
              </a:rPr>
              <a:t>Tet </a:t>
            </a:r>
            <a:r>
              <a:rPr lang="en-US" sz="3200" b="1" smtClean="0">
                <a:solidFill>
                  <a:srgbClr val="E0702A"/>
                </a:solidFill>
              </a:rPr>
              <a:t>is </a:t>
            </a:r>
            <a:r>
              <a:rPr lang="en-US" sz="3200" b="1" smtClean="0">
                <a:solidFill>
                  <a:srgbClr val="E0702A"/>
                </a:solidFill>
              </a:rPr>
              <a:t>coming!</a:t>
            </a:r>
            <a:endParaRPr lang="en-US" sz="3200" b="1" dirty="0">
              <a:solidFill>
                <a:srgbClr val="E0702A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3272" y="1366377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6" y="1197981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15359" y="1479046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17669" y="154379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337049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7669" y="360847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2781" y="46273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FURTHER </a:t>
            </a:r>
            <a:r>
              <a:rPr lang="en-US" b="1" smtClean="0">
                <a:solidFill>
                  <a:schemeClr val="tx1"/>
                </a:solidFill>
              </a:rPr>
              <a:t>PRACTICE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1" y="1543798"/>
            <a:ext cx="617546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Asking 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2" y="2327907"/>
            <a:ext cx="6175461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777" y="3171395"/>
            <a:ext cx="6171995" cy="12925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(True) or F (False).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the phrase with the correct pictures.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the sentences with the verbs from the box.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2" y="4646830"/>
            <a:ext cx="6175460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Quiz Time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3583" y="1849901"/>
            <a:ext cx="1260660" cy="48714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35626" y="2645852"/>
            <a:ext cx="1260660" cy="9626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3583" y="3909194"/>
            <a:ext cx="1307155" cy="71815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7669" y="549088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35627" y="4928070"/>
            <a:ext cx="1307155" cy="5628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410078"/>
            <a:ext cx="617546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14066" y="1702368"/>
            <a:ext cx="80525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1. Can </a:t>
            </a:r>
            <a:r>
              <a:rPr lang="en-US" sz="3200" dirty="0"/>
              <a:t>you </a:t>
            </a:r>
            <a:r>
              <a:rPr lang="en-US" sz="3200"/>
              <a:t>name </a:t>
            </a:r>
            <a:r>
              <a:rPr lang="en-US" sz="3200" smtClean="0"/>
              <a:t>some </a:t>
            </a:r>
            <a:r>
              <a:rPr lang="en-US" sz="3200"/>
              <a:t>f</a:t>
            </a:r>
            <a:r>
              <a:rPr lang="en-US" sz="3200" smtClean="0"/>
              <a:t>estivals in Viet </a:t>
            </a:r>
            <a:r>
              <a:rPr lang="en-US" sz="3200" smtClean="0"/>
              <a:t>Nam</a:t>
            </a:r>
            <a:r>
              <a:rPr lang="en-US" sz="3200"/>
              <a:t>? </a:t>
            </a:r>
            <a:endParaRPr lang="en-US" sz="3200" smtClean="0"/>
          </a:p>
          <a:p>
            <a:pPr>
              <a:lnSpc>
                <a:spcPct val="150000"/>
              </a:lnSpc>
            </a:pPr>
            <a:r>
              <a:rPr lang="en-US" sz="3200" smtClean="0"/>
              <a:t>2. Do </a:t>
            </a:r>
            <a:r>
              <a:rPr lang="en-US" sz="3200" dirty="0"/>
              <a:t>you </a:t>
            </a:r>
            <a:r>
              <a:rPr lang="en-US" sz="3200"/>
              <a:t>like </a:t>
            </a:r>
            <a:r>
              <a:rPr lang="en-US" sz="3200" smtClean="0"/>
              <a:t>Mid-Autumn </a:t>
            </a:r>
            <a:r>
              <a:rPr lang="en-US" sz="3200" dirty="0"/>
              <a:t>Festival?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3.Do you like Tet holiday?</a:t>
            </a:r>
          </a:p>
          <a:p>
            <a:pPr>
              <a:lnSpc>
                <a:spcPct val="150000"/>
              </a:lnSpc>
            </a:pPr>
            <a:r>
              <a:rPr lang="en-US" sz="3200" smtClean="0"/>
              <a:t>4</a:t>
            </a:r>
            <a:r>
              <a:rPr lang="en-US" sz="3200" dirty="0"/>
              <a:t>. What do you do before Tet holiday?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What do you do during Tet holiday?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74601" y="3234071"/>
            <a:ext cx="5365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Answer </a:t>
            </a:r>
            <a:endParaRPr lang="en-US" sz="4000" b="1" smtClean="0">
              <a:solidFill>
                <a:srgbClr val="0070C0"/>
              </a:solidFill>
            </a:endParaRPr>
          </a:p>
          <a:p>
            <a:pPr algn="ctr"/>
            <a:r>
              <a:rPr lang="en-US" sz="4000" b="1" smtClean="0">
                <a:solidFill>
                  <a:srgbClr val="0070C0"/>
                </a:solidFill>
              </a:rPr>
              <a:t>the questions!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273" y="14362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WARM-UP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22148" y="13357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admire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266" y="435062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khâm </a:t>
            </a:r>
            <a:r>
              <a:rPr lang="en-US" sz="4800" smtClean="0"/>
              <a:t>phục, ngưỡng mộ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566637" y="3405822"/>
            <a:ext cx="3066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/ədˈ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maɪər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43270" y="2101850"/>
            <a:ext cx="5759450" cy="3641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admi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2148" y="3405822"/>
            <a:ext cx="8667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39114" y="1554381"/>
            <a:ext cx="64682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chase </a:t>
            </a:r>
            <a:r>
              <a:rPr lang="en-US" sz="8000" b="1" smtClean="0">
                <a:solidFill>
                  <a:srgbClr val="AD4F0F"/>
                </a:solidFill>
              </a:rPr>
              <a:t>away </a:t>
            </a:r>
            <a:r>
              <a:rPr lang="en-US" sz="7200" smtClean="0">
                <a:solidFill>
                  <a:srgbClr val="AD4F0F"/>
                </a:solidFill>
              </a:rPr>
              <a:t>(v)</a:t>
            </a:r>
            <a:endParaRPr lang="en-US" sz="7200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598" y="468867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xua đuổi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2829" y="3658066"/>
            <a:ext cx="34243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/tʃeɪs əˈweɪ/</a:t>
            </a:r>
          </a:p>
        </p:txBody>
      </p:sp>
      <p:pic>
        <p:nvPicPr>
          <p:cNvPr id="8" name="Content Placeholder 7" descr="205529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71615" y="1800860"/>
            <a:ext cx="4351655" cy="4351655"/>
          </a:xfrm>
          <a:prstGeom prst="rect">
            <a:avLst/>
          </a:prstGeom>
        </p:spPr>
      </p:pic>
      <p:pic>
        <p:nvPicPr>
          <p:cNvPr id="5" name="chase aw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669" y="3552546"/>
            <a:ext cx="1042035" cy="1042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3708" y="12312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pray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3826" y="45999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cầu nguyện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581" y="3036558"/>
            <a:ext cx="1907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/preɪ/ </a:t>
            </a:r>
          </a:p>
        </p:txBody>
      </p:sp>
      <p:pic>
        <p:nvPicPr>
          <p:cNvPr id="102" name="Content Placeholder 101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79390" y="2139950"/>
            <a:ext cx="6074410" cy="3954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r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708" y="3018323"/>
            <a:ext cx="895350" cy="895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212092" y="12922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offering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6040" y="490961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đ</a:t>
            </a:r>
            <a:r>
              <a:rPr lang="en-US" sz="4800" smtClean="0"/>
              <a:t>ồ thờ cúng</a:t>
            </a:r>
            <a:endParaRPr lang="en-US" sz="4800"/>
          </a:p>
        </p:txBody>
      </p:sp>
      <p:sp>
        <p:nvSpPr>
          <p:cNvPr id="2" name="Rectangle 1"/>
          <p:cNvSpPr/>
          <p:nvPr/>
        </p:nvSpPr>
        <p:spPr>
          <a:xfrm>
            <a:off x="1392204" y="3349222"/>
            <a:ext cx="2478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/ˈɒfərɪŋ/</a:t>
            </a:r>
          </a:p>
        </p:txBody>
      </p:sp>
      <p:pic>
        <p:nvPicPr>
          <p:cNvPr id="5" name="offer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653" y="3349222"/>
            <a:ext cx="882650" cy="8826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121" y="1766887"/>
            <a:ext cx="56388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2130" y="456216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cây cảnh</a:t>
            </a:r>
          </a:p>
        </p:txBody>
      </p:sp>
      <p:sp>
        <p:nvSpPr>
          <p:cNvPr id="2" name="Rectangle 1"/>
          <p:cNvSpPr/>
          <p:nvPr/>
        </p:nvSpPr>
        <p:spPr>
          <a:xfrm>
            <a:off x="894034" y="3207285"/>
            <a:ext cx="4495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/ɔːnəˈmentl triː/ </a:t>
            </a:r>
          </a:p>
        </p:txBody>
      </p:sp>
      <p:pic>
        <p:nvPicPr>
          <p:cNvPr id="4" name="Content Placeholder 3" descr="the-truong-phu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89880" y="2084705"/>
            <a:ext cx="6527165" cy="4351655"/>
          </a:xfrm>
          <a:prstGeom prst="rect">
            <a:avLst/>
          </a:prstGeom>
        </p:spPr>
      </p:pic>
      <p:pic>
        <p:nvPicPr>
          <p:cNvPr id="5" name="ornamental tree 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3109387"/>
            <a:ext cx="1026795" cy="10267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067" y="173266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881;p31"/>
          <p:cNvSpPr txBox="1"/>
          <p:nvPr/>
        </p:nvSpPr>
        <p:spPr>
          <a:xfrm>
            <a:off x="-461033" y="1271275"/>
            <a:ext cx="77058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mtClean="0">
                <a:solidFill>
                  <a:srgbClr val="AD4F0F"/>
                </a:solidFill>
              </a:rPr>
              <a:t>ornamental </a:t>
            </a:r>
            <a:r>
              <a:rPr lang="en-US" sz="7200" b="1" dirty="0">
                <a:solidFill>
                  <a:srgbClr val="AD4F0F"/>
                </a:solidFill>
              </a:rPr>
              <a:t>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767</Words>
  <PresentationFormat>Widescreen</PresentationFormat>
  <Paragraphs>149</Paragraphs>
  <Slides>19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2023-06-16T10:03:52Z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778948B657B8411088F599C3C7293FB0</vt:lpwstr>
  </property>
  <property fmtid="{D5CDD505-2E9C-101B-9397-08002B2CF9AE}" pid="3" name="KSOProductBuildVer">
    <vt:lpwstr>1033-11.2.0.11380</vt:lpwstr>
  </property>
</Properties>
</file>