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5" r:id="rId7"/>
    <p:sldId id="295" r:id="rId8"/>
    <p:sldId id="266" r:id="rId9"/>
    <p:sldId id="267" r:id="rId10"/>
    <p:sldId id="297" r:id="rId11"/>
    <p:sldId id="296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290" r:id="rId21"/>
    <p:sldId id="308" r:id="rId22"/>
    <p:sldId id="309" r:id="rId23"/>
    <p:sldId id="310" r:id="rId24"/>
    <p:sldId id="311" r:id="rId25"/>
    <p:sldId id="307" r:id="rId26"/>
    <p:sldId id="312" r:id="rId27"/>
    <p:sldId id="314" r:id="rId28"/>
    <p:sldId id="315" r:id="rId29"/>
    <p:sldId id="316" r:id="rId30"/>
    <p:sldId id="317" r:id="rId31"/>
    <p:sldId id="318" r:id="rId32"/>
    <p:sldId id="319" r:id="rId33"/>
    <p:sldId id="313" r:id="rId34"/>
    <p:sldId id="320" r:id="rId35"/>
    <p:sldId id="321" r:id="rId36"/>
    <p:sldId id="322" r:id="rId37"/>
    <p:sldId id="323" r:id="rId38"/>
    <p:sldId id="306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2" d="100"/>
          <a:sy n="92" d="100"/>
        </p:scale>
        <p:origin x="-336" y="-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DF86-2583-4EB0-A984-2958CC310DA1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8ACC-5398-4D1F-B07C-42195E55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5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DF86-2583-4EB0-A984-2958CC310DA1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8ACC-5398-4D1F-B07C-42195E55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3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DF86-2583-4EB0-A984-2958CC310DA1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8ACC-5398-4D1F-B07C-42195E55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89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DF86-2583-4EB0-A984-2958CC310DA1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8ACC-5398-4D1F-B07C-42195E55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8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DF86-2583-4EB0-A984-2958CC310DA1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8ACC-5398-4D1F-B07C-42195E55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3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DF86-2583-4EB0-A984-2958CC310DA1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8ACC-5398-4D1F-B07C-42195E55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05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DF86-2583-4EB0-A984-2958CC310DA1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8ACC-5398-4D1F-B07C-42195E55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108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DF86-2583-4EB0-A984-2958CC310DA1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8ACC-5398-4D1F-B07C-42195E55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6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DF86-2583-4EB0-A984-2958CC310DA1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8ACC-5398-4D1F-B07C-42195E55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0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DF86-2583-4EB0-A984-2958CC310DA1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8ACC-5398-4D1F-B07C-42195E55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05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DF86-2583-4EB0-A984-2958CC310DA1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8ACC-5398-4D1F-B07C-42195E55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26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BDF86-2583-4EB0-A984-2958CC310DA1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8ACC-5398-4D1F-B07C-42195E55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WordArt 40"/>
          <p:cNvSpPr>
            <a:spLocks noChangeArrowheads="1" noChangeShapeType="1" noTextEdit="1"/>
          </p:cNvSpPr>
          <p:nvPr/>
        </p:nvSpPr>
        <p:spPr bwMode="auto">
          <a:xfrm>
            <a:off x="442170" y="1514902"/>
            <a:ext cx="11496341" cy="4194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isometricOffAxis1Right"/>
              <a:lightRig rig="threePt" dir="t"/>
            </a:scene3d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00050" algn="l"/>
              </a:tabLst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 KĨ NĂNG VIẾT:</a:t>
            </a: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00050" algn="l"/>
              </a:tabLst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 BÀI VĂN PHÂN TÍCH ĐẶC ĐIỂM NHÂN VẬT</a:t>
            </a: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00050" algn="l"/>
              </a:tabLst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 MỘT TÁC PHẨM VĂN HỌC</a:t>
            </a:r>
          </a:p>
        </p:txBody>
      </p:sp>
      <p:pic>
        <p:nvPicPr>
          <p:cNvPr id="9" name="Picture 4"/>
          <p:cNvPicPr>
            <a:picLocks noChangeAspect="1"/>
          </p:cNvPicPr>
          <p:nvPr/>
        </p:nvPicPr>
        <p:blipFill>
          <a:blip r:embed="rId3"/>
          <a:srcRect r="52890" b="57091"/>
          <a:stretch>
            <a:fillRect/>
          </a:stretch>
        </p:blipFill>
        <p:spPr bwMode="auto">
          <a:xfrm>
            <a:off x="332988" y="222563"/>
            <a:ext cx="2652713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397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6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6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6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6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6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103" y="846162"/>
            <a:ext cx="11438241" cy="513155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91569" y="1074201"/>
            <a:ext cx="10945505" cy="467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Hành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Font typeface="Times New Roman" panose="02020603050405020304" pitchFamily="18" charset="0"/>
              <a:buChar char="-"/>
            </a:pP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đắp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sưởi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lót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,..</a:t>
            </a: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Font typeface="Times New Roman" panose="02020603050405020304" pitchFamily="18" charset="0"/>
              <a:buChar char="-"/>
            </a:pP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bế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buốt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Font typeface="Times New Roman" panose="02020603050405020304" pitchFamily="18" charset="0"/>
              <a:buChar char="-"/>
            </a:pP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lăng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giễu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bọn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Font typeface="Times New Roman" panose="02020603050405020304" pitchFamily="18" charset="0"/>
              <a:buChar char="-"/>
            </a:pP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đắp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ụ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ướt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68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103" y="1173707"/>
            <a:ext cx="11438241" cy="466753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6408" y="1873308"/>
            <a:ext cx="11095630" cy="3487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Font typeface="Times New Roman" panose="02020603050405020304" pitchFamily="18" charset="0"/>
              <a:buChar char="-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An-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Font typeface="Times New Roman" panose="02020603050405020304" pitchFamily="18" charset="0"/>
              <a:buChar char="-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day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thốn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khắc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Font typeface="Times New Roman" panose="02020603050405020304" pitchFamily="18" charset="0"/>
              <a:buChar char="-"/>
            </a:pP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=&gt;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vô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ấm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áp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lo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lắng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trò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gia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51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103" y="1119116"/>
            <a:ext cx="11438241" cy="472212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2760" y="1488736"/>
            <a:ext cx="11122926" cy="3982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Font typeface="Times New Roman" panose="02020603050405020304" pitchFamily="18" charset="0"/>
              <a:buChar char="-"/>
              <a:tabLst>
                <a:tab pos="1386840" algn="l"/>
              </a:tabLst>
            </a:pP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Font typeface="Times New Roman" panose="02020603050405020304" pitchFamily="18" charset="0"/>
              <a:buChar char="-"/>
              <a:tabLst>
                <a:tab pos="1386840" algn="l"/>
              </a:tabLst>
            </a:pP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khắc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lội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ngập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cồn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Font typeface="Times New Roman" panose="02020603050405020304" pitchFamily="18" charset="0"/>
              <a:buChar char="-"/>
              <a:tabLst>
                <a:tab pos="1386840" algn="l"/>
              </a:tabLst>
            </a:pP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45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103" y="1105470"/>
            <a:ext cx="11438241" cy="465388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9558" y="1550260"/>
            <a:ext cx="11313786" cy="3982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1386840" algn="l"/>
              </a:tabLst>
            </a:pP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Font typeface="Times New Roman" panose="02020603050405020304" pitchFamily="18" charset="0"/>
              <a:buChar char="-"/>
            </a:pP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bọn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phớt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giễu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Font typeface="Times New Roman" panose="02020603050405020304" pitchFamily="18" charset="0"/>
              <a:buChar char="-"/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Font typeface="Times New Roman" panose="02020603050405020304" pitchFamily="18" charset="0"/>
              <a:buChar char="-"/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An-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An-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trút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ki-giắc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An-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66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103" y="1160060"/>
            <a:ext cx="11438241" cy="439457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9641" y="1969636"/>
            <a:ext cx="11063785" cy="2837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(An-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lồng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00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195" y="559558"/>
            <a:ext cx="11532150" cy="577300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3574" y="791570"/>
            <a:ext cx="11088910" cy="5315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40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47040" algn="l"/>
              </a:tabLs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nhẫn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,...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6C24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800" dirty="0">
                <a:solidFill>
                  <a:srgbClr val="6C24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1386840" algn="l"/>
              </a:tabLs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An-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nảy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đắp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vươn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02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054" y="385548"/>
            <a:ext cx="11438241" cy="1214651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0486" y="698946"/>
            <a:ext cx="7412607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214" y="2524836"/>
            <a:ext cx="11438241" cy="384866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696" y="2936320"/>
            <a:ext cx="10940955" cy="3025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Tình</a:t>
            </a:r>
            <a:r>
              <a:rPr lang="en-US" sz="2800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trò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luôn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cao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thiêng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liêng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bao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thơ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ngợi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ca.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lòng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vì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đem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ánh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sáng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thay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bao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trò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trang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Cư-rơ-gư-dơ-xtan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Ai-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tơ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-ma-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tốp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truyện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vừa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tiên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”,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biệt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ấn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ảnh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–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kính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lòng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vì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67569" y="1718913"/>
            <a:ext cx="3209533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4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5" grpId="0" animBg="1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103" y="1037230"/>
            <a:ext cx="11438241" cy="466753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4563" y="1610387"/>
            <a:ext cx="11159319" cy="3521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qua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An-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An-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07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85" y="504968"/>
            <a:ext cx="11477559" cy="581394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3573" y="660290"/>
            <a:ext cx="11081982" cy="5503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Ai-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tơ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-ma-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An-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sục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phạt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quét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dọn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chuồng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phế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khiêm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hẻm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nghèo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đắp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sưởi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lót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,..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nhằm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nghèo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908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137" y="545910"/>
            <a:ext cx="11491207" cy="57866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6749" y="739506"/>
            <a:ext cx="1108198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An-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tò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mò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ở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hay”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mỉm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quệt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mồ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hôi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ghé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chả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.?”. 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vĩ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lay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khao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?”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khoe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đắp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sưởi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57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257" y="1787857"/>
            <a:ext cx="11640457" cy="462659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103" y="348741"/>
            <a:ext cx="4557811" cy="72043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4007" y="415032"/>
            <a:ext cx="4438907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NHẮC LẠI LÍ THUYẾT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5103" y="2361063"/>
            <a:ext cx="11220085" cy="368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1386840" algn="l"/>
              </a:tabLst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1386840" algn="l"/>
              </a:tabLs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1386840" algn="l"/>
              </a:tabLs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1386840" algn="l"/>
              </a:tabLs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1386840" algn="l"/>
              </a:tabLs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78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103" y="696036"/>
            <a:ext cx="11438241" cy="559558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1004" y="983356"/>
            <a:ext cx="1120643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mênh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?”.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gỡ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khao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An-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ngộ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mồ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ủi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An-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?”.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nụ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thiểu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hẳn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22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103" y="928048"/>
            <a:ext cx="11438241" cy="515885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00585" y="1325461"/>
            <a:ext cx="11022842" cy="4512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bế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buốt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bọn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giễu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đắp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ụ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ướt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An-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đèo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lội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ngập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cồn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17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103" y="696036"/>
            <a:ext cx="11438241" cy="559558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2288" y="989936"/>
            <a:ext cx="11163869" cy="5007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thổi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bùng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khao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đẽ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sưởi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buốt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vô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ấm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áp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lo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lắng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trò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gia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riêng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An-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tư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nai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Dòng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suối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trong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trẻo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thầy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em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thông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minh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lắm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…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Ôi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ước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gì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thầy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được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gửi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em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ra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thành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phố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lớn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Em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sẽ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còn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khá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hơn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biết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chừng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nào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”.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An-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gáy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20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103" y="1037230"/>
            <a:ext cx="11438241" cy="52543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9584" y="1656053"/>
            <a:ext cx="11109278" cy="4016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1386840" algn="l"/>
              </a:tabLst>
            </a:pP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: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An-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bấy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choàng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nghiền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thỉ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đẽ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!”.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39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603" y="232012"/>
            <a:ext cx="11627893" cy="6455391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5464" y="431450"/>
            <a:ext cx="1117751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(An-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lồng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nhẫn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,...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6C24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800" dirty="0">
                <a:solidFill>
                  <a:srgbClr val="6C24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nghèo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khao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An-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nảy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đắp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vươn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18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103" y="1091821"/>
            <a:ext cx="11438241" cy="4749421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5103" y="1726906"/>
            <a:ext cx="111775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Ai-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tơ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-ma-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đem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Ai-ma-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Ai-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tơ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-ma-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bền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neo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ta. 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63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055" y="1924160"/>
            <a:ext cx="11438241" cy="285255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9641" y="2808751"/>
            <a:ext cx="10859068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02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(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Thuần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5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955" y="545910"/>
            <a:ext cx="11600389" cy="574570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8384" y="741108"/>
            <a:ext cx="1140952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      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thiêng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thiêng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“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Thuần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thiêng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trang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trẻ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Nguyễn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Thuần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biệt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ấn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bố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rất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mực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hồn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phong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phú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trái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tim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hậu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88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103" y="327546"/>
            <a:ext cx="11438241" cy="6332561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5977" y="616115"/>
            <a:ext cx="11036491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–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65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103" y="1201003"/>
            <a:ext cx="11438241" cy="464024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45953" y="1729001"/>
            <a:ext cx="11027391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Trò chơi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nhắm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vi-VN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đoán tên các loài hoa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 bố hướng dẫ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nhắm mắt lại và chạm từng bông hoa 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Cảm nhận bằng xúc </a:t>
            </a:r>
            <a:r>
              <a:rPr lang="vi-V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32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251" y="259307"/>
            <a:ext cx="11573093" cy="630526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1340" y="517803"/>
            <a:ext cx="112320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1386840" algn="l"/>
              </a:tabLst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văn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1386840" algn="l"/>
              </a:tabLst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SzPts val="1400"/>
              <a:buFont typeface="Times New Roman" panose="02020603050405020304" pitchFamily="18" charset="0"/>
              <a:buChar char="-"/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SzPts val="1400"/>
              <a:buFont typeface="Times New Roman" panose="02020603050405020304" pitchFamily="18" charset="0"/>
              <a:buChar char="-"/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SzPts val="1400"/>
              <a:buFont typeface="Times New Roman" panose="02020603050405020304" pitchFamily="18" charset="0"/>
              <a:buChar char="-"/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51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103" y="696036"/>
            <a:ext cx="11438241" cy="559558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0419" y="929920"/>
            <a:ext cx="11122925" cy="5127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Trò chơi nhắm mắt để tìm kiếm một vật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giấu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nhắm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++ Người con nhắm mắt vẫn có thể đi mà không chạm vật gì, vẫn biết được bố đứng cách mình bao xa.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++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suýt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đuối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diệu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bấy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17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103" y="696036"/>
            <a:ext cx="11438241" cy="559558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2347" y="1132988"/>
            <a:ext cx="110637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 chơi ngửi rồi gọi tên các loài hoa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ướng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gười con cảm nhận được mùi của các loài hoa 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cảm nhận bằng khứu giác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 trò chơi ngày càng khó hơn, tạo ra được sự hấp dẫn với đứa con.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Ngôn ngữ: Người bố luôn theo dõi, động viên, khích lệ để con tiến bộ hơn: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khà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khà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”; “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Phen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”; “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=&gt;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yếm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34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103" y="518615"/>
            <a:ext cx="11438241" cy="577300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29237" y="670393"/>
            <a:ext cx="10849971" cy="546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74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103" y="1241946"/>
            <a:ext cx="11438241" cy="43399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3206" y="1800862"/>
            <a:ext cx="11109278" cy="3145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con)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“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“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ồ…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“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bự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bí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91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61" y="1119116"/>
            <a:ext cx="11627682" cy="45037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4391" y="1801505"/>
            <a:ext cx="11150221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ổi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ổi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=&gt; Cho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34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103" y="696036"/>
            <a:ext cx="11438241" cy="559558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3206" y="1083808"/>
            <a:ext cx="11300138" cy="4820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Ý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lây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chối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khước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huyết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53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103" y="1105468"/>
            <a:ext cx="11438241" cy="4326341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8823" y="1656696"/>
            <a:ext cx="10968251" cy="2342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con)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10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307" y="436727"/>
            <a:ext cx="11614037" cy="613496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41527" y="626499"/>
            <a:ext cx="10954603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nhẫn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gũi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800" dirty="0">
                <a:solidFill>
                  <a:srgbClr val="6C24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;... </a:t>
            </a:r>
          </a:p>
          <a:p>
            <a:pPr indent="254000">
              <a:spcBef>
                <a:spcPts val="600"/>
              </a:spcBef>
              <a:spcAft>
                <a:spcPts val="600"/>
              </a:spcAft>
              <a:tabLst>
                <a:tab pos="811530" algn="l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,...</a:t>
            </a:r>
          </a:p>
          <a:p>
            <a:pPr indent="254000" algn="just">
              <a:spcBef>
                <a:spcPts val="600"/>
              </a:spcBef>
              <a:spcAft>
                <a:spcPts val="600"/>
              </a:spcAft>
              <a:tabLst>
                <a:tab pos="563245" algn="l"/>
                <a:tab pos="5588000" algn="l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6C24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,...</a:t>
            </a:r>
          </a:p>
          <a:p>
            <a:pPr indent="254000"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6C24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gũi</a:t>
            </a:r>
            <a:r>
              <a:rPr lang="en-US" sz="2800" dirty="0">
                <a:solidFill>
                  <a:srgbClr val="6C24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044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103" y="696036"/>
            <a:ext cx="11438241" cy="3835021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2414" y="1367604"/>
            <a:ext cx="10863618" cy="2878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1386840" algn="l"/>
              </a:tabLst>
            </a:pP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gắm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điệp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cha con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nhủ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gũi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24494" y="5202625"/>
            <a:ext cx="8456161" cy="6132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138684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16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103" y="281908"/>
            <a:ext cx="4412668" cy="72043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288" y="1744395"/>
            <a:ext cx="11843658" cy="431878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0570" y="368076"/>
            <a:ext cx="3833037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 HÀNH VIẾT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5103" y="2214009"/>
            <a:ext cx="9318577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5102" y="3271476"/>
            <a:ext cx="11438029" cy="222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01: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tiên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”</a:t>
            </a:r>
            <a:r>
              <a:rPr lang="en-US" sz="2800" i="1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(Ai-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tơ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mai-tốp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)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02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nhắm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(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Thuần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2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3" grpId="0"/>
      <p:bldP spid="7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102" y="286624"/>
            <a:ext cx="11438241" cy="126082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103" y="1951630"/>
            <a:ext cx="11438241" cy="454764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345" y="348419"/>
            <a:ext cx="11132025" cy="1051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01: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bản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Người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thầy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đầu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tiên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(Ai-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tơ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-ma-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tốp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)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2344" y="2120259"/>
            <a:ext cx="11132025" cy="421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      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trò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luôn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cao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thiêng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liêng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bao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thơ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ngợi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ca.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lòng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vì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đem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ánh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sáng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thay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bao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trò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trang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Cư-rơ-gư-dơ-xtan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Ai-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tơ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-ma-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tốp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truyện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vừa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tiên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”,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biệt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ấn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–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kính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lòng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vì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sinh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86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8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252" y="573206"/>
            <a:ext cx="11586740" cy="582759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6278" y="1055568"/>
            <a:ext cx="11054687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qua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An-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An-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34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194" y="1269241"/>
            <a:ext cx="11668627" cy="387596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3101" y="2242294"/>
            <a:ext cx="11204812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3" indent="-2286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An-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gáy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2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103" y="1119116"/>
            <a:ext cx="11438241" cy="472212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0528" y="1709277"/>
            <a:ext cx="11027390" cy="3527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3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800" b="1" dirty="0" err="1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Ngôn</a:t>
            </a:r>
            <a:r>
              <a:rPr lang="en-US" sz="28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ngữ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Font typeface="Times New Roman" panose="02020603050405020304" pitchFamily="18" charset="0"/>
              <a:buChar char="-"/>
            </a:pP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+ 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“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em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ghé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vào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đây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xem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hay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lắm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em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chả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sẽ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học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tập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ở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đây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gì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? …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Thế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nào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em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thích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học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không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em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sẽ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học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chứ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?”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+ </a:t>
            </a:r>
            <a:r>
              <a:rPr lang="en-US" sz="2800" b="1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“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em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cứ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gọi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thầy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là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thầy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Các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em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muốn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xem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trường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không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?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Vào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đây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đừng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ngại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gì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cả</a:t>
            </a:r>
            <a:r>
              <a:rPr lang="en-US" sz="2800" i="1" dirty="0" smtClean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.”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38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0">
            <a:extLst>
              <a:ext uri="{FF2B5EF4-FFF2-40B4-BE49-F238E27FC236}">
                <a16:creationId xmlns:a16="http://schemas.microsoft.com/office/drawing/2014/main" xmlns="" id="{FBE9B10B-A69A-47D2-AE30-7FF5932E5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019" y="1487606"/>
            <a:ext cx="11438241" cy="414891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5091" y="2066142"/>
            <a:ext cx="11000095" cy="2991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Font typeface="Times New Roman" panose="02020603050405020304" pitchFamily="18" charset="0"/>
              <a:buChar char="-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An-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“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Dòng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suối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trong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trẻo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thầy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em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thông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minh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lắm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…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Ôi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ước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gì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thầy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được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gửi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em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ra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thành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phố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lớn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Em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sẽ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còn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khá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hơn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biết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chừng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nào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”.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=&gt;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nói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Đuy-sen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gần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gũi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cần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đầy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thương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68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4162</Words>
  <PresentationFormat>Custom</PresentationFormat>
  <Paragraphs>124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2022-06-20T03:29:20Z</dcterms:created>
  <dcterms:modified xsi:type="dcterms:W3CDTF">2022-08-17T10:13:15Z</dcterms:modified>
</cp:coreProperties>
</file>