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607" r:id="rId3"/>
    <p:sldId id="319" r:id="rId4"/>
    <p:sldId id="625" r:id="rId5"/>
    <p:sldId id="601" r:id="rId6"/>
    <p:sldId id="626" r:id="rId7"/>
    <p:sldId id="627" r:id="rId8"/>
    <p:sldId id="628" r:id="rId9"/>
    <p:sldId id="454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E8E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10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10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83960" y="429527"/>
            <a:ext cx="70028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Good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afternoon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Everybody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1" y="3276600"/>
            <a:ext cx="6400800" cy="13071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times New Roman" pitchFamily="34" charset="0"/>
              </a:rPr>
              <a:t>WELCOME TO MY 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08808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6209" y="4838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304800"/>
            <a:ext cx="708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* WARM UP: CHATTING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505200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419600" y="106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* Look at the picture and answer the questions.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2098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/>
              <a:t>1. Who </a:t>
            </a:r>
            <a:r>
              <a:rPr lang="en-US" sz="2800" dirty="0" smtClean="0"/>
              <a:t>is Saint </a:t>
            </a:r>
            <a:r>
              <a:rPr lang="en-US" sz="2800" dirty="0" err="1" smtClean="0"/>
              <a:t>Giong</a:t>
            </a:r>
            <a:r>
              <a:rPr lang="en-US" sz="2800" dirty="0" smtClean="0"/>
              <a:t>?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 </a:t>
            </a:r>
            <a:endParaRPr lang="en-US" sz="2800" dirty="0" smtClean="0"/>
          </a:p>
          <a:p>
            <a:pPr lvl="0" algn="ctr"/>
            <a:r>
              <a:rPr lang="en-US" sz="2800" dirty="0" smtClean="0"/>
              <a:t>2. What </a:t>
            </a:r>
            <a:r>
              <a:rPr lang="en-US" sz="2800" dirty="0" smtClean="0"/>
              <a:t>did he do for the country?</a:t>
            </a:r>
          </a:p>
          <a:p>
            <a:pPr algn="ctr"/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2743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is considered a mythical hero because he grew from3 year – old child into a giant overnight.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525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 defended the country from foreign invaders – the An.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FIVE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286000"/>
            <a:ext cx="876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FESTIVALS IN VIET NAM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09800" y="3505200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42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4572000"/>
            <a:ext cx="7086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SKILLS 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2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2" y="55871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492122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6071477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2" y="6071479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Mythical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295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828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Commemorate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1828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140" y="2438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Commune (n)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6860" y="2444260"/>
            <a:ext cx="471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1600200" y="2438400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048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Invader (n)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308199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Motherland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3733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441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Preservation (n)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6860" y="434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105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Defend (v)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502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flipV="1">
            <a:off x="1600200" y="4343400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 flipV="1">
            <a:off x="990600" y="1143000"/>
            <a:ext cx="152400" cy="2286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flipV="1">
            <a:off x="1600200" y="1828800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flipV="1">
            <a:off x="1114864" y="5057336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0600" y="3048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I. VOCABULARY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 flipV="1">
            <a:off x="1143000" y="3048000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Isosceles Triangle 45"/>
          <p:cNvSpPr/>
          <p:nvPr/>
        </p:nvSpPr>
        <p:spPr>
          <a:xfrm flipV="1">
            <a:off x="990600" y="3733800"/>
            <a:ext cx="15240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  <p:bldP spid="26" grpId="0" animBg="1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3048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II. LISTENING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91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1. Listen </a:t>
            </a:r>
            <a:r>
              <a:rPr lang="en-US" sz="2200" b="1" dirty="0" smtClean="0">
                <a:solidFill>
                  <a:srgbClr val="FF0000"/>
                </a:solidFill>
              </a:rPr>
              <a:t>and circle the correct answer A,B, or C</a:t>
            </a:r>
            <a:r>
              <a:rPr lang="en-US" sz="2200" b="1" dirty="0" smtClean="0">
                <a:solidFill>
                  <a:srgbClr val="FF0000"/>
                </a:solidFill>
              </a:rPr>
              <a:t>. (Ex. 2/p. 55)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3716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1. The </a:t>
            </a:r>
            <a:r>
              <a:rPr lang="en-US" sz="2400" dirty="0" err="1" smtClean="0"/>
              <a:t>Giong</a:t>
            </a:r>
            <a:r>
              <a:rPr lang="en-US" sz="2400" dirty="0" smtClean="0"/>
              <a:t> Festival is held in ________ District, Ha </a:t>
            </a:r>
            <a:r>
              <a:rPr lang="en-US" sz="2400" dirty="0" err="1" smtClean="0"/>
              <a:t>Noi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 </a:t>
            </a:r>
            <a:r>
              <a:rPr lang="en-US" sz="2400" b="1" dirty="0" smtClean="0"/>
              <a:t>	</a:t>
            </a:r>
            <a:r>
              <a:rPr lang="en-US" sz="2400" dirty="0" smtClean="0"/>
              <a:t>A.</a:t>
            </a:r>
            <a:r>
              <a:rPr lang="en-US" sz="2400" b="1" dirty="0" smtClean="0"/>
              <a:t> </a:t>
            </a:r>
            <a:r>
              <a:rPr lang="en-US" sz="2400" dirty="0" smtClean="0"/>
              <a:t>Dong </a:t>
            </a:r>
            <a:r>
              <a:rPr lang="en-US" sz="2400" dirty="0" err="1" smtClean="0"/>
              <a:t>Anh</a:t>
            </a:r>
            <a:r>
              <a:rPr lang="en-US" sz="2400" dirty="0" smtClean="0"/>
              <a:t> 	B. Soc Son	C. Dong </a:t>
            </a:r>
            <a:r>
              <a:rPr lang="en-US" sz="2400" dirty="0" err="1" smtClean="0"/>
              <a:t>Da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 </a:t>
            </a:r>
            <a:r>
              <a:rPr lang="en-US" sz="2400" dirty="0" smtClean="0"/>
              <a:t>2. This </a:t>
            </a:r>
            <a:r>
              <a:rPr lang="en-US" sz="2400" dirty="0" smtClean="0"/>
              <a:t>festival is held to commemorate Saint </a:t>
            </a:r>
            <a:r>
              <a:rPr lang="en-US" sz="2400" dirty="0" err="1" smtClean="0"/>
              <a:t>Giong</a:t>
            </a:r>
            <a:r>
              <a:rPr lang="en-US" sz="2400" dirty="0" smtClean="0"/>
              <a:t> who defeated ________.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	A. the An	B. the Ming	C. the </a:t>
            </a:r>
            <a:r>
              <a:rPr lang="en-US" sz="2400" dirty="0" smtClean="0"/>
              <a:t>Mongols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3. The </a:t>
            </a:r>
            <a:r>
              <a:rPr lang="en-US" sz="2400" dirty="0" smtClean="0"/>
              <a:t>festival is held ________.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 </a:t>
            </a:r>
            <a:r>
              <a:rPr lang="en-US" sz="2400" b="1" dirty="0" smtClean="0"/>
              <a:t>	</a:t>
            </a:r>
            <a:r>
              <a:rPr lang="en-US" sz="2400" dirty="0" smtClean="0"/>
              <a:t>A. on </a:t>
            </a:r>
            <a:r>
              <a:rPr lang="en-US" sz="2400" dirty="0" smtClean="0"/>
              <a:t>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lunar month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 </a:t>
            </a:r>
            <a:r>
              <a:rPr lang="en-US" sz="2400" dirty="0" smtClean="0"/>
              <a:t>	B. on </a:t>
            </a:r>
            <a:r>
              <a:rPr lang="en-US" sz="2400" dirty="0" smtClean="0"/>
              <a:t>the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lunar month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 </a:t>
            </a:r>
            <a:r>
              <a:rPr lang="en-US" sz="2400" dirty="0" smtClean="0"/>
              <a:t>	C. from </a:t>
            </a:r>
            <a:r>
              <a:rPr lang="en-US" sz="2400" dirty="0" smtClean="0"/>
              <a:t>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 the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lunar month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3200400" y="20574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219200" y="37338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295400" y="5867400"/>
            <a:ext cx="6324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457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2. Listen </a:t>
            </a:r>
            <a:r>
              <a:rPr lang="en-US" sz="2200" b="1" dirty="0" smtClean="0">
                <a:solidFill>
                  <a:srgbClr val="FF0000"/>
                </a:solidFill>
              </a:rPr>
              <a:t>to the talk again and write answers to the questions </a:t>
            </a:r>
            <a:r>
              <a:rPr lang="en-US" sz="2200" b="1" dirty="0" smtClean="0">
                <a:solidFill>
                  <a:srgbClr val="FF0000"/>
                </a:solidFill>
              </a:rPr>
              <a:t>below.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(Ex. 3/p. 55)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95400"/>
            <a:ext cx="8001000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1. How </a:t>
            </a:r>
            <a:r>
              <a:rPr lang="en-US" sz="2200" dirty="0" smtClean="0"/>
              <a:t>different is Saint </a:t>
            </a:r>
            <a:r>
              <a:rPr lang="en-US" sz="2200" dirty="0" err="1" smtClean="0"/>
              <a:t>Giong</a:t>
            </a:r>
            <a:r>
              <a:rPr lang="en-US" sz="2200" dirty="0" smtClean="0"/>
              <a:t> from other heroes in Viet Nam</a:t>
            </a:r>
            <a:r>
              <a:rPr lang="en-US" sz="2200" dirty="0" smtClean="0"/>
              <a:t>?</a:t>
            </a:r>
          </a:p>
          <a:p>
            <a:pPr marL="457200" indent="-457200"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2. When </a:t>
            </a:r>
            <a:r>
              <a:rPr lang="en-US" sz="2200" dirty="0" smtClean="0"/>
              <a:t>do the preparations for the festival begin</a:t>
            </a:r>
            <a:r>
              <a:rPr lang="en-US" sz="2200" dirty="0" smtClean="0"/>
              <a:t>?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3</a:t>
            </a:r>
            <a:r>
              <a:rPr lang="en-US" sz="2200" dirty="0" smtClean="0"/>
              <a:t>. What </a:t>
            </a:r>
            <a:r>
              <a:rPr lang="en-US" sz="2200" dirty="0" smtClean="0"/>
              <a:t>kind of </a:t>
            </a:r>
            <a:r>
              <a:rPr lang="en-US" sz="2200" dirty="0" smtClean="0"/>
              <a:t>ceremony </a:t>
            </a:r>
            <a:r>
              <a:rPr lang="en-US" sz="2200" dirty="0" smtClean="0"/>
              <a:t>takes place after the procession</a:t>
            </a:r>
            <a:r>
              <a:rPr lang="en-US" sz="2200" dirty="0" smtClean="0"/>
              <a:t>?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4. What happens when night fall</a:t>
            </a:r>
            <a:r>
              <a:rPr lang="en-US" sz="2200" dirty="0" smtClean="0"/>
              <a:t>?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5. How important is this festival</a:t>
            </a:r>
            <a:r>
              <a:rPr lang="en-US" sz="2200" dirty="0" smtClean="0"/>
              <a:t>?</a:t>
            </a:r>
            <a:endParaRPr lang="en-US" sz="2200" dirty="0" smtClean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5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He is considered a mythical hero because he grew from3 year – old child into a giant overnight.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8956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One </a:t>
            </a:r>
            <a:r>
              <a:rPr lang="en-US" sz="2200" dirty="0" smtClean="0">
                <a:solidFill>
                  <a:srgbClr val="FF0000"/>
                </a:solidFill>
              </a:rPr>
              <a:t>month before the festival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8100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 religious </a:t>
            </a:r>
            <a:r>
              <a:rPr lang="en-US" sz="2200" dirty="0" smtClean="0">
                <a:solidFill>
                  <a:srgbClr val="FF0000"/>
                </a:solidFill>
              </a:rPr>
              <a:t>ceremony. 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8768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There is a </a:t>
            </a:r>
            <a:r>
              <a:rPr lang="en-US" sz="2200" dirty="0" err="1" smtClean="0">
                <a:solidFill>
                  <a:srgbClr val="FF0000"/>
                </a:solidFill>
              </a:rPr>
              <a:t>cheo</a:t>
            </a:r>
            <a:r>
              <a:rPr lang="en-US" sz="2200" dirty="0" smtClean="0">
                <a:solidFill>
                  <a:srgbClr val="FF0000"/>
                </a:solidFill>
              </a:rPr>
              <a:t> performance.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6800" y="5791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This festival shows the love for our motherland and the preservation of our cultural heritage.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2286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III. WRITING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8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7620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1. Ask </a:t>
            </a:r>
            <a:r>
              <a:rPr lang="en-US" sz="2200" b="1" dirty="0" smtClean="0">
                <a:solidFill>
                  <a:srgbClr val="FF0000"/>
                </a:solidFill>
              </a:rPr>
              <a:t>Ss to work in pairs. Discuss with your partner the festival in Viet Nam that you like best. Use the web below to take notes.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(Ex. 4/p. 55)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2819400"/>
            <a:ext cx="2743200" cy="1828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.VnBodoniH" pitchFamily="34" charset="0"/>
              </a:rPr>
              <a:t>I LIKE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.VnBodoniH" pitchFamily="34" charset="0"/>
              </a:rPr>
              <a:t>…………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.VnBodoniH" pitchFamily="34" charset="0"/>
              </a:rPr>
              <a:t>FESTIVAL </a:t>
            </a:r>
            <a:endParaRPr lang="en-US" sz="2400" dirty="0">
              <a:solidFill>
                <a:srgbClr val="002060"/>
              </a:solidFill>
              <a:latin typeface=".VnBodoniH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20574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It’s held in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57800" y="16002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It’s held </a:t>
            </a:r>
            <a:r>
              <a:rPr lang="en-US" sz="2000" dirty="0" smtClean="0">
                <a:solidFill>
                  <a:srgbClr val="FF0000"/>
                </a:solidFill>
              </a:rPr>
              <a:t>on </a:t>
            </a:r>
            <a:r>
              <a:rPr lang="en-US" sz="2000" dirty="0" smtClean="0">
                <a:solidFill>
                  <a:srgbClr val="FF0000"/>
                </a:solidFill>
              </a:rPr>
              <a:t>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25146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It worships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800" y="30480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It commemorates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400" y="41910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It’s impressive because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6800" y="54102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 like this festival because 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19600" y="5638800"/>
            <a:ext cx="2590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 also like it because _______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48400" y="3505200"/>
            <a:ext cx="25908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main activities are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___________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___________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___________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0" y="2743200"/>
            <a:ext cx="6096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1800" y="3352800"/>
            <a:ext cx="457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67000" y="3810000"/>
            <a:ext cx="609600" cy="228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48000" y="4572000"/>
            <a:ext cx="838200" cy="762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48200" y="5029200"/>
            <a:ext cx="838200" cy="76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86400" y="4495800"/>
            <a:ext cx="6096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562600" y="2743200"/>
            <a:ext cx="609600" cy="1905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81600" y="2362200"/>
            <a:ext cx="457200" cy="381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81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2. Now </a:t>
            </a:r>
            <a:r>
              <a:rPr lang="en-US" sz="2200" b="1" dirty="0" smtClean="0">
                <a:solidFill>
                  <a:srgbClr val="FF0000"/>
                </a:solidFill>
              </a:rPr>
              <a:t>use the notes to write an article about this festival for the school website. Remember to add any necessary connectors below to make compound and complex sentences.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(Ex. 5/p. 55)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22098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when	while	because</a:t>
            </a:r>
            <a:endParaRPr lang="en-US" sz="3600" b="1" dirty="0" smtClean="0"/>
          </a:p>
          <a:p>
            <a:r>
              <a:rPr lang="en-US" sz="3600" b="1" dirty="0" smtClean="0"/>
              <a:t>and		but		so</a:t>
            </a:r>
            <a:endParaRPr lang="en-US" sz="3600" b="1" dirty="0" smtClean="0"/>
          </a:p>
          <a:p>
            <a:r>
              <a:rPr lang="en-US" sz="3600" b="1" dirty="0" smtClean="0"/>
              <a:t>first		then		moreover</a:t>
            </a:r>
            <a:endParaRPr lang="en-US" sz="3600" b="1" dirty="0" smtClean="0"/>
          </a:p>
          <a:p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62000" y="2133600"/>
            <a:ext cx="7467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19600"/>
            <a:ext cx="4572000" cy="206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66800" y="20574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 Learn by heart new words.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Complete the notes to write an article about this festival the school </a:t>
            </a:r>
            <a:r>
              <a:rPr lang="en-US" sz="2800" dirty="0" smtClean="0"/>
              <a:t>website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Prepare </a:t>
            </a:r>
            <a:r>
              <a:rPr lang="en-US" sz="2800" dirty="0" smtClean="0"/>
              <a:t>LOOKING BACK AND PROJECT. </a:t>
            </a:r>
            <a:endParaRPr lang="en-US" sz="2800" dirty="0"/>
          </a:p>
        </p:txBody>
      </p:sp>
      <p:sp>
        <p:nvSpPr>
          <p:cNvPr id="15" name="Up Arrow Callout 14"/>
          <p:cNvSpPr/>
          <p:nvPr/>
        </p:nvSpPr>
        <p:spPr>
          <a:xfrm>
            <a:off x="838200" y="1219200"/>
            <a:ext cx="7391400" cy="36576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048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IV. AT HOME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497</Words>
  <Application>Microsoft Office PowerPoint</Application>
  <PresentationFormat>On-screen Show (4:3)</PresentationFormat>
  <Paragraphs>97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MY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The bye bye song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Mr</cp:lastModifiedBy>
  <cp:revision>244</cp:revision>
  <dcterms:created xsi:type="dcterms:W3CDTF">2015-08-01T15:00:19Z</dcterms:created>
  <dcterms:modified xsi:type="dcterms:W3CDTF">2016-11-22T13:35:23Z</dcterms:modified>
</cp:coreProperties>
</file>