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C339A-10FB-49F2-9779-07319D3B33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A29FFC0F-F128-4F1A-9503-D207BAF034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1409A724-980C-44AD-BBA8-3B73C6C93BF0}"/>
              </a:ext>
            </a:extLst>
          </p:cNvPr>
          <p:cNvSpPr>
            <a:spLocks noGrp="1"/>
          </p:cNvSpPr>
          <p:nvPr>
            <p:ph type="dt" sz="half" idx="10"/>
          </p:nvPr>
        </p:nvSpPr>
        <p:spPr/>
        <p:txBody>
          <a:bodyPr/>
          <a:lstStyle/>
          <a:p>
            <a:fld id="{20B18347-97DE-4E93-9D74-D9AB5931D36C}" type="datetimeFigureOut">
              <a:rPr lang="vi-VN" smtClean="0"/>
              <a:t>06/09/2020</a:t>
            </a:fld>
            <a:endParaRPr lang="vi-VN"/>
          </a:p>
        </p:txBody>
      </p:sp>
      <p:sp>
        <p:nvSpPr>
          <p:cNvPr id="5" name="Footer Placeholder 4">
            <a:extLst>
              <a:ext uri="{FF2B5EF4-FFF2-40B4-BE49-F238E27FC236}">
                <a16:creationId xmlns:a16="http://schemas.microsoft.com/office/drawing/2014/main" id="{458A24A5-C012-4CD8-9854-9CA21B187BF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1F4ADCD-AEFB-4526-BA64-EFCB52A19B5C}"/>
              </a:ext>
            </a:extLst>
          </p:cNvPr>
          <p:cNvSpPr>
            <a:spLocks noGrp="1"/>
          </p:cNvSpPr>
          <p:nvPr>
            <p:ph type="sldNum" sz="quarter" idx="12"/>
          </p:nvPr>
        </p:nvSpPr>
        <p:spPr/>
        <p:txBody>
          <a:bodyPr/>
          <a:lstStyle/>
          <a:p>
            <a:fld id="{E5AB2831-FEBB-4E37-981E-36E04C2B0E0A}" type="slidenum">
              <a:rPr lang="vi-VN" smtClean="0"/>
              <a:t>‹#›</a:t>
            </a:fld>
            <a:endParaRPr lang="vi-VN"/>
          </a:p>
        </p:txBody>
      </p:sp>
    </p:spTree>
    <p:extLst>
      <p:ext uri="{BB962C8B-B14F-4D97-AF65-F5344CB8AC3E}">
        <p14:creationId xmlns:p14="http://schemas.microsoft.com/office/powerpoint/2010/main" val="2834460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CA5A4-65E0-422B-8A52-C68B881CA6BD}"/>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52BD91B9-6880-40C2-8CE1-23951FAB42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F4A5C0C-0535-473D-8213-699B4E1FFE7E}"/>
              </a:ext>
            </a:extLst>
          </p:cNvPr>
          <p:cNvSpPr>
            <a:spLocks noGrp="1"/>
          </p:cNvSpPr>
          <p:nvPr>
            <p:ph type="dt" sz="half" idx="10"/>
          </p:nvPr>
        </p:nvSpPr>
        <p:spPr/>
        <p:txBody>
          <a:bodyPr/>
          <a:lstStyle/>
          <a:p>
            <a:fld id="{20B18347-97DE-4E93-9D74-D9AB5931D36C}" type="datetimeFigureOut">
              <a:rPr lang="vi-VN" smtClean="0"/>
              <a:t>06/09/2020</a:t>
            </a:fld>
            <a:endParaRPr lang="vi-VN"/>
          </a:p>
        </p:txBody>
      </p:sp>
      <p:sp>
        <p:nvSpPr>
          <p:cNvPr id="5" name="Footer Placeholder 4">
            <a:extLst>
              <a:ext uri="{FF2B5EF4-FFF2-40B4-BE49-F238E27FC236}">
                <a16:creationId xmlns:a16="http://schemas.microsoft.com/office/drawing/2014/main" id="{1BE681BA-AAF9-42C7-B77C-23F9909F29C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83A6126-DA12-4C6D-A070-0A240F2AF0C0}"/>
              </a:ext>
            </a:extLst>
          </p:cNvPr>
          <p:cNvSpPr>
            <a:spLocks noGrp="1"/>
          </p:cNvSpPr>
          <p:nvPr>
            <p:ph type="sldNum" sz="quarter" idx="12"/>
          </p:nvPr>
        </p:nvSpPr>
        <p:spPr/>
        <p:txBody>
          <a:bodyPr/>
          <a:lstStyle/>
          <a:p>
            <a:fld id="{E5AB2831-FEBB-4E37-981E-36E04C2B0E0A}" type="slidenum">
              <a:rPr lang="vi-VN" smtClean="0"/>
              <a:t>‹#›</a:t>
            </a:fld>
            <a:endParaRPr lang="vi-VN"/>
          </a:p>
        </p:txBody>
      </p:sp>
    </p:spTree>
    <p:extLst>
      <p:ext uri="{BB962C8B-B14F-4D97-AF65-F5344CB8AC3E}">
        <p14:creationId xmlns:p14="http://schemas.microsoft.com/office/powerpoint/2010/main" val="214008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E81CB9-46F1-496C-BA66-723220FF452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6803F158-5C45-4540-8660-153013B740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0B61795-0DDF-45E7-AC2F-1522FF47DBFE}"/>
              </a:ext>
            </a:extLst>
          </p:cNvPr>
          <p:cNvSpPr>
            <a:spLocks noGrp="1"/>
          </p:cNvSpPr>
          <p:nvPr>
            <p:ph type="dt" sz="half" idx="10"/>
          </p:nvPr>
        </p:nvSpPr>
        <p:spPr/>
        <p:txBody>
          <a:bodyPr/>
          <a:lstStyle/>
          <a:p>
            <a:fld id="{20B18347-97DE-4E93-9D74-D9AB5931D36C}" type="datetimeFigureOut">
              <a:rPr lang="vi-VN" smtClean="0"/>
              <a:t>06/09/2020</a:t>
            </a:fld>
            <a:endParaRPr lang="vi-VN"/>
          </a:p>
        </p:txBody>
      </p:sp>
      <p:sp>
        <p:nvSpPr>
          <p:cNvPr id="5" name="Footer Placeholder 4">
            <a:extLst>
              <a:ext uri="{FF2B5EF4-FFF2-40B4-BE49-F238E27FC236}">
                <a16:creationId xmlns:a16="http://schemas.microsoft.com/office/drawing/2014/main" id="{8CD05B62-63D8-4596-AA4F-378880A589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9CFF5A0-5719-431C-B389-A652004E8FFF}"/>
              </a:ext>
            </a:extLst>
          </p:cNvPr>
          <p:cNvSpPr>
            <a:spLocks noGrp="1"/>
          </p:cNvSpPr>
          <p:nvPr>
            <p:ph type="sldNum" sz="quarter" idx="12"/>
          </p:nvPr>
        </p:nvSpPr>
        <p:spPr/>
        <p:txBody>
          <a:bodyPr/>
          <a:lstStyle/>
          <a:p>
            <a:fld id="{E5AB2831-FEBB-4E37-981E-36E04C2B0E0A}" type="slidenum">
              <a:rPr lang="vi-VN" smtClean="0"/>
              <a:t>‹#›</a:t>
            </a:fld>
            <a:endParaRPr lang="vi-VN"/>
          </a:p>
        </p:txBody>
      </p:sp>
    </p:spTree>
    <p:extLst>
      <p:ext uri="{BB962C8B-B14F-4D97-AF65-F5344CB8AC3E}">
        <p14:creationId xmlns:p14="http://schemas.microsoft.com/office/powerpoint/2010/main" val="176438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F4959-3BB2-413D-9A9D-E315471EAB9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E8E4B34A-2D27-42B7-842B-BC5A1ED550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C25BDBE-07EF-4BDB-8661-2AC105016A14}"/>
              </a:ext>
            </a:extLst>
          </p:cNvPr>
          <p:cNvSpPr>
            <a:spLocks noGrp="1"/>
          </p:cNvSpPr>
          <p:nvPr>
            <p:ph type="dt" sz="half" idx="10"/>
          </p:nvPr>
        </p:nvSpPr>
        <p:spPr/>
        <p:txBody>
          <a:bodyPr/>
          <a:lstStyle/>
          <a:p>
            <a:fld id="{20B18347-97DE-4E93-9D74-D9AB5931D36C}" type="datetimeFigureOut">
              <a:rPr lang="vi-VN" smtClean="0"/>
              <a:t>06/09/2020</a:t>
            </a:fld>
            <a:endParaRPr lang="vi-VN"/>
          </a:p>
        </p:txBody>
      </p:sp>
      <p:sp>
        <p:nvSpPr>
          <p:cNvPr id="5" name="Footer Placeholder 4">
            <a:extLst>
              <a:ext uri="{FF2B5EF4-FFF2-40B4-BE49-F238E27FC236}">
                <a16:creationId xmlns:a16="http://schemas.microsoft.com/office/drawing/2014/main" id="{B9C681BB-4A88-46E0-8A7F-0DEE5794AD2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3DDC5AE-DE6B-49A0-A960-1DAED5C44D73}"/>
              </a:ext>
            </a:extLst>
          </p:cNvPr>
          <p:cNvSpPr>
            <a:spLocks noGrp="1"/>
          </p:cNvSpPr>
          <p:nvPr>
            <p:ph type="sldNum" sz="quarter" idx="12"/>
          </p:nvPr>
        </p:nvSpPr>
        <p:spPr/>
        <p:txBody>
          <a:bodyPr/>
          <a:lstStyle/>
          <a:p>
            <a:fld id="{E5AB2831-FEBB-4E37-981E-36E04C2B0E0A}" type="slidenum">
              <a:rPr lang="vi-VN" smtClean="0"/>
              <a:t>‹#›</a:t>
            </a:fld>
            <a:endParaRPr lang="vi-VN"/>
          </a:p>
        </p:txBody>
      </p:sp>
    </p:spTree>
    <p:extLst>
      <p:ext uri="{BB962C8B-B14F-4D97-AF65-F5344CB8AC3E}">
        <p14:creationId xmlns:p14="http://schemas.microsoft.com/office/powerpoint/2010/main" val="2548087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1DCB2-49AC-4069-AE94-7CCB85F442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A2D087B9-1A97-45FE-AF49-61EB8DF618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9AF719-C332-4A66-94E2-B87DA8A79A34}"/>
              </a:ext>
            </a:extLst>
          </p:cNvPr>
          <p:cNvSpPr>
            <a:spLocks noGrp="1"/>
          </p:cNvSpPr>
          <p:nvPr>
            <p:ph type="dt" sz="half" idx="10"/>
          </p:nvPr>
        </p:nvSpPr>
        <p:spPr/>
        <p:txBody>
          <a:bodyPr/>
          <a:lstStyle/>
          <a:p>
            <a:fld id="{20B18347-97DE-4E93-9D74-D9AB5931D36C}" type="datetimeFigureOut">
              <a:rPr lang="vi-VN" smtClean="0"/>
              <a:t>06/09/2020</a:t>
            </a:fld>
            <a:endParaRPr lang="vi-VN"/>
          </a:p>
        </p:txBody>
      </p:sp>
      <p:sp>
        <p:nvSpPr>
          <p:cNvPr id="5" name="Footer Placeholder 4">
            <a:extLst>
              <a:ext uri="{FF2B5EF4-FFF2-40B4-BE49-F238E27FC236}">
                <a16:creationId xmlns:a16="http://schemas.microsoft.com/office/drawing/2014/main" id="{6598E1F2-EBB0-49B5-A87F-83FF6CC18E3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C7F7893-A1ED-40A4-BB11-77BA72BE1425}"/>
              </a:ext>
            </a:extLst>
          </p:cNvPr>
          <p:cNvSpPr>
            <a:spLocks noGrp="1"/>
          </p:cNvSpPr>
          <p:nvPr>
            <p:ph type="sldNum" sz="quarter" idx="12"/>
          </p:nvPr>
        </p:nvSpPr>
        <p:spPr/>
        <p:txBody>
          <a:bodyPr/>
          <a:lstStyle/>
          <a:p>
            <a:fld id="{E5AB2831-FEBB-4E37-981E-36E04C2B0E0A}" type="slidenum">
              <a:rPr lang="vi-VN" smtClean="0"/>
              <a:t>‹#›</a:t>
            </a:fld>
            <a:endParaRPr lang="vi-VN"/>
          </a:p>
        </p:txBody>
      </p:sp>
    </p:spTree>
    <p:extLst>
      <p:ext uri="{BB962C8B-B14F-4D97-AF65-F5344CB8AC3E}">
        <p14:creationId xmlns:p14="http://schemas.microsoft.com/office/powerpoint/2010/main" val="3107211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2BAC4-97C3-451D-A2B4-8628CEB865DC}"/>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836E7CA-1CA3-44A9-9F9E-8490840EB7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97B4EA8D-8D15-4BD6-8E08-4EDC3FEA96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6FEC6C8D-4294-4C2E-996D-1D735626CA54}"/>
              </a:ext>
            </a:extLst>
          </p:cNvPr>
          <p:cNvSpPr>
            <a:spLocks noGrp="1"/>
          </p:cNvSpPr>
          <p:nvPr>
            <p:ph type="dt" sz="half" idx="10"/>
          </p:nvPr>
        </p:nvSpPr>
        <p:spPr/>
        <p:txBody>
          <a:bodyPr/>
          <a:lstStyle/>
          <a:p>
            <a:fld id="{20B18347-97DE-4E93-9D74-D9AB5931D36C}" type="datetimeFigureOut">
              <a:rPr lang="vi-VN" smtClean="0"/>
              <a:t>06/09/2020</a:t>
            </a:fld>
            <a:endParaRPr lang="vi-VN"/>
          </a:p>
        </p:txBody>
      </p:sp>
      <p:sp>
        <p:nvSpPr>
          <p:cNvPr id="6" name="Footer Placeholder 5">
            <a:extLst>
              <a:ext uri="{FF2B5EF4-FFF2-40B4-BE49-F238E27FC236}">
                <a16:creationId xmlns:a16="http://schemas.microsoft.com/office/drawing/2014/main" id="{A4DD38A1-39A1-43DA-9BCF-307924A61E4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B28E09A-BEA0-4513-A459-B3C180228F4D}"/>
              </a:ext>
            </a:extLst>
          </p:cNvPr>
          <p:cNvSpPr>
            <a:spLocks noGrp="1"/>
          </p:cNvSpPr>
          <p:nvPr>
            <p:ph type="sldNum" sz="quarter" idx="12"/>
          </p:nvPr>
        </p:nvSpPr>
        <p:spPr/>
        <p:txBody>
          <a:bodyPr/>
          <a:lstStyle/>
          <a:p>
            <a:fld id="{E5AB2831-FEBB-4E37-981E-36E04C2B0E0A}" type="slidenum">
              <a:rPr lang="vi-VN" smtClean="0"/>
              <a:t>‹#›</a:t>
            </a:fld>
            <a:endParaRPr lang="vi-VN"/>
          </a:p>
        </p:txBody>
      </p:sp>
    </p:spTree>
    <p:extLst>
      <p:ext uri="{BB962C8B-B14F-4D97-AF65-F5344CB8AC3E}">
        <p14:creationId xmlns:p14="http://schemas.microsoft.com/office/powerpoint/2010/main" val="254809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62734-4FC3-4B26-923B-FA364F0593B2}"/>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6C812117-6CB6-4404-AA04-11A33F51A7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C64B79-1B08-4A89-AE4E-4FC25F4022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AABB7F34-3BE0-4C24-8EDA-7A82E24EF2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1D8998-D504-492A-9E48-60D42411C8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28F94A2D-0FC9-426D-B0E1-4E2F283A26A5}"/>
              </a:ext>
            </a:extLst>
          </p:cNvPr>
          <p:cNvSpPr>
            <a:spLocks noGrp="1"/>
          </p:cNvSpPr>
          <p:nvPr>
            <p:ph type="dt" sz="half" idx="10"/>
          </p:nvPr>
        </p:nvSpPr>
        <p:spPr/>
        <p:txBody>
          <a:bodyPr/>
          <a:lstStyle/>
          <a:p>
            <a:fld id="{20B18347-97DE-4E93-9D74-D9AB5931D36C}" type="datetimeFigureOut">
              <a:rPr lang="vi-VN" smtClean="0"/>
              <a:t>06/09/2020</a:t>
            </a:fld>
            <a:endParaRPr lang="vi-VN"/>
          </a:p>
        </p:txBody>
      </p:sp>
      <p:sp>
        <p:nvSpPr>
          <p:cNvPr id="8" name="Footer Placeholder 7">
            <a:extLst>
              <a:ext uri="{FF2B5EF4-FFF2-40B4-BE49-F238E27FC236}">
                <a16:creationId xmlns:a16="http://schemas.microsoft.com/office/drawing/2014/main" id="{62A4D98F-7F08-4497-B7EF-9D1C8F4E7AAE}"/>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80D69D05-4394-489C-9293-D8015368393A}"/>
              </a:ext>
            </a:extLst>
          </p:cNvPr>
          <p:cNvSpPr>
            <a:spLocks noGrp="1"/>
          </p:cNvSpPr>
          <p:nvPr>
            <p:ph type="sldNum" sz="quarter" idx="12"/>
          </p:nvPr>
        </p:nvSpPr>
        <p:spPr/>
        <p:txBody>
          <a:bodyPr/>
          <a:lstStyle/>
          <a:p>
            <a:fld id="{E5AB2831-FEBB-4E37-981E-36E04C2B0E0A}" type="slidenum">
              <a:rPr lang="vi-VN" smtClean="0"/>
              <a:t>‹#›</a:t>
            </a:fld>
            <a:endParaRPr lang="vi-VN"/>
          </a:p>
        </p:txBody>
      </p:sp>
    </p:spTree>
    <p:extLst>
      <p:ext uri="{BB962C8B-B14F-4D97-AF65-F5344CB8AC3E}">
        <p14:creationId xmlns:p14="http://schemas.microsoft.com/office/powerpoint/2010/main" val="336451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BD9F5-90BF-4CFB-A599-66C53A96FACB}"/>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5642ED79-356F-44AF-ADA0-A1FB38012E6B}"/>
              </a:ext>
            </a:extLst>
          </p:cNvPr>
          <p:cNvSpPr>
            <a:spLocks noGrp="1"/>
          </p:cNvSpPr>
          <p:nvPr>
            <p:ph type="dt" sz="half" idx="10"/>
          </p:nvPr>
        </p:nvSpPr>
        <p:spPr/>
        <p:txBody>
          <a:bodyPr/>
          <a:lstStyle/>
          <a:p>
            <a:fld id="{20B18347-97DE-4E93-9D74-D9AB5931D36C}" type="datetimeFigureOut">
              <a:rPr lang="vi-VN" smtClean="0"/>
              <a:t>06/09/2020</a:t>
            </a:fld>
            <a:endParaRPr lang="vi-VN"/>
          </a:p>
        </p:txBody>
      </p:sp>
      <p:sp>
        <p:nvSpPr>
          <p:cNvPr id="4" name="Footer Placeholder 3">
            <a:extLst>
              <a:ext uri="{FF2B5EF4-FFF2-40B4-BE49-F238E27FC236}">
                <a16:creationId xmlns:a16="http://schemas.microsoft.com/office/drawing/2014/main" id="{E7ACE8DF-7403-492E-9B2F-3379C0AF3EBE}"/>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1407E8FF-818A-4194-A755-62385D12A821}"/>
              </a:ext>
            </a:extLst>
          </p:cNvPr>
          <p:cNvSpPr>
            <a:spLocks noGrp="1"/>
          </p:cNvSpPr>
          <p:nvPr>
            <p:ph type="sldNum" sz="quarter" idx="12"/>
          </p:nvPr>
        </p:nvSpPr>
        <p:spPr/>
        <p:txBody>
          <a:bodyPr/>
          <a:lstStyle/>
          <a:p>
            <a:fld id="{E5AB2831-FEBB-4E37-981E-36E04C2B0E0A}" type="slidenum">
              <a:rPr lang="vi-VN" smtClean="0"/>
              <a:t>‹#›</a:t>
            </a:fld>
            <a:endParaRPr lang="vi-VN"/>
          </a:p>
        </p:txBody>
      </p:sp>
    </p:spTree>
    <p:extLst>
      <p:ext uri="{BB962C8B-B14F-4D97-AF65-F5344CB8AC3E}">
        <p14:creationId xmlns:p14="http://schemas.microsoft.com/office/powerpoint/2010/main" val="669256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2CB8DB-FD6D-473D-8B3A-1C8B71C1EDF8}"/>
              </a:ext>
            </a:extLst>
          </p:cNvPr>
          <p:cNvSpPr>
            <a:spLocks noGrp="1"/>
          </p:cNvSpPr>
          <p:nvPr>
            <p:ph type="dt" sz="half" idx="10"/>
          </p:nvPr>
        </p:nvSpPr>
        <p:spPr/>
        <p:txBody>
          <a:bodyPr/>
          <a:lstStyle/>
          <a:p>
            <a:fld id="{20B18347-97DE-4E93-9D74-D9AB5931D36C}" type="datetimeFigureOut">
              <a:rPr lang="vi-VN" smtClean="0"/>
              <a:t>06/09/2020</a:t>
            </a:fld>
            <a:endParaRPr lang="vi-VN"/>
          </a:p>
        </p:txBody>
      </p:sp>
      <p:sp>
        <p:nvSpPr>
          <p:cNvPr id="3" name="Footer Placeholder 2">
            <a:extLst>
              <a:ext uri="{FF2B5EF4-FFF2-40B4-BE49-F238E27FC236}">
                <a16:creationId xmlns:a16="http://schemas.microsoft.com/office/drawing/2014/main" id="{00626C36-DCB7-4017-9B51-8333EABFEAB0}"/>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1E8C001-E489-4110-BA6D-7E280962EED6}"/>
              </a:ext>
            </a:extLst>
          </p:cNvPr>
          <p:cNvSpPr>
            <a:spLocks noGrp="1"/>
          </p:cNvSpPr>
          <p:nvPr>
            <p:ph type="sldNum" sz="quarter" idx="12"/>
          </p:nvPr>
        </p:nvSpPr>
        <p:spPr/>
        <p:txBody>
          <a:bodyPr/>
          <a:lstStyle/>
          <a:p>
            <a:fld id="{E5AB2831-FEBB-4E37-981E-36E04C2B0E0A}" type="slidenum">
              <a:rPr lang="vi-VN" smtClean="0"/>
              <a:t>‹#›</a:t>
            </a:fld>
            <a:endParaRPr lang="vi-VN"/>
          </a:p>
        </p:txBody>
      </p:sp>
    </p:spTree>
    <p:extLst>
      <p:ext uri="{BB962C8B-B14F-4D97-AF65-F5344CB8AC3E}">
        <p14:creationId xmlns:p14="http://schemas.microsoft.com/office/powerpoint/2010/main" val="4278148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32036-0FDB-47FE-AD71-32C06B6F3B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8CB0EE22-3E9E-434A-A3F2-3C6067D7E0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A31357A7-8BE2-47F5-B8BA-D8248B4956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CCDA45-5909-4B97-9440-4782ECD01785}"/>
              </a:ext>
            </a:extLst>
          </p:cNvPr>
          <p:cNvSpPr>
            <a:spLocks noGrp="1"/>
          </p:cNvSpPr>
          <p:nvPr>
            <p:ph type="dt" sz="half" idx="10"/>
          </p:nvPr>
        </p:nvSpPr>
        <p:spPr/>
        <p:txBody>
          <a:bodyPr/>
          <a:lstStyle/>
          <a:p>
            <a:fld id="{20B18347-97DE-4E93-9D74-D9AB5931D36C}" type="datetimeFigureOut">
              <a:rPr lang="vi-VN" smtClean="0"/>
              <a:t>06/09/2020</a:t>
            </a:fld>
            <a:endParaRPr lang="vi-VN"/>
          </a:p>
        </p:txBody>
      </p:sp>
      <p:sp>
        <p:nvSpPr>
          <p:cNvPr id="6" name="Footer Placeholder 5">
            <a:extLst>
              <a:ext uri="{FF2B5EF4-FFF2-40B4-BE49-F238E27FC236}">
                <a16:creationId xmlns:a16="http://schemas.microsoft.com/office/drawing/2014/main" id="{2EB650FB-9003-4197-8D62-E1A0FE8476A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1D9466D-0344-4060-8D7E-DCA28F586D41}"/>
              </a:ext>
            </a:extLst>
          </p:cNvPr>
          <p:cNvSpPr>
            <a:spLocks noGrp="1"/>
          </p:cNvSpPr>
          <p:nvPr>
            <p:ph type="sldNum" sz="quarter" idx="12"/>
          </p:nvPr>
        </p:nvSpPr>
        <p:spPr/>
        <p:txBody>
          <a:bodyPr/>
          <a:lstStyle/>
          <a:p>
            <a:fld id="{E5AB2831-FEBB-4E37-981E-36E04C2B0E0A}" type="slidenum">
              <a:rPr lang="vi-VN" smtClean="0"/>
              <a:t>‹#›</a:t>
            </a:fld>
            <a:endParaRPr lang="vi-VN"/>
          </a:p>
        </p:txBody>
      </p:sp>
    </p:spTree>
    <p:extLst>
      <p:ext uri="{BB962C8B-B14F-4D97-AF65-F5344CB8AC3E}">
        <p14:creationId xmlns:p14="http://schemas.microsoft.com/office/powerpoint/2010/main" val="2423105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3842F-6D1E-459F-A883-C8DC0D2BD2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64FA4A78-C858-42F0-BD30-A1B5E01191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CAE8FBB6-B184-4C60-AADC-65E57E1E32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CEC639-02B2-4A76-98C8-46D60B0ED35F}"/>
              </a:ext>
            </a:extLst>
          </p:cNvPr>
          <p:cNvSpPr>
            <a:spLocks noGrp="1"/>
          </p:cNvSpPr>
          <p:nvPr>
            <p:ph type="dt" sz="half" idx="10"/>
          </p:nvPr>
        </p:nvSpPr>
        <p:spPr/>
        <p:txBody>
          <a:bodyPr/>
          <a:lstStyle/>
          <a:p>
            <a:fld id="{20B18347-97DE-4E93-9D74-D9AB5931D36C}" type="datetimeFigureOut">
              <a:rPr lang="vi-VN" smtClean="0"/>
              <a:t>06/09/2020</a:t>
            </a:fld>
            <a:endParaRPr lang="vi-VN"/>
          </a:p>
        </p:txBody>
      </p:sp>
      <p:sp>
        <p:nvSpPr>
          <p:cNvPr id="6" name="Footer Placeholder 5">
            <a:extLst>
              <a:ext uri="{FF2B5EF4-FFF2-40B4-BE49-F238E27FC236}">
                <a16:creationId xmlns:a16="http://schemas.microsoft.com/office/drawing/2014/main" id="{598864AA-7DB0-4EE3-9765-2F2843F2D91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ACE47D2-8A04-4455-B143-F1D7568A8F57}"/>
              </a:ext>
            </a:extLst>
          </p:cNvPr>
          <p:cNvSpPr>
            <a:spLocks noGrp="1"/>
          </p:cNvSpPr>
          <p:nvPr>
            <p:ph type="sldNum" sz="quarter" idx="12"/>
          </p:nvPr>
        </p:nvSpPr>
        <p:spPr/>
        <p:txBody>
          <a:bodyPr/>
          <a:lstStyle/>
          <a:p>
            <a:fld id="{E5AB2831-FEBB-4E37-981E-36E04C2B0E0A}" type="slidenum">
              <a:rPr lang="vi-VN" smtClean="0"/>
              <a:t>‹#›</a:t>
            </a:fld>
            <a:endParaRPr lang="vi-VN"/>
          </a:p>
        </p:txBody>
      </p:sp>
    </p:spTree>
    <p:extLst>
      <p:ext uri="{BB962C8B-B14F-4D97-AF65-F5344CB8AC3E}">
        <p14:creationId xmlns:p14="http://schemas.microsoft.com/office/powerpoint/2010/main" val="3503498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6A1EA6-DF55-4F9F-9CE3-195E59885F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638256B-D1F2-431B-9FE4-4F59E30371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1A60D73-106E-4C92-AA2D-816476A8C3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B18347-97DE-4E93-9D74-D9AB5931D36C}" type="datetimeFigureOut">
              <a:rPr lang="vi-VN" smtClean="0"/>
              <a:t>06/09/2020</a:t>
            </a:fld>
            <a:endParaRPr lang="vi-VN"/>
          </a:p>
        </p:txBody>
      </p:sp>
      <p:sp>
        <p:nvSpPr>
          <p:cNvPr id="5" name="Footer Placeholder 4">
            <a:extLst>
              <a:ext uri="{FF2B5EF4-FFF2-40B4-BE49-F238E27FC236}">
                <a16:creationId xmlns:a16="http://schemas.microsoft.com/office/drawing/2014/main" id="{05248255-9EE1-43C1-ADF0-F87365CB18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66AB518F-AA59-4FD2-9197-8B145A4DAC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AB2831-FEBB-4E37-981E-36E04C2B0E0A}" type="slidenum">
              <a:rPr lang="vi-VN" smtClean="0"/>
              <a:t>‹#›</a:t>
            </a:fld>
            <a:endParaRPr lang="vi-VN"/>
          </a:p>
        </p:txBody>
      </p:sp>
    </p:spTree>
    <p:extLst>
      <p:ext uri="{BB962C8B-B14F-4D97-AF65-F5344CB8AC3E}">
        <p14:creationId xmlns:p14="http://schemas.microsoft.com/office/powerpoint/2010/main" val="3103486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7.xml"/><Relationship Id="rId5" Type="http://schemas.openxmlformats.org/officeDocument/2006/relationships/image" Target="../media/image122.png"/><Relationship Id="rId4" Type="http://schemas.openxmlformats.org/officeDocument/2006/relationships/image" Target="../media/image121.png"/></Relationships>
</file>

<file path=ppt/slides/_rels/slide102.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7.xml"/><Relationship Id="rId5" Type="http://schemas.openxmlformats.org/officeDocument/2006/relationships/image" Target="../media/image126.png"/><Relationship Id="rId4" Type="http://schemas.openxmlformats.org/officeDocument/2006/relationships/image" Target="../media/image125.png"/></Relationships>
</file>

<file path=ppt/slides/_rels/slide103.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image" Target="../media/image191.png"/><Relationship Id="rId1" Type="http://schemas.openxmlformats.org/officeDocument/2006/relationships/slideLayout" Target="../slideLayouts/slideLayout7.xml"/><Relationship Id="rId5" Type="http://schemas.openxmlformats.org/officeDocument/2006/relationships/image" Target="../media/image194.png"/><Relationship Id="rId4" Type="http://schemas.openxmlformats.org/officeDocument/2006/relationships/image" Target="../media/image193.png"/></Relationships>
</file>

<file path=ppt/slides/_rels/slide104.xml.rels><?xml version="1.0" encoding="UTF-8" standalone="yes"?>
<Relationships xmlns="http://schemas.openxmlformats.org/package/2006/relationships"><Relationship Id="rId2" Type="http://schemas.openxmlformats.org/officeDocument/2006/relationships/image" Target="../media/image195.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197.png"/><Relationship Id="rId2" Type="http://schemas.openxmlformats.org/officeDocument/2006/relationships/image" Target="../media/image196.png"/><Relationship Id="rId1" Type="http://schemas.openxmlformats.org/officeDocument/2006/relationships/slideLayout" Target="../slideLayouts/slideLayout7.xml"/><Relationship Id="rId6" Type="http://schemas.openxmlformats.org/officeDocument/2006/relationships/image" Target="../media/image200.png"/><Relationship Id="rId5" Type="http://schemas.openxmlformats.org/officeDocument/2006/relationships/image" Target="../media/image199.png"/><Relationship Id="rId4" Type="http://schemas.openxmlformats.org/officeDocument/2006/relationships/image" Target="../media/image198.png"/></Relationships>
</file>

<file path=ppt/slides/_rels/slide106.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image" Target="../media/image201.png"/><Relationship Id="rId1" Type="http://schemas.openxmlformats.org/officeDocument/2006/relationships/slideLayout" Target="../slideLayouts/slideLayout7.xml"/><Relationship Id="rId6" Type="http://schemas.openxmlformats.org/officeDocument/2006/relationships/image" Target="../media/image167.png"/><Relationship Id="rId5" Type="http://schemas.openxmlformats.org/officeDocument/2006/relationships/image" Target="../media/image166.png"/><Relationship Id="rId4" Type="http://schemas.openxmlformats.org/officeDocument/2006/relationships/image" Target="../media/image165.png"/></Relationships>
</file>

<file path=ppt/slides/_rels/slide107.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image" Target="../media/image202.png"/><Relationship Id="rId1" Type="http://schemas.openxmlformats.org/officeDocument/2006/relationships/slideLayout" Target="../slideLayouts/slideLayout7.xml"/><Relationship Id="rId4" Type="http://schemas.openxmlformats.org/officeDocument/2006/relationships/image" Target="../media/image170.png"/></Relationships>
</file>

<file path=ppt/slides/_rels/slide108.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image" Target="../media/image203.png"/><Relationship Id="rId1" Type="http://schemas.openxmlformats.org/officeDocument/2006/relationships/slideLayout" Target="../slideLayouts/slideLayout7.xml"/><Relationship Id="rId6" Type="http://schemas.openxmlformats.org/officeDocument/2006/relationships/image" Target="../media/image176.png"/><Relationship Id="rId5" Type="http://schemas.openxmlformats.org/officeDocument/2006/relationships/image" Target="../media/image175.png"/><Relationship Id="rId4" Type="http://schemas.openxmlformats.org/officeDocument/2006/relationships/image" Target="../media/image17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177.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205.png"/><Relationship Id="rId2" Type="http://schemas.openxmlformats.org/officeDocument/2006/relationships/image" Target="../media/image204.png"/><Relationship Id="rId1" Type="http://schemas.openxmlformats.org/officeDocument/2006/relationships/slideLayout" Target="../slideLayouts/slideLayout7.xml"/><Relationship Id="rId5" Type="http://schemas.openxmlformats.org/officeDocument/2006/relationships/image" Target="../media/image207.png"/><Relationship Id="rId4" Type="http://schemas.openxmlformats.org/officeDocument/2006/relationships/image" Target="../media/image206.png"/></Relationships>
</file>

<file path=ppt/slides/_rels/slide122.xml.rels><?xml version="1.0" encoding="UTF-8" standalone="yes"?>
<Relationships xmlns="http://schemas.openxmlformats.org/package/2006/relationships"><Relationship Id="rId3" Type="http://schemas.openxmlformats.org/officeDocument/2006/relationships/image" Target="../media/image209.png"/><Relationship Id="rId2" Type="http://schemas.openxmlformats.org/officeDocument/2006/relationships/image" Target="../media/image208.png"/><Relationship Id="rId1" Type="http://schemas.openxmlformats.org/officeDocument/2006/relationships/slideLayout" Target="../slideLayouts/slideLayout7.xml"/><Relationship Id="rId5" Type="http://schemas.openxmlformats.org/officeDocument/2006/relationships/image" Target="../media/image211.png"/><Relationship Id="rId4" Type="http://schemas.openxmlformats.org/officeDocument/2006/relationships/image" Target="../media/image210.png"/></Relationships>
</file>

<file path=ppt/slides/_rels/slide123.xml.rels><?xml version="1.0" encoding="UTF-8" standalone="yes"?>
<Relationships xmlns="http://schemas.openxmlformats.org/package/2006/relationships"><Relationship Id="rId3" Type="http://schemas.openxmlformats.org/officeDocument/2006/relationships/image" Target="../media/image213.png"/><Relationship Id="rId2" Type="http://schemas.openxmlformats.org/officeDocument/2006/relationships/image" Target="../media/image212.png"/><Relationship Id="rId1" Type="http://schemas.openxmlformats.org/officeDocument/2006/relationships/slideLayout" Target="../slideLayouts/slideLayout7.xml"/><Relationship Id="rId5" Type="http://schemas.openxmlformats.org/officeDocument/2006/relationships/image" Target="../media/image215.png"/><Relationship Id="rId4" Type="http://schemas.openxmlformats.org/officeDocument/2006/relationships/image" Target="../media/image214.png"/></Relationships>
</file>

<file path=ppt/slides/_rels/slide124.xml.rels><?xml version="1.0" encoding="UTF-8" standalone="yes"?>
<Relationships xmlns="http://schemas.openxmlformats.org/package/2006/relationships"><Relationship Id="rId3" Type="http://schemas.openxmlformats.org/officeDocument/2006/relationships/image" Target="../media/image216.png"/><Relationship Id="rId2" Type="http://schemas.openxmlformats.org/officeDocument/2006/relationships/image" Target="../media/image208.png"/><Relationship Id="rId1" Type="http://schemas.openxmlformats.org/officeDocument/2006/relationships/slideLayout" Target="../slideLayouts/slideLayout7.xml"/><Relationship Id="rId5" Type="http://schemas.openxmlformats.org/officeDocument/2006/relationships/image" Target="../media/image218.png"/><Relationship Id="rId4" Type="http://schemas.openxmlformats.org/officeDocument/2006/relationships/image" Target="../media/image217.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3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 Id="rId4" Type="http://schemas.openxmlformats.org/officeDocument/2006/relationships/image" Target="../media/image78.png"/></Relationships>
</file>

<file path=ppt/slides/_rels/slide3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 Id="rId4" Type="http://schemas.openxmlformats.org/officeDocument/2006/relationships/image" Target="../media/image83.png"/></Relationships>
</file>

<file path=ppt/slides/_rels/slide3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7.xml"/><Relationship Id="rId5" Type="http://schemas.openxmlformats.org/officeDocument/2006/relationships/image" Target="../media/image87.png"/><Relationship Id="rId4" Type="http://schemas.openxmlformats.org/officeDocument/2006/relationships/image" Target="../media/image86.png"/></Relationships>
</file>

<file path=ppt/slides/_rels/slide3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 Id="rId5" Type="http://schemas.openxmlformats.org/officeDocument/2006/relationships/image" Target="../media/image91.png"/><Relationship Id="rId4" Type="http://schemas.openxmlformats.org/officeDocument/2006/relationships/image" Target="../media/image90.png"/></Relationships>
</file>

<file path=ppt/slides/_rels/slide3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7.xml"/><Relationship Id="rId5" Type="http://schemas.openxmlformats.org/officeDocument/2006/relationships/image" Target="../media/image95.png"/><Relationship Id="rId4" Type="http://schemas.openxmlformats.org/officeDocument/2006/relationships/image" Target="../media/image94.png"/></Relationships>
</file>

<file path=ppt/slides/_rels/slide3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 Id="rId5" Type="http://schemas.openxmlformats.org/officeDocument/2006/relationships/image" Target="../media/image99.png"/><Relationship Id="rId4" Type="http://schemas.openxmlformats.org/officeDocument/2006/relationships/image" Target="../media/image98.png"/></Relationships>
</file>

<file path=ppt/slides/_rels/slide3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7.xml"/><Relationship Id="rId5" Type="http://schemas.openxmlformats.org/officeDocument/2006/relationships/image" Target="../media/image103.png"/><Relationship Id="rId4" Type="http://schemas.openxmlformats.org/officeDocument/2006/relationships/image" Target="../media/image102.png"/></Relationships>
</file>

<file path=ppt/slides/_rels/slide39.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7.xml"/><Relationship Id="rId5" Type="http://schemas.openxmlformats.org/officeDocument/2006/relationships/image" Target="../media/image107.png"/><Relationship Id="rId4" Type="http://schemas.openxmlformats.org/officeDocument/2006/relationships/image" Target="../media/image10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7.xml"/><Relationship Id="rId5" Type="http://schemas.openxmlformats.org/officeDocument/2006/relationships/image" Target="../media/image111.png"/><Relationship Id="rId4" Type="http://schemas.openxmlformats.org/officeDocument/2006/relationships/image" Target="../media/image11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7.xml"/><Relationship Id="rId5" Type="http://schemas.openxmlformats.org/officeDocument/2006/relationships/image" Target="../media/image116.png"/><Relationship Id="rId4" Type="http://schemas.openxmlformats.org/officeDocument/2006/relationships/image" Target="../media/image11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7.xml"/><Relationship Id="rId5" Type="http://schemas.openxmlformats.org/officeDocument/2006/relationships/image" Target="../media/image122.png"/><Relationship Id="rId4" Type="http://schemas.openxmlformats.org/officeDocument/2006/relationships/image" Target="../media/image121.png"/></Relationships>
</file>

<file path=ppt/slides/_rels/slide53.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7.xml"/><Relationship Id="rId5" Type="http://schemas.openxmlformats.org/officeDocument/2006/relationships/image" Target="../media/image126.png"/><Relationship Id="rId4" Type="http://schemas.openxmlformats.org/officeDocument/2006/relationships/image" Target="../media/image125.png"/></Relationships>
</file>

<file path=ppt/slides/_rels/slide54.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7.xml"/><Relationship Id="rId5" Type="http://schemas.openxmlformats.org/officeDocument/2006/relationships/image" Target="../media/image131.png"/><Relationship Id="rId4" Type="http://schemas.openxmlformats.org/officeDocument/2006/relationships/image" Target="../media/image130.png"/></Relationships>
</file>

<file path=ppt/slides/_rels/slide57.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7.xml"/><Relationship Id="rId4" Type="http://schemas.openxmlformats.org/officeDocument/2006/relationships/image" Target="../media/image134.png"/></Relationships>
</file>

<file path=ppt/slides/_rels/slide58.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6.png"/><Relationship Id="rId1" Type="http://schemas.openxmlformats.org/officeDocument/2006/relationships/slideLayout" Target="../slideLayouts/slideLayout7.xml"/><Relationship Id="rId5" Type="http://schemas.openxmlformats.org/officeDocument/2006/relationships/image" Target="../media/image139.png"/><Relationship Id="rId4" Type="http://schemas.openxmlformats.org/officeDocument/2006/relationships/image" Target="../media/image13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1.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71.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44.png"/><Relationship Id="rId1" Type="http://schemas.openxmlformats.org/officeDocument/2006/relationships/slideLayout" Target="../slideLayouts/slideLayout7.xml"/><Relationship Id="rId4" Type="http://schemas.openxmlformats.org/officeDocument/2006/relationships/image" Target="../media/image146.png"/></Relationships>
</file>

<file path=ppt/slides/_rels/slide72.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47.png"/><Relationship Id="rId1" Type="http://schemas.openxmlformats.org/officeDocument/2006/relationships/slideLayout" Target="../slideLayouts/slideLayout7.xml"/><Relationship Id="rId5" Type="http://schemas.openxmlformats.org/officeDocument/2006/relationships/image" Target="../media/image150.png"/><Relationship Id="rId4" Type="http://schemas.openxmlformats.org/officeDocument/2006/relationships/image" Target="../media/image149.png"/></Relationships>
</file>

<file path=ppt/slides/_rels/slide73.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7.xml"/><Relationship Id="rId5" Type="http://schemas.openxmlformats.org/officeDocument/2006/relationships/image" Target="../media/image154.png"/><Relationship Id="rId4" Type="http://schemas.openxmlformats.org/officeDocument/2006/relationships/image" Target="../media/image153.png"/></Relationships>
</file>

<file path=ppt/slides/_rels/slide74.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5.png"/><Relationship Id="rId1" Type="http://schemas.openxmlformats.org/officeDocument/2006/relationships/slideLayout" Target="../slideLayouts/slideLayout7.xml"/><Relationship Id="rId5" Type="http://schemas.openxmlformats.org/officeDocument/2006/relationships/image" Target="../media/image158.png"/><Relationship Id="rId4" Type="http://schemas.openxmlformats.org/officeDocument/2006/relationships/image" Target="../media/image157.png"/></Relationships>
</file>

<file path=ppt/slides/_rels/slide75.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9.png"/><Relationship Id="rId1" Type="http://schemas.openxmlformats.org/officeDocument/2006/relationships/slideLayout" Target="../slideLayouts/slideLayout7.xml"/><Relationship Id="rId5" Type="http://schemas.openxmlformats.org/officeDocument/2006/relationships/image" Target="../media/image162.png"/><Relationship Id="rId4" Type="http://schemas.openxmlformats.org/officeDocument/2006/relationships/image" Target="../media/image161.png"/></Relationships>
</file>

<file path=ppt/slides/_rels/slide76.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image" Target="../media/image163.png"/><Relationship Id="rId1" Type="http://schemas.openxmlformats.org/officeDocument/2006/relationships/slideLayout" Target="../slideLayouts/slideLayout7.xml"/><Relationship Id="rId6" Type="http://schemas.openxmlformats.org/officeDocument/2006/relationships/image" Target="../media/image167.png"/><Relationship Id="rId5" Type="http://schemas.openxmlformats.org/officeDocument/2006/relationships/image" Target="../media/image166.png"/><Relationship Id="rId4" Type="http://schemas.openxmlformats.org/officeDocument/2006/relationships/image" Target="../media/image165.png"/></Relationships>
</file>

<file path=ppt/slides/_rels/slide77.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image" Target="../media/image168.png"/><Relationship Id="rId1" Type="http://schemas.openxmlformats.org/officeDocument/2006/relationships/slideLayout" Target="../slideLayouts/slideLayout7.xml"/><Relationship Id="rId4" Type="http://schemas.openxmlformats.org/officeDocument/2006/relationships/image" Target="../media/image170.png"/></Relationships>
</file>

<file path=ppt/slides/_rels/slide78.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image" Target="../media/image172.png"/><Relationship Id="rId1" Type="http://schemas.openxmlformats.org/officeDocument/2006/relationships/slideLayout" Target="../slideLayouts/slideLayout7.xml"/><Relationship Id="rId6" Type="http://schemas.openxmlformats.org/officeDocument/2006/relationships/image" Target="../media/image176.png"/><Relationship Id="rId5" Type="http://schemas.openxmlformats.org/officeDocument/2006/relationships/image" Target="../media/image175.png"/><Relationship Id="rId4" Type="http://schemas.openxmlformats.org/officeDocument/2006/relationships/image" Target="../media/image174.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77.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17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179.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80.png"/><Relationship Id="rId1" Type="http://schemas.openxmlformats.org/officeDocument/2006/relationships/slideLayout" Target="../slideLayouts/slideLayout7.xml"/><Relationship Id="rId4" Type="http://schemas.openxmlformats.org/officeDocument/2006/relationships/image" Target="../media/image118.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image" Target="../media/image181.png"/><Relationship Id="rId1" Type="http://schemas.openxmlformats.org/officeDocument/2006/relationships/slideLayout" Target="../slideLayouts/slideLayout7.xml"/><Relationship Id="rId4" Type="http://schemas.openxmlformats.org/officeDocument/2006/relationships/image" Target="../media/image183.png"/></Relationships>
</file>

<file path=ppt/slides/_rels/slide94.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image" Target="../media/image184.png"/><Relationship Id="rId1" Type="http://schemas.openxmlformats.org/officeDocument/2006/relationships/slideLayout" Target="../slideLayouts/slideLayout7.xml"/><Relationship Id="rId4" Type="http://schemas.openxmlformats.org/officeDocument/2006/relationships/image" Target="../media/image186.png"/></Relationships>
</file>

<file path=ppt/slides/_rels/slide95.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image" Target="../media/image187.png"/><Relationship Id="rId1" Type="http://schemas.openxmlformats.org/officeDocument/2006/relationships/slideLayout" Target="../slideLayouts/slideLayout7.xml"/><Relationship Id="rId4" Type="http://schemas.openxmlformats.org/officeDocument/2006/relationships/image" Target="../media/image189.png"/></Relationships>
</file>

<file path=ppt/slides/_rels/slide96.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7.xml"/><Relationship Id="rId5" Type="http://schemas.openxmlformats.org/officeDocument/2006/relationships/image" Target="../media/image190.png"/><Relationship Id="rId4" Type="http://schemas.openxmlformats.org/officeDocument/2006/relationships/image" Target="../media/image115.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17BD41-7C11-4DFD-AC32-AA8B8AF1B69C}"/>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spcAft>
                <a:spcPts val="0"/>
              </a:spcAft>
              <a:tabLst>
                <a:tab pos="629920" algn="l"/>
              </a:tabLst>
            </a:pPr>
            <a:r>
              <a:rPr lang="vi-VN" sz="2800" b="1" dirty="0">
                <a:solidFill>
                  <a:srgbClr val="FF0000"/>
                </a:solidFill>
                <a:latin typeface="UTM Swiss Condensed" panose="02000500000000000000" pitchFamily="2" charset="0"/>
                <a:ea typeface="Arial" panose="020B0604020202020204" pitchFamily="34" charset="0"/>
                <a:cs typeface="Times New Roman" panose="02020603050405020304" pitchFamily="18" charset="0"/>
              </a:rPr>
              <a:t>Câu 1:</a:t>
            </a:r>
            <a:r>
              <a:rPr lang="vi-VN" sz="2800" b="1" dirty="0">
                <a:solidFill>
                  <a:srgbClr val="FFFF00"/>
                </a:solidFill>
                <a:latin typeface="UTM Swiss Condensed" panose="02000500000000000000" pitchFamily="2" charset="0"/>
                <a:ea typeface="Arial" panose="020B0604020202020204" pitchFamily="34" charset="0"/>
                <a:cs typeface="Times New Roman" panose="02020603050405020304" pitchFamily="18" charset="0"/>
              </a:rPr>
              <a:t> Phát biểu nào sau đây là </a:t>
            </a:r>
            <a:r>
              <a:rPr lang="vi-VN" sz="2800" b="1" i="1" dirty="0">
                <a:solidFill>
                  <a:srgbClr val="FFFF00"/>
                </a:solidFill>
                <a:latin typeface="UTM Swiss Condensed" panose="02000500000000000000" pitchFamily="2" charset="0"/>
                <a:ea typeface="Arial" panose="020B0604020202020204" pitchFamily="34" charset="0"/>
                <a:cs typeface="Times New Roman" panose="02020603050405020304" pitchFamily="18" charset="0"/>
              </a:rPr>
              <a:t>đúng</a:t>
            </a:r>
            <a:r>
              <a:rPr lang="vi-VN" sz="2800" b="1" dirty="0">
                <a:solidFill>
                  <a:srgbClr val="FFFF00"/>
                </a:solidFill>
                <a:latin typeface="UTM Swiss Condensed" panose="02000500000000000000" pitchFamily="2" charset="0"/>
                <a:ea typeface="Arial" panose="020B0604020202020204" pitchFamily="34" charset="0"/>
                <a:cs typeface="Times New Roman" panose="02020603050405020304" pitchFamily="18" charset="0"/>
              </a:rPr>
              <a:t>: Khái niệm cường độ dòng điện hiệu dụng được xây dựng dựa vào</a:t>
            </a:r>
          </a:p>
          <a:p>
            <a:r>
              <a:rPr lang="vi-VN" sz="2800" b="1" dirty="0">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3" name="Rectangle 2">
            <a:extLst>
              <a:ext uri="{FF2B5EF4-FFF2-40B4-BE49-F238E27FC236}">
                <a16:creationId xmlns:a16="http://schemas.microsoft.com/office/drawing/2014/main" id="{EBFA3A29-C651-4E9B-9D58-62CBE5AFE299}"/>
              </a:ext>
            </a:extLst>
          </p:cNvPr>
          <p:cNvSpPr/>
          <p:nvPr/>
        </p:nvSpPr>
        <p:spPr>
          <a:xfrm>
            <a:off x="508000" y="1577761"/>
            <a:ext cx="5814412"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tác dụng hóa học của dòng điện.</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27089B7C-4BC0-4532-96C8-76DC12F7832D}"/>
              </a:ext>
            </a:extLst>
          </p:cNvPr>
          <p:cNvSpPr/>
          <p:nvPr/>
        </p:nvSpPr>
        <p:spPr>
          <a:xfrm>
            <a:off x="508000" y="2100981"/>
            <a:ext cx="4751622"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tác dụng nhiệt của dòng điện.</a:t>
            </a:r>
          </a:p>
          <a:p>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D1DD569B-53AF-46FB-AF66-0BA76C42D409}"/>
              </a:ext>
            </a:extLst>
          </p:cNvPr>
          <p:cNvSpPr/>
          <p:nvPr/>
        </p:nvSpPr>
        <p:spPr>
          <a:xfrm>
            <a:off x="508000" y="3044604"/>
            <a:ext cx="489108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tác dụng từ của dòng điện.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DDC61269-AE4E-4E8B-AA3B-7E9F29DF6FEB}"/>
              </a:ext>
            </a:extLst>
          </p:cNvPr>
          <p:cNvSpPr/>
          <p:nvPr/>
        </p:nvSpPr>
        <p:spPr>
          <a:xfrm>
            <a:off x="508000" y="3793752"/>
            <a:ext cx="5623655"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tác dụng quang học của dòng </a:t>
            </a:r>
            <a:r>
              <a:rPr lang="vi-VN" sz="2800" b="1">
                <a:solidFill>
                  <a:srgbClr val="FFFFFF"/>
                </a:solidFill>
                <a:latin typeface="UTM Swiss Condensed" panose="02000500000000000000" pitchFamily="2" charset="0"/>
                <a:ea typeface="Arial" panose="020B0604020202020204" pitchFamily="34" charset="0"/>
              </a:rPr>
              <a:t>điện. </a:t>
            </a:r>
            <a:endParaRPr lang="vi-VN" sz="2800" b="1" dirty="0">
              <a:solidFill>
                <a:srgbClr val="FFFFFF"/>
              </a:solidFill>
              <a:latin typeface="UTM Swiss Condensed" panose="02000500000000000000" pitchFamily="2" charset="0"/>
            </a:endParaRPr>
          </a:p>
        </p:txBody>
      </p:sp>
      <p:sp>
        <p:nvSpPr>
          <p:cNvPr id="8" name="Oval 7">
            <a:extLst>
              <a:ext uri="{FF2B5EF4-FFF2-40B4-BE49-F238E27FC236}">
                <a16:creationId xmlns:a16="http://schemas.microsoft.com/office/drawing/2014/main" id="{CFA49D1B-298A-45A3-9427-707DE306003B}"/>
              </a:ext>
            </a:extLst>
          </p:cNvPr>
          <p:cNvSpPr/>
          <p:nvPr/>
        </p:nvSpPr>
        <p:spPr>
          <a:xfrm>
            <a:off x="444500" y="2164093"/>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332780177"/>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8">
                                            <p:bg/>
                                          </p:spTgt>
                                        </p:tgtEl>
                                        <p:attrNameLst>
                                          <p:attrName>style.visibility</p:attrName>
                                        </p:attrNameLst>
                                      </p:cBhvr>
                                      <p:to>
                                        <p:strVal val="visible"/>
                                      </p:to>
                                    </p:set>
                                    <p:anim calcmode="lin" valueType="num">
                                      <p:cBhvr>
                                        <p:cTn id="32" dur="500" fill="hold"/>
                                        <p:tgtEl>
                                          <p:spTgt spid="8">
                                            <p:bg/>
                                          </p:spTgt>
                                        </p:tgtEl>
                                        <p:attrNameLst>
                                          <p:attrName>ppt_w</p:attrName>
                                        </p:attrNameLst>
                                      </p:cBhvr>
                                      <p:tavLst>
                                        <p:tav tm="0">
                                          <p:val>
                                            <p:fltVal val="0"/>
                                          </p:val>
                                        </p:tav>
                                        <p:tav tm="100000">
                                          <p:val>
                                            <p:strVal val="#ppt_w"/>
                                          </p:val>
                                        </p:tav>
                                      </p:tavLst>
                                    </p:anim>
                                    <p:anim calcmode="lin" valueType="num">
                                      <p:cBhvr>
                                        <p:cTn id="33" dur="500" fill="hold"/>
                                        <p:tgtEl>
                                          <p:spTgt spid="8">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8">
                                            <p:txEl>
                                              <p:pRg st="0" end="0"/>
                                            </p:txEl>
                                          </p:spTgt>
                                        </p:tgtEl>
                                        <p:attrNameLst>
                                          <p:attrName>style.visibility</p:attrName>
                                        </p:attrNameLst>
                                      </p:cBhvr>
                                      <p:to>
                                        <p:strVal val="visible"/>
                                      </p:to>
                                    </p:set>
                                    <p:anim calcmode="lin" valueType="num">
                                      <p:cBhvr>
                                        <p:cTn id="38"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8">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8" grpId="0" build="p"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7AA271-268C-421E-9426-B7F1639073F1}"/>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10:</a:t>
            </a:r>
            <a:r>
              <a:rPr lang="vi-VN" sz="2800" b="1" dirty="0">
                <a:solidFill>
                  <a:srgbClr val="FFFF00"/>
                </a:solidFill>
                <a:latin typeface="UTM Swiss Condensed" panose="02000500000000000000" pitchFamily="2" charset="0"/>
                <a:cs typeface="Times New Roman" panose="02020603050405020304" pitchFamily="18" charset="0"/>
              </a:rPr>
              <a:t> Điều kiện để xảy ra hiện tượng cộng hưởng điện trong đoạn mạch RLC được diễn tả theo biểu thức nào?</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0036BCEA-3D37-4F60-9C19-93B61004349F}"/>
                  </a:ext>
                </a:extLst>
              </p:cNvPr>
              <p:cNvSpPr/>
              <p:nvPr/>
            </p:nvSpPr>
            <p:spPr>
              <a:xfrm>
                <a:off x="1016000" y="1577761"/>
                <a:ext cx="2121093" cy="714683"/>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a:t>
                </a:r>
                <a14:m>
                  <m:oMath xmlns:m="http://schemas.openxmlformats.org/officeDocument/2006/math">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𝑳𝑪</m:t>
                        </m:r>
                      </m:den>
                    </m:f>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3" name="Rectangle 2">
                <a:extLst>
                  <a:ext uri="{FF2B5EF4-FFF2-40B4-BE49-F238E27FC236}">
                    <a16:creationId xmlns:a16="http://schemas.microsoft.com/office/drawing/2014/main" id="{0036BCEA-3D37-4F60-9C19-93B61004349F}"/>
                  </a:ext>
                </a:extLst>
              </p:cNvPr>
              <p:cNvSpPr>
                <a:spLocks noRot="1" noChangeAspect="1" noMove="1" noResize="1" noEditPoints="1" noAdjustHandles="1" noChangeArrowheads="1" noChangeShapeType="1" noTextEdit="1"/>
              </p:cNvSpPr>
              <p:nvPr/>
            </p:nvSpPr>
            <p:spPr>
              <a:xfrm>
                <a:off x="1016000" y="1577761"/>
                <a:ext cx="2121093" cy="714683"/>
              </a:xfrm>
              <a:prstGeom prst="rect">
                <a:avLst/>
              </a:prstGeom>
              <a:blipFill>
                <a:blip r:embed="rId2"/>
                <a:stretch>
                  <a:fillRect l="-6034" b="-769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008F537B-42D2-4001-A981-EE49ED8A4492}"/>
                  </a:ext>
                </a:extLst>
              </p:cNvPr>
              <p:cNvSpPr/>
              <p:nvPr/>
            </p:nvSpPr>
            <p:spPr>
              <a:xfrm>
                <a:off x="6477000" y="1577761"/>
                <a:ext cx="3044423" cy="734432"/>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B. </a:t>
                </a:r>
                <a14:m>
                  <m:oMath xmlns:m="http://schemas.openxmlformats.org/officeDocument/2006/math">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𝒇</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𝝅</m:t>
                        </m:r>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𝑳𝑪</m:t>
                            </m:r>
                          </m:e>
                        </m:rad>
                      </m:den>
                    </m:f>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4" name="Rectangle 3">
                <a:extLst>
                  <a:ext uri="{FF2B5EF4-FFF2-40B4-BE49-F238E27FC236}">
                    <a16:creationId xmlns:a16="http://schemas.microsoft.com/office/drawing/2014/main" id="{008F537B-42D2-4001-A981-EE49ED8A4492}"/>
                  </a:ext>
                </a:extLst>
              </p:cNvPr>
              <p:cNvSpPr>
                <a:spLocks noRot="1" noChangeAspect="1" noMove="1" noResize="1" noEditPoints="1" noAdjustHandles="1" noChangeArrowheads="1" noChangeShapeType="1" noTextEdit="1"/>
              </p:cNvSpPr>
              <p:nvPr/>
            </p:nvSpPr>
            <p:spPr>
              <a:xfrm>
                <a:off x="6477000" y="1577761"/>
                <a:ext cx="3044423" cy="734432"/>
              </a:xfrm>
              <a:prstGeom prst="rect">
                <a:avLst/>
              </a:prstGeom>
              <a:blipFill>
                <a:blip r:embed="rId3"/>
                <a:stretch>
                  <a:fillRect l="-4208" b="-500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F084D4D6-C165-411D-B512-E073D001CDA5}"/>
                  </a:ext>
                </a:extLst>
              </p:cNvPr>
              <p:cNvSpPr/>
              <p:nvPr/>
            </p:nvSpPr>
            <p:spPr>
              <a:xfrm>
                <a:off x="1016000" y="2339761"/>
                <a:ext cx="3044423" cy="734432"/>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sSup>
                      <m:sSupPr>
                        <m:ctrlPr>
                          <a:rPr lang="vi-VN" sz="2800" b="1" i="1">
                            <a:solidFill>
                              <a:srgbClr val="FFFFFF"/>
                            </a:solidFill>
                            <a:latin typeface="Cambria Math" panose="02040503050406030204" pitchFamily="18" charset="0"/>
                            <a:cs typeface="Times New Roman" panose="02020603050405020304" pitchFamily="18" charset="0"/>
                          </a:rPr>
                        </m:ctrlPr>
                      </m:sSup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e>
                      <m:sup>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p>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m:t>
                        </m:r>
                      </m:num>
                      <m:den>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𝑳𝑪</m:t>
                            </m:r>
                          </m:e>
                        </m:rad>
                      </m:den>
                    </m:f>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5" name="Rectangle 4">
                <a:extLst>
                  <a:ext uri="{FF2B5EF4-FFF2-40B4-BE49-F238E27FC236}">
                    <a16:creationId xmlns:a16="http://schemas.microsoft.com/office/drawing/2014/main" id="{F084D4D6-C165-411D-B512-E073D001CDA5}"/>
                  </a:ext>
                </a:extLst>
              </p:cNvPr>
              <p:cNvSpPr>
                <a:spLocks noRot="1" noChangeAspect="1" noMove="1" noResize="1" noEditPoints="1" noAdjustHandles="1" noChangeArrowheads="1" noChangeShapeType="1" noTextEdit="1"/>
              </p:cNvSpPr>
              <p:nvPr/>
            </p:nvSpPr>
            <p:spPr>
              <a:xfrm>
                <a:off x="1016000" y="2339761"/>
                <a:ext cx="3044423" cy="734432"/>
              </a:xfrm>
              <a:prstGeom prst="rect">
                <a:avLst/>
              </a:prstGeom>
              <a:blipFill>
                <a:blip r:embed="rId4"/>
                <a:stretch>
                  <a:fillRect l="-4208" b="-500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F137E2F0-11DE-49FF-BAA6-EB071A40DF89}"/>
                  </a:ext>
                </a:extLst>
              </p:cNvPr>
              <p:cNvSpPr/>
              <p:nvPr/>
            </p:nvSpPr>
            <p:spPr>
              <a:xfrm>
                <a:off x="6477000" y="2339761"/>
                <a:ext cx="2448234" cy="714683"/>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sSup>
                      <m:sSupPr>
                        <m:ctrlPr>
                          <a:rPr lang="vi-VN" sz="2800" b="1" i="1">
                            <a:solidFill>
                              <a:srgbClr val="FFFFFF"/>
                            </a:solidFill>
                            <a:latin typeface="Cambria Math" panose="02040503050406030204" pitchFamily="18" charset="0"/>
                            <a:cs typeface="Times New Roman" panose="02020603050405020304" pitchFamily="18" charset="0"/>
                          </a:rPr>
                        </m:ctrlPr>
                      </m:sSupPr>
                      <m:e>
                        <m:r>
                          <a:rPr lang="vi-VN" sz="2800" b="1" i="1">
                            <a:solidFill>
                              <a:srgbClr val="FFFFFF"/>
                            </a:solidFill>
                            <a:latin typeface="Cambria Math" panose="02040503050406030204" pitchFamily="18" charset="0"/>
                            <a:ea typeface="Arial" panose="020B0604020202020204" pitchFamily="34" charset="0"/>
                          </a:rPr>
                          <m:t>𝒇</m:t>
                        </m:r>
                      </m:e>
                      <m:sup>
                        <m:r>
                          <a:rPr lang="vi-VN" sz="2800" b="1" i="1">
                            <a:solidFill>
                              <a:srgbClr val="FFFFFF"/>
                            </a:solidFill>
                            <a:latin typeface="Cambria Math" panose="02040503050406030204" pitchFamily="18" charset="0"/>
                            <a:ea typeface="Arial" panose="020B0604020202020204" pitchFamily="34" charset="0"/>
                          </a:rPr>
                          <m:t>𝟐</m:t>
                        </m:r>
                      </m:sup>
                    </m:sSup>
                    <m:r>
                      <a:rPr lang="vi-VN" sz="2800" b="1" i="1">
                        <a:solidFill>
                          <a:srgbClr val="FFFFFF"/>
                        </a:solidFill>
                        <a:latin typeface="Cambria Math" panose="02040503050406030204" pitchFamily="18" charset="0"/>
                        <a:ea typeface="Arial" panose="020B0604020202020204" pitchFamily="34"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rPr>
                          <m:t>𝟏</m:t>
                        </m:r>
                      </m:num>
                      <m:den>
                        <m:r>
                          <a:rPr lang="vi-VN" sz="2800" b="1" i="1">
                            <a:solidFill>
                              <a:srgbClr val="FFFFFF"/>
                            </a:solidFill>
                            <a:latin typeface="Cambria Math" panose="02040503050406030204" pitchFamily="18" charset="0"/>
                            <a:ea typeface="Arial" panose="020B0604020202020204" pitchFamily="34" charset="0"/>
                          </a:rPr>
                          <m:t>𝟐</m:t>
                        </m:r>
                        <m:r>
                          <a:rPr lang="vi-VN" sz="2800" b="1" i="1">
                            <a:solidFill>
                              <a:srgbClr val="FFFFFF"/>
                            </a:solidFill>
                            <a:latin typeface="Cambria Math" panose="02040503050406030204" pitchFamily="18" charset="0"/>
                            <a:ea typeface="Arial" panose="020B0604020202020204" pitchFamily="34" charset="0"/>
                          </a:rPr>
                          <m:t>𝝅</m:t>
                        </m:r>
                        <m:r>
                          <a:rPr lang="vi-VN" sz="2800" b="1" i="1">
                            <a:solidFill>
                              <a:srgbClr val="FFFFFF"/>
                            </a:solidFill>
                            <a:latin typeface="Cambria Math" panose="02040503050406030204" pitchFamily="18" charset="0"/>
                            <a:ea typeface="Arial" panose="020B0604020202020204" pitchFamily="34" charset="0"/>
                          </a:rPr>
                          <m:t>𝑳𝑪</m:t>
                        </m:r>
                      </m:den>
                    </m:f>
                    <m:r>
                      <a:rPr lang="vi-VN" sz="2800" b="1" i="1">
                        <a:solidFill>
                          <a:srgbClr val="FFFFFF"/>
                        </a:solidFill>
                        <a:latin typeface="Cambria Math" panose="02040503050406030204" pitchFamily="18" charset="0"/>
                        <a:ea typeface="Arial" panose="020B0604020202020204" pitchFamily="34" charset="0"/>
                      </a:rPr>
                      <m:t>.</m:t>
                    </m:r>
                  </m:oMath>
                </a14:m>
                <a:r>
                  <a:rPr lang="vi-VN" sz="2800" b="1" dirty="0">
                    <a:solidFill>
                      <a:srgbClr val="FFFFFF"/>
                    </a:solidFill>
                    <a:latin typeface="UTM Swiss Condensed" panose="02000500000000000000" pitchFamily="2" charset="0"/>
                  </a:rPr>
                  <a:t> </a:t>
                </a:r>
              </a:p>
            </p:txBody>
          </p:sp>
        </mc:Choice>
        <mc:Fallback xmlns="">
          <p:sp>
            <p:nvSpPr>
              <p:cNvPr id="6" name="Rectangle 5">
                <a:extLst>
                  <a:ext uri="{FF2B5EF4-FFF2-40B4-BE49-F238E27FC236}">
                    <a16:creationId xmlns:a16="http://schemas.microsoft.com/office/drawing/2014/main" id="{F137E2F0-11DE-49FF-BAA6-EB071A40DF89}"/>
                  </a:ext>
                </a:extLst>
              </p:cNvPr>
              <p:cNvSpPr>
                <a:spLocks noRot="1" noChangeAspect="1" noMove="1" noResize="1" noEditPoints="1" noAdjustHandles="1" noChangeArrowheads="1" noChangeShapeType="1" noTextEdit="1"/>
              </p:cNvSpPr>
              <p:nvPr/>
            </p:nvSpPr>
            <p:spPr>
              <a:xfrm>
                <a:off x="6477000" y="2339761"/>
                <a:ext cx="2448234" cy="714683"/>
              </a:xfrm>
              <a:prstGeom prst="rect">
                <a:avLst/>
              </a:prstGeom>
              <a:blipFill>
                <a:blip r:embed="rId5"/>
                <a:stretch>
                  <a:fillRect l="-5237" b="-7692"/>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8FEEE747-53CC-4CF7-B4CC-3C9BD78722B4}"/>
              </a:ext>
            </a:extLst>
          </p:cNvPr>
          <p:cNvSpPr/>
          <p:nvPr/>
        </p:nvSpPr>
        <p:spPr>
          <a:xfrm>
            <a:off x="6413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744734056"/>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3A124C-C1C7-49DB-8354-92FC975FF2A4}"/>
              </a:ext>
            </a:extLst>
          </p:cNvPr>
          <p:cNvSpPr/>
          <p:nvPr/>
        </p:nvSpPr>
        <p:spPr>
          <a:xfrm>
            <a:off x="127000" y="63500"/>
            <a:ext cx="11938000" cy="200978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it-IT" sz="2800" b="1" dirty="0">
                <a:solidFill>
                  <a:srgbClr val="FFFF00"/>
                </a:solidFill>
                <a:latin typeface="UTM Swiss Condensed" panose="02000500000000000000" pitchFamily="2" charset="0"/>
                <a:cs typeface="Times New Roman" panose="02020603050405020304" pitchFamily="18" charset="0"/>
              </a:rPr>
              <a:t>Câu 100: Cho một đoạn mạch không phân nhánh gồm một điện trở thuần, một cuộn dây thuần cảm và một tụ điện. Khi xảy ra cộng hưởng điện trong đoạn mạch thì khẳng định nào sau </a:t>
            </a:r>
            <a:r>
              <a:rPr lang="it-IT" sz="2800" b="1">
                <a:solidFill>
                  <a:srgbClr val="FFFF00"/>
                </a:solidFill>
                <a:latin typeface="UTM Swiss Condensed" panose="02000500000000000000" pitchFamily="2" charset="0"/>
                <a:cs typeface="Times New Roman" panose="02020603050405020304" pitchFamily="18" charset="0"/>
              </a:rPr>
              <a:t>đây sai</a:t>
            </a:r>
            <a:r>
              <a:rPr lang="it-IT" sz="2800" b="1" dirty="0">
                <a:solidFill>
                  <a:srgbClr val="FFFF00"/>
                </a:solidFill>
                <a:latin typeface="UTM Swiss Condensed" panose="02000500000000000000" pitchFamily="2" charset="0"/>
                <a:cs typeface="Times New Roman" panose="02020603050405020304" pitchFamily="18" charset="0"/>
              </a:rPr>
              <a:t>?</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it-IT"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6751F92B-CF19-481D-85BD-22B78FD54EDE}"/>
              </a:ext>
            </a:extLst>
          </p:cNvPr>
          <p:cNvSpPr/>
          <p:nvPr/>
        </p:nvSpPr>
        <p:spPr>
          <a:xfrm>
            <a:off x="508000" y="2073281"/>
            <a:ext cx="9339416"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 Cường độ dòng điện hiệu dụng trong mạch đạt giá trị lớn nhất.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D7BA236A-FA48-4D54-AA48-8F16E5FD0F4A}"/>
              </a:ext>
            </a:extLst>
          </p:cNvPr>
          <p:cNvSpPr/>
          <p:nvPr/>
        </p:nvSpPr>
        <p:spPr>
          <a:xfrm>
            <a:off x="508000" y="3242832"/>
            <a:ext cx="7438255"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Cảm kháng và dung kháng của mạch bằng nhau.</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8C6FAE5F-6C33-45AC-8A2F-4C0EEAE753B2}"/>
              </a:ext>
            </a:extLst>
          </p:cNvPr>
          <p:cNvSpPr/>
          <p:nvPr/>
        </p:nvSpPr>
        <p:spPr>
          <a:xfrm>
            <a:off x="508000" y="4412383"/>
            <a:ext cx="13773322"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 Điện áp tức thời giữa hai đầu đoạn mạch cùng pha với điện áp tức thời giữa hai đầu điện trở R</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48064DC8-15E1-4021-A9A7-04638DE46571}"/>
              </a:ext>
            </a:extLst>
          </p:cNvPr>
          <p:cNvSpPr/>
          <p:nvPr/>
        </p:nvSpPr>
        <p:spPr>
          <a:xfrm>
            <a:off x="508000" y="5581934"/>
            <a:ext cx="1353126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Điện áp hiệu dụng giữa hai đầu điện trở R nhỏ hơn điện áp hiệu dụng ở hai đầu đoạn </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mạch.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E9EFC9B1-E8D7-45CA-BF27-BC9BEF717E37}"/>
              </a:ext>
            </a:extLst>
          </p:cNvPr>
          <p:cNvSpPr/>
          <p:nvPr/>
        </p:nvSpPr>
        <p:spPr>
          <a:xfrm>
            <a:off x="444500" y="5518434"/>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28736297"/>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1D3CF0-4CB5-4915-A4A6-4C18B3DA09CE}"/>
              </a:ext>
            </a:extLst>
          </p:cNvPr>
          <p:cNvSpPr/>
          <p:nvPr/>
        </p:nvSpPr>
        <p:spPr>
          <a:xfrm>
            <a:off x="127000" y="63500"/>
            <a:ext cx="11938000" cy="200978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FF00"/>
                </a:solidFill>
                <a:latin typeface="UTM Swiss Condensed" panose="02000500000000000000" pitchFamily="2" charset="0"/>
                <a:cs typeface="Times New Roman" panose="02020603050405020304" pitchFamily="18" charset="0"/>
              </a:rPr>
              <a:t>Câu 101: Đặt điện áp xoay chiều có tần số góc ω vào hai đầu đoạn mạch gồm điện trở R và cuộn cảm </a:t>
            </a:r>
            <a:r>
              <a:rPr lang="vi-VN" sz="2800" b="1">
                <a:solidFill>
                  <a:srgbClr val="FFFF00"/>
                </a:solidFill>
                <a:latin typeface="UTM Swiss Condensed" panose="02000500000000000000" pitchFamily="2" charset="0"/>
                <a:cs typeface="Times New Roman" panose="02020603050405020304" pitchFamily="18" charset="0"/>
              </a:rPr>
              <a:t>thuần </a:t>
            </a:r>
            <a:r>
              <a:rPr lang="it-IT" sz="2800" b="1" dirty="0">
                <a:solidFill>
                  <a:srgbClr val="FFFF00"/>
                </a:solidFill>
                <a:latin typeface="UTM Swiss Condensed" panose="02000500000000000000" pitchFamily="2" charset="0"/>
                <a:cs typeface="Times New Roman" panose="02020603050405020304" pitchFamily="18" charset="0"/>
              </a:rPr>
              <a:t>có độ tự cảm L</a:t>
            </a:r>
            <a:r>
              <a:rPr lang="vi-VN" sz="2800" b="1" dirty="0">
                <a:solidFill>
                  <a:srgbClr val="FFFF00"/>
                </a:solidFill>
                <a:latin typeface="UTM Swiss Condensed" panose="02000500000000000000" pitchFamily="2" charset="0"/>
                <a:cs typeface="Times New Roman" panose="02020603050405020304" pitchFamily="18" charset="0"/>
              </a:rPr>
              <a:t> mắc nối tiếp. Hệ số công suát của đoạn mạch lúc này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DA02A20A-DFEB-42E2-A82A-D04302F6035F}"/>
                  </a:ext>
                </a:extLst>
              </p:cNvPr>
              <p:cNvSpPr/>
              <p:nvPr/>
            </p:nvSpPr>
            <p:spPr>
              <a:xfrm>
                <a:off x="1016000" y="2073281"/>
                <a:ext cx="3044423" cy="82112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𝑹</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d>
                                  <m:d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d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𝑳</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e>
                                </m:d>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e>
                        </m:rad>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𝑹</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DA02A20A-DFEB-42E2-A82A-D04302F6035F}"/>
                  </a:ext>
                </a:extLst>
              </p:cNvPr>
              <p:cNvSpPr>
                <a:spLocks noRot="1" noChangeAspect="1" noMove="1" noResize="1" noEditPoints="1" noAdjustHandles="1" noChangeArrowheads="1" noChangeShapeType="1" noTextEdit="1"/>
              </p:cNvSpPr>
              <p:nvPr/>
            </p:nvSpPr>
            <p:spPr>
              <a:xfrm>
                <a:off x="1016000" y="2073281"/>
                <a:ext cx="3044423" cy="821122"/>
              </a:xfrm>
              <a:prstGeom prst="rect">
                <a:avLst/>
              </a:prstGeom>
              <a:blipFill>
                <a:blip r:embed="rId2"/>
                <a:stretch>
                  <a:fillRect l="-4208" b="-6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1C402185-E2B0-4646-BD00-A0E6C39FD165}"/>
                  </a:ext>
                </a:extLst>
              </p:cNvPr>
              <p:cNvSpPr/>
              <p:nvPr/>
            </p:nvSpPr>
            <p:spPr>
              <a:xfrm>
                <a:off x="6477000" y="2073281"/>
                <a:ext cx="3044423" cy="106407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𝑹</m:t>
                        </m:r>
                      </m:num>
                      <m:den>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d>
                              <m:dPr>
                                <m:begChr m:val="|"/>
                                <m:endChr m:val="|"/>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dPr>
                              <m:e>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𝑹</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d>
                                      <m:d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d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𝑳</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e>
                                    </m:d>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e>
                            </m:d>
                          </m:e>
                        </m:rad>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1C402185-E2B0-4646-BD00-A0E6C39FD165}"/>
                  </a:ext>
                </a:extLst>
              </p:cNvPr>
              <p:cNvSpPr>
                <a:spLocks noRot="1" noChangeAspect="1" noMove="1" noResize="1" noEditPoints="1" noAdjustHandles="1" noChangeArrowheads="1" noChangeShapeType="1" noTextEdit="1"/>
              </p:cNvSpPr>
              <p:nvPr/>
            </p:nvSpPr>
            <p:spPr>
              <a:xfrm>
                <a:off x="6477000" y="2073281"/>
                <a:ext cx="3044423" cy="1064074"/>
              </a:xfrm>
              <a:prstGeom prst="rect">
                <a:avLst/>
              </a:prstGeom>
              <a:blipFill>
                <a:blip r:embed="rId3"/>
                <a:stretch>
                  <a:fillRect l="-420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ABBCBD7-11C5-4DD0-96B2-92C44F416984}"/>
                  </a:ext>
                </a:extLst>
              </p:cNvPr>
              <p:cNvSpPr/>
              <p:nvPr/>
            </p:nvSpPr>
            <p:spPr>
              <a:xfrm>
                <a:off x="1016000" y="2835281"/>
                <a:ext cx="3044423" cy="80490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𝑹</m:t>
                        </m:r>
                      </m:num>
                      <m:den>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𝑹</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d>
                                  <m:d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d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𝑳</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e>
                                </m:d>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e>
                        </m:rad>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7ABBCBD7-11C5-4DD0-96B2-92C44F416984}"/>
                  </a:ext>
                </a:extLst>
              </p:cNvPr>
              <p:cNvSpPr>
                <a:spLocks noRot="1" noChangeAspect="1" noMove="1" noResize="1" noEditPoints="1" noAdjustHandles="1" noChangeArrowheads="1" noChangeShapeType="1" noTextEdit="1"/>
              </p:cNvSpPr>
              <p:nvPr/>
            </p:nvSpPr>
            <p:spPr>
              <a:xfrm>
                <a:off x="1016000" y="2835281"/>
                <a:ext cx="3044423" cy="804900"/>
              </a:xfrm>
              <a:prstGeom prst="rect">
                <a:avLst/>
              </a:prstGeom>
              <a:blipFill>
                <a:blip r:embed="rId4"/>
                <a:stretch>
                  <a:fillRect l="-420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3AA32A12-4889-44E5-86DF-1C6443A52DD3}"/>
                  </a:ext>
                </a:extLst>
              </p:cNvPr>
              <p:cNvSpPr/>
              <p:nvPr/>
            </p:nvSpPr>
            <p:spPr>
              <a:xfrm>
                <a:off x="6477000" y="2835281"/>
                <a:ext cx="2178353" cy="82112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𝑹</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sup>
                            </m:s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d>
                                  <m:d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d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𝑳</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𝝎</m:t>
                                    </m:r>
                                  </m:e>
                                </m:d>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sup>
                            </m:sSup>
                          </m:e>
                        </m:rad>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𝑹</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6" name="Rectangle 5">
                <a:extLst>
                  <a:ext uri="{FF2B5EF4-FFF2-40B4-BE49-F238E27FC236}">
                    <a16:creationId xmlns:a16="http://schemas.microsoft.com/office/drawing/2014/main" id="{3AA32A12-4889-44E5-86DF-1C6443A52DD3}"/>
                  </a:ext>
                </a:extLst>
              </p:cNvPr>
              <p:cNvSpPr>
                <a:spLocks noRot="1" noChangeAspect="1" noMove="1" noResize="1" noEditPoints="1" noAdjustHandles="1" noChangeArrowheads="1" noChangeShapeType="1" noTextEdit="1"/>
              </p:cNvSpPr>
              <p:nvPr/>
            </p:nvSpPr>
            <p:spPr>
              <a:xfrm>
                <a:off x="6477000" y="2835281"/>
                <a:ext cx="2178353" cy="821122"/>
              </a:xfrm>
              <a:prstGeom prst="rect">
                <a:avLst/>
              </a:prstGeom>
              <a:blipFill>
                <a:blip r:embed="rId5"/>
                <a:stretch>
                  <a:fillRect l="-5882" r="-4762" b="-6667"/>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324E7BF7-25BF-4BFC-B302-E59807D9881C}"/>
              </a:ext>
            </a:extLst>
          </p:cNvPr>
          <p:cNvSpPr/>
          <p:nvPr/>
        </p:nvSpPr>
        <p:spPr>
          <a:xfrm>
            <a:off x="952500" y="2771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7800016"/>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0F09CC-774B-43A3-8C59-F49AA99A5362}"/>
              </a:ext>
            </a:extLst>
          </p:cNvPr>
          <p:cNvSpPr/>
          <p:nvPr/>
        </p:nvSpPr>
        <p:spPr>
          <a:xfrm>
            <a:off x="127000" y="63500"/>
            <a:ext cx="11938000" cy="200978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FF00"/>
                </a:solidFill>
                <a:latin typeface="UTM Swiss Condensed" panose="02000500000000000000" pitchFamily="2" charset="0"/>
                <a:cs typeface="Times New Roman" panose="02020603050405020304" pitchFamily="18" charset="0"/>
              </a:rPr>
              <a:t>Câu 102: Cho đoạn mạch gồm điện trở thuần R nối tiếp với cuộn cảm thuần có độ tự cảm L. Khi dòng điện xoay chiều có tần số góc ω chạy qua thì tổng trở của đoạn mạch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36F8C237-30CE-4B4C-85FE-A40BC6FCD930}"/>
                  </a:ext>
                </a:extLst>
              </p:cNvPr>
              <p:cNvSpPr/>
              <p:nvPr/>
            </p:nvSpPr>
            <p:spPr>
              <a:xfrm>
                <a:off x="1016000" y="2073281"/>
                <a:ext cx="3044423" cy="61414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𝑹</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d>
                              <m:d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d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𝑳</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e>
                            </m:d>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36F8C237-30CE-4B4C-85FE-A40BC6FCD930}"/>
                  </a:ext>
                </a:extLst>
              </p:cNvPr>
              <p:cNvSpPr>
                <a:spLocks noRot="1" noChangeAspect="1" noMove="1" noResize="1" noEditPoints="1" noAdjustHandles="1" noChangeArrowheads="1" noChangeShapeType="1" noTextEdit="1"/>
              </p:cNvSpPr>
              <p:nvPr/>
            </p:nvSpPr>
            <p:spPr>
              <a:xfrm>
                <a:off x="1016000" y="2073281"/>
                <a:ext cx="3044423" cy="614142"/>
              </a:xfrm>
              <a:prstGeom prst="rect">
                <a:avLst/>
              </a:prstGeom>
              <a:blipFill>
                <a:blip r:embed="rId2"/>
                <a:stretch>
                  <a:fillRect l="-4208" b="-2376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9227A1A4-03C8-4E56-BDEF-72204F7AD35C}"/>
                  </a:ext>
                </a:extLst>
              </p:cNvPr>
              <p:cNvSpPr/>
              <p:nvPr/>
            </p:nvSpPr>
            <p:spPr>
              <a:xfrm>
                <a:off x="6477000" y="2073281"/>
                <a:ext cx="3044423" cy="96917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𝑹</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d>
                              <m:d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dPr>
                              <m:e>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𝑳</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den>
                                </m:f>
                              </m:e>
                            </m:d>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9227A1A4-03C8-4E56-BDEF-72204F7AD35C}"/>
                  </a:ext>
                </a:extLst>
              </p:cNvPr>
              <p:cNvSpPr>
                <a:spLocks noRot="1" noChangeAspect="1" noMove="1" noResize="1" noEditPoints="1" noAdjustHandles="1" noChangeArrowheads="1" noChangeShapeType="1" noTextEdit="1"/>
              </p:cNvSpPr>
              <p:nvPr/>
            </p:nvSpPr>
            <p:spPr>
              <a:xfrm>
                <a:off x="6477000" y="2073281"/>
                <a:ext cx="3044423" cy="969176"/>
              </a:xfrm>
              <a:prstGeom prst="rect">
                <a:avLst/>
              </a:prstGeom>
              <a:blipFill>
                <a:blip r:embed="rId3"/>
                <a:stretch>
                  <a:fillRect l="-4208" b="-12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CC8BEB5-4098-48CA-B459-CCEAB7AAE6D9}"/>
                  </a:ext>
                </a:extLst>
              </p:cNvPr>
              <p:cNvSpPr/>
              <p:nvPr/>
            </p:nvSpPr>
            <p:spPr>
              <a:xfrm>
                <a:off x="1016000" y="2835281"/>
                <a:ext cx="3967753" cy="61414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𝑹</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d>
                              <m:d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d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𝑳</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e>
                            </m:d>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3CC8BEB5-4098-48CA-B459-CCEAB7AAE6D9}"/>
                  </a:ext>
                </a:extLst>
              </p:cNvPr>
              <p:cNvSpPr>
                <a:spLocks noRot="1" noChangeAspect="1" noMove="1" noResize="1" noEditPoints="1" noAdjustHandles="1" noChangeArrowheads="1" noChangeShapeType="1" noTextEdit="1"/>
              </p:cNvSpPr>
              <p:nvPr/>
            </p:nvSpPr>
            <p:spPr>
              <a:xfrm>
                <a:off x="1016000" y="2835281"/>
                <a:ext cx="3967753" cy="614142"/>
              </a:xfrm>
              <a:prstGeom prst="rect">
                <a:avLst/>
              </a:prstGeom>
              <a:blipFill>
                <a:blip r:embed="rId4"/>
                <a:stretch>
                  <a:fillRect l="-3226" b="-2376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1FEF39A2-5D6E-4747-B702-4821D280EBF3}"/>
                  </a:ext>
                </a:extLst>
              </p:cNvPr>
              <p:cNvSpPr/>
              <p:nvPr/>
            </p:nvSpPr>
            <p:spPr>
              <a:xfrm>
                <a:off x="6477000" y="2835281"/>
                <a:ext cx="2831801" cy="61414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𝑹</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sup>
                        </m:s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d>
                              <m:d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d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𝑳</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𝝎</m:t>
                                </m:r>
                              </m:e>
                            </m:d>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sup>
                        </m:sSup>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6" name="Rectangle 5">
                <a:extLst>
                  <a:ext uri="{FF2B5EF4-FFF2-40B4-BE49-F238E27FC236}">
                    <a16:creationId xmlns:a16="http://schemas.microsoft.com/office/drawing/2014/main" id="{1FEF39A2-5D6E-4747-B702-4821D280EBF3}"/>
                  </a:ext>
                </a:extLst>
              </p:cNvPr>
              <p:cNvSpPr>
                <a:spLocks noRot="1" noChangeAspect="1" noMove="1" noResize="1" noEditPoints="1" noAdjustHandles="1" noChangeArrowheads="1" noChangeShapeType="1" noTextEdit="1"/>
              </p:cNvSpPr>
              <p:nvPr/>
            </p:nvSpPr>
            <p:spPr>
              <a:xfrm>
                <a:off x="6477000" y="2835281"/>
                <a:ext cx="2831801" cy="614142"/>
              </a:xfrm>
              <a:prstGeom prst="rect">
                <a:avLst/>
              </a:prstGeom>
              <a:blipFill>
                <a:blip r:embed="rId5"/>
                <a:stretch>
                  <a:fillRect l="-4526" r="-3448" b="-23762"/>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BBA6D31A-14CC-4E91-988B-EB98C52528DA}"/>
              </a:ext>
            </a:extLst>
          </p:cNvPr>
          <p:cNvSpPr/>
          <p:nvPr/>
        </p:nvSpPr>
        <p:spPr>
          <a:xfrm>
            <a:off x="952500" y="2009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340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B9F02E-9E4D-42DF-8346-580DB4B1FCA5}"/>
              </a:ext>
            </a:extLst>
          </p:cNvPr>
          <p:cNvSpPr/>
          <p:nvPr/>
        </p:nvSpPr>
        <p:spPr>
          <a:xfrm>
            <a:off x="127000" y="63500"/>
            <a:ext cx="11938000" cy="1018740"/>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FF00"/>
                </a:solidFill>
                <a:latin typeface="UTM Swiss Condensed" panose="02000500000000000000" pitchFamily="2" charset="0"/>
                <a:cs typeface="Times New Roman" panose="02020603050405020304" pitchFamily="18" charset="0"/>
              </a:rPr>
              <a:t>Câu 103: Công thức xác định công suất của dòng điện xoay chiều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26EC1AC2-A864-41C7-886B-9353474130ED}"/>
                  </a:ext>
                </a:extLst>
              </p:cNvPr>
              <p:cNvSpPr/>
              <p:nvPr/>
            </p:nvSpPr>
            <p:spPr>
              <a:xfrm>
                <a:off x="1016000" y="1082240"/>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𝑷</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𝑼𝑰</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26EC1AC2-A864-41C7-886B-9353474130ED}"/>
                  </a:ext>
                </a:extLst>
              </p:cNvPr>
              <p:cNvSpPr>
                <a:spLocks noRot="1" noChangeAspect="1" noMove="1" noResize="1" noEditPoints="1" noAdjustHandles="1" noChangeArrowheads="1" noChangeShapeType="1" noTextEdit="1"/>
              </p:cNvSpPr>
              <p:nvPr/>
            </p:nvSpPr>
            <p:spPr>
              <a:xfrm>
                <a:off x="1016000" y="1082240"/>
                <a:ext cx="2121093" cy="523220"/>
              </a:xfrm>
              <a:prstGeom prst="rect">
                <a:avLst/>
              </a:prstGeom>
              <a:blipFill>
                <a:blip r:embed="rId2"/>
                <a:stretch>
                  <a:fillRect l="-6034" t="-14118" b="-3176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2248EE8B-A9A6-42D7-9660-897849BFEC27}"/>
                  </a:ext>
                </a:extLst>
              </p:cNvPr>
              <p:cNvSpPr/>
              <p:nvPr/>
            </p:nvSpPr>
            <p:spPr>
              <a:xfrm>
                <a:off x="6477000" y="1082240"/>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𝑷</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𝑼𝑰</m:t>
                    </m:r>
                    <m:func>
                      <m:func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uncPr>
                      <m:fNa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𝒔𝒊𝒏</m:t>
                        </m:r>
                      </m:fName>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𝝋</m:t>
                        </m:r>
                      </m:e>
                    </m:func>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2248EE8B-A9A6-42D7-9660-897849BFEC27}"/>
                  </a:ext>
                </a:extLst>
              </p:cNvPr>
              <p:cNvSpPr>
                <a:spLocks noRot="1" noChangeAspect="1" noMove="1" noResize="1" noEditPoints="1" noAdjustHandles="1" noChangeArrowheads="1" noChangeShapeType="1" noTextEdit="1"/>
              </p:cNvSpPr>
              <p:nvPr/>
            </p:nvSpPr>
            <p:spPr>
              <a:xfrm>
                <a:off x="6477000" y="1082240"/>
                <a:ext cx="3044423" cy="523220"/>
              </a:xfrm>
              <a:prstGeom prst="rect">
                <a:avLst/>
              </a:prstGeom>
              <a:blipFill>
                <a:blip r:embed="rId3"/>
                <a:stretch>
                  <a:fillRect l="-4208" t="-14118" b="-3176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723F4D4-A401-4C97-BFFF-F55A6921E88C}"/>
                  </a:ext>
                </a:extLst>
              </p:cNvPr>
              <p:cNvSpPr/>
              <p:nvPr/>
            </p:nvSpPr>
            <p:spPr>
              <a:xfrm>
                <a:off x="1016000" y="1844240"/>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𝑷</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𝑼𝑰</m:t>
                    </m:r>
                    <m:func>
                      <m:func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uncPr>
                      <m:fNa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𝒄𝒐𝒔</m:t>
                        </m:r>
                      </m:fName>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𝝋</m:t>
                        </m:r>
                      </m:e>
                    </m:func>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6723F4D4-A401-4C97-BFFF-F55A6921E88C}"/>
                  </a:ext>
                </a:extLst>
              </p:cNvPr>
              <p:cNvSpPr>
                <a:spLocks noRot="1" noChangeAspect="1" noMove="1" noResize="1" noEditPoints="1" noAdjustHandles="1" noChangeArrowheads="1" noChangeShapeType="1" noTextEdit="1"/>
              </p:cNvSpPr>
              <p:nvPr/>
            </p:nvSpPr>
            <p:spPr>
              <a:xfrm>
                <a:off x="1016000" y="1844240"/>
                <a:ext cx="3044423" cy="523220"/>
              </a:xfrm>
              <a:prstGeom prst="rect">
                <a:avLst/>
              </a:prstGeom>
              <a:blipFill>
                <a:blip r:embed="rId4"/>
                <a:stretch>
                  <a:fillRect l="-4208" t="-14118" b="-3176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DB54351-7DF6-45E7-A13F-6CCA5A872C27}"/>
                  </a:ext>
                </a:extLst>
              </p:cNvPr>
              <p:cNvSpPr/>
              <p:nvPr/>
            </p:nvSpPr>
            <p:spPr>
              <a:xfrm>
                <a:off x="6477000" y="1844240"/>
                <a:ext cx="1956369" cy="7769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𝑷</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𝑼</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sup>
                        </m:sSup>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𝑹</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6" name="Rectangle 5">
                <a:extLst>
                  <a:ext uri="{FF2B5EF4-FFF2-40B4-BE49-F238E27FC236}">
                    <a16:creationId xmlns:a16="http://schemas.microsoft.com/office/drawing/2014/main" id="{CDB54351-7DF6-45E7-A13F-6CCA5A872C27}"/>
                  </a:ext>
                </a:extLst>
              </p:cNvPr>
              <p:cNvSpPr>
                <a:spLocks noRot="1" noChangeAspect="1" noMove="1" noResize="1" noEditPoints="1" noAdjustHandles="1" noChangeArrowheads="1" noChangeShapeType="1" noTextEdit="1"/>
              </p:cNvSpPr>
              <p:nvPr/>
            </p:nvSpPr>
            <p:spPr>
              <a:xfrm>
                <a:off x="6477000" y="1844240"/>
                <a:ext cx="1956369" cy="776944"/>
              </a:xfrm>
              <a:prstGeom prst="rect">
                <a:avLst/>
              </a:prstGeom>
              <a:blipFill>
                <a:blip r:embed="rId5"/>
                <a:stretch>
                  <a:fillRect l="-6563" r="-5625" b="-7874"/>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FA0789F6-7459-41D7-8EBF-742BAAA4E1FF}"/>
              </a:ext>
            </a:extLst>
          </p:cNvPr>
          <p:cNvSpPr/>
          <p:nvPr/>
        </p:nvSpPr>
        <p:spPr>
          <a:xfrm>
            <a:off x="952500" y="1780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57376741"/>
      </p:ext>
    </p:extLst>
  </p:cSld>
  <p:clrMapOvr>
    <a:masterClrMapping/>
  </p:clrMapOvr>
  <mc:AlternateContent xmlns:mc="http://schemas.openxmlformats.org/markup-compatibility/2006" xmlns:p14="http://schemas.microsoft.com/office/powerpoint/2010/main">
    <mc:Choice Requires="p14">
      <p:transition spd="slow" p14:dur="2000">
        <p14:flythrough dir="out"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2758A4-A2CB-4EE1-8948-66DB1C7FADD5}"/>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FF00"/>
                </a:solidFill>
                <a:latin typeface="UTM Swiss Condensed" panose="02000500000000000000" pitchFamily="2" charset="0"/>
                <a:cs typeface="Times New Roman" panose="02020603050405020304" pitchFamily="18" charset="0"/>
              </a:rPr>
              <a:t>Câu 104: Khi dùng đồng hồ đa năng hiện số có một núm xoay để đo điện áp xoay chiều, ta đặt núm xoay ở vị trí</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766E69E8-47B5-40F0-9D32-D41FD2E180DE}"/>
              </a:ext>
            </a:extLst>
          </p:cNvPr>
          <p:cNvSpPr/>
          <p:nvPr/>
        </p:nvSpPr>
        <p:spPr>
          <a:xfrm>
            <a:off x="7620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DCV.</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68107271-8BF5-467C-B128-A54E0248CFA5}"/>
                  </a:ext>
                </a:extLst>
              </p:cNvPr>
              <p:cNvSpPr/>
              <p:nvPr/>
            </p:nvSpPr>
            <p:spPr>
              <a:xfrm>
                <a:off x="36195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𝑨𝑪𝑨</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68107271-8BF5-467C-B128-A54E0248CFA5}"/>
                  </a:ext>
                </a:extLst>
              </p:cNvPr>
              <p:cNvSpPr>
                <a:spLocks noRot="1" noChangeAspect="1" noMove="1" noResize="1" noEditPoints="1" noAdjustHandles="1" noChangeArrowheads="1" noChangeShapeType="1" noTextEdit="1"/>
              </p:cNvSpPr>
              <p:nvPr/>
            </p:nvSpPr>
            <p:spPr>
              <a:xfrm>
                <a:off x="3619500" y="1577761"/>
                <a:ext cx="2121093" cy="523220"/>
              </a:xfrm>
              <a:prstGeom prst="rect">
                <a:avLst/>
              </a:prstGeom>
              <a:blipFill>
                <a:blip r:embed="rId2"/>
                <a:stretch>
                  <a:fillRect l="-6034" t="-13953" b="-30233"/>
                </a:stretch>
              </a:blipFill>
            </p:spPr>
            <p:txBody>
              <a:bodyPr/>
              <a:lstStyle/>
              <a:p>
                <a:r>
                  <a:rPr lang="vi-VN">
                    <a:noFill/>
                  </a:rPr>
                  <a:t> </a:t>
                </a:r>
              </a:p>
            </p:txBody>
          </p:sp>
        </mc:Fallback>
      </mc:AlternateContent>
      <p:sp>
        <p:nvSpPr>
          <p:cNvPr id="5" name="Rectangle 4">
            <a:extLst>
              <a:ext uri="{FF2B5EF4-FFF2-40B4-BE49-F238E27FC236}">
                <a16:creationId xmlns:a16="http://schemas.microsoft.com/office/drawing/2014/main" id="{080F1633-BF8D-43E5-9AC7-4C6FD1883312}"/>
              </a:ext>
            </a:extLst>
          </p:cNvPr>
          <p:cNvSpPr/>
          <p:nvPr/>
        </p:nvSpPr>
        <p:spPr>
          <a:xfrm>
            <a:off x="64770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ACV.</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2D9C576A-2C34-4698-AE1D-9B77A32ECA61}"/>
              </a:ext>
            </a:extLst>
          </p:cNvPr>
          <p:cNvSpPr/>
          <p:nvPr/>
        </p:nvSpPr>
        <p:spPr>
          <a:xfrm>
            <a:off x="9334500" y="1577761"/>
            <a:ext cx="136127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DCA.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EDC2C540-0F68-47D8-8F1C-40126A61FA12}"/>
              </a:ext>
            </a:extLst>
          </p:cNvPr>
          <p:cNvSpPr/>
          <p:nvPr/>
        </p:nvSpPr>
        <p:spPr>
          <a:xfrm>
            <a:off x="6413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73059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DE8B5D93-DE71-4881-9D65-A37AED86D7A1}"/>
                  </a:ext>
                </a:extLst>
              </p:cNvPr>
              <p:cNvSpPr/>
              <p:nvPr/>
            </p:nvSpPr>
            <p:spPr>
              <a:xfrm>
                <a:off x="127000" y="63500"/>
                <a:ext cx="11938000" cy="200978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FF00"/>
                    </a:solidFill>
                    <a:latin typeface="UTM Swiss Condensed" panose="02000500000000000000" pitchFamily="2" charset="0"/>
                    <a:cs typeface="Times New Roman" panose="02020603050405020304" pitchFamily="18" charset="0"/>
                  </a:rPr>
                  <a:t>Câu 105: Đặt một điện áp xoay chiều </a:t>
                </a:r>
                <a14:m>
                  <m:oMath xmlns:m="http://schemas.openxmlformats.org/officeDocument/2006/math">
                    <m:r>
                      <a:rPr lang="vi-VN" sz="2800" b="1">
                        <a:solidFill>
                          <a:srgbClr val="FFFF00"/>
                        </a:solidFill>
                        <a:latin typeface="Cambria Math" panose="02040503050406030204" pitchFamily="18" charset="0"/>
                      </a:rPr>
                      <m:t>𝒖</m:t>
                    </m:r>
                    <m:r>
                      <a:rPr lang="vi-VN" sz="2800" b="1">
                        <a:solidFill>
                          <a:srgbClr val="FFFF00"/>
                        </a:solidFill>
                        <a:latin typeface="Cambria Math" panose="02040503050406030204" pitchFamily="18" charset="0"/>
                      </a:rPr>
                      <m:t> = </m:t>
                    </m:r>
                    <m:sSub>
                      <m:sSubPr>
                        <m:ctrlPr>
                          <a:rPr lang="vi-VN" sz="2800" b="1" i="1">
                            <a:solidFill>
                              <a:srgbClr val="FFFF00"/>
                            </a:solidFill>
                            <a:latin typeface="Cambria Math" panose="02040503050406030204" pitchFamily="18" charset="0"/>
                          </a:rPr>
                        </m:ctrlPr>
                      </m:sSubPr>
                      <m:e>
                        <m:r>
                          <a:rPr lang="vi-VN" sz="2800" b="1">
                            <a:solidFill>
                              <a:srgbClr val="FFFF00"/>
                            </a:solidFill>
                            <a:latin typeface="Cambria Math" panose="02040503050406030204" pitchFamily="18" charset="0"/>
                          </a:rPr>
                          <m:t>𝑼</m:t>
                        </m:r>
                      </m:e>
                      <m:sub>
                        <m:r>
                          <a:rPr lang="vi-VN" sz="2800" b="1">
                            <a:solidFill>
                              <a:srgbClr val="FFFF00"/>
                            </a:solidFill>
                            <a:latin typeface="Cambria Math" panose="02040503050406030204" pitchFamily="18" charset="0"/>
                          </a:rPr>
                          <m:t>𝟎</m:t>
                        </m:r>
                      </m:sub>
                    </m:sSub>
                    <m:r>
                      <a:rPr lang="vi-VN" sz="2800" b="1">
                        <a:solidFill>
                          <a:srgbClr val="FFFF00"/>
                        </a:solidFill>
                        <a:latin typeface="Cambria Math" panose="02040503050406030204" pitchFamily="18" charset="0"/>
                      </a:rPr>
                      <m:t>𝒄</m:t>
                    </m:r>
                    <m:r>
                      <m:rPr>
                        <m:nor/>
                      </m:rPr>
                      <a:rPr lang="vi-VN" sz="2800" b="1">
                        <a:solidFill>
                          <a:srgbClr val="FFFF00"/>
                        </a:solidFill>
                        <a:latin typeface="UTM Swiss Condensed" panose="02000500000000000000" pitchFamily="2" charset="0"/>
                        <a:cs typeface="Times New Roman" panose="02020603050405020304" pitchFamily="18" charset="0"/>
                      </a:rPr>
                      <m:t>os</m:t>
                    </m:r>
                    <m:r>
                      <m:rPr>
                        <m:nor/>
                      </m:rPr>
                      <a:rPr lang="vi-VN" sz="2800" b="1">
                        <a:solidFill>
                          <a:srgbClr val="FFFF00"/>
                        </a:solidFill>
                        <a:latin typeface="UTM Swiss Condensed" panose="02000500000000000000" pitchFamily="2" charset="0"/>
                        <a:cs typeface="Times New Roman" panose="02020603050405020304" pitchFamily="18" charset="0"/>
                      </a:rPr>
                      <m:t>2</m:t>
                    </m:r>
                    <m:r>
                      <a:rPr lang="vi-VN" sz="2800" b="1">
                        <a:solidFill>
                          <a:srgbClr val="FFFF00"/>
                        </a:solidFill>
                        <a:latin typeface="Cambria Math" panose="02040503050406030204" pitchFamily="18" charset="0"/>
                      </a:rPr>
                      <m:t>𝝅</m:t>
                    </m:r>
                    <m:r>
                      <m:rPr>
                        <m:nor/>
                      </m:rPr>
                      <a:rPr lang="vi-VN" sz="2800" b="1">
                        <a:solidFill>
                          <a:srgbClr val="FFFF00"/>
                        </a:solidFill>
                        <a:latin typeface="UTM Swiss Condensed" panose="02000500000000000000" pitchFamily="2" charset="0"/>
                        <a:cs typeface="Times New Roman" panose="02020603050405020304" pitchFamily="18" charset="0"/>
                      </a:rPr>
                      <m:t>ft</m:t>
                    </m:r>
                    <m:r>
                      <m:rPr>
                        <m:nor/>
                      </m:rPr>
                      <a:rPr lang="vi-VN" sz="2800" b="1">
                        <a:solidFill>
                          <a:srgbClr val="FFFF00"/>
                        </a:solidFill>
                        <a:latin typeface="UTM Swiss Condensed" panose="02000500000000000000" pitchFamily="2" charset="0"/>
                        <a:cs typeface="Times New Roman" panose="02020603050405020304" pitchFamily="18" charset="0"/>
                      </a:rPr>
                      <m:t>(</m:t>
                    </m:r>
                    <m:r>
                      <a:rPr lang="vi-VN" sz="2800" b="1">
                        <a:solidFill>
                          <a:srgbClr val="FFFF00"/>
                        </a:solidFill>
                        <a:latin typeface="Cambria Math" panose="02040503050406030204" pitchFamily="18" charset="0"/>
                      </a:rPr>
                      <m:t>𝑽</m:t>
                    </m:r>
                    <m:r>
                      <a:rPr lang="vi-VN" sz="2800" b="1">
                        <a:solidFill>
                          <a:srgbClr val="FFFF00"/>
                        </a:solidFill>
                        <a:latin typeface="Cambria Math" panose="02040503050406030204" pitchFamily="18" charset="0"/>
                      </a:rPr>
                      <m:t>)</m:t>
                    </m:r>
                  </m:oMath>
                </a14:m>
                <a:r>
                  <a:rPr lang="vi-VN" sz="2800" b="1" dirty="0">
                    <a:solidFill>
                      <a:srgbClr val="FFFF00"/>
                    </a:solidFill>
                    <a:latin typeface="UTM Swiss Condensed" panose="02000500000000000000" pitchFamily="2" charset="0"/>
                    <a:cs typeface="Times New Roman" panose="02020603050405020304" pitchFamily="18" charset="0"/>
                  </a:rPr>
                  <a:t> vào hai đầu đoạn mạch chỉ có cuộn cảm thuần có độ tự cảm L. Công thức tính cảm kháng của tụ điện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DE8B5D93-DE71-4881-9D65-A37AED86D7A1}"/>
                  </a:ext>
                </a:extLst>
              </p:cNvPr>
              <p:cNvSpPr>
                <a:spLocks noRot="1" noChangeAspect="1" noMove="1" noResize="1" noEditPoints="1" noAdjustHandles="1" noChangeArrowheads="1" noChangeShapeType="1" noTextEdit="1"/>
              </p:cNvSpPr>
              <p:nvPr/>
            </p:nvSpPr>
            <p:spPr>
              <a:xfrm>
                <a:off x="127000" y="63500"/>
                <a:ext cx="11938000" cy="2009781"/>
              </a:xfrm>
              <a:prstGeom prst="rect">
                <a:avLst/>
              </a:prstGeom>
              <a:blipFill>
                <a:blip r:embed="rId2"/>
                <a:stretch>
                  <a:fillRect l="-916" t="-1714" r="-86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D0507AD6-15EB-45DB-A0C9-0643C7F4EBDC}"/>
                  </a:ext>
                </a:extLst>
              </p:cNvPr>
              <p:cNvSpPr/>
              <p:nvPr/>
            </p:nvSpPr>
            <p:spPr>
              <a:xfrm>
                <a:off x="1016000" y="207328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𝒁</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𝑳</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𝒇𝑳</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D0507AD6-15EB-45DB-A0C9-0643C7F4EBDC}"/>
                  </a:ext>
                </a:extLst>
              </p:cNvPr>
              <p:cNvSpPr>
                <a:spLocks noRot="1" noChangeAspect="1" noMove="1" noResize="1" noEditPoints="1" noAdjustHandles="1" noChangeArrowheads="1" noChangeShapeType="1" noTextEdit="1"/>
              </p:cNvSpPr>
              <p:nvPr/>
            </p:nvSpPr>
            <p:spPr>
              <a:xfrm>
                <a:off x="1016000" y="2073281"/>
                <a:ext cx="3044423" cy="523220"/>
              </a:xfrm>
              <a:prstGeom prst="rect">
                <a:avLst/>
              </a:prstGeom>
              <a:blipFill>
                <a:blip r:embed="rId3"/>
                <a:stretch>
                  <a:fillRect l="-4208" t="-12791" b="-302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C56794C6-1AD5-432D-BC74-C414D4EAF846}"/>
                  </a:ext>
                </a:extLst>
              </p:cNvPr>
              <p:cNvSpPr/>
              <p:nvPr/>
            </p:nvSpPr>
            <p:spPr>
              <a:xfrm>
                <a:off x="6477000" y="2073281"/>
                <a:ext cx="3044423" cy="76989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14:m>
                  <m:oMath xmlns:m="http://schemas.openxmlformats.org/officeDocument/2006/math">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𝒁</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𝑳</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𝒇𝑳</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C56794C6-1AD5-432D-BC74-C414D4EAF846}"/>
                  </a:ext>
                </a:extLst>
              </p:cNvPr>
              <p:cNvSpPr>
                <a:spLocks noRot="1" noChangeAspect="1" noMove="1" noResize="1" noEditPoints="1" noAdjustHandles="1" noChangeArrowheads="1" noChangeShapeType="1" noTextEdit="1"/>
              </p:cNvSpPr>
              <p:nvPr/>
            </p:nvSpPr>
            <p:spPr>
              <a:xfrm>
                <a:off x="6477000" y="2073281"/>
                <a:ext cx="3044423" cy="769891"/>
              </a:xfrm>
              <a:prstGeom prst="rect">
                <a:avLst/>
              </a:prstGeom>
              <a:blipFill>
                <a:blip r:embed="rId4"/>
                <a:stretch>
                  <a:fillRect l="-420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A6AE10CA-9CFE-4639-BFF2-8945A54943F8}"/>
                  </a:ext>
                </a:extLst>
              </p:cNvPr>
              <p:cNvSpPr/>
              <p:nvPr/>
            </p:nvSpPr>
            <p:spPr>
              <a:xfrm>
                <a:off x="1016000" y="2835281"/>
                <a:ext cx="3044423" cy="76989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𝒁</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𝑳</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𝒇𝑳</m:t>
                        </m:r>
                      </m:den>
                    </m:f>
                  </m:oMath>
                </a14:m>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A6AE10CA-9CFE-4639-BFF2-8945A54943F8}"/>
                  </a:ext>
                </a:extLst>
              </p:cNvPr>
              <p:cNvSpPr>
                <a:spLocks noRot="1" noChangeAspect="1" noMove="1" noResize="1" noEditPoints="1" noAdjustHandles="1" noChangeArrowheads="1" noChangeShapeType="1" noTextEdit="1"/>
              </p:cNvSpPr>
              <p:nvPr/>
            </p:nvSpPr>
            <p:spPr>
              <a:xfrm>
                <a:off x="1016000" y="2835281"/>
                <a:ext cx="3044423" cy="769891"/>
              </a:xfrm>
              <a:prstGeom prst="rect">
                <a:avLst/>
              </a:prstGeom>
              <a:blipFill>
                <a:blip r:embed="rId5"/>
                <a:stretch>
                  <a:fillRect l="-420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4254AD16-B8B8-4362-9DE8-B9D5140E7980}"/>
                  </a:ext>
                </a:extLst>
              </p:cNvPr>
              <p:cNvSpPr/>
              <p:nvPr/>
            </p:nvSpPr>
            <p:spPr>
              <a:xfrm>
                <a:off x="6477000" y="2835281"/>
                <a:ext cx="2165593" cy="7196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𝒁</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𝑳</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𝒇</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𝑳</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p>
            </p:txBody>
          </p:sp>
        </mc:Choice>
        <mc:Fallback xmlns="">
          <p:sp>
            <p:nvSpPr>
              <p:cNvPr id="6" name="Rectangle 5">
                <a:extLst>
                  <a:ext uri="{FF2B5EF4-FFF2-40B4-BE49-F238E27FC236}">
                    <a16:creationId xmlns:a16="http://schemas.microsoft.com/office/drawing/2014/main" id="{4254AD16-B8B8-4362-9DE8-B9D5140E7980}"/>
                  </a:ext>
                </a:extLst>
              </p:cNvPr>
              <p:cNvSpPr>
                <a:spLocks noRot="1" noChangeAspect="1" noMove="1" noResize="1" noEditPoints="1" noAdjustHandles="1" noChangeArrowheads="1" noChangeShapeType="1" noTextEdit="1"/>
              </p:cNvSpPr>
              <p:nvPr/>
            </p:nvSpPr>
            <p:spPr>
              <a:xfrm>
                <a:off x="6477000" y="2835281"/>
                <a:ext cx="2165593" cy="719621"/>
              </a:xfrm>
              <a:prstGeom prst="rect">
                <a:avLst/>
              </a:prstGeom>
              <a:blipFill>
                <a:blip r:embed="rId6"/>
                <a:stretch>
                  <a:fillRect l="-5915" b="-8475"/>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63AE79F1-425C-4D63-B06B-153D1752205E}"/>
              </a:ext>
            </a:extLst>
          </p:cNvPr>
          <p:cNvSpPr/>
          <p:nvPr/>
        </p:nvSpPr>
        <p:spPr>
          <a:xfrm>
            <a:off x="952500" y="2009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98599095"/>
      </p:ext>
    </p:extLst>
  </p:cSld>
  <p:clrMapOvr>
    <a:masterClrMapping/>
  </p:clrMapOvr>
  <mc:AlternateContent xmlns:mc="http://schemas.openxmlformats.org/markup-compatibility/2006" xmlns:p14="http://schemas.microsoft.com/office/powerpoint/2010/main">
    <mc:Choice Requires="p14">
      <p:transition spd="slow" p14:dur="200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ED8A0B76-6D7F-4161-8FB6-5FBDAB6DAB45}"/>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FF00"/>
                    </a:solidFill>
                    <a:latin typeface="UTM Swiss Condensed" panose="02000500000000000000" pitchFamily="2" charset="0"/>
                    <a:cs typeface="Times New Roman" panose="02020603050405020304" pitchFamily="18" charset="0"/>
                  </a:rPr>
                  <a:t>Câu 106: Đặt một điện áp xoay chiều </a:t>
                </a:r>
                <a14:m>
                  <m:oMath xmlns:m="http://schemas.openxmlformats.org/officeDocument/2006/math">
                    <m:r>
                      <a:rPr lang="vi-VN" sz="2800" b="1">
                        <a:solidFill>
                          <a:srgbClr val="FFFF00"/>
                        </a:solidFill>
                        <a:latin typeface="Cambria Math" panose="02040503050406030204" pitchFamily="18" charset="0"/>
                      </a:rPr>
                      <m:t>𝒖</m:t>
                    </m:r>
                    <m:r>
                      <a:rPr lang="vi-VN" sz="2800" b="1">
                        <a:solidFill>
                          <a:srgbClr val="FFFF00"/>
                        </a:solidFill>
                        <a:latin typeface="Cambria Math" panose="02040503050406030204" pitchFamily="18" charset="0"/>
                      </a:rPr>
                      <m:t> = </m:t>
                    </m:r>
                    <m:sSub>
                      <m:sSubPr>
                        <m:ctrlPr>
                          <a:rPr lang="vi-VN" sz="2800" b="1" i="1">
                            <a:solidFill>
                              <a:srgbClr val="FFFF00"/>
                            </a:solidFill>
                            <a:latin typeface="Cambria Math" panose="02040503050406030204" pitchFamily="18" charset="0"/>
                          </a:rPr>
                        </m:ctrlPr>
                      </m:sSubPr>
                      <m:e>
                        <m:r>
                          <a:rPr lang="vi-VN" sz="2800" b="1">
                            <a:solidFill>
                              <a:srgbClr val="FFFF00"/>
                            </a:solidFill>
                            <a:latin typeface="Cambria Math" panose="02040503050406030204" pitchFamily="18" charset="0"/>
                          </a:rPr>
                          <m:t>𝑼</m:t>
                        </m:r>
                      </m:e>
                      <m:sub>
                        <m:r>
                          <a:rPr lang="vi-VN" sz="2800" b="1">
                            <a:solidFill>
                              <a:srgbClr val="FFFF00"/>
                            </a:solidFill>
                            <a:latin typeface="Cambria Math" panose="02040503050406030204" pitchFamily="18" charset="0"/>
                          </a:rPr>
                          <m:t>𝟎</m:t>
                        </m:r>
                      </m:sub>
                    </m:sSub>
                    <m:r>
                      <a:rPr lang="vi-VN" sz="2800" b="1">
                        <a:solidFill>
                          <a:srgbClr val="FFFF00"/>
                        </a:solidFill>
                        <a:latin typeface="Cambria Math" panose="02040503050406030204" pitchFamily="18" charset="0"/>
                      </a:rPr>
                      <m:t>𝒄</m:t>
                    </m:r>
                    <m:r>
                      <m:rPr>
                        <m:nor/>
                      </m:rPr>
                      <a:rPr lang="vi-VN" sz="2800" b="1">
                        <a:solidFill>
                          <a:srgbClr val="FFFF00"/>
                        </a:solidFill>
                        <a:latin typeface="UTM Swiss Condensed" panose="02000500000000000000" pitchFamily="2" charset="0"/>
                        <a:cs typeface="Times New Roman" panose="02020603050405020304" pitchFamily="18" charset="0"/>
                      </a:rPr>
                      <m:t>os</m:t>
                    </m:r>
                    <m:r>
                      <m:rPr>
                        <m:nor/>
                      </m:rPr>
                      <a:rPr lang="vi-VN" sz="2800" b="1">
                        <a:solidFill>
                          <a:srgbClr val="FFFF00"/>
                        </a:solidFill>
                        <a:latin typeface="UTM Swiss Condensed" panose="02000500000000000000" pitchFamily="2" charset="0"/>
                        <a:cs typeface="Times New Roman" panose="02020603050405020304" pitchFamily="18" charset="0"/>
                      </a:rPr>
                      <m:t>2</m:t>
                    </m:r>
                    <m:r>
                      <a:rPr lang="vi-VN" sz="2800" b="1">
                        <a:solidFill>
                          <a:srgbClr val="FFFF00"/>
                        </a:solidFill>
                        <a:latin typeface="Cambria Math" panose="02040503050406030204" pitchFamily="18" charset="0"/>
                      </a:rPr>
                      <m:t>𝝅</m:t>
                    </m:r>
                    <m:r>
                      <m:rPr>
                        <m:nor/>
                      </m:rPr>
                      <a:rPr lang="vi-VN" sz="2800" b="1">
                        <a:solidFill>
                          <a:srgbClr val="FFFF00"/>
                        </a:solidFill>
                        <a:latin typeface="UTM Swiss Condensed" panose="02000500000000000000" pitchFamily="2" charset="0"/>
                        <a:cs typeface="Times New Roman" panose="02020603050405020304" pitchFamily="18" charset="0"/>
                      </a:rPr>
                      <m:t>ft</m:t>
                    </m:r>
                    <m:r>
                      <m:rPr>
                        <m:nor/>
                      </m:rPr>
                      <a:rPr lang="vi-VN" sz="2800" b="1">
                        <a:solidFill>
                          <a:srgbClr val="FFFF00"/>
                        </a:solidFill>
                        <a:latin typeface="UTM Swiss Condensed" panose="02000500000000000000" pitchFamily="2" charset="0"/>
                        <a:cs typeface="Times New Roman" panose="02020603050405020304" pitchFamily="18" charset="0"/>
                      </a:rPr>
                      <m:t>(</m:t>
                    </m:r>
                    <m:r>
                      <a:rPr lang="vi-VN" sz="2800" b="1">
                        <a:solidFill>
                          <a:srgbClr val="FFFF00"/>
                        </a:solidFill>
                        <a:latin typeface="Cambria Math" panose="02040503050406030204" pitchFamily="18" charset="0"/>
                      </a:rPr>
                      <m:t>𝑽</m:t>
                    </m:r>
                    <m:r>
                      <a:rPr lang="vi-VN" sz="2800" b="1">
                        <a:solidFill>
                          <a:srgbClr val="FFFF00"/>
                        </a:solidFill>
                        <a:latin typeface="Cambria Math" panose="02040503050406030204" pitchFamily="18" charset="0"/>
                      </a:rPr>
                      <m:t>)</m:t>
                    </m:r>
                  </m:oMath>
                </a14:m>
                <a:r>
                  <a:rPr lang="vi-VN" sz="2800" b="1" dirty="0">
                    <a:solidFill>
                      <a:srgbClr val="FFFF00"/>
                    </a:solidFill>
                    <a:latin typeface="UTM Swiss Condensed" panose="02000500000000000000" pitchFamily="2" charset="0"/>
                    <a:cs typeface="Times New Roman" panose="02020603050405020304" pitchFamily="18" charset="0"/>
                  </a:rPr>
                  <a:t> vào hai đầu đoạn mạch chỉ có tụ điện có điện dung C. Công thức tính dung kháng của tụ điện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ED8A0B76-6D7F-4161-8FB6-5FBDAB6DAB45}"/>
                  </a:ext>
                </a:extLst>
              </p:cNvPr>
              <p:cNvSpPr>
                <a:spLocks noRot="1" noChangeAspect="1" noMove="1" noResize="1" noEditPoints="1" noAdjustHandles="1" noChangeArrowheads="1" noChangeShapeType="1" noTextEdit="1"/>
              </p:cNvSpPr>
              <p:nvPr/>
            </p:nvSpPr>
            <p:spPr>
              <a:xfrm>
                <a:off x="127000" y="63500"/>
                <a:ext cx="11938000" cy="1514261"/>
              </a:xfrm>
              <a:prstGeom prst="rect">
                <a:avLst/>
              </a:prstGeom>
              <a:blipFill>
                <a:blip r:embed="rId2"/>
                <a:stretch>
                  <a:fillRect l="-916" t="-2239" r="-86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176FE596-373D-4CDC-ACB4-6C96EE70AD90}"/>
                  </a:ext>
                </a:extLst>
              </p:cNvPr>
              <p:cNvSpPr/>
              <p:nvPr/>
            </p:nvSpPr>
            <p:spPr>
              <a:xfrm>
                <a:off x="1016000" y="1577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𝒁</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𝑪</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𝒇𝑪</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176FE596-373D-4CDC-ACB4-6C96EE70AD90}"/>
                  </a:ext>
                </a:extLst>
              </p:cNvPr>
              <p:cNvSpPr>
                <a:spLocks noRot="1" noChangeAspect="1" noMove="1" noResize="1" noEditPoints="1" noAdjustHandles="1" noChangeArrowheads="1" noChangeShapeType="1" noTextEdit="1"/>
              </p:cNvSpPr>
              <p:nvPr/>
            </p:nvSpPr>
            <p:spPr>
              <a:xfrm>
                <a:off x="1016000" y="1577761"/>
                <a:ext cx="3044423" cy="523220"/>
              </a:xfrm>
              <a:prstGeom prst="rect">
                <a:avLst/>
              </a:prstGeom>
              <a:blipFill>
                <a:blip r:embed="rId3"/>
                <a:stretch>
                  <a:fillRect l="-4208" t="-13953" b="-302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6BC68259-FB4A-42F4-9EBB-FDECB7800ADF}"/>
                  </a:ext>
                </a:extLst>
              </p:cNvPr>
              <p:cNvSpPr/>
              <p:nvPr/>
            </p:nvSpPr>
            <p:spPr>
              <a:xfrm>
                <a:off x="6477000" y="1577761"/>
                <a:ext cx="3044423" cy="76989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14:m>
                  <m:oMath xmlns:m="http://schemas.openxmlformats.org/officeDocument/2006/math">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𝒁</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𝑪</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𝒇𝑪</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6BC68259-FB4A-42F4-9EBB-FDECB7800ADF}"/>
                  </a:ext>
                </a:extLst>
              </p:cNvPr>
              <p:cNvSpPr>
                <a:spLocks noRot="1" noChangeAspect="1" noMove="1" noResize="1" noEditPoints="1" noAdjustHandles="1" noChangeArrowheads="1" noChangeShapeType="1" noTextEdit="1"/>
              </p:cNvSpPr>
              <p:nvPr/>
            </p:nvSpPr>
            <p:spPr>
              <a:xfrm>
                <a:off x="6477000" y="1577761"/>
                <a:ext cx="3044423" cy="769891"/>
              </a:xfrm>
              <a:prstGeom prst="rect">
                <a:avLst/>
              </a:prstGeom>
              <a:blipFill>
                <a:blip r:embed="rId4"/>
                <a:stretch>
                  <a:fillRect l="-420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0D53C02F-0B7B-440D-B6A2-86F6809FED0A}"/>
                  </a:ext>
                </a:extLst>
              </p:cNvPr>
              <p:cNvSpPr/>
              <p:nvPr/>
            </p:nvSpPr>
            <p:spPr>
              <a:xfrm>
                <a:off x="1016000" y="2339761"/>
                <a:ext cx="3044423" cy="76989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𝒁</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𝑪</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𝒇𝑪</m:t>
                        </m:r>
                      </m:den>
                    </m:f>
                  </m:oMath>
                </a14:m>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0D53C02F-0B7B-440D-B6A2-86F6809FED0A}"/>
                  </a:ext>
                </a:extLst>
              </p:cNvPr>
              <p:cNvSpPr>
                <a:spLocks noRot="1" noChangeAspect="1" noMove="1" noResize="1" noEditPoints="1" noAdjustHandles="1" noChangeArrowheads="1" noChangeShapeType="1" noTextEdit="1"/>
              </p:cNvSpPr>
              <p:nvPr/>
            </p:nvSpPr>
            <p:spPr>
              <a:xfrm>
                <a:off x="1016000" y="2339761"/>
                <a:ext cx="3044423" cy="769891"/>
              </a:xfrm>
              <a:prstGeom prst="rect">
                <a:avLst/>
              </a:prstGeom>
              <a:blipFill>
                <a:blip r:embed="rId5"/>
                <a:stretch>
                  <a:fillRect l="-420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766E3A4B-4E21-402C-B76F-2AFB62AC1475}"/>
                  </a:ext>
                </a:extLst>
              </p:cNvPr>
              <p:cNvSpPr/>
              <p:nvPr/>
            </p:nvSpPr>
            <p:spPr>
              <a:xfrm>
                <a:off x="6477000" y="2339761"/>
                <a:ext cx="25871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𝒁</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𝑪</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 = </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𝒇𝑪</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p>
            </p:txBody>
          </p:sp>
        </mc:Choice>
        <mc:Fallback xmlns="">
          <p:sp>
            <p:nvSpPr>
              <p:cNvPr id="6" name="Rectangle 5">
                <a:extLst>
                  <a:ext uri="{FF2B5EF4-FFF2-40B4-BE49-F238E27FC236}">
                    <a16:creationId xmlns:a16="http://schemas.microsoft.com/office/drawing/2014/main" id="{766E3A4B-4E21-402C-B76F-2AFB62AC1475}"/>
                  </a:ext>
                </a:extLst>
              </p:cNvPr>
              <p:cNvSpPr>
                <a:spLocks noRot="1" noChangeAspect="1" noMove="1" noResize="1" noEditPoints="1" noAdjustHandles="1" noChangeArrowheads="1" noChangeShapeType="1" noTextEdit="1"/>
              </p:cNvSpPr>
              <p:nvPr/>
            </p:nvSpPr>
            <p:spPr>
              <a:xfrm>
                <a:off x="6477000" y="2339761"/>
                <a:ext cx="2587183" cy="523220"/>
              </a:xfrm>
              <a:prstGeom prst="rect">
                <a:avLst/>
              </a:prstGeom>
              <a:blipFill>
                <a:blip r:embed="rId6"/>
                <a:stretch>
                  <a:fillRect l="-4953" t="-13953" b="-30233"/>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6F178A2A-95F0-4E1F-8CB2-847A5B2A8F7B}"/>
              </a:ext>
            </a:extLst>
          </p:cNvPr>
          <p:cNvSpPr/>
          <p:nvPr/>
        </p:nvSpPr>
        <p:spPr>
          <a:xfrm>
            <a:off x="952500" y="2276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57344944"/>
      </p:ext>
    </p:extLst>
  </p:cSld>
  <p:clrMapOvr>
    <a:masterClrMapping/>
  </p:clrMapOvr>
  <mc:AlternateContent xmlns:mc="http://schemas.openxmlformats.org/markup-compatibility/2006" xmlns:p14="http://schemas.microsoft.com/office/powerpoint/2010/main">
    <mc:Choice Requires="p14">
      <p:transition spd="slow" p14:dur="20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C16E1FCB-EF93-45A0-AC81-BD3C757D3E7C}"/>
                  </a:ext>
                </a:extLst>
              </p:cNvPr>
              <p:cNvSpPr/>
              <p:nvPr/>
            </p:nvSpPr>
            <p:spPr>
              <a:xfrm>
                <a:off x="127000" y="63500"/>
                <a:ext cx="11938000" cy="1732077"/>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FF00"/>
                    </a:solidFill>
                    <a:latin typeface="UTM Swiss Condensed" panose="02000500000000000000" pitchFamily="2" charset="0"/>
                    <a:cs typeface="Times New Roman" panose="02020603050405020304" pitchFamily="18" charset="0"/>
                  </a:rPr>
                  <a:t>Câu 107: Đặt điện áp xoay chiều </a:t>
                </a:r>
                <a14:m>
                  <m:oMath xmlns:m="http://schemas.openxmlformats.org/officeDocument/2006/math">
                    <m:r>
                      <a:rPr lang="vi-VN" sz="2800" b="1">
                        <a:solidFill>
                          <a:srgbClr val="FFFF00"/>
                        </a:solidFill>
                        <a:latin typeface="Cambria Math" panose="02040503050406030204" pitchFamily="18" charset="0"/>
                      </a:rPr>
                      <m:t>𝒖</m:t>
                    </m:r>
                    <m:r>
                      <a:rPr lang="vi-VN" sz="2800" b="1">
                        <a:solidFill>
                          <a:srgbClr val="FFFF00"/>
                        </a:solidFill>
                        <a:latin typeface="Cambria Math" panose="02040503050406030204" pitchFamily="18" charset="0"/>
                      </a:rPr>
                      <m:t> = </m:t>
                    </m:r>
                    <m:sSub>
                      <m:sSubPr>
                        <m:ctrlPr>
                          <a:rPr lang="vi-VN" sz="2800" b="1" i="1">
                            <a:solidFill>
                              <a:srgbClr val="FFFF00"/>
                            </a:solidFill>
                            <a:latin typeface="Cambria Math" panose="02040503050406030204" pitchFamily="18" charset="0"/>
                          </a:rPr>
                        </m:ctrlPr>
                      </m:sSubPr>
                      <m:e>
                        <m:r>
                          <a:rPr lang="vi-VN" sz="2800" b="1">
                            <a:solidFill>
                              <a:srgbClr val="FFFF00"/>
                            </a:solidFill>
                            <a:latin typeface="Cambria Math" panose="02040503050406030204" pitchFamily="18" charset="0"/>
                          </a:rPr>
                          <m:t>𝑼</m:t>
                        </m:r>
                      </m:e>
                      <m:sub>
                        <m:r>
                          <a:rPr lang="vi-VN" sz="2800" b="1">
                            <a:solidFill>
                              <a:srgbClr val="FFFF00"/>
                            </a:solidFill>
                            <a:latin typeface="Cambria Math" panose="02040503050406030204" pitchFamily="18" charset="0"/>
                          </a:rPr>
                          <m:t>𝟎</m:t>
                        </m:r>
                      </m:sub>
                    </m:sSub>
                    <m:r>
                      <a:rPr lang="vi-VN" sz="2800" b="1">
                        <a:solidFill>
                          <a:srgbClr val="FFFF00"/>
                        </a:solidFill>
                        <a:latin typeface="Cambria Math" panose="02040503050406030204" pitchFamily="18" charset="0"/>
                      </a:rPr>
                      <m:t>𝒄</m:t>
                    </m:r>
                    <m:r>
                      <m:rPr>
                        <m:nor/>
                      </m:rPr>
                      <a:rPr lang="vi-VN" sz="2800" b="1">
                        <a:solidFill>
                          <a:srgbClr val="FFFF00"/>
                        </a:solidFill>
                        <a:latin typeface="UTM Swiss Condensed" panose="02000500000000000000" pitchFamily="2" charset="0"/>
                        <a:cs typeface="Times New Roman" panose="02020603050405020304" pitchFamily="18" charset="0"/>
                      </a:rPr>
                      <m:t>os</m:t>
                    </m:r>
                    <m:f>
                      <m:fPr>
                        <m:ctrlPr>
                          <a:rPr lang="vi-VN" sz="2800" b="1" i="1">
                            <a:solidFill>
                              <a:srgbClr val="FFFF00"/>
                            </a:solidFill>
                            <a:latin typeface="Cambria Math" panose="02040503050406030204" pitchFamily="18" charset="0"/>
                          </a:rPr>
                        </m:ctrlPr>
                      </m:fPr>
                      <m:num>
                        <m:r>
                          <a:rPr lang="vi-VN" sz="2800" b="1">
                            <a:solidFill>
                              <a:srgbClr val="FFFF00"/>
                            </a:solidFill>
                            <a:latin typeface="Cambria Math" panose="02040503050406030204" pitchFamily="18" charset="0"/>
                          </a:rPr>
                          <m:t>𝟐</m:t>
                        </m:r>
                        <m:r>
                          <a:rPr lang="vi-VN" sz="2800" b="1">
                            <a:solidFill>
                              <a:srgbClr val="FFFF00"/>
                            </a:solidFill>
                            <a:latin typeface="Cambria Math" panose="02040503050406030204" pitchFamily="18" charset="0"/>
                          </a:rPr>
                          <m:t>𝝅</m:t>
                        </m:r>
                        <m:r>
                          <a:rPr lang="vi-VN" sz="2800" b="1">
                            <a:solidFill>
                              <a:srgbClr val="FFFF00"/>
                            </a:solidFill>
                            <a:latin typeface="Cambria Math" panose="02040503050406030204" pitchFamily="18" charset="0"/>
                          </a:rPr>
                          <m:t>𝒕</m:t>
                        </m:r>
                      </m:num>
                      <m:den>
                        <m:r>
                          <a:rPr lang="vi-VN" sz="2800" b="1">
                            <a:solidFill>
                              <a:srgbClr val="FFFF00"/>
                            </a:solidFill>
                            <a:latin typeface="Cambria Math" panose="02040503050406030204" pitchFamily="18" charset="0"/>
                          </a:rPr>
                          <m:t>𝑻</m:t>
                        </m:r>
                      </m:den>
                    </m:f>
                    <m:d>
                      <m:dPr>
                        <m:ctrlPr>
                          <a:rPr lang="vi-VN" sz="2800" b="1" i="1">
                            <a:solidFill>
                              <a:srgbClr val="FFFF00"/>
                            </a:solidFill>
                            <a:latin typeface="Cambria Math" panose="02040503050406030204" pitchFamily="18" charset="0"/>
                          </a:rPr>
                        </m:ctrlPr>
                      </m:dPr>
                      <m:e>
                        <m:r>
                          <a:rPr lang="vi-VN" sz="2800" b="1">
                            <a:solidFill>
                              <a:srgbClr val="FFFF00"/>
                            </a:solidFill>
                            <a:latin typeface="Cambria Math" panose="02040503050406030204" pitchFamily="18" charset="0"/>
                          </a:rPr>
                          <m:t>𝑽</m:t>
                        </m:r>
                      </m:e>
                    </m:d>
                  </m:oMath>
                </a14:m>
                <a:r>
                  <a:rPr lang="vi-VN" sz="2800" b="1" dirty="0">
                    <a:solidFill>
                      <a:srgbClr val="FFFF00"/>
                    </a:solidFill>
                    <a:latin typeface="UTM Swiss Condensed" panose="02000500000000000000" pitchFamily="2" charset="0"/>
                    <a:cs typeface="Times New Roman" panose="02020603050405020304" pitchFamily="18" charset="0"/>
                  </a:rPr>
                  <a:t> vào hai đầu đoạn mạch chỉ có tụ điện, tụ điện có điện dung </a:t>
                </a:r>
                <a14:m>
                  <m:oMath xmlns:m="http://schemas.openxmlformats.org/officeDocument/2006/math">
                    <m:r>
                      <a:rPr lang="vi-VN" sz="2800" b="1">
                        <a:solidFill>
                          <a:srgbClr val="FFFF00"/>
                        </a:solidFill>
                        <a:latin typeface="Cambria Math" panose="02040503050406030204" pitchFamily="18" charset="0"/>
                      </a:rPr>
                      <m:t>𝑪</m:t>
                    </m:r>
                  </m:oMath>
                </a14:m>
                <a:r>
                  <a:rPr lang="vi-VN" sz="2800" b="1" dirty="0">
                    <a:solidFill>
                      <a:srgbClr val="FFFF00"/>
                    </a:solidFill>
                    <a:latin typeface="UTM Swiss Condensed" panose="02000500000000000000" pitchFamily="2" charset="0"/>
                    <a:cs typeface="Times New Roman" panose="02020603050405020304" pitchFamily="18" charset="0"/>
                  </a:rPr>
                  <a:t>. Tổng trở của mạch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C16E1FCB-EF93-45A0-AC81-BD3C757D3E7C}"/>
                  </a:ext>
                </a:extLst>
              </p:cNvPr>
              <p:cNvSpPr>
                <a:spLocks noRot="1" noChangeAspect="1" noMove="1" noResize="1" noEditPoints="1" noAdjustHandles="1" noChangeArrowheads="1" noChangeShapeType="1" noTextEdit="1"/>
              </p:cNvSpPr>
              <p:nvPr/>
            </p:nvSpPr>
            <p:spPr>
              <a:xfrm>
                <a:off x="127000" y="63500"/>
                <a:ext cx="11938000" cy="1732077"/>
              </a:xfrm>
              <a:prstGeom prst="rect">
                <a:avLst/>
              </a:prstGeom>
              <a:blipFill>
                <a:blip r:embed="rId2"/>
                <a:stretch>
                  <a:fillRect l="-916" r="-86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0E64E9F-95C8-496D-A510-BC810AA244A8}"/>
                  </a:ext>
                </a:extLst>
              </p:cNvPr>
              <p:cNvSpPr/>
              <p:nvPr/>
            </p:nvSpPr>
            <p:spPr>
              <a:xfrm>
                <a:off x="762000" y="1795577"/>
                <a:ext cx="1197764" cy="7126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𝑻</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𝑪</m:t>
                        </m:r>
                      </m:den>
                    </m:f>
                  </m:oMath>
                </a14:m>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80E64E9F-95C8-496D-A510-BC810AA244A8}"/>
                  </a:ext>
                </a:extLst>
              </p:cNvPr>
              <p:cNvSpPr>
                <a:spLocks noRot="1" noChangeAspect="1" noMove="1" noResize="1" noEditPoints="1" noAdjustHandles="1" noChangeArrowheads="1" noChangeShapeType="1" noTextEdit="1"/>
              </p:cNvSpPr>
              <p:nvPr/>
            </p:nvSpPr>
            <p:spPr>
              <a:xfrm>
                <a:off x="762000" y="1795577"/>
                <a:ext cx="1197764" cy="712631"/>
              </a:xfrm>
              <a:prstGeom prst="rect">
                <a:avLst/>
              </a:prstGeom>
              <a:blipFill>
                <a:blip r:embed="rId3"/>
                <a:stretch>
                  <a:fillRect l="-10204" b="-8621"/>
                </a:stretch>
              </a:blipFill>
            </p:spPr>
            <p:txBody>
              <a:bodyPr/>
              <a:lstStyle/>
              <a:p>
                <a:r>
                  <a:rPr lang="vi-VN">
                    <a:noFill/>
                  </a:rPr>
                  <a:t> </a:t>
                </a:r>
              </a:p>
            </p:txBody>
          </p:sp>
        </mc:Fallback>
      </mc:AlternateContent>
      <p:sp>
        <p:nvSpPr>
          <p:cNvPr id="4" name="Rectangle 3">
            <a:extLst>
              <a:ext uri="{FF2B5EF4-FFF2-40B4-BE49-F238E27FC236}">
                <a16:creationId xmlns:a16="http://schemas.microsoft.com/office/drawing/2014/main" id="{06C51048-7101-4FA9-B3A0-CD115D525000}"/>
              </a:ext>
            </a:extLst>
          </p:cNvPr>
          <p:cNvSpPr/>
          <p:nvPr/>
        </p:nvSpPr>
        <p:spPr>
          <a:xfrm>
            <a:off x="3619500" y="1795577"/>
            <a:ext cx="119776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TC</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07A378CD-7CA7-4ED9-8D5E-DD1293715A0B}"/>
              </a:ext>
            </a:extLst>
          </p:cNvPr>
          <p:cNvSpPr/>
          <p:nvPr/>
        </p:nvSpPr>
        <p:spPr>
          <a:xfrm>
            <a:off x="6477000" y="1795577"/>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2πTC</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D9CA8E5F-965F-417A-9DF2-97345C7C2DBE}"/>
                  </a:ext>
                </a:extLst>
              </p:cNvPr>
              <p:cNvSpPr/>
              <p:nvPr/>
            </p:nvSpPr>
            <p:spPr>
              <a:xfrm>
                <a:off x="9334500" y="1795577"/>
                <a:ext cx="1167307" cy="7126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𝑻</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𝑪</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p>
            </p:txBody>
          </p:sp>
        </mc:Choice>
        <mc:Fallback xmlns="">
          <p:sp>
            <p:nvSpPr>
              <p:cNvPr id="6" name="Rectangle 5">
                <a:extLst>
                  <a:ext uri="{FF2B5EF4-FFF2-40B4-BE49-F238E27FC236}">
                    <a16:creationId xmlns:a16="http://schemas.microsoft.com/office/drawing/2014/main" id="{D9CA8E5F-965F-417A-9DF2-97345C7C2DBE}"/>
                  </a:ext>
                </a:extLst>
              </p:cNvPr>
              <p:cNvSpPr>
                <a:spLocks noRot="1" noChangeAspect="1" noMove="1" noResize="1" noEditPoints="1" noAdjustHandles="1" noChangeArrowheads="1" noChangeShapeType="1" noTextEdit="1"/>
              </p:cNvSpPr>
              <p:nvPr/>
            </p:nvSpPr>
            <p:spPr>
              <a:xfrm>
                <a:off x="9334500" y="1795577"/>
                <a:ext cx="1167307" cy="712631"/>
              </a:xfrm>
              <a:prstGeom prst="rect">
                <a:avLst/>
              </a:prstGeom>
              <a:blipFill>
                <a:blip r:embed="rId4"/>
                <a:stretch>
                  <a:fillRect l="-10417" b="-8621"/>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1308B789-8EDB-4188-A8CF-20345CEF2E99}"/>
              </a:ext>
            </a:extLst>
          </p:cNvPr>
          <p:cNvSpPr/>
          <p:nvPr/>
        </p:nvSpPr>
        <p:spPr>
          <a:xfrm>
            <a:off x="9271000" y="1732077"/>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48893053"/>
      </p:ext>
    </p:extLst>
  </p:cSld>
  <p:clrMapOvr>
    <a:masterClrMapping/>
  </p:clrMapOvr>
  <mc:AlternateContent xmlns:mc="http://schemas.openxmlformats.org/markup-compatibility/2006" xmlns:p14="http://schemas.microsoft.com/office/powerpoint/2010/main">
    <mc:Choice Requires="p14">
      <p:transition spd="slow" p14:dur="2000">
        <p14:flythrough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1DBAF8-16A3-4949-B2D5-A0B48888D5C1}"/>
              </a:ext>
            </a:extLst>
          </p:cNvPr>
          <p:cNvSpPr/>
          <p:nvPr/>
        </p:nvSpPr>
        <p:spPr>
          <a:xfrm>
            <a:off x="127000" y="63500"/>
            <a:ext cx="11938000" cy="1018740"/>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nb-NO" sz="2800" b="1" dirty="0">
                <a:solidFill>
                  <a:srgbClr val="FFFF00"/>
                </a:solidFill>
                <a:latin typeface="UTM Swiss Condensed" panose="02000500000000000000" pitchFamily="2" charset="0"/>
                <a:cs typeface="Times New Roman" panose="02020603050405020304" pitchFamily="18" charset="0"/>
              </a:rPr>
              <a:t>Câu 108: Trong hệ SI, công suất của dòng điện xoay chiều được tính bằng đơn vị</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nb-NO"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C3A18C90-F863-4E65-B572-D397A5EA6895}"/>
              </a:ext>
            </a:extLst>
          </p:cNvPr>
          <p:cNvSpPr/>
          <p:nvPr/>
        </p:nvSpPr>
        <p:spPr>
          <a:xfrm>
            <a:off x="1016000" y="1082240"/>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jun(J).</a:t>
            </a:r>
            <a:r>
              <a:rPr kumimoji="0" lang="nb-NO"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733640F7-4D94-48B2-BAB4-B6D74FBC90B9}"/>
                  </a:ext>
                </a:extLst>
              </p:cNvPr>
              <p:cNvSpPr/>
              <p:nvPr/>
            </p:nvSpPr>
            <p:spPr>
              <a:xfrm>
                <a:off x="6477000" y="1082240"/>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oát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𝑾</m:t>
                    </m:r>
                  </m:oMath>
                </a14:m>
                <a:r>
                  <a:rPr kumimoji="0" lang="nb-NO"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nb-NO"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733640F7-4D94-48B2-BAB4-B6D74FBC90B9}"/>
                  </a:ext>
                </a:extLst>
              </p:cNvPr>
              <p:cNvSpPr>
                <a:spLocks noRot="1" noChangeAspect="1" noMove="1" noResize="1" noEditPoints="1" noAdjustHandles="1" noChangeArrowheads="1" noChangeShapeType="1" noTextEdit="1"/>
              </p:cNvSpPr>
              <p:nvPr/>
            </p:nvSpPr>
            <p:spPr>
              <a:xfrm>
                <a:off x="6477000" y="1082240"/>
                <a:ext cx="2121093" cy="523220"/>
              </a:xfrm>
              <a:prstGeom prst="rect">
                <a:avLst/>
              </a:prstGeom>
              <a:blipFill>
                <a:blip r:embed="rId2"/>
                <a:stretch>
                  <a:fillRect l="-6052" t="-14118" b="-31765"/>
                </a:stretch>
              </a:blipFill>
            </p:spPr>
            <p:txBody>
              <a:bodyPr/>
              <a:lstStyle/>
              <a:p>
                <a:r>
                  <a:rPr lang="vi-VN">
                    <a:noFill/>
                  </a:rPr>
                  <a:t> </a:t>
                </a:r>
              </a:p>
            </p:txBody>
          </p:sp>
        </mc:Fallback>
      </mc:AlternateContent>
      <p:sp>
        <p:nvSpPr>
          <p:cNvPr id="5" name="Rectangle 4">
            <a:extLst>
              <a:ext uri="{FF2B5EF4-FFF2-40B4-BE49-F238E27FC236}">
                <a16:creationId xmlns:a16="http://schemas.microsoft.com/office/drawing/2014/main" id="{49EC9CFD-9067-493C-853D-AAE404C1FAAB}"/>
              </a:ext>
            </a:extLst>
          </p:cNvPr>
          <p:cNvSpPr/>
          <p:nvPr/>
        </p:nvSpPr>
        <p:spPr>
          <a:xfrm>
            <a:off x="1016000" y="1844240"/>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niuton (N).</a:t>
            </a:r>
            <a:r>
              <a:rPr kumimoji="0" lang="nb-NO"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F23EDB9C-9CAE-4A69-8437-1121764E9C25}"/>
              </a:ext>
            </a:extLst>
          </p:cNvPr>
          <p:cNvSpPr/>
          <p:nvPr/>
        </p:nvSpPr>
        <p:spPr>
          <a:xfrm>
            <a:off x="6477000" y="1844240"/>
            <a:ext cx="206979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ampe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A).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E005F7CC-B965-4345-BDB2-AEFC9471F19C}"/>
              </a:ext>
            </a:extLst>
          </p:cNvPr>
          <p:cNvSpPr/>
          <p:nvPr/>
        </p:nvSpPr>
        <p:spPr>
          <a:xfrm>
            <a:off x="6413500" y="1018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614739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6EC7B59E-89B3-4F1F-84C5-24239E0D45BE}"/>
                  </a:ext>
                </a:extLst>
              </p:cNvPr>
              <p:cNvSpPr/>
              <p:nvPr/>
            </p:nvSpPr>
            <p:spPr>
              <a:xfrm>
                <a:off x="127000" y="63500"/>
                <a:ext cx="11938000" cy="200978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FF00"/>
                    </a:solidFill>
                    <a:latin typeface="UTM Swiss Condensed" panose="02000500000000000000" pitchFamily="2" charset="0"/>
                    <a:cs typeface="Times New Roman" panose="02020603050405020304" pitchFamily="18" charset="0"/>
                  </a:rPr>
                  <a:t>Câu 109: Đặt điện áp xoay chiều vào hai đầu một đoạn mạch gồm điện </a:t>
                </a:r>
                <a:r>
                  <a:rPr lang="vi-VN" sz="2800" b="1">
                    <a:solidFill>
                      <a:srgbClr val="FFFF00"/>
                    </a:solidFill>
                    <a:latin typeface="UTM Swiss Condensed" panose="02000500000000000000" pitchFamily="2" charset="0"/>
                    <a:cs typeface="Times New Roman" panose="02020603050405020304" pitchFamily="18" charset="0"/>
                  </a:rPr>
                  <a:t>trở R</a:t>
                </a:r>
                <a:r>
                  <a:rPr lang="nb-NO" sz="2800" b="1" dirty="0">
                    <a:solidFill>
                      <a:srgbClr val="FFFF00"/>
                    </a:solidFill>
                    <a:latin typeface="UTM Swiss Condensed" panose="02000500000000000000" pitchFamily="2" charset="0"/>
                    <a:cs typeface="Times New Roman" panose="02020603050405020304" pitchFamily="18" charset="0"/>
                  </a:rPr>
                  <a:t> và</a:t>
                </a:r>
                <a:r>
                  <a:rPr lang="vi-VN" sz="2800" b="1" dirty="0">
                    <a:solidFill>
                      <a:srgbClr val="FFFF00"/>
                    </a:solidFill>
                    <a:latin typeface="UTM Swiss Condensed" panose="02000500000000000000" pitchFamily="2" charset="0"/>
                    <a:cs typeface="Times New Roman" panose="02020603050405020304" pitchFamily="18" charset="0"/>
                  </a:rPr>
                  <a:t> cuộn cảm thuần mắc nối tiếp. Biết cảm kháng của đoạn mạch là </a:t>
                </a:r>
                <a14:m>
                  <m:oMath xmlns:m="http://schemas.openxmlformats.org/officeDocument/2006/math">
                    <m:sSub>
                      <m:sSubPr>
                        <m:ctrlPr>
                          <a:rPr lang="vi-VN" sz="2800" b="1" i="1">
                            <a:solidFill>
                              <a:srgbClr val="FFFF00"/>
                            </a:solidFill>
                            <a:latin typeface="Cambria Math" panose="02040503050406030204" pitchFamily="18" charset="0"/>
                          </a:rPr>
                        </m:ctrlPr>
                      </m:sSubPr>
                      <m:e>
                        <m:r>
                          <a:rPr lang="vi-VN" sz="2800" b="1">
                            <a:solidFill>
                              <a:srgbClr val="FFFF00"/>
                            </a:solidFill>
                            <a:latin typeface="Cambria Math" panose="02040503050406030204" pitchFamily="18" charset="0"/>
                          </a:rPr>
                          <m:t>𝒁</m:t>
                        </m:r>
                      </m:e>
                      <m:sub>
                        <m:r>
                          <a:rPr lang="vi-VN" sz="2800" b="1">
                            <a:solidFill>
                              <a:srgbClr val="FFFF00"/>
                            </a:solidFill>
                            <a:latin typeface="Cambria Math" panose="02040503050406030204" pitchFamily="18" charset="0"/>
                          </a:rPr>
                          <m:t>𝑳</m:t>
                        </m:r>
                      </m:sub>
                    </m:sSub>
                  </m:oMath>
                </a14:m>
                <a:r>
                  <a:rPr lang="vi-VN" sz="2800" b="1" dirty="0">
                    <a:solidFill>
                      <a:srgbClr val="FFFF00"/>
                    </a:solidFill>
                    <a:latin typeface="UTM Swiss Condensed" panose="02000500000000000000" pitchFamily="2" charset="0"/>
                    <a:cs typeface="Times New Roman" panose="02020603050405020304" pitchFamily="18" charset="0"/>
                  </a:rPr>
                  <a:t>. Hệ số công suất của đoạn mạch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6EC7B59E-89B3-4F1F-84C5-24239E0D45BE}"/>
                  </a:ext>
                </a:extLst>
              </p:cNvPr>
              <p:cNvSpPr>
                <a:spLocks noRot="1" noChangeAspect="1" noMove="1" noResize="1" noEditPoints="1" noAdjustHandles="1" noChangeArrowheads="1" noChangeShapeType="1" noTextEdit="1"/>
              </p:cNvSpPr>
              <p:nvPr/>
            </p:nvSpPr>
            <p:spPr>
              <a:xfrm>
                <a:off x="127000" y="63500"/>
                <a:ext cx="11938000" cy="2009781"/>
              </a:xfrm>
              <a:prstGeom prst="rect">
                <a:avLst/>
              </a:prstGeom>
              <a:blipFill>
                <a:blip r:embed="rId2"/>
                <a:stretch>
                  <a:fillRect l="-916" t="-1714" r="-86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9229DE46-D8A0-4EFA-B1C0-7A249FE52696}"/>
                  </a:ext>
                </a:extLst>
              </p:cNvPr>
              <p:cNvSpPr/>
              <p:nvPr/>
            </p:nvSpPr>
            <p:spPr>
              <a:xfrm>
                <a:off x="762000" y="2073281"/>
                <a:ext cx="2121093" cy="80490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𝑹</m:t>
                        </m:r>
                      </m:num>
                      <m:den>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d>
                                  <m:d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d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𝑹</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𝒁</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𝑳</m:t>
                                        </m:r>
                                      </m:sub>
                                    </m:sSub>
                                  </m:e>
                                </m:d>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e>
                        </m:rad>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9229DE46-D8A0-4EFA-B1C0-7A249FE52696}"/>
                  </a:ext>
                </a:extLst>
              </p:cNvPr>
              <p:cNvSpPr>
                <a:spLocks noRot="1" noChangeAspect="1" noMove="1" noResize="1" noEditPoints="1" noAdjustHandles="1" noChangeArrowheads="1" noChangeShapeType="1" noTextEdit="1"/>
              </p:cNvSpPr>
              <p:nvPr/>
            </p:nvSpPr>
            <p:spPr>
              <a:xfrm>
                <a:off x="762000" y="2073281"/>
                <a:ext cx="2121093" cy="804900"/>
              </a:xfrm>
              <a:prstGeom prst="rect">
                <a:avLst/>
              </a:prstGeom>
              <a:blipFill>
                <a:blip r:embed="rId3"/>
                <a:stretch>
                  <a:fillRect l="-57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5AD6F6C2-1E9D-434E-ADEC-CD890D39C19B}"/>
                  </a:ext>
                </a:extLst>
              </p:cNvPr>
              <p:cNvSpPr/>
              <p:nvPr/>
            </p:nvSpPr>
            <p:spPr>
              <a:xfrm>
                <a:off x="3619500" y="2073281"/>
                <a:ext cx="2121093" cy="106471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𝑹</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𝒁</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𝑳</m:t>
                                </m:r>
                              </m:sub>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bSup>
                          </m:e>
                        </m:rad>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𝑹</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5AD6F6C2-1E9D-434E-ADEC-CD890D39C19B}"/>
                  </a:ext>
                </a:extLst>
              </p:cNvPr>
              <p:cNvSpPr>
                <a:spLocks noRot="1" noChangeAspect="1" noMove="1" noResize="1" noEditPoints="1" noAdjustHandles="1" noChangeArrowheads="1" noChangeShapeType="1" noTextEdit="1"/>
              </p:cNvSpPr>
              <p:nvPr/>
            </p:nvSpPr>
            <p:spPr>
              <a:xfrm>
                <a:off x="3619500" y="2073281"/>
                <a:ext cx="2121093" cy="1064715"/>
              </a:xfrm>
              <a:prstGeom prst="rect">
                <a:avLst/>
              </a:prstGeom>
              <a:blipFill>
                <a:blip r:embed="rId4"/>
                <a:stretch>
                  <a:fillRect l="-6034" b="-514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22C1A56-E617-4371-BA85-3490744715A8}"/>
                  </a:ext>
                </a:extLst>
              </p:cNvPr>
              <p:cNvSpPr/>
              <p:nvPr/>
            </p:nvSpPr>
            <p:spPr>
              <a:xfrm>
                <a:off x="6477000" y="2073281"/>
                <a:ext cx="2121093" cy="78964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𝑹</m:t>
                        </m:r>
                      </m:num>
                      <m:den>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𝑹</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𝒁</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𝑳</m:t>
                            </m:r>
                          </m:sub>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bSup>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822C1A56-E617-4371-BA85-3490744715A8}"/>
                  </a:ext>
                </a:extLst>
              </p:cNvPr>
              <p:cNvSpPr>
                <a:spLocks noRot="1" noChangeAspect="1" noMove="1" noResize="1" noEditPoints="1" noAdjustHandles="1" noChangeArrowheads="1" noChangeShapeType="1" noTextEdit="1"/>
              </p:cNvSpPr>
              <p:nvPr/>
            </p:nvSpPr>
            <p:spPr>
              <a:xfrm>
                <a:off x="6477000" y="2073281"/>
                <a:ext cx="2121093" cy="789640"/>
              </a:xfrm>
              <a:prstGeom prst="rect">
                <a:avLst/>
              </a:prstGeom>
              <a:blipFill>
                <a:blip r:embed="rId5"/>
                <a:stretch>
                  <a:fillRect l="-605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EFAA59DE-9FE5-447F-8159-14A299CDA04C}"/>
                  </a:ext>
                </a:extLst>
              </p:cNvPr>
              <p:cNvSpPr/>
              <p:nvPr/>
            </p:nvSpPr>
            <p:spPr>
              <a:xfrm>
                <a:off x="9334500" y="2073281"/>
                <a:ext cx="1884234" cy="106407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𝑹</m:t>
                        </m:r>
                      </m:num>
                      <m:den>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𝑹</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sup>
                            </m:s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 + </m:t>
                            </m:r>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𝒁</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𝑳</m:t>
                                </m:r>
                              </m:sub>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sup>
                            </m:sSubSup>
                          </m:e>
                        </m:rad>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6" name="Rectangle 5">
                <a:extLst>
                  <a:ext uri="{FF2B5EF4-FFF2-40B4-BE49-F238E27FC236}">
                    <a16:creationId xmlns:a16="http://schemas.microsoft.com/office/drawing/2014/main" id="{EFAA59DE-9FE5-447F-8159-14A299CDA04C}"/>
                  </a:ext>
                </a:extLst>
              </p:cNvPr>
              <p:cNvSpPr>
                <a:spLocks noRot="1" noChangeAspect="1" noMove="1" noResize="1" noEditPoints="1" noAdjustHandles="1" noChangeArrowheads="1" noChangeShapeType="1" noTextEdit="1"/>
              </p:cNvSpPr>
              <p:nvPr/>
            </p:nvSpPr>
            <p:spPr>
              <a:xfrm>
                <a:off x="9334500" y="2073281"/>
                <a:ext cx="1884234" cy="1064074"/>
              </a:xfrm>
              <a:prstGeom prst="rect">
                <a:avLst/>
              </a:prstGeom>
              <a:blipFill>
                <a:blip r:embed="rId6"/>
                <a:stretch>
                  <a:fillRect l="-6472" r="-5825"/>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7482BB54-9EC6-4E58-950E-44B79E292B15}"/>
              </a:ext>
            </a:extLst>
          </p:cNvPr>
          <p:cNvSpPr/>
          <p:nvPr/>
        </p:nvSpPr>
        <p:spPr>
          <a:xfrm>
            <a:off x="9271000" y="2009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06624352"/>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68DE29-C1F7-45D1-A314-33CDC79B735A}"/>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11</a:t>
            </a:r>
            <a:r>
              <a:rPr lang="pt-BR" sz="2800" b="1">
                <a:solidFill>
                  <a:srgbClr val="FF0000"/>
                </a:solidFill>
                <a:latin typeface="UTM Swiss Condensed" panose="02000500000000000000" pitchFamily="2" charset="0"/>
                <a:cs typeface="Times New Roman" panose="02020603050405020304" pitchFamily="18" charset="0"/>
              </a:rPr>
              <a:t>:</a:t>
            </a:r>
            <a:r>
              <a:rPr lang="pt-BR" sz="2800" b="1">
                <a:solidFill>
                  <a:srgbClr val="FFFF00"/>
                </a:solidFill>
                <a:latin typeface="UTM Swiss Condensed" panose="02000500000000000000" pitchFamily="2" charset="0"/>
                <a:cs typeface="Times New Roman" panose="02020603050405020304" pitchFamily="18" charset="0"/>
              </a:rPr>
              <a:t> </a:t>
            </a:r>
            <a:r>
              <a:rPr lang="pt-BR" sz="2800" b="1" dirty="0">
                <a:solidFill>
                  <a:srgbClr val="FFFF00"/>
                </a:solidFill>
                <a:latin typeface="UTM Swiss Condensed" panose="02000500000000000000" pitchFamily="2" charset="0"/>
                <a:cs typeface="Times New Roman" panose="02020603050405020304" pitchFamily="18" charset="0"/>
              </a:rPr>
              <a:t>Trong mạch điện xoay chiều chỉ có điện trở thuần thì điện </a:t>
            </a:r>
            <a:r>
              <a:rPr lang="pt-BR" sz="2800" b="1">
                <a:solidFill>
                  <a:srgbClr val="FFFF00"/>
                </a:solidFill>
                <a:latin typeface="UTM Swiss Condensed" panose="02000500000000000000" pitchFamily="2" charset="0"/>
                <a:cs typeface="Times New Roman" panose="02020603050405020304" pitchFamily="18" charset="0"/>
              </a:rPr>
              <a:t>áp u</a:t>
            </a:r>
            <a:r>
              <a:rPr lang="pt-BR" sz="2800" b="1" dirty="0">
                <a:solidFill>
                  <a:srgbClr val="FFFF00"/>
                </a:solidFill>
                <a:latin typeface="UTM Swiss Condensed" panose="02000500000000000000" pitchFamily="2" charset="0"/>
                <a:cs typeface="Times New Roman" panose="02020603050405020304" pitchFamily="18" charset="0"/>
              </a:rPr>
              <a:t> và cường độ dòng điện i biến đổi</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74F8AAEA-2F07-426C-B36C-2807E2DF85CE}"/>
              </a:ext>
            </a:extLst>
          </p:cNvPr>
          <p:cNvSpPr/>
          <p:nvPr/>
        </p:nvSpPr>
        <p:spPr>
          <a:xfrm>
            <a:off x="1016000" y="1577761"/>
            <a:ext cx="2121093"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A. cùng pha.</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EE34303D-17FD-4881-A88D-13244C9FAB6A}"/>
              </a:ext>
            </a:extLst>
          </p:cNvPr>
          <p:cNvSpPr/>
          <p:nvPr/>
        </p:nvSpPr>
        <p:spPr>
          <a:xfrm>
            <a:off x="6477000" y="1577761"/>
            <a:ext cx="3044423"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B. ngược pha.</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00A4697-A683-4626-986B-EB5F86803176}"/>
                  </a:ext>
                </a:extLst>
              </p:cNvPr>
              <p:cNvSpPr/>
              <p:nvPr/>
            </p:nvSpPr>
            <p:spPr>
              <a:xfrm>
                <a:off x="1016000" y="2339761"/>
                <a:ext cx="3044423" cy="66281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C. lệch pha nhau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𝝅</m:t>
                        </m:r>
                      </m:num>
                      <m:den>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den>
                    </m:f>
                  </m:oMath>
                </a14:m>
                <a:r>
                  <a:rPr lang="pt-BR" sz="2800" b="1" dirty="0">
                    <a:solidFill>
                      <a:srgbClr val="FFFFFF"/>
                    </a:solidFill>
                    <a:latin typeface="UTM Swiss Condensed" panose="02000500000000000000" pitchFamily="2" charset="0"/>
                    <a:ea typeface="Times New Roman" panose="02020603050405020304" pitchFamily="18" charset="0"/>
                  </a:rPr>
                  <a:t>.</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5" name="Rectangle 4">
                <a:extLst>
                  <a:ext uri="{FF2B5EF4-FFF2-40B4-BE49-F238E27FC236}">
                    <a16:creationId xmlns:a16="http://schemas.microsoft.com/office/drawing/2014/main" id="{900A4697-A683-4626-986B-EB5F86803176}"/>
                  </a:ext>
                </a:extLst>
              </p:cNvPr>
              <p:cNvSpPr>
                <a:spLocks noRot="1" noChangeAspect="1" noMove="1" noResize="1" noEditPoints="1" noAdjustHandles="1" noChangeArrowheads="1" noChangeShapeType="1" noTextEdit="1"/>
              </p:cNvSpPr>
              <p:nvPr/>
            </p:nvSpPr>
            <p:spPr>
              <a:xfrm>
                <a:off x="1016000" y="2339761"/>
                <a:ext cx="3044423" cy="662810"/>
              </a:xfrm>
              <a:prstGeom prst="rect">
                <a:avLst/>
              </a:prstGeom>
              <a:blipFill>
                <a:blip r:embed="rId2"/>
                <a:stretch>
                  <a:fillRect l="-4208" t="-5505" b="-825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31763F5-B003-4AA7-B701-3433C89A03B0}"/>
                  </a:ext>
                </a:extLst>
              </p:cNvPr>
              <p:cNvSpPr/>
              <p:nvPr/>
            </p:nvSpPr>
            <p:spPr>
              <a:xfrm>
                <a:off x="6477000" y="2339761"/>
                <a:ext cx="3021981" cy="66281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lệch pha nhau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rPr>
                          <m:t>𝝅</m:t>
                        </m:r>
                      </m:num>
                      <m:den>
                        <m:r>
                          <a:rPr lang="vi-VN" sz="2800" b="1" i="1">
                            <a:solidFill>
                              <a:srgbClr val="FFFFFF"/>
                            </a:solidFill>
                            <a:latin typeface="Cambria Math" panose="02040503050406030204" pitchFamily="18" charset="0"/>
                            <a:ea typeface="Arial" panose="020B0604020202020204" pitchFamily="34" charset="0"/>
                          </a:rPr>
                          <m:t>𝟐</m:t>
                        </m:r>
                      </m:den>
                    </m:f>
                  </m:oMath>
                </a14:m>
                <a:r>
                  <a:rPr lang="vi-VN" sz="2800" b="1" dirty="0">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6" name="Rectangle 5">
                <a:extLst>
                  <a:ext uri="{FF2B5EF4-FFF2-40B4-BE49-F238E27FC236}">
                    <a16:creationId xmlns:a16="http://schemas.microsoft.com/office/drawing/2014/main" id="{C31763F5-B003-4AA7-B701-3433C89A03B0}"/>
                  </a:ext>
                </a:extLst>
              </p:cNvPr>
              <p:cNvSpPr>
                <a:spLocks noRot="1" noChangeAspect="1" noMove="1" noResize="1" noEditPoints="1" noAdjustHandles="1" noChangeArrowheads="1" noChangeShapeType="1" noTextEdit="1"/>
              </p:cNvSpPr>
              <p:nvPr/>
            </p:nvSpPr>
            <p:spPr>
              <a:xfrm>
                <a:off x="6477000" y="2339761"/>
                <a:ext cx="3021981" cy="662810"/>
              </a:xfrm>
              <a:prstGeom prst="rect">
                <a:avLst/>
              </a:prstGeom>
              <a:blipFill>
                <a:blip r:embed="rId3"/>
                <a:stretch>
                  <a:fillRect l="-4242" t="-5505" r="-3232" b="-8257"/>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C99BD4AA-FBC4-4AC8-80E2-FED87CA05269}"/>
              </a:ext>
            </a:extLst>
          </p:cNvPr>
          <p:cNvSpPr/>
          <p:nvPr/>
        </p:nvSpPr>
        <p:spPr>
          <a:xfrm>
            <a:off x="952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117632885"/>
      </p:ext>
    </p:extLst>
  </p:cSld>
  <p:clrMapOvr>
    <a:masterClrMapping/>
  </p:clrMapOvr>
  <mc:AlternateContent xmlns:mc="http://schemas.openxmlformats.org/markup-compatibility/2006" xmlns:p14="http://schemas.microsoft.com/office/powerpoint/2010/main">
    <mc:Choice Requires="p14">
      <p:transition spd="slow" p14:dur="20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BA81C5-9D65-4B92-AFDC-76011804F61E}"/>
              </a:ext>
            </a:extLst>
          </p:cNvPr>
          <p:cNvSpPr/>
          <p:nvPr/>
        </p:nvSpPr>
        <p:spPr>
          <a:xfrm>
            <a:off x="127000" y="63500"/>
            <a:ext cx="11938000" cy="1018740"/>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nb-NO" sz="2800" b="1" dirty="0">
                <a:solidFill>
                  <a:srgbClr val="FFFF00"/>
                </a:solidFill>
                <a:latin typeface="UTM Swiss Condensed" panose="02000500000000000000" pitchFamily="2" charset="0"/>
                <a:cs typeface="Times New Roman" panose="02020603050405020304" pitchFamily="18" charset="0"/>
              </a:rPr>
              <a:t>Câu 110: Trong hệ SI, cảm kháng của cuộn cảm thuần được tính bằng đơn vị</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nb-NO"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8B8A7FA2-4517-4F91-9003-A5C3E90E9982}"/>
              </a:ext>
            </a:extLst>
          </p:cNvPr>
          <p:cNvSpPr/>
          <p:nvPr/>
        </p:nvSpPr>
        <p:spPr>
          <a:xfrm>
            <a:off x="1016000" y="1082240"/>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culông (C).</a:t>
            </a:r>
            <a:r>
              <a:rPr kumimoji="0" lang="nb-NO"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07418CEA-E497-47B8-9119-3C8AA1948602}"/>
                  </a:ext>
                </a:extLst>
              </p:cNvPr>
              <p:cNvSpPr/>
              <p:nvPr/>
            </p:nvSpPr>
            <p:spPr>
              <a:xfrm>
                <a:off x="6477000" y="1082240"/>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ôm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𝜴</m:t>
                    </m:r>
                  </m:oMath>
                </a14:m>
                <a:r>
                  <a:rPr kumimoji="0" lang="nb-NO"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nb-NO"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07418CEA-E497-47B8-9119-3C8AA1948602}"/>
                  </a:ext>
                </a:extLst>
              </p:cNvPr>
              <p:cNvSpPr>
                <a:spLocks noRot="1" noChangeAspect="1" noMove="1" noResize="1" noEditPoints="1" noAdjustHandles="1" noChangeArrowheads="1" noChangeShapeType="1" noTextEdit="1"/>
              </p:cNvSpPr>
              <p:nvPr/>
            </p:nvSpPr>
            <p:spPr>
              <a:xfrm>
                <a:off x="6477000" y="1082240"/>
                <a:ext cx="2121093" cy="523220"/>
              </a:xfrm>
              <a:prstGeom prst="rect">
                <a:avLst/>
              </a:prstGeom>
              <a:blipFill>
                <a:blip r:embed="rId2"/>
                <a:stretch>
                  <a:fillRect l="-6052" t="-14118" b="-31765"/>
                </a:stretch>
              </a:blipFill>
            </p:spPr>
            <p:txBody>
              <a:bodyPr/>
              <a:lstStyle/>
              <a:p>
                <a:r>
                  <a:rPr lang="vi-VN">
                    <a:noFill/>
                  </a:rPr>
                  <a:t> </a:t>
                </a:r>
              </a:p>
            </p:txBody>
          </p:sp>
        </mc:Fallback>
      </mc:AlternateContent>
      <p:sp>
        <p:nvSpPr>
          <p:cNvPr id="5" name="Rectangle 4">
            <a:extLst>
              <a:ext uri="{FF2B5EF4-FFF2-40B4-BE49-F238E27FC236}">
                <a16:creationId xmlns:a16="http://schemas.microsoft.com/office/drawing/2014/main" id="{BB1AAACC-27ED-4D8A-ADCC-D96D6D013065}"/>
              </a:ext>
            </a:extLst>
          </p:cNvPr>
          <p:cNvSpPr/>
          <p:nvPr/>
        </p:nvSpPr>
        <p:spPr>
          <a:xfrm>
            <a:off x="1016000" y="1844240"/>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fara (F).</a:t>
            </a:r>
            <a:r>
              <a:rPr kumimoji="0" lang="nb-NO"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6B99628F-9792-4F1F-AAFB-6D43A298188E}"/>
              </a:ext>
            </a:extLst>
          </p:cNvPr>
          <p:cNvSpPr/>
          <p:nvPr/>
        </p:nvSpPr>
        <p:spPr>
          <a:xfrm>
            <a:off x="6477000" y="1844240"/>
            <a:ext cx="209865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henry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H).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FF606108-7268-4F65-874D-FED156C857C9}"/>
              </a:ext>
            </a:extLst>
          </p:cNvPr>
          <p:cNvSpPr/>
          <p:nvPr/>
        </p:nvSpPr>
        <p:spPr>
          <a:xfrm>
            <a:off x="6413500" y="1018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4908005"/>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FA9B5A-86FF-4800-9369-D9E51AF62179}"/>
              </a:ext>
            </a:extLst>
          </p:cNvPr>
          <p:cNvSpPr/>
          <p:nvPr/>
        </p:nvSpPr>
        <p:spPr>
          <a:xfrm>
            <a:off x="127000" y="63500"/>
            <a:ext cx="11938000" cy="1018740"/>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nl-NL" sz="2800" b="1" dirty="0">
                <a:solidFill>
                  <a:srgbClr val="FFFF00"/>
                </a:solidFill>
                <a:latin typeface="UTM Swiss Condensed" panose="02000500000000000000" pitchFamily="2" charset="0"/>
                <a:cs typeface="Times New Roman" panose="02020603050405020304" pitchFamily="18" charset="0"/>
              </a:rPr>
              <a:t>Câu 111: Nguyên tắc hoạt động của máy phát điện xoay chiều một pha dựa vào:</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nl-NL"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9CA853B4-BA22-4757-85FE-D8F63D0EA566}"/>
              </a:ext>
            </a:extLst>
          </p:cNvPr>
          <p:cNvSpPr/>
          <p:nvPr/>
        </p:nvSpPr>
        <p:spPr>
          <a:xfrm>
            <a:off x="508000" y="1082240"/>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hiện tượng cảm ứng điện từ.</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155EB294-B1A4-46D9-B2B9-385BB12D5954}"/>
              </a:ext>
            </a:extLst>
          </p:cNvPr>
          <p:cNvSpPr/>
          <p:nvPr/>
        </p:nvSpPr>
        <p:spPr>
          <a:xfrm>
            <a:off x="508000" y="1605460"/>
            <a:ext cx="3638175"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hiện tượng tự cảm.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B4C1E1C9-0412-4F77-99AB-5E2842C65E5C}"/>
              </a:ext>
            </a:extLst>
          </p:cNvPr>
          <p:cNvSpPr/>
          <p:nvPr/>
        </p:nvSpPr>
        <p:spPr>
          <a:xfrm>
            <a:off x="508000" y="2775011"/>
            <a:ext cx="581441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khung dây quay trong điện trường.</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3553525D-CE1A-4520-9EE8-D713658755EC}"/>
              </a:ext>
            </a:extLst>
          </p:cNvPr>
          <p:cNvSpPr/>
          <p:nvPr/>
        </p:nvSpPr>
        <p:spPr>
          <a:xfrm>
            <a:off x="508000" y="3298231"/>
            <a:ext cx="629210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khung dây chuyển động trong từ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trường.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2C903340-39BD-4AFE-B8BB-35A34A3BB441}"/>
              </a:ext>
            </a:extLst>
          </p:cNvPr>
          <p:cNvSpPr/>
          <p:nvPr/>
        </p:nvSpPr>
        <p:spPr>
          <a:xfrm>
            <a:off x="444500" y="1018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00901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7CBC7F-5DDB-4F50-853C-2728EE6D0F59}"/>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FF00"/>
                </a:solidFill>
                <a:latin typeface="UTM Swiss Condensed" panose="02000500000000000000" pitchFamily="2" charset="0"/>
                <a:cs typeface="Times New Roman" panose="02020603050405020304" pitchFamily="18" charset="0"/>
              </a:rPr>
              <a:t>Câu 112: Máy phát điện xoay chiều một pha có p cặp cực, số vòng quay của rôto là n (vòng/giây) thì tần số dòng điện xác định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A042085A-EC7F-4281-A408-D1C31403E2E9}"/>
              </a:ext>
            </a:extLst>
          </p:cNvPr>
          <p:cNvSpPr/>
          <p:nvPr/>
        </p:nvSpPr>
        <p:spPr>
          <a:xfrm>
            <a:off x="7620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f = np</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2FEB7567-82BD-4AD3-A100-43BDF5D01401}"/>
              </a:ext>
            </a:extLst>
          </p:cNvPr>
          <p:cNvSpPr/>
          <p:nvPr/>
        </p:nvSpPr>
        <p:spPr>
          <a:xfrm>
            <a:off x="36195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f = 60np</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DAE05DF0-D22D-4289-9C5E-F453AD358B01}"/>
              </a:ext>
            </a:extLst>
          </p:cNvPr>
          <p:cNvSpPr/>
          <p:nvPr/>
        </p:nvSpPr>
        <p:spPr>
          <a:xfrm>
            <a:off x="64770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f = np/60</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58E33F53-FA72-4891-9FEE-ECB58DE24CA7}"/>
              </a:ext>
            </a:extLst>
          </p:cNvPr>
          <p:cNvSpPr/>
          <p:nvPr/>
        </p:nvSpPr>
        <p:spPr>
          <a:xfrm>
            <a:off x="9334500" y="1577761"/>
            <a:ext cx="206338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f = 60n</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/p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548C4D47-8BFF-4A9B-9610-05ABC96EEC1F}"/>
              </a:ext>
            </a:extLst>
          </p:cNvPr>
          <p:cNvSpPr/>
          <p:nvPr/>
        </p:nvSpPr>
        <p:spPr>
          <a:xfrm>
            <a:off x="698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22165739"/>
      </p:ext>
    </p:extLst>
  </p:cSld>
  <p:clrMapOvr>
    <a:masterClrMapping/>
  </p:clrMapOvr>
  <mc:AlternateContent xmlns:mc="http://schemas.openxmlformats.org/markup-compatibility/2006" xmlns:p14="http://schemas.microsoft.com/office/powerpoint/2010/main">
    <mc:Choice Requires="p14">
      <p:transition spd="slow" p14:dur="2000">
        <p:comb dir="vert"/>
      </p:transition>
    </mc:Choice>
    <mc:Fallback xmlns="">
      <p:transition spd="slow">
        <p:comb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1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29A141-F3AF-4AAC-B7F6-C3DD10D6E577}"/>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FF00"/>
                </a:solidFill>
                <a:latin typeface="UTM Swiss Condensed" panose="02000500000000000000" pitchFamily="2" charset="0"/>
                <a:cs typeface="Times New Roman" panose="02020603050405020304" pitchFamily="18" charset="0"/>
              </a:rPr>
              <a:t>Câu 113: Nguyên tắc hoạt động của động cơ không đồng bộ ba pha dựa trên hiện tượng:</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F610971B-2374-47DC-82BF-6FB038FE0D93}"/>
              </a:ext>
            </a:extLst>
          </p:cNvPr>
          <p:cNvSpPr/>
          <p:nvPr/>
        </p:nvSpPr>
        <p:spPr>
          <a:xfrm>
            <a:off x="508000" y="1577761"/>
            <a:ext cx="766107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cảm ứng điện từ và sử dụng từ trường quay.</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D4B6D67D-402A-4A0C-A109-5CEF01238A00}"/>
              </a:ext>
            </a:extLst>
          </p:cNvPr>
          <p:cNvSpPr/>
          <p:nvPr/>
        </p:nvSpPr>
        <p:spPr>
          <a:xfrm>
            <a:off x="508000" y="2100981"/>
            <a:ext cx="2927404"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cảm ứng điện từ.</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F8EC6B1D-42E2-4777-9837-98BF71F53CC8}"/>
              </a:ext>
            </a:extLst>
          </p:cNvPr>
          <p:cNvSpPr/>
          <p:nvPr/>
        </p:nvSpPr>
        <p:spPr>
          <a:xfrm>
            <a:off x="508000" y="3270532"/>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tự cảm.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4C9D0F46-03B6-4F83-8FD9-AB85C8D5330C}"/>
              </a:ext>
            </a:extLst>
          </p:cNvPr>
          <p:cNvSpPr/>
          <p:nvPr/>
        </p:nvSpPr>
        <p:spPr>
          <a:xfrm>
            <a:off x="508000" y="3793752"/>
            <a:ext cx="633859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tự cảm và lực từ tác dụng lên dòng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điện.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705DC23C-B5C4-467B-B438-E0B239A0FEF1}"/>
              </a:ext>
            </a:extLst>
          </p:cNvPr>
          <p:cNvSpPr/>
          <p:nvPr/>
        </p:nvSpPr>
        <p:spPr>
          <a:xfrm>
            <a:off x="444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29210678"/>
      </p:ext>
    </p:extLst>
  </p:cSld>
  <p:clrMapOvr>
    <a:masterClrMapping/>
  </p:clrMapOvr>
  <mc:AlternateContent xmlns:mc="http://schemas.openxmlformats.org/markup-compatibility/2006" xmlns:p14="http://schemas.microsoft.com/office/powerpoint/2010/main">
    <mc:Choice Requires="p14">
      <p:transition spd="slow" p14:dur="200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1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749731-F33A-413D-9A64-3BC2BD3964DF}"/>
              </a:ext>
            </a:extLst>
          </p:cNvPr>
          <p:cNvSpPr/>
          <p:nvPr/>
        </p:nvSpPr>
        <p:spPr>
          <a:xfrm>
            <a:off x="127000" y="63500"/>
            <a:ext cx="11938000" cy="200978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FF00"/>
                </a:solidFill>
                <a:latin typeface="UTM Swiss Condensed" panose="02000500000000000000" pitchFamily="2" charset="0"/>
                <a:cs typeface="Times New Roman" panose="02020603050405020304" pitchFamily="18" charset="0"/>
              </a:rPr>
              <a:t>Câu 114: Một máy phát điện xoay chiều 1 pha có rôto gồm 4 cặp cực, muốn tần số dòng điện xoay chiều mà máy phát ra là 50 Hz thì rôto phải quay với tốc độ là bao nhiêu?</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886E48FE-FA3B-451F-A2C1-33CE3C99039A}"/>
              </a:ext>
            </a:extLst>
          </p:cNvPr>
          <p:cNvSpPr/>
          <p:nvPr/>
        </p:nvSpPr>
        <p:spPr>
          <a:xfrm>
            <a:off x="1016000" y="207328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750 vòng/phút.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AFE78510-7195-4837-A8F4-093C658E2E45}"/>
              </a:ext>
            </a:extLst>
          </p:cNvPr>
          <p:cNvSpPr/>
          <p:nvPr/>
        </p:nvSpPr>
        <p:spPr>
          <a:xfrm>
            <a:off x="6477000" y="207328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3000 vòng/phút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4C07677A-3B6F-4B5A-8AF8-F173B09D4DBF}"/>
              </a:ext>
            </a:extLst>
          </p:cNvPr>
          <p:cNvSpPr/>
          <p:nvPr/>
        </p:nvSpPr>
        <p:spPr>
          <a:xfrm>
            <a:off x="1016000" y="283528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1500 vòng/phút.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62155FD9-A0AA-4415-94A3-532CE8D60155}"/>
              </a:ext>
            </a:extLst>
          </p:cNvPr>
          <p:cNvSpPr/>
          <p:nvPr/>
        </p:nvSpPr>
        <p:spPr>
          <a:xfrm>
            <a:off x="6477000" y="2835281"/>
            <a:ext cx="279435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500 vòng/</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phút.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F6CE652E-497A-49AD-9A5B-2BEE793C2618}"/>
              </a:ext>
            </a:extLst>
          </p:cNvPr>
          <p:cNvSpPr/>
          <p:nvPr/>
        </p:nvSpPr>
        <p:spPr>
          <a:xfrm>
            <a:off x="952500" y="2009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080819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E3B37C-7FDC-41E4-A6D2-C84D92DB296E}"/>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FF00"/>
                </a:solidFill>
                <a:latin typeface="UTM Swiss Condensed" panose="02000500000000000000" pitchFamily="2" charset="0"/>
                <a:cs typeface="Times New Roman" panose="02020603050405020304" pitchFamily="18" charset="0"/>
              </a:rPr>
              <a:t>Câu 115: Một máy phát điện xoay chiều 1pha. Nếu tốc độ quay của rôto giảm đi 2 lần, số cặp cực tăng lên 2 lần thì tần số của dòng điện:</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BCC2F3FC-8272-4537-B811-88CB7C1BBB84}"/>
              </a:ext>
            </a:extLst>
          </p:cNvPr>
          <p:cNvSpPr/>
          <p:nvPr/>
        </p:nvSpPr>
        <p:spPr>
          <a:xfrm>
            <a:off x="10160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không đổi.</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CE7626ED-9FE5-4686-83A5-FE238B5CD819}"/>
              </a:ext>
            </a:extLst>
          </p:cNvPr>
          <p:cNvSpPr/>
          <p:nvPr/>
        </p:nvSpPr>
        <p:spPr>
          <a:xfrm>
            <a:off x="6477000" y="1577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tăng lên 2 lần.</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146DBE06-95A1-40F9-8203-76DF9BD28E9A}"/>
              </a:ext>
            </a:extLst>
          </p:cNvPr>
          <p:cNvSpPr/>
          <p:nvPr/>
        </p:nvSpPr>
        <p:spPr>
          <a:xfrm>
            <a:off x="1016000" y="2339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tăng lên 4 lần.</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803229E8-29D8-4EA8-A00F-7E153A80DD29}"/>
              </a:ext>
            </a:extLst>
          </p:cNvPr>
          <p:cNvSpPr/>
          <p:nvPr/>
        </p:nvSpPr>
        <p:spPr>
          <a:xfrm>
            <a:off x="6477000" y="2339761"/>
            <a:ext cx="260680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giảm đi 4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lần.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30092602-C67E-4E31-924C-9FFE66C4B8B3}"/>
              </a:ext>
            </a:extLst>
          </p:cNvPr>
          <p:cNvSpPr/>
          <p:nvPr/>
        </p:nvSpPr>
        <p:spPr>
          <a:xfrm>
            <a:off x="952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46404620"/>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1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8D6D38-13DD-44F9-91E8-08150E04FD84}"/>
              </a:ext>
            </a:extLst>
          </p:cNvPr>
          <p:cNvSpPr/>
          <p:nvPr/>
        </p:nvSpPr>
        <p:spPr>
          <a:xfrm>
            <a:off x="127000" y="63500"/>
            <a:ext cx="11938000" cy="200978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FF00"/>
                </a:solidFill>
                <a:latin typeface="UTM Swiss Condensed" panose="02000500000000000000" pitchFamily="2" charset="0"/>
                <a:cs typeface="Times New Roman" panose="02020603050405020304" pitchFamily="18" charset="0"/>
              </a:rPr>
              <a:t>Câu 116: Một máy phát điện xoay chiều một pha có phần cảm là rôto quay với tốc độ 375 vòng/phút. Tần số của suất điện động cảm ứng mà máy phát tạo ra là 100 Hz. Số cặp cực của roto bằng</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B9B90183-6835-405D-B0FF-83D012C19F17}"/>
              </a:ext>
            </a:extLst>
          </p:cNvPr>
          <p:cNvSpPr/>
          <p:nvPr/>
        </p:nvSpPr>
        <p:spPr>
          <a:xfrm>
            <a:off x="762000" y="2073281"/>
            <a:ext cx="119776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16.</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A3A22E9D-FFD5-4248-A39B-D56255FBB3F9}"/>
              </a:ext>
            </a:extLst>
          </p:cNvPr>
          <p:cNvSpPr/>
          <p:nvPr/>
        </p:nvSpPr>
        <p:spPr>
          <a:xfrm>
            <a:off x="3619500" y="2073281"/>
            <a:ext cx="119776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B. 4.</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678DE8C1-A8DD-45FD-A67B-737CC8BA122E}"/>
              </a:ext>
            </a:extLst>
          </p:cNvPr>
          <p:cNvSpPr/>
          <p:nvPr/>
        </p:nvSpPr>
        <p:spPr>
          <a:xfrm>
            <a:off x="6477000" y="2073281"/>
            <a:ext cx="119776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12.</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C4411257-009E-465A-82E2-A753986CC7AB}"/>
              </a:ext>
            </a:extLst>
          </p:cNvPr>
          <p:cNvSpPr/>
          <p:nvPr/>
        </p:nvSpPr>
        <p:spPr>
          <a:xfrm>
            <a:off x="9334500" y="2073281"/>
            <a:ext cx="93487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8.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D8549C52-B0A4-41DB-96FE-37E41866B78B}"/>
              </a:ext>
            </a:extLst>
          </p:cNvPr>
          <p:cNvSpPr/>
          <p:nvPr/>
        </p:nvSpPr>
        <p:spPr>
          <a:xfrm>
            <a:off x="698500" y="2009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89490952"/>
      </p:ext>
    </p:extLst>
  </p:cSld>
  <p:clrMapOvr>
    <a:masterClrMapping/>
  </p:clrMapOvr>
  <mc:AlternateContent xmlns:mc="http://schemas.openxmlformats.org/markup-compatibility/2006" xmlns:p14="http://schemas.microsoft.com/office/powerpoint/2010/main">
    <mc:Choice Requires="p14">
      <p:transition spd="slow" p14:dur="2000">
        <p:comb dir="vert"/>
      </p:transition>
    </mc:Choice>
    <mc:Fallback xmlns="">
      <p:transition spd="slow">
        <p:comb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1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5AD6DD-9043-47A6-8CFA-F30FDB7D7686}"/>
              </a:ext>
            </a:extLst>
          </p:cNvPr>
          <p:cNvSpPr/>
          <p:nvPr/>
        </p:nvSpPr>
        <p:spPr>
          <a:xfrm>
            <a:off x="127000" y="63500"/>
            <a:ext cx="11938000" cy="1018740"/>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FF00"/>
                </a:solidFill>
                <a:latin typeface="UTM Swiss Condensed" panose="02000500000000000000" pitchFamily="2" charset="0"/>
                <a:cs typeface="Times New Roman" panose="02020603050405020304" pitchFamily="18" charset="0"/>
              </a:rPr>
              <a:t>Câu 117: Động cơ điện xoay chiều là thiết bị điện biến đổi:</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3616B2D9-4246-429C-BD60-EE97F0D7C25B}"/>
              </a:ext>
            </a:extLst>
          </p:cNvPr>
          <p:cNvSpPr/>
          <p:nvPr/>
        </p:nvSpPr>
        <p:spPr>
          <a:xfrm>
            <a:off x="1016000" y="1082240"/>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điện năng thành cơ năng.</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D90BC1F3-77E6-40A7-A8F3-0B52CAAE08DB}"/>
              </a:ext>
            </a:extLst>
          </p:cNvPr>
          <p:cNvSpPr/>
          <p:nvPr/>
        </p:nvSpPr>
        <p:spPr>
          <a:xfrm>
            <a:off x="6477000" y="1082240"/>
            <a:ext cx="4682692"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điện năng thành quang năng.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7B3203B1-EA49-442B-8751-59E3DC322C0A}"/>
              </a:ext>
            </a:extLst>
          </p:cNvPr>
          <p:cNvSpPr/>
          <p:nvPr/>
        </p:nvSpPr>
        <p:spPr>
          <a:xfrm>
            <a:off x="1016000" y="1844240"/>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cơ năng thành nhiệt năng.</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C7D0BC0F-22E4-43D3-81D3-17D8E0360CC4}"/>
              </a:ext>
            </a:extLst>
          </p:cNvPr>
          <p:cNvSpPr/>
          <p:nvPr/>
        </p:nvSpPr>
        <p:spPr>
          <a:xfrm>
            <a:off x="6477000" y="1844240"/>
            <a:ext cx="443743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điện năng thành hóa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năng.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FC647F44-D433-431A-9F45-943FEC57F49D}"/>
              </a:ext>
            </a:extLst>
          </p:cNvPr>
          <p:cNvSpPr/>
          <p:nvPr/>
        </p:nvSpPr>
        <p:spPr>
          <a:xfrm>
            <a:off x="952500" y="1018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10200977"/>
      </p:ext>
    </p:extLst>
  </p:cSld>
  <p:clrMapOvr>
    <a:masterClrMapping/>
  </p:clrMapOvr>
  <mc:AlternateContent xmlns:mc="http://schemas.openxmlformats.org/markup-compatibility/2006" xmlns:p14="http://schemas.microsoft.com/office/powerpoint/2010/main">
    <mc:Choice Requires="p14">
      <p:transition spd="slow" p14:dur="20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970AF-8A9D-4245-BEAA-92A7553C2F21}"/>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FF00"/>
                </a:solidFill>
                <a:latin typeface="UTM Swiss Condensed" panose="02000500000000000000" pitchFamily="2" charset="0"/>
                <a:cs typeface="Times New Roman" panose="02020603050405020304" pitchFamily="18" charset="0"/>
              </a:rPr>
              <a:t>Câu 118: Phương trình của suất điện động e = 15.sin(4πt + π/6) (V). Suất điện động tại thời điểm 10 (s)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D9B13CA8-416C-40D1-9F00-97D9B978A829}"/>
              </a:ext>
            </a:extLst>
          </p:cNvPr>
          <p:cNvSpPr/>
          <p:nvPr/>
        </p:nvSpPr>
        <p:spPr>
          <a:xfrm>
            <a:off x="7620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7,5 V.</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B1F58AC5-B7FD-49AE-B236-3BA344057FEB}"/>
              </a:ext>
            </a:extLst>
          </p:cNvPr>
          <p:cNvSpPr/>
          <p:nvPr/>
        </p:nvSpPr>
        <p:spPr>
          <a:xfrm>
            <a:off x="36195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5 V.</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D8F2CC02-D4B3-48A8-B36E-C66A52D3FDF9}"/>
              </a:ext>
            </a:extLst>
          </p:cNvPr>
          <p:cNvSpPr/>
          <p:nvPr/>
        </p:nvSpPr>
        <p:spPr>
          <a:xfrm>
            <a:off x="64770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4 V.</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DE0CB88D-6DAE-4422-9839-EC0CA7B5DB25}"/>
              </a:ext>
            </a:extLst>
          </p:cNvPr>
          <p:cNvSpPr/>
          <p:nvPr/>
        </p:nvSpPr>
        <p:spPr>
          <a:xfrm>
            <a:off x="9334500" y="1577761"/>
            <a:ext cx="122180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7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V.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66686CCA-8CE1-4DA2-8FF9-6B8CB72ECD22}"/>
              </a:ext>
            </a:extLst>
          </p:cNvPr>
          <p:cNvSpPr/>
          <p:nvPr/>
        </p:nvSpPr>
        <p:spPr>
          <a:xfrm>
            <a:off x="698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77141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1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B92480-94FB-4050-A1FB-C887FE7B8B23}"/>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FF00"/>
                </a:solidFill>
                <a:latin typeface="UTM Swiss Condensed" panose="02000500000000000000" pitchFamily="2" charset="0"/>
                <a:cs typeface="Times New Roman" panose="02020603050405020304" pitchFamily="18" charset="0"/>
              </a:rPr>
              <a:t>Câu 119: Một máy phát điện xoay chiều một pha có phần cảm gồm 8 cặp cực, rôto quay với tốc độ 7 vòng/s. Tần số dòng điện do máy phát ra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1348E985-F7FA-4FF7-9B79-813C9750004D}"/>
              </a:ext>
            </a:extLst>
          </p:cNvPr>
          <p:cNvSpPr/>
          <p:nvPr/>
        </p:nvSpPr>
        <p:spPr>
          <a:xfrm>
            <a:off x="7620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56 Hz</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E6D39909-A39E-403E-A9DE-7A76BD02C2B3}"/>
              </a:ext>
            </a:extLst>
          </p:cNvPr>
          <p:cNvSpPr/>
          <p:nvPr/>
        </p:nvSpPr>
        <p:spPr>
          <a:xfrm>
            <a:off x="36195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60 Hz</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FF1EAF2E-AADD-48A1-B78B-AFDB806B16FA}"/>
              </a:ext>
            </a:extLst>
          </p:cNvPr>
          <p:cNvSpPr/>
          <p:nvPr/>
        </p:nvSpPr>
        <p:spPr>
          <a:xfrm>
            <a:off x="64770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50 Hz</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1649CB01-DD18-42D3-AB42-FCA08D92E93D}"/>
              </a:ext>
            </a:extLst>
          </p:cNvPr>
          <p:cNvSpPr/>
          <p:nvPr/>
        </p:nvSpPr>
        <p:spPr>
          <a:xfrm>
            <a:off x="9334500" y="1577761"/>
            <a:ext cx="146706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87 Hz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6642D1DB-1601-42BB-A71B-C2A8512211B9}"/>
              </a:ext>
            </a:extLst>
          </p:cNvPr>
          <p:cNvSpPr/>
          <p:nvPr/>
        </p:nvSpPr>
        <p:spPr>
          <a:xfrm>
            <a:off x="698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550692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486F76-6D60-4AA9-9DAA-2764EFC8873A}"/>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12:</a:t>
            </a:r>
            <a:r>
              <a:rPr lang="vi-VN" sz="2800" b="1" dirty="0">
                <a:solidFill>
                  <a:srgbClr val="FFFF00"/>
                </a:solidFill>
                <a:latin typeface="UTM Swiss Condensed" panose="02000500000000000000" pitchFamily="2" charset="0"/>
                <a:cs typeface="Times New Roman" panose="02020603050405020304" pitchFamily="18" charset="0"/>
              </a:rPr>
              <a:t> Trong mạch điện xoay chiều chỉ có cuộn cảm thuần thì điện áp u và cường độ dòng điện i biến đổi</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52228E5B-4D54-4C60-B5CE-1E62F8F96C33}"/>
                  </a:ext>
                </a:extLst>
              </p:cNvPr>
              <p:cNvSpPr/>
              <p:nvPr/>
            </p:nvSpPr>
            <p:spPr>
              <a:xfrm>
                <a:off x="1016000" y="1577761"/>
                <a:ext cx="3044423" cy="66281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lệch pha nhau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𝝅</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den>
                    </m:f>
                  </m:oMath>
                </a14:m>
                <a:r>
                  <a:rPr lang="vi-VN" sz="2800" b="1" dirty="0">
                    <a:solidFill>
                      <a:srgbClr val="FFFFFF"/>
                    </a:solidFill>
                    <a:latin typeface="UTM Swiss Condensed" panose="02000500000000000000" pitchFamily="2" charset="0"/>
                    <a:ea typeface="Times New Roman" panose="02020603050405020304" pitchFamily="18" charset="0"/>
                  </a:rPr>
                  <a:t>.</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3" name="Rectangle 2">
                <a:extLst>
                  <a:ext uri="{FF2B5EF4-FFF2-40B4-BE49-F238E27FC236}">
                    <a16:creationId xmlns:a16="http://schemas.microsoft.com/office/drawing/2014/main" id="{52228E5B-4D54-4C60-B5CE-1E62F8F96C33}"/>
                  </a:ext>
                </a:extLst>
              </p:cNvPr>
              <p:cNvSpPr>
                <a:spLocks noRot="1" noChangeAspect="1" noMove="1" noResize="1" noEditPoints="1" noAdjustHandles="1" noChangeArrowheads="1" noChangeShapeType="1" noTextEdit="1"/>
              </p:cNvSpPr>
              <p:nvPr/>
            </p:nvSpPr>
            <p:spPr>
              <a:xfrm>
                <a:off x="1016000" y="1577761"/>
                <a:ext cx="3044423" cy="662810"/>
              </a:xfrm>
              <a:prstGeom prst="rect">
                <a:avLst/>
              </a:prstGeom>
              <a:blipFill>
                <a:blip r:embed="rId2"/>
                <a:stretch>
                  <a:fillRect l="-4208" t="-5505" b="-8257"/>
                </a:stretch>
              </a:blipFill>
            </p:spPr>
            <p:txBody>
              <a:bodyPr/>
              <a:lstStyle/>
              <a:p>
                <a:r>
                  <a:rPr lang="vi-VN">
                    <a:noFill/>
                  </a:rPr>
                  <a:t> </a:t>
                </a:r>
              </a:p>
            </p:txBody>
          </p:sp>
        </mc:Fallback>
      </mc:AlternateContent>
      <p:sp>
        <p:nvSpPr>
          <p:cNvPr id="4" name="Rectangle 3">
            <a:extLst>
              <a:ext uri="{FF2B5EF4-FFF2-40B4-BE49-F238E27FC236}">
                <a16:creationId xmlns:a16="http://schemas.microsoft.com/office/drawing/2014/main" id="{EB670687-9ED0-4B1B-BE0D-6622C51680E2}"/>
              </a:ext>
            </a:extLst>
          </p:cNvPr>
          <p:cNvSpPr/>
          <p:nvPr/>
        </p:nvSpPr>
        <p:spPr>
          <a:xfrm>
            <a:off x="6477000" y="1577761"/>
            <a:ext cx="304442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B. ngược pha.</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8A8D261C-1E23-47CD-ABFA-29E7862B7B4F}"/>
              </a:ext>
            </a:extLst>
          </p:cNvPr>
          <p:cNvSpPr/>
          <p:nvPr/>
        </p:nvSpPr>
        <p:spPr>
          <a:xfrm>
            <a:off x="1016000" y="2339761"/>
            <a:ext cx="212109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cùng pha.</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353F7DA9-3EBD-432D-9795-82A422A06F79}"/>
                  </a:ext>
                </a:extLst>
              </p:cNvPr>
              <p:cNvSpPr/>
              <p:nvPr/>
            </p:nvSpPr>
            <p:spPr>
              <a:xfrm>
                <a:off x="6477000" y="2339761"/>
                <a:ext cx="3021981" cy="664862"/>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lệch pha nhau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rPr>
                          <m:t>𝝅</m:t>
                        </m:r>
                      </m:num>
                      <m:den>
                        <m:r>
                          <a:rPr lang="vi-VN" sz="2800" b="1" i="1">
                            <a:solidFill>
                              <a:srgbClr val="FFFFFF"/>
                            </a:solidFill>
                            <a:latin typeface="Cambria Math" panose="02040503050406030204" pitchFamily="18" charset="0"/>
                            <a:ea typeface="Arial" panose="020B0604020202020204" pitchFamily="34" charset="0"/>
                          </a:rPr>
                          <m:t>𝟑</m:t>
                        </m:r>
                      </m:den>
                    </m:f>
                  </m:oMath>
                </a14:m>
                <a:r>
                  <a:rPr lang="vi-VN" sz="2800" b="1" dirty="0">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mc:Choice>
        <mc:Fallback xmlns="">
          <p:sp>
            <p:nvSpPr>
              <p:cNvPr id="6" name="Rectangle 5">
                <a:extLst>
                  <a:ext uri="{FF2B5EF4-FFF2-40B4-BE49-F238E27FC236}">
                    <a16:creationId xmlns:a16="http://schemas.microsoft.com/office/drawing/2014/main" id="{353F7DA9-3EBD-432D-9795-82A422A06F79}"/>
                  </a:ext>
                </a:extLst>
              </p:cNvPr>
              <p:cNvSpPr>
                <a:spLocks noRot="1" noChangeAspect="1" noMove="1" noResize="1" noEditPoints="1" noAdjustHandles="1" noChangeArrowheads="1" noChangeShapeType="1" noTextEdit="1"/>
              </p:cNvSpPr>
              <p:nvPr/>
            </p:nvSpPr>
            <p:spPr>
              <a:xfrm>
                <a:off x="6477000" y="2339761"/>
                <a:ext cx="3021981" cy="664862"/>
              </a:xfrm>
              <a:prstGeom prst="rect">
                <a:avLst/>
              </a:prstGeom>
              <a:blipFill>
                <a:blip r:embed="rId3"/>
                <a:stretch>
                  <a:fillRect l="-4242" t="-5505" r="-3232" b="-8257"/>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D3074935-59B2-4B56-98B6-D4E5D6E22183}"/>
              </a:ext>
            </a:extLst>
          </p:cNvPr>
          <p:cNvSpPr/>
          <p:nvPr/>
        </p:nvSpPr>
        <p:spPr>
          <a:xfrm>
            <a:off x="952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892193876"/>
      </p:ext>
    </p:extLst>
  </p:cSld>
  <p:clrMapOvr>
    <a:masterClrMapping/>
  </p:clrMapOvr>
  <mc:AlternateContent xmlns:mc="http://schemas.openxmlformats.org/markup-compatibility/2006" xmlns:p14="http://schemas.microsoft.com/office/powerpoint/2010/main">
    <mc:Choice Requires="p14">
      <p:transition spd="slow" p14:dur="20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2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3A027A-A8C0-4E19-90C1-43C8DEFA29E8}"/>
              </a:ext>
            </a:extLst>
          </p:cNvPr>
          <p:cNvSpPr/>
          <p:nvPr/>
        </p:nvSpPr>
        <p:spPr>
          <a:xfrm>
            <a:off x="127000" y="63500"/>
            <a:ext cx="11938000" cy="1018740"/>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FF00"/>
                </a:solidFill>
                <a:latin typeface="UTM Swiss Condensed" panose="02000500000000000000" pitchFamily="2" charset="0"/>
                <a:cs typeface="Times New Roman" panose="02020603050405020304" pitchFamily="18" charset="0"/>
              </a:rPr>
              <a:t>Câu 120: Máy phát điện xoay chiều một pha:</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E5CC88BB-78D6-4D59-9B8E-0CF56152FFD1}"/>
              </a:ext>
            </a:extLst>
          </p:cNvPr>
          <p:cNvSpPr/>
          <p:nvPr/>
        </p:nvSpPr>
        <p:spPr>
          <a:xfrm>
            <a:off x="508000" y="1082240"/>
            <a:ext cx="6141425"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A.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Có</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rôto</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là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phần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ứng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stato</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là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phần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cảm</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B55BDF2E-D0D5-4E14-B4E0-BC2D9B7503B9}"/>
              </a:ext>
            </a:extLst>
          </p:cNvPr>
          <p:cNvSpPr/>
          <p:nvPr/>
        </p:nvSpPr>
        <p:spPr>
          <a:xfrm>
            <a:off x="508000" y="2251791"/>
            <a:ext cx="11474616"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B.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có</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nguyên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tắc</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cấu</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tạo</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dựa</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vào</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hiện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tượng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cảm</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ứng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điện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từ</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và</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từ</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trường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quay</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74022B5D-07B0-45D7-86C4-8A8706672407}"/>
              </a:ext>
            </a:extLst>
          </p:cNvPr>
          <p:cNvSpPr/>
          <p:nvPr/>
        </p:nvSpPr>
        <p:spPr>
          <a:xfrm>
            <a:off x="508000" y="3421342"/>
            <a:ext cx="7616188"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có</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phần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cảm</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là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cuộn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dây</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phần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ứng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là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nam</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châm</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A544E1EB-FFE1-4BE9-8A7D-D64170714E0E}"/>
              </a:ext>
            </a:extLst>
          </p:cNvPr>
          <p:cNvSpPr/>
          <p:nvPr/>
        </p:nvSpPr>
        <p:spPr>
          <a:xfrm>
            <a:off x="508000" y="4590893"/>
            <a:ext cx="547137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biến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đổi</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điện</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năng</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thành</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dirty="0" err="1">
                <a:ln>
                  <a:noFill/>
                </a:ln>
                <a:solidFill>
                  <a:srgbClr val="FFFFFF"/>
                </a:solidFill>
                <a:effectLst/>
                <a:uLnTx/>
                <a:uFillTx/>
                <a:latin typeface="UTM Swiss Condensed" panose="02000500000000000000" pitchFamily="2" charset="0"/>
                <a:ea typeface="Times New Roman" panose="02020603050405020304" pitchFamily="18" charset="0"/>
                <a:cs typeface="+mn-cs"/>
              </a:rPr>
              <a:t>cơ</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r>
              <a:rPr kumimoji="0" lang="fr-FR" sz="2800" b="1" i="0" u="none" strike="noStrike" kern="1200" cap="none" spc="0" normalizeH="0" baseline="0" noProof="0" err="1">
                <a:ln>
                  <a:noFill/>
                </a:ln>
                <a:solidFill>
                  <a:srgbClr val="FFFFFF"/>
                </a:solidFill>
                <a:effectLst/>
                <a:uLnTx/>
                <a:uFillTx/>
                <a:latin typeface="UTM Swiss Condensed" panose="02000500000000000000" pitchFamily="2" charset="0"/>
                <a:ea typeface="Times New Roman" panose="02020603050405020304" pitchFamily="18" charset="0"/>
                <a:cs typeface="+mn-cs"/>
              </a:rPr>
              <a:t>năng</a:t>
            </a:r>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6101AFCC-10E6-4BB5-808B-67488E0F8833}"/>
              </a:ext>
            </a:extLst>
          </p:cNvPr>
          <p:cNvSpPr/>
          <p:nvPr/>
        </p:nvSpPr>
        <p:spPr>
          <a:xfrm>
            <a:off x="444500" y="1018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2227371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2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7F9A58-5BA5-4208-9561-998EA988B1AC}"/>
              </a:ext>
            </a:extLst>
          </p:cNvPr>
          <p:cNvSpPr/>
          <p:nvPr/>
        </p:nvSpPr>
        <p:spPr>
          <a:xfrm>
            <a:off x="127000" y="63500"/>
            <a:ext cx="11938000" cy="250530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FF00"/>
                </a:solidFill>
                <a:latin typeface="UTM Swiss Condensed" panose="02000500000000000000" pitchFamily="2" charset="0"/>
                <a:cs typeface="Times New Roman" panose="02020603050405020304" pitchFamily="18" charset="0"/>
              </a:rPr>
              <a:t>Câu 121: Cuộn sơ cấp và cuộn thứ cấp của một máy biến áp lí tưởng có số vòng dây lần lượt là N1 và N2. Đặt điện áp xoay chiều có giá trị hiệu dụng U1 vào hai đầu cuộn sơ cấp thì điện áp hiệu dụng giữa hai đầu cuộn thứ cấp khi để hở là U2. Hệ thức đúng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5B09BBAC-D2C9-4072-97B9-2D2EE5A538BE}"/>
                  </a:ext>
                </a:extLst>
              </p:cNvPr>
              <p:cNvSpPr/>
              <p:nvPr/>
            </p:nvSpPr>
            <p:spPr>
              <a:xfrm>
                <a:off x="1016000" y="2568801"/>
                <a:ext cx="3044423" cy="76399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𝑼</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num>
                      <m:den>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𝑼</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den>
                    </m:f>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𝑵</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𝑵</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num>
                      <m:den>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𝑵</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den>
                    </m:f>
                  </m:oMath>
                </a14:m>
                <a:r>
                  <a:rPr kumimoji="0" lang="fr-F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5B09BBAC-D2C9-4072-97B9-2D2EE5A538BE}"/>
                  </a:ext>
                </a:extLst>
              </p:cNvPr>
              <p:cNvSpPr>
                <a:spLocks noRot="1" noChangeAspect="1" noMove="1" noResize="1" noEditPoints="1" noAdjustHandles="1" noChangeArrowheads="1" noChangeShapeType="1" noTextEdit="1"/>
              </p:cNvSpPr>
              <p:nvPr/>
            </p:nvSpPr>
            <p:spPr>
              <a:xfrm>
                <a:off x="1016000" y="2568801"/>
                <a:ext cx="3044423" cy="763992"/>
              </a:xfrm>
              <a:prstGeom prst="rect">
                <a:avLst/>
              </a:prstGeom>
              <a:blipFill>
                <a:blip r:embed="rId2"/>
                <a:stretch>
                  <a:fillRect l="-420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B517E304-48FC-4739-AB79-023B10BED755}"/>
                  </a:ext>
                </a:extLst>
              </p:cNvPr>
              <p:cNvSpPr/>
              <p:nvPr/>
            </p:nvSpPr>
            <p:spPr>
              <a:xfrm>
                <a:off x="6477000" y="2568801"/>
                <a:ext cx="2121093" cy="76399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𝑼</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num>
                      <m:den>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𝑼</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den>
                    </m:f>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𝑵</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num>
                      <m:den>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𝑵</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den>
                    </m:f>
                  </m:oMath>
                </a14:m>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B517E304-48FC-4739-AB79-023B10BED755}"/>
                  </a:ext>
                </a:extLst>
              </p:cNvPr>
              <p:cNvSpPr>
                <a:spLocks noRot="1" noChangeAspect="1" noMove="1" noResize="1" noEditPoints="1" noAdjustHandles="1" noChangeArrowheads="1" noChangeShapeType="1" noTextEdit="1"/>
              </p:cNvSpPr>
              <p:nvPr/>
            </p:nvSpPr>
            <p:spPr>
              <a:xfrm>
                <a:off x="6477000" y="2568801"/>
                <a:ext cx="2121093" cy="763992"/>
              </a:xfrm>
              <a:prstGeom prst="rect">
                <a:avLst/>
              </a:prstGeom>
              <a:blipFill>
                <a:blip r:embed="rId3"/>
                <a:stretch>
                  <a:fillRect l="-605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2D354138-8AE3-442A-AC36-79161FFA084E}"/>
                  </a:ext>
                </a:extLst>
              </p:cNvPr>
              <p:cNvSpPr/>
              <p:nvPr/>
            </p:nvSpPr>
            <p:spPr>
              <a:xfrm>
                <a:off x="1016000" y="3330801"/>
                <a:ext cx="3044423" cy="76399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𝑼</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num>
                      <m:den>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𝑼</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den>
                    </m:f>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𝑵</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𝑵</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num>
                      <m:den>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𝑵</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den>
                    </m:f>
                  </m:oMath>
                </a14:m>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2D354138-8AE3-442A-AC36-79161FFA084E}"/>
                  </a:ext>
                </a:extLst>
              </p:cNvPr>
              <p:cNvSpPr>
                <a:spLocks noRot="1" noChangeAspect="1" noMove="1" noResize="1" noEditPoints="1" noAdjustHandles="1" noChangeArrowheads="1" noChangeShapeType="1" noTextEdit="1"/>
              </p:cNvSpPr>
              <p:nvPr/>
            </p:nvSpPr>
            <p:spPr>
              <a:xfrm>
                <a:off x="1016000" y="3330801"/>
                <a:ext cx="3044423" cy="763992"/>
              </a:xfrm>
              <a:prstGeom prst="rect">
                <a:avLst/>
              </a:prstGeom>
              <a:blipFill>
                <a:blip r:embed="rId4"/>
                <a:stretch>
                  <a:fillRect l="-420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1DD2EC1B-DEF8-42F2-A2B5-0F4A8751EC6D}"/>
                  </a:ext>
                </a:extLst>
              </p:cNvPr>
              <p:cNvSpPr/>
              <p:nvPr/>
            </p:nvSpPr>
            <p:spPr>
              <a:xfrm>
                <a:off x="6477000" y="3330801"/>
                <a:ext cx="1957587" cy="76399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𝑼</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𝟏</m:t>
                            </m:r>
                          </m:sub>
                        </m:sSub>
                      </m:num>
                      <m:den>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𝑼</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sub>
                        </m:sSub>
                      </m:den>
                    </m:f>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𝑵</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𝟏</m:t>
                            </m:r>
                          </m:sub>
                        </m:sSub>
                      </m:num>
                      <m:den>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𝑵</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sub>
                        </m:sSub>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p>
            </p:txBody>
          </p:sp>
        </mc:Choice>
        <mc:Fallback xmlns="">
          <p:sp>
            <p:nvSpPr>
              <p:cNvPr id="6" name="Rectangle 5">
                <a:extLst>
                  <a:ext uri="{FF2B5EF4-FFF2-40B4-BE49-F238E27FC236}">
                    <a16:creationId xmlns:a16="http://schemas.microsoft.com/office/drawing/2014/main" id="{1DD2EC1B-DEF8-42F2-A2B5-0F4A8751EC6D}"/>
                  </a:ext>
                </a:extLst>
              </p:cNvPr>
              <p:cNvSpPr>
                <a:spLocks noRot="1" noChangeAspect="1" noMove="1" noResize="1" noEditPoints="1" noAdjustHandles="1" noChangeArrowheads="1" noChangeShapeType="1" noTextEdit="1"/>
              </p:cNvSpPr>
              <p:nvPr/>
            </p:nvSpPr>
            <p:spPr>
              <a:xfrm>
                <a:off x="6477000" y="3330801"/>
                <a:ext cx="1957587" cy="763992"/>
              </a:xfrm>
              <a:prstGeom prst="rect">
                <a:avLst/>
              </a:prstGeom>
              <a:blipFill>
                <a:blip r:embed="rId5"/>
                <a:stretch>
                  <a:fillRect l="-6542"/>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E0E6B863-23EA-4794-81A8-E5326DDA9C5D}"/>
              </a:ext>
            </a:extLst>
          </p:cNvPr>
          <p:cNvSpPr/>
          <p:nvPr/>
        </p:nvSpPr>
        <p:spPr>
          <a:xfrm>
            <a:off x="6413500" y="326730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795062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2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68E0D3-DD8F-4415-B722-E7FF2A33FF34}"/>
              </a:ext>
            </a:extLst>
          </p:cNvPr>
          <p:cNvSpPr/>
          <p:nvPr/>
        </p:nvSpPr>
        <p:spPr>
          <a:xfrm>
            <a:off x="127000" y="63500"/>
            <a:ext cx="11938000" cy="200978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FF00"/>
                </a:solidFill>
                <a:latin typeface="UTM Swiss Condensed" panose="02000500000000000000" pitchFamily="2" charset="0"/>
                <a:cs typeface="Times New Roman" panose="02020603050405020304" pitchFamily="18" charset="0"/>
              </a:rPr>
              <a:t>Câu 122: Biểu thức nào sau đây đúng khi nói về mối liên hệ giữa số vòng dây, điện áp và cường độ dòng điện hiệu dụng ở cuộn sơ cấp và cuộn thứ cấp của máy biến áp lí tưởng?</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DD40D60E-0C00-45BC-BE6B-DEA1CB4937E5}"/>
                  </a:ext>
                </a:extLst>
              </p:cNvPr>
              <p:cNvSpPr/>
              <p:nvPr/>
            </p:nvSpPr>
            <p:spPr>
              <a:xfrm>
                <a:off x="762000" y="2073281"/>
                <a:ext cx="2121093" cy="76399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𝑵</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num>
                      <m:den>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𝑵</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den>
                    </m:f>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𝑰</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num>
                      <m:den>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𝑰</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DD40D60E-0C00-45BC-BE6B-DEA1CB4937E5}"/>
                  </a:ext>
                </a:extLst>
              </p:cNvPr>
              <p:cNvSpPr>
                <a:spLocks noRot="1" noChangeAspect="1" noMove="1" noResize="1" noEditPoints="1" noAdjustHandles="1" noChangeArrowheads="1" noChangeShapeType="1" noTextEdit="1"/>
              </p:cNvSpPr>
              <p:nvPr/>
            </p:nvSpPr>
            <p:spPr>
              <a:xfrm>
                <a:off x="762000" y="2073281"/>
                <a:ext cx="2121093" cy="763992"/>
              </a:xfrm>
              <a:prstGeom prst="rect">
                <a:avLst/>
              </a:prstGeom>
              <a:blipFill>
                <a:blip r:embed="rId2"/>
                <a:stretch>
                  <a:fillRect l="-5747" b="-80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D8D452FA-1B5A-477A-8A58-E106715DD711}"/>
                  </a:ext>
                </a:extLst>
              </p:cNvPr>
              <p:cNvSpPr/>
              <p:nvPr/>
            </p:nvSpPr>
            <p:spPr>
              <a:xfrm>
                <a:off x="3619500" y="2073281"/>
                <a:ext cx="2121093" cy="76399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𝑼</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num>
                      <m:den>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𝑰</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den>
                    </m:f>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𝑼</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num>
                      <m:den>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𝑰</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D8D452FA-1B5A-477A-8A58-E106715DD711}"/>
                  </a:ext>
                </a:extLst>
              </p:cNvPr>
              <p:cNvSpPr>
                <a:spLocks noRot="1" noChangeAspect="1" noMove="1" noResize="1" noEditPoints="1" noAdjustHandles="1" noChangeArrowheads="1" noChangeShapeType="1" noTextEdit="1"/>
              </p:cNvSpPr>
              <p:nvPr/>
            </p:nvSpPr>
            <p:spPr>
              <a:xfrm>
                <a:off x="3619500" y="2073281"/>
                <a:ext cx="2121093" cy="763992"/>
              </a:xfrm>
              <a:prstGeom prst="rect">
                <a:avLst/>
              </a:prstGeom>
              <a:blipFill>
                <a:blip r:embed="rId3"/>
                <a:stretch>
                  <a:fillRect l="-6034" b="-80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B4FC598-37C4-4D2E-8B4E-5523E360617B}"/>
                  </a:ext>
                </a:extLst>
              </p:cNvPr>
              <p:cNvSpPr/>
              <p:nvPr/>
            </p:nvSpPr>
            <p:spPr>
              <a:xfrm>
                <a:off x="6477000" y="2073281"/>
                <a:ext cx="2121093" cy="76399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𝑵</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num>
                      <m:den>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𝑰</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den>
                    </m:f>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𝑵</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num>
                      <m:den>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𝑰</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8B4FC598-37C4-4D2E-8B4E-5523E360617B}"/>
                  </a:ext>
                </a:extLst>
              </p:cNvPr>
              <p:cNvSpPr>
                <a:spLocks noRot="1" noChangeAspect="1" noMove="1" noResize="1" noEditPoints="1" noAdjustHandles="1" noChangeArrowheads="1" noChangeShapeType="1" noTextEdit="1"/>
              </p:cNvSpPr>
              <p:nvPr/>
            </p:nvSpPr>
            <p:spPr>
              <a:xfrm>
                <a:off x="6477000" y="2073281"/>
                <a:ext cx="2121093" cy="763992"/>
              </a:xfrm>
              <a:prstGeom prst="rect">
                <a:avLst/>
              </a:prstGeom>
              <a:blipFill>
                <a:blip r:embed="rId4"/>
                <a:stretch>
                  <a:fillRect l="-6052" b="-80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1F373F6-5401-47D5-9575-6831189290CD}"/>
                  </a:ext>
                </a:extLst>
              </p:cNvPr>
              <p:cNvSpPr/>
              <p:nvPr/>
            </p:nvSpPr>
            <p:spPr>
              <a:xfrm>
                <a:off x="9334500" y="2073281"/>
                <a:ext cx="2055371" cy="76399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𝑼</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𝟏</m:t>
                            </m:r>
                          </m:sub>
                        </m:sSub>
                      </m:num>
                      <m:den>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𝑵</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sub>
                        </m:sSub>
                      </m:den>
                    </m:f>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𝑼</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sub>
                        </m:sSub>
                      </m:num>
                      <m:den>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𝑵</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𝟏</m:t>
                            </m:r>
                          </m:sub>
                        </m:sSub>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6" name="Rectangle 5">
                <a:extLst>
                  <a:ext uri="{FF2B5EF4-FFF2-40B4-BE49-F238E27FC236}">
                    <a16:creationId xmlns:a16="http://schemas.microsoft.com/office/drawing/2014/main" id="{C1F373F6-5401-47D5-9575-6831189290CD}"/>
                  </a:ext>
                </a:extLst>
              </p:cNvPr>
              <p:cNvSpPr>
                <a:spLocks noRot="1" noChangeAspect="1" noMove="1" noResize="1" noEditPoints="1" noAdjustHandles="1" noChangeArrowheads="1" noChangeShapeType="1" noTextEdit="1"/>
              </p:cNvSpPr>
              <p:nvPr/>
            </p:nvSpPr>
            <p:spPr>
              <a:xfrm>
                <a:off x="9334500" y="2073281"/>
                <a:ext cx="2055371" cy="763992"/>
              </a:xfrm>
              <a:prstGeom prst="rect">
                <a:avLst/>
              </a:prstGeom>
              <a:blipFill>
                <a:blip r:embed="rId5"/>
                <a:stretch>
                  <a:fillRect l="-5935" r="-5341" b="-800"/>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5D472EA5-BEB5-4669-B8F4-E28BB98FA5D8}"/>
              </a:ext>
            </a:extLst>
          </p:cNvPr>
          <p:cNvSpPr/>
          <p:nvPr/>
        </p:nvSpPr>
        <p:spPr>
          <a:xfrm>
            <a:off x="6413500" y="2009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4365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2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E62F9B-E1BD-49C3-BA48-C0DB6F33DAB9}"/>
              </a:ext>
            </a:extLst>
          </p:cNvPr>
          <p:cNvSpPr/>
          <p:nvPr/>
        </p:nvSpPr>
        <p:spPr>
          <a:xfrm>
            <a:off x="127000" y="63500"/>
            <a:ext cx="11938000" cy="200978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FF00"/>
                </a:solidFill>
                <a:latin typeface="UTM Swiss Condensed" panose="02000500000000000000" pitchFamily="2" charset="0"/>
                <a:cs typeface="Times New Roman" panose="02020603050405020304" pitchFamily="18" charset="0"/>
              </a:rPr>
              <a:t>Câu 123: Biểu thức nào sau đây đúng khi nói về mối liên hệ giữa số vòng dây, điện áp và cường độ dòng điện hiệu dụng ở cuộn sơ cấp và cuộn thứ cấp của máy biến áp lí tưởng?</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D52D46F1-1A98-4743-B199-616B4A33D9ED}"/>
                  </a:ext>
                </a:extLst>
              </p:cNvPr>
              <p:cNvSpPr/>
              <p:nvPr/>
            </p:nvSpPr>
            <p:spPr>
              <a:xfrm>
                <a:off x="1016000" y="2073281"/>
                <a:ext cx="2121093" cy="76399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𝑵</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num>
                      <m:den>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𝑵</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den>
                    </m:f>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𝑰</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num>
                      <m:den>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𝑰</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D52D46F1-1A98-4743-B199-616B4A33D9ED}"/>
                  </a:ext>
                </a:extLst>
              </p:cNvPr>
              <p:cNvSpPr>
                <a:spLocks noRot="1" noChangeAspect="1" noMove="1" noResize="1" noEditPoints="1" noAdjustHandles="1" noChangeArrowheads="1" noChangeShapeType="1" noTextEdit="1"/>
              </p:cNvSpPr>
              <p:nvPr/>
            </p:nvSpPr>
            <p:spPr>
              <a:xfrm>
                <a:off x="1016000" y="2073281"/>
                <a:ext cx="2121093" cy="763992"/>
              </a:xfrm>
              <a:prstGeom prst="rect">
                <a:avLst/>
              </a:prstGeom>
              <a:blipFill>
                <a:blip r:embed="rId2"/>
                <a:stretch>
                  <a:fillRect l="-6034" b="-80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3A56CC39-E2C5-45E5-A464-083E08B36FF9}"/>
                  </a:ext>
                </a:extLst>
              </p:cNvPr>
              <p:cNvSpPr/>
              <p:nvPr/>
            </p:nvSpPr>
            <p:spPr>
              <a:xfrm>
                <a:off x="6477000" y="207328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14:m>
                  <m:oMath xmlns:m="http://schemas.openxmlformats.org/officeDocument/2006/math">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𝑼</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𝑰</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𝑼</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𝑰</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3A56CC39-E2C5-45E5-A464-083E08B36FF9}"/>
                  </a:ext>
                </a:extLst>
              </p:cNvPr>
              <p:cNvSpPr>
                <a:spLocks noRot="1" noChangeAspect="1" noMove="1" noResize="1" noEditPoints="1" noAdjustHandles="1" noChangeArrowheads="1" noChangeShapeType="1" noTextEdit="1"/>
              </p:cNvSpPr>
              <p:nvPr/>
            </p:nvSpPr>
            <p:spPr>
              <a:xfrm>
                <a:off x="6477000" y="2073281"/>
                <a:ext cx="3044423" cy="523220"/>
              </a:xfrm>
              <a:prstGeom prst="rect">
                <a:avLst/>
              </a:prstGeom>
              <a:blipFill>
                <a:blip r:embed="rId3"/>
                <a:stretch>
                  <a:fillRect l="-4208" t="-12791" b="-302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6D81E72-F459-4E8C-97E4-82A6E8D48FB2}"/>
                  </a:ext>
                </a:extLst>
              </p:cNvPr>
              <p:cNvSpPr/>
              <p:nvPr/>
            </p:nvSpPr>
            <p:spPr>
              <a:xfrm>
                <a:off x="1016000" y="283528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𝑵</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𝑰</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𝑵</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𝑰</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B6D81E72-F459-4E8C-97E4-82A6E8D48FB2}"/>
                  </a:ext>
                </a:extLst>
              </p:cNvPr>
              <p:cNvSpPr>
                <a:spLocks noRot="1" noChangeAspect="1" noMove="1" noResize="1" noEditPoints="1" noAdjustHandles="1" noChangeArrowheads="1" noChangeShapeType="1" noTextEdit="1"/>
              </p:cNvSpPr>
              <p:nvPr/>
            </p:nvSpPr>
            <p:spPr>
              <a:xfrm>
                <a:off x="1016000" y="2835281"/>
                <a:ext cx="3044423" cy="523220"/>
              </a:xfrm>
              <a:prstGeom prst="rect">
                <a:avLst/>
              </a:prstGeom>
              <a:blipFill>
                <a:blip r:embed="rId4"/>
                <a:stretch>
                  <a:fillRect l="-4208" t="-12791" b="-302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4AE44FD6-5F9B-4980-AAF1-18C780AE0E4C}"/>
                  </a:ext>
                </a:extLst>
              </p:cNvPr>
              <p:cNvSpPr/>
              <p:nvPr/>
            </p:nvSpPr>
            <p:spPr>
              <a:xfrm>
                <a:off x="6477000" y="2835281"/>
                <a:ext cx="2055371" cy="76399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𝑼</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𝟏</m:t>
                            </m:r>
                          </m:sub>
                        </m:sSub>
                      </m:num>
                      <m:den>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𝑵</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sub>
                        </m:sSub>
                      </m:den>
                    </m:f>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𝑼</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sub>
                        </m:sSub>
                      </m:num>
                      <m:den>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𝑵</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𝟏</m:t>
                            </m:r>
                          </m:sub>
                        </m:sSub>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6" name="Rectangle 5">
                <a:extLst>
                  <a:ext uri="{FF2B5EF4-FFF2-40B4-BE49-F238E27FC236}">
                    <a16:creationId xmlns:a16="http://schemas.microsoft.com/office/drawing/2014/main" id="{4AE44FD6-5F9B-4980-AAF1-18C780AE0E4C}"/>
                  </a:ext>
                </a:extLst>
              </p:cNvPr>
              <p:cNvSpPr>
                <a:spLocks noRot="1" noChangeAspect="1" noMove="1" noResize="1" noEditPoints="1" noAdjustHandles="1" noChangeArrowheads="1" noChangeShapeType="1" noTextEdit="1"/>
              </p:cNvSpPr>
              <p:nvPr/>
            </p:nvSpPr>
            <p:spPr>
              <a:xfrm>
                <a:off x="6477000" y="2835281"/>
                <a:ext cx="2055371" cy="763992"/>
              </a:xfrm>
              <a:prstGeom prst="rect">
                <a:avLst/>
              </a:prstGeom>
              <a:blipFill>
                <a:blip r:embed="rId5"/>
                <a:stretch>
                  <a:fillRect l="-6231" r="-5045" b="-800"/>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AFEF08B1-C0BD-4C7F-8FCD-846F961CBC47}"/>
              </a:ext>
            </a:extLst>
          </p:cNvPr>
          <p:cNvSpPr/>
          <p:nvPr/>
        </p:nvSpPr>
        <p:spPr>
          <a:xfrm>
            <a:off x="6413500" y="2009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058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2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91E8C7-7B12-48FE-B623-F413FE7D9E55}"/>
              </a:ext>
            </a:extLst>
          </p:cNvPr>
          <p:cNvSpPr/>
          <p:nvPr/>
        </p:nvSpPr>
        <p:spPr>
          <a:xfrm>
            <a:off x="127000" y="63500"/>
            <a:ext cx="11938000" cy="200978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FF00"/>
                </a:solidFill>
                <a:latin typeface="UTM Swiss Condensed" panose="02000500000000000000" pitchFamily="2" charset="0"/>
                <a:cs typeface="Times New Roman" panose="02020603050405020304" pitchFamily="18" charset="0"/>
              </a:rPr>
              <a:t>Câu 124: Biểu thức nào sau đây không đúng khi nói về mối liên hệ giữa số vòng dây, điện áp và cường độ dòng điện hiệu dụng ở cuộn sơ cấp và cuộn thứ cấp của máy biến áp lí tưởng?</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1893CB35-A595-4DA0-8871-EDF6385459DD}"/>
                  </a:ext>
                </a:extLst>
              </p:cNvPr>
              <p:cNvSpPr/>
              <p:nvPr/>
            </p:nvSpPr>
            <p:spPr>
              <a:xfrm>
                <a:off x="762000" y="2073281"/>
                <a:ext cx="2121093" cy="76399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𝑵</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num>
                      <m:den>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𝑵</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den>
                    </m:f>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𝑰</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num>
                      <m:den>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𝑰</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1893CB35-A595-4DA0-8871-EDF6385459DD}"/>
                  </a:ext>
                </a:extLst>
              </p:cNvPr>
              <p:cNvSpPr>
                <a:spLocks noRot="1" noChangeAspect="1" noMove="1" noResize="1" noEditPoints="1" noAdjustHandles="1" noChangeArrowheads="1" noChangeShapeType="1" noTextEdit="1"/>
              </p:cNvSpPr>
              <p:nvPr/>
            </p:nvSpPr>
            <p:spPr>
              <a:xfrm>
                <a:off x="762000" y="2073281"/>
                <a:ext cx="2121093" cy="763992"/>
              </a:xfrm>
              <a:prstGeom prst="rect">
                <a:avLst/>
              </a:prstGeom>
              <a:blipFill>
                <a:blip r:embed="rId2"/>
                <a:stretch>
                  <a:fillRect l="-5747" b="-80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75D7C3DF-90AF-423E-B660-FFE2629A0928}"/>
                  </a:ext>
                </a:extLst>
              </p:cNvPr>
              <p:cNvSpPr/>
              <p:nvPr/>
            </p:nvSpPr>
            <p:spPr>
              <a:xfrm>
                <a:off x="3619500" y="2073281"/>
                <a:ext cx="2121093" cy="76399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𝑼</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num>
                      <m:den>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𝑼</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den>
                    </m:f>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𝑰</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num>
                      <m:den>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𝑰</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75D7C3DF-90AF-423E-B660-FFE2629A0928}"/>
                  </a:ext>
                </a:extLst>
              </p:cNvPr>
              <p:cNvSpPr>
                <a:spLocks noRot="1" noChangeAspect="1" noMove="1" noResize="1" noEditPoints="1" noAdjustHandles="1" noChangeArrowheads="1" noChangeShapeType="1" noTextEdit="1"/>
              </p:cNvSpPr>
              <p:nvPr/>
            </p:nvSpPr>
            <p:spPr>
              <a:xfrm>
                <a:off x="3619500" y="2073281"/>
                <a:ext cx="2121093" cy="763992"/>
              </a:xfrm>
              <a:prstGeom prst="rect">
                <a:avLst/>
              </a:prstGeom>
              <a:blipFill>
                <a:blip r:embed="rId3"/>
                <a:stretch>
                  <a:fillRect l="-6034" b="-80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C5BD8F0-B7F2-496C-BDBE-58D639038EE9}"/>
                  </a:ext>
                </a:extLst>
              </p:cNvPr>
              <p:cNvSpPr/>
              <p:nvPr/>
            </p:nvSpPr>
            <p:spPr>
              <a:xfrm>
                <a:off x="6477000" y="2073281"/>
                <a:ext cx="2121093" cy="76399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𝑵</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num>
                      <m:den>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𝑵</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den>
                    </m:f>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𝑰</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b>
                        </m:sSub>
                      </m:num>
                      <m:den>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𝑰</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sub>
                        </m:sSub>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6C5BD8F0-B7F2-496C-BDBE-58D639038EE9}"/>
                  </a:ext>
                </a:extLst>
              </p:cNvPr>
              <p:cNvSpPr>
                <a:spLocks noRot="1" noChangeAspect="1" noMove="1" noResize="1" noEditPoints="1" noAdjustHandles="1" noChangeArrowheads="1" noChangeShapeType="1" noTextEdit="1"/>
              </p:cNvSpPr>
              <p:nvPr/>
            </p:nvSpPr>
            <p:spPr>
              <a:xfrm>
                <a:off x="6477000" y="2073281"/>
                <a:ext cx="2121093" cy="763992"/>
              </a:xfrm>
              <a:prstGeom prst="rect">
                <a:avLst/>
              </a:prstGeom>
              <a:blipFill>
                <a:blip r:embed="rId4"/>
                <a:stretch>
                  <a:fillRect l="-6052" b="-80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058F0601-1B9A-4B86-8C44-C7888F09AB10}"/>
                  </a:ext>
                </a:extLst>
              </p:cNvPr>
              <p:cNvSpPr/>
              <p:nvPr/>
            </p:nvSpPr>
            <p:spPr>
              <a:xfrm>
                <a:off x="9334500" y="2073281"/>
                <a:ext cx="2047355" cy="76399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𝑼</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𝟏</m:t>
                            </m:r>
                          </m:sub>
                        </m:sSub>
                      </m:num>
                      <m:den>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𝑼</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sub>
                        </m:sSub>
                      </m:den>
                    </m:f>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𝑵</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𝟏</m:t>
                            </m:r>
                          </m:sub>
                        </m:sSub>
                      </m:num>
                      <m:den>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𝑵</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sub>
                        </m:sSub>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6" name="Rectangle 5">
                <a:extLst>
                  <a:ext uri="{FF2B5EF4-FFF2-40B4-BE49-F238E27FC236}">
                    <a16:creationId xmlns:a16="http://schemas.microsoft.com/office/drawing/2014/main" id="{058F0601-1B9A-4B86-8C44-C7888F09AB10}"/>
                  </a:ext>
                </a:extLst>
              </p:cNvPr>
              <p:cNvSpPr>
                <a:spLocks noRot="1" noChangeAspect="1" noMove="1" noResize="1" noEditPoints="1" noAdjustHandles="1" noChangeArrowheads="1" noChangeShapeType="1" noTextEdit="1"/>
              </p:cNvSpPr>
              <p:nvPr/>
            </p:nvSpPr>
            <p:spPr>
              <a:xfrm>
                <a:off x="9334500" y="2073281"/>
                <a:ext cx="2047355" cy="763992"/>
              </a:xfrm>
              <a:prstGeom prst="rect">
                <a:avLst/>
              </a:prstGeom>
              <a:blipFill>
                <a:blip r:embed="rId5"/>
                <a:stretch>
                  <a:fillRect l="-5952" r="-5357" b="-800"/>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FD13CB40-840B-4D2D-8C3F-89BA44F0282F}"/>
              </a:ext>
            </a:extLst>
          </p:cNvPr>
          <p:cNvSpPr/>
          <p:nvPr/>
        </p:nvSpPr>
        <p:spPr>
          <a:xfrm>
            <a:off x="698500" y="2009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15030150"/>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2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14894A-9E13-496E-8BA6-E97A26857ED6}"/>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FF00"/>
                </a:solidFill>
                <a:latin typeface="UTM Swiss Condensed" panose="02000500000000000000" pitchFamily="2" charset="0"/>
                <a:cs typeface="Times New Roman" panose="02020603050405020304" pitchFamily="18" charset="0"/>
              </a:rPr>
              <a:t>Câu 125: Người ta </a:t>
            </a:r>
            <a:r>
              <a:rPr lang="vi-VN" sz="2800" b="1" dirty="0">
                <a:solidFill>
                  <a:srgbClr val="FFFF00"/>
                </a:solidFill>
                <a:latin typeface="UTM Swiss Condensed" panose="02000500000000000000" pitchFamily="2" charset="0"/>
                <a:cs typeface="Times New Roman" panose="02020603050405020304" pitchFamily="18" charset="0"/>
              </a:rPr>
              <a:t>tăng điện áp </a:t>
            </a:r>
            <a:r>
              <a:rPr lang="vi-VN" sz="2800" b="1">
                <a:solidFill>
                  <a:srgbClr val="FFFF00"/>
                </a:solidFill>
                <a:latin typeface="UTM Swiss Condensed" panose="02000500000000000000" pitchFamily="2" charset="0"/>
                <a:cs typeface="Times New Roman" panose="02020603050405020304" pitchFamily="18" charset="0"/>
              </a:rPr>
              <a:t>lên </a:t>
            </a:r>
            <a:r>
              <a:rPr lang="pt-BR" sz="2800" b="1" dirty="0">
                <a:solidFill>
                  <a:srgbClr val="FFFF00"/>
                </a:solidFill>
                <a:latin typeface="UTM Swiss Condensed" panose="02000500000000000000" pitchFamily="2" charset="0"/>
                <a:cs typeface="Times New Roman" panose="02020603050405020304" pitchFamily="18" charset="0"/>
              </a:rPr>
              <a:t>500 kV để truyền tải điện năng </a:t>
            </a:r>
            <a:r>
              <a:rPr lang="vi-VN" sz="2800" b="1" dirty="0">
                <a:solidFill>
                  <a:srgbClr val="FFFF00"/>
                </a:solidFill>
                <a:latin typeface="UTM Swiss Condensed" panose="02000500000000000000" pitchFamily="2" charset="0"/>
                <a:cs typeface="Times New Roman" panose="02020603050405020304" pitchFamily="18" charset="0"/>
              </a:rPr>
              <a:t>đi </a:t>
            </a:r>
            <a:r>
              <a:rPr lang="vi-VN" sz="2800" b="1">
                <a:solidFill>
                  <a:srgbClr val="FFFF00"/>
                </a:solidFill>
                <a:latin typeface="UTM Swiss Condensed" panose="02000500000000000000" pitchFamily="2" charset="0"/>
                <a:cs typeface="Times New Roman" panose="02020603050405020304" pitchFamily="18" charset="0"/>
              </a:rPr>
              <a:t>xa </a:t>
            </a:r>
            <a:r>
              <a:rPr lang="pt-BR" sz="2800" b="1" dirty="0">
                <a:solidFill>
                  <a:srgbClr val="FFFF00"/>
                </a:solidFill>
                <a:latin typeface="UTM Swiss Condensed" panose="02000500000000000000" pitchFamily="2" charset="0"/>
                <a:cs typeface="Times New Roman" panose="02020603050405020304" pitchFamily="18" charset="0"/>
              </a:rPr>
              <a:t>nhằm mục đích</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DDE7568B-AC8E-4566-9B0B-55C0A147B7E0}"/>
              </a:ext>
            </a:extLst>
          </p:cNvPr>
          <p:cNvSpPr/>
          <p:nvPr/>
        </p:nvSpPr>
        <p:spPr>
          <a:xfrm>
            <a:off x="508000" y="1577761"/>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tăng công suất nhà máy điện.</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05B1968F-EA06-4A62-8104-3ECA31280895}"/>
              </a:ext>
            </a:extLst>
          </p:cNvPr>
          <p:cNvSpPr/>
          <p:nvPr/>
        </p:nvSpPr>
        <p:spPr>
          <a:xfrm>
            <a:off x="508000" y="2100981"/>
            <a:ext cx="5801588"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giảm điện trở trên đường dây tải điện</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C5B9C1B7-F03F-44F1-AC22-88FC6441ED76}"/>
              </a:ext>
            </a:extLst>
          </p:cNvPr>
          <p:cNvSpPr/>
          <p:nvPr/>
        </p:nvSpPr>
        <p:spPr>
          <a:xfrm>
            <a:off x="508000" y="3270532"/>
            <a:ext cx="581441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tăng hệ số công suất nơi tiêu thụ.</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CDD748E2-47B2-4279-8CD7-4BF0113457DB}"/>
              </a:ext>
            </a:extLst>
          </p:cNvPr>
          <p:cNvSpPr/>
          <p:nvPr/>
        </p:nvSpPr>
        <p:spPr>
          <a:xfrm>
            <a:off x="508000" y="3793752"/>
            <a:ext cx="602600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giảm hao phí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điện năng </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khi truyền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tải.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EB293A20-1C3D-4DBB-967D-BC1E7A26122B}"/>
              </a:ext>
            </a:extLst>
          </p:cNvPr>
          <p:cNvSpPr/>
          <p:nvPr/>
        </p:nvSpPr>
        <p:spPr>
          <a:xfrm>
            <a:off x="444500" y="3730252"/>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75567461"/>
      </p:ext>
    </p:extLst>
  </p:cSld>
  <p:clrMapOvr>
    <a:masterClrMapping/>
  </p:clrMapOvr>
  <mc:AlternateContent xmlns:mc="http://schemas.openxmlformats.org/markup-compatibility/2006" xmlns:p14="http://schemas.microsoft.com/office/powerpoint/2010/main">
    <mc:Choice Requires="p14">
      <p:transition spd="slow" p14:dur="2000">
        <p14:prism dir="u"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2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317511-380B-4B5C-9E64-2D86D0698686}"/>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FF00"/>
                </a:solidFill>
                <a:latin typeface="UTM Swiss Condensed" panose="02000500000000000000" pitchFamily="2" charset="0"/>
                <a:cs typeface="Times New Roman" panose="02020603050405020304" pitchFamily="18" charset="0"/>
              </a:rPr>
              <a:t>Câu 126: Trong quá trình truyền tải </a:t>
            </a:r>
            <a:r>
              <a:rPr lang="vi-VN" sz="2800" b="1">
                <a:solidFill>
                  <a:srgbClr val="FFFF00"/>
                </a:solidFill>
                <a:latin typeface="UTM Swiss Condensed" panose="02000500000000000000" pitchFamily="2" charset="0"/>
                <a:cs typeface="Times New Roman" panose="02020603050405020304" pitchFamily="18" charset="0"/>
              </a:rPr>
              <a:t>điện năng</a:t>
            </a:r>
            <a:r>
              <a:rPr lang="pt-BR" sz="2800" b="1" dirty="0">
                <a:solidFill>
                  <a:srgbClr val="FFFF00"/>
                </a:solidFill>
                <a:latin typeface="UTM Swiss Condensed" panose="02000500000000000000" pitchFamily="2" charset="0"/>
                <a:cs typeface="Times New Roman" panose="02020603050405020304" pitchFamily="18" charset="0"/>
              </a:rPr>
              <a:t> đi xa</a:t>
            </a:r>
            <a:r>
              <a:rPr lang="vi-VN" sz="2800" b="1" dirty="0">
                <a:solidFill>
                  <a:srgbClr val="FFFF00"/>
                </a:solidFill>
                <a:latin typeface="UTM Swiss Condensed" panose="02000500000000000000" pitchFamily="2" charset="0"/>
                <a:cs typeface="Times New Roman" panose="02020603050405020304" pitchFamily="18" charset="0"/>
              </a:rPr>
              <a:t>, biện pháp tối ưu nhất để giảm hao </a:t>
            </a:r>
            <a:r>
              <a:rPr lang="vi-VN" sz="2800" b="1">
                <a:solidFill>
                  <a:srgbClr val="FFFF00"/>
                </a:solidFill>
                <a:latin typeface="UTM Swiss Condensed" panose="02000500000000000000" pitchFamily="2" charset="0"/>
                <a:cs typeface="Times New Roman" panose="02020603050405020304" pitchFamily="18" charset="0"/>
              </a:rPr>
              <a:t>phí </a:t>
            </a:r>
            <a:r>
              <a:rPr lang="pt-BR" sz="2800" b="1" dirty="0">
                <a:solidFill>
                  <a:srgbClr val="FFFF00"/>
                </a:solidFill>
                <a:latin typeface="UTM Swiss Condensed" panose="02000500000000000000" pitchFamily="2" charset="0"/>
                <a:cs typeface="Times New Roman" panose="02020603050405020304" pitchFamily="18" charset="0"/>
              </a:rPr>
              <a:t>điện năng </a:t>
            </a:r>
            <a:r>
              <a:rPr lang="vi-VN" sz="2800" b="1" dirty="0">
                <a:solidFill>
                  <a:srgbClr val="FFFF00"/>
                </a:solidFill>
                <a:latin typeface="UTM Swiss Condensed" panose="02000500000000000000" pitchFamily="2" charset="0"/>
                <a:cs typeface="Times New Roman" panose="02020603050405020304" pitchFamily="18" charset="0"/>
              </a:rPr>
              <a:t>trên đường dây tải điện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8D42C920-28FA-48BA-85D5-9EDCFEF45196}"/>
              </a:ext>
            </a:extLst>
          </p:cNvPr>
          <p:cNvSpPr/>
          <p:nvPr/>
        </p:nvSpPr>
        <p:spPr>
          <a:xfrm>
            <a:off x="508000" y="1577761"/>
            <a:ext cx="581441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tăng tiết diện đường dây tải điện.</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72CB2E1C-94C5-4544-8E9D-9695D285C3F5}"/>
              </a:ext>
            </a:extLst>
          </p:cNvPr>
          <p:cNvSpPr/>
          <p:nvPr/>
        </p:nvSpPr>
        <p:spPr>
          <a:xfrm>
            <a:off x="508000" y="2100981"/>
            <a:ext cx="5298245"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giảm tiết diện đường dây tải điện.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07CDBDF3-C6FF-48B4-92C2-E7383B430D8E}"/>
              </a:ext>
            </a:extLst>
          </p:cNvPr>
          <p:cNvSpPr/>
          <p:nvPr/>
        </p:nvSpPr>
        <p:spPr>
          <a:xfrm>
            <a:off x="508000" y="3270532"/>
            <a:ext cx="581441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giảm điện áp trước khi truyền tải.</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49B1BFDB-783C-424D-8B4A-4BD07618E6FE}"/>
              </a:ext>
            </a:extLst>
          </p:cNvPr>
          <p:cNvSpPr/>
          <p:nvPr/>
        </p:nvSpPr>
        <p:spPr>
          <a:xfrm>
            <a:off x="508000" y="3793752"/>
            <a:ext cx="527420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tăng điện áp trước khi truyền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tải.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6F0B3D60-E20F-4CF3-80C0-0C76A4A6B593}"/>
              </a:ext>
            </a:extLst>
          </p:cNvPr>
          <p:cNvSpPr/>
          <p:nvPr/>
        </p:nvSpPr>
        <p:spPr>
          <a:xfrm>
            <a:off x="444500" y="3730252"/>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01055104"/>
      </p:ext>
    </p:extLst>
  </p:cSld>
  <p:clrMapOvr>
    <a:masterClrMapping/>
  </p:clrMapOvr>
  <mc:AlternateContent xmlns:mc="http://schemas.openxmlformats.org/markup-compatibility/2006" xmlns:p14="http://schemas.microsoft.com/office/powerpoint/2010/main">
    <mc:Choice Requires="p14">
      <p:transition spd="slow" p14:dur="2000">
        <p14:prism dir="u"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2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3CCA55-1B21-421C-8924-60B8F3F92365}"/>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FF00"/>
                </a:solidFill>
                <a:latin typeface="UTM Swiss Condensed" panose="02000500000000000000" pitchFamily="2" charset="0"/>
                <a:cs typeface="Times New Roman" panose="02020603050405020304" pitchFamily="18" charset="0"/>
              </a:rPr>
              <a:t>Câu 127: Trong quá trình truyền tải điện năng đi xa, biện pháp hiệu quả nhất để giảm hao phí điện năng trên đường dây tải điện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60C3331A-2C21-482C-83E5-C51FD87B9CA2}"/>
              </a:ext>
            </a:extLst>
          </p:cNvPr>
          <p:cNvSpPr/>
          <p:nvPr/>
        </p:nvSpPr>
        <p:spPr>
          <a:xfrm>
            <a:off x="508000" y="1577761"/>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giảm công suất ở nơi phát.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C05DEC6A-C4C0-4FE8-8DE0-A7E8F2B78585}"/>
              </a:ext>
            </a:extLst>
          </p:cNvPr>
          <p:cNvSpPr/>
          <p:nvPr/>
        </p:nvSpPr>
        <p:spPr>
          <a:xfrm>
            <a:off x="508000" y="2100981"/>
            <a:ext cx="3903633"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tăng điện áp ở nơi phát.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7BD0BB52-9683-4A05-9510-07D872ECAB7D}"/>
              </a:ext>
            </a:extLst>
          </p:cNvPr>
          <p:cNvSpPr/>
          <p:nvPr/>
        </p:nvSpPr>
        <p:spPr>
          <a:xfrm>
            <a:off x="508000" y="3270532"/>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giảm điện trở dây tải điện.</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0A3BB6B4-235E-4000-AD1D-54A95509E933}"/>
              </a:ext>
            </a:extLst>
          </p:cNvPr>
          <p:cNvSpPr/>
          <p:nvPr/>
        </p:nvSpPr>
        <p:spPr>
          <a:xfrm>
            <a:off x="508000" y="3793752"/>
            <a:ext cx="513794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tăng hệ số công suất truyển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tải.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4439BEB8-202D-4673-80B1-CC84E683CB6D}"/>
              </a:ext>
            </a:extLst>
          </p:cNvPr>
          <p:cNvSpPr/>
          <p:nvPr/>
        </p:nvSpPr>
        <p:spPr>
          <a:xfrm>
            <a:off x="444500" y="20374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49980158"/>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2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A4D55B-1B47-4A2B-AEF1-6AC632436921}"/>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FF00"/>
                </a:solidFill>
                <a:latin typeface="UTM Swiss Condensed" panose="02000500000000000000" pitchFamily="2" charset="0"/>
                <a:cs typeface="Times New Roman" panose="02020603050405020304" pitchFamily="18" charset="0"/>
              </a:rPr>
              <a:t>Câu 128</a:t>
            </a:r>
            <a:r>
              <a:rPr lang="pt-BR" sz="2800" b="1">
                <a:solidFill>
                  <a:srgbClr val="FFFF00"/>
                </a:solidFill>
                <a:latin typeface="UTM Swiss Condensed" panose="02000500000000000000" pitchFamily="2" charset="0"/>
                <a:cs typeface="Times New Roman" panose="02020603050405020304" pitchFamily="18" charset="0"/>
              </a:rPr>
              <a:t>: </a:t>
            </a:r>
            <a:r>
              <a:rPr lang="it-IT" sz="2800" b="1" dirty="0">
                <a:solidFill>
                  <a:srgbClr val="FFFF00"/>
                </a:solidFill>
                <a:latin typeface="UTM Swiss Condensed" panose="02000500000000000000" pitchFamily="2" charset="0"/>
                <a:cs typeface="Times New Roman" panose="02020603050405020304" pitchFamily="18" charset="0"/>
              </a:rPr>
              <a:t>Trong quá trình truyền tải điện năng đi xa, biện pháp hiệu quả nhất để giảm hao phí điện năng trên đường dây tải điện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it-IT"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A34D9FFF-AAC4-4198-99CC-79B9E941968E}"/>
              </a:ext>
            </a:extLst>
          </p:cNvPr>
          <p:cNvSpPr/>
          <p:nvPr/>
        </p:nvSpPr>
        <p:spPr>
          <a:xfrm>
            <a:off x="508000" y="1577761"/>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giảm công suất truyền tải.</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3AE518AE-8B06-4FD3-9BA0-1E93AC8419EE}"/>
              </a:ext>
            </a:extLst>
          </p:cNvPr>
          <p:cNvSpPr/>
          <p:nvPr/>
        </p:nvSpPr>
        <p:spPr>
          <a:xfrm>
            <a:off x="508000" y="2100981"/>
            <a:ext cx="4296369"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giảm chiều dài đường dây.</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290BE481-A3F8-4029-862F-40BD495AF65A}"/>
              </a:ext>
            </a:extLst>
          </p:cNvPr>
          <p:cNvSpPr/>
          <p:nvPr/>
        </p:nvSpPr>
        <p:spPr>
          <a:xfrm>
            <a:off x="508000" y="3270532"/>
            <a:ext cx="581441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tăng điện áp trước khi truyền tải.</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F3E96FBD-46D9-4BC9-85CF-369FD48C706D}"/>
              </a:ext>
            </a:extLst>
          </p:cNvPr>
          <p:cNvSpPr/>
          <p:nvPr/>
        </p:nvSpPr>
        <p:spPr>
          <a:xfrm>
            <a:off x="508000" y="3793752"/>
            <a:ext cx="548579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tăng tiết diện đường dây dẫn </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điện.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4370C5A5-2417-428C-A52B-5FAC26BE0889}"/>
              </a:ext>
            </a:extLst>
          </p:cNvPr>
          <p:cNvSpPr/>
          <p:nvPr/>
        </p:nvSpPr>
        <p:spPr>
          <a:xfrm>
            <a:off x="444500" y="3207032"/>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11345354"/>
      </p:ext>
    </p:extLst>
  </p:cSld>
  <p:clrMapOvr>
    <a:masterClrMapping/>
  </p:clrMapOvr>
  <mc:AlternateContent xmlns:mc="http://schemas.openxmlformats.org/markup-compatibility/2006" xmlns:p14="http://schemas.microsoft.com/office/powerpoint/2010/main">
    <mc:Choice Requires="p14">
      <p:transition spd="slow" p14:dur="2000">
        <p14:flythrough dir="out"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2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D6F882-91BC-45ED-9AA3-F81192D98ACB}"/>
              </a:ext>
            </a:extLst>
          </p:cNvPr>
          <p:cNvSpPr/>
          <p:nvPr/>
        </p:nvSpPr>
        <p:spPr>
          <a:xfrm>
            <a:off x="127000" y="63500"/>
            <a:ext cx="11938000" cy="1018740"/>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FF00"/>
                </a:solidFill>
                <a:latin typeface="UTM Swiss Condensed" panose="02000500000000000000" pitchFamily="2" charset="0"/>
                <a:cs typeface="Times New Roman" panose="02020603050405020304" pitchFamily="18" charset="0"/>
              </a:rPr>
              <a:t>Câu 129: Nguyên tắc hoạt động của máy biến áp dựa vào hiện tượng</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F826ABD9-DDEE-4655-BB85-07E22D2E73BD}"/>
              </a:ext>
            </a:extLst>
          </p:cNvPr>
          <p:cNvSpPr/>
          <p:nvPr/>
        </p:nvSpPr>
        <p:spPr>
          <a:xfrm>
            <a:off x="1016000" y="1082240"/>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quang điện.</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848FA493-3F98-4DC7-A50D-E2938622F42E}"/>
              </a:ext>
            </a:extLst>
          </p:cNvPr>
          <p:cNvSpPr/>
          <p:nvPr/>
        </p:nvSpPr>
        <p:spPr>
          <a:xfrm>
            <a:off x="6477000" y="1082240"/>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điện phân.</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A65B9AE9-F088-4943-A800-6CA9D59CB554}"/>
              </a:ext>
            </a:extLst>
          </p:cNvPr>
          <p:cNvSpPr/>
          <p:nvPr/>
        </p:nvSpPr>
        <p:spPr>
          <a:xfrm>
            <a:off x="1016000" y="1844240"/>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cảm ứng điện từ.</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E921A788-2B96-4500-8539-63CD7783A4C6}"/>
              </a:ext>
            </a:extLst>
          </p:cNvPr>
          <p:cNvSpPr/>
          <p:nvPr/>
        </p:nvSpPr>
        <p:spPr>
          <a:xfrm>
            <a:off x="6477000" y="1844240"/>
            <a:ext cx="309571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cộng hưởng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điện.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7AF59050-CB01-49F9-8314-E848BD4260D5}"/>
              </a:ext>
            </a:extLst>
          </p:cNvPr>
          <p:cNvSpPr/>
          <p:nvPr/>
        </p:nvSpPr>
        <p:spPr>
          <a:xfrm>
            <a:off x="952500" y="1780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22851755"/>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DAB299-DBFD-44CD-8A44-11FEFDED50D5}"/>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13:</a:t>
            </a:r>
            <a:r>
              <a:rPr lang="vi-VN" sz="2800" b="1" dirty="0">
                <a:solidFill>
                  <a:srgbClr val="FFFF00"/>
                </a:solidFill>
                <a:latin typeface="UTM Swiss Condensed" panose="02000500000000000000" pitchFamily="2" charset="0"/>
                <a:cs typeface="Times New Roman" panose="02020603050405020304" pitchFamily="18" charset="0"/>
              </a:rPr>
              <a:t> Trong mạch điện xoay chiều chỉ có tụ điện thì điện áp u và cường độ dòng điện i biến đổi</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4F01B1FE-E36D-4224-A7ED-9CABEF33C6A8}"/>
                  </a:ext>
                </a:extLst>
              </p:cNvPr>
              <p:cNvSpPr/>
              <p:nvPr/>
            </p:nvSpPr>
            <p:spPr>
              <a:xfrm>
                <a:off x="1016000" y="1577761"/>
                <a:ext cx="3044423" cy="66281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lệch pha nhau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𝝅</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den>
                    </m:f>
                  </m:oMath>
                </a14:m>
                <a:r>
                  <a:rPr lang="vi-VN" sz="2800" b="1" dirty="0">
                    <a:solidFill>
                      <a:srgbClr val="FFFFFF"/>
                    </a:solidFill>
                    <a:latin typeface="UTM Swiss Condensed" panose="02000500000000000000" pitchFamily="2" charset="0"/>
                    <a:ea typeface="Times New Roman" panose="02020603050405020304" pitchFamily="18" charset="0"/>
                  </a:rPr>
                  <a:t>.</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3" name="Rectangle 2">
                <a:extLst>
                  <a:ext uri="{FF2B5EF4-FFF2-40B4-BE49-F238E27FC236}">
                    <a16:creationId xmlns:a16="http://schemas.microsoft.com/office/drawing/2014/main" id="{4F01B1FE-E36D-4224-A7ED-9CABEF33C6A8}"/>
                  </a:ext>
                </a:extLst>
              </p:cNvPr>
              <p:cNvSpPr>
                <a:spLocks noRot="1" noChangeAspect="1" noMove="1" noResize="1" noEditPoints="1" noAdjustHandles="1" noChangeArrowheads="1" noChangeShapeType="1" noTextEdit="1"/>
              </p:cNvSpPr>
              <p:nvPr/>
            </p:nvSpPr>
            <p:spPr>
              <a:xfrm>
                <a:off x="1016000" y="1577761"/>
                <a:ext cx="3044423" cy="662810"/>
              </a:xfrm>
              <a:prstGeom prst="rect">
                <a:avLst/>
              </a:prstGeom>
              <a:blipFill>
                <a:blip r:embed="rId2"/>
                <a:stretch>
                  <a:fillRect l="-4208" t="-5505" b="-8257"/>
                </a:stretch>
              </a:blipFill>
            </p:spPr>
            <p:txBody>
              <a:bodyPr/>
              <a:lstStyle/>
              <a:p>
                <a:r>
                  <a:rPr lang="vi-VN">
                    <a:noFill/>
                  </a:rPr>
                  <a:t> </a:t>
                </a:r>
              </a:p>
            </p:txBody>
          </p:sp>
        </mc:Fallback>
      </mc:AlternateContent>
      <p:sp>
        <p:nvSpPr>
          <p:cNvPr id="4" name="Rectangle 3">
            <a:extLst>
              <a:ext uri="{FF2B5EF4-FFF2-40B4-BE49-F238E27FC236}">
                <a16:creationId xmlns:a16="http://schemas.microsoft.com/office/drawing/2014/main" id="{6C17A360-77F0-442C-ACC5-8AC123A481D4}"/>
              </a:ext>
            </a:extLst>
          </p:cNvPr>
          <p:cNvSpPr/>
          <p:nvPr/>
        </p:nvSpPr>
        <p:spPr>
          <a:xfrm>
            <a:off x="6477000" y="1577761"/>
            <a:ext cx="304442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B. ngược pha.</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9E65097E-CCC5-4516-B9B8-07124E4D437A}"/>
              </a:ext>
            </a:extLst>
          </p:cNvPr>
          <p:cNvSpPr/>
          <p:nvPr/>
        </p:nvSpPr>
        <p:spPr>
          <a:xfrm>
            <a:off x="1016000" y="2339761"/>
            <a:ext cx="212109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cùng pha.</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0A5B7522-46FF-488B-84E0-8650732E7BFC}"/>
                  </a:ext>
                </a:extLst>
              </p:cNvPr>
              <p:cNvSpPr/>
              <p:nvPr/>
            </p:nvSpPr>
            <p:spPr>
              <a:xfrm>
                <a:off x="6477000" y="2339761"/>
                <a:ext cx="3021981" cy="664862"/>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lệch pha nhau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rPr>
                          <m:t>𝝅</m:t>
                        </m:r>
                      </m:num>
                      <m:den>
                        <m:r>
                          <a:rPr lang="vi-VN" sz="2800" b="1" i="1">
                            <a:solidFill>
                              <a:srgbClr val="FFFFFF"/>
                            </a:solidFill>
                            <a:latin typeface="Cambria Math" panose="02040503050406030204" pitchFamily="18" charset="0"/>
                            <a:ea typeface="Arial" panose="020B0604020202020204" pitchFamily="34" charset="0"/>
                          </a:rPr>
                          <m:t>𝟑</m:t>
                        </m:r>
                      </m:den>
                    </m:f>
                  </m:oMath>
                </a14:m>
                <a:r>
                  <a:rPr lang="vi-VN" sz="2800" b="1" dirty="0">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mc:Choice>
        <mc:Fallback xmlns="">
          <p:sp>
            <p:nvSpPr>
              <p:cNvPr id="6" name="Rectangle 5">
                <a:extLst>
                  <a:ext uri="{FF2B5EF4-FFF2-40B4-BE49-F238E27FC236}">
                    <a16:creationId xmlns:a16="http://schemas.microsoft.com/office/drawing/2014/main" id="{0A5B7522-46FF-488B-84E0-8650732E7BFC}"/>
                  </a:ext>
                </a:extLst>
              </p:cNvPr>
              <p:cNvSpPr>
                <a:spLocks noRot="1" noChangeAspect="1" noMove="1" noResize="1" noEditPoints="1" noAdjustHandles="1" noChangeArrowheads="1" noChangeShapeType="1" noTextEdit="1"/>
              </p:cNvSpPr>
              <p:nvPr/>
            </p:nvSpPr>
            <p:spPr>
              <a:xfrm>
                <a:off x="6477000" y="2339761"/>
                <a:ext cx="3021981" cy="664862"/>
              </a:xfrm>
              <a:prstGeom prst="rect">
                <a:avLst/>
              </a:prstGeom>
              <a:blipFill>
                <a:blip r:embed="rId3"/>
                <a:stretch>
                  <a:fillRect l="-4242" t="-5505" r="-3232" b="-8257"/>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CFF16FB3-BAE8-4735-A2BD-71D10A95B0E3}"/>
              </a:ext>
            </a:extLst>
          </p:cNvPr>
          <p:cNvSpPr/>
          <p:nvPr/>
        </p:nvSpPr>
        <p:spPr>
          <a:xfrm>
            <a:off x="952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999333717"/>
      </p:ext>
    </p:extLst>
  </p:cSld>
  <p:clrMapOvr>
    <a:masterClrMapping/>
  </p:clrMapOvr>
  <mc:AlternateContent xmlns:mc="http://schemas.openxmlformats.org/markup-compatibility/2006" xmlns:p14="http://schemas.microsoft.com/office/powerpoint/2010/main">
    <mc:Choice Requires="p14">
      <p:transition spd="slow" p14:dur="2000">
        <p14:prism dir="d"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3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C51CB6-9182-42A6-9A64-77EBADB1F723}"/>
              </a:ext>
            </a:extLst>
          </p:cNvPr>
          <p:cNvSpPr/>
          <p:nvPr/>
        </p:nvSpPr>
        <p:spPr>
          <a:xfrm>
            <a:off x="127000" y="63500"/>
            <a:ext cx="11938000" cy="166507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FF00"/>
                </a:solidFill>
                <a:latin typeface="UTM Swiss Condensed" panose="02000500000000000000" pitchFamily="2" charset="0"/>
                <a:cs typeface="Times New Roman" panose="02020603050405020304" pitchFamily="18" charset="0"/>
              </a:rPr>
              <a:t>Câu 130: Phát biểu nào sau đây không đúng?</a:t>
            </a:r>
          </a:p>
          <a:p>
            <a:pPr marL="629920" indent="-629920" algn="just">
              <a:lnSpc>
                <a:spcPct val="115000"/>
              </a:lnSpc>
              <a:spcBef>
                <a:spcPts val="600"/>
              </a:spcBef>
              <a:tabLst>
                <a:tab pos="629920" algn="l"/>
              </a:tabLst>
            </a:pPr>
            <a:r>
              <a:rPr lang="vi-VN" sz="2800" b="1" dirty="0">
                <a:solidFill>
                  <a:srgbClr val="FFFF00"/>
                </a:solidFill>
                <a:latin typeface="UTM Swiss Condensed" panose="02000500000000000000" pitchFamily="2" charset="0"/>
                <a:cs typeface="Times New Roman" panose="02020603050405020304" pitchFamily="18" charset="0"/>
              </a:rPr>
              <a:t>Máy biến áp là thiết bị:</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F8BFEA79-0281-40E0-B7B1-D1E11A35A5B2}"/>
              </a:ext>
            </a:extLst>
          </p:cNvPr>
          <p:cNvSpPr/>
          <p:nvPr/>
        </p:nvSpPr>
        <p:spPr>
          <a:xfrm>
            <a:off x="508000" y="1728571"/>
            <a:ext cx="581441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có thể biến đổi điện áp xoay chiều.</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630242F9-1189-4D74-A5F5-CBD55D8E1ACD}"/>
              </a:ext>
            </a:extLst>
          </p:cNvPr>
          <p:cNvSpPr/>
          <p:nvPr/>
        </p:nvSpPr>
        <p:spPr>
          <a:xfrm>
            <a:off x="508000" y="2251791"/>
            <a:ext cx="7346883"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làm biến đổi tần số của dòng điện khi đi qua nó.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205820E7-916F-4E30-B282-A8374E926571}"/>
              </a:ext>
            </a:extLst>
          </p:cNvPr>
          <p:cNvSpPr/>
          <p:nvPr/>
        </p:nvSpPr>
        <p:spPr>
          <a:xfrm>
            <a:off x="508000" y="3421342"/>
            <a:ext cx="673774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được sử dụng trong truyền tải điện năng.</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F58B40FD-B806-452D-8881-035F22971739}"/>
              </a:ext>
            </a:extLst>
          </p:cNvPr>
          <p:cNvSpPr/>
          <p:nvPr/>
        </p:nvSpPr>
        <p:spPr>
          <a:xfrm>
            <a:off x="508000" y="3944562"/>
            <a:ext cx="737413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hoạt động dựa trên hiện tượng cảm ứng điện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từ.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EB6548CD-7670-4A08-95F4-5DF2AD7FD90C}"/>
              </a:ext>
            </a:extLst>
          </p:cNvPr>
          <p:cNvSpPr/>
          <p:nvPr/>
        </p:nvSpPr>
        <p:spPr>
          <a:xfrm>
            <a:off x="444500" y="218829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25878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3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2B4281-79F3-4BF2-9E2C-BE370A994BBE}"/>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FF00"/>
                </a:solidFill>
                <a:latin typeface="UTM Swiss Condensed" panose="02000500000000000000" pitchFamily="2" charset="0"/>
                <a:cs typeface="Times New Roman" panose="02020603050405020304" pitchFamily="18" charset="0"/>
              </a:rPr>
              <a:t>Câu 131: Trong quá trình truyền tải điện năng đi xa. Gọi U là điện áp hiệu dụng tại nơi truyền tải. Điện năng hao phí trong quá trình truyền tải sẽ</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6B8A4E75-8180-49D2-A90E-0C90CB751413}"/>
              </a:ext>
            </a:extLst>
          </p:cNvPr>
          <p:cNvSpPr/>
          <p:nvPr/>
        </p:nvSpPr>
        <p:spPr>
          <a:xfrm>
            <a:off x="1016000" y="1577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tỉ lệ </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thuận</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với U.</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D7E9CB7D-ACFA-4549-B410-151B63818C51}"/>
              </a:ext>
            </a:extLst>
          </p:cNvPr>
          <p:cNvSpPr/>
          <p:nvPr/>
        </p:nvSpPr>
        <p:spPr>
          <a:xfrm>
            <a:off x="6477000" y="1577761"/>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tỉ lệ nghịch với U.</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2CE45EBE-1664-4A4D-8414-9B73596B8D15}"/>
              </a:ext>
            </a:extLst>
          </p:cNvPr>
          <p:cNvSpPr/>
          <p:nvPr/>
        </p:nvSpPr>
        <p:spPr>
          <a:xfrm>
            <a:off x="1016000" y="2339761"/>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tỉ lệ thuận với U</a:t>
            </a:r>
            <a:r>
              <a:rPr kumimoji="0" lang="nl-NL" sz="2800" b="1" i="0" u="none" strike="noStrike" kern="1200" cap="none" spc="0" normalizeH="0" baseline="30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2</a:t>
            </a: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3DCEBA6B-BF0A-4819-99EF-49D3C164494B}"/>
              </a:ext>
            </a:extLst>
          </p:cNvPr>
          <p:cNvSpPr/>
          <p:nvPr/>
        </p:nvSpPr>
        <p:spPr>
          <a:xfrm>
            <a:off x="6477000" y="2339761"/>
            <a:ext cx="32576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tỉ lệ nghịch với </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U</a:t>
            </a:r>
            <a:r>
              <a:rPr kumimoji="0" lang="nl-NL" sz="2800" b="1" i="0" u="none" strike="noStrike" kern="1200" cap="none" spc="0" normalizeH="0" baseline="30000" noProof="0">
                <a:ln>
                  <a:noFill/>
                </a:ln>
                <a:solidFill>
                  <a:srgbClr val="FFFFFF"/>
                </a:solidFill>
                <a:effectLst/>
                <a:uLnTx/>
                <a:uFillTx/>
                <a:latin typeface="UTM Swiss Condensed" panose="02000500000000000000" pitchFamily="2" charset="0"/>
                <a:ea typeface="Arial" panose="020B0604020202020204" pitchFamily="34" charset="0"/>
                <a:cs typeface="+mn-cs"/>
              </a:rPr>
              <a:t>2</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32FA3F67-9190-4B3D-B587-741070775FAC}"/>
              </a:ext>
            </a:extLst>
          </p:cNvPr>
          <p:cNvSpPr/>
          <p:nvPr/>
        </p:nvSpPr>
        <p:spPr>
          <a:xfrm>
            <a:off x="6413500" y="2276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07393152"/>
      </p:ext>
    </p:extLst>
  </p:cSld>
  <p:clrMapOvr>
    <a:masterClrMapping/>
  </p:clrMapOvr>
  <mc:AlternateContent xmlns:mc="http://schemas.openxmlformats.org/markup-compatibility/2006" xmlns:p14="http://schemas.microsoft.com/office/powerpoint/2010/main">
    <mc:Choice Requires="p14">
      <p:transition spd="slow" p14:dur="2000">
        <p:comb dir="vert"/>
      </p:transition>
    </mc:Choice>
    <mc:Fallback xmlns="">
      <p:transition spd="slow">
        <p:comb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3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723348-F13F-4E54-8A18-04A662C89061}"/>
              </a:ext>
            </a:extLst>
          </p:cNvPr>
          <p:cNvSpPr/>
          <p:nvPr/>
        </p:nvSpPr>
        <p:spPr>
          <a:xfrm>
            <a:off x="127000" y="63500"/>
            <a:ext cx="11938000" cy="1018740"/>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FF00"/>
                </a:solidFill>
                <a:latin typeface="UTM Swiss Condensed" panose="02000500000000000000" pitchFamily="2" charset="0"/>
                <a:cs typeface="Times New Roman" panose="02020603050405020304" pitchFamily="18" charset="0"/>
              </a:rPr>
              <a:t>Câu 132: Máy biến áp là thiết bị có khả năng biến đổi</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A85966E0-F24F-43BD-9F87-A620A89681C3}"/>
              </a:ext>
            </a:extLst>
          </p:cNvPr>
          <p:cNvSpPr/>
          <p:nvPr/>
        </p:nvSpPr>
        <p:spPr>
          <a:xfrm>
            <a:off x="508000" y="1082240"/>
            <a:ext cx="581441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chu kì của dòng điện xoay chiều.</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D5873D58-A712-4B37-B6BB-8E41BFE96279}"/>
              </a:ext>
            </a:extLst>
          </p:cNvPr>
          <p:cNvSpPr/>
          <p:nvPr/>
        </p:nvSpPr>
        <p:spPr>
          <a:xfrm>
            <a:off x="508000" y="1605460"/>
            <a:ext cx="5211683"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tần số của dòng điện xoay chiều.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BE200751-A9C6-4824-9C0D-6A0AF48334CA}"/>
              </a:ext>
            </a:extLst>
          </p:cNvPr>
          <p:cNvSpPr/>
          <p:nvPr/>
        </p:nvSpPr>
        <p:spPr>
          <a:xfrm>
            <a:off x="508000" y="2775011"/>
            <a:ext cx="673774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điện áp và cường độ dòng điện xoay chiều.</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74B7C96E-9E52-4A72-ADFD-C29E4F7B40F8}"/>
              </a:ext>
            </a:extLst>
          </p:cNvPr>
          <p:cNvSpPr/>
          <p:nvPr/>
        </p:nvSpPr>
        <p:spPr>
          <a:xfrm>
            <a:off x="508000" y="3298231"/>
            <a:ext cx="652294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cường độ và tần số dòng điện xoay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chiều.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4770FD1B-DD03-4064-83C1-7358263CEA25}"/>
              </a:ext>
            </a:extLst>
          </p:cNvPr>
          <p:cNvSpPr/>
          <p:nvPr/>
        </p:nvSpPr>
        <p:spPr>
          <a:xfrm>
            <a:off x="444500" y="271151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51237122"/>
      </p:ext>
    </p:extLst>
  </p:cSld>
  <p:clrMapOvr>
    <a:masterClrMapping/>
  </p:clrMapOvr>
  <mc:AlternateContent xmlns:mc="http://schemas.openxmlformats.org/markup-compatibility/2006" xmlns:p14="http://schemas.microsoft.com/office/powerpoint/2010/main">
    <mc:Choice Requires="p14">
      <p:transition spd="slow" p14:dur="2000">
        <p14:flythrough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3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1EB148-77BC-479A-B291-D549D2AA92B3}"/>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id-ID" sz="2800" b="1" dirty="0">
                <a:solidFill>
                  <a:srgbClr val="FFFF00"/>
                </a:solidFill>
                <a:latin typeface="UTM Swiss Condensed" panose="02000500000000000000" pitchFamily="2" charset="0"/>
                <a:cs typeface="Times New Roman" panose="02020603050405020304" pitchFamily="18" charset="0"/>
              </a:rPr>
              <a:t>Câu 133</a:t>
            </a:r>
            <a:r>
              <a:rPr lang="id-ID" sz="2800" b="1">
                <a:solidFill>
                  <a:srgbClr val="FFFF00"/>
                </a:solidFill>
                <a:latin typeface="UTM Swiss Condensed" panose="02000500000000000000" pitchFamily="2" charset="0"/>
                <a:cs typeface="Times New Roman" panose="02020603050405020304" pitchFamily="18" charset="0"/>
              </a:rPr>
              <a:t>: </a:t>
            </a:r>
            <a:r>
              <a:rPr lang="pt-BR" sz="2800" b="1" dirty="0">
                <a:solidFill>
                  <a:srgbClr val="FFFF00"/>
                </a:solidFill>
                <a:latin typeface="UTM Swiss Condensed" panose="02000500000000000000" pitchFamily="2" charset="0"/>
                <a:cs typeface="Times New Roman" panose="02020603050405020304" pitchFamily="18" charset="0"/>
              </a:rPr>
              <a:t>Một máy biến áp có số vòng dây cuộn sơ cấp nhiều hơn số vòng dây cuộn thứ cấp. Máy biến áp này được dùng để</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42EA1833-41EC-4F41-854B-6F9FED362523}"/>
              </a:ext>
            </a:extLst>
          </p:cNvPr>
          <p:cNvSpPr/>
          <p:nvPr/>
        </p:nvSpPr>
        <p:spPr>
          <a:xfrm>
            <a:off x="508000" y="1577761"/>
            <a:ext cx="766107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giảm cường độ dòng điện, tăng hiệu điện thế.</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639F509E-69A6-4804-B7F3-DE6492E4AD02}"/>
              </a:ext>
            </a:extLst>
          </p:cNvPr>
          <p:cNvSpPr/>
          <p:nvPr/>
        </p:nvSpPr>
        <p:spPr>
          <a:xfrm>
            <a:off x="508000" y="2100981"/>
            <a:ext cx="7032694"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giảm cường độ dòng điện, giảm hiệu điện thế.</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65EA64F8-4D9B-4B83-9855-BBB5BCCDD92A}"/>
              </a:ext>
            </a:extLst>
          </p:cNvPr>
          <p:cNvSpPr/>
          <p:nvPr/>
        </p:nvSpPr>
        <p:spPr>
          <a:xfrm>
            <a:off x="508000" y="3270532"/>
            <a:ext cx="766107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tăng cường độ dòng điện, tăng hiệu điện thế.</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92A12269-C51C-49A4-96C9-02F5EBF38625}"/>
              </a:ext>
            </a:extLst>
          </p:cNvPr>
          <p:cNvSpPr/>
          <p:nvPr/>
        </p:nvSpPr>
        <p:spPr>
          <a:xfrm>
            <a:off x="508000" y="3793752"/>
            <a:ext cx="696536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tăng cường độ dòng điện giảm hiệu điện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thế.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E99A15A2-F3FC-4D1A-A9FC-C02AAA0AA246}"/>
              </a:ext>
            </a:extLst>
          </p:cNvPr>
          <p:cNvSpPr/>
          <p:nvPr/>
        </p:nvSpPr>
        <p:spPr>
          <a:xfrm>
            <a:off x="444500" y="3730252"/>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14140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3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25639B-7DDC-49E4-ABFF-84C29480D38C}"/>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id-ID" sz="2800" b="1" dirty="0">
                <a:solidFill>
                  <a:srgbClr val="FFFF00"/>
                </a:solidFill>
                <a:latin typeface="UTM Swiss Condensed" panose="02000500000000000000" pitchFamily="2" charset="0"/>
                <a:cs typeface="Times New Roman" panose="02020603050405020304" pitchFamily="18" charset="0"/>
              </a:rPr>
              <a:t>Câu 134</a:t>
            </a:r>
            <a:r>
              <a:rPr lang="id-ID" sz="2800" b="1">
                <a:solidFill>
                  <a:srgbClr val="FFFF00"/>
                </a:solidFill>
                <a:latin typeface="UTM Swiss Condensed" panose="02000500000000000000" pitchFamily="2" charset="0"/>
                <a:cs typeface="Times New Roman" panose="02020603050405020304" pitchFamily="18" charset="0"/>
              </a:rPr>
              <a:t>: </a:t>
            </a:r>
            <a:r>
              <a:rPr lang="pt-BR" sz="2800" b="1" dirty="0">
                <a:solidFill>
                  <a:srgbClr val="FFFF00"/>
                </a:solidFill>
                <a:latin typeface="UTM Swiss Condensed" panose="02000500000000000000" pitchFamily="2" charset="0"/>
                <a:cs typeface="Times New Roman" panose="02020603050405020304" pitchFamily="18" charset="0"/>
              </a:rPr>
              <a:t>Một máy biến áp có số vòng dây cuộn sơ cấp ít hơn số vòng dây cuộn thứ cấp. Máy biến áp này được dùng để</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8F15DC34-443F-4E0A-97EB-AEB0AACC1619}"/>
              </a:ext>
            </a:extLst>
          </p:cNvPr>
          <p:cNvSpPr/>
          <p:nvPr/>
        </p:nvSpPr>
        <p:spPr>
          <a:xfrm>
            <a:off x="508000" y="1577761"/>
            <a:ext cx="766107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giảm cường độ dòng điện, tăng hiệu điện thế.</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9F41209A-AFAF-41E5-8C63-0B965659262E}"/>
              </a:ext>
            </a:extLst>
          </p:cNvPr>
          <p:cNvSpPr/>
          <p:nvPr/>
        </p:nvSpPr>
        <p:spPr>
          <a:xfrm>
            <a:off x="508000" y="2100981"/>
            <a:ext cx="7032694"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giảm cường độ dòng điện, giảm hiệu điện thế.</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A08D27BD-B96D-48DD-9B89-83FB423B7009}"/>
              </a:ext>
            </a:extLst>
          </p:cNvPr>
          <p:cNvSpPr/>
          <p:nvPr/>
        </p:nvSpPr>
        <p:spPr>
          <a:xfrm>
            <a:off x="508000" y="3270532"/>
            <a:ext cx="766107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tăng cường độ dòng điện, tăng hiệu điện thế.</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12A07585-887D-46A4-9618-C004D3380766}"/>
              </a:ext>
            </a:extLst>
          </p:cNvPr>
          <p:cNvSpPr/>
          <p:nvPr/>
        </p:nvSpPr>
        <p:spPr>
          <a:xfrm>
            <a:off x="508000" y="3793752"/>
            <a:ext cx="696536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tăng cường độ dòng điện giảm hiệu điện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thế.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553383E9-BC04-4B8C-A54A-A43D38EFBA4C}"/>
              </a:ext>
            </a:extLst>
          </p:cNvPr>
          <p:cNvSpPr/>
          <p:nvPr/>
        </p:nvSpPr>
        <p:spPr>
          <a:xfrm>
            <a:off x="444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61162066"/>
      </p:ext>
    </p:extLst>
  </p:cSld>
  <p:clrMapOvr>
    <a:masterClrMapping/>
  </p:clrMapOvr>
  <mc:AlternateContent xmlns:mc="http://schemas.openxmlformats.org/markup-compatibility/2006" xmlns:p14="http://schemas.microsoft.com/office/powerpoint/2010/main">
    <mc:Choice Requires="p14">
      <p:transition spd="slow" p14:dur="2000">
        <p14:prism dir="d"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3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9EC56A-CFC8-49FA-AB4C-A995C1B0E1E7}"/>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FF00"/>
                </a:solidFill>
                <a:latin typeface="UTM Swiss Condensed" panose="02000500000000000000" pitchFamily="2" charset="0"/>
                <a:cs typeface="Times New Roman" panose="02020603050405020304" pitchFamily="18" charset="0"/>
              </a:rPr>
              <a:t>Câu 135: Nguyên nhân làm giảm hiệu suất của máy </a:t>
            </a:r>
            <a:r>
              <a:rPr lang="vi-VN" sz="2800" b="1">
                <a:solidFill>
                  <a:srgbClr val="FFFF00"/>
                </a:solidFill>
                <a:latin typeface="UTM Swiss Condensed" panose="02000500000000000000" pitchFamily="2" charset="0"/>
                <a:cs typeface="Times New Roman" panose="02020603050405020304" pitchFamily="18" charset="0"/>
              </a:rPr>
              <a:t>biến </a:t>
            </a:r>
            <a:r>
              <a:rPr lang="pt-BR" sz="2800" b="1" dirty="0">
                <a:solidFill>
                  <a:srgbClr val="FFFF00"/>
                </a:solidFill>
                <a:latin typeface="UTM Swiss Condensed" panose="02000500000000000000" pitchFamily="2" charset="0"/>
                <a:cs typeface="Times New Roman" panose="02020603050405020304" pitchFamily="18" charset="0"/>
              </a:rPr>
              <a:t>áp</a:t>
            </a:r>
            <a:r>
              <a:rPr lang="vi-VN" sz="2800" b="1" dirty="0">
                <a:solidFill>
                  <a:srgbClr val="FFFF00"/>
                </a:solidFill>
                <a:latin typeface="UTM Swiss Condensed" panose="02000500000000000000" pitchFamily="2" charset="0"/>
                <a:cs typeface="Times New Roman" panose="02020603050405020304" pitchFamily="18" charset="0"/>
              </a:rPr>
              <a:t> là do tác dụng nào của dòng điện?</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C77F7032-2B15-41B0-BB52-6379B7B87D13}"/>
              </a:ext>
            </a:extLst>
          </p:cNvPr>
          <p:cNvSpPr/>
          <p:nvPr/>
        </p:nvSpPr>
        <p:spPr>
          <a:xfrm>
            <a:off x="1016000" y="1577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Tác dụng nhiệt.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E6B61163-3AE7-499B-AD22-A2776DC38050}"/>
              </a:ext>
            </a:extLst>
          </p:cNvPr>
          <p:cNvSpPr/>
          <p:nvPr/>
        </p:nvSpPr>
        <p:spPr>
          <a:xfrm>
            <a:off x="6477000" y="1577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Tác dụng từ.</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43F41B60-963A-4AD3-80C4-6A9F84647557}"/>
              </a:ext>
            </a:extLst>
          </p:cNvPr>
          <p:cNvSpPr/>
          <p:nvPr/>
        </p:nvSpPr>
        <p:spPr>
          <a:xfrm>
            <a:off x="1016000" y="2339761"/>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Tác dụng hóa học.</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85DC474B-CBA9-41D5-B38C-96B3B14E0123}"/>
              </a:ext>
            </a:extLst>
          </p:cNvPr>
          <p:cNvSpPr/>
          <p:nvPr/>
        </p:nvSpPr>
        <p:spPr>
          <a:xfrm>
            <a:off x="6477000" y="2339761"/>
            <a:ext cx="333777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Tác dụng sinh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học.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3379EC6B-2EB8-4C71-A526-449581D5AFF0}"/>
              </a:ext>
            </a:extLst>
          </p:cNvPr>
          <p:cNvSpPr/>
          <p:nvPr/>
        </p:nvSpPr>
        <p:spPr>
          <a:xfrm>
            <a:off x="952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54439587"/>
      </p:ext>
    </p:extLst>
  </p:cSld>
  <p:clrMapOvr>
    <a:masterClrMapping/>
  </p:clrMapOvr>
  <mc:AlternateContent xmlns:mc="http://schemas.openxmlformats.org/markup-compatibility/2006" xmlns:p14="http://schemas.microsoft.com/office/powerpoint/2010/main">
    <mc:Choice Requires="p14">
      <p:transition spd="slow" p14:dur="2000">
        <p14:flythrough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3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A91C19-82A6-4644-B913-D1E6BEE4D259}"/>
              </a:ext>
            </a:extLst>
          </p:cNvPr>
          <p:cNvSpPr/>
          <p:nvPr/>
        </p:nvSpPr>
        <p:spPr>
          <a:xfrm>
            <a:off x="127000" y="63500"/>
            <a:ext cx="11938000" cy="1018740"/>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id-ID" sz="2800" b="1" dirty="0">
                <a:solidFill>
                  <a:srgbClr val="FFFF00"/>
                </a:solidFill>
                <a:latin typeface="UTM Swiss Condensed" panose="02000500000000000000" pitchFamily="2" charset="0"/>
                <a:cs typeface="Times New Roman" panose="02020603050405020304" pitchFamily="18" charset="0"/>
              </a:rPr>
              <a:t>Câu 136: </a:t>
            </a:r>
            <a:r>
              <a:rPr lang="vi-VN" sz="2800" b="1" dirty="0">
                <a:solidFill>
                  <a:srgbClr val="FFFF00"/>
                </a:solidFill>
                <a:latin typeface="UTM Swiss Condensed" panose="02000500000000000000" pitchFamily="2" charset="0"/>
                <a:cs typeface="Times New Roman" panose="02020603050405020304" pitchFamily="18" charset="0"/>
              </a:rPr>
              <a:t>Nhận xét nào sau đây không đúng</a:t>
            </a:r>
            <a:r>
              <a:rPr lang="vi-VN" sz="2800" b="1">
                <a:solidFill>
                  <a:srgbClr val="FFFF00"/>
                </a:solidFill>
                <a:latin typeface="UTM Swiss Condensed" panose="02000500000000000000" pitchFamily="2" charset="0"/>
                <a:cs typeface="Times New Roman" panose="02020603050405020304" pitchFamily="18" charset="0"/>
              </a:rPr>
              <a:t>? </a:t>
            </a:r>
            <a:r>
              <a:rPr lang="id-ID" sz="2800" b="1" dirty="0">
                <a:solidFill>
                  <a:srgbClr val="FFFF00"/>
                </a:solidFill>
                <a:latin typeface="UTM Swiss Condensed" panose="02000500000000000000" pitchFamily="2" charset="0"/>
                <a:cs typeface="Times New Roman" panose="02020603050405020304" pitchFamily="18" charset="0"/>
              </a:rPr>
              <a:t>Máy biến áp có thể</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id-ID"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AD3F9624-8018-413C-B8A6-6CA0E55A067A}"/>
              </a:ext>
            </a:extLst>
          </p:cNvPr>
          <p:cNvSpPr/>
          <p:nvPr/>
        </p:nvSpPr>
        <p:spPr>
          <a:xfrm>
            <a:off x="508000" y="1082240"/>
            <a:ext cx="581441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tăng hiệu điện thế xoay chiều.</a:t>
            </a:r>
            <a:r>
              <a:rPr kumimoji="0" lang="id-ID"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6550AFFD-6403-4690-9E18-368D86F4B357}"/>
              </a:ext>
            </a:extLst>
          </p:cNvPr>
          <p:cNvSpPr/>
          <p:nvPr/>
        </p:nvSpPr>
        <p:spPr>
          <a:xfrm>
            <a:off x="508000" y="1605460"/>
            <a:ext cx="4892686"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id-ID"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giảm hiệu điện thế xoay chiều.</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90C2F9D8-FCE0-4BB9-8845-1C919DED8881}"/>
              </a:ext>
            </a:extLst>
          </p:cNvPr>
          <p:cNvSpPr/>
          <p:nvPr/>
        </p:nvSpPr>
        <p:spPr>
          <a:xfrm>
            <a:off x="508000" y="2775011"/>
            <a:ext cx="673774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thay đổi tần số dòng điện xoay chiều.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Rectangle 1">
            <a:extLst>
              <a:ext uri="{FF2B5EF4-FFF2-40B4-BE49-F238E27FC236}">
                <a16:creationId xmlns:a16="http://schemas.microsoft.com/office/drawing/2014/main" id="{8F4841BD-2D15-427C-BE24-4E5AF180F0B0}"/>
              </a:ext>
            </a:extLst>
          </p:cNvPr>
          <p:cNvSpPr>
            <a:spLocks noChangeArrowheads="1"/>
          </p:cNvSpPr>
          <p:nvPr/>
        </p:nvSpPr>
        <p:spPr bwMode="auto">
          <a:xfrm>
            <a:off x="508000" y="3682952"/>
            <a:ext cx="63610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1pPr>
            <a:lvl2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2pPr>
            <a:lvl3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3pPr>
            <a:lvl4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4pPr>
            <a:lvl5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5pPr>
            <a:lvl6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6pPr>
            <a:lvl7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7pPr>
            <a:lvl8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8pPr>
            <a:lvl9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179388" algn="l"/>
                <a:tab pos="3419475" algn="l"/>
                <a:tab pos="5040313" algn="l"/>
              </a:tabLst>
              <a:defRPr/>
            </a:pPr>
            <a:r>
              <a:rPr kumimoji="0" lang="id-ID" alt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D. thay đổi cường độ dòng điện xoay chiều. </a:t>
            </a:r>
          </a:p>
        </p:txBody>
      </p:sp>
      <p:sp>
        <p:nvSpPr>
          <p:cNvPr id="8" name="Oval 7">
            <a:extLst>
              <a:ext uri="{FF2B5EF4-FFF2-40B4-BE49-F238E27FC236}">
                <a16:creationId xmlns:a16="http://schemas.microsoft.com/office/drawing/2014/main" id="{BF5D83CA-E946-4A18-A0CC-C54CB1BAB271}"/>
              </a:ext>
            </a:extLst>
          </p:cNvPr>
          <p:cNvSpPr/>
          <p:nvPr/>
        </p:nvSpPr>
        <p:spPr>
          <a:xfrm>
            <a:off x="444500" y="271151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8056842"/>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left)">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8">
                                            <p:bg/>
                                          </p:spTgt>
                                        </p:tgtEl>
                                        <p:attrNameLst>
                                          <p:attrName>style.visibility</p:attrName>
                                        </p:attrNameLst>
                                      </p:cBhvr>
                                      <p:to>
                                        <p:strVal val="visible"/>
                                      </p:to>
                                    </p:set>
                                    <p:anim calcmode="lin" valueType="num">
                                      <p:cBhvr>
                                        <p:cTn id="32" dur="500" fill="hold"/>
                                        <p:tgtEl>
                                          <p:spTgt spid="8">
                                            <p:bg/>
                                          </p:spTgt>
                                        </p:tgtEl>
                                        <p:attrNameLst>
                                          <p:attrName>ppt_w</p:attrName>
                                        </p:attrNameLst>
                                      </p:cBhvr>
                                      <p:tavLst>
                                        <p:tav tm="0">
                                          <p:val>
                                            <p:fltVal val="0"/>
                                          </p:val>
                                        </p:tav>
                                        <p:tav tm="100000">
                                          <p:val>
                                            <p:strVal val="#ppt_w"/>
                                          </p:val>
                                        </p:tav>
                                      </p:tavLst>
                                    </p:anim>
                                    <p:anim calcmode="lin" valueType="num">
                                      <p:cBhvr>
                                        <p:cTn id="33" dur="500" fill="hold"/>
                                        <p:tgtEl>
                                          <p:spTgt spid="8">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8">
                                            <p:txEl>
                                              <p:pRg st="0" end="0"/>
                                            </p:txEl>
                                          </p:spTgt>
                                        </p:tgtEl>
                                        <p:attrNameLst>
                                          <p:attrName>style.visibility</p:attrName>
                                        </p:attrNameLst>
                                      </p:cBhvr>
                                      <p:to>
                                        <p:strVal val="visible"/>
                                      </p:to>
                                    </p:set>
                                    <p:anim calcmode="lin" valueType="num">
                                      <p:cBhvr>
                                        <p:cTn id="38"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8">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7" grpId="0" build="p" autoUpdateAnimBg="0"/>
      <p:bldP spid="8" grpId="0" build="p"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87BE35-610D-4C18-8A81-117CCAEC2E06}"/>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14:</a:t>
            </a:r>
            <a:r>
              <a:rPr lang="vi-VN" sz="2800" b="1" dirty="0">
                <a:solidFill>
                  <a:srgbClr val="FFFF00"/>
                </a:solidFill>
                <a:latin typeface="UTM Swiss Condensed" panose="02000500000000000000" pitchFamily="2" charset="0"/>
                <a:cs typeface="Times New Roman" panose="02020603050405020304" pitchFamily="18" charset="0"/>
              </a:rPr>
              <a:t> Trong mạch điện xoay chiều chỉ có tụ điện thì cường độ dòng điện i biến đổi</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3CB7EA5E-8992-45B5-BD95-8F84C50E64DD}"/>
                  </a:ext>
                </a:extLst>
              </p:cNvPr>
              <p:cNvSpPr/>
              <p:nvPr/>
            </p:nvSpPr>
            <p:spPr>
              <a:xfrm>
                <a:off x="1016000" y="1577761"/>
                <a:ext cx="4891083" cy="66281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sớm pha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𝝅</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den>
                    </m:f>
                  </m:oMath>
                </a14:m>
                <a:r>
                  <a:rPr lang="vi-VN" sz="2800" b="1" dirty="0">
                    <a:solidFill>
                      <a:srgbClr val="FFFFFF"/>
                    </a:solidFill>
                    <a:latin typeface="UTM Swiss Condensed" panose="02000500000000000000" pitchFamily="2" charset="0"/>
                    <a:ea typeface="Times New Roman" panose="02020603050405020304" pitchFamily="18" charset="0"/>
                  </a:rPr>
                  <a:t> so với </a:t>
                </a:r>
                <a:r>
                  <a:rPr lang="vi-VN" sz="2800" b="1" dirty="0">
                    <a:solidFill>
                      <a:srgbClr val="FFFFFF"/>
                    </a:solidFill>
                    <a:latin typeface="UTM Swiss Condensed" panose="02000500000000000000" pitchFamily="2" charset="0"/>
                    <a:ea typeface="Arial" panose="020B0604020202020204" pitchFamily="34" charset="0"/>
                  </a:rPr>
                  <a:t>điện áp u.</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3" name="Rectangle 2">
                <a:extLst>
                  <a:ext uri="{FF2B5EF4-FFF2-40B4-BE49-F238E27FC236}">
                    <a16:creationId xmlns:a16="http://schemas.microsoft.com/office/drawing/2014/main" id="{3CB7EA5E-8992-45B5-BD95-8F84C50E64DD}"/>
                  </a:ext>
                </a:extLst>
              </p:cNvPr>
              <p:cNvSpPr>
                <a:spLocks noRot="1" noChangeAspect="1" noMove="1" noResize="1" noEditPoints="1" noAdjustHandles="1" noChangeArrowheads="1" noChangeShapeType="1" noTextEdit="1"/>
              </p:cNvSpPr>
              <p:nvPr/>
            </p:nvSpPr>
            <p:spPr>
              <a:xfrm>
                <a:off x="1016000" y="1577761"/>
                <a:ext cx="4891083" cy="662810"/>
              </a:xfrm>
              <a:prstGeom prst="rect">
                <a:avLst/>
              </a:prstGeom>
              <a:blipFill>
                <a:blip r:embed="rId2"/>
                <a:stretch>
                  <a:fillRect l="-2618" t="-5505" b="-825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E9FBC80F-B67E-4861-B7D9-B7F0968B100F}"/>
                  </a:ext>
                </a:extLst>
              </p:cNvPr>
              <p:cNvSpPr/>
              <p:nvPr/>
            </p:nvSpPr>
            <p:spPr>
              <a:xfrm>
                <a:off x="6477000" y="1577761"/>
                <a:ext cx="4249881" cy="1378967"/>
              </a:xfrm>
              <a:prstGeom prst="rect">
                <a:avLst/>
              </a:prstGeom>
            </p:spPr>
            <p:txBody>
              <a:bodyPr wrap="none">
                <a:spAutoFit/>
              </a:bodyPr>
              <a:lstStyle/>
              <a:p>
                <a:pPr algn="just">
                  <a:lnSpc>
                    <a:spcPct val="150000"/>
                  </a:lnSpc>
                  <a:spcAft>
                    <a:spcPts val="0"/>
                  </a:spcAft>
                  <a:tabLst>
                    <a:tab pos="179705" algn="l"/>
                    <a:tab pos="3420110" algn="l"/>
                    <a:tab pos="5039995" algn="l"/>
                  </a:tabLst>
                </a:pPr>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trễ pha </a:t>
                </a:r>
                <a14:m>
                  <m:oMath xmlns:m="http://schemas.openxmlformats.org/officeDocument/2006/math">
                    <m:f>
                      <m:f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𝝅</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den>
                    </m:f>
                  </m:oMath>
                </a14:m>
                <a:r>
                  <a:rPr lang="vi-VN" sz="2800" b="1" dirty="0">
                    <a:solidFill>
                      <a:srgbClr val="FFFFFF"/>
                    </a:solidFill>
                    <a:latin typeface="UTM Swiss Condensed" panose="02000500000000000000" pitchFamily="2" charset="0"/>
                    <a:ea typeface="Times New Roman" panose="02020603050405020304" pitchFamily="18" charset="0"/>
                    <a:cs typeface="Times New Roman" panose="02020603050405020304" pitchFamily="18" charset="0"/>
                  </a:rPr>
                  <a:t> so với </a:t>
                </a:r>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điện áp u</a:t>
                </a:r>
                <a:r>
                  <a:rPr lang="vi-VN" sz="2800" b="1" dirty="0">
                    <a:solidFill>
                      <a:srgbClr val="FFFFFF"/>
                    </a:solidFill>
                    <a:latin typeface="UTM Swiss Condensed" panose="02000500000000000000" pitchFamily="2" charset="0"/>
                    <a:ea typeface="Times New Roman" panose="02020603050405020304" pitchFamily="18" charset="0"/>
                    <a:cs typeface="Times New Roman" panose="02020603050405020304" pitchFamily="18" charset="0"/>
                  </a:rPr>
                  <a:t>.</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4" name="Rectangle 3">
                <a:extLst>
                  <a:ext uri="{FF2B5EF4-FFF2-40B4-BE49-F238E27FC236}">
                    <a16:creationId xmlns:a16="http://schemas.microsoft.com/office/drawing/2014/main" id="{E9FBC80F-B67E-4861-B7D9-B7F0968B100F}"/>
                  </a:ext>
                </a:extLst>
              </p:cNvPr>
              <p:cNvSpPr>
                <a:spLocks noRot="1" noChangeAspect="1" noMove="1" noResize="1" noEditPoints="1" noAdjustHandles="1" noChangeArrowheads="1" noChangeShapeType="1" noTextEdit="1"/>
              </p:cNvSpPr>
              <p:nvPr/>
            </p:nvSpPr>
            <p:spPr>
              <a:xfrm>
                <a:off x="6477000" y="1577761"/>
                <a:ext cx="4249881" cy="1378967"/>
              </a:xfrm>
              <a:prstGeom prst="rect">
                <a:avLst/>
              </a:prstGeom>
              <a:blipFill>
                <a:blip r:embed="rId3"/>
                <a:stretch>
                  <a:fillRect l="-3013" r="-2009"/>
                </a:stretch>
              </a:blipFill>
            </p:spPr>
            <p:txBody>
              <a:bodyPr/>
              <a:lstStyle/>
              <a:p>
                <a:r>
                  <a:rPr lang="vi-VN">
                    <a:noFill/>
                  </a:rPr>
                  <a:t> </a:t>
                </a:r>
              </a:p>
            </p:txBody>
          </p:sp>
        </mc:Fallback>
      </mc:AlternateContent>
      <p:sp>
        <p:nvSpPr>
          <p:cNvPr id="5" name="Rectangle 4">
            <a:extLst>
              <a:ext uri="{FF2B5EF4-FFF2-40B4-BE49-F238E27FC236}">
                <a16:creationId xmlns:a16="http://schemas.microsoft.com/office/drawing/2014/main" id="{FA5BEDF1-D562-4710-B580-438BF91A8642}"/>
              </a:ext>
            </a:extLst>
          </p:cNvPr>
          <p:cNvSpPr/>
          <p:nvPr/>
        </p:nvSpPr>
        <p:spPr>
          <a:xfrm>
            <a:off x="1016000" y="2339761"/>
            <a:ext cx="489108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cùng pha </a:t>
            </a:r>
            <a:r>
              <a:rPr lang="vi-VN" sz="2800" b="1" dirty="0">
                <a:solidFill>
                  <a:srgbClr val="FFFFFF"/>
                </a:solidFill>
                <a:latin typeface="UTM Swiss Condensed" panose="02000500000000000000" pitchFamily="2" charset="0"/>
                <a:ea typeface="Times New Roman" panose="02020603050405020304" pitchFamily="18" charset="0"/>
              </a:rPr>
              <a:t>so với </a:t>
            </a:r>
            <a:r>
              <a:rPr lang="vi-VN" sz="2800" b="1" dirty="0">
                <a:solidFill>
                  <a:srgbClr val="FFFFFF"/>
                </a:solidFill>
                <a:latin typeface="UTM Swiss Condensed" panose="02000500000000000000" pitchFamily="2" charset="0"/>
                <a:ea typeface="Arial" panose="020B0604020202020204" pitchFamily="34" charset="0"/>
              </a:rPr>
              <a:t>điện áp u</a:t>
            </a:r>
            <a:r>
              <a:rPr lang="vi-VN" sz="2800" b="1" dirty="0">
                <a:solidFill>
                  <a:srgbClr val="FFFFFF"/>
                </a:solidFill>
                <a:latin typeface="UTM Swiss Condensed" panose="02000500000000000000" pitchFamily="2" charset="0"/>
                <a:ea typeface="Times New Roman" panose="02020603050405020304" pitchFamily="18" charset="0"/>
              </a:rPr>
              <a:t>.</a:t>
            </a:r>
            <a:r>
              <a:rPr lang="vi-VN"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D4F7B528-9C74-4F0A-ABAA-B449681A961E}"/>
              </a:ext>
            </a:extLst>
          </p:cNvPr>
          <p:cNvSpPr/>
          <p:nvPr/>
        </p:nvSpPr>
        <p:spPr>
          <a:xfrm>
            <a:off x="6477000" y="2339761"/>
            <a:ext cx="4552849"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ngược pha </a:t>
            </a:r>
            <a:r>
              <a:rPr lang="vi-VN" sz="2800" b="1" dirty="0">
                <a:solidFill>
                  <a:srgbClr val="FFFFFF"/>
                </a:solidFill>
                <a:latin typeface="UTM Swiss Condensed" panose="02000500000000000000" pitchFamily="2" charset="0"/>
                <a:ea typeface="Times New Roman" panose="02020603050405020304" pitchFamily="18" charset="0"/>
              </a:rPr>
              <a:t>so với </a:t>
            </a:r>
            <a:r>
              <a:rPr lang="vi-VN" sz="2800" b="1" dirty="0">
                <a:solidFill>
                  <a:srgbClr val="FFFFFF"/>
                </a:solidFill>
                <a:latin typeface="UTM Swiss Condensed" panose="02000500000000000000" pitchFamily="2" charset="0"/>
                <a:ea typeface="Arial" panose="020B0604020202020204" pitchFamily="34" charset="0"/>
              </a:rPr>
              <a:t>điện áp </a:t>
            </a:r>
            <a:r>
              <a:rPr lang="vi-VN" sz="2800" b="1">
                <a:solidFill>
                  <a:srgbClr val="FFFFFF"/>
                </a:solidFill>
                <a:latin typeface="UTM Swiss Condensed" panose="02000500000000000000" pitchFamily="2" charset="0"/>
                <a:ea typeface="Arial" panose="020B0604020202020204" pitchFamily="34" charset="0"/>
              </a:rPr>
              <a:t>u</a:t>
            </a:r>
            <a:r>
              <a:rPr lang="vi-VN"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8D99BEEC-EBBF-4741-B5C0-6C9EE9C3DCB6}"/>
              </a:ext>
            </a:extLst>
          </p:cNvPr>
          <p:cNvSpPr/>
          <p:nvPr/>
        </p:nvSpPr>
        <p:spPr>
          <a:xfrm>
            <a:off x="952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935059685"/>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79D5B0-F3FC-497B-AC16-5E93757EB8AB}"/>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15:</a:t>
            </a:r>
            <a:r>
              <a:rPr lang="vi-VN" sz="2800" b="1" dirty="0">
                <a:solidFill>
                  <a:srgbClr val="FFFF00"/>
                </a:solidFill>
                <a:latin typeface="UTM Swiss Condensed" panose="02000500000000000000" pitchFamily="2" charset="0"/>
                <a:cs typeface="Times New Roman" panose="02020603050405020304" pitchFamily="18" charset="0"/>
              </a:rPr>
              <a:t> Trong mạch điện xoay chiều chỉ có cuộn cảm thuần thì cường độ dòng điện i biến đổi</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691BCACA-133C-4CFE-9230-73C331E105EA}"/>
                  </a:ext>
                </a:extLst>
              </p:cNvPr>
              <p:cNvSpPr/>
              <p:nvPr/>
            </p:nvSpPr>
            <p:spPr>
              <a:xfrm>
                <a:off x="1016000" y="1577761"/>
                <a:ext cx="4891083" cy="66281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trễ pha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𝝅</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den>
                    </m:f>
                  </m:oMath>
                </a14:m>
                <a:r>
                  <a:rPr lang="vi-VN" sz="2800" b="1" dirty="0">
                    <a:solidFill>
                      <a:srgbClr val="FFFFFF"/>
                    </a:solidFill>
                    <a:latin typeface="UTM Swiss Condensed" panose="02000500000000000000" pitchFamily="2" charset="0"/>
                    <a:ea typeface="Times New Roman" panose="02020603050405020304" pitchFamily="18" charset="0"/>
                  </a:rPr>
                  <a:t> so với </a:t>
                </a:r>
                <a:r>
                  <a:rPr lang="vi-VN" sz="2800" b="1" dirty="0">
                    <a:solidFill>
                      <a:srgbClr val="FFFFFF"/>
                    </a:solidFill>
                    <a:latin typeface="UTM Swiss Condensed" panose="02000500000000000000" pitchFamily="2" charset="0"/>
                    <a:ea typeface="Arial" panose="020B0604020202020204" pitchFamily="34" charset="0"/>
                  </a:rPr>
                  <a:t>điện áp u.</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3" name="Rectangle 2">
                <a:extLst>
                  <a:ext uri="{FF2B5EF4-FFF2-40B4-BE49-F238E27FC236}">
                    <a16:creationId xmlns:a16="http://schemas.microsoft.com/office/drawing/2014/main" id="{691BCACA-133C-4CFE-9230-73C331E105EA}"/>
                  </a:ext>
                </a:extLst>
              </p:cNvPr>
              <p:cNvSpPr>
                <a:spLocks noRot="1" noChangeAspect="1" noMove="1" noResize="1" noEditPoints="1" noAdjustHandles="1" noChangeArrowheads="1" noChangeShapeType="1" noTextEdit="1"/>
              </p:cNvSpPr>
              <p:nvPr/>
            </p:nvSpPr>
            <p:spPr>
              <a:xfrm>
                <a:off x="1016000" y="1577761"/>
                <a:ext cx="4891083" cy="662810"/>
              </a:xfrm>
              <a:prstGeom prst="rect">
                <a:avLst/>
              </a:prstGeom>
              <a:blipFill>
                <a:blip r:embed="rId2"/>
                <a:stretch>
                  <a:fillRect l="-2618" t="-5505" b="-825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8FE2C789-74FD-4503-A832-04C911D23371}"/>
                  </a:ext>
                </a:extLst>
              </p:cNvPr>
              <p:cNvSpPr/>
              <p:nvPr/>
            </p:nvSpPr>
            <p:spPr>
              <a:xfrm>
                <a:off x="6477000" y="1577761"/>
                <a:ext cx="4458272" cy="1378967"/>
              </a:xfrm>
              <a:prstGeom prst="rect">
                <a:avLst/>
              </a:prstGeom>
            </p:spPr>
            <p:txBody>
              <a:bodyPr wrap="none">
                <a:spAutoFit/>
              </a:bodyPr>
              <a:lstStyle/>
              <a:p>
                <a:pPr algn="just">
                  <a:lnSpc>
                    <a:spcPct val="150000"/>
                  </a:lnSpc>
                  <a:spcAft>
                    <a:spcPts val="0"/>
                  </a:spcAft>
                  <a:tabLst>
                    <a:tab pos="179705" algn="l"/>
                    <a:tab pos="3420110" algn="l"/>
                    <a:tab pos="5039995" algn="l"/>
                  </a:tabLst>
                </a:pPr>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sớm pha </a:t>
                </a:r>
                <a14:m>
                  <m:oMath xmlns:m="http://schemas.openxmlformats.org/officeDocument/2006/math">
                    <m:f>
                      <m:f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𝝅</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den>
                    </m:f>
                  </m:oMath>
                </a14:m>
                <a:r>
                  <a:rPr lang="vi-VN" sz="2800" b="1" dirty="0">
                    <a:solidFill>
                      <a:srgbClr val="FFFFFF"/>
                    </a:solidFill>
                    <a:latin typeface="UTM Swiss Condensed" panose="02000500000000000000" pitchFamily="2" charset="0"/>
                    <a:ea typeface="Times New Roman" panose="02020603050405020304" pitchFamily="18" charset="0"/>
                    <a:cs typeface="Times New Roman" panose="02020603050405020304" pitchFamily="18" charset="0"/>
                  </a:rPr>
                  <a:t> so với </a:t>
                </a:r>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điện áp u</a:t>
                </a:r>
                <a:r>
                  <a:rPr lang="vi-VN" sz="2800" b="1" dirty="0">
                    <a:solidFill>
                      <a:srgbClr val="FFFFFF"/>
                    </a:solidFill>
                    <a:latin typeface="UTM Swiss Condensed" panose="02000500000000000000" pitchFamily="2" charset="0"/>
                    <a:ea typeface="Times New Roman" panose="02020603050405020304" pitchFamily="18" charset="0"/>
                    <a:cs typeface="Times New Roman" panose="02020603050405020304" pitchFamily="18" charset="0"/>
                  </a:rPr>
                  <a:t>.</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4" name="Rectangle 3">
                <a:extLst>
                  <a:ext uri="{FF2B5EF4-FFF2-40B4-BE49-F238E27FC236}">
                    <a16:creationId xmlns:a16="http://schemas.microsoft.com/office/drawing/2014/main" id="{8FE2C789-74FD-4503-A832-04C911D23371}"/>
                  </a:ext>
                </a:extLst>
              </p:cNvPr>
              <p:cNvSpPr>
                <a:spLocks noRot="1" noChangeAspect="1" noMove="1" noResize="1" noEditPoints="1" noAdjustHandles="1" noChangeArrowheads="1" noChangeShapeType="1" noTextEdit="1"/>
              </p:cNvSpPr>
              <p:nvPr/>
            </p:nvSpPr>
            <p:spPr>
              <a:xfrm>
                <a:off x="6477000" y="1577761"/>
                <a:ext cx="4458272" cy="1378967"/>
              </a:xfrm>
              <a:prstGeom prst="rect">
                <a:avLst/>
              </a:prstGeom>
              <a:blipFill>
                <a:blip r:embed="rId3"/>
                <a:stretch>
                  <a:fillRect l="-2873" r="-1778"/>
                </a:stretch>
              </a:blipFill>
            </p:spPr>
            <p:txBody>
              <a:bodyPr/>
              <a:lstStyle/>
              <a:p>
                <a:r>
                  <a:rPr lang="vi-VN">
                    <a:noFill/>
                  </a:rPr>
                  <a:t> </a:t>
                </a:r>
              </a:p>
            </p:txBody>
          </p:sp>
        </mc:Fallback>
      </mc:AlternateContent>
      <p:sp>
        <p:nvSpPr>
          <p:cNvPr id="5" name="Rectangle 4">
            <a:extLst>
              <a:ext uri="{FF2B5EF4-FFF2-40B4-BE49-F238E27FC236}">
                <a16:creationId xmlns:a16="http://schemas.microsoft.com/office/drawing/2014/main" id="{85198D44-B399-49B5-B626-B62255567DAB}"/>
              </a:ext>
            </a:extLst>
          </p:cNvPr>
          <p:cNvSpPr/>
          <p:nvPr/>
        </p:nvSpPr>
        <p:spPr>
          <a:xfrm>
            <a:off x="1016000" y="2339761"/>
            <a:ext cx="489108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cùng pha </a:t>
            </a:r>
            <a:r>
              <a:rPr lang="vi-VN" sz="2800" b="1" dirty="0">
                <a:solidFill>
                  <a:srgbClr val="FFFFFF"/>
                </a:solidFill>
                <a:latin typeface="UTM Swiss Condensed" panose="02000500000000000000" pitchFamily="2" charset="0"/>
                <a:ea typeface="Times New Roman" panose="02020603050405020304" pitchFamily="18" charset="0"/>
              </a:rPr>
              <a:t>so với </a:t>
            </a:r>
            <a:r>
              <a:rPr lang="vi-VN" sz="2800" b="1" dirty="0">
                <a:solidFill>
                  <a:srgbClr val="FFFFFF"/>
                </a:solidFill>
                <a:latin typeface="UTM Swiss Condensed" panose="02000500000000000000" pitchFamily="2" charset="0"/>
                <a:ea typeface="Arial" panose="020B0604020202020204" pitchFamily="34" charset="0"/>
              </a:rPr>
              <a:t>điện áp u</a:t>
            </a:r>
            <a:r>
              <a:rPr lang="vi-VN" sz="2800" b="1" dirty="0">
                <a:solidFill>
                  <a:srgbClr val="FFFFFF"/>
                </a:solidFill>
                <a:latin typeface="UTM Swiss Condensed" panose="02000500000000000000" pitchFamily="2" charset="0"/>
                <a:ea typeface="Times New Roman" panose="02020603050405020304" pitchFamily="18" charset="0"/>
              </a:rPr>
              <a:t>.</a:t>
            </a:r>
            <a:r>
              <a:rPr lang="vi-VN"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D402DD56-274B-436A-9EC8-64C6D043A6DF}"/>
              </a:ext>
            </a:extLst>
          </p:cNvPr>
          <p:cNvSpPr/>
          <p:nvPr/>
        </p:nvSpPr>
        <p:spPr>
          <a:xfrm>
            <a:off x="6477000" y="2339761"/>
            <a:ext cx="4552849"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ngược pha </a:t>
            </a:r>
            <a:r>
              <a:rPr lang="vi-VN" sz="2800" b="1" dirty="0">
                <a:solidFill>
                  <a:srgbClr val="FFFFFF"/>
                </a:solidFill>
                <a:latin typeface="UTM Swiss Condensed" panose="02000500000000000000" pitchFamily="2" charset="0"/>
                <a:ea typeface="Times New Roman" panose="02020603050405020304" pitchFamily="18" charset="0"/>
              </a:rPr>
              <a:t>so với </a:t>
            </a:r>
            <a:r>
              <a:rPr lang="vi-VN" sz="2800" b="1" dirty="0">
                <a:solidFill>
                  <a:srgbClr val="FFFFFF"/>
                </a:solidFill>
                <a:latin typeface="UTM Swiss Condensed" panose="02000500000000000000" pitchFamily="2" charset="0"/>
                <a:ea typeface="Arial" panose="020B0604020202020204" pitchFamily="34" charset="0"/>
              </a:rPr>
              <a:t>điện áp </a:t>
            </a:r>
            <a:r>
              <a:rPr lang="vi-VN" sz="2800" b="1">
                <a:solidFill>
                  <a:srgbClr val="FFFFFF"/>
                </a:solidFill>
                <a:latin typeface="UTM Swiss Condensed" panose="02000500000000000000" pitchFamily="2" charset="0"/>
                <a:ea typeface="Arial" panose="020B0604020202020204" pitchFamily="34" charset="0"/>
              </a:rPr>
              <a:t>u</a:t>
            </a:r>
            <a:r>
              <a:rPr lang="vi-VN"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A9912FFA-8D38-41F2-9938-4DB17AA77033}"/>
              </a:ext>
            </a:extLst>
          </p:cNvPr>
          <p:cNvSpPr/>
          <p:nvPr/>
        </p:nvSpPr>
        <p:spPr>
          <a:xfrm>
            <a:off x="952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7282284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F159CD-214B-44BC-916E-E3CFC632800A}"/>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16:</a:t>
            </a:r>
            <a:r>
              <a:rPr lang="vi-VN" sz="2800" b="1" dirty="0">
                <a:solidFill>
                  <a:srgbClr val="FFFF00"/>
                </a:solidFill>
                <a:latin typeface="UTM Swiss Condensed" panose="02000500000000000000" pitchFamily="2" charset="0"/>
                <a:cs typeface="Times New Roman" panose="02020603050405020304" pitchFamily="18" charset="0"/>
              </a:rPr>
              <a:t> Trong mạch điện xoay chiều chỉ có điện trở thuần thì cường độ dòng điện i biến đổi</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C4E1D55C-EB7E-4B26-A989-EF2351DC80DB}"/>
              </a:ext>
            </a:extLst>
          </p:cNvPr>
          <p:cNvSpPr/>
          <p:nvPr/>
        </p:nvSpPr>
        <p:spPr>
          <a:xfrm>
            <a:off x="1016000" y="1577761"/>
            <a:ext cx="489108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cùng pha </a:t>
            </a:r>
            <a:r>
              <a:rPr lang="vi-VN" sz="2800" b="1" dirty="0">
                <a:solidFill>
                  <a:srgbClr val="FFFFFF"/>
                </a:solidFill>
                <a:latin typeface="UTM Swiss Condensed" panose="02000500000000000000" pitchFamily="2" charset="0"/>
                <a:ea typeface="Times New Roman" panose="02020603050405020304" pitchFamily="18" charset="0"/>
              </a:rPr>
              <a:t>so với </a:t>
            </a:r>
            <a:r>
              <a:rPr lang="vi-VN" sz="2800" b="1" dirty="0">
                <a:solidFill>
                  <a:srgbClr val="FFFFFF"/>
                </a:solidFill>
                <a:latin typeface="UTM Swiss Condensed" panose="02000500000000000000" pitchFamily="2" charset="0"/>
                <a:ea typeface="Arial" panose="020B0604020202020204" pitchFamily="34" charset="0"/>
              </a:rPr>
              <a:t>điện áp u</a:t>
            </a:r>
            <a:r>
              <a:rPr lang="vi-VN" sz="2800" b="1" dirty="0">
                <a:solidFill>
                  <a:srgbClr val="FFFFFF"/>
                </a:solidFill>
                <a:latin typeface="UTM Swiss Condensed" panose="02000500000000000000" pitchFamily="2" charset="0"/>
                <a:ea typeface="Times New Roman" panose="02020603050405020304" pitchFamily="18" charset="0"/>
              </a:rPr>
              <a:t>.</a:t>
            </a:r>
            <a:r>
              <a:rPr lang="vi-VN"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48FFAA11-69F5-47A3-9D8B-5BA8B273BA62}"/>
                  </a:ext>
                </a:extLst>
              </p:cNvPr>
              <p:cNvSpPr/>
              <p:nvPr/>
            </p:nvSpPr>
            <p:spPr>
              <a:xfrm>
                <a:off x="6477000" y="1577761"/>
                <a:ext cx="4458272" cy="1378967"/>
              </a:xfrm>
              <a:prstGeom prst="rect">
                <a:avLst/>
              </a:prstGeom>
            </p:spPr>
            <p:txBody>
              <a:bodyPr wrap="none">
                <a:spAutoFit/>
              </a:bodyPr>
              <a:lstStyle/>
              <a:p>
                <a:pPr algn="just">
                  <a:lnSpc>
                    <a:spcPct val="150000"/>
                  </a:lnSpc>
                  <a:spcAft>
                    <a:spcPts val="0"/>
                  </a:spcAft>
                  <a:tabLst>
                    <a:tab pos="179705" algn="l"/>
                    <a:tab pos="3420110" algn="l"/>
                    <a:tab pos="5039995" algn="l"/>
                  </a:tabLst>
                </a:pPr>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sớm pha </a:t>
                </a:r>
                <a14:m>
                  <m:oMath xmlns:m="http://schemas.openxmlformats.org/officeDocument/2006/math">
                    <m:f>
                      <m:f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𝝅</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den>
                    </m:f>
                  </m:oMath>
                </a14:m>
                <a:r>
                  <a:rPr lang="vi-VN" sz="2800" b="1" dirty="0">
                    <a:solidFill>
                      <a:srgbClr val="FFFFFF"/>
                    </a:solidFill>
                    <a:latin typeface="UTM Swiss Condensed" panose="02000500000000000000" pitchFamily="2" charset="0"/>
                    <a:ea typeface="Times New Roman" panose="02020603050405020304" pitchFamily="18" charset="0"/>
                    <a:cs typeface="Times New Roman" panose="02020603050405020304" pitchFamily="18" charset="0"/>
                  </a:rPr>
                  <a:t> so với </a:t>
                </a:r>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điện áp u</a:t>
                </a:r>
                <a:r>
                  <a:rPr lang="vi-VN" sz="2800" b="1" dirty="0">
                    <a:solidFill>
                      <a:srgbClr val="FFFFFF"/>
                    </a:solidFill>
                    <a:latin typeface="UTM Swiss Condensed" panose="02000500000000000000" pitchFamily="2" charset="0"/>
                    <a:ea typeface="Times New Roman" panose="02020603050405020304" pitchFamily="18" charset="0"/>
                    <a:cs typeface="Times New Roman" panose="02020603050405020304" pitchFamily="18" charset="0"/>
                  </a:rPr>
                  <a:t>.</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4" name="Rectangle 3">
                <a:extLst>
                  <a:ext uri="{FF2B5EF4-FFF2-40B4-BE49-F238E27FC236}">
                    <a16:creationId xmlns:a16="http://schemas.microsoft.com/office/drawing/2014/main" id="{48FFAA11-69F5-47A3-9D8B-5BA8B273BA62}"/>
                  </a:ext>
                </a:extLst>
              </p:cNvPr>
              <p:cNvSpPr>
                <a:spLocks noRot="1" noChangeAspect="1" noMove="1" noResize="1" noEditPoints="1" noAdjustHandles="1" noChangeArrowheads="1" noChangeShapeType="1" noTextEdit="1"/>
              </p:cNvSpPr>
              <p:nvPr/>
            </p:nvSpPr>
            <p:spPr>
              <a:xfrm>
                <a:off x="6477000" y="1577761"/>
                <a:ext cx="4458272" cy="1378967"/>
              </a:xfrm>
              <a:prstGeom prst="rect">
                <a:avLst/>
              </a:prstGeom>
              <a:blipFill>
                <a:blip r:embed="rId2"/>
                <a:stretch>
                  <a:fillRect l="-2873" r="-177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55F27AB9-4E63-4D0D-8587-555E91E1EF02}"/>
                  </a:ext>
                </a:extLst>
              </p:cNvPr>
              <p:cNvSpPr/>
              <p:nvPr/>
            </p:nvSpPr>
            <p:spPr>
              <a:xfrm>
                <a:off x="1016000" y="2339761"/>
                <a:ext cx="4891083" cy="66281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trễ pha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𝝅</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den>
                    </m:f>
                  </m:oMath>
                </a14:m>
                <a:r>
                  <a:rPr lang="vi-VN" sz="2800" b="1" dirty="0">
                    <a:solidFill>
                      <a:srgbClr val="FFFFFF"/>
                    </a:solidFill>
                    <a:latin typeface="UTM Swiss Condensed" panose="02000500000000000000" pitchFamily="2" charset="0"/>
                    <a:ea typeface="Times New Roman" panose="02020603050405020304" pitchFamily="18" charset="0"/>
                  </a:rPr>
                  <a:t> so với </a:t>
                </a:r>
                <a:r>
                  <a:rPr lang="vi-VN" sz="2800" b="1" dirty="0">
                    <a:solidFill>
                      <a:srgbClr val="FFFFFF"/>
                    </a:solidFill>
                    <a:latin typeface="UTM Swiss Condensed" panose="02000500000000000000" pitchFamily="2" charset="0"/>
                    <a:ea typeface="Arial" panose="020B0604020202020204" pitchFamily="34" charset="0"/>
                  </a:rPr>
                  <a:t>điện áp u.</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5" name="Rectangle 4">
                <a:extLst>
                  <a:ext uri="{FF2B5EF4-FFF2-40B4-BE49-F238E27FC236}">
                    <a16:creationId xmlns:a16="http://schemas.microsoft.com/office/drawing/2014/main" id="{55F27AB9-4E63-4D0D-8587-555E91E1EF02}"/>
                  </a:ext>
                </a:extLst>
              </p:cNvPr>
              <p:cNvSpPr>
                <a:spLocks noRot="1" noChangeAspect="1" noMove="1" noResize="1" noEditPoints="1" noAdjustHandles="1" noChangeArrowheads="1" noChangeShapeType="1" noTextEdit="1"/>
              </p:cNvSpPr>
              <p:nvPr/>
            </p:nvSpPr>
            <p:spPr>
              <a:xfrm>
                <a:off x="1016000" y="2339761"/>
                <a:ext cx="4891083" cy="662810"/>
              </a:xfrm>
              <a:prstGeom prst="rect">
                <a:avLst/>
              </a:prstGeom>
              <a:blipFill>
                <a:blip r:embed="rId3"/>
                <a:stretch>
                  <a:fillRect l="-2618" t="-5505" b="-8257"/>
                </a:stretch>
              </a:blipFill>
            </p:spPr>
            <p:txBody>
              <a:bodyPr/>
              <a:lstStyle/>
              <a:p>
                <a:r>
                  <a:rPr lang="vi-VN">
                    <a:noFill/>
                  </a:rPr>
                  <a:t> </a:t>
                </a:r>
              </a:p>
            </p:txBody>
          </p:sp>
        </mc:Fallback>
      </mc:AlternateContent>
      <p:sp>
        <p:nvSpPr>
          <p:cNvPr id="6" name="Rectangle 5">
            <a:extLst>
              <a:ext uri="{FF2B5EF4-FFF2-40B4-BE49-F238E27FC236}">
                <a16:creationId xmlns:a16="http://schemas.microsoft.com/office/drawing/2014/main" id="{6158A367-EAC0-4335-B5CA-BF807B1669C8}"/>
              </a:ext>
            </a:extLst>
          </p:cNvPr>
          <p:cNvSpPr/>
          <p:nvPr/>
        </p:nvSpPr>
        <p:spPr>
          <a:xfrm>
            <a:off x="6477000" y="2339761"/>
            <a:ext cx="4552849"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ngược pha </a:t>
            </a:r>
            <a:r>
              <a:rPr lang="vi-VN" sz="2800" b="1" dirty="0">
                <a:solidFill>
                  <a:srgbClr val="FFFFFF"/>
                </a:solidFill>
                <a:latin typeface="UTM Swiss Condensed" panose="02000500000000000000" pitchFamily="2" charset="0"/>
                <a:ea typeface="Times New Roman" panose="02020603050405020304" pitchFamily="18" charset="0"/>
              </a:rPr>
              <a:t>so với </a:t>
            </a:r>
            <a:r>
              <a:rPr lang="vi-VN" sz="2800" b="1" dirty="0">
                <a:solidFill>
                  <a:srgbClr val="FFFFFF"/>
                </a:solidFill>
                <a:latin typeface="UTM Swiss Condensed" panose="02000500000000000000" pitchFamily="2" charset="0"/>
                <a:ea typeface="Arial" panose="020B0604020202020204" pitchFamily="34" charset="0"/>
              </a:rPr>
              <a:t>điện áp </a:t>
            </a:r>
            <a:r>
              <a:rPr lang="vi-VN" sz="2800" b="1">
                <a:solidFill>
                  <a:srgbClr val="FFFFFF"/>
                </a:solidFill>
                <a:latin typeface="UTM Swiss Condensed" panose="02000500000000000000" pitchFamily="2" charset="0"/>
                <a:ea typeface="Arial" panose="020B0604020202020204" pitchFamily="34" charset="0"/>
              </a:rPr>
              <a:t>u</a:t>
            </a:r>
            <a:r>
              <a:rPr lang="vi-VN"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D73EAFB8-C195-4DBE-9D38-C440B815E584}"/>
              </a:ext>
            </a:extLst>
          </p:cNvPr>
          <p:cNvSpPr/>
          <p:nvPr/>
        </p:nvSpPr>
        <p:spPr>
          <a:xfrm>
            <a:off x="952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560690285"/>
      </p:ext>
    </p:extLst>
  </p:cSld>
  <p:clrMapOvr>
    <a:masterClrMapping/>
  </p:clrMapOvr>
  <mc:AlternateContent xmlns:mc="http://schemas.openxmlformats.org/markup-compatibility/2006" xmlns:p14="http://schemas.microsoft.com/office/powerpoint/2010/main">
    <mc:Choice Requires="p14">
      <p:transition spd="slow" p14:dur="20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8C53FC-9C63-41D5-91AB-73827876F596}"/>
              </a:ext>
            </a:extLst>
          </p:cNvPr>
          <p:cNvSpPr/>
          <p:nvPr/>
        </p:nvSpPr>
        <p:spPr>
          <a:xfrm>
            <a:off x="127000" y="63500"/>
            <a:ext cx="11938000" cy="1018740"/>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17:</a:t>
            </a:r>
            <a:r>
              <a:rPr lang="vi-VN" sz="2800" b="1" dirty="0">
                <a:solidFill>
                  <a:srgbClr val="FFFF00"/>
                </a:solidFill>
                <a:latin typeface="UTM Swiss Condensed" panose="02000500000000000000" pitchFamily="2" charset="0"/>
                <a:cs typeface="Times New Roman" panose="02020603050405020304" pitchFamily="18" charset="0"/>
              </a:rPr>
              <a:t> Trong mạch điện xoay chiều chỉ có tụ điện thì điện áp u biến đổi</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CBEC2597-3532-4ED7-AA65-9C542B12D3FE}"/>
                  </a:ext>
                </a:extLst>
              </p:cNvPr>
              <p:cNvSpPr/>
              <p:nvPr/>
            </p:nvSpPr>
            <p:spPr>
              <a:xfrm>
                <a:off x="508000" y="1082240"/>
                <a:ext cx="6737742" cy="66281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trễ pha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𝝅</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den>
                    </m:f>
                  </m:oMath>
                </a14:m>
                <a:r>
                  <a:rPr lang="vi-VN" sz="2800" b="1" dirty="0">
                    <a:solidFill>
                      <a:srgbClr val="FFFFFF"/>
                    </a:solidFill>
                    <a:latin typeface="UTM Swiss Condensed" panose="02000500000000000000" pitchFamily="2" charset="0"/>
                    <a:ea typeface="Times New Roman" panose="02020603050405020304" pitchFamily="18" charset="0"/>
                  </a:rPr>
                  <a:t> so với cường độ dòng điện i</a:t>
                </a:r>
                <a:r>
                  <a:rPr lang="vi-VN" sz="2800" b="1" dirty="0">
                    <a:solidFill>
                      <a:srgbClr val="FFFFFF"/>
                    </a:solidFill>
                    <a:latin typeface="UTM Swiss Condensed" panose="02000500000000000000" pitchFamily="2" charset="0"/>
                    <a:ea typeface="Arial" panose="020B0604020202020204" pitchFamily="34" charset="0"/>
                  </a:rPr>
                  <a:t>.</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3" name="Rectangle 2">
                <a:extLst>
                  <a:ext uri="{FF2B5EF4-FFF2-40B4-BE49-F238E27FC236}">
                    <a16:creationId xmlns:a16="http://schemas.microsoft.com/office/drawing/2014/main" id="{CBEC2597-3532-4ED7-AA65-9C542B12D3FE}"/>
                  </a:ext>
                </a:extLst>
              </p:cNvPr>
              <p:cNvSpPr>
                <a:spLocks noRot="1" noChangeAspect="1" noMove="1" noResize="1" noEditPoints="1" noAdjustHandles="1" noChangeArrowheads="1" noChangeShapeType="1" noTextEdit="1"/>
              </p:cNvSpPr>
              <p:nvPr/>
            </p:nvSpPr>
            <p:spPr>
              <a:xfrm>
                <a:off x="508000" y="1082240"/>
                <a:ext cx="6737742" cy="662810"/>
              </a:xfrm>
              <a:prstGeom prst="rect">
                <a:avLst/>
              </a:prstGeom>
              <a:blipFill>
                <a:blip r:embed="rId2"/>
                <a:stretch>
                  <a:fillRect l="-1808" t="-5556" b="-925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DF72DDBE-3CF3-4890-920B-518246DD0385}"/>
                  </a:ext>
                </a:extLst>
              </p:cNvPr>
              <p:cNvSpPr/>
              <p:nvPr/>
            </p:nvSpPr>
            <p:spPr>
              <a:xfrm>
                <a:off x="508000" y="1745050"/>
                <a:ext cx="6101350" cy="1378967"/>
              </a:xfrm>
              <a:prstGeom prst="rect">
                <a:avLst/>
              </a:prstGeom>
            </p:spPr>
            <p:txBody>
              <a:bodyPr wrap="none">
                <a:spAutoFit/>
              </a:bodyPr>
              <a:lstStyle/>
              <a:p>
                <a:pPr algn="just">
                  <a:lnSpc>
                    <a:spcPct val="150000"/>
                  </a:lnSpc>
                  <a:spcAft>
                    <a:spcPts val="0"/>
                  </a:spcAft>
                  <a:tabLst>
                    <a:tab pos="179705" algn="l"/>
                    <a:tab pos="3420110" algn="l"/>
                    <a:tab pos="5039995" algn="l"/>
                  </a:tabLst>
                </a:pPr>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sớm pha </a:t>
                </a:r>
                <a14:m>
                  <m:oMath xmlns:m="http://schemas.openxmlformats.org/officeDocument/2006/math">
                    <m:f>
                      <m:f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𝝅</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den>
                    </m:f>
                  </m:oMath>
                </a14:m>
                <a:r>
                  <a:rPr lang="vi-VN" sz="2800" b="1" dirty="0">
                    <a:solidFill>
                      <a:srgbClr val="FFFFFF"/>
                    </a:solidFill>
                    <a:latin typeface="UTM Swiss Condensed" panose="02000500000000000000" pitchFamily="2" charset="0"/>
                    <a:ea typeface="Times New Roman" panose="02020603050405020304" pitchFamily="18" charset="0"/>
                    <a:cs typeface="Times New Roman" panose="02020603050405020304" pitchFamily="18" charset="0"/>
                  </a:rPr>
                  <a:t> so với cường độ dòng điện i.</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4" name="Rectangle 3">
                <a:extLst>
                  <a:ext uri="{FF2B5EF4-FFF2-40B4-BE49-F238E27FC236}">
                    <a16:creationId xmlns:a16="http://schemas.microsoft.com/office/drawing/2014/main" id="{DF72DDBE-3CF3-4890-920B-518246DD0385}"/>
                  </a:ext>
                </a:extLst>
              </p:cNvPr>
              <p:cNvSpPr>
                <a:spLocks noRot="1" noChangeAspect="1" noMove="1" noResize="1" noEditPoints="1" noAdjustHandles="1" noChangeArrowheads="1" noChangeShapeType="1" noTextEdit="1"/>
              </p:cNvSpPr>
              <p:nvPr/>
            </p:nvSpPr>
            <p:spPr>
              <a:xfrm>
                <a:off x="508000" y="1745050"/>
                <a:ext cx="6101350" cy="1378967"/>
              </a:xfrm>
              <a:prstGeom prst="rect">
                <a:avLst/>
              </a:prstGeom>
              <a:blipFill>
                <a:blip r:embed="rId3"/>
                <a:stretch>
                  <a:fillRect l="-1998" r="-1099"/>
                </a:stretch>
              </a:blipFill>
            </p:spPr>
            <p:txBody>
              <a:bodyPr/>
              <a:lstStyle/>
              <a:p>
                <a:r>
                  <a:rPr lang="vi-VN">
                    <a:noFill/>
                  </a:rPr>
                  <a:t> </a:t>
                </a:r>
              </a:p>
            </p:txBody>
          </p:sp>
        </mc:Fallback>
      </mc:AlternateContent>
      <p:sp>
        <p:nvSpPr>
          <p:cNvPr id="5" name="Rectangle 4">
            <a:extLst>
              <a:ext uri="{FF2B5EF4-FFF2-40B4-BE49-F238E27FC236}">
                <a16:creationId xmlns:a16="http://schemas.microsoft.com/office/drawing/2014/main" id="{A026F5D0-E9B5-4BE8-B3C8-DE46DD468285}"/>
              </a:ext>
            </a:extLst>
          </p:cNvPr>
          <p:cNvSpPr/>
          <p:nvPr/>
        </p:nvSpPr>
        <p:spPr>
          <a:xfrm>
            <a:off x="508000" y="3124017"/>
            <a:ext cx="6737742"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cùng pha </a:t>
            </a:r>
            <a:r>
              <a:rPr lang="vi-VN" sz="2800" b="1" dirty="0">
                <a:solidFill>
                  <a:srgbClr val="FFFFFF"/>
                </a:solidFill>
                <a:latin typeface="UTM Swiss Condensed" panose="02000500000000000000" pitchFamily="2" charset="0"/>
                <a:ea typeface="Times New Roman" panose="02020603050405020304" pitchFamily="18" charset="0"/>
              </a:rPr>
              <a:t>so với cường độ dòng điện i.</a:t>
            </a:r>
            <a:r>
              <a:rPr lang="vi-VN"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971713E4-25A7-4553-B69D-5395291BD06F}"/>
              </a:ext>
            </a:extLst>
          </p:cNvPr>
          <p:cNvSpPr/>
          <p:nvPr/>
        </p:nvSpPr>
        <p:spPr>
          <a:xfrm>
            <a:off x="508000" y="3647237"/>
            <a:ext cx="6195927"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ngược pha </a:t>
            </a:r>
            <a:r>
              <a:rPr lang="vi-VN" sz="2800" b="1" dirty="0">
                <a:solidFill>
                  <a:srgbClr val="FFFFFF"/>
                </a:solidFill>
                <a:latin typeface="UTM Swiss Condensed" panose="02000500000000000000" pitchFamily="2" charset="0"/>
                <a:ea typeface="Times New Roman" panose="02020603050405020304" pitchFamily="18" charset="0"/>
              </a:rPr>
              <a:t>so với cường độ dòng điện </a:t>
            </a:r>
            <a:r>
              <a:rPr lang="vi-VN" sz="2800" b="1">
                <a:solidFill>
                  <a:srgbClr val="FFFFFF"/>
                </a:solidFill>
                <a:latin typeface="UTM Swiss Condensed" panose="02000500000000000000" pitchFamily="2" charset="0"/>
                <a:ea typeface="Times New Roman" panose="02020603050405020304" pitchFamily="18" charset="0"/>
              </a:rPr>
              <a:t>i.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2E91CED3-6B9D-40D2-B115-50173D98C325}"/>
              </a:ext>
            </a:extLst>
          </p:cNvPr>
          <p:cNvSpPr/>
          <p:nvPr/>
        </p:nvSpPr>
        <p:spPr>
          <a:xfrm>
            <a:off x="444500" y="1018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291143796"/>
      </p:ext>
    </p:extLst>
  </p:cSld>
  <p:clrMapOvr>
    <a:masterClrMapping/>
  </p:clrMapOvr>
  <mc:AlternateContent xmlns:mc="http://schemas.openxmlformats.org/markup-compatibility/2006" xmlns:p14="http://schemas.microsoft.com/office/powerpoint/2010/main">
    <mc:Choice Requires="p14">
      <p:transition spd="slow" p14:dur="2000">
        <p14:prism dir="d"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E6973B-7378-4C17-AA8F-8739810989EA}"/>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18:</a:t>
            </a:r>
            <a:r>
              <a:rPr lang="vi-VN" sz="2800" b="1" dirty="0">
                <a:solidFill>
                  <a:srgbClr val="FFFF00"/>
                </a:solidFill>
                <a:latin typeface="UTM Swiss Condensed" panose="02000500000000000000" pitchFamily="2" charset="0"/>
                <a:cs typeface="Times New Roman" panose="02020603050405020304" pitchFamily="18" charset="0"/>
              </a:rPr>
              <a:t> Điện áp u và cường độ dòng điện i biến đổi cùng pha với nhau trong mạch điện chỉ có</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D98564D2-F2D6-4FA0-B9F8-149A3CF0BAF0}"/>
              </a:ext>
            </a:extLst>
          </p:cNvPr>
          <p:cNvSpPr/>
          <p:nvPr/>
        </p:nvSpPr>
        <p:spPr>
          <a:xfrm>
            <a:off x="1016000" y="1577761"/>
            <a:ext cx="304442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điện trở thuần.</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ECB5CB8E-2538-4C9F-8AB6-501CD32FC529}"/>
              </a:ext>
            </a:extLst>
          </p:cNvPr>
          <p:cNvSpPr/>
          <p:nvPr/>
        </p:nvSpPr>
        <p:spPr>
          <a:xfrm>
            <a:off x="6477000" y="1577761"/>
            <a:ext cx="304442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B. cuộn cảm thuần.</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64933690-6BD7-476F-8EBD-C918F764485F}"/>
              </a:ext>
            </a:extLst>
          </p:cNvPr>
          <p:cNvSpPr/>
          <p:nvPr/>
        </p:nvSpPr>
        <p:spPr>
          <a:xfrm>
            <a:off x="1016000" y="2339761"/>
            <a:ext cx="304442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cuộn cảm</a:t>
            </a:r>
            <a:r>
              <a:rPr lang="vi-VN" sz="2800" b="1" dirty="0">
                <a:solidFill>
                  <a:srgbClr val="FFFFFF"/>
                </a:solidFill>
                <a:latin typeface="UTM Swiss Condensed" panose="02000500000000000000" pitchFamily="2" charset="0"/>
                <a:ea typeface="Times New Roman" panose="02020603050405020304" pitchFamily="18" charset="0"/>
              </a:rPr>
              <a:t>.</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927EFAE5-E314-4AAA-942A-1ED4914B1075}"/>
              </a:ext>
            </a:extLst>
          </p:cNvPr>
          <p:cNvSpPr/>
          <p:nvPr/>
        </p:nvSpPr>
        <p:spPr>
          <a:xfrm>
            <a:off x="6477000" y="2339761"/>
            <a:ext cx="1723549"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tụ </a:t>
            </a:r>
            <a:r>
              <a:rPr lang="vi-VN" sz="2800" b="1">
                <a:solidFill>
                  <a:srgbClr val="FFFFFF"/>
                </a:solidFill>
                <a:latin typeface="UTM Swiss Condensed" panose="02000500000000000000" pitchFamily="2" charset="0"/>
                <a:ea typeface="Arial" panose="020B0604020202020204" pitchFamily="34" charset="0"/>
              </a:rPr>
              <a:t>điện</a:t>
            </a:r>
            <a:r>
              <a:rPr lang="vi-VN"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3A96A96D-1A4C-4C66-A512-55F5136ACDF3}"/>
              </a:ext>
            </a:extLst>
          </p:cNvPr>
          <p:cNvSpPr/>
          <p:nvPr/>
        </p:nvSpPr>
        <p:spPr>
          <a:xfrm>
            <a:off x="952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846522072"/>
      </p:ext>
    </p:extLst>
  </p:cSld>
  <p:clrMapOvr>
    <a:masterClrMapping/>
  </p:clrMapOvr>
  <mc:AlternateContent xmlns:mc="http://schemas.openxmlformats.org/markup-compatibility/2006" xmlns:p14="http://schemas.microsoft.com/office/powerpoint/2010/main">
    <mc:Choice Requires="p14">
      <p:transition spd="slow" p14:dur="20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B1AC3525-32ED-4450-8315-9F3CA58CD60E}"/>
                  </a:ext>
                </a:extLst>
              </p:cNvPr>
              <p:cNvSpPr/>
              <p:nvPr/>
            </p:nvSpPr>
            <p:spPr>
              <a:xfrm>
                <a:off x="127000" y="63500"/>
                <a:ext cx="11938000" cy="1674817"/>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19:</a:t>
                </a:r>
                <a:r>
                  <a:rPr lang="vi-VN" sz="2800" b="1" dirty="0">
                    <a:solidFill>
                      <a:srgbClr val="FFFF00"/>
                    </a:solidFill>
                    <a:latin typeface="UTM Swiss Condensed" panose="02000500000000000000" pitchFamily="2" charset="0"/>
                    <a:cs typeface="Times New Roman" panose="02020603050405020304" pitchFamily="18" charset="0"/>
                  </a:rPr>
                  <a:t> Điện áp u biến đổi sớm pha </a:t>
                </a:r>
                <a14:m>
                  <m:oMath xmlns:m="http://schemas.openxmlformats.org/officeDocument/2006/math">
                    <m:f>
                      <m:fPr>
                        <m:ctrlPr>
                          <a:rPr lang="vi-VN" sz="2800" b="1" i="1">
                            <a:solidFill>
                              <a:srgbClr val="FFFF00"/>
                            </a:solidFill>
                            <a:latin typeface="Cambria Math" panose="02040503050406030204" pitchFamily="18" charset="0"/>
                          </a:rPr>
                        </m:ctrlPr>
                      </m:fPr>
                      <m:num>
                        <m:r>
                          <a:rPr lang="vi-VN" sz="2800" b="1">
                            <a:solidFill>
                              <a:srgbClr val="FFFF00"/>
                            </a:solidFill>
                            <a:latin typeface="Cambria Math" panose="02040503050406030204" pitchFamily="18" charset="0"/>
                          </a:rPr>
                          <m:t>𝝅</m:t>
                        </m:r>
                      </m:num>
                      <m:den>
                        <m:r>
                          <a:rPr lang="vi-VN" sz="2800" b="1">
                            <a:solidFill>
                              <a:srgbClr val="FFFF00"/>
                            </a:solidFill>
                            <a:latin typeface="Cambria Math" panose="02040503050406030204" pitchFamily="18" charset="0"/>
                          </a:rPr>
                          <m:t>𝟐</m:t>
                        </m:r>
                      </m:den>
                    </m:f>
                  </m:oMath>
                </a14:m>
                <a:r>
                  <a:rPr lang="vi-VN" sz="2800" b="1" dirty="0">
                    <a:solidFill>
                      <a:srgbClr val="FFFF00"/>
                    </a:solidFill>
                    <a:latin typeface="UTM Swiss Condensed" panose="02000500000000000000" pitchFamily="2" charset="0"/>
                    <a:cs typeface="Times New Roman" panose="02020603050405020304" pitchFamily="18" charset="0"/>
                  </a:rPr>
                  <a:t> so với cường độ dòng điện i trong mạch điện chỉ có</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B1AC3525-32ED-4450-8315-9F3CA58CD60E}"/>
                  </a:ext>
                </a:extLst>
              </p:cNvPr>
              <p:cNvSpPr>
                <a:spLocks noRot="1" noChangeAspect="1" noMove="1" noResize="1" noEditPoints="1" noAdjustHandles="1" noChangeArrowheads="1" noChangeShapeType="1" noTextEdit="1"/>
              </p:cNvSpPr>
              <p:nvPr/>
            </p:nvSpPr>
            <p:spPr>
              <a:xfrm>
                <a:off x="127000" y="63500"/>
                <a:ext cx="11938000" cy="1674817"/>
              </a:xfrm>
              <a:prstGeom prst="rect">
                <a:avLst/>
              </a:prstGeom>
              <a:blipFill>
                <a:blip r:embed="rId2"/>
                <a:stretch>
                  <a:fillRect l="-916" r="-866"/>
                </a:stretch>
              </a:blipFill>
            </p:spPr>
            <p:txBody>
              <a:bodyPr/>
              <a:lstStyle/>
              <a:p>
                <a:r>
                  <a:rPr lang="vi-VN">
                    <a:noFill/>
                  </a:rPr>
                  <a:t> </a:t>
                </a:r>
              </a:p>
            </p:txBody>
          </p:sp>
        </mc:Fallback>
      </mc:AlternateContent>
      <p:sp>
        <p:nvSpPr>
          <p:cNvPr id="3" name="Rectangle 2">
            <a:extLst>
              <a:ext uri="{FF2B5EF4-FFF2-40B4-BE49-F238E27FC236}">
                <a16:creationId xmlns:a16="http://schemas.microsoft.com/office/drawing/2014/main" id="{BB5EF9F4-F514-49F7-B50B-9E7FD46ED18C}"/>
              </a:ext>
            </a:extLst>
          </p:cNvPr>
          <p:cNvSpPr/>
          <p:nvPr/>
        </p:nvSpPr>
        <p:spPr>
          <a:xfrm>
            <a:off x="1016000" y="1738317"/>
            <a:ext cx="304442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cuộn cảm thuần.</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C164D0B6-18C6-4B66-A994-282729535B24}"/>
              </a:ext>
            </a:extLst>
          </p:cNvPr>
          <p:cNvSpPr/>
          <p:nvPr/>
        </p:nvSpPr>
        <p:spPr>
          <a:xfrm>
            <a:off x="6477000" y="1738317"/>
            <a:ext cx="304442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B. điện trở thuần.</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F0DC62C2-82BD-4CD6-9F6C-2FE5D27E4F07}"/>
              </a:ext>
            </a:extLst>
          </p:cNvPr>
          <p:cNvSpPr/>
          <p:nvPr/>
        </p:nvSpPr>
        <p:spPr>
          <a:xfrm>
            <a:off x="1016000" y="2500317"/>
            <a:ext cx="304442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cuộn cảm</a:t>
            </a:r>
            <a:r>
              <a:rPr lang="vi-VN" sz="2800" b="1" dirty="0">
                <a:solidFill>
                  <a:srgbClr val="FFFFFF"/>
                </a:solidFill>
                <a:latin typeface="UTM Swiss Condensed" panose="02000500000000000000" pitchFamily="2" charset="0"/>
                <a:ea typeface="Times New Roman" panose="02020603050405020304" pitchFamily="18" charset="0"/>
              </a:rPr>
              <a:t>.</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5CAC635D-EF2C-48C1-987C-1D2119771C9B}"/>
              </a:ext>
            </a:extLst>
          </p:cNvPr>
          <p:cNvSpPr/>
          <p:nvPr/>
        </p:nvSpPr>
        <p:spPr>
          <a:xfrm>
            <a:off x="6477000" y="2500317"/>
            <a:ext cx="1723549"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tụ </a:t>
            </a:r>
            <a:r>
              <a:rPr lang="vi-VN" sz="2800" b="1">
                <a:solidFill>
                  <a:srgbClr val="FFFFFF"/>
                </a:solidFill>
                <a:latin typeface="UTM Swiss Condensed" panose="02000500000000000000" pitchFamily="2" charset="0"/>
                <a:ea typeface="Arial" panose="020B0604020202020204" pitchFamily="34" charset="0"/>
              </a:rPr>
              <a:t>điện</a:t>
            </a:r>
            <a:r>
              <a:rPr lang="vi-VN" sz="2800" b="1">
                <a:solidFill>
                  <a:srgbClr val="FFFFFF"/>
                </a:solidFill>
                <a:latin typeface="UTM Swiss Condensed" panose="02000500000000000000" pitchFamily="2" charset="0"/>
                <a:ea typeface="Times New Roman" panose="02020603050405020304" pitchFamily="18" charset="0"/>
              </a:rPr>
              <a:t>.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C86DB8B4-D6BD-42B8-A11C-E3F00331ADF4}"/>
              </a:ext>
            </a:extLst>
          </p:cNvPr>
          <p:cNvSpPr/>
          <p:nvPr/>
        </p:nvSpPr>
        <p:spPr>
          <a:xfrm>
            <a:off x="952500" y="1674817"/>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298840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2BDB23-0A9B-4B29-8139-0AA3D2484C80}"/>
              </a:ext>
            </a:extLst>
          </p:cNvPr>
          <p:cNvSpPr/>
          <p:nvPr/>
        </p:nvSpPr>
        <p:spPr>
          <a:xfrm>
            <a:off x="127000" y="63500"/>
            <a:ext cx="11938000" cy="1018740"/>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2:</a:t>
            </a:r>
            <a:r>
              <a:rPr lang="vi-VN" sz="2800" b="1" dirty="0">
                <a:solidFill>
                  <a:srgbClr val="FFFF00"/>
                </a:solidFill>
                <a:latin typeface="UTM Swiss Condensed" panose="02000500000000000000" pitchFamily="2" charset="0"/>
                <a:cs typeface="Times New Roman" panose="02020603050405020304" pitchFamily="18" charset="0"/>
              </a:rPr>
              <a:t> Trong các đại lượng sau, đại lượng nào có giá trị hiệu dụng</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C1880529-EE69-4FE9-8A93-83F640986E8E}"/>
              </a:ext>
            </a:extLst>
          </p:cNvPr>
          <p:cNvSpPr/>
          <p:nvPr/>
        </p:nvSpPr>
        <p:spPr>
          <a:xfrm>
            <a:off x="1016000" y="1082240"/>
            <a:ext cx="304442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Hiệu điện thế.</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53F26B6A-04FB-4D57-9EA2-9BC66FBF7BD9}"/>
              </a:ext>
            </a:extLst>
          </p:cNvPr>
          <p:cNvSpPr/>
          <p:nvPr/>
        </p:nvSpPr>
        <p:spPr>
          <a:xfrm>
            <a:off x="6477000" y="1082240"/>
            <a:ext cx="212109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B. Tần số.</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0CA5E0A2-1564-4711-9470-8DAF52ADB246}"/>
              </a:ext>
            </a:extLst>
          </p:cNvPr>
          <p:cNvSpPr/>
          <p:nvPr/>
        </p:nvSpPr>
        <p:spPr>
          <a:xfrm>
            <a:off x="1016000" y="1844240"/>
            <a:ext cx="212109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Chu kì.</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F37B3716-0768-4E95-B83E-90B31ECEB7C2}"/>
              </a:ext>
            </a:extLst>
          </p:cNvPr>
          <p:cNvSpPr/>
          <p:nvPr/>
        </p:nvSpPr>
        <p:spPr>
          <a:xfrm>
            <a:off x="6477000" y="1844240"/>
            <a:ext cx="1697901"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Tần </a:t>
            </a:r>
            <a:r>
              <a:rPr lang="vi-VN" sz="2800" b="1">
                <a:solidFill>
                  <a:srgbClr val="FFFFFF"/>
                </a:solidFill>
                <a:latin typeface="UTM Swiss Condensed" panose="02000500000000000000" pitchFamily="2" charset="0"/>
                <a:ea typeface="Arial" panose="020B0604020202020204" pitchFamily="34" charset="0"/>
              </a:rPr>
              <a:t>số.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13EF9C1C-3414-491E-BEC3-84B8B47D1516}"/>
              </a:ext>
            </a:extLst>
          </p:cNvPr>
          <p:cNvSpPr/>
          <p:nvPr/>
        </p:nvSpPr>
        <p:spPr>
          <a:xfrm>
            <a:off x="952500" y="1018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931890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BDF226CD-6D38-4366-876A-CDD817C649E8}"/>
                  </a:ext>
                </a:extLst>
              </p:cNvPr>
              <p:cNvSpPr/>
              <p:nvPr/>
            </p:nvSpPr>
            <p:spPr>
              <a:xfrm>
                <a:off x="127000" y="63500"/>
                <a:ext cx="11938000" cy="1674817"/>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20:</a:t>
                </a:r>
                <a:r>
                  <a:rPr lang="vi-VN" sz="2800" b="1" dirty="0">
                    <a:solidFill>
                      <a:srgbClr val="FFFF00"/>
                    </a:solidFill>
                    <a:latin typeface="UTM Swiss Condensed" panose="02000500000000000000" pitchFamily="2" charset="0"/>
                    <a:cs typeface="Times New Roman" panose="02020603050405020304" pitchFamily="18" charset="0"/>
                  </a:rPr>
                  <a:t> Điện áp u biến đổi trễ pha </a:t>
                </a:r>
                <a14:m>
                  <m:oMath xmlns:m="http://schemas.openxmlformats.org/officeDocument/2006/math">
                    <m:f>
                      <m:fPr>
                        <m:ctrlPr>
                          <a:rPr lang="vi-VN" sz="2800" b="1" i="1">
                            <a:solidFill>
                              <a:srgbClr val="FFFF00"/>
                            </a:solidFill>
                            <a:latin typeface="Cambria Math" panose="02040503050406030204" pitchFamily="18" charset="0"/>
                          </a:rPr>
                        </m:ctrlPr>
                      </m:fPr>
                      <m:num>
                        <m:r>
                          <a:rPr lang="vi-VN" sz="2800" b="1">
                            <a:solidFill>
                              <a:srgbClr val="FFFF00"/>
                            </a:solidFill>
                            <a:latin typeface="Cambria Math" panose="02040503050406030204" pitchFamily="18" charset="0"/>
                          </a:rPr>
                          <m:t>𝝅</m:t>
                        </m:r>
                      </m:num>
                      <m:den>
                        <m:r>
                          <a:rPr lang="vi-VN" sz="2800" b="1">
                            <a:solidFill>
                              <a:srgbClr val="FFFF00"/>
                            </a:solidFill>
                            <a:latin typeface="Cambria Math" panose="02040503050406030204" pitchFamily="18" charset="0"/>
                          </a:rPr>
                          <m:t>𝟐</m:t>
                        </m:r>
                      </m:den>
                    </m:f>
                  </m:oMath>
                </a14:m>
                <a:r>
                  <a:rPr lang="vi-VN" sz="2800" b="1" dirty="0">
                    <a:solidFill>
                      <a:srgbClr val="FFFF00"/>
                    </a:solidFill>
                    <a:latin typeface="UTM Swiss Condensed" panose="02000500000000000000" pitchFamily="2" charset="0"/>
                    <a:cs typeface="Times New Roman" panose="02020603050405020304" pitchFamily="18" charset="0"/>
                  </a:rPr>
                  <a:t> so với cường độ dòng điện i trong mạch điện chỉ có</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BDF226CD-6D38-4366-876A-CDD817C649E8}"/>
                  </a:ext>
                </a:extLst>
              </p:cNvPr>
              <p:cNvSpPr>
                <a:spLocks noRot="1" noChangeAspect="1" noMove="1" noResize="1" noEditPoints="1" noAdjustHandles="1" noChangeArrowheads="1" noChangeShapeType="1" noTextEdit="1"/>
              </p:cNvSpPr>
              <p:nvPr/>
            </p:nvSpPr>
            <p:spPr>
              <a:xfrm>
                <a:off x="127000" y="63500"/>
                <a:ext cx="11938000" cy="1674817"/>
              </a:xfrm>
              <a:prstGeom prst="rect">
                <a:avLst/>
              </a:prstGeom>
              <a:blipFill>
                <a:blip r:embed="rId2"/>
                <a:stretch>
                  <a:fillRect l="-916" r="-866"/>
                </a:stretch>
              </a:blipFill>
            </p:spPr>
            <p:txBody>
              <a:bodyPr/>
              <a:lstStyle/>
              <a:p>
                <a:r>
                  <a:rPr lang="vi-VN">
                    <a:noFill/>
                  </a:rPr>
                  <a:t> </a:t>
                </a:r>
              </a:p>
            </p:txBody>
          </p:sp>
        </mc:Fallback>
      </mc:AlternateContent>
      <p:sp>
        <p:nvSpPr>
          <p:cNvPr id="3" name="Rectangle 2">
            <a:extLst>
              <a:ext uri="{FF2B5EF4-FFF2-40B4-BE49-F238E27FC236}">
                <a16:creationId xmlns:a16="http://schemas.microsoft.com/office/drawing/2014/main" id="{A18B8599-1F7B-493B-916D-1B267B1F4353}"/>
              </a:ext>
            </a:extLst>
          </p:cNvPr>
          <p:cNvSpPr/>
          <p:nvPr/>
        </p:nvSpPr>
        <p:spPr>
          <a:xfrm>
            <a:off x="1016000" y="1738317"/>
            <a:ext cx="212109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tụ điện</a:t>
            </a:r>
            <a:r>
              <a:rPr lang="vi-VN" sz="2800" b="1" dirty="0">
                <a:solidFill>
                  <a:srgbClr val="FFFFFF"/>
                </a:solidFill>
                <a:latin typeface="UTM Swiss Condensed" panose="02000500000000000000" pitchFamily="2" charset="0"/>
                <a:ea typeface="Times New Roman" panose="02020603050405020304" pitchFamily="18" charset="0"/>
              </a:rPr>
              <a:t>.</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AEF22441-8E58-42ED-88A0-A5AA35279721}"/>
              </a:ext>
            </a:extLst>
          </p:cNvPr>
          <p:cNvSpPr/>
          <p:nvPr/>
        </p:nvSpPr>
        <p:spPr>
          <a:xfrm>
            <a:off x="6477000" y="1738317"/>
            <a:ext cx="304442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B. điện trở thuần.</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E3FD96AC-20A3-46F0-ABA7-F15B2CE8ABB6}"/>
              </a:ext>
            </a:extLst>
          </p:cNvPr>
          <p:cNvSpPr/>
          <p:nvPr/>
        </p:nvSpPr>
        <p:spPr>
          <a:xfrm>
            <a:off x="1016000" y="2500317"/>
            <a:ext cx="304442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cuộn cảm</a:t>
            </a:r>
            <a:r>
              <a:rPr lang="vi-VN" sz="2800" b="1" dirty="0">
                <a:solidFill>
                  <a:srgbClr val="FFFFFF"/>
                </a:solidFill>
                <a:latin typeface="UTM Swiss Condensed" panose="02000500000000000000" pitchFamily="2" charset="0"/>
                <a:ea typeface="Times New Roman" panose="02020603050405020304" pitchFamily="18" charset="0"/>
              </a:rPr>
              <a:t>.</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4888C68B-589F-4864-BD7D-E969FC32863C}"/>
              </a:ext>
            </a:extLst>
          </p:cNvPr>
          <p:cNvSpPr/>
          <p:nvPr/>
        </p:nvSpPr>
        <p:spPr>
          <a:xfrm>
            <a:off x="6477000" y="2500317"/>
            <a:ext cx="3020379"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cuộn cảm </a:t>
            </a:r>
            <a:r>
              <a:rPr lang="vi-VN" sz="2800" b="1">
                <a:solidFill>
                  <a:srgbClr val="FFFFFF"/>
                </a:solidFill>
                <a:latin typeface="UTM Swiss Condensed" panose="02000500000000000000" pitchFamily="2" charset="0"/>
                <a:ea typeface="Arial" panose="020B0604020202020204" pitchFamily="34" charset="0"/>
              </a:rPr>
              <a:t>thuần.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A1A0AA55-1F55-4918-95D3-2419F8DCF30D}"/>
              </a:ext>
            </a:extLst>
          </p:cNvPr>
          <p:cNvSpPr/>
          <p:nvPr/>
        </p:nvSpPr>
        <p:spPr>
          <a:xfrm>
            <a:off x="952500" y="1674817"/>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806329090"/>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0F2E62C9-AC68-4A86-B333-78B2FAFE095C}"/>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nb-NO" sz="2800" b="1" dirty="0">
                    <a:solidFill>
                      <a:srgbClr val="FF0000"/>
                    </a:solidFill>
                    <a:latin typeface="UTM Swiss Condensed" panose="02000500000000000000" pitchFamily="2" charset="0"/>
                    <a:cs typeface="Times New Roman" panose="02020603050405020304" pitchFamily="18" charset="0"/>
                  </a:rPr>
                  <a:t>Câu 21:</a:t>
                </a:r>
                <a:r>
                  <a:rPr lang="nb-NO" sz="2800" b="1" dirty="0">
                    <a:solidFill>
                      <a:srgbClr val="FFFF00"/>
                    </a:solidFill>
                    <a:latin typeface="UTM Swiss Condensed" panose="02000500000000000000" pitchFamily="2" charset="0"/>
                    <a:cs typeface="Times New Roman" panose="02020603050405020304" pitchFamily="18" charset="0"/>
                  </a:rPr>
                  <a:t> Điện áp hai đầu một đoạn mạch điện có biểu thức </a:t>
                </a:r>
                <a14:m>
                  <m:oMath xmlns:m="http://schemas.openxmlformats.org/officeDocument/2006/math">
                    <m:r>
                      <a:rPr lang="nb-NO" sz="2800" b="1">
                        <a:solidFill>
                          <a:srgbClr val="FFFF00"/>
                        </a:solidFill>
                        <a:latin typeface="Cambria Math" panose="02040503050406030204" pitchFamily="18" charset="0"/>
                      </a:rPr>
                      <m:t>𝒖</m:t>
                    </m:r>
                    <m:r>
                      <a:rPr lang="nb-NO" sz="2800" b="1">
                        <a:solidFill>
                          <a:srgbClr val="FFFF00"/>
                        </a:solidFill>
                        <a:latin typeface="Cambria Math" panose="02040503050406030204" pitchFamily="18" charset="0"/>
                      </a:rPr>
                      <m:t> = </m:t>
                    </m:r>
                    <m:sSub>
                      <m:sSubPr>
                        <m:ctrlPr>
                          <a:rPr lang="vi-VN" sz="2800" b="1" i="1">
                            <a:solidFill>
                              <a:srgbClr val="FFFF00"/>
                            </a:solidFill>
                            <a:latin typeface="Cambria Math" panose="02040503050406030204" pitchFamily="18" charset="0"/>
                          </a:rPr>
                        </m:ctrlPr>
                      </m:sSubPr>
                      <m:e>
                        <m:r>
                          <a:rPr lang="nb-NO" sz="2800" b="1">
                            <a:solidFill>
                              <a:srgbClr val="FFFF00"/>
                            </a:solidFill>
                            <a:latin typeface="Cambria Math" panose="02040503050406030204" pitchFamily="18" charset="0"/>
                          </a:rPr>
                          <m:t>𝑼</m:t>
                        </m:r>
                      </m:e>
                      <m:sub>
                        <m:r>
                          <a:rPr lang="nb-NO" sz="2800" b="1">
                            <a:solidFill>
                              <a:srgbClr val="FFFF00"/>
                            </a:solidFill>
                            <a:latin typeface="Cambria Math" panose="02040503050406030204" pitchFamily="18" charset="0"/>
                          </a:rPr>
                          <m:t>𝟎</m:t>
                        </m:r>
                      </m:sub>
                    </m:sSub>
                    <m:func>
                      <m:funcPr>
                        <m:ctrlPr>
                          <a:rPr lang="vi-VN" sz="2800" b="1" i="1">
                            <a:solidFill>
                              <a:srgbClr val="FFFF00"/>
                            </a:solidFill>
                            <a:latin typeface="Cambria Math" panose="02040503050406030204" pitchFamily="18" charset="0"/>
                          </a:rPr>
                        </m:ctrlPr>
                      </m:funcPr>
                      <m:fName>
                        <m:r>
                          <a:rPr lang="nb-NO" sz="2800" b="1">
                            <a:solidFill>
                              <a:srgbClr val="FFFF00"/>
                            </a:solidFill>
                            <a:latin typeface="Cambria Math" panose="02040503050406030204" pitchFamily="18" charset="0"/>
                          </a:rPr>
                          <m:t>𝒄𝒐𝒔</m:t>
                        </m:r>
                      </m:fName>
                      <m:e>
                        <m:r>
                          <a:rPr lang="nb-NO" sz="2800" b="1">
                            <a:solidFill>
                              <a:srgbClr val="FFFF00"/>
                            </a:solidFill>
                            <a:latin typeface="Cambria Math" panose="02040503050406030204" pitchFamily="18" charset="0"/>
                          </a:rPr>
                          <m:t>𝝎</m:t>
                        </m:r>
                      </m:e>
                    </m:func>
                    <m:r>
                      <a:rPr lang="nb-NO" sz="2800" b="1">
                        <a:solidFill>
                          <a:srgbClr val="FFFF00"/>
                        </a:solidFill>
                        <a:latin typeface="Cambria Math" panose="02040503050406030204" pitchFamily="18" charset="0"/>
                      </a:rPr>
                      <m:t>𝒕</m:t>
                    </m:r>
                  </m:oMath>
                </a14:m>
                <a:r>
                  <a:rPr lang="nb-NO" sz="2800" b="1" dirty="0">
                    <a:solidFill>
                      <a:srgbClr val="FFFF00"/>
                    </a:solidFill>
                    <a:latin typeface="UTM Swiss Condensed" panose="02000500000000000000" pitchFamily="2" charset="0"/>
                    <a:cs typeface="Times New Roman" panose="02020603050405020304" pitchFamily="18" charset="0"/>
                  </a:rPr>
                  <a:t>. Điện áp hiệu dụng ở hai đầu đoạn mạch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nb-NO"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0F2E62C9-AC68-4A86-B333-78B2FAFE095C}"/>
                  </a:ext>
                </a:extLst>
              </p:cNvPr>
              <p:cNvSpPr>
                <a:spLocks noRot="1" noChangeAspect="1" noMove="1" noResize="1" noEditPoints="1" noAdjustHandles="1" noChangeArrowheads="1" noChangeShapeType="1" noTextEdit="1"/>
              </p:cNvSpPr>
              <p:nvPr/>
            </p:nvSpPr>
            <p:spPr>
              <a:xfrm>
                <a:off x="127000" y="63500"/>
                <a:ext cx="11938000" cy="1514261"/>
              </a:xfrm>
              <a:prstGeom prst="rect">
                <a:avLst/>
              </a:prstGeom>
              <a:blipFill>
                <a:blip r:embed="rId2"/>
                <a:stretch>
                  <a:fillRect l="-916" t="-2239" r="-86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B5A89BE-8F05-4811-A204-9F37959074FF}"/>
                  </a:ext>
                </a:extLst>
              </p:cNvPr>
              <p:cNvSpPr/>
              <p:nvPr/>
            </p:nvSpPr>
            <p:spPr>
              <a:xfrm>
                <a:off x="1016000" y="1577761"/>
                <a:ext cx="3044423" cy="523220"/>
              </a:xfrm>
              <a:prstGeom prst="rect">
                <a:avLst/>
              </a:prstGeom>
            </p:spPr>
            <p:txBody>
              <a:bodyPr wrap="none">
                <a:spAutoFit/>
              </a:bodyPr>
              <a:lstStyle/>
              <a:p>
                <a:r>
                  <a:rPr lang="nb-NO" sz="2800" b="1" dirty="0">
                    <a:solidFill>
                      <a:srgbClr val="FFFFFF"/>
                    </a:solidFill>
                    <a:latin typeface="UTM Swiss Condensed" panose="02000500000000000000" pitchFamily="2" charset="0"/>
                    <a:ea typeface="Arial" panose="020B0604020202020204" pitchFamily="34" charset="0"/>
                  </a:rPr>
                  <a:t>A. </a:t>
                </a:r>
                <a14:m>
                  <m:oMath xmlns:m="http://schemas.openxmlformats.org/officeDocument/2006/math">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m:t>
                    </m:r>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m:t>
                        </m:r>
                      </m:e>
                      <m:sub>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𝟎</m:t>
                        </m:r>
                      </m:sub>
                    </m:sSub>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nb-NO"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3" name="Rectangle 2">
                <a:extLst>
                  <a:ext uri="{FF2B5EF4-FFF2-40B4-BE49-F238E27FC236}">
                    <a16:creationId xmlns:a16="http://schemas.microsoft.com/office/drawing/2014/main" id="{BB5A89BE-8F05-4811-A204-9F37959074FF}"/>
                  </a:ext>
                </a:extLst>
              </p:cNvPr>
              <p:cNvSpPr>
                <a:spLocks noRot="1" noChangeAspect="1" noMove="1" noResize="1" noEditPoints="1" noAdjustHandles="1" noChangeArrowheads="1" noChangeShapeType="1" noTextEdit="1"/>
              </p:cNvSpPr>
              <p:nvPr/>
            </p:nvSpPr>
            <p:spPr>
              <a:xfrm>
                <a:off x="1016000" y="1577761"/>
                <a:ext cx="3044423" cy="523220"/>
              </a:xfrm>
              <a:prstGeom prst="rect">
                <a:avLst/>
              </a:prstGeom>
              <a:blipFill>
                <a:blip r:embed="rId3"/>
                <a:stretch>
                  <a:fillRect l="-4208" t="-13953" b="-302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120DC515-3D23-415C-A9C5-D5E89E25F8AA}"/>
                  </a:ext>
                </a:extLst>
              </p:cNvPr>
              <p:cNvSpPr/>
              <p:nvPr/>
            </p:nvSpPr>
            <p:spPr>
              <a:xfrm>
                <a:off x="6477000" y="1577761"/>
                <a:ext cx="3044423" cy="565155"/>
              </a:xfrm>
              <a:prstGeom prst="rect">
                <a:avLst/>
              </a:prstGeom>
            </p:spPr>
            <p:txBody>
              <a:bodyPr wrap="none">
                <a:spAutoFit/>
              </a:bodyPr>
              <a:lstStyle/>
              <a:p>
                <a:r>
                  <a:rPr lang="nb-NO" sz="2800" b="1" dirty="0">
                    <a:solidFill>
                      <a:srgbClr val="FFFFFF"/>
                    </a:solidFill>
                    <a:latin typeface="UTM Swiss Condensed" panose="02000500000000000000" pitchFamily="2" charset="0"/>
                    <a:ea typeface="Arial" panose="020B0604020202020204" pitchFamily="34" charset="0"/>
                  </a:rPr>
                  <a:t>B. </a:t>
                </a:r>
                <a14:m>
                  <m:oMath xmlns:m="http://schemas.openxmlformats.org/officeDocument/2006/math">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m:t>
                    </m:r>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m:t>
                        </m:r>
                      </m:e>
                      <m:sub>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𝟎</m:t>
                        </m:r>
                      </m:sub>
                    </m:sSub>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e>
                    </m:rad>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nb-NO"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4" name="Rectangle 3">
                <a:extLst>
                  <a:ext uri="{FF2B5EF4-FFF2-40B4-BE49-F238E27FC236}">
                    <a16:creationId xmlns:a16="http://schemas.microsoft.com/office/drawing/2014/main" id="{120DC515-3D23-415C-A9C5-D5E89E25F8AA}"/>
                  </a:ext>
                </a:extLst>
              </p:cNvPr>
              <p:cNvSpPr>
                <a:spLocks noRot="1" noChangeAspect="1" noMove="1" noResize="1" noEditPoints="1" noAdjustHandles="1" noChangeArrowheads="1" noChangeShapeType="1" noTextEdit="1"/>
              </p:cNvSpPr>
              <p:nvPr/>
            </p:nvSpPr>
            <p:spPr>
              <a:xfrm>
                <a:off x="6477000" y="1577761"/>
                <a:ext cx="3044423" cy="565155"/>
              </a:xfrm>
              <a:prstGeom prst="rect">
                <a:avLst/>
              </a:prstGeom>
              <a:blipFill>
                <a:blip r:embed="rId4"/>
                <a:stretch>
                  <a:fillRect l="-4208" t="-5376" b="-2795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CA648EC8-6449-484E-8D21-F4D680BCE4FE}"/>
                  </a:ext>
                </a:extLst>
              </p:cNvPr>
              <p:cNvSpPr/>
              <p:nvPr/>
            </p:nvSpPr>
            <p:spPr>
              <a:xfrm>
                <a:off x="1016000" y="2339761"/>
                <a:ext cx="2121093" cy="710579"/>
              </a:xfrm>
              <a:prstGeom prst="rect">
                <a:avLst/>
              </a:prstGeom>
            </p:spPr>
            <p:txBody>
              <a:bodyPr wrap="none">
                <a:spAutoFit/>
              </a:bodyPr>
              <a:lstStyle/>
              <a:p>
                <a:r>
                  <a:rPr lang="nb-NO"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m:t>
                    </m:r>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m:t>
                            </m:r>
                          </m:e>
                          <m:sub>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𝟎</m:t>
                            </m:r>
                          </m:sub>
                        </m:sSub>
                      </m:num>
                      <m:den>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den>
                    </m:f>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nb-NO"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5" name="Rectangle 4">
                <a:extLst>
                  <a:ext uri="{FF2B5EF4-FFF2-40B4-BE49-F238E27FC236}">
                    <a16:creationId xmlns:a16="http://schemas.microsoft.com/office/drawing/2014/main" id="{CA648EC8-6449-484E-8D21-F4D680BCE4FE}"/>
                  </a:ext>
                </a:extLst>
              </p:cNvPr>
              <p:cNvSpPr>
                <a:spLocks noRot="1" noChangeAspect="1" noMove="1" noResize="1" noEditPoints="1" noAdjustHandles="1" noChangeArrowheads="1" noChangeShapeType="1" noTextEdit="1"/>
              </p:cNvSpPr>
              <p:nvPr/>
            </p:nvSpPr>
            <p:spPr>
              <a:xfrm>
                <a:off x="1016000" y="2339761"/>
                <a:ext cx="2121093" cy="710579"/>
              </a:xfrm>
              <a:prstGeom prst="rect">
                <a:avLst/>
              </a:prstGeom>
              <a:blipFill>
                <a:blip r:embed="rId5"/>
                <a:stretch>
                  <a:fillRect l="-6034" b="-86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B2B773E4-2313-4625-AF9A-016FD4635C1D}"/>
                  </a:ext>
                </a:extLst>
              </p:cNvPr>
              <p:cNvSpPr/>
              <p:nvPr/>
            </p:nvSpPr>
            <p:spPr>
              <a:xfrm>
                <a:off x="6477000" y="2339761"/>
                <a:ext cx="2014590" cy="731675"/>
              </a:xfrm>
              <a:prstGeom prst="rect">
                <a:avLst/>
              </a:prstGeom>
            </p:spPr>
            <p:txBody>
              <a:bodyPr wrap="none">
                <a:spAutoFit/>
              </a:bodyPr>
              <a:lstStyle/>
              <a:p>
                <a:r>
                  <a:rPr lang="nb-NO"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r>
                      <a:rPr lang="vi-VN" sz="2800" b="1" i="1">
                        <a:solidFill>
                          <a:srgbClr val="FFFFFF"/>
                        </a:solidFill>
                        <a:latin typeface="Cambria Math" panose="02040503050406030204" pitchFamily="18" charset="0"/>
                        <a:ea typeface="Arial" panose="020B0604020202020204" pitchFamily="34" charset="0"/>
                      </a:rPr>
                      <m:t>𝑼</m:t>
                    </m:r>
                    <m:r>
                      <a:rPr lang="nb-NO" sz="2800" b="1" i="1">
                        <a:solidFill>
                          <a:srgbClr val="FFFFFF"/>
                        </a:solidFill>
                        <a:latin typeface="Cambria Math" panose="02040503050406030204" pitchFamily="18" charset="0"/>
                        <a:ea typeface="Arial" panose="020B0604020202020204" pitchFamily="34"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rPr>
                              <m:t>𝑼</m:t>
                            </m:r>
                          </m:e>
                          <m:sub>
                            <m:r>
                              <a:rPr lang="nb-NO" sz="2800" b="1" i="1">
                                <a:solidFill>
                                  <a:srgbClr val="FFFFFF"/>
                                </a:solidFill>
                                <a:latin typeface="Cambria Math" panose="02040503050406030204" pitchFamily="18" charset="0"/>
                                <a:ea typeface="Arial" panose="020B0604020202020204" pitchFamily="34" charset="0"/>
                              </a:rPr>
                              <m:t>𝟎</m:t>
                            </m:r>
                          </m:sub>
                        </m:sSub>
                      </m:num>
                      <m:den>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nb-NO" sz="2800" b="1" i="1">
                                <a:solidFill>
                                  <a:srgbClr val="FFFFFF"/>
                                </a:solidFill>
                                <a:latin typeface="Cambria Math" panose="02040503050406030204" pitchFamily="18" charset="0"/>
                                <a:ea typeface="Arial" panose="020B0604020202020204" pitchFamily="34" charset="0"/>
                              </a:rPr>
                              <m:t>𝟐</m:t>
                            </m:r>
                          </m:e>
                        </m:rad>
                      </m:den>
                    </m:f>
                    <m:r>
                      <a:rPr lang="nb-NO" sz="2800" b="1" i="1">
                        <a:solidFill>
                          <a:srgbClr val="FFFFFF"/>
                        </a:solidFill>
                        <a:latin typeface="Cambria Math" panose="02040503050406030204" pitchFamily="18" charset="0"/>
                        <a:ea typeface="Arial" panose="020B0604020202020204" pitchFamily="34" charset="0"/>
                      </a:rPr>
                      <m:t>.</m:t>
                    </m:r>
                  </m:oMath>
                </a14:m>
                <a:r>
                  <a:rPr lang="vi-VN" sz="2800" b="1" dirty="0">
                    <a:solidFill>
                      <a:srgbClr val="FFFFFF"/>
                    </a:solidFill>
                    <a:latin typeface="UTM Swiss Condensed" panose="02000500000000000000" pitchFamily="2" charset="0"/>
                  </a:rPr>
                  <a:t> </a:t>
                </a:r>
              </a:p>
            </p:txBody>
          </p:sp>
        </mc:Choice>
        <mc:Fallback xmlns="">
          <p:sp>
            <p:nvSpPr>
              <p:cNvPr id="6" name="Rectangle 5">
                <a:extLst>
                  <a:ext uri="{FF2B5EF4-FFF2-40B4-BE49-F238E27FC236}">
                    <a16:creationId xmlns:a16="http://schemas.microsoft.com/office/drawing/2014/main" id="{B2B773E4-2313-4625-AF9A-016FD4635C1D}"/>
                  </a:ext>
                </a:extLst>
              </p:cNvPr>
              <p:cNvSpPr>
                <a:spLocks noRot="1" noChangeAspect="1" noMove="1" noResize="1" noEditPoints="1" noAdjustHandles="1" noChangeArrowheads="1" noChangeShapeType="1" noTextEdit="1"/>
              </p:cNvSpPr>
              <p:nvPr/>
            </p:nvSpPr>
            <p:spPr>
              <a:xfrm>
                <a:off x="6477000" y="2339761"/>
                <a:ext cx="2014590" cy="731675"/>
              </a:xfrm>
              <a:prstGeom prst="rect">
                <a:avLst/>
              </a:prstGeom>
              <a:blipFill>
                <a:blip r:embed="rId6"/>
                <a:stretch>
                  <a:fillRect l="-6364" b="-5000"/>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D1A459F8-728E-46A8-AAD9-DEA8A9DC59B7}"/>
              </a:ext>
            </a:extLst>
          </p:cNvPr>
          <p:cNvSpPr/>
          <p:nvPr/>
        </p:nvSpPr>
        <p:spPr>
          <a:xfrm>
            <a:off x="6413500" y="2276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012206860"/>
      </p:ext>
    </p:extLst>
  </p:cSld>
  <p:clrMapOvr>
    <a:masterClrMapping/>
  </p:clrMapOvr>
  <mc:AlternateContent xmlns:mc="http://schemas.openxmlformats.org/markup-compatibility/2006" xmlns:p14="http://schemas.microsoft.com/office/powerpoint/2010/main">
    <mc:Choice Requires="p14">
      <p:transition spd="slow" p14:dur="20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43BCABDE-5FE4-4357-93AC-0245309FCF43}"/>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nb-NO" sz="2800" b="1" dirty="0">
                    <a:solidFill>
                      <a:srgbClr val="FF0000"/>
                    </a:solidFill>
                    <a:latin typeface="UTM Swiss Condensed" panose="02000500000000000000" pitchFamily="2" charset="0"/>
                    <a:cs typeface="Times New Roman" panose="02020603050405020304" pitchFamily="18" charset="0"/>
                  </a:rPr>
                  <a:t>Câu 22:</a:t>
                </a:r>
                <a:r>
                  <a:rPr lang="nb-NO" sz="2800" b="1" dirty="0">
                    <a:solidFill>
                      <a:srgbClr val="FFFF00"/>
                    </a:solidFill>
                    <a:latin typeface="UTM Swiss Condensed" panose="02000500000000000000" pitchFamily="2" charset="0"/>
                    <a:cs typeface="Times New Roman" panose="02020603050405020304" pitchFamily="18" charset="0"/>
                  </a:rPr>
                  <a:t> Cường độ dòng điện qua một đoạn mạch xoay chiều có dạng </a:t>
                </a:r>
                <a14:m>
                  <m:oMath xmlns:m="http://schemas.openxmlformats.org/officeDocument/2006/math">
                    <m:r>
                      <a:rPr lang="vi-VN" sz="2800" b="1">
                        <a:solidFill>
                          <a:srgbClr val="FFFF00"/>
                        </a:solidFill>
                        <a:latin typeface="Cambria Math" panose="02040503050406030204" pitchFamily="18" charset="0"/>
                      </a:rPr>
                      <m:t>𝒊</m:t>
                    </m:r>
                    <m:r>
                      <a:rPr lang="nb-NO" sz="2800" b="1">
                        <a:solidFill>
                          <a:srgbClr val="FFFF00"/>
                        </a:solidFill>
                        <a:latin typeface="Cambria Math" panose="02040503050406030204" pitchFamily="18" charset="0"/>
                      </a:rPr>
                      <m:t> = </m:t>
                    </m:r>
                    <m:sSub>
                      <m:sSubPr>
                        <m:ctrlPr>
                          <a:rPr lang="vi-VN" sz="2800" b="1" i="1">
                            <a:solidFill>
                              <a:srgbClr val="FFFF00"/>
                            </a:solidFill>
                            <a:latin typeface="Cambria Math" panose="02040503050406030204" pitchFamily="18" charset="0"/>
                          </a:rPr>
                        </m:ctrlPr>
                      </m:sSubPr>
                      <m:e>
                        <m:r>
                          <a:rPr lang="vi-VN" sz="2800" b="1">
                            <a:solidFill>
                              <a:srgbClr val="FFFF00"/>
                            </a:solidFill>
                            <a:latin typeface="Cambria Math" panose="02040503050406030204" pitchFamily="18" charset="0"/>
                          </a:rPr>
                          <m:t>𝑰</m:t>
                        </m:r>
                      </m:e>
                      <m:sub>
                        <m:r>
                          <a:rPr lang="nb-NO" sz="2800" b="1">
                            <a:solidFill>
                              <a:srgbClr val="FFFF00"/>
                            </a:solidFill>
                            <a:latin typeface="Cambria Math" panose="02040503050406030204" pitchFamily="18" charset="0"/>
                          </a:rPr>
                          <m:t>𝟎</m:t>
                        </m:r>
                      </m:sub>
                    </m:sSub>
                    <m:func>
                      <m:funcPr>
                        <m:ctrlPr>
                          <a:rPr lang="vi-VN" sz="2800" b="1" i="1">
                            <a:solidFill>
                              <a:srgbClr val="FFFF00"/>
                            </a:solidFill>
                            <a:latin typeface="Cambria Math" panose="02040503050406030204" pitchFamily="18" charset="0"/>
                          </a:rPr>
                        </m:ctrlPr>
                      </m:funcPr>
                      <m:fName>
                        <m:r>
                          <a:rPr lang="vi-VN" sz="2800" b="1">
                            <a:solidFill>
                              <a:srgbClr val="FFFF00"/>
                            </a:solidFill>
                            <a:latin typeface="Cambria Math" panose="02040503050406030204" pitchFamily="18" charset="0"/>
                          </a:rPr>
                          <m:t>𝒄𝒐𝒔</m:t>
                        </m:r>
                      </m:fName>
                      <m:e>
                        <m:r>
                          <a:rPr lang="vi-VN" sz="2800" b="1">
                            <a:solidFill>
                              <a:srgbClr val="FFFF00"/>
                            </a:solidFill>
                            <a:latin typeface="Cambria Math" panose="02040503050406030204" pitchFamily="18" charset="0"/>
                          </a:rPr>
                          <m:t>𝝎</m:t>
                        </m:r>
                      </m:e>
                    </m:func>
                    <m:r>
                      <a:rPr lang="vi-VN" sz="2800" b="1">
                        <a:solidFill>
                          <a:srgbClr val="FFFF00"/>
                        </a:solidFill>
                        <a:latin typeface="Cambria Math" panose="02040503050406030204" pitchFamily="18" charset="0"/>
                      </a:rPr>
                      <m:t>𝒕</m:t>
                    </m:r>
                  </m:oMath>
                </a14:m>
                <a:r>
                  <a:rPr lang="nb-NO" sz="2800" b="1" dirty="0">
                    <a:solidFill>
                      <a:srgbClr val="FFFF00"/>
                    </a:solidFill>
                    <a:latin typeface="UTM Swiss Condensed" panose="02000500000000000000" pitchFamily="2" charset="0"/>
                    <a:cs typeface="Times New Roman" panose="02020603050405020304" pitchFamily="18" charset="0"/>
                  </a:rPr>
                  <a:t>. Cường độ hiệu dụng có giá trị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nb-NO"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43BCABDE-5FE4-4357-93AC-0245309FCF43}"/>
                  </a:ext>
                </a:extLst>
              </p:cNvPr>
              <p:cNvSpPr>
                <a:spLocks noRot="1" noChangeAspect="1" noMove="1" noResize="1" noEditPoints="1" noAdjustHandles="1" noChangeArrowheads="1" noChangeShapeType="1" noTextEdit="1"/>
              </p:cNvSpPr>
              <p:nvPr/>
            </p:nvSpPr>
            <p:spPr>
              <a:xfrm>
                <a:off x="127000" y="63500"/>
                <a:ext cx="11938000" cy="1514261"/>
              </a:xfrm>
              <a:prstGeom prst="rect">
                <a:avLst/>
              </a:prstGeom>
              <a:blipFill>
                <a:blip r:embed="rId2"/>
                <a:stretch>
                  <a:fillRect l="-916" t="-223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AE1AD423-0E94-4116-AB4E-2A63372E896D}"/>
                  </a:ext>
                </a:extLst>
              </p:cNvPr>
              <p:cNvSpPr/>
              <p:nvPr/>
            </p:nvSpPr>
            <p:spPr>
              <a:xfrm>
                <a:off x="1016000" y="1577761"/>
                <a:ext cx="2121093" cy="731675"/>
              </a:xfrm>
              <a:prstGeom prst="rect">
                <a:avLst/>
              </a:prstGeom>
            </p:spPr>
            <p:txBody>
              <a:bodyPr wrap="none">
                <a:spAutoFit/>
              </a:bodyPr>
              <a:lstStyle/>
              <a:p>
                <a:r>
                  <a:rPr lang="nb-NO" sz="2800" b="1" dirty="0">
                    <a:solidFill>
                      <a:srgbClr val="FFFFFF"/>
                    </a:solidFill>
                    <a:latin typeface="UTM Swiss Condensed" panose="02000500000000000000" pitchFamily="2" charset="0"/>
                    <a:ea typeface="Arial" panose="020B0604020202020204" pitchFamily="34" charset="0"/>
                  </a:rPr>
                  <a:t>A. </a:t>
                </a:r>
                <a14:m>
                  <m:oMath xmlns:m="http://schemas.openxmlformats.org/officeDocument/2006/math">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𝑰</m:t>
                    </m:r>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𝑰</m:t>
                            </m:r>
                          </m:e>
                          <m:sub>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𝟎</m:t>
                            </m:r>
                          </m:sub>
                        </m:sSub>
                      </m:num>
                      <m:den>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e>
                        </m:rad>
                      </m:den>
                    </m:f>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nb-NO"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3" name="Rectangle 2">
                <a:extLst>
                  <a:ext uri="{FF2B5EF4-FFF2-40B4-BE49-F238E27FC236}">
                    <a16:creationId xmlns:a16="http://schemas.microsoft.com/office/drawing/2014/main" id="{AE1AD423-0E94-4116-AB4E-2A63372E896D}"/>
                  </a:ext>
                </a:extLst>
              </p:cNvPr>
              <p:cNvSpPr>
                <a:spLocks noRot="1" noChangeAspect="1" noMove="1" noResize="1" noEditPoints="1" noAdjustHandles="1" noChangeArrowheads="1" noChangeShapeType="1" noTextEdit="1"/>
              </p:cNvSpPr>
              <p:nvPr/>
            </p:nvSpPr>
            <p:spPr>
              <a:xfrm>
                <a:off x="1016000" y="1577761"/>
                <a:ext cx="2121093" cy="731675"/>
              </a:xfrm>
              <a:prstGeom prst="rect">
                <a:avLst/>
              </a:prstGeom>
              <a:blipFill>
                <a:blip r:embed="rId3"/>
                <a:stretch>
                  <a:fillRect l="-6034" b="-500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77A7550D-6B7C-4E10-A628-0C7D3CB0602B}"/>
                  </a:ext>
                </a:extLst>
              </p:cNvPr>
              <p:cNvSpPr/>
              <p:nvPr/>
            </p:nvSpPr>
            <p:spPr>
              <a:xfrm>
                <a:off x="6477000" y="1577761"/>
                <a:ext cx="3044423" cy="565155"/>
              </a:xfrm>
              <a:prstGeom prst="rect">
                <a:avLst/>
              </a:prstGeom>
            </p:spPr>
            <p:txBody>
              <a:bodyPr wrap="none">
                <a:spAutoFit/>
              </a:bodyPr>
              <a:lstStyle/>
              <a:p>
                <a:r>
                  <a:rPr lang="nb-NO" sz="2800" b="1" dirty="0">
                    <a:solidFill>
                      <a:srgbClr val="FFFFFF"/>
                    </a:solidFill>
                    <a:latin typeface="UTM Swiss Condensed" panose="02000500000000000000" pitchFamily="2" charset="0"/>
                    <a:ea typeface="Arial" panose="020B0604020202020204" pitchFamily="34" charset="0"/>
                  </a:rPr>
                  <a:t>B. </a:t>
                </a:r>
                <a14:m>
                  <m:oMath xmlns:m="http://schemas.openxmlformats.org/officeDocument/2006/math">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𝑰</m:t>
                    </m:r>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𝑰</m:t>
                        </m:r>
                      </m:e>
                      <m:sub>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𝟎</m:t>
                        </m:r>
                      </m:sub>
                    </m:sSub>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e>
                    </m:rad>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nb-NO"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4" name="Rectangle 3">
                <a:extLst>
                  <a:ext uri="{FF2B5EF4-FFF2-40B4-BE49-F238E27FC236}">
                    <a16:creationId xmlns:a16="http://schemas.microsoft.com/office/drawing/2014/main" id="{77A7550D-6B7C-4E10-A628-0C7D3CB0602B}"/>
                  </a:ext>
                </a:extLst>
              </p:cNvPr>
              <p:cNvSpPr>
                <a:spLocks noRot="1" noChangeAspect="1" noMove="1" noResize="1" noEditPoints="1" noAdjustHandles="1" noChangeArrowheads="1" noChangeShapeType="1" noTextEdit="1"/>
              </p:cNvSpPr>
              <p:nvPr/>
            </p:nvSpPr>
            <p:spPr>
              <a:xfrm>
                <a:off x="6477000" y="1577761"/>
                <a:ext cx="3044423" cy="565155"/>
              </a:xfrm>
              <a:prstGeom prst="rect">
                <a:avLst/>
              </a:prstGeom>
              <a:blipFill>
                <a:blip r:embed="rId4"/>
                <a:stretch>
                  <a:fillRect l="-4208" t="-5376" b="-2795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240A4F50-6416-414A-B86D-15AC1FA8E262}"/>
                  </a:ext>
                </a:extLst>
              </p:cNvPr>
              <p:cNvSpPr/>
              <p:nvPr/>
            </p:nvSpPr>
            <p:spPr>
              <a:xfrm>
                <a:off x="1016000" y="2339761"/>
                <a:ext cx="2121093" cy="523220"/>
              </a:xfrm>
              <a:prstGeom prst="rect">
                <a:avLst/>
              </a:prstGeom>
            </p:spPr>
            <p:txBody>
              <a:bodyPr wrap="none">
                <a:spAutoFit/>
              </a:bodyPr>
              <a:lstStyle/>
              <a:p>
                <a:r>
                  <a:rPr lang="nb-NO"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𝑰</m:t>
                    </m:r>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𝑰</m:t>
                        </m:r>
                      </m:e>
                      <m:sub>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𝟎</m:t>
                        </m:r>
                      </m:sub>
                    </m:sSub>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nb-NO"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5" name="Rectangle 4">
                <a:extLst>
                  <a:ext uri="{FF2B5EF4-FFF2-40B4-BE49-F238E27FC236}">
                    <a16:creationId xmlns:a16="http://schemas.microsoft.com/office/drawing/2014/main" id="{240A4F50-6416-414A-B86D-15AC1FA8E262}"/>
                  </a:ext>
                </a:extLst>
              </p:cNvPr>
              <p:cNvSpPr>
                <a:spLocks noRot="1" noChangeAspect="1" noMove="1" noResize="1" noEditPoints="1" noAdjustHandles="1" noChangeArrowheads="1" noChangeShapeType="1" noTextEdit="1"/>
              </p:cNvSpPr>
              <p:nvPr/>
            </p:nvSpPr>
            <p:spPr>
              <a:xfrm>
                <a:off x="1016000" y="2339761"/>
                <a:ext cx="2121093" cy="523220"/>
              </a:xfrm>
              <a:prstGeom prst="rect">
                <a:avLst/>
              </a:prstGeom>
              <a:blipFill>
                <a:blip r:embed="rId5"/>
                <a:stretch>
                  <a:fillRect l="-6034" t="-13953" b="-302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64EFBD71-0074-474E-BC26-8B4FCC65E91C}"/>
                  </a:ext>
                </a:extLst>
              </p:cNvPr>
              <p:cNvSpPr/>
              <p:nvPr/>
            </p:nvSpPr>
            <p:spPr>
              <a:xfrm>
                <a:off x="6477000" y="2339761"/>
                <a:ext cx="1833451" cy="710579"/>
              </a:xfrm>
              <a:prstGeom prst="rect">
                <a:avLst/>
              </a:prstGeom>
            </p:spPr>
            <p:txBody>
              <a:bodyPr wrap="none">
                <a:spAutoFit/>
              </a:bodyPr>
              <a:lstStyle/>
              <a:p>
                <a:r>
                  <a:rPr lang="nb-NO"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r>
                      <a:rPr lang="vi-VN" sz="2800" b="1" i="1">
                        <a:solidFill>
                          <a:srgbClr val="FFFFFF"/>
                        </a:solidFill>
                        <a:latin typeface="Cambria Math" panose="02040503050406030204" pitchFamily="18" charset="0"/>
                        <a:ea typeface="Arial" panose="020B0604020202020204" pitchFamily="34" charset="0"/>
                      </a:rPr>
                      <m:t>𝑰</m:t>
                    </m:r>
                    <m:r>
                      <a:rPr lang="nb-NO" sz="2800" b="1" i="1">
                        <a:solidFill>
                          <a:srgbClr val="FFFFFF"/>
                        </a:solidFill>
                        <a:latin typeface="Cambria Math" panose="02040503050406030204" pitchFamily="18" charset="0"/>
                        <a:ea typeface="Arial" panose="020B0604020202020204" pitchFamily="34"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rPr>
                              <m:t>𝑰</m:t>
                            </m:r>
                          </m:e>
                          <m:sub>
                            <m:r>
                              <a:rPr lang="nb-NO" sz="2800" b="1" i="1">
                                <a:solidFill>
                                  <a:srgbClr val="FFFFFF"/>
                                </a:solidFill>
                                <a:latin typeface="Cambria Math" panose="02040503050406030204" pitchFamily="18" charset="0"/>
                                <a:ea typeface="Arial" panose="020B0604020202020204" pitchFamily="34" charset="0"/>
                              </a:rPr>
                              <m:t>𝟎</m:t>
                            </m:r>
                          </m:sub>
                        </m:sSub>
                      </m:num>
                      <m:den>
                        <m:r>
                          <a:rPr lang="nb-NO" sz="2800" b="1" i="1">
                            <a:solidFill>
                              <a:srgbClr val="FFFFFF"/>
                            </a:solidFill>
                            <a:latin typeface="Cambria Math" panose="02040503050406030204" pitchFamily="18" charset="0"/>
                            <a:ea typeface="Arial" panose="020B0604020202020204" pitchFamily="34" charset="0"/>
                          </a:rPr>
                          <m:t>𝟐</m:t>
                        </m:r>
                      </m:den>
                    </m:f>
                    <m:r>
                      <a:rPr lang="nb-NO" sz="2800" b="1" i="1">
                        <a:solidFill>
                          <a:srgbClr val="FFFFFF"/>
                        </a:solidFill>
                        <a:latin typeface="Cambria Math" panose="02040503050406030204" pitchFamily="18" charset="0"/>
                        <a:ea typeface="Arial" panose="020B0604020202020204" pitchFamily="34" charset="0"/>
                      </a:rPr>
                      <m:t>.</m:t>
                    </m:r>
                  </m:oMath>
                </a14:m>
                <a:r>
                  <a:rPr lang="vi-VN" sz="2800" b="1" dirty="0">
                    <a:solidFill>
                      <a:srgbClr val="FFFFFF"/>
                    </a:solidFill>
                    <a:latin typeface="UTM Swiss Condensed" panose="02000500000000000000" pitchFamily="2" charset="0"/>
                  </a:rPr>
                  <a:t> </a:t>
                </a:r>
              </a:p>
            </p:txBody>
          </p:sp>
        </mc:Choice>
        <mc:Fallback xmlns="">
          <p:sp>
            <p:nvSpPr>
              <p:cNvPr id="6" name="Rectangle 5">
                <a:extLst>
                  <a:ext uri="{FF2B5EF4-FFF2-40B4-BE49-F238E27FC236}">
                    <a16:creationId xmlns:a16="http://schemas.microsoft.com/office/drawing/2014/main" id="{64EFBD71-0074-474E-BC26-8B4FCC65E91C}"/>
                  </a:ext>
                </a:extLst>
              </p:cNvPr>
              <p:cNvSpPr>
                <a:spLocks noRot="1" noChangeAspect="1" noMove="1" noResize="1" noEditPoints="1" noAdjustHandles="1" noChangeArrowheads="1" noChangeShapeType="1" noTextEdit="1"/>
              </p:cNvSpPr>
              <p:nvPr/>
            </p:nvSpPr>
            <p:spPr>
              <a:xfrm>
                <a:off x="6477000" y="2339761"/>
                <a:ext cx="1833451" cy="710579"/>
              </a:xfrm>
              <a:prstGeom prst="rect">
                <a:avLst/>
              </a:prstGeom>
              <a:blipFill>
                <a:blip r:embed="rId6"/>
                <a:stretch>
                  <a:fillRect l="-7000" b="-8621"/>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297B08F3-3DBF-437E-B8C0-6A2ECD59A545}"/>
              </a:ext>
            </a:extLst>
          </p:cNvPr>
          <p:cNvSpPr/>
          <p:nvPr/>
        </p:nvSpPr>
        <p:spPr>
          <a:xfrm>
            <a:off x="952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661391621"/>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CF3F9766-E169-413B-BA01-E6D4A796EBF0}"/>
                  </a:ext>
                </a:extLst>
              </p:cNvPr>
              <p:cNvSpPr/>
              <p:nvPr/>
            </p:nvSpPr>
            <p:spPr>
              <a:xfrm>
                <a:off x="127000" y="63500"/>
                <a:ext cx="11938000" cy="200978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nb-NO" sz="2800" b="1" dirty="0">
                    <a:solidFill>
                      <a:srgbClr val="FF0000"/>
                    </a:solidFill>
                    <a:latin typeface="UTM Swiss Condensed" panose="02000500000000000000" pitchFamily="2" charset="0"/>
                    <a:cs typeface="Times New Roman" panose="02020603050405020304" pitchFamily="18" charset="0"/>
                  </a:rPr>
                  <a:t>Câu 23:</a:t>
                </a:r>
                <a:r>
                  <a:rPr lang="nb-NO" sz="2800" b="1" dirty="0">
                    <a:solidFill>
                      <a:srgbClr val="FFFF00"/>
                    </a:solidFill>
                    <a:latin typeface="UTM Swiss Condensed" panose="02000500000000000000" pitchFamily="2" charset="0"/>
                    <a:cs typeface="Times New Roman" panose="02020603050405020304" pitchFamily="18" charset="0"/>
                  </a:rPr>
                  <a:t> Đặt điện áp </a:t>
                </a:r>
                <a14:m>
                  <m:oMath xmlns:m="http://schemas.openxmlformats.org/officeDocument/2006/math">
                    <m:r>
                      <a:rPr lang="vi-VN" sz="2800" b="1">
                        <a:solidFill>
                          <a:srgbClr val="FFFF00"/>
                        </a:solidFill>
                        <a:latin typeface="Cambria Math" panose="02040503050406030204" pitchFamily="18" charset="0"/>
                      </a:rPr>
                      <m:t>𝒖</m:t>
                    </m:r>
                    <m:r>
                      <a:rPr lang="nb-NO" sz="2800" b="1">
                        <a:solidFill>
                          <a:srgbClr val="FFFF00"/>
                        </a:solidFill>
                        <a:latin typeface="Cambria Math" panose="02040503050406030204" pitchFamily="18" charset="0"/>
                      </a:rPr>
                      <m:t> = </m:t>
                    </m:r>
                    <m:sSub>
                      <m:sSubPr>
                        <m:ctrlPr>
                          <a:rPr lang="vi-VN" sz="2800" b="1" i="1">
                            <a:solidFill>
                              <a:srgbClr val="FFFF00"/>
                            </a:solidFill>
                            <a:latin typeface="Cambria Math" panose="02040503050406030204" pitchFamily="18" charset="0"/>
                          </a:rPr>
                        </m:ctrlPr>
                      </m:sSubPr>
                      <m:e>
                        <m:r>
                          <a:rPr lang="vi-VN" sz="2800" b="1">
                            <a:solidFill>
                              <a:srgbClr val="FFFF00"/>
                            </a:solidFill>
                            <a:latin typeface="Cambria Math" panose="02040503050406030204" pitchFamily="18" charset="0"/>
                          </a:rPr>
                          <m:t>𝑼</m:t>
                        </m:r>
                      </m:e>
                      <m:sub>
                        <m:r>
                          <a:rPr lang="nb-NO" sz="2800" b="1">
                            <a:solidFill>
                              <a:srgbClr val="FFFF00"/>
                            </a:solidFill>
                            <a:latin typeface="Cambria Math" panose="02040503050406030204" pitchFamily="18" charset="0"/>
                          </a:rPr>
                          <m:t>𝟎</m:t>
                        </m:r>
                      </m:sub>
                    </m:sSub>
                    <m:r>
                      <a:rPr lang="vi-VN" sz="2800" b="1">
                        <a:solidFill>
                          <a:srgbClr val="FFFF00"/>
                        </a:solidFill>
                        <a:latin typeface="Cambria Math" panose="02040503050406030204" pitchFamily="18" charset="0"/>
                      </a:rPr>
                      <m:t>𝒄</m:t>
                    </m:r>
                    <m:r>
                      <m:rPr>
                        <m:nor/>
                      </m:rPr>
                      <a:rPr lang="nb-NO" sz="2800" b="1">
                        <a:solidFill>
                          <a:srgbClr val="FFFF00"/>
                        </a:solidFill>
                        <a:latin typeface="UTM Swiss Condensed" panose="02000500000000000000" pitchFamily="2" charset="0"/>
                        <a:cs typeface="Times New Roman" panose="02020603050405020304" pitchFamily="18" charset="0"/>
                      </a:rPr>
                      <m:t>os</m:t>
                    </m:r>
                    <m:r>
                      <a:rPr lang="vi-VN" sz="2800" b="1">
                        <a:solidFill>
                          <a:srgbClr val="FFFF00"/>
                        </a:solidFill>
                        <a:latin typeface="Cambria Math" panose="02040503050406030204" pitchFamily="18" charset="0"/>
                      </a:rPr>
                      <m:t>𝝎</m:t>
                    </m:r>
                    <m:r>
                      <a:rPr lang="vi-VN" sz="2800" b="1">
                        <a:solidFill>
                          <a:srgbClr val="FFFF00"/>
                        </a:solidFill>
                        <a:latin typeface="Cambria Math" panose="02040503050406030204" pitchFamily="18" charset="0"/>
                      </a:rPr>
                      <m:t>𝒕</m:t>
                    </m:r>
                  </m:oMath>
                </a14:m>
                <a:r>
                  <a:rPr lang="nb-NO" sz="2800" b="1" dirty="0">
                    <a:solidFill>
                      <a:srgbClr val="FFFF00"/>
                    </a:solidFill>
                    <a:latin typeface="UTM Swiss Condensed" panose="02000500000000000000" pitchFamily="2" charset="0"/>
                    <a:cs typeface="Times New Roman" panose="02020603050405020304" pitchFamily="18" charset="0"/>
                  </a:rPr>
                  <a:t> vào hai đầu đoạn mạch gồm điện trở R, cuộn cảm thuần có độ tự cảm L và tụ điện có điện dung C mắc nối tiếp. Tổng trở của mạch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nb-NO"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CF3F9766-E169-413B-BA01-E6D4A796EBF0}"/>
                  </a:ext>
                </a:extLst>
              </p:cNvPr>
              <p:cNvSpPr>
                <a:spLocks noRot="1" noChangeAspect="1" noMove="1" noResize="1" noEditPoints="1" noAdjustHandles="1" noChangeArrowheads="1" noChangeShapeType="1" noTextEdit="1"/>
              </p:cNvSpPr>
              <p:nvPr/>
            </p:nvSpPr>
            <p:spPr>
              <a:xfrm>
                <a:off x="127000" y="63500"/>
                <a:ext cx="11938000" cy="2009781"/>
              </a:xfrm>
              <a:prstGeom prst="rect">
                <a:avLst/>
              </a:prstGeom>
              <a:blipFill>
                <a:blip r:embed="rId2"/>
                <a:stretch>
                  <a:fillRect l="-916" t="-1714" r="-86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FCA97C67-4C2C-4B4E-85AC-88A37A2A3200}"/>
                  </a:ext>
                </a:extLst>
              </p:cNvPr>
              <p:cNvSpPr/>
              <p:nvPr/>
            </p:nvSpPr>
            <p:spPr>
              <a:xfrm>
                <a:off x="1016000" y="2073281"/>
                <a:ext cx="4891083" cy="969176"/>
              </a:xfrm>
              <a:prstGeom prst="rect">
                <a:avLst/>
              </a:prstGeom>
            </p:spPr>
            <p:txBody>
              <a:bodyPr wrap="none">
                <a:spAutoFit/>
              </a:bodyPr>
              <a:lstStyle/>
              <a:p>
                <a:r>
                  <a:rPr lang="nb-NO" sz="2800" b="1" dirty="0">
                    <a:solidFill>
                      <a:srgbClr val="FFFFFF"/>
                    </a:solidFill>
                    <a:latin typeface="UTM Swiss Condensed" panose="02000500000000000000" pitchFamily="2" charset="0"/>
                    <a:ea typeface="Arial" panose="020B0604020202020204" pitchFamily="34" charset="0"/>
                  </a:rPr>
                  <a:t>A. </a:t>
                </a:r>
                <a14:m>
                  <m:oMath xmlns:m="http://schemas.openxmlformats.org/officeDocument/2006/math">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𝒁</m:t>
                    </m:r>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sSup>
                          <m:sSupPr>
                            <m:ctrlPr>
                              <a:rPr lang="vi-VN" sz="2800" b="1" i="1">
                                <a:solidFill>
                                  <a:srgbClr val="FFFFFF"/>
                                </a:solidFill>
                                <a:latin typeface="Cambria Math" panose="02040503050406030204" pitchFamily="18" charset="0"/>
                                <a:cs typeface="Times New Roman" panose="02020603050405020304" pitchFamily="18" charset="0"/>
                              </a:rPr>
                            </m:ctrlPr>
                          </m:sSup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𝑹</m:t>
                            </m:r>
                          </m:e>
                          <m:sup>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p>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𝑳</m:t>
                        </m:r>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𝑪</m:t>
                            </m:r>
                          </m:den>
                        </m:f>
                        <m:sSup>
                          <m:sSupPr>
                            <m:ctrlPr>
                              <a:rPr lang="vi-VN" sz="2800" b="1" i="1">
                                <a:solidFill>
                                  <a:srgbClr val="FFFFFF"/>
                                </a:solidFill>
                                <a:latin typeface="Cambria Math" panose="02040503050406030204" pitchFamily="18" charset="0"/>
                                <a:cs typeface="Times New Roman" panose="02020603050405020304" pitchFamily="18" charset="0"/>
                              </a:rPr>
                            </m:ctrlPr>
                          </m:sSupPr>
                          <m:e>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e>
                          <m:sup>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p>
                      </m:e>
                    </m:rad>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nb-NO"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3" name="Rectangle 2">
                <a:extLst>
                  <a:ext uri="{FF2B5EF4-FFF2-40B4-BE49-F238E27FC236}">
                    <a16:creationId xmlns:a16="http://schemas.microsoft.com/office/drawing/2014/main" id="{FCA97C67-4C2C-4B4E-85AC-88A37A2A3200}"/>
                  </a:ext>
                </a:extLst>
              </p:cNvPr>
              <p:cNvSpPr>
                <a:spLocks noRot="1" noChangeAspect="1" noMove="1" noResize="1" noEditPoints="1" noAdjustHandles="1" noChangeArrowheads="1" noChangeShapeType="1" noTextEdit="1"/>
              </p:cNvSpPr>
              <p:nvPr/>
            </p:nvSpPr>
            <p:spPr>
              <a:xfrm>
                <a:off x="1016000" y="2073281"/>
                <a:ext cx="4891083" cy="969176"/>
              </a:xfrm>
              <a:prstGeom prst="rect">
                <a:avLst/>
              </a:prstGeom>
              <a:blipFill>
                <a:blip r:embed="rId3"/>
                <a:stretch>
                  <a:fillRect l="-26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34DADA87-8DC1-48C6-99C0-5DF5CA9FEE2F}"/>
                  </a:ext>
                </a:extLst>
              </p:cNvPr>
              <p:cNvSpPr/>
              <p:nvPr/>
            </p:nvSpPr>
            <p:spPr>
              <a:xfrm>
                <a:off x="6477000" y="2073281"/>
                <a:ext cx="4681410" cy="1838517"/>
              </a:xfrm>
              <a:prstGeom prst="rect">
                <a:avLst/>
              </a:prstGeom>
            </p:spPr>
            <p:txBody>
              <a:bodyPr wrap="none">
                <a:spAutoFit/>
              </a:bodyPr>
              <a:lstStyle/>
              <a:p>
                <a:pPr algn="just">
                  <a:lnSpc>
                    <a:spcPct val="150000"/>
                  </a:lnSpc>
                  <a:spcAft>
                    <a:spcPts val="0"/>
                  </a:spcAft>
                  <a:tabLst>
                    <a:tab pos="179705" algn="l"/>
                    <a:tab pos="3420110" algn="l"/>
                    <a:tab pos="5039995" algn="l"/>
                  </a:tabLst>
                </a:pPr>
                <a:r>
                  <a:rPr lang="nb-NO"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a:t>
                </a:r>
                <a14:m>
                  <m:oMath xmlns:m="http://schemas.openxmlformats.org/officeDocument/2006/math">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𝒁</m:t>
                    </m:r>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rad>
                      <m:radPr>
                        <m:degHide m:val="on"/>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radPr>
                      <m:deg/>
                      <m:e>
                        <m:sSup>
                          <m:sSup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sSup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𝑹</m:t>
                            </m:r>
                          </m:e>
                          <m:sup>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p>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𝑳</m:t>
                        </m:r>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fPr>
                          <m:num>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𝑪</m:t>
                            </m:r>
                          </m:den>
                        </m:f>
                        <m:sSup>
                          <m:sSup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sSupPr>
                          <m:e>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e>
                          <m:sup>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p>
                      </m:e>
                    </m:rad>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nb-NO"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4" name="Rectangle 3">
                <a:extLst>
                  <a:ext uri="{FF2B5EF4-FFF2-40B4-BE49-F238E27FC236}">
                    <a16:creationId xmlns:a16="http://schemas.microsoft.com/office/drawing/2014/main" id="{34DADA87-8DC1-48C6-99C0-5DF5CA9FEE2F}"/>
                  </a:ext>
                </a:extLst>
              </p:cNvPr>
              <p:cNvSpPr>
                <a:spLocks noRot="1" noChangeAspect="1" noMove="1" noResize="1" noEditPoints="1" noAdjustHandles="1" noChangeArrowheads="1" noChangeShapeType="1" noTextEdit="1"/>
              </p:cNvSpPr>
              <p:nvPr/>
            </p:nvSpPr>
            <p:spPr>
              <a:xfrm>
                <a:off x="6477000" y="2073281"/>
                <a:ext cx="4681410" cy="1838517"/>
              </a:xfrm>
              <a:prstGeom prst="rect">
                <a:avLst/>
              </a:prstGeom>
              <a:blipFill>
                <a:blip r:embed="rId4"/>
                <a:stretch>
                  <a:fillRect l="-273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587D421A-0BCB-4B01-879E-010F1EFDAA26}"/>
                  </a:ext>
                </a:extLst>
              </p:cNvPr>
              <p:cNvSpPr/>
              <p:nvPr/>
            </p:nvSpPr>
            <p:spPr>
              <a:xfrm>
                <a:off x="1016000" y="2835281"/>
                <a:ext cx="4891083" cy="969176"/>
              </a:xfrm>
              <a:prstGeom prst="rect">
                <a:avLst/>
              </a:prstGeom>
            </p:spPr>
            <p:txBody>
              <a:bodyPr wrap="none">
                <a:spAutoFit/>
              </a:bodyPr>
              <a:lstStyle/>
              <a:p>
                <a:r>
                  <a:rPr lang="nb-NO"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𝒁</m:t>
                    </m:r>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𝑹</m:t>
                        </m:r>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𝑳</m:t>
                        </m:r>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𝑪</m:t>
                            </m:r>
                          </m:den>
                        </m:f>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e>
                    </m:rad>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nb-NO"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5" name="Rectangle 4">
                <a:extLst>
                  <a:ext uri="{FF2B5EF4-FFF2-40B4-BE49-F238E27FC236}">
                    <a16:creationId xmlns:a16="http://schemas.microsoft.com/office/drawing/2014/main" id="{587D421A-0BCB-4B01-879E-010F1EFDAA26}"/>
                  </a:ext>
                </a:extLst>
              </p:cNvPr>
              <p:cNvSpPr>
                <a:spLocks noRot="1" noChangeAspect="1" noMove="1" noResize="1" noEditPoints="1" noAdjustHandles="1" noChangeArrowheads="1" noChangeShapeType="1" noTextEdit="1"/>
              </p:cNvSpPr>
              <p:nvPr/>
            </p:nvSpPr>
            <p:spPr>
              <a:xfrm>
                <a:off x="1016000" y="2835281"/>
                <a:ext cx="4891083" cy="969176"/>
              </a:xfrm>
              <a:prstGeom prst="rect">
                <a:avLst/>
              </a:prstGeom>
              <a:blipFill>
                <a:blip r:embed="rId5"/>
                <a:stretch>
                  <a:fillRect l="-26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152835A2-BC96-4A47-8C35-E297942A6E24}"/>
                  </a:ext>
                </a:extLst>
              </p:cNvPr>
              <p:cNvSpPr/>
              <p:nvPr/>
            </p:nvSpPr>
            <p:spPr>
              <a:xfrm>
                <a:off x="6477000" y="2835281"/>
                <a:ext cx="4443268" cy="969176"/>
              </a:xfrm>
              <a:prstGeom prst="rect">
                <a:avLst/>
              </a:prstGeom>
            </p:spPr>
            <p:txBody>
              <a:bodyPr wrap="none">
                <a:spAutoFit/>
              </a:bodyPr>
              <a:lstStyle/>
              <a:p>
                <a:r>
                  <a:rPr lang="nb-NO"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r>
                      <a:rPr lang="vi-VN" sz="2800" b="1" i="1">
                        <a:solidFill>
                          <a:srgbClr val="FFFFFF"/>
                        </a:solidFill>
                        <a:latin typeface="Cambria Math" panose="02040503050406030204" pitchFamily="18" charset="0"/>
                        <a:ea typeface="Arial" panose="020B0604020202020204" pitchFamily="34" charset="0"/>
                      </a:rPr>
                      <m:t>𝒁</m:t>
                    </m:r>
                    <m:r>
                      <a:rPr lang="nb-NO" sz="2800" b="1" i="1">
                        <a:solidFill>
                          <a:srgbClr val="FFFFFF"/>
                        </a:solidFill>
                        <a:latin typeface="Cambria Math" panose="02040503050406030204" pitchFamily="18" charset="0"/>
                        <a:ea typeface="Arial" panose="020B0604020202020204" pitchFamily="34" charset="0"/>
                      </a:rPr>
                      <m:t> = </m:t>
                    </m:r>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vi-VN" sz="2800" b="1" i="1">
                            <a:solidFill>
                              <a:srgbClr val="FFFFFF"/>
                            </a:solidFill>
                            <a:latin typeface="Cambria Math" panose="02040503050406030204" pitchFamily="18" charset="0"/>
                            <a:ea typeface="Arial" panose="020B0604020202020204" pitchFamily="34" charset="0"/>
                          </a:rPr>
                          <m:t>𝑹</m:t>
                        </m:r>
                        <m:r>
                          <a:rPr lang="nb-NO" sz="2800" b="1" i="1">
                            <a:solidFill>
                              <a:srgbClr val="FFFFFF"/>
                            </a:solidFill>
                            <a:latin typeface="Cambria Math" panose="02040503050406030204" pitchFamily="18" charset="0"/>
                            <a:ea typeface="Arial" panose="020B0604020202020204" pitchFamily="34" charset="0"/>
                          </a:rPr>
                          <m:t> + (</m:t>
                        </m:r>
                        <m:r>
                          <a:rPr lang="vi-VN" sz="2800" b="1" i="1">
                            <a:solidFill>
                              <a:srgbClr val="FFFFFF"/>
                            </a:solidFill>
                            <a:latin typeface="Cambria Math" panose="02040503050406030204" pitchFamily="18" charset="0"/>
                            <a:ea typeface="Arial" panose="020B0604020202020204" pitchFamily="34" charset="0"/>
                          </a:rPr>
                          <m:t>𝝎</m:t>
                        </m:r>
                        <m:r>
                          <a:rPr lang="vi-VN" sz="2800" b="1" i="1">
                            <a:solidFill>
                              <a:srgbClr val="FFFFFF"/>
                            </a:solidFill>
                            <a:latin typeface="Cambria Math" panose="02040503050406030204" pitchFamily="18" charset="0"/>
                            <a:ea typeface="Arial" panose="020B0604020202020204" pitchFamily="34" charset="0"/>
                          </a:rPr>
                          <m:t>𝑳</m:t>
                        </m:r>
                        <m:r>
                          <a:rPr lang="nb-NO" sz="2800" b="1" i="1">
                            <a:solidFill>
                              <a:srgbClr val="FFFFFF"/>
                            </a:solidFill>
                            <a:latin typeface="Cambria Math" panose="02040503050406030204" pitchFamily="18" charset="0"/>
                            <a:ea typeface="Arial" panose="020B0604020202020204" pitchFamily="34"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nb-NO" sz="2800" b="1" i="1">
                                <a:solidFill>
                                  <a:srgbClr val="FFFFFF"/>
                                </a:solidFill>
                                <a:latin typeface="Cambria Math" panose="02040503050406030204" pitchFamily="18" charset="0"/>
                                <a:ea typeface="Arial" panose="020B0604020202020204" pitchFamily="34" charset="0"/>
                              </a:rPr>
                              <m:t>𝟏</m:t>
                            </m:r>
                          </m:num>
                          <m:den>
                            <m:r>
                              <a:rPr lang="vi-VN" sz="2800" b="1" i="1">
                                <a:solidFill>
                                  <a:srgbClr val="FFFFFF"/>
                                </a:solidFill>
                                <a:latin typeface="Cambria Math" panose="02040503050406030204" pitchFamily="18" charset="0"/>
                                <a:ea typeface="Arial" panose="020B0604020202020204" pitchFamily="34" charset="0"/>
                              </a:rPr>
                              <m:t>𝝎</m:t>
                            </m:r>
                            <m:r>
                              <a:rPr lang="vi-VN" sz="2800" b="1" i="1">
                                <a:solidFill>
                                  <a:srgbClr val="FFFFFF"/>
                                </a:solidFill>
                                <a:latin typeface="Cambria Math" panose="02040503050406030204" pitchFamily="18" charset="0"/>
                                <a:ea typeface="Arial" panose="020B0604020202020204" pitchFamily="34" charset="0"/>
                              </a:rPr>
                              <m:t>𝑪</m:t>
                            </m:r>
                          </m:den>
                        </m:f>
                        <m:r>
                          <a:rPr lang="nb-NO" sz="2800" b="1" i="1">
                            <a:solidFill>
                              <a:srgbClr val="FFFFFF"/>
                            </a:solidFill>
                            <a:latin typeface="Cambria Math" panose="02040503050406030204" pitchFamily="18" charset="0"/>
                            <a:ea typeface="Arial" panose="020B0604020202020204" pitchFamily="34" charset="0"/>
                          </a:rPr>
                          <m:t>)</m:t>
                        </m:r>
                      </m:e>
                    </m:rad>
                    <m:r>
                      <a:rPr lang="nb-NO" sz="2800" b="1" i="1">
                        <a:solidFill>
                          <a:srgbClr val="FFFFFF"/>
                        </a:solidFill>
                        <a:latin typeface="Cambria Math" panose="02040503050406030204" pitchFamily="18" charset="0"/>
                        <a:ea typeface="Arial" panose="020B0604020202020204" pitchFamily="34" charset="0"/>
                      </a:rPr>
                      <m:t>.</m:t>
                    </m:r>
                  </m:oMath>
                </a14:m>
                <a:r>
                  <a:rPr lang="vi-VN" sz="2800" b="1" dirty="0">
                    <a:solidFill>
                      <a:srgbClr val="FFFFFF"/>
                    </a:solidFill>
                    <a:latin typeface="UTM Swiss Condensed" panose="02000500000000000000" pitchFamily="2" charset="0"/>
                  </a:rPr>
                  <a:t> </a:t>
                </a:r>
              </a:p>
            </p:txBody>
          </p:sp>
        </mc:Choice>
        <mc:Fallback xmlns="">
          <p:sp>
            <p:nvSpPr>
              <p:cNvPr id="6" name="Rectangle 5">
                <a:extLst>
                  <a:ext uri="{FF2B5EF4-FFF2-40B4-BE49-F238E27FC236}">
                    <a16:creationId xmlns:a16="http://schemas.microsoft.com/office/drawing/2014/main" id="{152835A2-BC96-4A47-8C35-E297942A6E24}"/>
                  </a:ext>
                </a:extLst>
              </p:cNvPr>
              <p:cNvSpPr>
                <a:spLocks noRot="1" noChangeAspect="1" noMove="1" noResize="1" noEditPoints="1" noAdjustHandles="1" noChangeArrowheads="1" noChangeShapeType="1" noTextEdit="1"/>
              </p:cNvSpPr>
              <p:nvPr/>
            </p:nvSpPr>
            <p:spPr>
              <a:xfrm>
                <a:off x="6477000" y="2835281"/>
                <a:ext cx="4443268" cy="969176"/>
              </a:xfrm>
              <a:prstGeom prst="rect">
                <a:avLst/>
              </a:prstGeom>
              <a:blipFill>
                <a:blip r:embed="rId6"/>
                <a:stretch>
                  <a:fillRect l="-2885"/>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BF6FDC87-85CD-4506-9783-BB88CB642586}"/>
              </a:ext>
            </a:extLst>
          </p:cNvPr>
          <p:cNvSpPr/>
          <p:nvPr/>
        </p:nvSpPr>
        <p:spPr>
          <a:xfrm>
            <a:off x="952500" y="2009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3526676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415965AF-2F37-4E7C-941E-B089AAD57915}"/>
                  </a:ext>
                </a:extLst>
              </p:cNvPr>
              <p:cNvSpPr/>
              <p:nvPr/>
            </p:nvSpPr>
            <p:spPr>
              <a:xfrm>
                <a:off x="127000" y="63500"/>
                <a:ext cx="11938000" cy="200978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nb-NO" sz="2800" b="1" dirty="0">
                    <a:solidFill>
                      <a:srgbClr val="FF0000"/>
                    </a:solidFill>
                    <a:latin typeface="UTM Swiss Condensed" panose="02000500000000000000" pitchFamily="2" charset="0"/>
                    <a:cs typeface="Times New Roman" panose="02020603050405020304" pitchFamily="18" charset="0"/>
                  </a:rPr>
                  <a:t>Câu 24:</a:t>
                </a:r>
                <a:r>
                  <a:rPr lang="nb-NO" sz="2800" b="1" dirty="0">
                    <a:solidFill>
                      <a:srgbClr val="FFFF00"/>
                    </a:solidFill>
                    <a:latin typeface="UTM Swiss Condensed" panose="02000500000000000000" pitchFamily="2" charset="0"/>
                    <a:cs typeface="Times New Roman" panose="02020603050405020304" pitchFamily="18" charset="0"/>
                  </a:rPr>
                  <a:t> Đặt điện áp </a:t>
                </a:r>
                <a14:m>
                  <m:oMath xmlns:m="http://schemas.openxmlformats.org/officeDocument/2006/math">
                    <m:r>
                      <a:rPr lang="vi-VN" sz="2800" b="1">
                        <a:solidFill>
                          <a:srgbClr val="FFFF00"/>
                        </a:solidFill>
                        <a:latin typeface="Cambria Math" panose="02040503050406030204" pitchFamily="18" charset="0"/>
                      </a:rPr>
                      <m:t>𝒖</m:t>
                    </m:r>
                    <m:r>
                      <a:rPr lang="nb-NO" sz="2800" b="1">
                        <a:solidFill>
                          <a:srgbClr val="FFFF00"/>
                        </a:solidFill>
                        <a:latin typeface="Cambria Math" panose="02040503050406030204" pitchFamily="18" charset="0"/>
                      </a:rPr>
                      <m:t> = </m:t>
                    </m:r>
                    <m:sSub>
                      <m:sSubPr>
                        <m:ctrlPr>
                          <a:rPr lang="vi-VN" sz="2800" b="1" i="1">
                            <a:solidFill>
                              <a:srgbClr val="FFFF00"/>
                            </a:solidFill>
                            <a:latin typeface="Cambria Math" panose="02040503050406030204" pitchFamily="18" charset="0"/>
                          </a:rPr>
                        </m:ctrlPr>
                      </m:sSubPr>
                      <m:e>
                        <m:r>
                          <a:rPr lang="vi-VN" sz="2800" b="1">
                            <a:solidFill>
                              <a:srgbClr val="FFFF00"/>
                            </a:solidFill>
                            <a:latin typeface="Cambria Math" panose="02040503050406030204" pitchFamily="18" charset="0"/>
                          </a:rPr>
                          <m:t>𝑼</m:t>
                        </m:r>
                      </m:e>
                      <m:sub>
                        <m:r>
                          <a:rPr lang="nb-NO" sz="2800" b="1">
                            <a:solidFill>
                              <a:srgbClr val="FFFF00"/>
                            </a:solidFill>
                            <a:latin typeface="Cambria Math" panose="02040503050406030204" pitchFamily="18" charset="0"/>
                          </a:rPr>
                          <m:t>𝟎</m:t>
                        </m:r>
                      </m:sub>
                    </m:sSub>
                    <m:r>
                      <a:rPr lang="vi-VN" sz="2800" b="1">
                        <a:solidFill>
                          <a:srgbClr val="FFFF00"/>
                        </a:solidFill>
                        <a:latin typeface="Cambria Math" panose="02040503050406030204" pitchFamily="18" charset="0"/>
                      </a:rPr>
                      <m:t>𝒄</m:t>
                    </m:r>
                    <m:r>
                      <m:rPr>
                        <m:nor/>
                      </m:rPr>
                      <a:rPr lang="nb-NO" sz="2800" b="1">
                        <a:solidFill>
                          <a:srgbClr val="FFFF00"/>
                        </a:solidFill>
                        <a:latin typeface="UTM Swiss Condensed" panose="02000500000000000000" pitchFamily="2" charset="0"/>
                        <a:cs typeface="Times New Roman" panose="02020603050405020304" pitchFamily="18" charset="0"/>
                      </a:rPr>
                      <m:t>os</m:t>
                    </m:r>
                    <m:r>
                      <a:rPr lang="vi-VN" sz="2800" b="1">
                        <a:solidFill>
                          <a:srgbClr val="FFFF00"/>
                        </a:solidFill>
                        <a:latin typeface="Cambria Math" panose="02040503050406030204" pitchFamily="18" charset="0"/>
                      </a:rPr>
                      <m:t>𝝎</m:t>
                    </m:r>
                    <m:r>
                      <a:rPr lang="vi-VN" sz="2800" b="1">
                        <a:solidFill>
                          <a:srgbClr val="FFFF00"/>
                        </a:solidFill>
                        <a:latin typeface="Cambria Math" panose="02040503050406030204" pitchFamily="18" charset="0"/>
                      </a:rPr>
                      <m:t>𝒕</m:t>
                    </m:r>
                  </m:oMath>
                </a14:m>
                <a:r>
                  <a:rPr lang="nb-NO" sz="2800" b="1" dirty="0">
                    <a:solidFill>
                      <a:srgbClr val="FFFF00"/>
                    </a:solidFill>
                    <a:latin typeface="UTM Swiss Condensed" panose="02000500000000000000" pitchFamily="2" charset="0"/>
                    <a:cs typeface="Times New Roman" panose="02020603050405020304" pitchFamily="18" charset="0"/>
                  </a:rPr>
                  <a:t> vào hai đầu đoạn mạch gồm điện trở R, cuộn cảm thuần có độ tự cảm L và tụ điện có điện dung C mắc nối tiếp. Cường độ hiệu dụng trong mạch đạt giá trị cực đại khi</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nb-NO"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415965AF-2F37-4E7C-941E-B089AAD57915}"/>
                  </a:ext>
                </a:extLst>
              </p:cNvPr>
              <p:cNvSpPr>
                <a:spLocks noRot="1" noChangeAspect="1" noMove="1" noResize="1" noEditPoints="1" noAdjustHandles="1" noChangeArrowheads="1" noChangeShapeType="1" noTextEdit="1"/>
              </p:cNvSpPr>
              <p:nvPr/>
            </p:nvSpPr>
            <p:spPr>
              <a:xfrm>
                <a:off x="127000" y="63500"/>
                <a:ext cx="11938000" cy="2009781"/>
              </a:xfrm>
              <a:prstGeom prst="rect">
                <a:avLst/>
              </a:prstGeom>
              <a:blipFill>
                <a:blip r:embed="rId2"/>
                <a:stretch>
                  <a:fillRect l="-916" t="-1714" r="-86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ACD8D1E9-1485-493C-917D-3738B113586C}"/>
                  </a:ext>
                </a:extLst>
              </p:cNvPr>
              <p:cNvSpPr/>
              <p:nvPr/>
            </p:nvSpPr>
            <p:spPr>
              <a:xfrm>
                <a:off x="1016000" y="2073281"/>
                <a:ext cx="2121093" cy="712631"/>
              </a:xfrm>
              <a:prstGeom prst="rect">
                <a:avLst/>
              </a:prstGeom>
            </p:spPr>
            <p:txBody>
              <a:bodyPr wrap="none">
                <a:spAutoFit/>
              </a:bodyPr>
              <a:lstStyle/>
              <a:p>
                <a:r>
                  <a:rPr lang="nb-NO" sz="2800" b="1" dirty="0">
                    <a:solidFill>
                      <a:srgbClr val="FFFFFF"/>
                    </a:solidFill>
                    <a:latin typeface="UTM Swiss Condensed" panose="02000500000000000000" pitchFamily="2" charset="0"/>
                    <a:ea typeface="Arial" panose="020B0604020202020204" pitchFamily="34" charset="0"/>
                  </a:rPr>
                  <a:t>A. </a:t>
                </a:r>
                <a14:m>
                  <m:oMath xmlns:m="http://schemas.openxmlformats.org/officeDocument/2006/math">
                    <m:sSup>
                      <m:sSupPr>
                        <m:ctrlPr>
                          <a:rPr lang="vi-VN" sz="2800" b="1" i="1">
                            <a:solidFill>
                              <a:srgbClr val="FFFFFF"/>
                            </a:solidFill>
                            <a:latin typeface="Cambria Math" panose="02040503050406030204" pitchFamily="18" charset="0"/>
                            <a:cs typeface="Times New Roman" panose="02020603050405020304" pitchFamily="18" charset="0"/>
                          </a:rPr>
                        </m:ctrlPr>
                      </m:sSup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𝑹</m:t>
                        </m:r>
                      </m:e>
                      <m:sup>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p>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𝑳</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𝑪</m:t>
                        </m:r>
                      </m:den>
                    </m:f>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nb-NO"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3" name="Rectangle 2">
                <a:extLst>
                  <a:ext uri="{FF2B5EF4-FFF2-40B4-BE49-F238E27FC236}">
                    <a16:creationId xmlns:a16="http://schemas.microsoft.com/office/drawing/2014/main" id="{ACD8D1E9-1485-493C-917D-3738B113586C}"/>
                  </a:ext>
                </a:extLst>
              </p:cNvPr>
              <p:cNvSpPr>
                <a:spLocks noRot="1" noChangeAspect="1" noMove="1" noResize="1" noEditPoints="1" noAdjustHandles="1" noChangeArrowheads="1" noChangeShapeType="1" noTextEdit="1"/>
              </p:cNvSpPr>
              <p:nvPr/>
            </p:nvSpPr>
            <p:spPr>
              <a:xfrm>
                <a:off x="1016000" y="2073281"/>
                <a:ext cx="2121093" cy="712631"/>
              </a:xfrm>
              <a:prstGeom prst="rect">
                <a:avLst/>
              </a:prstGeom>
              <a:blipFill>
                <a:blip r:embed="rId3"/>
                <a:stretch>
                  <a:fillRect l="-6034" b="-769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725C0B9D-89E2-4918-8C7F-77083C7CF857}"/>
                  </a:ext>
                </a:extLst>
              </p:cNvPr>
              <p:cNvSpPr/>
              <p:nvPr/>
            </p:nvSpPr>
            <p:spPr>
              <a:xfrm>
                <a:off x="6477000" y="2073281"/>
                <a:ext cx="3044423" cy="532966"/>
              </a:xfrm>
              <a:prstGeom prst="rect">
                <a:avLst/>
              </a:prstGeom>
            </p:spPr>
            <p:txBody>
              <a:bodyPr wrap="none">
                <a:spAutoFit/>
              </a:bodyPr>
              <a:lstStyle/>
              <a:p>
                <a:r>
                  <a:rPr lang="nb-NO" sz="2800" b="1" dirty="0">
                    <a:solidFill>
                      <a:srgbClr val="FFFFFF"/>
                    </a:solidFill>
                    <a:latin typeface="UTM Swiss Condensed" panose="02000500000000000000" pitchFamily="2" charset="0"/>
                    <a:ea typeface="Arial" panose="020B0604020202020204" pitchFamily="34" charset="0"/>
                  </a:rPr>
                  <a:t>B. </a:t>
                </a:r>
                <a14:m>
                  <m:oMath xmlns:m="http://schemas.openxmlformats.org/officeDocument/2006/math">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𝑹</m:t>
                    </m:r>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𝑳𝑪</m:t>
                    </m:r>
                    <m:sSup>
                      <m:sSupPr>
                        <m:ctrlPr>
                          <a:rPr lang="vi-VN" sz="2800" b="1" i="1">
                            <a:solidFill>
                              <a:srgbClr val="FFFFFF"/>
                            </a:solidFill>
                            <a:latin typeface="Cambria Math" panose="02040503050406030204" pitchFamily="18" charset="0"/>
                            <a:cs typeface="Times New Roman" panose="02020603050405020304" pitchFamily="18" charset="0"/>
                          </a:rPr>
                        </m:ctrlPr>
                      </m:sSup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e>
                      <m:sup>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p>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nb-NO"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4" name="Rectangle 3">
                <a:extLst>
                  <a:ext uri="{FF2B5EF4-FFF2-40B4-BE49-F238E27FC236}">
                    <a16:creationId xmlns:a16="http://schemas.microsoft.com/office/drawing/2014/main" id="{725C0B9D-89E2-4918-8C7F-77083C7CF857}"/>
                  </a:ext>
                </a:extLst>
              </p:cNvPr>
              <p:cNvSpPr>
                <a:spLocks noRot="1" noChangeAspect="1" noMove="1" noResize="1" noEditPoints="1" noAdjustHandles="1" noChangeArrowheads="1" noChangeShapeType="1" noTextEdit="1"/>
              </p:cNvSpPr>
              <p:nvPr/>
            </p:nvSpPr>
            <p:spPr>
              <a:xfrm>
                <a:off x="6477000" y="2073281"/>
                <a:ext cx="3044423" cy="532966"/>
              </a:xfrm>
              <a:prstGeom prst="rect">
                <a:avLst/>
              </a:prstGeom>
              <a:blipFill>
                <a:blip r:embed="rId4"/>
                <a:stretch>
                  <a:fillRect l="-4208" t="-10227" b="-2954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FED78CEC-5350-4845-B5CD-B52BCD354CF6}"/>
                  </a:ext>
                </a:extLst>
              </p:cNvPr>
              <p:cNvSpPr/>
              <p:nvPr/>
            </p:nvSpPr>
            <p:spPr>
              <a:xfrm>
                <a:off x="1016000" y="2835281"/>
                <a:ext cx="3044423" cy="532966"/>
              </a:xfrm>
              <a:prstGeom prst="rect">
                <a:avLst/>
              </a:prstGeom>
            </p:spPr>
            <p:txBody>
              <a:bodyPr wrap="none">
                <a:spAutoFit/>
              </a:bodyPr>
              <a:lstStyle/>
              <a:p>
                <a:r>
                  <a:rPr lang="nb-NO"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sSup>
                      <m:sSupPr>
                        <m:ctrlPr>
                          <a:rPr lang="vi-VN" sz="2800" b="1" i="1">
                            <a:solidFill>
                              <a:srgbClr val="FFFFFF"/>
                            </a:solidFill>
                            <a:latin typeface="Cambria Math" panose="02040503050406030204" pitchFamily="18" charset="0"/>
                            <a:cs typeface="Times New Roman" panose="02020603050405020304" pitchFamily="18" charset="0"/>
                          </a:rPr>
                        </m:ctrlPr>
                      </m:sSup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e>
                      <m:sup>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p>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𝑳𝑪</m:t>
                    </m:r>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m:t>
                    </m:r>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nb-NO"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5" name="Rectangle 4">
                <a:extLst>
                  <a:ext uri="{FF2B5EF4-FFF2-40B4-BE49-F238E27FC236}">
                    <a16:creationId xmlns:a16="http://schemas.microsoft.com/office/drawing/2014/main" id="{FED78CEC-5350-4845-B5CD-B52BCD354CF6}"/>
                  </a:ext>
                </a:extLst>
              </p:cNvPr>
              <p:cNvSpPr>
                <a:spLocks noRot="1" noChangeAspect="1" noMove="1" noResize="1" noEditPoints="1" noAdjustHandles="1" noChangeArrowheads="1" noChangeShapeType="1" noTextEdit="1"/>
              </p:cNvSpPr>
              <p:nvPr/>
            </p:nvSpPr>
            <p:spPr>
              <a:xfrm>
                <a:off x="1016000" y="2835281"/>
                <a:ext cx="3044423" cy="532966"/>
              </a:xfrm>
              <a:prstGeom prst="rect">
                <a:avLst/>
              </a:prstGeom>
              <a:blipFill>
                <a:blip r:embed="rId5"/>
                <a:stretch>
                  <a:fillRect l="-4208" t="-10227" b="-2954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1A5D818-6421-4500-908D-1A80541F7E96}"/>
                  </a:ext>
                </a:extLst>
              </p:cNvPr>
              <p:cNvSpPr/>
              <p:nvPr/>
            </p:nvSpPr>
            <p:spPr>
              <a:xfrm>
                <a:off x="6477000" y="2835281"/>
                <a:ext cx="2502223" cy="532966"/>
              </a:xfrm>
              <a:prstGeom prst="rect">
                <a:avLst/>
              </a:prstGeom>
            </p:spPr>
            <p:txBody>
              <a:bodyPr wrap="none">
                <a:spAutoFit/>
              </a:bodyPr>
              <a:lstStyle/>
              <a:p>
                <a:r>
                  <a:rPr lang="nb-NO"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r>
                      <a:rPr lang="vi-VN" sz="2800" b="1" i="1">
                        <a:solidFill>
                          <a:srgbClr val="FFFFFF"/>
                        </a:solidFill>
                        <a:latin typeface="Cambria Math" panose="02040503050406030204" pitchFamily="18" charset="0"/>
                        <a:ea typeface="Arial" panose="020B0604020202020204" pitchFamily="34" charset="0"/>
                      </a:rPr>
                      <m:t>𝑳𝑪</m:t>
                    </m:r>
                    <m:r>
                      <a:rPr lang="nb-NO" sz="2800" b="1" i="1">
                        <a:solidFill>
                          <a:srgbClr val="FFFFFF"/>
                        </a:solidFill>
                        <a:latin typeface="Cambria Math" panose="02040503050406030204" pitchFamily="18" charset="0"/>
                        <a:ea typeface="Arial" panose="020B0604020202020204" pitchFamily="34" charset="0"/>
                      </a:rPr>
                      <m:t> = </m:t>
                    </m:r>
                    <m:r>
                      <a:rPr lang="vi-VN" sz="2800" b="1" i="1">
                        <a:solidFill>
                          <a:srgbClr val="FFFFFF"/>
                        </a:solidFill>
                        <a:latin typeface="Cambria Math" panose="02040503050406030204" pitchFamily="18" charset="0"/>
                        <a:ea typeface="Arial" panose="020B0604020202020204" pitchFamily="34" charset="0"/>
                      </a:rPr>
                      <m:t>𝑹</m:t>
                    </m:r>
                    <m:sSup>
                      <m:sSupPr>
                        <m:ctrlPr>
                          <a:rPr lang="vi-VN" sz="2800" b="1" i="1">
                            <a:solidFill>
                              <a:srgbClr val="FFFFFF"/>
                            </a:solidFill>
                            <a:latin typeface="Cambria Math" panose="02040503050406030204" pitchFamily="18" charset="0"/>
                            <a:cs typeface="Times New Roman" panose="02020603050405020304" pitchFamily="18" charset="0"/>
                          </a:rPr>
                        </m:ctrlPr>
                      </m:sSupPr>
                      <m:e>
                        <m:r>
                          <a:rPr lang="vi-VN" sz="2800" b="1" i="1">
                            <a:solidFill>
                              <a:srgbClr val="FFFFFF"/>
                            </a:solidFill>
                            <a:latin typeface="Cambria Math" panose="02040503050406030204" pitchFamily="18" charset="0"/>
                            <a:ea typeface="Arial" panose="020B0604020202020204" pitchFamily="34" charset="0"/>
                          </a:rPr>
                          <m:t>𝝎</m:t>
                        </m:r>
                      </m:e>
                      <m:sup>
                        <m:r>
                          <a:rPr lang="nb-NO" sz="2800" b="1" i="1">
                            <a:solidFill>
                              <a:srgbClr val="FFFFFF"/>
                            </a:solidFill>
                            <a:latin typeface="Cambria Math" panose="02040503050406030204" pitchFamily="18" charset="0"/>
                            <a:ea typeface="Arial" panose="020B0604020202020204" pitchFamily="34" charset="0"/>
                          </a:rPr>
                          <m:t>𝟐</m:t>
                        </m:r>
                      </m:sup>
                    </m:sSup>
                    <m:r>
                      <a:rPr lang="nb-NO" sz="2800" b="1" i="1">
                        <a:solidFill>
                          <a:srgbClr val="FFFFFF"/>
                        </a:solidFill>
                        <a:latin typeface="Cambria Math" panose="02040503050406030204" pitchFamily="18" charset="0"/>
                        <a:ea typeface="Arial" panose="020B0604020202020204" pitchFamily="34" charset="0"/>
                      </a:rPr>
                      <m:t>.</m:t>
                    </m:r>
                  </m:oMath>
                </a14:m>
                <a:r>
                  <a:rPr lang="vi-VN" sz="2800" b="1" dirty="0">
                    <a:solidFill>
                      <a:srgbClr val="FFFFFF"/>
                    </a:solidFill>
                    <a:latin typeface="UTM Swiss Condensed" panose="02000500000000000000" pitchFamily="2" charset="0"/>
                  </a:rPr>
                  <a:t> </a:t>
                </a:r>
              </a:p>
            </p:txBody>
          </p:sp>
        </mc:Choice>
        <mc:Fallback xmlns="">
          <p:sp>
            <p:nvSpPr>
              <p:cNvPr id="6" name="Rectangle 5">
                <a:extLst>
                  <a:ext uri="{FF2B5EF4-FFF2-40B4-BE49-F238E27FC236}">
                    <a16:creationId xmlns:a16="http://schemas.microsoft.com/office/drawing/2014/main" id="{C1A5D818-6421-4500-908D-1A80541F7E96}"/>
                  </a:ext>
                </a:extLst>
              </p:cNvPr>
              <p:cNvSpPr>
                <a:spLocks noRot="1" noChangeAspect="1" noMove="1" noResize="1" noEditPoints="1" noAdjustHandles="1" noChangeArrowheads="1" noChangeShapeType="1" noTextEdit="1"/>
              </p:cNvSpPr>
              <p:nvPr/>
            </p:nvSpPr>
            <p:spPr>
              <a:xfrm>
                <a:off x="6477000" y="2835281"/>
                <a:ext cx="2502223" cy="532966"/>
              </a:xfrm>
              <a:prstGeom prst="rect">
                <a:avLst/>
              </a:prstGeom>
              <a:blipFill>
                <a:blip r:embed="rId6"/>
                <a:stretch>
                  <a:fillRect l="-5122" t="-10227" b="-29545"/>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0A585EBC-82AA-45E8-8E29-D3E7CC5535C9}"/>
              </a:ext>
            </a:extLst>
          </p:cNvPr>
          <p:cNvSpPr/>
          <p:nvPr/>
        </p:nvSpPr>
        <p:spPr>
          <a:xfrm>
            <a:off x="952500" y="2771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288458992"/>
      </p:ext>
    </p:extLst>
  </p:cSld>
  <p:clrMapOvr>
    <a:masterClrMapping/>
  </p:clrMapOvr>
  <mc:AlternateContent xmlns:mc="http://schemas.openxmlformats.org/markup-compatibility/2006" xmlns:p14="http://schemas.microsoft.com/office/powerpoint/2010/main">
    <mc:Choice Requires="p14">
      <p:transition spd="slow" p14:dur="2000">
        <p:comb dir="vert"/>
      </p:transition>
    </mc:Choice>
    <mc:Fallback xmlns="">
      <p:transition spd="slow">
        <p:comb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CF573C-3E73-4048-853A-FAC15CA7FCBE}"/>
              </a:ext>
            </a:extLst>
          </p:cNvPr>
          <p:cNvSpPr/>
          <p:nvPr/>
        </p:nvSpPr>
        <p:spPr>
          <a:xfrm>
            <a:off x="127000" y="63500"/>
            <a:ext cx="11938000" cy="200978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nb-NO" sz="2800" b="1" dirty="0">
                <a:solidFill>
                  <a:srgbClr val="FF0000"/>
                </a:solidFill>
                <a:latin typeface="UTM Swiss Condensed" panose="02000500000000000000" pitchFamily="2" charset="0"/>
                <a:cs typeface="Times New Roman" panose="02020603050405020304" pitchFamily="18" charset="0"/>
              </a:rPr>
              <a:t>Câu 25:</a:t>
            </a:r>
            <a:r>
              <a:rPr lang="nb-NO" sz="2800" b="1" dirty="0">
                <a:solidFill>
                  <a:srgbClr val="FFFF00"/>
                </a:solidFill>
                <a:latin typeface="UTM Swiss Condensed" panose="02000500000000000000" pitchFamily="2" charset="0"/>
                <a:cs typeface="Times New Roman" panose="02020603050405020304" pitchFamily="18" charset="0"/>
              </a:rPr>
              <a:t> Trong đoạn mạch điện xoay chiều R, L, C mắc nối tiếp, nếu điện áp hai đầu mạch sớm pha hơn cường độ dòng điện trong mạch thì kết luận nào sau đây đúng?</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nb-NO"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0897A81D-37CE-4A61-824B-CA4598512E50}"/>
                  </a:ext>
                </a:extLst>
              </p:cNvPr>
              <p:cNvSpPr/>
              <p:nvPr/>
            </p:nvSpPr>
            <p:spPr>
              <a:xfrm>
                <a:off x="1016000" y="2073281"/>
                <a:ext cx="3044423" cy="523220"/>
              </a:xfrm>
              <a:prstGeom prst="rect">
                <a:avLst/>
              </a:prstGeom>
            </p:spPr>
            <p:txBody>
              <a:bodyPr wrap="none">
                <a:spAutoFit/>
              </a:bodyPr>
              <a:lstStyle/>
              <a:p>
                <a:r>
                  <a:rPr lang="nb-NO" sz="2800" b="1" dirty="0">
                    <a:solidFill>
                      <a:srgbClr val="FFFFFF"/>
                    </a:solidFill>
                    <a:latin typeface="UTM Swiss Condensed" panose="02000500000000000000" pitchFamily="2" charset="0"/>
                    <a:ea typeface="Arial" panose="020B0604020202020204" pitchFamily="34" charset="0"/>
                  </a:rPr>
                  <a:t>A. </a:t>
                </a:r>
                <a14:m>
                  <m:oMath xmlns:m="http://schemas.openxmlformats.org/officeDocument/2006/math">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𝒁</m:t>
                        </m:r>
                      </m:e>
                      <m:sub>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𝑳</m:t>
                        </m:r>
                      </m:sub>
                    </m:sSub>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𝒁</m:t>
                        </m:r>
                      </m:e>
                      <m:sub>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𝑪</m:t>
                        </m:r>
                      </m:sub>
                    </m:sSub>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nb-NO"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3" name="Rectangle 2">
                <a:extLst>
                  <a:ext uri="{FF2B5EF4-FFF2-40B4-BE49-F238E27FC236}">
                    <a16:creationId xmlns:a16="http://schemas.microsoft.com/office/drawing/2014/main" id="{0897A81D-37CE-4A61-824B-CA4598512E50}"/>
                  </a:ext>
                </a:extLst>
              </p:cNvPr>
              <p:cNvSpPr>
                <a:spLocks noRot="1" noChangeAspect="1" noMove="1" noResize="1" noEditPoints="1" noAdjustHandles="1" noChangeArrowheads="1" noChangeShapeType="1" noTextEdit="1"/>
              </p:cNvSpPr>
              <p:nvPr/>
            </p:nvSpPr>
            <p:spPr>
              <a:xfrm>
                <a:off x="1016000" y="2073281"/>
                <a:ext cx="3044423" cy="523220"/>
              </a:xfrm>
              <a:prstGeom prst="rect">
                <a:avLst/>
              </a:prstGeom>
              <a:blipFill>
                <a:blip r:embed="rId2"/>
                <a:stretch>
                  <a:fillRect l="-4208" t="-12791" b="-302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EDA122B6-3C0C-4B51-AED4-A1FE0E5B8ACD}"/>
                  </a:ext>
                </a:extLst>
              </p:cNvPr>
              <p:cNvSpPr/>
              <p:nvPr/>
            </p:nvSpPr>
            <p:spPr>
              <a:xfrm>
                <a:off x="6477000" y="2073281"/>
                <a:ext cx="2121093" cy="523220"/>
              </a:xfrm>
              <a:prstGeom prst="rect">
                <a:avLst/>
              </a:prstGeom>
            </p:spPr>
            <p:txBody>
              <a:bodyPr wrap="none">
                <a:spAutoFit/>
              </a:bodyPr>
              <a:lstStyle/>
              <a:p>
                <a:r>
                  <a:rPr lang="nb-NO" sz="2800" b="1" dirty="0">
                    <a:solidFill>
                      <a:srgbClr val="FFFFFF"/>
                    </a:solidFill>
                    <a:latin typeface="UTM Swiss Condensed" panose="02000500000000000000" pitchFamily="2" charset="0"/>
                    <a:ea typeface="Arial" panose="020B0604020202020204" pitchFamily="34" charset="0"/>
                  </a:rPr>
                  <a:t>B. </a:t>
                </a:r>
                <a14:m>
                  <m:oMath xmlns:m="http://schemas.openxmlformats.org/officeDocument/2006/math">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𝒁</m:t>
                        </m:r>
                      </m:e>
                      <m:sub>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𝑳</m:t>
                        </m:r>
                      </m:sub>
                    </m:sSub>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&gt;</m:t>
                    </m:r>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𝒁</m:t>
                        </m:r>
                      </m:e>
                      <m:sub>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𝑪</m:t>
                        </m:r>
                      </m:sub>
                    </m:sSub>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nb-NO"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4" name="Rectangle 3">
                <a:extLst>
                  <a:ext uri="{FF2B5EF4-FFF2-40B4-BE49-F238E27FC236}">
                    <a16:creationId xmlns:a16="http://schemas.microsoft.com/office/drawing/2014/main" id="{EDA122B6-3C0C-4B51-AED4-A1FE0E5B8ACD}"/>
                  </a:ext>
                </a:extLst>
              </p:cNvPr>
              <p:cNvSpPr>
                <a:spLocks noRot="1" noChangeAspect="1" noMove="1" noResize="1" noEditPoints="1" noAdjustHandles="1" noChangeArrowheads="1" noChangeShapeType="1" noTextEdit="1"/>
              </p:cNvSpPr>
              <p:nvPr/>
            </p:nvSpPr>
            <p:spPr>
              <a:xfrm>
                <a:off x="6477000" y="2073281"/>
                <a:ext cx="2121093" cy="523220"/>
              </a:xfrm>
              <a:prstGeom prst="rect">
                <a:avLst/>
              </a:prstGeom>
              <a:blipFill>
                <a:blip r:embed="rId3"/>
                <a:stretch>
                  <a:fillRect l="-6052" t="-12791" b="-302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15C10FA5-F6E7-431A-ACAF-6DFEAED7996F}"/>
                  </a:ext>
                </a:extLst>
              </p:cNvPr>
              <p:cNvSpPr/>
              <p:nvPr/>
            </p:nvSpPr>
            <p:spPr>
              <a:xfrm>
                <a:off x="1016000" y="2835281"/>
                <a:ext cx="2121093" cy="523220"/>
              </a:xfrm>
              <a:prstGeom prst="rect">
                <a:avLst/>
              </a:prstGeom>
            </p:spPr>
            <p:txBody>
              <a:bodyPr wrap="none">
                <a:spAutoFit/>
              </a:bodyPr>
              <a:lstStyle/>
              <a:p>
                <a:r>
                  <a:rPr lang="nb-NO"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𝒁</m:t>
                        </m:r>
                      </m:e>
                      <m:sub>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𝑳</m:t>
                        </m:r>
                      </m:sub>
                    </m:sSub>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&lt;</m:t>
                    </m:r>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𝒁</m:t>
                        </m:r>
                      </m:e>
                      <m:sub>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𝑪</m:t>
                        </m:r>
                      </m:sub>
                    </m:sSub>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nb-NO"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5" name="Rectangle 4">
                <a:extLst>
                  <a:ext uri="{FF2B5EF4-FFF2-40B4-BE49-F238E27FC236}">
                    <a16:creationId xmlns:a16="http://schemas.microsoft.com/office/drawing/2014/main" id="{15C10FA5-F6E7-431A-ACAF-6DFEAED7996F}"/>
                  </a:ext>
                </a:extLst>
              </p:cNvPr>
              <p:cNvSpPr>
                <a:spLocks noRot="1" noChangeAspect="1" noMove="1" noResize="1" noEditPoints="1" noAdjustHandles="1" noChangeArrowheads="1" noChangeShapeType="1" noTextEdit="1"/>
              </p:cNvSpPr>
              <p:nvPr/>
            </p:nvSpPr>
            <p:spPr>
              <a:xfrm>
                <a:off x="1016000" y="2835281"/>
                <a:ext cx="2121093" cy="523220"/>
              </a:xfrm>
              <a:prstGeom prst="rect">
                <a:avLst/>
              </a:prstGeom>
              <a:blipFill>
                <a:blip r:embed="rId4"/>
                <a:stretch>
                  <a:fillRect l="-6034" t="-12791" b="-302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39E6D759-67E6-4175-A4AA-B42F3E12F2A2}"/>
                  </a:ext>
                </a:extLst>
              </p:cNvPr>
              <p:cNvSpPr/>
              <p:nvPr/>
            </p:nvSpPr>
            <p:spPr>
              <a:xfrm>
                <a:off x="6477000" y="2835281"/>
                <a:ext cx="3037242" cy="523220"/>
              </a:xfrm>
              <a:prstGeom prst="rect">
                <a:avLst/>
              </a:prstGeom>
            </p:spPr>
            <p:txBody>
              <a:bodyPr wrap="none">
                <a:spAutoFit/>
              </a:bodyPr>
              <a:lstStyle/>
              <a:p>
                <a:r>
                  <a:rPr lang="nb-NO"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rPr>
                          <m:t>𝒁</m:t>
                        </m:r>
                      </m:e>
                      <m:sub>
                        <m:r>
                          <a:rPr lang="vi-VN" sz="2800" b="1" i="1">
                            <a:solidFill>
                              <a:srgbClr val="FFFFFF"/>
                            </a:solidFill>
                            <a:latin typeface="Cambria Math" panose="02040503050406030204" pitchFamily="18" charset="0"/>
                            <a:ea typeface="Arial" panose="020B0604020202020204" pitchFamily="34" charset="0"/>
                          </a:rPr>
                          <m:t>𝑳</m:t>
                        </m:r>
                      </m:sub>
                    </m:sSub>
                    <m:r>
                      <a:rPr lang="nb-NO" sz="2800" b="1" i="1">
                        <a:solidFill>
                          <a:srgbClr val="FFFFFF"/>
                        </a:solidFill>
                        <a:latin typeface="Cambria Math" panose="02040503050406030204" pitchFamily="18" charset="0"/>
                        <a:ea typeface="Arial" panose="020B0604020202020204" pitchFamily="34" charset="0"/>
                      </a:rPr>
                      <m:t> = </m:t>
                    </m:r>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rPr>
                          <m:t>𝒁</m:t>
                        </m:r>
                      </m:e>
                      <m:sub>
                        <m:r>
                          <a:rPr lang="vi-VN" sz="2800" b="1" i="1">
                            <a:solidFill>
                              <a:srgbClr val="FFFFFF"/>
                            </a:solidFill>
                            <a:latin typeface="Cambria Math" panose="02040503050406030204" pitchFamily="18" charset="0"/>
                            <a:ea typeface="Arial" panose="020B0604020202020204" pitchFamily="34" charset="0"/>
                          </a:rPr>
                          <m:t>𝑪</m:t>
                        </m:r>
                      </m:sub>
                    </m:sSub>
                    <m:r>
                      <a:rPr lang="nb-NO" sz="2800" b="1" i="1">
                        <a:solidFill>
                          <a:srgbClr val="FFFFFF"/>
                        </a:solidFill>
                        <a:latin typeface="Cambria Math" panose="02040503050406030204" pitchFamily="18" charset="0"/>
                        <a:ea typeface="Arial" panose="020B0604020202020204" pitchFamily="34" charset="0"/>
                      </a:rPr>
                      <m:t> = </m:t>
                    </m:r>
                    <m:r>
                      <a:rPr lang="vi-VN" sz="2800" b="1" i="1">
                        <a:solidFill>
                          <a:srgbClr val="FFFFFF"/>
                        </a:solidFill>
                        <a:latin typeface="Cambria Math" panose="02040503050406030204" pitchFamily="18" charset="0"/>
                        <a:ea typeface="Arial" panose="020B0604020202020204" pitchFamily="34" charset="0"/>
                      </a:rPr>
                      <m:t>𝑹</m:t>
                    </m:r>
                    <m:r>
                      <a:rPr lang="nb-NO" sz="2800" b="1" i="1">
                        <a:solidFill>
                          <a:srgbClr val="FFFFFF"/>
                        </a:solidFill>
                        <a:latin typeface="Cambria Math" panose="02040503050406030204" pitchFamily="18" charset="0"/>
                        <a:ea typeface="Arial" panose="020B0604020202020204" pitchFamily="34" charset="0"/>
                      </a:rPr>
                      <m:t>.</m:t>
                    </m:r>
                  </m:oMath>
                </a14:m>
                <a:r>
                  <a:rPr lang="vi-VN" sz="2800" b="1" dirty="0">
                    <a:solidFill>
                      <a:srgbClr val="FFFFFF"/>
                    </a:solidFill>
                    <a:latin typeface="UTM Swiss Condensed" panose="02000500000000000000" pitchFamily="2" charset="0"/>
                  </a:rPr>
                  <a:t> </a:t>
                </a:r>
              </a:p>
            </p:txBody>
          </p:sp>
        </mc:Choice>
        <mc:Fallback xmlns="">
          <p:sp>
            <p:nvSpPr>
              <p:cNvPr id="6" name="Rectangle 5">
                <a:extLst>
                  <a:ext uri="{FF2B5EF4-FFF2-40B4-BE49-F238E27FC236}">
                    <a16:creationId xmlns:a16="http://schemas.microsoft.com/office/drawing/2014/main" id="{39E6D759-67E6-4175-A4AA-B42F3E12F2A2}"/>
                  </a:ext>
                </a:extLst>
              </p:cNvPr>
              <p:cNvSpPr>
                <a:spLocks noRot="1" noChangeAspect="1" noMove="1" noResize="1" noEditPoints="1" noAdjustHandles="1" noChangeArrowheads="1" noChangeShapeType="1" noTextEdit="1"/>
              </p:cNvSpPr>
              <p:nvPr/>
            </p:nvSpPr>
            <p:spPr>
              <a:xfrm>
                <a:off x="6477000" y="2835281"/>
                <a:ext cx="3037242" cy="523220"/>
              </a:xfrm>
              <a:prstGeom prst="rect">
                <a:avLst/>
              </a:prstGeom>
              <a:blipFill>
                <a:blip r:embed="rId5"/>
                <a:stretch>
                  <a:fillRect l="-4217" t="-12791" b="-30233"/>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9C7E09E3-12D1-4B63-9D84-A0E1ADA7197C}"/>
              </a:ext>
            </a:extLst>
          </p:cNvPr>
          <p:cNvSpPr/>
          <p:nvPr/>
        </p:nvSpPr>
        <p:spPr>
          <a:xfrm>
            <a:off x="6413500" y="2009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674634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0F5CDCC7-76DC-4F67-A8D0-3B14764CC294}"/>
                  </a:ext>
                </a:extLst>
              </p:cNvPr>
              <p:cNvSpPr/>
              <p:nvPr/>
            </p:nvSpPr>
            <p:spPr>
              <a:xfrm>
                <a:off x="127000" y="63500"/>
                <a:ext cx="11938000" cy="1562479"/>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nb-NO" sz="2800" b="1" dirty="0">
                    <a:solidFill>
                      <a:srgbClr val="FF0000"/>
                    </a:solidFill>
                    <a:latin typeface="UTM Swiss Condensed" panose="02000500000000000000" pitchFamily="2" charset="0"/>
                    <a:cs typeface="Times New Roman" panose="02020603050405020304" pitchFamily="18" charset="0"/>
                  </a:rPr>
                  <a:t>Câu 26:</a:t>
                </a:r>
                <a:r>
                  <a:rPr lang="nb-NO" sz="2800" b="1" dirty="0">
                    <a:solidFill>
                      <a:srgbClr val="FFFF00"/>
                    </a:solidFill>
                    <a:latin typeface="UTM Swiss Condensed" panose="02000500000000000000" pitchFamily="2" charset="0"/>
                    <a:cs typeface="Times New Roman" panose="02020603050405020304" pitchFamily="18" charset="0"/>
                  </a:rPr>
                  <a:t> Điện áp tức thời ở hai đầu một đoạn mạch là </a:t>
                </a:r>
                <a14:m>
                  <m:oMath xmlns:m="http://schemas.openxmlformats.org/officeDocument/2006/math">
                    <m:r>
                      <a:rPr lang="fr-FR" sz="2800" b="1">
                        <a:solidFill>
                          <a:srgbClr val="FFFF00"/>
                        </a:solidFill>
                        <a:latin typeface="Cambria Math" panose="02040503050406030204" pitchFamily="18" charset="0"/>
                      </a:rPr>
                      <m:t>𝒖</m:t>
                    </m:r>
                    <m:r>
                      <a:rPr lang="nb-NO" sz="2800" b="1">
                        <a:solidFill>
                          <a:srgbClr val="FFFF00"/>
                        </a:solidFill>
                        <a:latin typeface="Cambria Math" panose="02040503050406030204" pitchFamily="18" charset="0"/>
                      </a:rPr>
                      <m:t> = </m:t>
                    </m:r>
                    <m:r>
                      <a:rPr lang="nb-NO" sz="2800" b="1">
                        <a:solidFill>
                          <a:srgbClr val="FFFF00"/>
                        </a:solidFill>
                        <a:latin typeface="Cambria Math" panose="02040503050406030204" pitchFamily="18" charset="0"/>
                      </a:rPr>
                      <m:t>𝟐𝟐𝟎</m:t>
                    </m:r>
                    <m:rad>
                      <m:radPr>
                        <m:degHide m:val="on"/>
                        <m:ctrlPr>
                          <a:rPr lang="vi-VN" sz="2800" b="1" i="1">
                            <a:solidFill>
                              <a:srgbClr val="FFFF00"/>
                            </a:solidFill>
                            <a:latin typeface="Cambria Math" panose="02040503050406030204" pitchFamily="18" charset="0"/>
                          </a:rPr>
                        </m:ctrlPr>
                      </m:radPr>
                      <m:deg/>
                      <m:e>
                        <m:r>
                          <a:rPr lang="nb-NO" sz="2800" b="1">
                            <a:solidFill>
                              <a:srgbClr val="FFFF00"/>
                            </a:solidFill>
                            <a:latin typeface="Cambria Math" panose="02040503050406030204" pitchFamily="18" charset="0"/>
                          </a:rPr>
                          <m:t>𝟐</m:t>
                        </m:r>
                      </m:e>
                    </m:rad>
                    <m:r>
                      <a:rPr lang="fr-FR" sz="2800" b="1">
                        <a:solidFill>
                          <a:srgbClr val="FFFF00"/>
                        </a:solidFill>
                        <a:latin typeface="Cambria Math" panose="02040503050406030204" pitchFamily="18" charset="0"/>
                      </a:rPr>
                      <m:t>𝒄𝒐𝒔</m:t>
                    </m:r>
                    <m:r>
                      <a:rPr lang="nb-NO" sz="2800" b="1">
                        <a:solidFill>
                          <a:srgbClr val="FFFF00"/>
                        </a:solidFill>
                        <a:latin typeface="Cambria Math" panose="02040503050406030204" pitchFamily="18" charset="0"/>
                      </a:rPr>
                      <m:t>𝟏𝟎𝟎</m:t>
                    </m:r>
                    <m:r>
                      <a:rPr lang="fr-FR" sz="2800" b="1">
                        <a:solidFill>
                          <a:srgbClr val="FFFF00"/>
                        </a:solidFill>
                        <a:latin typeface="Cambria Math" panose="02040503050406030204" pitchFamily="18" charset="0"/>
                      </a:rPr>
                      <m:t>𝝅</m:t>
                    </m:r>
                    <m:r>
                      <a:rPr lang="fr-FR" sz="2800" b="1">
                        <a:solidFill>
                          <a:srgbClr val="FFFF00"/>
                        </a:solidFill>
                        <a:latin typeface="Cambria Math" panose="02040503050406030204" pitchFamily="18" charset="0"/>
                      </a:rPr>
                      <m:t>𝒕</m:t>
                    </m:r>
                    <m:r>
                      <a:rPr lang="nb-NO" sz="2800" b="1">
                        <a:solidFill>
                          <a:srgbClr val="FFFF00"/>
                        </a:solidFill>
                        <a:latin typeface="Cambria Math" panose="02040503050406030204" pitchFamily="18" charset="0"/>
                      </a:rPr>
                      <m:t> (</m:t>
                    </m:r>
                    <m:r>
                      <a:rPr lang="fr-FR" sz="2800" b="1">
                        <a:solidFill>
                          <a:srgbClr val="FFFF00"/>
                        </a:solidFill>
                        <a:latin typeface="Cambria Math" panose="02040503050406030204" pitchFamily="18" charset="0"/>
                      </a:rPr>
                      <m:t>𝑽</m:t>
                    </m:r>
                    <m:r>
                      <a:rPr lang="nb-NO" sz="2800" b="1">
                        <a:solidFill>
                          <a:srgbClr val="FFFF00"/>
                        </a:solidFill>
                        <a:latin typeface="Cambria Math" panose="02040503050406030204" pitchFamily="18" charset="0"/>
                      </a:rPr>
                      <m:t>)</m:t>
                    </m:r>
                  </m:oMath>
                </a14:m>
                <a:r>
                  <a:rPr lang="nb-NO" sz="2800" b="1" dirty="0">
                    <a:solidFill>
                      <a:srgbClr val="FFFF00"/>
                    </a:solidFill>
                    <a:latin typeface="UTM Swiss Condensed" panose="02000500000000000000" pitchFamily="2" charset="0"/>
                    <a:cs typeface="Times New Roman" panose="02020603050405020304" pitchFamily="18" charset="0"/>
                  </a:rPr>
                  <a:t>. Giá trị hiệu dụng của điện áp này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nb-NO"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0F5CDCC7-76DC-4F67-A8D0-3B14764CC294}"/>
                  </a:ext>
                </a:extLst>
              </p:cNvPr>
              <p:cNvSpPr>
                <a:spLocks noRot="1" noChangeAspect="1" noMove="1" noResize="1" noEditPoints="1" noAdjustHandles="1" noChangeArrowheads="1" noChangeShapeType="1" noTextEdit="1"/>
              </p:cNvSpPr>
              <p:nvPr/>
            </p:nvSpPr>
            <p:spPr>
              <a:xfrm>
                <a:off x="127000" y="63500"/>
                <a:ext cx="11938000" cy="1562479"/>
              </a:xfrm>
              <a:prstGeom prst="rect">
                <a:avLst/>
              </a:prstGeom>
              <a:blipFill>
                <a:blip r:embed="rId2"/>
                <a:stretch>
                  <a:fillRect l="-916" r="-86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031500E0-C5D9-4AE3-B6EB-79EE139D50D9}"/>
                  </a:ext>
                </a:extLst>
              </p:cNvPr>
              <p:cNvSpPr/>
              <p:nvPr/>
            </p:nvSpPr>
            <p:spPr>
              <a:xfrm>
                <a:off x="762000" y="1625979"/>
                <a:ext cx="2121093" cy="565155"/>
              </a:xfrm>
              <a:prstGeom prst="rect">
                <a:avLst/>
              </a:prstGeom>
            </p:spPr>
            <p:txBody>
              <a:bodyPr wrap="none">
                <a:spAutoFit/>
              </a:bodyPr>
              <a:lstStyle/>
              <a:p>
                <a:r>
                  <a:rPr lang="nb-NO" sz="2800" b="1" dirty="0">
                    <a:solidFill>
                      <a:srgbClr val="FFFFFF"/>
                    </a:solidFill>
                    <a:latin typeface="UTM Swiss Condensed" panose="02000500000000000000" pitchFamily="2" charset="0"/>
                    <a:ea typeface="Arial" panose="020B0604020202020204" pitchFamily="34" charset="0"/>
                  </a:rPr>
                  <a:t>A. </a:t>
                </a:r>
                <a14:m>
                  <m:oMath xmlns:m="http://schemas.openxmlformats.org/officeDocument/2006/math">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𝟐𝟐𝟎</m:t>
                    </m:r>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e>
                    </m:rad>
                    <m:r>
                      <a:rPr lang="fr-F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𝑽</m:t>
                    </m:r>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nb-NO"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3" name="Rectangle 2">
                <a:extLst>
                  <a:ext uri="{FF2B5EF4-FFF2-40B4-BE49-F238E27FC236}">
                    <a16:creationId xmlns:a16="http://schemas.microsoft.com/office/drawing/2014/main" id="{031500E0-C5D9-4AE3-B6EB-79EE139D50D9}"/>
                  </a:ext>
                </a:extLst>
              </p:cNvPr>
              <p:cNvSpPr>
                <a:spLocks noRot="1" noChangeAspect="1" noMove="1" noResize="1" noEditPoints="1" noAdjustHandles="1" noChangeArrowheads="1" noChangeShapeType="1" noTextEdit="1"/>
              </p:cNvSpPr>
              <p:nvPr/>
            </p:nvSpPr>
            <p:spPr>
              <a:xfrm>
                <a:off x="762000" y="1625979"/>
                <a:ext cx="2121093" cy="565155"/>
              </a:xfrm>
              <a:prstGeom prst="rect">
                <a:avLst/>
              </a:prstGeom>
              <a:blipFill>
                <a:blip r:embed="rId3"/>
                <a:stretch>
                  <a:fillRect l="-5747" t="-5435" b="-2934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19003D8E-FDF5-4880-B344-6C5F08D0A5DA}"/>
                  </a:ext>
                </a:extLst>
              </p:cNvPr>
              <p:cNvSpPr/>
              <p:nvPr/>
            </p:nvSpPr>
            <p:spPr>
              <a:xfrm>
                <a:off x="3619500" y="1625979"/>
                <a:ext cx="2121093" cy="523220"/>
              </a:xfrm>
              <a:prstGeom prst="rect">
                <a:avLst/>
              </a:prstGeom>
            </p:spPr>
            <p:txBody>
              <a:bodyPr wrap="none">
                <a:spAutoFit/>
              </a:bodyPr>
              <a:lstStyle/>
              <a:p>
                <a:r>
                  <a:rPr lang="nb-NO" sz="2800" b="1" dirty="0">
                    <a:solidFill>
                      <a:srgbClr val="FFFFFF"/>
                    </a:solidFill>
                    <a:latin typeface="UTM Swiss Condensed" panose="02000500000000000000" pitchFamily="2" charset="0"/>
                    <a:ea typeface="Arial" panose="020B0604020202020204" pitchFamily="34" charset="0"/>
                  </a:rPr>
                  <a:t>B. </a:t>
                </a:r>
                <a14:m>
                  <m:oMath xmlns:m="http://schemas.openxmlformats.org/officeDocument/2006/math">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𝟐𝟐𝟎</m:t>
                    </m:r>
                    <m:r>
                      <a:rPr lang="fr-F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𝑽</m:t>
                    </m:r>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nb-NO"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4" name="Rectangle 3">
                <a:extLst>
                  <a:ext uri="{FF2B5EF4-FFF2-40B4-BE49-F238E27FC236}">
                    <a16:creationId xmlns:a16="http://schemas.microsoft.com/office/drawing/2014/main" id="{19003D8E-FDF5-4880-B344-6C5F08D0A5DA}"/>
                  </a:ext>
                </a:extLst>
              </p:cNvPr>
              <p:cNvSpPr>
                <a:spLocks noRot="1" noChangeAspect="1" noMove="1" noResize="1" noEditPoints="1" noAdjustHandles="1" noChangeArrowheads="1" noChangeShapeType="1" noTextEdit="1"/>
              </p:cNvSpPr>
              <p:nvPr/>
            </p:nvSpPr>
            <p:spPr>
              <a:xfrm>
                <a:off x="3619500" y="1625979"/>
                <a:ext cx="2121093" cy="523220"/>
              </a:xfrm>
              <a:prstGeom prst="rect">
                <a:avLst/>
              </a:prstGeom>
              <a:blipFill>
                <a:blip r:embed="rId4"/>
                <a:stretch>
                  <a:fillRect l="-6034" t="-13953" b="-302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2DA0227F-32CF-49FB-8EC3-E2B5846F20F3}"/>
                  </a:ext>
                </a:extLst>
              </p:cNvPr>
              <p:cNvSpPr/>
              <p:nvPr/>
            </p:nvSpPr>
            <p:spPr>
              <a:xfrm>
                <a:off x="6477000" y="1625979"/>
                <a:ext cx="2121093" cy="565155"/>
              </a:xfrm>
              <a:prstGeom prst="rect">
                <a:avLst/>
              </a:prstGeom>
            </p:spPr>
            <p:txBody>
              <a:bodyPr wrap="none">
                <a:spAutoFit/>
              </a:bodyPr>
              <a:lstStyle/>
              <a:p>
                <a:r>
                  <a:rPr lang="nb-NO"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𝟏𝟏𝟎</m:t>
                    </m:r>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e>
                    </m:rad>
                    <m:r>
                      <a:rPr lang="fr-F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𝑽</m:t>
                    </m:r>
                    <m:r>
                      <a:rPr lang="nb-NO"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nb-NO"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5" name="Rectangle 4">
                <a:extLst>
                  <a:ext uri="{FF2B5EF4-FFF2-40B4-BE49-F238E27FC236}">
                    <a16:creationId xmlns:a16="http://schemas.microsoft.com/office/drawing/2014/main" id="{2DA0227F-32CF-49FB-8EC3-E2B5846F20F3}"/>
                  </a:ext>
                </a:extLst>
              </p:cNvPr>
              <p:cNvSpPr>
                <a:spLocks noRot="1" noChangeAspect="1" noMove="1" noResize="1" noEditPoints="1" noAdjustHandles="1" noChangeArrowheads="1" noChangeShapeType="1" noTextEdit="1"/>
              </p:cNvSpPr>
              <p:nvPr/>
            </p:nvSpPr>
            <p:spPr>
              <a:xfrm>
                <a:off x="6477000" y="1625979"/>
                <a:ext cx="2121093" cy="565155"/>
              </a:xfrm>
              <a:prstGeom prst="rect">
                <a:avLst/>
              </a:prstGeom>
              <a:blipFill>
                <a:blip r:embed="rId5"/>
                <a:stretch>
                  <a:fillRect l="-6052" t="-5435" b="-2934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6CB23D65-B102-492E-BFF4-A25EEBE75F1F}"/>
                  </a:ext>
                </a:extLst>
              </p:cNvPr>
              <p:cNvSpPr/>
              <p:nvPr/>
            </p:nvSpPr>
            <p:spPr>
              <a:xfrm>
                <a:off x="9334500" y="1625979"/>
                <a:ext cx="1616148" cy="523220"/>
              </a:xfrm>
              <a:prstGeom prst="rect">
                <a:avLst/>
              </a:prstGeom>
            </p:spPr>
            <p:txBody>
              <a:bodyPr wrap="none">
                <a:spAutoFit/>
              </a:bodyPr>
              <a:lstStyle/>
              <a:p>
                <a:r>
                  <a:rPr lang="nb-NO"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r>
                      <a:rPr lang="nb-NO" sz="2800" b="1" i="1">
                        <a:solidFill>
                          <a:srgbClr val="FFFFFF"/>
                        </a:solidFill>
                        <a:latin typeface="Cambria Math" panose="02040503050406030204" pitchFamily="18" charset="0"/>
                        <a:ea typeface="Arial" panose="020B0604020202020204" pitchFamily="34" charset="0"/>
                      </a:rPr>
                      <m:t>𝟏𝟏𝟎</m:t>
                    </m:r>
                    <m:r>
                      <a:rPr lang="fr-FR" sz="2800" b="1" i="1">
                        <a:solidFill>
                          <a:srgbClr val="FFFFFF"/>
                        </a:solidFill>
                        <a:latin typeface="Cambria Math" panose="02040503050406030204" pitchFamily="18" charset="0"/>
                        <a:ea typeface="Arial" panose="020B0604020202020204" pitchFamily="34" charset="0"/>
                      </a:rPr>
                      <m:t>𝑽</m:t>
                    </m:r>
                    <m:r>
                      <a:rPr lang="nb-NO" sz="2800" b="1" i="1">
                        <a:solidFill>
                          <a:srgbClr val="FFFFFF"/>
                        </a:solidFill>
                        <a:latin typeface="Cambria Math" panose="02040503050406030204" pitchFamily="18" charset="0"/>
                        <a:ea typeface="Arial" panose="020B0604020202020204" pitchFamily="34" charset="0"/>
                      </a:rPr>
                      <m:t>.</m:t>
                    </m:r>
                  </m:oMath>
                </a14:m>
                <a:r>
                  <a:rPr lang="vi-VN" sz="2800" b="1" dirty="0">
                    <a:solidFill>
                      <a:srgbClr val="FFFFFF"/>
                    </a:solidFill>
                    <a:latin typeface="UTM Swiss Condensed" panose="02000500000000000000" pitchFamily="2" charset="0"/>
                  </a:rPr>
                  <a:t> </a:t>
                </a:r>
              </a:p>
            </p:txBody>
          </p:sp>
        </mc:Choice>
        <mc:Fallback xmlns="">
          <p:sp>
            <p:nvSpPr>
              <p:cNvPr id="6" name="Rectangle 5">
                <a:extLst>
                  <a:ext uri="{FF2B5EF4-FFF2-40B4-BE49-F238E27FC236}">
                    <a16:creationId xmlns:a16="http://schemas.microsoft.com/office/drawing/2014/main" id="{6CB23D65-B102-492E-BFF4-A25EEBE75F1F}"/>
                  </a:ext>
                </a:extLst>
              </p:cNvPr>
              <p:cNvSpPr>
                <a:spLocks noRot="1" noChangeAspect="1" noMove="1" noResize="1" noEditPoints="1" noAdjustHandles="1" noChangeArrowheads="1" noChangeShapeType="1" noTextEdit="1"/>
              </p:cNvSpPr>
              <p:nvPr/>
            </p:nvSpPr>
            <p:spPr>
              <a:xfrm>
                <a:off x="9334500" y="1625979"/>
                <a:ext cx="1616148" cy="523220"/>
              </a:xfrm>
              <a:prstGeom prst="rect">
                <a:avLst/>
              </a:prstGeom>
              <a:blipFill>
                <a:blip r:embed="rId6"/>
                <a:stretch>
                  <a:fillRect l="-7547" t="-13953" b="-30233"/>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6D1B02C2-58D7-4438-992C-BF082F863923}"/>
              </a:ext>
            </a:extLst>
          </p:cNvPr>
          <p:cNvSpPr/>
          <p:nvPr/>
        </p:nvSpPr>
        <p:spPr>
          <a:xfrm>
            <a:off x="3556000" y="1562479"/>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252471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C8B73361-F36B-45F9-A0AA-26129F940999}"/>
                  </a:ext>
                </a:extLst>
              </p:cNvPr>
              <p:cNvSpPr/>
              <p:nvPr/>
            </p:nvSpPr>
            <p:spPr>
              <a:xfrm>
                <a:off x="127000" y="63500"/>
                <a:ext cx="11938000" cy="1562479"/>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27:</a:t>
                </a:r>
                <a:r>
                  <a:rPr lang="pt-BR" sz="2800" b="1" dirty="0">
                    <a:solidFill>
                      <a:srgbClr val="FFFF00"/>
                    </a:solidFill>
                    <a:latin typeface="UTM Swiss Condensed" panose="02000500000000000000" pitchFamily="2" charset="0"/>
                    <a:cs typeface="Times New Roman" panose="02020603050405020304" pitchFamily="18" charset="0"/>
                  </a:rPr>
                  <a:t> </a:t>
                </a:r>
                <a:r>
                  <a:rPr lang="nb-NO" sz="2800" b="1" dirty="0">
                    <a:solidFill>
                      <a:srgbClr val="FFFF00"/>
                    </a:solidFill>
                    <a:latin typeface="UTM Swiss Condensed" panose="02000500000000000000" pitchFamily="2" charset="0"/>
                    <a:cs typeface="Times New Roman" panose="02020603050405020304" pitchFamily="18" charset="0"/>
                  </a:rPr>
                  <a:t>Đặt điện áp </a:t>
                </a:r>
                <a14:m>
                  <m:oMath xmlns:m="http://schemas.openxmlformats.org/officeDocument/2006/math">
                    <m:r>
                      <a:rPr lang="pt-BR" sz="2800" b="1">
                        <a:solidFill>
                          <a:srgbClr val="FFFF00"/>
                        </a:solidFill>
                        <a:latin typeface="Cambria Math" panose="02040503050406030204" pitchFamily="18" charset="0"/>
                      </a:rPr>
                      <m:t>𝒖</m:t>
                    </m:r>
                    <m:r>
                      <a:rPr lang="pt-BR" sz="2800" b="1">
                        <a:solidFill>
                          <a:srgbClr val="FFFF00"/>
                        </a:solidFill>
                        <a:latin typeface="Cambria Math" panose="02040503050406030204" pitchFamily="18" charset="0"/>
                      </a:rPr>
                      <m:t> = </m:t>
                    </m:r>
                    <m:r>
                      <a:rPr lang="pt-BR" sz="2800" b="1">
                        <a:solidFill>
                          <a:srgbClr val="FFFF00"/>
                        </a:solidFill>
                        <a:latin typeface="Cambria Math" panose="02040503050406030204" pitchFamily="18" charset="0"/>
                      </a:rPr>
                      <m:t>𝑼</m:t>
                    </m:r>
                    <m:rad>
                      <m:radPr>
                        <m:degHide m:val="on"/>
                        <m:ctrlPr>
                          <a:rPr lang="vi-VN" sz="2800" b="1" i="1">
                            <a:solidFill>
                              <a:srgbClr val="FFFF00"/>
                            </a:solidFill>
                            <a:latin typeface="Cambria Math" panose="02040503050406030204" pitchFamily="18" charset="0"/>
                          </a:rPr>
                        </m:ctrlPr>
                      </m:radPr>
                      <m:deg/>
                      <m:e>
                        <m:r>
                          <a:rPr lang="pt-BR" sz="2800" b="1">
                            <a:solidFill>
                              <a:srgbClr val="FFFF00"/>
                            </a:solidFill>
                            <a:latin typeface="Cambria Math" panose="02040503050406030204" pitchFamily="18" charset="0"/>
                          </a:rPr>
                          <m:t>𝟐</m:t>
                        </m:r>
                      </m:e>
                    </m:rad>
                    <m:r>
                      <m:rPr>
                        <m:nor/>
                      </m:rPr>
                      <a:rPr lang="pt-BR" sz="2800" b="1">
                        <a:solidFill>
                          <a:srgbClr val="FFFF00"/>
                        </a:solidFill>
                        <a:latin typeface="UTM Swiss Condensed" panose="02000500000000000000" pitchFamily="2" charset="0"/>
                        <a:cs typeface="Times New Roman" panose="02020603050405020304" pitchFamily="18" charset="0"/>
                      </a:rPr>
                      <m:t>cos</m:t>
                    </m:r>
                    <m:r>
                      <a:rPr lang="pt-BR" sz="2800" b="1">
                        <a:solidFill>
                          <a:srgbClr val="FFFF00"/>
                        </a:solidFill>
                        <a:latin typeface="Cambria Math" panose="02040503050406030204" pitchFamily="18" charset="0"/>
                      </a:rPr>
                      <m:t>𝝎</m:t>
                    </m:r>
                    <m:r>
                      <a:rPr lang="pt-BR" sz="2800" b="1">
                        <a:solidFill>
                          <a:srgbClr val="FFFF00"/>
                        </a:solidFill>
                        <a:latin typeface="Cambria Math" panose="02040503050406030204" pitchFamily="18" charset="0"/>
                      </a:rPr>
                      <m:t>𝒕</m:t>
                    </m:r>
                  </m:oMath>
                </a14:m>
                <a:r>
                  <a:rPr lang="pt-BR" sz="2800" b="1" dirty="0">
                    <a:solidFill>
                      <a:srgbClr val="FFFF00"/>
                    </a:solidFill>
                    <a:latin typeface="UTM Swiss Condensed" panose="02000500000000000000" pitchFamily="2" charset="0"/>
                    <a:cs typeface="Times New Roman" panose="02020603050405020304" pitchFamily="18" charset="0"/>
                  </a:rPr>
                  <a:t> </a:t>
                </a:r>
                <a:r>
                  <a:rPr lang="nb-NO" sz="2800" b="1" dirty="0">
                    <a:solidFill>
                      <a:srgbClr val="FFFF00"/>
                    </a:solidFill>
                    <a:latin typeface="UTM Swiss Condensed" panose="02000500000000000000" pitchFamily="2" charset="0"/>
                    <a:cs typeface="Times New Roman" panose="02020603050405020304" pitchFamily="18" charset="0"/>
                  </a:rPr>
                  <a:t>vào hai đầu cuộn cảm thuần có độ tự cảm L</a:t>
                </a:r>
                <a:r>
                  <a:rPr lang="nb-NO" sz="2800" b="1">
                    <a:solidFill>
                      <a:srgbClr val="FFFF00"/>
                    </a:solidFill>
                    <a:latin typeface="UTM Swiss Condensed" panose="02000500000000000000" pitchFamily="2" charset="0"/>
                    <a:cs typeface="Times New Roman" panose="02020603050405020304" pitchFamily="18" charset="0"/>
                  </a:rPr>
                  <a:t>. </a:t>
                </a:r>
                <a:r>
                  <a:rPr lang="pt-BR" sz="2800" b="1" dirty="0">
                    <a:solidFill>
                      <a:srgbClr val="FFFF00"/>
                    </a:solidFill>
                    <a:latin typeface="UTM Swiss Condensed" panose="02000500000000000000" pitchFamily="2" charset="0"/>
                    <a:cs typeface="Times New Roman" panose="02020603050405020304" pitchFamily="18" charset="0"/>
                  </a:rPr>
                  <a:t>Cường độ hiệu dụng qua cuộn cảm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nb-NO"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C8B73361-F36B-45F9-A0AA-26129F940999}"/>
                  </a:ext>
                </a:extLst>
              </p:cNvPr>
              <p:cNvSpPr>
                <a:spLocks noRot="1" noChangeAspect="1" noMove="1" noResize="1" noEditPoints="1" noAdjustHandles="1" noChangeArrowheads="1" noChangeShapeType="1" noTextEdit="1"/>
              </p:cNvSpPr>
              <p:nvPr/>
            </p:nvSpPr>
            <p:spPr>
              <a:xfrm>
                <a:off x="127000" y="63500"/>
                <a:ext cx="11938000" cy="1562479"/>
              </a:xfrm>
              <a:prstGeom prst="rect">
                <a:avLst/>
              </a:prstGeom>
              <a:blipFill>
                <a:blip r:embed="rId2"/>
                <a:stretch>
                  <a:fillRect l="-916" r="-86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FA04A504-F1CA-44EA-98E5-31580E113870}"/>
                  </a:ext>
                </a:extLst>
              </p:cNvPr>
              <p:cNvSpPr/>
              <p:nvPr/>
            </p:nvSpPr>
            <p:spPr>
              <a:xfrm>
                <a:off x="1016000" y="1625979"/>
                <a:ext cx="3044423" cy="75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a:t>
                </a:r>
                <a14:m>
                  <m:oMath xmlns:m="http://schemas.openxmlformats.org/officeDocument/2006/math">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𝑰</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m:t>
                        </m:r>
                      </m:num>
                      <m:den>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e>
                        </m:rad>
                        <m:r>
                          <m:rPr>
                            <m:nor/>
                          </m:rPr>
                          <a:rPr lang="pt-BR" sz="2800" b="1">
                            <a:solidFill>
                              <a:srgbClr val="FFFFFF"/>
                            </a:solidFill>
                            <a:latin typeface="UTM Swiss Condensed" panose="02000500000000000000" pitchFamily="2" charset="0"/>
                            <a:ea typeface="Arial" panose="020B0604020202020204" pitchFamily="34" charset="0"/>
                          </a:rPr>
                          <m:t>ωL</m:t>
                        </m:r>
                      </m:den>
                    </m:f>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3" name="Rectangle 2">
                <a:extLst>
                  <a:ext uri="{FF2B5EF4-FFF2-40B4-BE49-F238E27FC236}">
                    <a16:creationId xmlns:a16="http://schemas.microsoft.com/office/drawing/2014/main" id="{FA04A504-F1CA-44EA-98E5-31580E113870}"/>
                  </a:ext>
                </a:extLst>
              </p:cNvPr>
              <p:cNvSpPr>
                <a:spLocks noRot="1" noChangeAspect="1" noMove="1" noResize="1" noEditPoints="1" noAdjustHandles="1" noChangeArrowheads="1" noChangeShapeType="1" noTextEdit="1"/>
              </p:cNvSpPr>
              <p:nvPr/>
            </p:nvSpPr>
            <p:spPr>
              <a:xfrm>
                <a:off x="1016000" y="1625979"/>
                <a:ext cx="3044423" cy="753220"/>
              </a:xfrm>
              <a:prstGeom prst="rect">
                <a:avLst/>
              </a:prstGeom>
              <a:blipFill>
                <a:blip r:embed="rId3"/>
                <a:stretch>
                  <a:fillRect l="-4208" b="-243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0B0B7B1C-8C6F-46E8-95B1-619A187EB002}"/>
                  </a:ext>
                </a:extLst>
              </p:cNvPr>
              <p:cNvSpPr/>
              <p:nvPr/>
            </p:nvSpPr>
            <p:spPr>
              <a:xfrm>
                <a:off x="6477000" y="1625979"/>
                <a:ext cx="304442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B. </a:t>
                </a:r>
                <a14:m>
                  <m:oMath xmlns:m="http://schemas.openxmlformats.org/officeDocument/2006/math">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𝑰</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𝑳</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4" name="Rectangle 3">
                <a:extLst>
                  <a:ext uri="{FF2B5EF4-FFF2-40B4-BE49-F238E27FC236}">
                    <a16:creationId xmlns:a16="http://schemas.microsoft.com/office/drawing/2014/main" id="{0B0B7B1C-8C6F-46E8-95B1-619A187EB002}"/>
                  </a:ext>
                </a:extLst>
              </p:cNvPr>
              <p:cNvSpPr>
                <a:spLocks noRot="1" noChangeAspect="1" noMove="1" noResize="1" noEditPoints="1" noAdjustHandles="1" noChangeArrowheads="1" noChangeShapeType="1" noTextEdit="1"/>
              </p:cNvSpPr>
              <p:nvPr/>
            </p:nvSpPr>
            <p:spPr>
              <a:xfrm>
                <a:off x="6477000" y="1625979"/>
                <a:ext cx="3044423" cy="523220"/>
              </a:xfrm>
              <a:prstGeom prst="rect">
                <a:avLst/>
              </a:prstGeom>
              <a:blipFill>
                <a:blip r:embed="rId4"/>
                <a:stretch>
                  <a:fillRect l="-4208" t="-13953" b="-302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D7680C1-5F65-4C90-BFE0-0AEEB0255792}"/>
                  </a:ext>
                </a:extLst>
              </p:cNvPr>
              <p:cNvSpPr/>
              <p:nvPr/>
            </p:nvSpPr>
            <p:spPr>
              <a:xfrm>
                <a:off x="1016000" y="2387979"/>
                <a:ext cx="2121093" cy="808683"/>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r>
                      <m:rPr>
                        <m:nor/>
                      </m:rPr>
                      <a:rPr lang="pt-BR" sz="2800" b="1">
                        <a:solidFill>
                          <a:srgbClr val="FFFFFF"/>
                        </a:solidFill>
                        <a:latin typeface="UTM Swiss Condensed" panose="02000500000000000000" pitchFamily="2" charset="0"/>
                        <a:ea typeface="Arial" panose="020B0604020202020204" pitchFamily="34" charset="0"/>
                      </a:rPr>
                      <m:t>I</m:t>
                    </m:r>
                    <m:r>
                      <m:rPr>
                        <m:nor/>
                      </m:rPr>
                      <a:rPr lang="pt-BR" sz="2800" b="1">
                        <a:solidFill>
                          <a:srgbClr val="FFFFFF"/>
                        </a:solidFill>
                        <a:latin typeface="UTM Swiss Condensed" panose="02000500000000000000" pitchFamily="2" charset="0"/>
                        <a:ea typeface="Arial" panose="020B0604020202020204" pitchFamily="34"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m:t>
                        </m:r>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e>
                        </m:rad>
                      </m:num>
                      <m:den>
                        <m:r>
                          <m:rPr>
                            <m:nor/>
                          </m:rPr>
                          <a:rPr lang="pt-BR" sz="2800" b="1">
                            <a:solidFill>
                              <a:srgbClr val="FFFFFF"/>
                            </a:solidFill>
                            <a:latin typeface="UTM Swiss Condensed" panose="02000500000000000000" pitchFamily="2" charset="0"/>
                            <a:ea typeface="Arial" panose="020B0604020202020204" pitchFamily="34" charset="0"/>
                          </a:rPr>
                          <m:t>ωL</m:t>
                        </m:r>
                      </m:den>
                    </m:f>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5" name="Rectangle 4">
                <a:extLst>
                  <a:ext uri="{FF2B5EF4-FFF2-40B4-BE49-F238E27FC236}">
                    <a16:creationId xmlns:a16="http://schemas.microsoft.com/office/drawing/2014/main" id="{7D7680C1-5F65-4C90-BFE0-0AEEB0255792}"/>
                  </a:ext>
                </a:extLst>
              </p:cNvPr>
              <p:cNvSpPr>
                <a:spLocks noRot="1" noChangeAspect="1" noMove="1" noResize="1" noEditPoints="1" noAdjustHandles="1" noChangeArrowheads="1" noChangeShapeType="1" noTextEdit="1"/>
              </p:cNvSpPr>
              <p:nvPr/>
            </p:nvSpPr>
            <p:spPr>
              <a:xfrm>
                <a:off x="1016000" y="2387979"/>
                <a:ext cx="2121093" cy="808683"/>
              </a:xfrm>
              <a:prstGeom prst="rect">
                <a:avLst/>
              </a:prstGeom>
              <a:blipFill>
                <a:blip r:embed="rId5"/>
                <a:stretch>
                  <a:fillRect l="-6034" b="-454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D76C05C0-A9EB-4799-80A6-E4B5D979689E}"/>
                  </a:ext>
                </a:extLst>
              </p:cNvPr>
              <p:cNvSpPr/>
              <p:nvPr/>
            </p:nvSpPr>
            <p:spPr>
              <a:xfrm>
                <a:off x="6477000" y="2387979"/>
                <a:ext cx="1896096" cy="734945"/>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r>
                      <m:rPr>
                        <m:nor/>
                      </m:rPr>
                      <a:rPr lang="pt-BR" sz="2800" b="1">
                        <a:solidFill>
                          <a:srgbClr val="FFFFFF"/>
                        </a:solidFill>
                        <a:latin typeface="UTM Swiss Condensed" panose="02000500000000000000" pitchFamily="2" charset="0"/>
                        <a:ea typeface="Arial" panose="020B0604020202020204" pitchFamily="34" charset="0"/>
                      </a:rPr>
                      <m:t>I</m:t>
                    </m:r>
                    <m:r>
                      <m:rPr>
                        <m:nor/>
                      </m:rPr>
                      <a:rPr lang="pt-BR" sz="2800" b="1">
                        <a:solidFill>
                          <a:srgbClr val="FFFFFF"/>
                        </a:solidFill>
                        <a:latin typeface="UTM Swiss Condensed" panose="02000500000000000000" pitchFamily="2" charset="0"/>
                        <a:ea typeface="Arial" panose="020B0604020202020204" pitchFamily="34"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pt-BR" sz="2800" b="1" i="1">
                            <a:solidFill>
                              <a:srgbClr val="FFFFFF"/>
                            </a:solidFill>
                            <a:latin typeface="Cambria Math" panose="02040503050406030204" pitchFamily="18" charset="0"/>
                            <a:ea typeface="Arial" panose="020B0604020202020204" pitchFamily="34" charset="0"/>
                          </a:rPr>
                          <m:t>𝑼</m:t>
                        </m:r>
                      </m:num>
                      <m:den>
                        <m:r>
                          <m:rPr>
                            <m:nor/>
                          </m:rPr>
                          <a:rPr lang="pt-BR" sz="2800" b="1">
                            <a:solidFill>
                              <a:srgbClr val="FFFFFF"/>
                            </a:solidFill>
                            <a:latin typeface="UTM Swiss Condensed" panose="02000500000000000000" pitchFamily="2" charset="0"/>
                            <a:ea typeface="Arial" panose="020B0604020202020204" pitchFamily="34" charset="0"/>
                          </a:rPr>
                          <m:t>ωL</m:t>
                        </m:r>
                      </m:den>
                    </m:f>
                    <m:r>
                      <a:rPr lang="pt-BR" sz="2800" b="1" i="1">
                        <a:solidFill>
                          <a:srgbClr val="FFFFFF"/>
                        </a:solidFill>
                        <a:latin typeface="Cambria Math" panose="02040503050406030204" pitchFamily="18" charset="0"/>
                        <a:ea typeface="Arial" panose="020B0604020202020204" pitchFamily="34" charset="0"/>
                      </a:rPr>
                      <m:t>.</m:t>
                    </m:r>
                  </m:oMath>
                </a14:m>
                <a:r>
                  <a:rPr lang="vi-VN" sz="2800" b="1" dirty="0">
                    <a:solidFill>
                      <a:srgbClr val="FFFFFF"/>
                    </a:solidFill>
                    <a:latin typeface="UTM Swiss Condensed" panose="02000500000000000000" pitchFamily="2" charset="0"/>
                  </a:rPr>
                  <a:t> </a:t>
                </a:r>
              </a:p>
            </p:txBody>
          </p:sp>
        </mc:Choice>
        <mc:Fallback xmlns="">
          <p:sp>
            <p:nvSpPr>
              <p:cNvPr id="6" name="Rectangle 5">
                <a:extLst>
                  <a:ext uri="{FF2B5EF4-FFF2-40B4-BE49-F238E27FC236}">
                    <a16:creationId xmlns:a16="http://schemas.microsoft.com/office/drawing/2014/main" id="{D76C05C0-A9EB-4799-80A6-E4B5D979689E}"/>
                  </a:ext>
                </a:extLst>
              </p:cNvPr>
              <p:cNvSpPr>
                <a:spLocks noRot="1" noChangeAspect="1" noMove="1" noResize="1" noEditPoints="1" noAdjustHandles="1" noChangeArrowheads="1" noChangeShapeType="1" noTextEdit="1"/>
              </p:cNvSpPr>
              <p:nvPr/>
            </p:nvSpPr>
            <p:spPr>
              <a:xfrm>
                <a:off x="6477000" y="2387979"/>
                <a:ext cx="1896096" cy="734945"/>
              </a:xfrm>
              <a:prstGeom prst="rect">
                <a:avLst/>
              </a:prstGeom>
              <a:blipFill>
                <a:blip r:embed="rId6"/>
                <a:stretch>
                  <a:fillRect l="-6752" b="-5000"/>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988447A3-9E47-4CD1-A8FB-3E551F57E864}"/>
              </a:ext>
            </a:extLst>
          </p:cNvPr>
          <p:cNvSpPr/>
          <p:nvPr/>
        </p:nvSpPr>
        <p:spPr>
          <a:xfrm>
            <a:off x="6413500" y="2324479"/>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95870091"/>
      </p:ext>
    </p:extLst>
  </p:cSld>
  <p:clrMapOvr>
    <a:masterClrMapping/>
  </p:clrMapOvr>
  <mc:AlternateContent xmlns:mc="http://schemas.openxmlformats.org/markup-compatibility/2006" xmlns:p14="http://schemas.microsoft.com/office/powerpoint/2010/main">
    <mc:Choice Requires="p14">
      <p:transition spd="slow" p14:dur="20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712418A2-40A9-4D78-96C1-C5A6FB580C00}"/>
                  </a:ext>
                </a:extLst>
              </p:cNvPr>
              <p:cNvSpPr/>
              <p:nvPr/>
            </p:nvSpPr>
            <p:spPr>
              <a:xfrm>
                <a:off x="127000" y="63500"/>
                <a:ext cx="11938000" cy="2057999"/>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de-DE" sz="2800" b="1" dirty="0">
                    <a:solidFill>
                      <a:srgbClr val="FF0000"/>
                    </a:solidFill>
                    <a:latin typeface="UTM Swiss Condensed" panose="02000500000000000000" pitchFamily="2" charset="0"/>
                    <a:cs typeface="Times New Roman" panose="02020603050405020304" pitchFamily="18" charset="0"/>
                  </a:rPr>
                  <a:t>Câu 28:</a:t>
                </a:r>
                <a:r>
                  <a:rPr lang="de-DE" sz="2800" b="1" dirty="0">
                    <a:solidFill>
                      <a:srgbClr val="FFFF00"/>
                    </a:solidFill>
                    <a:latin typeface="UTM Swiss Condensed" panose="02000500000000000000" pitchFamily="2" charset="0"/>
                    <a:cs typeface="Times New Roman" panose="02020603050405020304" pitchFamily="18" charset="0"/>
                  </a:rPr>
                  <a:t> </a:t>
                </a:r>
                <a:r>
                  <a:rPr lang="vi-VN" sz="2800" b="1" dirty="0">
                    <a:solidFill>
                      <a:srgbClr val="FFFF00"/>
                    </a:solidFill>
                    <a:latin typeface="UTM Swiss Condensed" panose="02000500000000000000" pitchFamily="2" charset="0"/>
                    <a:cs typeface="Times New Roman" panose="02020603050405020304" pitchFamily="18" charset="0"/>
                  </a:rPr>
                  <a:t>Đặt điện áp </a:t>
                </a:r>
                <a14:m>
                  <m:oMath xmlns:m="http://schemas.openxmlformats.org/officeDocument/2006/math">
                    <m:r>
                      <a:rPr lang="vi-VN" sz="2800" b="1">
                        <a:solidFill>
                          <a:srgbClr val="FFFF00"/>
                        </a:solidFill>
                        <a:latin typeface="Cambria Math" panose="02040503050406030204" pitchFamily="18" charset="0"/>
                      </a:rPr>
                      <m:t>𝒖</m:t>
                    </m:r>
                    <m:r>
                      <a:rPr lang="pt-BR" sz="2800" b="1">
                        <a:solidFill>
                          <a:srgbClr val="FFFF00"/>
                        </a:solidFill>
                        <a:latin typeface="Cambria Math" panose="02040503050406030204" pitchFamily="18" charset="0"/>
                      </a:rPr>
                      <m:t> = </m:t>
                    </m:r>
                    <m:r>
                      <a:rPr lang="vi-VN" sz="2800" b="1">
                        <a:solidFill>
                          <a:srgbClr val="FFFF00"/>
                        </a:solidFill>
                        <a:latin typeface="Cambria Math" panose="02040503050406030204" pitchFamily="18" charset="0"/>
                      </a:rPr>
                      <m:t>𝑼</m:t>
                    </m:r>
                    <m:rad>
                      <m:radPr>
                        <m:degHide m:val="on"/>
                        <m:ctrlPr>
                          <a:rPr lang="vi-VN" sz="2800" b="1" i="1">
                            <a:solidFill>
                              <a:srgbClr val="FFFF00"/>
                            </a:solidFill>
                            <a:latin typeface="Cambria Math" panose="02040503050406030204" pitchFamily="18" charset="0"/>
                          </a:rPr>
                        </m:ctrlPr>
                      </m:radPr>
                      <m:deg/>
                      <m:e>
                        <m:r>
                          <a:rPr lang="pt-BR" sz="2800" b="1">
                            <a:solidFill>
                              <a:srgbClr val="FFFF00"/>
                            </a:solidFill>
                            <a:latin typeface="Cambria Math" panose="02040503050406030204" pitchFamily="18" charset="0"/>
                          </a:rPr>
                          <m:t>𝟐</m:t>
                        </m:r>
                      </m:e>
                    </m:rad>
                    <m:r>
                      <a:rPr lang="vi-VN" sz="2800" b="1">
                        <a:solidFill>
                          <a:srgbClr val="FFFF00"/>
                        </a:solidFill>
                        <a:latin typeface="Cambria Math" panose="02040503050406030204" pitchFamily="18" charset="0"/>
                      </a:rPr>
                      <m:t>𝒄𝒐𝒔</m:t>
                    </m:r>
                    <m:r>
                      <a:rPr lang="vi-VN" sz="2800" b="1">
                        <a:solidFill>
                          <a:srgbClr val="FFFF00"/>
                        </a:solidFill>
                        <a:latin typeface="Cambria Math" panose="02040503050406030204" pitchFamily="18" charset="0"/>
                      </a:rPr>
                      <m:t>𝝎</m:t>
                    </m:r>
                    <m:r>
                      <a:rPr lang="vi-VN" sz="2800" b="1">
                        <a:solidFill>
                          <a:srgbClr val="FFFF00"/>
                        </a:solidFill>
                        <a:latin typeface="Cambria Math" panose="02040503050406030204" pitchFamily="18" charset="0"/>
                      </a:rPr>
                      <m:t>𝒕</m:t>
                    </m:r>
                  </m:oMath>
                </a14:m>
                <a:r>
                  <a:rPr lang="vi-VN" sz="2800" b="1" dirty="0">
                    <a:solidFill>
                      <a:srgbClr val="FFFF00"/>
                    </a:solidFill>
                    <a:latin typeface="UTM Swiss Condensed" panose="02000500000000000000" pitchFamily="2" charset="0"/>
                    <a:cs typeface="Times New Roman" panose="02020603050405020304" pitchFamily="18" charset="0"/>
                  </a:rPr>
                  <a:t> (U không đổi, ω thay đổi được) vào hai đầu đoạn mạch có R, L, C mắc nối </a:t>
                </a:r>
                <a:r>
                  <a:rPr lang="vi-VN" sz="2800" b="1">
                    <a:solidFill>
                      <a:srgbClr val="FFFF00"/>
                    </a:solidFill>
                    <a:latin typeface="UTM Swiss Condensed" panose="02000500000000000000" pitchFamily="2" charset="0"/>
                    <a:cs typeface="Times New Roman" panose="02020603050405020304" pitchFamily="18" charset="0"/>
                  </a:rPr>
                  <a:t>tiếp.</a:t>
                </a:r>
                <a:r>
                  <a:rPr lang="de-DE" sz="2800" b="1" dirty="0">
                    <a:solidFill>
                      <a:srgbClr val="FFFF00"/>
                    </a:solidFill>
                    <a:latin typeface="UTM Swiss Condensed" panose="02000500000000000000" pitchFamily="2" charset="0"/>
                    <a:cs typeface="Times New Roman" panose="02020603050405020304" pitchFamily="18" charset="0"/>
                  </a:rPr>
                  <a:t> Thay đổi </a:t>
                </a:r>
                <a:r>
                  <a:rPr lang="vi-VN" sz="2800" b="1" dirty="0">
                    <a:solidFill>
                      <a:srgbClr val="FFFF00"/>
                    </a:solidFill>
                    <a:latin typeface="UTM Swiss Condensed" panose="02000500000000000000" pitchFamily="2" charset="0"/>
                    <a:cs typeface="Times New Roman" panose="02020603050405020304" pitchFamily="18" charset="0"/>
                  </a:rPr>
                  <a:t>ω</a:t>
                </a:r>
                <a:r>
                  <a:rPr lang="de-DE" sz="2800" b="1" dirty="0">
                    <a:solidFill>
                      <a:srgbClr val="FFFF00"/>
                    </a:solidFill>
                    <a:latin typeface="UTM Swiss Condensed" panose="02000500000000000000" pitchFamily="2" charset="0"/>
                    <a:cs typeface="Times New Roman" panose="02020603050405020304" pitchFamily="18" charset="0"/>
                  </a:rPr>
                  <a:t> đến khi </a:t>
                </a:r>
                <a14:m>
                  <m:oMath xmlns:m="http://schemas.openxmlformats.org/officeDocument/2006/math">
                    <m:r>
                      <a:rPr lang="de-DE" sz="2800" b="1">
                        <a:solidFill>
                          <a:srgbClr val="FFFF00"/>
                        </a:solidFill>
                        <a:latin typeface="Cambria Math" panose="02040503050406030204" pitchFamily="18" charset="0"/>
                      </a:rPr>
                      <m:t>𝝎</m:t>
                    </m:r>
                    <m:r>
                      <a:rPr lang="de-DE" sz="2800" b="1">
                        <a:solidFill>
                          <a:srgbClr val="FFFF00"/>
                        </a:solidFill>
                        <a:latin typeface="Cambria Math" panose="02040503050406030204" pitchFamily="18" charset="0"/>
                      </a:rPr>
                      <m:t> = </m:t>
                    </m:r>
                    <m:sSub>
                      <m:sSubPr>
                        <m:ctrlPr>
                          <a:rPr lang="vi-VN" sz="2800" b="1" i="1">
                            <a:solidFill>
                              <a:srgbClr val="FFFF00"/>
                            </a:solidFill>
                            <a:latin typeface="Cambria Math" panose="02040503050406030204" pitchFamily="18" charset="0"/>
                          </a:rPr>
                        </m:ctrlPr>
                      </m:sSubPr>
                      <m:e>
                        <m:r>
                          <a:rPr lang="de-DE" sz="2800" b="1">
                            <a:solidFill>
                              <a:srgbClr val="FFFF00"/>
                            </a:solidFill>
                            <a:latin typeface="Cambria Math" panose="02040503050406030204" pitchFamily="18" charset="0"/>
                          </a:rPr>
                          <m:t>𝝎</m:t>
                        </m:r>
                      </m:e>
                      <m:sub>
                        <m:r>
                          <a:rPr lang="de-DE" sz="2800" b="1">
                            <a:solidFill>
                              <a:srgbClr val="FFFF00"/>
                            </a:solidFill>
                            <a:latin typeface="Cambria Math" panose="02040503050406030204" pitchFamily="18" charset="0"/>
                          </a:rPr>
                          <m:t>𝟎</m:t>
                        </m:r>
                      </m:sub>
                    </m:sSub>
                  </m:oMath>
                </a14:m>
                <a:r>
                  <a:rPr lang="de-DE" sz="2800" b="1" dirty="0">
                    <a:solidFill>
                      <a:srgbClr val="FFFF00"/>
                    </a:solidFill>
                    <a:latin typeface="UTM Swiss Condensed" panose="02000500000000000000" pitchFamily="2" charset="0"/>
                    <a:cs typeface="Times New Roman" panose="02020603050405020304" pitchFamily="18" charset="0"/>
                  </a:rPr>
                  <a:t> thì công suất tiêu thụ của điện trở R đạt giá trị cực đại. Khi đó</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712418A2-40A9-4D78-96C1-C5A6FB580C00}"/>
                  </a:ext>
                </a:extLst>
              </p:cNvPr>
              <p:cNvSpPr>
                <a:spLocks noRot="1" noChangeAspect="1" noMove="1" noResize="1" noEditPoints="1" noAdjustHandles="1" noChangeArrowheads="1" noChangeShapeType="1" noTextEdit="1"/>
              </p:cNvSpPr>
              <p:nvPr/>
            </p:nvSpPr>
            <p:spPr>
              <a:xfrm>
                <a:off x="127000" y="63500"/>
                <a:ext cx="11938000" cy="2057999"/>
              </a:xfrm>
              <a:prstGeom prst="rect">
                <a:avLst/>
              </a:prstGeom>
              <a:blipFill>
                <a:blip r:embed="rId2"/>
                <a:stretch>
                  <a:fillRect l="-916" r="-86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EF74A39F-09E9-4F25-963A-6FEDB206B5E1}"/>
                  </a:ext>
                </a:extLst>
              </p:cNvPr>
              <p:cNvSpPr/>
              <p:nvPr/>
            </p:nvSpPr>
            <p:spPr>
              <a:xfrm>
                <a:off x="1016000" y="2121499"/>
                <a:ext cx="3044423" cy="734432"/>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a:t>
                </a:r>
                <a14:m>
                  <m:oMath xmlns:m="http://schemas.openxmlformats.org/officeDocument/2006/math">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e>
                      <m: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𝟎</m:t>
                        </m:r>
                      </m:sub>
                    </m:s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m:t>
                        </m:r>
                      </m:num>
                      <m:den>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𝑳𝑪</m:t>
                            </m:r>
                          </m:e>
                        </m:rad>
                      </m:den>
                    </m:f>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3" name="Rectangle 2">
                <a:extLst>
                  <a:ext uri="{FF2B5EF4-FFF2-40B4-BE49-F238E27FC236}">
                    <a16:creationId xmlns:a16="http://schemas.microsoft.com/office/drawing/2014/main" id="{EF74A39F-09E9-4F25-963A-6FEDB206B5E1}"/>
                  </a:ext>
                </a:extLst>
              </p:cNvPr>
              <p:cNvSpPr>
                <a:spLocks noRot="1" noChangeAspect="1" noMove="1" noResize="1" noEditPoints="1" noAdjustHandles="1" noChangeArrowheads="1" noChangeShapeType="1" noTextEdit="1"/>
              </p:cNvSpPr>
              <p:nvPr/>
            </p:nvSpPr>
            <p:spPr>
              <a:xfrm>
                <a:off x="1016000" y="2121499"/>
                <a:ext cx="3044423" cy="734432"/>
              </a:xfrm>
              <a:prstGeom prst="rect">
                <a:avLst/>
              </a:prstGeom>
              <a:blipFill>
                <a:blip r:embed="rId3"/>
                <a:stretch>
                  <a:fillRect l="-4208" b="-500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4EC87942-A38F-4FC1-A900-EB6D0B65AECD}"/>
                  </a:ext>
                </a:extLst>
              </p:cNvPr>
              <p:cNvSpPr/>
              <p:nvPr/>
            </p:nvSpPr>
            <p:spPr>
              <a:xfrm>
                <a:off x="6477000" y="2121499"/>
                <a:ext cx="3044423" cy="770532"/>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B. </a:t>
                </a:r>
                <a14:m>
                  <m:oMath xmlns:m="http://schemas.openxmlformats.org/officeDocument/2006/math">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e>
                      <m: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𝟎</m:t>
                        </m:r>
                      </m:sub>
                    </m:s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m:t>
                        </m:r>
                      </m:num>
                      <m:den>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𝑳𝑪</m:t>
                        </m:r>
                        <m:sSup>
                          <m:sSupPr>
                            <m:ctrlPr>
                              <a:rPr lang="vi-VN" sz="2800" b="1" i="1">
                                <a:solidFill>
                                  <a:srgbClr val="FFFFFF"/>
                                </a:solidFill>
                                <a:latin typeface="Cambria Math" panose="02040503050406030204" pitchFamily="18" charset="0"/>
                                <a:cs typeface="Times New Roman" panose="02020603050405020304" pitchFamily="18" charset="0"/>
                              </a:rPr>
                            </m:ctrlPr>
                          </m:sSup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e>
                          <m:sup>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p>
                      </m:den>
                    </m:f>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4" name="Rectangle 3">
                <a:extLst>
                  <a:ext uri="{FF2B5EF4-FFF2-40B4-BE49-F238E27FC236}">
                    <a16:creationId xmlns:a16="http://schemas.microsoft.com/office/drawing/2014/main" id="{4EC87942-A38F-4FC1-A900-EB6D0B65AECD}"/>
                  </a:ext>
                </a:extLst>
              </p:cNvPr>
              <p:cNvSpPr>
                <a:spLocks noRot="1" noChangeAspect="1" noMove="1" noResize="1" noEditPoints="1" noAdjustHandles="1" noChangeArrowheads="1" noChangeShapeType="1" noTextEdit="1"/>
              </p:cNvSpPr>
              <p:nvPr/>
            </p:nvSpPr>
            <p:spPr>
              <a:xfrm>
                <a:off x="6477000" y="2121499"/>
                <a:ext cx="3044423" cy="770532"/>
              </a:xfrm>
              <a:prstGeom prst="rect">
                <a:avLst/>
              </a:prstGeom>
              <a:blipFill>
                <a:blip r:embed="rId4"/>
                <a:stretch>
                  <a:fillRect l="-420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F7F1876-C86A-4DF9-98EF-32B4D02C09E7}"/>
                  </a:ext>
                </a:extLst>
              </p:cNvPr>
              <p:cNvSpPr/>
              <p:nvPr/>
            </p:nvSpPr>
            <p:spPr>
              <a:xfrm>
                <a:off x="1016000" y="2883499"/>
                <a:ext cx="304442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e>
                      <m: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𝟎</m:t>
                        </m:r>
                      </m:sub>
                    </m:s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𝑳𝑪</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5" name="Rectangle 4">
                <a:extLst>
                  <a:ext uri="{FF2B5EF4-FFF2-40B4-BE49-F238E27FC236}">
                    <a16:creationId xmlns:a16="http://schemas.microsoft.com/office/drawing/2014/main" id="{9F7F1876-C86A-4DF9-98EF-32B4D02C09E7}"/>
                  </a:ext>
                </a:extLst>
              </p:cNvPr>
              <p:cNvSpPr>
                <a:spLocks noRot="1" noChangeAspect="1" noMove="1" noResize="1" noEditPoints="1" noAdjustHandles="1" noChangeArrowheads="1" noChangeShapeType="1" noTextEdit="1"/>
              </p:cNvSpPr>
              <p:nvPr/>
            </p:nvSpPr>
            <p:spPr>
              <a:xfrm>
                <a:off x="1016000" y="2883499"/>
                <a:ext cx="3044423" cy="523220"/>
              </a:xfrm>
              <a:prstGeom prst="rect">
                <a:avLst/>
              </a:prstGeom>
              <a:blipFill>
                <a:blip r:embed="rId5"/>
                <a:stretch>
                  <a:fillRect l="-4208" t="-12791" b="-302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DEE3C720-BD6E-47DE-990F-620626FE752B}"/>
                  </a:ext>
                </a:extLst>
              </p:cNvPr>
              <p:cNvSpPr/>
              <p:nvPr/>
            </p:nvSpPr>
            <p:spPr>
              <a:xfrm>
                <a:off x="6477000" y="2883499"/>
                <a:ext cx="2196563" cy="714683"/>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nl-NL" sz="2800" b="1" i="1">
                            <a:solidFill>
                              <a:srgbClr val="FFFFFF"/>
                            </a:solidFill>
                            <a:latin typeface="Cambria Math" panose="02040503050406030204" pitchFamily="18" charset="0"/>
                            <a:ea typeface="Arial" panose="020B0604020202020204" pitchFamily="34" charset="0"/>
                          </a:rPr>
                          <m:t>𝝎</m:t>
                        </m:r>
                      </m:e>
                      <m:sub>
                        <m:r>
                          <a:rPr lang="nl-NL" sz="2800" b="1" i="1">
                            <a:solidFill>
                              <a:srgbClr val="FFFFFF"/>
                            </a:solidFill>
                            <a:latin typeface="Cambria Math" panose="02040503050406030204" pitchFamily="18" charset="0"/>
                            <a:ea typeface="Arial" panose="020B0604020202020204" pitchFamily="34" charset="0"/>
                          </a:rPr>
                          <m:t>𝟎</m:t>
                        </m:r>
                      </m:sub>
                    </m:sSub>
                    <m:r>
                      <a:rPr lang="nl-NL" sz="2800" b="1" i="1">
                        <a:solidFill>
                          <a:srgbClr val="FFFFFF"/>
                        </a:solidFill>
                        <a:latin typeface="Cambria Math" panose="02040503050406030204" pitchFamily="18" charset="0"/>
                        <a:ea typeface="Arial" panose="020B0604020202020204" pitchFamily="34"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nl-NL" sz="2800" b="1" i="1">
                            <a:solidFill>
                              <a:srgbClr val="FFFFFF"/>
                            </a:solidFill>
                            <a:latin typeface="Cambria Math" panose="02040503050406030204" pitchFamily="18" charset="0"/>
                            <a:ea typeface="Arial" panose="020B0604020202020204" pitchFamily="34" charset="0"/>
                          </a:rPr>
                          <m:t>𝟏</m:t>
                        </m:r>
                      </m:num>
                      <m:den>
                        <m:r>
                          <a:rPr lang="nl-NL" sz="2800" b="1" i="1">
                            <a:solidFill>
                              <a:srgbClr val="FFFFFF"/>
                            </a:solidFill>
                            <a:latin typeface="Cambria Math" panose="02040503050406030204" pitchFamily="18" charset="0"/>
                            <a:ea typeface="Arial" panose="020B0604020202020204" pitchFamily="34" charset="0"/>
                          </a:rPr>
                          <m:t>𝑳𝑪</m:t>
                        </m:r>
                      </m:den>
                    </m:f>
                    <m:r>
                      <a:rPr lang="nl-NL" sz="2800" b="1" i="1">
                        <a:solidFill>
                          <a:srgbClr val="FFFFFF"/>
                        </a:solidFill>
                        <a:latin typeface="Cambria Math" panose="02040503050406030204" pitchFamily="18" charset="0"/>
                        <a:ea typeface="Arial" panose="020B0604020202020204" pitchFamily="34" charset="0"/>
                      </a:rPr>
                      <m:t>.</m:t>
                    </m:r>
                  </m:oMath>
                </a14:m>
                <a:r>
                  <a:rPr lang="vi-VN" sz="2800" b="1" dirty="0">
                    <a:solidFill>
                      <a:srgbClr val="FFFFFF"/>
                    </a:solidFill>
                    <a:latin typeface="UTM Swiss Condensed" panose="02000500000000000000" pitchFamily="2" charset="0"/>
                  </a:rPr>
                  <a:t> </a:t>
                </a:r>
              </a:p>
            </p:txBody>
          </p:sp>
        </mc:Choice>
        <mc:Fallback xmlns="">
          <p:sp>
            <p:nvSpPr>
              <p:cNvPr id="6" name="Rectangle 5">
                <a:extLst>
                  <a:ext uri="{FF2B5EF4-FFF2-40B4-BE49-F238E27FC236}">
                    <a16:creationId xmlns:a16="http://schemas.microsoft.com/office/drawing/2014/main" id="{DEE3C720-BD6E-47DE-990F-620626FE752B}"/>
                  </a:ext>
                </a:extLst>
              </p:cNvPr>
              <p:cNvSpPr>
                <a:spLocks noRot="1" noChangeAspect="1" noMove="1" noResize="1" noEditPoints="1" noAdjustHandles="1" noChangeArrowheads="1" noChangeShapeType="1" noTextEdit="1"/>
              </p:cNvSpPr>
              <p:nvPr/>
            </p:nvSpPr>
            <p:spPr>
              <a:xfrm>
                <a:off x="6477000" y="2883499"/>
                <a:ext cx="2196563" cy="714683"/>
              </a:xfrm>
              <a:prstGeom prst="rect">
                <a:avLst/>
              </a:prstGeom>
              <a:blipFill>
                <a:blip r:embed="rId6"/>
                <a:stretch>
                  <a:fillRect l="-5833" b="-7692"/>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8DE18189-8F7D-40B2-8C6C-E5ADE7FF5EC1}"/>
              </a:ext>
            </a:extLst>
          </p:cNvPr>
          <p:cNvSpPr/>
          <p:nvPr/>
        </p:nvSpPr>
        <p:spPr>
          <a:xfrm>
            <a:off x="952500" y="2057999"/>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27106024"/>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7BC38004-1BF2-4DD2-BFA7-CDBF3A15FE21}"/>
                  </a:ext>
                </a:extLst>
              </p:cNvPr>
              <p:cNvSpPr/>
              <p:nvPr/>
            </p:nvSpPr>
            <p:spPr>
              <a:xfrm>
                <a:off x="127000" y="63500"/>
                <a:ext cx="11938000" cy="200978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29:</a:t>
                </a:r>
                <a:r>
                  <a:rPr lang="pt-BR" sz="2800" b="1" dirty="0">
                    <a:solidFill>
                      <a:srgbClr val="FFFF00"/>
                    </a:solidFill>
                    <a:latin typeface="UTM Swiss Condensed" panose="02000500000000000000" pitchFamily="2" charset="0"/>
                    <a:cs typeface="Times New Roman" panose="02020603050405020304" pitchFamily="18" charset="0"/>
                  </a:rPr>
                  <a:t> Đặt điện áp </a:t>
                </a:r>
                <a14:m>
                  <m:oMath xmlns:m="http://schemas.openxmlformats.org/officeDocument/2006/math">
                    <m:r>
                      <a:rPr lang="pt-BR" sz="2800" b="1">
                        <a:solidFill>
                          <a:srgbClr val="FFFF00"/>
                        </a:solidFill>
                        <a:latin typeface="Cambria Math" panose="02040503050406030204" pitchFamily="18" charset="0"/>
                      </a:rPr>
                      <m:t>𝒖</m:t>
                    </m:r>
                    <m:r>
                      <a:rPr lang="pt-BR" sz="2800" b="1">
                        <a:solidFill>
                          <a:srgbClr val="FFFF00"/>
                        </a:solidFill>
                        <a:latin typeface="Cambria Math" panose="02040503050406030204" pitchFamily="18" charset="0"/>
                      </a:rPr>
                      <m:t> = </m:t>
                    </m:r>
                    <m:sSub>
                      <m:sSubPr>
                        <m:ctrlPr>
                          <a:rPr lang="vi-VN" sz="2800" b="1" i="1">
                            <a:solidFill>
                              <a:srgbClr val="FFFF00"/>
                            </a:solidFill>
                            <a:latin typeface="Cambria Math" panose="02040503050406030204" pitchFamily="18" charset="0"/>
                          </a:rPr>
                        </m:ctrlPr>
                      </m:sSubPr>
                      <m:e>
                        <m:r>
                          <a:rPr lang="pt-BR" sz="2800" b="1">
                            <a:solidFill>
                              <a:srgbClr val="FFFF00"/>
                            </a:solidFill>
                            <a:latin typeface="Cambria Math" panose="02040503050406030204" pitchFamily="18" charset="0"/>
                          </a:rPr>
                          <m:t>𝑼</m:t>
                        </m:r>
                      </m:e>
                      <m:sub>
                        <m:r>
                          <a:rPr lang="pt-BR" sz="2800" b="1">
                            <a:solidFill>
                              <a:srgbClr val="FFFF00"/>
                            </a:solidFill>
                            <a:latin typeface="Cambria Math" panose="02040503050406030204" pitchFamily="18" charset="0"/>
                          </a:rPr>
                          <m:t>𝟎</m:t>
                        </m:r>
                      </m:sub>
                    </m:sSub>
                    <m:func>
                      <m:funcPr>
                        <m:ctrlPr>
                          <a:rPr lang="vi-VN" sz="2800" b="1" i="1">
                            <a:solidFill>
                              <a:srgbClr val="FFFF00"/>
                            </a:solidFill>
                            <a:latin typeface="Cambria Math" panose="02040503050406030204" pitchFamily="18" charset="0"/>
                          </a:rPr>
                        </m:ctrlPr>
                      </m:funcPr>
                      <m:fName>
                        <m:r>
                          <a:rPr lang="pt-BR" sz="2800" b="1">
                            <a:solidFill>
                              <a:srgbClr val="FFFF00"/>
                            </a:solidFill>
                            <a:latin typeface="Cambria Math" panose="02040503050406030204" pitchFamily="18" charset="0"/>
                          </a:rPr>
                          <m:t>𝒄𝒐𝒔</m:t>
                        </m:r>
                      </m:fName>
                      <m:e>
                        <m:r>
                          <a:rPr lang="pt-BR" sz="2800" b="1">
                            <a:solidFill>
                              <a:srgbClr val="FFFF00"/>
                            </a:solidFill>
                            <a:latin typeface="Cambria Math" panose="02040503050406030204" pitchFamily="18" charset="0"/>
                          </a:rPr>
                          <m:t>𝝎</m:t>
                        </m:r>
                      </m:e>
                    </m:func>
                    <m:r>
                      <a:rPr lang="pt-BR" sz="2800" b="1">
                        <a:solidFill>
                          <a:srgbClr val="FFFF00"/>
                        </a:solidFill>
                        <a:latin typeface="Cambria Math" panose="02040503050406030204" pitchFamily="18" charset="0"/>
                      </a:rPr>
                      <m:t>𝒕</m:t>
                    </m:r>
                  </m:oMath>
                </a14:m>
                <a:r>
                  <a:rPr lang="pt-BR" sz="2800" b="1" dirty="0">
                    <a:solidFill>
                      <a:srgbClr val="FFFF00"/>
                    </a:solidFill>
                    <a:latin typeface="UTM Swiss Condensed" panose="02000500000000000000" pitchFamily="2" charset="0"/>
                    <a:cs typeface="Times New Roman" panose="02020603050405020304" pitchFamily="18" charset="0"/>
                  </a:rPr>
                  <a:t> vào hai đầu đoạn mạch điện xoay chiều gồm điện trở R, cuộn cảm thuần có độ tự cảm L và tụ điện có điện dung C mắc nối tiếp. Tổng trở của mạch phụ thuộc vào</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7BC38004-1BF2-4DD2-BFA7-CDBF3A15FE21}"/>
                  </a:ext>
                </a:extLst>
              </p:cNvPr>
              <p:cNvSpPr>
                <a:spLocks noRot="1" noChangeAspect="1" noMove="1" noResize="1" noEditPoints="1" noAdjustHandles="1" noChangeArrowheads="1" noChangeShapeType="1" noTextEdit="1"/>
              </p:cNvSpPr>
              <p:nvPr/>
            </p:nvSpPr>
            <p:spPr>
              <a:xfrm>
                <a:off x="127000" y="63500"/>
                <a:ext cx="11938000" cy="2009781"/>
              </a:xfrm>
              <a:prstGeom prst="rect">
                <a:avLst/>
              </a:prstGeom>
              <a:blipFill>
                <a:blip r:embed="rId2"/>
                <a:stretch>
                  <a:fillRect l="-916" t="-1714" r="-86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7D7348BD-D456-41AE-9D23-0F34644C93B7}"/>
                  </a:ext>
                </a:extLst>
              </p:cNvPr>
              <p:cNvSpPr/>
              <p:nvPr/>
            </p:nvSpPr>
            <p:spPr>
              <a:xfrm>
                <a:off x="762000" y="2073281"/>
                <a:ext cx="2121093"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A. </a:t>
                </a:r>
                <a14:m>
                  <m:oMath xmlns:m="http://schemas.openxmlformats.org/officeDocument/2006/math">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𝑳</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𝑪</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oMath>
                </a14:m>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3" name="Rectangle 2">
                <a:extLst>
                  <a:ext uri="{FF2B5EF4-FFF2-40B4-BE49-F238E27FC236}">
                    <a16:creationId xmlns:a16="http://schemas.microsoft.com/office/drawing/2014/main" id="{7D7348BD-D456-41AE-9D23-0F34644C93B7}"/>
                  </a:ext>
                </a:extLst>
              </p:cNvPr>
              <p:cNvSpPr>
                <a:spLocks noRot="1" noChangeAspect="1" noMove="1" noResize="1" noEditPoints="1" noAdjustHandles="1" noChangeArrowheads="1" noChangeShapeType="1" noTextEdit="1"/>
              </p:cNvSpPr>
              <p:nvPr/>
            </p:nvSpPr>
            <p:spPr>
              <a:xfrm>
                <a:off x="762000" y="2073281"/>
                <a:ext cx="2121093" cy="523220"/>
              </a:xfrm>
              <a:prstGeom prst="rect">
                <a:avLst/>
              </a:prstGeom>
              <a:blipFill>
                <a:blip r:embed="rId3"/>
                <a:stretch>
                  <a:fillRect l="-5747" t="-12791" b="-302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E7A300A6-E1A3-4321-9CFF-51A24B140315}"/>
                  </a:ext>
                </a:extLst>
              </p:cNvPr>
              <p:cNvSpPr/>
              <p:nvPr/>
            </p:nvSpPr>
            <p:spPr>
              <a:xfrm>
                <a:off x="3619500" y="2073281"/>
                <a:ext cx="2121093"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B. </a:t>
                </a:r>
                <a14:m>
                  <m:oMath xmlns:m="http://schemas.openxmlformats.org/officeDocument/2006/math">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𝑹</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𝑳</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𝑪</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4" name="Rectangle 3">
                <a:extLst>
                  <a:ext uri="{FF2B5EF4-FFF2-40B4-BE49-F238E27FC236}">
                    <a16:creationId xmlns:a16="http://schemas.microsoft.com/office/drawing/2014/main" id="{E7A300A6-E1A3-4321-9CFF-51A24B140315}"/>
                  </a:ext>
                </a:extLst>
              </p:cNvPr>
              <p:cNvSpPr>
                <a:spLocks noRot="1" noChangeAspect="1" noMove="1" noResize="1" noEditPoints="1" noAdjustHandles="1" noChangeArrowheads="1" noChangeShapeType="1" noTextEdit="1"/>
              </p:cNvSpPr>
              <p:nvPr/>
            </p:nvSpPr>
            <p:spPr>
              <a:xfrm>
                <a:off x="3619500" y="2073281"/>
                <a:ext cx="2121093" cy="523220"/>
              </a:xfrm>
              <a:prstGeom prst="rect">
                <a:avLst/>
              </a:prstGeom>
              <a:blipFill>
                <a:blip r:embed="rId4"/>
                <a:stretch>
                  <a:fillRect l="-6034" t="-12791" b="-302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EA8F0CB7-E2FC-49CB-B9B7-DE037C9832D6}"/>
                  </a:ext>
                </a:extLst>
              </p:cNvPr>
              <p:cNvSpPr/>
              <p:nvPr/>
            </p:nvSpPr>
            <p:spPr>
              <a:xfrm>
                <a:off x="6477000" y="2073281"/>
                <a:ext cx="2121093"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𝑹</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𝑪</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5" name="Rectangle 4">
                <a:extLst>
                  <a:ext uri="{FF2B5EF4-FFF2-40B4-BE49-F238E27FC236}">
                    <a16:creationId xmlns:a16="http://schemas.microsoft.com/office/drawing/2014/main" id="{EA8F0CB7-E2FC-49CB-B9B7-DE037C9832D6}"/>
                  </a:ext>
                </a:extLst>
              </p:cNvPr>
              <p:cNvSpPr>
                <a:spLocks noRot="1" noChangeAspect="1" noMove="1" noResize="1" noEditPoints="1" noAdjustHandles="1" noChangeArrowheads="1" noChangeShapeType="1" noTextEdit="1"/>
              </p:cNvSpPr>
              <p:nvPr/>
            </p:nvSpPr>
            <p:spPr>
              <a:xfrm>
                <a:off x="6477000" y="2073281"/>
                <a:ext cx="2121093" cy="523220"/>
              </a:xfrm>
              <a:prstGeom prst="rect">
                <a:avLst/>
              </a:prstGeom>
              <a:blipFill>
                <a:blip r:embed="rId5"/>
                <a:stretch>
                  <a:fillRect l="-6052" t="-12791" b="-302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74A6D81A-E8F2-400C-8AE4-A85E73D4D9FE}"/>
                  </a:ext>
                </a:extLst>
              </p:cNvPr>
              <p:cNvSpPr/>
              <p:nvPr/>
            </p:nvSpPr>
            <p:spPr>
              <a:xfrm>
                <a:off x="9334500" y="2073281"/>
                <a:ext cx="2106602"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r>
                      <a:rPr lang="pt-BR" sz="2800" b="1" i="1">
                        <a:solidFill>
                          <a:srgbClr val="FFFFFF"/>
                        </a:solidFill>
                        <a:latin typeface="Cambria Math" panose="02040503050406030204" pitchFamily="18" charset="0"/>
                        <a:ea typeface="Arial" panose="020B0604020202020204" pitchFamily="34" charset="0"/>
                      </a:rPr>
                      <m:t>𝑹</m:t>
                    </m:r>
                    <m:r>
                      <a:rPr lang="pt-BR" sz="2800" b="1" i="1">
                        <a:solidFill>
                          <a:srgbClr val="FFFFFF"/>
                        </a:solidFill>
                        <a:latin typeface="Cambria Math" panose="02040503050406030204" pitchFamily="18" charset="0"/>
                        <a:ea typeface="Arial" panose="020B0604020202020204" pitchFamily="34" charset="0"/>
                      </a:rPr>
                      <m:t>,</m:t>
                    </m:r>
                    <m:r>
                      <a:rPr lang="pt-BR" sz="2800" b="1" i="1">
                        <a:solidFill>
                          <a:srgbClr val="FFFFFF"/>
                        </a:solidFill>
                        <a:latin typeface="Cambria Math" panose="02040503050406030204" pitchFamily="18" charset="0"/>
                        <a:ea typeface="Arial" panose="020B0604020202020204" pitchFamily="34" charset="0"/>
                      </a:rPr>
                      <m:t>𝑳</m:t>
                    </m:r>
                    <m:r>
                      <a:rPr lang="pt-BR" sz="2800" b="1" i="1">
                        <a:solidFill>
                          <a:srgbClr val="FFFFFF"/>
                        </a:solidFill>
                        <a:latin typeface="Cambria Math" panose="02040503050406030204" pitchFamily="18" charset="0"/>
                        <a:ea typeface="Arial" panose="020B0604020202020204" pitchFamily="34" charset="0"/>
                      </a:rPr>
                      <m:t>,</m:t>
                    </m:r>
                    <m:r>
                      <a:rPr lang="pt-BR" sz="2800" b="1" i="1">
                        <a:solidFill>
                          <a:srgbClr val="FFFFFF"/>
                        </a:solidFill>
                        <a:latin typeface="Cambria Math" panose="02040503050406030204" pitchFamily="18" charset="0"/>
                        <a:ea typeface="Arial" panose="020B0604020202020204" pitchFamily="34" charset="0"/>
                      </a:rPr>
                      <m:t>𝑪</m:t>
                    </m:r>
                    <m:r>
                      <a:rPr lang="pt-BR" sz="2800" b="1" i="1">
                        <a:solidFill>
                          <a:srgbClr val="FFFFFF"/>
                        </a:solidFill>
                        <a:latin typeface="Cambria Math" panose="02040503050406030204" pitchFamily="18" charset="0"/>
                        <a:ea typeface="Arial" panose="020B0604020202020204" pitchFamily="34" charset="0"/>
                      </a:rPr>
                      <m:t>,</m:t>
                    </m:r>
                    <m:r>
                      <a:rPr lang="pt-BR" sz="2800" b="1" i="1">
                        <a:solidFill>
                          <a:srgbClr val="FFFFFF"/>
                        </a:solidFill>
                        <a:latin typeface="Cambria Math" panose="02040503050406030204" pitchFamily="18" charset="0"/>
                        <a:ea typeface="Arial" panose="020B0604020202020204" pitchFamily="34" charset="0"/>
                      </a:rPr>
                      <m:t>𝝎</m:t>
                    </m:r>
                    <m:r>
                      <a:rPr lang="pt-BR" sz="2800" b="1" i="1">
                        <a:solidFill>
                          <a:srgbClr val="FFFFFF"/>
                        </a:solidFill>
                        <a:latin typeface="Cambria Math" panose="02040503050406030204" pitchFamily="18" charset="0"/>
                        <a:ea typeface="Arial" panose="020B0604020202020204" pitchFamily="34" charset="0"/>
                      </a:rPr>
                      <m:t>.</m:t>
                    </m:r>
                  </m:oMath>
                </a14:m>
                <a:r>
                  <a:rPr lang="vi-VN" sz="2800" b="1" dirty="0">
                    <a:solidFill>
                      <a:srgbClr val="FFFFFF"/>
                    </a:solidFill>
                    <a:latin typeface="UTM Swiss Condensed" panose="02000500000000000000" pitchFamily="2" charset="0"/>
                  </a:rPr>
                  <a:t> </a:t>
                </a:r>
              </a:p>
            </p:txBody>
          </p:sp>
        </mc:Choice>
        <mc:Fallback xmlns="">
          <p:sp>
            <p:nvSpPr>
              <p:cNvPr id="6" name="Rectangle 5">
                <a:extLst>
                  <a:ext uri="{FF2B5EF4-FFF2-40B4-BE49-F238E27FC236}">
                    <a16:creationId xmlns:a16="http://schemas.microsoft.com/office/drawing/2014/main" id="{74A6D81A-E8F2-400C-8AE4-A85E73D4D9FE}"/>
                  </a:ext>
                </a:extLst>
              </p:cNvPr>
              <p:cNvSpPr>
                <a:spLocks noRot="1" noChangeAspect="1" noMove="1" noResize="1" noEditPoints="1" noAdjustHandles="1" noChangeArrowheads="1" noChangeShapeType="1" noTextEdit="1"/>
              </p:cNvSpPr>
              <p:nvPr/>
            </p:nvSpPr>
            <p:spPr>
              <a:xfrm>
                <a:off x="9334500" y="2073281"/>
                <a:ext cx="2106602" cy="523220"/>
              </a:xfrm>
              <a:prstGeom prst="rect">
                <a:avLst/>
              </a:prstGeom>
              <a:blipFill>
                <a:blip r:embed="rId6"/>
                <a:stretch>
                  <a:fillRect l="-5780" t="-12791" b="-30233"/>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FE6D6B4C-E0D4-430A-9FA2-53860EE5DEFC}"/>
              </a:ext>
            </a:extLst>
          </p:cNvPr>
          <p:cNvSpPr/>
          <p:nvPr/>
        </p:nvSpPr>
        <p:spPr>
          <a:xfrm>
            <a:off x="9271000" y="2009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884305838"/>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C734AC-9470-4C7A-90F5-DDA833B652F0}"/>
              </a:ext>
            </a:extLst>
          </p:cNvPr>
          <p:cNvSpPr/>
          <p:nvPr/>
        </p:nvSpPr>
        <p:spPr>
          <a:xfrm>
            <a:off x="127000" y="63500"/>
            <a:ext cx="11938000" cy="1018740"/>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3:</a:t>
            </a:r>
            <a:r>
              <a:rPr lang="vi-VN" sz="2800" b="1" dirty="0">
                <a:solidFill>
                  <a:srgbClr val="FFFF00"/>
                </a:solidFill>
                <a:latin typeface="UTM Swiss Condensed" panose="02000500000000000000" pitchFamily="2" charset="0"/>
                <a:cs typeface="Times New Roman" panose="02020603050405020304" pitchFamily="18" charset="0"/>
              </a:rPr>
              <a:t> Chọn phát biểu đúng khi nói về cường độ dòng điện hiệu dụng </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2FC40B3-FDBF-4F4B-93FE-AEBACA9FB61D}"/>
                  </a:ext>
                </a:extLst>
              </p:cNvPr>
              <p:cNvSpPr/>
              <p:nvPr/>
            </p:nvSpPr>
            <p:spPr>
              <a:xfrm>
                <a:off x="508000" y="1082240"/>
                <a:ext cx="9621737" cy="1232453"/>
              </a:xfrm>
              <a:prstGeom prst="rect">
                <a:avLst/>
              </a:prstGeom>
            </p:spPr>
            <p:txBody>
              <a:bodyPr wrap="none">
                <a:spAutoFit/>
              </a:bodyPr>
              <a:lstStyle/>
              <a:p>
                <a:pPr algn="just">
                  <a:lnSpc>
                    <a:spcPct val="150000"/>
                  </a:lnSpc>
                  <a:spcAft>
                    <a:spcPts val="0"/>
                  </a:spcAft>
                  <a:tabLst>
                    <a:tab pos="179705" algn="l"/>
                    <a:tab pos="3420110" algn="l"/>
                    <a:tab pos="5039995" algn="l"/>
                  </a:tabLst>
                </a:pPr>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A. Giá trị của cường độ hiệu dụng được tính bởi công thức I = </a:t>
                </a:r>
                <a14:m>
                  <m:oMath xmlns:m="http://schemas.openxmlformats.org/officeDocument/2006/math">
                    <m:rad>
                      <m:radPr>
                        <m:degHide m:val="on"/>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radPr>
                      <m:deg/>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e>
                    </m:rad>
                  </m:oMath>
                </a14:m>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I</a:t>
                </a:r>
                <a:r>
                  <a:rPr lang="vi-VN" sz="2800" b="1" baseline="-25000"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0</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3" name="Rectangle 2">
                <a:extLst>
                  <a:ext uri="{FF2B5EF4-FFF2-40B4-BE49-F238E27FC236}">
                    <a16:creationId xmlns:a16="http://schemas.microsoft.com/office/drawing/2014/main" id="{B2FC40B3-FDBF-4F4B-93FE-AEBACA9FB61D}"/>
                  </a:ext>
                </a:extLst>
              </p:cNvPr>
              <p:cNvSpPr>
                <a:spLocks noRot="1" noChangeAspect="1" noMove="1" noResize="1" noEditPoints="1" noAdjustHandles="1" noChangeArrowheads="1" noChangeShapeType="1" noTextEdit="1"/>
              </p:cNvSpPr>
              <p:nvPr/>
            </p:nvSpPr>
            <p:spPr>
              <a:xfrm>
                <a:off x="508000" y="1082240"/>
                <a:ext cx="9621737" cy="1232453"/>
              </a:xfrm>
              <a:prstGeom prst="rect">
                <a:avLst/>
              </a:prstGeom>
              <a:blipFill>
                <a:blip r:embed="rId2"/>
                <a:stretch>
                  <a:fillRect l="-1267"/>
                </a:stretch>
              </a:blipFill>
            </p:spPr>
            <p:txBody>
              <a:bodyPr/>
              <a:lstStyle/>
              <a:p>
                <a:r>
                  <a:rPr lang="vi-VN">
                    <a:noFill/>
                  </a:rPr>
                  <a:t> </a:t>
                </a:r>
              </a:p>
            </p:txBody>
          </p:sp>
        </mc:Fallback>
      </mc:AlternateContent>
      <p:sp>
        <p:nvSpPr>
          <p:cNvPr id="4" name="Rectangle 3">
            <a:extLst>
              <a:ext uri="{FF2B5EF4-FFF2-40B4-BE49-F238E27FC236}">
                <a16:creationId xmlns:a16="http://schemas.microsoft.com/office/drawing/2014/main" id="{8862269D-34F7-489C-A25A-7163DA74D27C}"/>
              </a:ext>
            </a:extLst>
          </p:cNvPr>
          <p:cNvSpPr/>
          <p:nvPr/>
        </p:nvSpPr>
        <p:spPr>
          <a:xfrm>
            <a:off x="508000" y="2314693"/>
            <a:ext cx="12272912"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Cường độ hiệu dụng của dòng điện xoay chiều bằng cường độ dòng điện không đổi.</a:t>
            </a:r>
          </a:p>
          <a:p>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F5034DC3-0910-4C34-BF70-B51E803DC7ED}"/>
              </a:ext>
            </a:extLst>
          </p:cNvPr>
          <p:cNvSpPr/>
          <p:nvPr/>
        </p:nvSpPr>
        <p:spPr>
          <a:xfrm>
            <a:off x="508000" y="3484244"/>
            <a:ext cx="7696338"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C. Cường độ hiệu dụng không đo được bằng ampe kế.</a:t>
            </a:r>
          </a:p>
          <a:p>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262A8ADA-753D-42C6-9A66-7A3C9C3CF280}"/>
              </a:ext>
            </a:extLst>
          </p:cNvPr>
          <p:cNvSpPr/>
          <p:nvPr/>
        </p:nvSpPr>
        <p:spPr>
          <a:xfrm>
            <a:off x="508000" y="4653795"/>
            <a:ext cx="8385629"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Giá trị của cường độ hiệu dụng đo được bằng ampe </a:t>
            </a:r>
            <a:r>
              <a:rPr lang="vi-VN" sz="2800" b="1">
                <a:solidFill>
                  <a:srgbClr val="FFFFFF"/>
                </a:solidFill>
                <a:latin typeface="UTM Swiss Condensed" panose="02000500000000000000" pitchFamily="2" charset="0"/>
                <a:ea typeface="Arial" panose="020B0604020202020204" pitchFamily="34" charset="0"/>
              </a:rPr>
              <a:t>kế.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3CC21029-DD0E-4BF9-A636-06D0BCF18D10}"/>
              </a:ext>
            </a:extLst>
          </p:cNvPr>
          <p:cNvSpPr/>
          <p:nvPr/>
        </p:nvSpPr>
        <p:spPr>
          <a:xfrm>
            <a:off x="508000" y="2389524"/>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595425786"/>
      </p:ext>
    </p:extLst>
  </p:cSld>
  <p:clrMapOvr>
    <a:masterClrMapping/>
  </p:clrMapOvr>
  <mc:AlternateContent xmlns:mc="http://schemas.openxmlformats.org/markup-compatibility/2006" xmlns:p14="http://schemas.microsoft.com/office/powerpoint/2010/main">
    <mc:Choice Requires="p14">
      <p:transition spd="slow" p14:dur="20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BB17DB73-9B7F-4669-98CF-1CCE40AB750E}"/>
                  </a:ext>
                </a:extLst>
              </p:cNvPr>
              <p:cNvSpPr/>
              <p:nvPr/>
            </p:nvSpPr>
            <p:spPr>
              <a:xfrm>
                <a:off x="127000" y="63500"/>
                <a:ext cx="11938000" cy="2553520"/>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30:</a:t>
                </a:r>
                <a:r>
                  <a:rPr lang="pt-BR" sz="2800" b="1" dirty="0">
                    <a:solidFill>
                      <a:srgbClr val="FFFF00"/>
                    </a:solidFill>
                    <a:latin typeface="UTM Swiss Condensed" panose="02000500000000000000" pitchFamily="2" charset="0"/>
                    <a:cs typeface="Times New Roman" panose="02020603050405020304" pitchFamily="18" charset="0"/>
                  </a:rPr>
                  <a:t> Đặt điện áp </a:t>
                </a:r>
                <a14:m>
                  <m:oMath xmlns:m="http://schemas.openxmlformats.org/officeDocument/2006/math">
                    <m:r>
                      <a:rPr lang="vi-VN" sz="2800" b="1">
                        <a:solidFill>
                          <a:srgbClr val="FFFF00"/>
                        </a:solidFill>
                        <a:latin typeface="Cambria Math" panose="02040503050406030204" pitchFamily="18" charset="0"/>
                      </a:rPr>
                      <m:t>𝒖</m:t>
                    </m:r>
                    <m:r>
                      <a:rPr lang="pt-BR" sz="2800" b="1">
                        <a:solidFill>
                          <a:srgbClr val="FFFF00"/>
                        </a:solidFill>
                        <a:latin typeface="Cambria Math" panose="02040503050406030204" pitchFamily="18" charset="0"/>
                      </a:rPr>
                      <m:t> = </m:t>
                    </m:r>
                    <m:r>
                      <a:rPr lang="vi-VN" sz="2800" b="1">
                        <a:solidFill>
                          <a:srgbClr val="FFFF00"/>
                        </a:solidFill>
                        <a:latin typeface="Cambria Math" panose="02040503050406030204" pitchFamily="18" charset="0"/>
                      </a:rPr>
                      <m:t>𝑼</m:t>
                    </m:r>
                    <m:rad>
                      <m:radPr>
                        <m:degHide m:val="on"/>
                        <m:ctrlPr>
                          <a:rPr lang="vi-VN" sz="2800" b="1" i="1">
                            <a:solidFill>
                              <a:srgbClr val="FFFF00"/>
                            </a:solidFill>
                            <a:latin typeface="Cambria Math" panose="02040503050406030204" pitchFamily="18" charset="0"/>
                          </a:rPr>
                        </m:ctrlPr>
                      </m:radPr>
                      <m:deg/>
                      <m:e>
                        <m:r>
                          <a:rPr lang="pt-BR" sz="2800" b="1">
                            <a:solidFill>
                              <a:srgbClr val="FFFF00"/>
                            </a:solidFill>
                            <a:latin typeface="Cambria Math" panose="02040503050406030204" pitchFamily="18" charset="0"/>
                          </a:rPr>
                          <m:t>𝟐</m:t>
                        </m:r>
                      </m:e>
                    </m:rad>
                    <m:r>
                      <m:rPr>
                        <m:nor/>
                      </m:rPr>
                      <a:rPr lang="pt-BR" sz="2800" b="1">
                        <a:solidFill>
                          <a:srgbClr val="FFFF00"/>
                        </a:solidFill>
                        <a:latin typeface="UTM Swiss Condensed" panose="02000500000000000000" pitchFamily="2" charset="0"/>
                        <a:cs typeface="Times New Roman" panose="02020603050405020304" pitchFamily="18" charset="0"/>
                      </a:rPr>
                      <m:t>cos</m:t>
                    </m:r>
                    <m:r>
                      <a:rPr lang="vi-VN" sz="2800" b="1">
                        <a:solidFill>
                          <a:srgbClr val="FFFF00"/>
                        </a:solidFill>
                        <a:latin typeface="Cambria Math" panose="02040503050406030204" pitchFamily="18" charset="0"/>
                      </a:rPr>
                      <m:t>𝝎</m:t>
                    </m:r>
                    <m:r>
                      <a:rPr lang="vi-VN" sz="2800" b="1">
                        <a:solidFill>
                          <a:srgbClr val="FFFF00"/>
                        </a:solidFill>
                        <a:latin typeface="Cambria Math" panose="02040503050406030204" pitchFamily="18" charset="0"/>
                      </a:rPr>
                      <m:t>𝒕</m:t>
                    </m:r>
                  </m:oMath>
                </a14:m>
                <a:r>
                  <a:rPr lang="pt-BR" sz="2800" b="1" dirty="0">
                    <a:solidFill>
                      <a:srgbClr val="FFFF00"/>
                    </a:solidFill>
                    <a:latin typeface="UTM Swiss Condensed" panose="02000500000000000000" pitchFamily="2" charset="0"/>
                    <a:cs typeface="Times New Roman" panose="02020603050405020304" pitchFamily="18" charset="0"/>
                  </a:rPr>
                  <a:t>vào hai đầu đoạn mạch điện xoay chiều gồm điện trở R, cuộn cảm thuần có độ tự cảm L và tụ điện có điện dung C mắc nối tiếp. Gọi Z là tổng trở của mạch. Cường độ hiệu dụng trong mạch được xác định bởi công thức</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BB17DB73-9B7F-4669-98CF-1CCE40AB750E}"/>
                  </a:ext>
                </a:extLst>
              </p:cNvPr>
              <p:cNvSpPr>
                <a:spLocks noRot="1" noChangeAspect="1" noMove="1" noResize="1" noEditPoints="1" noAdjustHandles="1" noChangeArrowheads="1" noChangeShapeType="1" noTextEdit="1"/>
              </p:cNvSpPr>
              <p:nvPr/>
            </p:nvSpPr>
            <p:spPr>
              <a:xfrm>
                <a:off x="127000" y="63500"/>
                <a:ext cx="11938000" cy="2553520"/>
              </a:xfrm>
              <a:prstGeom prst="rect">
                <a:avLst/>
              </a:prstGeom>
              <a:blipFill>
                <a:blip r:embed="rId2"/>
                <a:stretch>
                  <a:fillRect l="-916" r="-86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7BBA8B7F-CEAD-435D-B0BC-4C1FC41CA74A}"/>
                  </a:ext>
                </a:extLst>
              </p:cNvPr>
              <p:cNvSpPr/>
              <p:nvPr/>
            </p:nvSpPr>
            <p:spPr>
              <a:xfrm>
                <a:off x="762000" y="2617020"/>
                <a:ext cx="2121093" cy="763992"/>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A. </a:t>
                </a:r>
                <a14:m>
                  <m:oMath xmlns:m="http://schemas.openxmlformats.org/officeDocument/2006/math">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𝑰</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m:t>
                        </m:r>
                      </m:num>
                      <m:den>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𝒁</m:t>
                            </m:r>
                          </m:e>
                          <m:sub>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𝑳</m:t>
                            </m:r>
                          </m:sub>
                        </m:sSub>
                      </m:den>
                    </m:f>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3" name="Rectangle 2">
                <a:extLst>
                  <a:ext uri="{FF2B5EF4-FFF2-40B4-BE49-F238E27FC236}">
                    <a16:creationId xmlns:a16="http://schemas.microsoft.com/office/drawing/2014/main" id="{7BBA8B7F-CEAD-435D-B0BC-4C1FC41CA74A}"/>
                  </a:ext>
                </a:extLst>
              </p:cNvPr>
              <p:cNvSpPr>
                <a:spLocks noRot="1" noChangeAspect="1" noMove="1" noResize="1" noEditPoints="1" noAdjustHandles="1" noChangeArrowheads="1" noChangeShapeType="1" noTextEdit="1"/>
              </p:cNvSpPr>
              <p:nvPr/>
            </p:nvSpPr>
            <p:spPr>
              <a:xfrm>
                <a:off x="762000" y="2617020"/>
                <a:ext cx="2121093" cy="763992"/>
              </a:xfrm>
              <a:prstGeom prst="rect">
                <a:avLst/>
              </a:prstGeom>
              <a:blipFill>
                <a:blip r:embed="rId3"/>
                <a:stretch>
                  <a:fillRect l="-57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849A1DBD-0258-4707-9E5A-346C6AFF8762}"/>
                  </a:ext>
                </a:extLst>
              </p:cNvPr>
              <p:cNvSpPr/>
              <p:nvPr/>
            </p:nvSpPr>
            <p:spPr>
              <a:xfrm>
                <a:off x="3619500" y="2617020"/>
                <a:ext cx="2121093" cy="710579"/>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B. </a:t>
                </a:r>
                <a14:m>
                  <m:oMath xmlns:m="http://schemas.openxmlformats.org/officeDocument/2006/math">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𝑰</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𝑹</m:t>
                        </m:r>
                      </m:den>
                    </m:f>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4" name="Rectangle 3">
                <a:extLst>
                  <a:ext uri="{FF2B5EF4-FFF2-40B4-BE49-F238E27FC236}">
                    <a16:creationId xmlns:a16="http://schemas.microsoft.com/office/drawing/2014/main" id="{849A1DBD-0258-4707-9E5A-346C6AFF8762}"/>
                  </a:ext>
                </a:extLst>
              </p:cNvPr>
              <p:cNvSpPr>
                <a:spLocks noRot="1" noChangeAspect="1" noMove="1" noResize="1" noEditPoints="1" noAdjustHandles="1" noChangeArrowheads="1" noChangeShapeType="1" noTextEdit="1"/>
              </p:cNvSpPr>
              <p:nvPr/>
            </p:nvSpPr>
            <p:spPr>
              <a:xfrm>
                <a:off x="3619500" y="2617020"/>
                <a:ext cx="2121093" cy="710579"/>
              </a:xfrm>
              <a:prstGeom prst="rect">
                <a:avLst/>
              </a:prstGeom>
              <a:blipFill>
                <a:blip r:embed="rId4"/>
                <a:stretch>
                  <a:fillRect l="-6034" b="-769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2069AAAA-57A8-4B4E-8551-975075AA7CF8}"/>
                  </a:ext>
                </a:extLst>
              </p:cNvPr>
              <p:cNvSpPr/>
              <p:nvPr/>
            </p:nvSpPr>
            <p:spPr>
              <a:xfrm>
                <a:off x="6477000" y="2617020"/>
                <a:ext cx="2121093" cy="765659"/>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𝑰</m:t>
                    </m:r>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m:t>
                        </m:r>
                      </m:num>
                      <m:den>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𝒁</m:t>
                            </m:r>
                          </m:e>
                          <m:sub>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𝑪</m:t>
                            </m:r>
                          </m:sub>
                        </m:sSub>
                      </m:den>
                    </m:f>
                    <m:r>
                      <a:rPr lang="pt-B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oMath>
                </a14:m>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5" name="Rectangle 4">
                <a:extLst>
                  <a:ext uri="{FF2B5EF4-FFF2-40B4-BE49-F238E27FC236}">
                    <a16:creationId xmlns:a16="http://schemas.microsoft.com/office/drawing/2014/main" id="{2069AAAA-57A8-4B4E-8551-975075AA7CF8}"/>
                  </a:ext>
                </a:extLst>
              </p:cNvPr>
              <p:cNvSpPr>
                <a:spLocks noRot="1" noChangeAspect="1" noMove="1" noResize="1" noEditPoints="1" noAdjustHandles="1" noChangeArrowheads="1" noChangeShapeType="1" noTextEdit="1"/>
              </p:cNvSpPr>
              <p:nvPr/>
            </p:nvSpPr>
            <p:spPr>
              <a:xfrm>
                <a:off x="6477000" y="2617020"/>
                <a:ext cx="2121093" cy="765659"/>
              </a:xfrm>
              <a:prstGeom prst="rect">
                <a:avLst/>
              </a:prstGeom>
              <a:blipFill>
                <a:blip r:embed="rId5"/>
                <a:stretch>
                  <a:fillRect l="-605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5C141B37-BC8D-4B03-905E-D5553E7865C3}"/>
                  </a:ext>
                </a:extLst>
              </p:cNvPr>
              <p:cNvSpPr/>
              <p:nvPr/>
            </p:nvSpPr>
            <p:spPr>
              <a:xfrm>
                <a:off x="9334500" y="2617020"/>
                <a:ext cx="1771319" cy="710579"/>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r>
                      <a:rPr lang="vi-VN" sz="2800" b="1" i="1">
                        <a:solidFill>
                          <a:srgbClr val="FFFFFF"/>
                        </a:solidFill>
                        <a:latin typeface="Cambria Math" panose="02040503050406030204" pitchFamily="18" charset="0"/>
                        <a:ea typeface="Arial" panose="020B0604020202020204" pitchFamily="34" charset="0"/>
                      </a:rPr>
                      <m:t>𝑰</m:t>
                    </m:r>
                    <m:r>
                      <a:rPr lang="pt-BR" sz="2800" b="1" i="1">
                        <a:solidFill>
                          <a:srgbClr val="FFFFFF"/>
                        </a:solidFill>
                        <a:latin typeface="Cambria Math" panose="02040503050406030204" pitchFamily="18" charset="0"/>
                        <a:ea typeface="Arial" panose="020B0604020202020204" pitchFamily="34"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rPr>
                          <m:t>𝑼</m:t>
                        </m:r>
                      </m:num>
                      <m:den>
                        <m:r>
                          <a:rPr lang="vi-VN" sz="2800" b="1" i="1">
                            <a:solidFill>
                              <a:srgbClr val="FFFFFF"/>
                            </a:solidFill>
                            <a:latin typeface="Cambria Math" panose="02040503050406030204" pitchFamily="18" charset="0"/>
                            <a:ea typeface="Arial" panose="020B0604020202020204" pitchFamily="34" charset="0"/>
                          </a:rPr>
                          <m:t>𝒁</m:t>
                        </m:r>
                      </m:den>
                    </m:f>
                    <m:r>
                      <a:rPr lang="pt-BR" sz="2800" b="1" i="1">
                        <a:solidFill>
                          <a:srgbClr val="FFFFFF"/>
                        </a:solidFill>
                        <a:latin typeface="Cambria Math" panose="02040503050406030204" pitchFamily="18" charset="0"/>
                        <a:ea typeface="Arial" panose="020B0604020202020204" pitchFamily="34" charset="0"/>
                      </a:rPr>
                      <m:t>.</m:t>
                    </m:r>
                  </m:oMath>
                </a14:m>
                <a:r>
                  <a:rPr lang="vi-VN" sz="2800" b="1" dirty="0">
                    <a:solidFill>
                      <a:srgbClr val="FFFFFF"/>
                    </a:solidFill>
                    <a:latin typeface="UTM Swiss Condensed" panose="02000500000000000000" pitchFamily="2" charset="0"/>
                  </a:rPr>
                  <a:t> </a:t>
                </a:r>
              </a:p>
            </p:txBody>
          </p:sp>
        </mc:Choice>
        <mc:Fallback xmlns="">
          <p:sp>
            <p:nvSpPr>
              <p:cNvPr id="6" name="Rectangle 5">
                <a:extLst>
                  <a:ext uri="{FF2B5EF4-FFF2-40B4-BE49-F238E27FC236}">
                    <a16:creationId xmlns:a16="http://schemas.microsoft.com/office/drawing/2014/main" id="{5C141B37-BC8D-4B03-905E-D5553E7865C3}"/>
                  </a:ext>
                </a:extLst>
              </p:cNvPr>
              <p:cNvSpPr>
                <a:spLocks noRot="1" noChangeAspect="1" noMove="1" noResize="1" noEditPoints="1" noAdjustHandles="1" noChangeArrowheads="1" noChangeShapeType="1" noTextEdit="1"/>
              </p:cNvSpPr>
              <p:nvPr/>
            </p:nvSpPr>
            <p:spPr>
              <a:xfrm>
                <a:off x="9334500" y="2617020"/>
                <a:ext cx="1771319" cy="710579"/>
              </a:xfrm>
              <a:prstGeom prst="rect">
                <a:avLst/>
              </a:prstGeom>
              <a:blipFill>
                <a:blip r:embed="rId6"/>
                <a:stretch>
                  <a:fillRect l="-6873" b="-7692"/>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D873B249-7D73-4594-A8CD-1E8EBEF21E25}"/>
              </a:ext>
            </a:extLst>
          </p:cNvPr>
          <p:cNvSpPr/>
          <p:nvPr/>
        </p:nvSpPr>
        <p:spPr>
          <a:xfrm>
            <a:off x="9271000" y="255352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962511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DBC733-5AB6-4F88-810A-B872613E6A9C}"/>
              </a:ext>
            </a:extLst>
          </p:cNvPr>
          <p:cNvSpPr/>
          <p:nvPr/>
        </p:nvSpPr>
        <p:spPr>
          <a:xfrm>
            <a:off x="127000" y="63500"/>
            <a:ext cx="11938000" cy="1018740"/>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nl-NL" sz="2800" b="1" dirty="0">
                <a:solidFill>
                  <a:srgbClr val="FF0000"/>
                </a:solidFill>
                <a:latin typeface="UTM Swiss Condensed" panose="02000500000000000000" pitchFamily="2" charset="0"/>
                <a:cs typeface="Times New Roman" panose="02020603050405020304" pitchFamily="18" charset="0"/>
              </a:rPr>
              <a:t>Câu 31:</a:t>
            </a:r>
            <a:r>
              <a:rPr lang="nl-NL" sz="2800" b="1" dirty="0">
                <a:solidFill>
                  <a:srgbClr val="FFFF00"/>
                </a:solidFill>
                <a:latin typeface="UTM Swiss Condensed" panose="02000500000000000000" pitchFamily="2" charset="0"/>
                <a:cs typeface="Times New Roman" panose="02020603050405020304" pitchFamily="18" charset="0"/>
              </a:rPr>
              <a:t> Chọn câu không đúng: Trong mạch điện xoay chiều chỉ chứa R thì:</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nl-NL"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2ED9497A-EA3C-42CE-A6CC-92E819787833}"/>
              </a:ext>
            </a:extLst>
          </p:cNvPr>
          <p:cNvSpPr/>
          <p:nvPr/>
        </p:nvSpPr>
        <p:spPr>
          <a:xfrm>
            <a:off x="762000" y="1082240"/>
            <a:ext cx="2121093" cy="523220"/>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A. I = U.R</a:t>
            </a:r>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84FB329-F172-4D61-9DA5-20CACD2377E0}"/>
                  </a:ext>
                </a:extLst>
              </p:cNvPr>
              <p:cNvSpPr/>
              <p:nvPr/>
            </p:nvSpPr>
            <p:spPr>
              <a:xfrm>
                <a:off x="3619500" y="1082240"/>
                <a:ext cx="2121093" cy="710579"/>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B. </a:t>
                </a:r>
                <a14:m>
                  <m:oMath xmlns:m="http://schemas.openxmlformats.org/officeDocument/2006/math">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𝑰</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m:t>
                        </m:r>
                      </m:num>
                      <m:den>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𝑹</m:t>
                        </m:r>
                      </m:den>
                    </m:f>
                  </m:oMath>
                </a14:m>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4" name="Rectangle 3">
                <a:extLst>
                  <a:ext uri="{FF2B5EF4-FFF2-40B4-BE49-F238E27FC236}">
                    <a16:creationId xmlns:a16="http://schemas.microsoft.com/office/drawing/2014/main" id="{F84FB329-F172-4D61-9DA5-20CACD2377E0}"/>
                  </a:ext>
                </a:extLst>
              </p:cNvPr>
              <p:cNvSpPr>
                <a:spLocks noRot="1" noChangeAspect="1" noMove="1" noResize="1" noEditPoints="1" noAdjustHandles="1" noChangeArrowheads="1" noChangeShapeType="1" noTextEdit="1"/>
              </p:cNvSpPr>
              <p:nvPr/>
            </p:nvSpPr>
            <p:spPr>
              <a:xfrm>
                <a:off x="3619500" y="1082240"/>
                <a:ext cx="2121093" cy="710579"/>
              </a:xfrm>
              <a:prstGeom prst="rect">
                <a:avLst/>
              </a:prstGeom>
              <a:blipFill>
                <a:blip r:embed="rId2"/>
                <a:stretch>
                  <a:fillRect l="-6034" b="-86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291D980-0040-4E2F-9662-9EEC8A259277}"/>
                  </a:ext>
                </a:extLst>
              </p:cNvPr>
              <p:cNvSpPr/>
              <p:nvPr/>
            </p:nvSpPr>
            <p:spPr>
              <a:xfrm>
                <a:off x="6477000" y="1082240"/>
                <a:ext cx="2121093" cy="664862"/>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𝒊</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𝒖</m:t>
                        </m:r>
                      </m:num>
                      <m:den>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𝑹</m:t>
                        </m:r>
                      </m:den>
                    </m:f>
                  </m:oMath>
                </a14:m>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5" name="Rectangle 4">
                <a:extLst>
                  <a:ext uri="{FF2B5EF4-FFF2-40B4-BE49-F238E27FC236}">
                    <a16:creationId xmlns:a16="http://schemas.microsoft.com/office/drawing/2014/main" id="{7291D980-0040-4E2F-9662-9EEC8A259277}"/>
                  </a:ext>
                </a:extLst>
              </p:cNvPr>
              <p:cNvSpPr>
                <a:spLocks noRot="1" noChangeAspect="1" noMove="1" noResize="1" noEditPoints="1" noAdjustHandles="1" noChangeArrowheads="1" noChangeShapeType="1" noTextEdit="1"/>
              </p:cNvSpPr>
              <p:nvPr/>
            </p:nvSpPr>
            <p:spPr>
              <a:xfrm>
                <a:off x="6477000" y="1082240"/>
                <a:ext cx="2121093" cy="664862"/>
              </a:xfrm>
              <a:prstGeom prst="rect">
                <a:avLst/>
              </a:prstGeom>
              <a:blipFill>
                <a:blip r:embed="rId3"/>
                <a:stretch>
                  <a:fillRect l="-6052" t="-4587" b="-917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0719629B-3527-49B0-92F6-58B66D719F2F}"/>
                  </a:ext>
                </a:extLst>
              </p:cNvPr>
              <p:cNvSpPr/>
              <p:nvPr/>
            </p:nvSpPr>
            <p:spPr>
              <a:xfrm>
                <a:off x="9334500" y="1082240"/>
                <a:ext cx="1948803" cy="710579"/>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nl-NL" sz="2800" b="1" i="1">
                            <a:solidFill>
                              <a:srgbClr val="FFFFFF"/>
                            </a:solidFill>
                            <a:latin typeface="Cambria Math" panose="02040503050406030204" pitchFamily="18" charset="0"/>
                            <a:ea typeface="Arial" panose="020B0604020202020204" pitchFamily="34" charset="0"/>
                          </a:rPr>
                          <m:t>𝑰</m:t>
                        </m:r>
                      </m:e>
                      <m:sub>
                        <m:r>
                          <a:rPr lang="nl-NL" sz="2800" b="1" i="1">
                            <a:solidFill>
                              <a:srgbClr val="FFFFFF"/>
                            </a:solidFill>
                            <a:latin typeface="Cambria Math" panose="02040503050406030204" pitchFamily="18" charset="0"/>
                            <a:ea typeface="Arial" panose="020B0604020202020204" pitchFamily="34" charset="0"/>
                          </a:rPr>
                          <m:t>𝟎</m:t>
                        </m:r>
                      </m:sub>
                    </m:sSub>
                    <m:r>
                      <a:rPr lang="nl-NL" sz="2800" b="1" i="1">
                        <a:solidFill>
                          <a:srgbClr val="FFFFFF"/>
                        </a:solidFill>
                        <a:latin typeface="Cambria Math" panose="02040503050406030204" pitchFamily="18" charset="0"/>
                        <a:ea typeface="Arial" panose="020B0604020202020204" pitchFamily="34"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nl-NL" sz="2800" b="1" i="1">
                                <a:solidFill>
                                  <a:srgbClr val="FFFFFF"/>
                                </a:solidFill>
                                <a:latin typeface="Cambria Math" panose="02040503050406030204" pitchFamily="18" charset="0"/>
                                <a:ea typeface="Arial" panose="020B0604020202020204" pitchFamily="34" charset="0"/>
                              </a:rPr>
                              <m:t>𝑼</m:t>
                            </m:r>
                          </m:e>
                          <m:sub>
                            <m:r>
                              <a:rPr lang="nl-NL" sz="2800" b="1" i="1">
                                <a:solidFill>
                                  <a:srgbClr val="FFFFFF"/>
                                </a:solidFill>
                                <a:latin typeface="Cambria Math" panose="02040503050406030204" pitchFamily="18" charset="0"/>
                                <a:ea typeface="Arial" panose="020B0604020202020204" pitchFamily="34" charset="0"/>
                              </a:rPr>
                              <m:t>𝟎</m:t>
                            </m:r>
                          </m:sub>
                        </m:sSub>
                      </m:num>
                      <m:den>
                        <m:r>
                          <a:rPr lang="nl-NL" sz="2800" b="1" i="1">
                            <a:solidFill>
                              <a:srgbClr val="FFFFFF"/>
                            </a:solidFill>
                            <a:latin typeface="Cambria Math" panose="02040503050406030204" pitchFamily="18" charset="0"/>
                            <a:ea typeface="Arial" panose="020B0604020202020204" pitchFamily="34" charset="0"/>
                          </a:rPr>
                          <m:t>𝑹</m:t>
                        </m:r>
                      </m:den>
                    </m:f>
                  </m:oMath>
                </a14:m>
                <a:r>
                  <a:rPr lang="vi-VN" sz="2800" b="1" dirty="0">
                    <a:solidFill>
                      <a:srgbClr val="FFFFFF"/>
                    </a:solidFill>
                    <a:latin typeface="UTM Swiss Condensed" panose="02000500000000000000" pitchFamily="2" charset="0"/>
                  </a:rPr>
                  <a:t> </a:t>
                </a:r>
              </a:p>
            </p:txBody>
          </p:sp>
        </mc:Choice>
        <mc:Fallback xmlns="">
          <p:sp>
            <p:nvSpPr>
              <p:cNvPr id="6" name="Rectangle 5">
                <a:extLst>
                  <a:ext uri="{FF2B5EF4-FFF2-40B4-BE49-F238E27FC236}">
                    <a16:creationId xmlns:a16="http://schemas.microsoft.com/office/drawing/2014/main" id="{0719629B-3527-49B0-92F6-58B66D719F2F}"/>
                  </a:ext>
                </a:extLst>
              </p:cNvPr>
              <p:cNvSpPr>
                <a:spLocks noRot="1" noChangeAspect="1" noMove="1" noResize="1" noEditPoints="1" noAdjustHandles="1" noChangeArrowheads="1" noChangeShapeType="1" noTextEdit="1"/>
              </p:cNvSpPr>
              <p:nvPr/>
            </p:nvSpPr>
            <p:spPr>
              <a:xfrm>
                <a:off x="9334500" y="1082240"/>
                <a:ext cx="1948803" cy="710579"/>
              </a:xfrm>
              <a:prstGeom prst="rect">
                <a:avLst/>
              </a:prstGeom>
              <a:blipFill>
                <a:blip r:embed="rId4"/>
                <a:stretch>
                  <a:fillRect l="-6250" b="-8621"/>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DEBF23AE-3C00-479A-B749-22E195425579}"/>
              </a:ext>
            </a:extLst>
          </p:cNvPr>
          <p:cNvSpPr/>
          <p:nvPr/>
        </p:nvSpPr>
        <p:spPr>
          <a:xfrm>
            <a:off x="698500" y="1018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887739712"/>
      </p:ext>
    </p:extLst>
  </p:cSld>
  <p:clrMapOvr>
    <a:masterClrMapping/>
  </p:clrMapOvr>
  <mc:AlternateContent xmlns:mc="http://schemas.openxmlformats.org/markup-compatibility/2006" xmlns:p14="http://schemas.microsoft.com/office/powerpoint/2010/main">
    <mc:Choice Requires="p14">
      <p:transition spd="slow" p14:dur="200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B3CA94-6FBC-4E30-94EF-3DC5BCBB3BB2}"/>
              </a:ext>
            </a:extLst>
          </p:cNvPr>
          <p:cNvSpPr/>
          <p:nvPr/>
        </p:nvSpPr>
        <p:spPr>
          <a:xfrm>
            <a:off x="127000" y="63500"/>
            <a:ext cx="11938000" cy="1018740"/>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nl-NL" sz="2800" b="1" dirty="0">
                <a:solidFill>
                  <a:srgbClr val="FF0000"/>
                </a:solidFill>
                <a:latin typeface="UTM Swiss Condensed" panose="02000500000000000000" pitchFamily="2" charset="0"/>
                <a:cs typeface="Times New Roman" panose="02020603050405020304" pitchFamily="18" charset="0"/>
              </a:rPr>
              <a:t>Câu 32:</a:t>
            </a:r>
            <a:r>
              <a:rPr lang="nl-NL" sz="2800" b="1" dirty="0">
                <a:solidFill>
                  <a:srgbClr val="FFFF00"/>
                </a:solidFill>
                <a:latin typeface="UTM Swiss Condensed" panose="02000500000000000000" pitchFamily="2" charset="0"/>
                <a:cs typeface="Times New Roman" panose="02020603050405020304" pitchFamily="18" charset="0"/>
              </a:rPr>
              <a:t> Trong mạch điện xoay chiều chỉ chứa tụ điện:</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nl-NL"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BD8B9744-C05A-450D-9334-EF917A2769D3}"/>
              </a:ext>
            </a:extLst>
          </p:cNvPr>
          <p:cNvSpPr/>
          <p:nvPr/>
        </p:nvSpPr>
        <p:spPr>
          <a:xfrm>
            <a:off x="762000" y="1082240"/>
            <a:ext cx="2121093" cy="523220"/>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A. I = UCω</a:t>
            </a:r>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908AC935-AF38-42F8-BACF-AA4FA92FAABC}"/>
                  </a:ext>
                </a:extLst>
              </p:cNvPr>
              <p:cNvSpPr/>
              <p:nvPr/>
            </p:nvSpPr>
            <p:spPr>
              <a:xfrm>
                <a:off x="3619500" y="1082240"/>
                <a:ext cx="2121093" cy="712631"/>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B. </a:t>
                </a:r>
                <a14:m>
                  <m:oMath xmlns:m="http://schemas.openxmlformats.org/officeDocument/2006/math">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𝑰</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m:t>
                        </m:r>
                      </m:num>
                      <m:den>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𝑪</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den>
                    </m:f>
                  </m:oMath>
                </a14:m>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4" name="Rectangle 3">
                <a:extLst>
                  <a:ext uri="{FF2B5EF4-FFF2-40B4-BE49-F238E27FC236}">
                    <a16:creationId xmlns:a16="http://schemas.microsoft.com/office/drawing/2014/main" id="{908AC935-AF38-42F8-BACF-AA4FA92FAABC}"/>
                  </a:ext>
                </a:extLst>
              </p:cNvPr>
              <p:cNvSpPr>
                <a:spLocks noRot="1" noChangeAspect="1" noMove="1" noResize="1" noEditPoints="1" noAdjustHandles="1" noChangeArrowheads="1" noChangeShapeType="1" noTextEdit="1"/>
              </p:cNvSpPr>
              <p:nvPr/>
            </p:nvSpPr>
            <p:spPr>
              <a:xfrm>
                <a:off x="3619500" y="1082240"/>
                <a:ext cx="2121093" cy="712631"/>
              </a:xfrm>
              <a:prstGeom prst="rect">
                <a:avLst/>
              </a:prstGeom>
              <a:blipFill>
                <a:blip r:embed="rId2"/>
                <a:stretch>
                  <a:fillRect l="-6034" b="-86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DCE7F9A-D2DD-469E-995F-E7277600D89A}"/>
                  </a:ext>
                </a:extLst>
              </p:cNvPr>
              <p:cNvSpPr/>
              <p:nvPr/>
            </p:nvSpPr>
            <p:spPr>
              <a:xfrm>
                <a:off x="6477000" y="1082240"/>
                <a:ext cx="2121093" cy="666914"/>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𝒊</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𝒖</m:t>
                        </m:r>
                      </m:num>
                      <m:den>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𝑪</m:t>
                        </m:r>
                      </m:den>
                    </m:f>
                  </m:oMath>
                </a14:m>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5" name="Rectangle 4">
                <a:extLst>
                  <a:ext uri="{FF2B5EF4-FFF2-40B4-BE49-F238E27FC236}">
                    <a16:creationId xmlns:a16="http://schemas.microsoft.com/office/drawing/2014/main" id="{9DCE7F9A-D2DD-469E-995F-E7277600D89A}"/>
                  </a:ext>
                </a:extLst>
              </p:cNvPr>
              <p:cNvSpPr>
                <a:spLocks noRot="1" noChangeAspect="1" noMove="1" noResize="1" noEditPoints="1" noAdjustHandles="1" noChangeArrowheads="1" noChangeShapeType="1" noTextEdit="1"/>
              </p:cNvSpPr>
              <p:nvPr/>
            </p:nvSpPr>
            <p:spPr>
              <a:xfrm>
                <a:off x="6477000" y="1082240"/>
                <a:ext cx="2121093" cy="666914"/>
              </a:xfrm>
              <a:prstGeom prst="rect">
                <a:avLst/>
              </a:prstGeom>
              <a:blipFill>
                <a:blip r:embed="rId3"/>
                <a:stretch>
                  <a:fillRect l="-6052" t="-4587" b="-9174"/>
                </a:stretch>
              </a:blipFill>
            </p:spPr>
            <p:txBody>
              <a:bodyPr/>
              <a:lstStyle/>
              <a:p>
                <a:r>
                  <a:rPr lang="vi-VN">
                    <a:noFill/>
                  </a:rPr>
                  <a:t> </a:t>
                </a:r>
              </a:p>
            </p:txBody>
          </p:sp>
        </mc:Fallback>
      </mc:AlternateContent>
      <p:sp>
        <p:nvSpPr>
          <p:cNvPr id="6" name="Rectangle 5">
            <a:extLst>
              <a:ext uri="{FF2B5EF4-FFF2-40B4-BE49-F238E27FC236}">
                <a16:creationId xmlns:a16="http://schemas.microsoft.com/office/drawing/2014/main" id="{97956EBC-A143-4C21-894B-DC9A8BA143A3}"/>
              </a:ext>
            </a:extLst>
          </p:cNvPr>
          <p:cNvSpPr/>
          <p:nvPr/>
        </p:nvSpPr>
        <p:spPr>
          <a:xfrm>
            <a:off x="9334500" y="1082240"/>
            <a:ext cx="1888659" cy="523220"/>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D. i </a:t>
            </a:r>
            <a:r>
              <a:rPr lang="nl-NL" sz="2800" b="1">
                <a:solidFill>
                  <a:srgbClr val="FFFFFF"/>
                </a:solidFill>
                <a:latin typeface="UTM Swiss Condensed" panose="02000500000000000000" pitchFamily="2" charset="0"/>
                <a:ea typeface="Arial" panose="020B0604020202020204" pitchFamily="34" charset="0"/>
              </a:rPr>
              <a:t>= uCω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E7A867D4-9A70-4F3E-832A-70C42FBC6319}"/>
              </a:ext>
            </a:extLst>
          </p:cNvPr>
          <p:cNvSpPr/>
          <p:nvPr/>
        </p:nvSpPr>
        <p:spPr>
          <a:xfrm>
            <a:off x="698500" y="1018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382240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8E1805-FDB5-4F6B-8C76-8E5B5CFE0CCE}"/>
              </a:ext>
            </a:extLst>
          </p:cNvPr>
          <p:cNvSpPr/>
          <p:nvPr/>
        </p:nvSpPr>
        <p:spPr>
          <a:xfrm>
            <a:off x="127000" y="63500"/>
            <a:ext cx="11938000" cy="1018740"/>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nl-NL" sz="2800" b="1" dirty="0">
                <a:solidFill>
                  <a:srgbClr val="FF0000"/>
                </a:solidFill>
                <a:latin typeface="UTM Swiss Condensed" panose="02000500000000000000" pitchFamily="2" charset="0"/>
                <a:cs typeface="Times New Roman" panose="02020603050405020304" pitchFamily="18" charset="0"/>
              </a:rPr>
              <a:t>Câu 33:</a:t>
            </a:r>
            <a:r>
              <a:rPr lang="nl-NL" sz="2800" b="1" dirty="0">
                <a:solidFill>
                  <a:srgbClr val="FFFF00"/>
                </a:solidFill>
                <a:latin typeface="UTM Swiss Condensed" panose="02000500000000000000" pitchFamily="2" charset="0"/>
                <a:cs typeface="Times New Roman" panose="02020603050405020304" pitchFamily="18" charset="0"/>
              </a:rPr>
              <a:t> Trong mạch điện xoay chiều chỉ chứa cuộn cảm thuần:</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nl-NL"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A4F14DF-9082-42DB-883A-780BFD98B46A}"/>
                  </a:ext>
                </a:extLst>
              </p:cNvPr>
              <p:cNvSpPr/>
              <p:nvPr/>
            </p:nvSpPr>
            <p:spPr>
              <a:xfrm>
                <a:off x="1016000" y="1082240"/>
                <a:ext cx="2121093" cy="712631"/>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A. </a:t>
                </a:r>
                <a14:m>
                  <m:oMath xmlns:m="http://schemas.openxmlformats.org/officeDocument/2006/math">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𝑰</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m:t>
                        </m:r>
                      </m:num>
                      <m:den>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𝑳</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den>
                    </m:f>
                  </m:oMath>
                </a14:m>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3" name="Rectangle 2">
                <a:extLst>
                  <a:ext uri="{FF2B5EF4-FFF2-40B4-BE49-F238E27FC236}">
                    <a16:creationId xmlns:a16="http://schemas.microsoft.com/office/drawing/2014/main" id="{8A4F14DF-9082-42DB-883A-780BFD98B46A}"/>
                  </a:ext>
                </a:extLst>
              </p:cNvPr>
              <p:cNvSpPr>
                <a:spLocks noRot="1" noChangeAspect="1" noMove="1" noResize="1" noEditPoints="1" noAdjustHandles="1" noChangeArrowheads="1" noChangeShapeType="1" noTextEdit="1"/>
              </p:cNvSpPr>
              <p:nvPr/>
            </p:nvSpPr>
            <p:spPr>
              <a:xfrm>
                <a:off x="1016000" y="1082240"/>
                <a:ext cx="2121093" cy="712631"/>
              </a:xfrm>
              <a:prstGeom prst="rect">
                <a:avLst/>
              </a:prstGeom>
              <a:blipFill>
                <a:blip r:embed="rId2"/>
                <a:stretch>
                  <a:fillRect l="-6034" b="-86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CDF383E3-69DA-4892-B59D-A79CFB0BFF37}"/>
                  </a:ext>
                </a:extLst>
              </p:cNvPr>
              <p:cNvSpPr/>
              <p:nvPr/>
            </p:nvSpPr>
            <p:spPr>
              <a:xfrm>
                <a:off x="6477000" y="1082240"/>
                <a:ext cx="3044423" cy="523220"/>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B. </a:t>
                </a:r>
                <a14:m>
                  <m:oMath xmlns:m="http://schemas.openxmlformats.org/officeDocument/2006/math">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𝑰</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𝑼𝑳</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oMath>
                </a14:m>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4" name="Rectangle 3">
                <a:extLst>
                  <a:ext uri="{FF2B5EF4-FFF2-40B4-BE49-F238E27FC236}">
                    <a16:creationId xmlns:a16="http://schemas.microsoft.com/office/drawing/2014/main" id="{CDF383E3-69DA-4892-B59D-A79CFB0BFF37}"/>
                  </a:ext>
                </a:extLst>
              </p:cNvPr>
              <p:cNvSpPr>
                <a:spLocks noRot="1" noChangeAspect="1" noMove="1" noResize="1" noEditPoints="1" noAdjustHandles="1" noChangeArrowheads="1" noChangeShapeType="1" noTextEdit="1"/>
              </p:cNvSpPr>
              <p:nvPr/>
            </p:nvSpPr>
            <p:spPr>
              <a:xfrm>
                <a:off x="6477000" y="1082240"/>
                <a:ext cx="3044423" cy="523220"/>
              </a:xfrm>
              <a:prstGeom prst="rect">
                <a:avLst/>
              </a:prstGeom>
              <a:blipFill>
                <a:blip r:embed="rId3"/>
                <a:stretch>
                  <a:fillRect l="-4208" t="-14118" b="-3176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18387F6D-DBED-4ADF-B97A-32622BF7F7FE}"/>
                  </a:ext>
                </a:extLst>
              </p:cNvPr>
              <p:cNvSpPr/>
              <p:nvPr/>
            </p:nvSpPr>
            <p:spPr>
              <a:xfrm>
                <a:off x="1016000" y="1844240"/>
                <a:ext cx="2121093" cy="666914"/>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𝒊</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𝒖</m:t>
                        </m:r>
                      </m:num>
                      <m:den>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𝑳</m:t>
                        </m:r>
                      </m:den>
                    </m:f>
                  </m:oMath>
                </a14:m>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5" name="Rectangle 4">
                <a:extLst>
                  <a:ext uri="{FF2B5EF4-FFF2-40B4-BE49-F238E27FC236}">
                    <a16:creationId xmlns:a16="http://schemas.microsoft.com/office/drawing/2014/main" id="{18387F6D-DBED-4ADF-B97A-32622BF7F7FE}"/>
                  </a:ext>
                </a:extLst>
              </p:cNvPr>
              <p:cNvSpPr>
                <a:spLocks noRot="1" noChangeAspect="1" noMove="1" noResize="1" noEditPoints="1" noAdjustHandles="1" noChangeArrowheads="1" noChangeShapeType="1" noTextEdit="1"/>
              </p:cNvSpPr>
              <p:nvPr/>
            </p:nvSpPr>
            <p:spPr>
              <a:xfrm>
                <a:off x="1016000" y="1844240"/>
                <a:ext cx="2121093" cy="666914"/>
              </a:xfrm>
              <a:prstGeom prst="rect">
                <a:avLst/>
              </a:prstGeom>
              <a:blipFill>
                <a:blip r:embed="rId4"/>
                <a:stretch>
                  <a:fillRect l="-6034" t="-4587" b="-9174"/>
                </a:stretch>
              </a:blipFill>
            </p:spPr>
            <p:txBody>
              <a:bodyPr/>
              <a:lstStyle/>
              <a:p>
                <a:r>
                  <a:rPr lang="vi-VN">
                    <a:noFill/>
                  </a:rPr>
                  <a:t> </a:t>
                </a:r>
              </a:p>
            </p:txBody>
          </p:sp>
        </mc:Fallback>
      </mc:AlternateContent>
      <p:sp>
        <p:nvSpPr>
          <p:cNvPr id="6" name="Rectangle 5">
            <a:extLst>
              <a:ext uri="{FF2B5EF4-FFF2-40B4-BE49-F238E27FC236}">
                <a16:creationId xmlns:a16="http://schemas.microsoft.com/office/drawing/2014/main" id="{A0E761BF-E10D-4470-99DD-35284B99ECC5}"/>
              </a:ext>
            </a:extLst>
          </p:cNvPr>
          <p:cNvSpPr/>
          <p:nvPr/>
        </p:nvSpPr>
        <p:spPr>
          <a:xfrm>
            <a:off x="6477000" y="1844240"/>
            <a:ext cx="1866217" cy="523220"/>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D. i </a:t>
            </a:r>
            <a:r>
              <a:rPr lang="nl-NL" sz="2800" b="1">
                <a:solidFill>
                  <a:srgbClr val="FFFFFF"/>
                </a:solidFill>
                <a:latin typeface="UTM Swiss Condensed" panose="02000500000000000000" pitchFamily="2" charset="0"/>
                <a:ea typeface="Arial" panose="020B0604020202020204" pitchFamily="34" charset="0"/>
              </a:rPr>
              <a:t>= uLω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CA3A6A28-A6A2-479E-A5DF-DFCE7FD3D28B}"/>
              </a:ext>
            </a:extLst>
          </p:cNvPr>
          <p:cNvSpPr/>
          <p:nvPr/>
        </p:nvSpPr>
        <p:spPr>
          <a:xfrm>
            <a:off x="952500" y="1018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795598772"/>
      </p:ext>
    </p:extLst>
  </p:cSld>
  <p:clrMapOvr>
    <a:masterClrMapping/>
  </p:clrMapOvr>
  <mc:AlternateContent xmlns:mc="http://schemas.openxmlformats.org/markup-compatibility/2006" xmlns:p14="http://schemas.microsoft.com/office/powerpoint/2010/main">
    <mc:Choice Requires="p14">
      <p:transition spd="slow" p14:dur="2000">
        <p14:flythrough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22EF18-3F79-47F9-98D3-8D766DB30F79}"/>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nl-NL" sz="2800" b="1" dirty="0">
                <a:solidFill>
                  <a:srgbClr val="FF0000"/>
                </a:solidFill>
                <a:latin typeface="UTM Swiss Condensed" panose="02000500000000000000" pitchFamily="2" charset="0"/>
                <a:cs typeface="Times New Roman" panose="02020603050405020304" pitchFamily="18" charset="0"/>
              </a:rPr>
              <a:t>Câu 34:</a:t>
            </a:r>
            <a:r>
              <a:rPr lang="nl-NL" sz="2800" b="1" dirty="0">
                <a:solidFill>
                  <a:srgbClr val="FFFF00"/>
                </a:solidFill>
                <a:latin typeface="UTM Swiss Condensed" panose="02000500000000000000" pitchFamily="2" charset="0"/>
                <a:cs typeface="Times New Roman" panose="02020603050405020304" pitchFamily="18" charset="0"/>
              </a:rPr>
              <a:t> Trong mạch điện xoay chiều RLC nối tiếp. </a:t>
            </a:r>
            <a:r>
              <a:rPr lang="nl-NL" sz="2800" b="1">
                <a:solidFill>
                  <a:srgbClr val="FFFF00"/>
                </a:solidFill>
                <a:latin typeface="UTM Swiss Condensed" panose="02000500000000000000" pitchFamily="2" charset="0"/>
                <a:cs typeface="Times New Roman" panose="02020603050405020304" pitchFamily="18" charset="0"/>
              </a:rPr>
              <a:t>Gọi u1; u2, u3</a:t>
            </a:r>
            <a:r>
              <a:rPr lang="nl-NL" sz="2800" b="1" dirty="0">
                <a:solidFill>
                  <a:srgbClr val="FFFF00"/>
                </a:solidFill>
                <a:latin typeface="UTM Swiss Condensed" panose="02000500000000000000" pitchFamily="2" charset="0"/>
                <a:cs typeface="Times New Roman" panose="02020603050405020304" pitchFamily="18" charset="0"/>
              </a:rPr>
              <a:t> và u lần lượt là điệp áp hai đầu R, L, C và hai đầu mạch. Chọn câu đúng:</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nl-NL"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2F1AE64A-A76A-4A29-AFA3-3818054DD069}"/>
                  </a:ext>
                </a:extLst>
              </p:cNvPr>
              <p:cNvSpPr/>
              <p:nvPr/>
            </p:nvSpPr>
            <p:spPr>
              <a:xfrm>
                <a:off x="762000" y="1577761"/>
                <a:ext cx="2121093" cy="664862"/>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A. </a:t>
                </a:r>
                <a14:m>
                  <m:oMath xmlns:m="http://schemas.openxmlformats.org/officeDocument/2006/math">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𝒊</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𝒖</m:t>
                            </m:r>
                          </m:e>
                          <m: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m:t>
                            </m:r>
                          </m:sub>
                        </m:sSub>
                      </m:num>
                      <m:den>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𝑹</m:t>
                        </m:r>
                      </m:den>
                    </m:f>
                  </m:oMath>
                </a14:m>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3" name="Rectangle 2">
                <a:extLst>
                  <a:ext uri="{FF2B5EF4-FFF2-40B4-BE49-F238E27FC236}">
                    <a16:creationId xmlns:a16="http://schemas.microsoft.com/office/drawing/2014/main" id="{2F1AE64A-A76A-4A29-AFA3-3818054DD069}"/>
                  </a:ext>
                </a:extLst>
              </p:cNvPr>
              <p:cNvSpPr>
                <a:spLocks noRot="1" noChangeAspect="1" noMove="1" noResize="1" noEditPoints="1" noAdjustHandles="1" noChangeArrowheads="1" noChangeShapeType="1" noTextEdit="1"/>
              </p:cNvSpPr>
              <p:nvPr/>
            </p:nvSpPr>
            <p:spPr>
              <a:xfrm>
                <a:off x="762000" y="1577761"/>
                <a:ext cx="2121093" cy="664862"/>
              </a:xfrm>
              <a:prstGeom prst="rect">
                <a:avLst/>
              </a:prstGeom>
              <a:blipFill>
                <a:blip r:embed="rId2"/>
                <a:stretch>
                  <a:fillRect l="-5747" t="-4587" b="-917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1A015AD4-8B3C-4574-AC6A-C2D7E50F6D99}"/>
                  </a:ext>
                </a:extLst>
              </p:cNvPr>
              <p:cNvSpPr/>
              <p:nvPr/>
            </p:nvSpPr>
            <p:spPr>
              <a:xfrm>
                <a:off x="3619500" y="1577761"/>
                <a:ext cx="2121093" cy="718274"/>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B. </a:t>
                </a:r>
                <a14:m>
                  <m:oMath xmlns:m="http://schemas.openxmlformats.org/officeDocument/2006/math">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𝒊</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𝒖</m:t>
                            </m:r>
                          </m:e>
                          <m: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b>
                        </m:sSub>
                      </m:num>
                      <m:den>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𝒁</m:t>
                            </m:r>
                          </m:e>
                          <m: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𝑳</m:t>
                            </m:r>
                          </m:sub>
                        </m:sSub>
                      </m:den>
                    </m:f>
                  </m:oMath>
                </a14:m>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4" name="Rectangle 3">
                <a:extLst>
                  <a:ext uri="{FF2B5EF4-FFF2-40B4-BE49-F238E27FC236}">
                    <a16:creationId xmlns:a16="http://schemas.microsoft.com/office/drawing/2014/main" id="{1A015AD4-8B3C-4574-AC6A-C2D7E50F6D99}"/>
                  </a:ext>
                </a:extLst>
              </p:cNvPr>
              <p:cNvSpPr>
                <a:spLocks noRot="1" noChangeAspect="1" noMove="1" noResize="1" noEditPoints="1" noAdjustHandles="1" noChangeArrowheads="1" noChangeShapeType="1" noTextEdit="1"/>
              </p:cNvSpPr>
              <p:nvPr/>
            </p:nvSpPr>
            <p:spPr>
              <a:xfrm>
                <a:off x="3619500" y="1577761"/>
                <a:ext cx="2121093" cy="718274"/>
              </a:xfrm>
              <a:prstGeom prst="rect">
                <a:avLst/>
              </a:prstGeom>
              <a:blipFill>
                <a:blip r:embed="rId3"/>
                <a:stretch>
                  <a:fillRect l="-6034" t="-4237" b="-8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AADABBBC-AD92-4D8E-8633-D5AA3281F4B2}"/>
                  </a:ext>
                </a:extLst>
              </p:cNvPr>
              <p:cNvSpPr/>
              <p:nvPr/>
            </p:nvSpPr>
            <p:spPr>
              <a:xfrm>
                <a:off x="6477000" y="1577761"/>
                <a:ext cx="2121093" cy="719941"/>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𝒊</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𝒖</m:t>
                            </m:r>
                          </m:e>
                          <m: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𝟑</m:t>
                            </m:r>
                          </m:sub>
                        </m:sSub>
                      </m:num>
                      <m:den>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𝒁</m:t>
                            </m:r>
                          </m:e>
                          <m: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𝑪</m:t>
                            </m:r>
                          </m:sub>
                        </m:sSub>
                      </m:den>
                    </m:f>
                  </m:oMath>
                </a14:m>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5" name="Rectangle 4">
                <a:extLst>
                  <a:ext uri="{FF2B5EF4-FFF2-40B4-BE49-F238E27FC236}">
                    <a16:creationId xmlns:a16="http://schemas.microsoft.com/office/drawing/2014/main" id="{AADABBBC-AD92-4D8E-8633-D5AA3281F4B2}"/>
                  </a:ext>
                </a:extLst>
              </p:cNvPr>
              <p:cNvSpPr>
                <a:spLocks noRot="1" noChangeAspect="1" noMove="1" noResize="1" noEditPoints="1" noAdjustHandles="1" noChangeArrowheads="1" noChangeShapeType="1" noTextEdit="1"/>
              </p:cNvSpPr>
              <p:nvPr/>
            </p:nvSpPr>
            <p:spPr>
              <a:xfrm>
                <a:off x="6477000" y="1577761"/>
                <a:ext cx="2121093" cy="719941"/>
              </a:xfrm>
              <a:prstGeom prst="rect">
                <a:avLst/>
              </a:prstGeom>
              <a:blipFill>
                <a:blip r:embed="rId4"/>
                <a:stretch>
                  <a:fillRect l="-6052" t="-4237" b="-8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0D7FD4B-2838-4DF5-A364-C7191A15562E}"/>
                  </a:ext>
                </a:extLst>
              </p:cNvPr>
              <p:cNvSpPr/>
              <p:nvPr/>
            </p:nvSpPr>
            <p:spPr>
              <a:xfrm>
                <a:off x="9334500" y="1577761"/>
                <a:ext cx="1592872" cy="664862"/>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r>
                      <a:rPr lang="nl-NL" sz="2800" b="1" i="1">
                        <a:solidFill>
                          <a:srgbClr val="FFFFFF"/>
                        </a:solidFill>
                        <a:latin typeface="Cambria Math" panose="02040503050406030204" pitchFamily="18" charset="0"/>
                        <a:ea typeface="Arial" panose="020B0604020202020204" pitchFamily="34" charset="0"/>
                      </a:rPr>
                      <m:t>𝒊</m:t>
                    </m:r>
                    <m:r>
                      <a:rPr lang="nl-NL" sz="2800" b="1" i="1">
                        <a:solidFill>
                          <a:srgbClr val="FFFFFF"/>
                        </a:solidFill>
                        <a:latin typeface="Cambria Math" panose="02040503050406030204" pitchFamily="18" charset="0"/>
                        <a:ea typeface="Arial" panose="020B0604020202020204" pitchFamily="34"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nl-NL" sz="2800" b="1" i="1">
                            <a:solidFill>
                              <a:srgbClr val="FFFFFF"/>
                            </a:solidFill>
                            <a:latin typeface="Cambria Math" panose="02040503050406030204" pitchFamily="18" charset="0"/>
                            <a:ea typeface="Arial" panose="020B0604020202020204" pitchFamily="34" charset="0"/>
                          </a:rPr>
                          <m:t>𝒖</m:t>
                        </m:r>
                      </m:num>
                      <m:den>
                        <m:r>
                          <a:rPr lang="nl-NL" sz="2800" b="1" i="1">
                            <a:solidFill>
                              <a:srgbClr val="FFFFFF"/>
                            </a:solidFill>
                            <a:latin typeface="Cambria Math" panose="02040503050406030204" pitchFamily="18" charset="0"/>
                            <a:ea typeface="Arial" panose="020B0604020202020204" pitchFamily="34" charset="0"/>
                          </a:rPr>
                          <m:t>𝒁</m:t>
                        </m:r>
                      </m:den>
                    </m:f>
                  </m:oMath>
                </a14:m>
                <a:r>
                  <a:rPr lang="vi-VN" sz="2800" b="1" dirty="0">
                    <a:solidFill>
                      <a:srgbClr val="FFFFFF"/>
                    </a:solidFill>
                    <a:latin typeface="UTM Swiss Condensed" panose="02000500000000000000" pitchFamily="2" charset="0"/>
                  </a:rPr>
                  <a:t> </a:t>
                </a:r>
              </a:p>
            </p:txBody>
          </p:sp>
        </mc:Choice>
        <mc:Fallback xmlns="">
          <p:sp>
            <p:nvSpPr>
              <p:cNvPr id="6" name="Rectangle 5">
                <a:extLst>
                  <a:ext uri="{FF2B5EF4-FFF2-40B4-BE49-F238E27FC236}">
                    <a16:creationId xmlns:a16="http://schemas.microsoft.com/office/drawing/2014/main" id="{C0D7FD4B-2838-4DF5-A364-C7191A15562E}"/>
                  </a:ext>
                </a:extLst>
              </p:cNvPr>
              <p:cNvSpPr>
                <a:spLocks noRot="1" noChangeAspect="1" noMove="1" noResize="1" noEditPoints="1" noAdjustHandles="1" noChangeArrowheads="1" noChangeShapeType="1" noTextEdit="1"/>
              </p:cNvSpPr>
              <p:nvPr/>
            </p:nvSpPr>
            <p:spPr>
              <a:xfrm>
                <a:off x="9334500" y="1577761"/>
                <a:ext cx="1592872" cy="664862"/>
              </a:xfrm>
              <a:prstGeom prst="rect">
                <a:avLst/>
              </a:prstGeom>
              <a:blipFill>
                <a:blip r:embed="rId5"/>
                <a:stretch>
                  <a:fillRect l="-7634" t="-4587" b="-9174"/>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B0D3D131-6684-4199-AC46-4F375407EF26}"/>
              </a:ext>
            </a:extLst>
          </p:cNvPr>
          <p:cNvSpPr/>
          <p:nvPr/>
        </p:nvSpPr>
        <p:spPr>
          <a:xfrm>
            <a:off x="698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23050185"/>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547C8E-8AB9-4849-8796-B466EB97399D}"/>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nl-NL" sz="2800" b="1" dirty="0">
                <a:solidFill>
                  <a:srgbClr val="FF0000"/>
                </a:solidFill>
                <a:latin typeface="UTM Swiss Condensed" panose="02000500000000000000" pitchFamily="2" charset="0"/>
                <a:cs typeface="Times New Roman" panose="02020603050405020304" pitchFamily="18" charset="0"/>
              </a:rPr>
              <a:t>Câu 35:</a:t>
            </a:r>
            <a:r>
              <a:rPr lang="nl-NL" sz="2800" b="1" dirty="0">
                <a:solidFill>
                  <a:srgbClr val="FFFF00"/>
                </a:solidFill>
                <a:latin typeface="UTM Swiss Condensed" panose="02000500000000000000" pitchFamily="2" charset="0"/>
                <a:cs typeface="Times New Roman" panose="02020603050405020304" pitchFamily="18" charset="0"/>
              </a:rPr>
              <a:t> Đặt một điện áp xoay chiều có giá trị hiệu dụng U vào đoạn mạch gồm điện trở thuần R và tụ điện C mắc nối tiếp. Thông tin nào sau đây </a:t>
            </a:r>
            <a:r>
              <a:rPr lang="nl-NL" sz="2800" b="1">
                <a:solidFill>
                  <a:srgbClr val="FFFF00"/>
                </a:solidFill>
                <a:latin typeface="UTM Swiss Condensed" panose="02000500000000000000" pitchFamily="2" charset="0"/>
                <a:cs typeface="Times New Roman" panose="02020603050405020304" pitchFamily="18" charset="0"/>
              </a:rPr>
              <a:t>là đúng</a:t>
            </a:r>
            <a:r>
              <a:rPr lang="nl-NL" sz="2800" b="1" dirty="0">
                <a:solidFill>
                  <a:srgbClr val="FFFF00"/>
                </a:solidFill>
                <a:latin typeface="UTM Swiss Condensed" panose="02000500000000000000" pitchFamily="2" charset="0"/>
                <a:cs typeface="Times New Roman" panose="02020603050405020304" pitchFamily="18" charset="0"/>
              </a:rPr>
              <a:t>?</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nl-NL"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073624FE-2822-46C6-997E-EEA3C2A5E5FD}"/>
                  </a:ext>
                </a:extLst>
              </p:cNvPr>
              <p:cNvSpPr/>
              <p:nvPr/>
            </p:nvSpPr>
            <p:spPr>
              <a:xfrm>
                <a:off x="1016000" y="1577761"/>
                <a:ext cx="3044423" cy="1064074"/>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A. </a:t>
                </a:r>
                <a14:m>
                  <m:oMath xmlns:m="http://schemas.openxmlformats.org/officeDocument/2006/math">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𝑰</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m:t>
                        </m:r>
                      </m:num>
                      <m:den>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sSup>
                              <m:sSupPr>
                                <m:ctrlPr>
                                  <a:rPr lang="vi-VN" sz="2800" b="1" i="1">
                                    <a:solidFill>
                                      <a:srgbClr val="FFFFFF"/>
                                    </a:solidFill>
                                    <a:latin typeface="Cambria Math" panose="02040503050406030204" pitchFamily="18" charset="0"/>
                                    <a:cs typeface="Times New Roman" panose="02020603050405020304" pitchFamily="18" charset="0"/>
                                  </a:rPr>
                                </m:ctrlPr>
                              </m:sSup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𝑹</m:t>
                                </m:r>
                              </m:e>
                              <m:sup>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p>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sSup>
                              <m:sSupPr>
                                <m:ctrlPr>
                                  <a:rPr lang="vi-VN" sz="2800" b="1" i="1">
                                    <a:solidFill>
                                      <a:srgbClr val="FFFFFF"/>
                                    </a:solidFill>
                                    <a:latin typeface="Cambria Math" panose="02040503050406030204" pitchFamily="18" charset="0"/>
                                    <a:cs typeface="Times New Roman" panose="02020603050405020304" pitchFamily="18" charset="0"/>
                                  </a:rPr>
                                </m:ctrlPr>
                              </m:sSupPr>
                              <m:e>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𝒁</m:t>
                                    </m:r>
                                  </m:e>
                                  <m: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𝑪</m:t>
                                    </m:r>
                                  </m:sub>
                                </m:sSub>
                              </m:e>
                              <m:sup>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p>
                          </m:e>
                        </m:rad>
                      </m:den>
                    </m:f>
                  </m:oMath>
                </a14:m>
                <a:r>
                  <a:rPr lang="nl-NL" sz="2800" b="1" dirty="0">
                    <a:solidFill>
                      <a:srgbClr val="FFFFFF"/>
                    </a:solidFill>
                    <a:latin typeface="UTM Swiss Condensed" panose="02000500000000000000" pitchFamily="2" charset="0"/>
                    <a:ea typeface="Arial" panose="020B0604020202020204" pitchFamily="34" charset="0"/>
                  </a:rPr>
                  <a:t>.</a:t>
                </a:r>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3" name="Rectangle 2">
                <a:extLst>
                  <a:ext uri="{FF2B5EF4-FFF2-40B4-BE49-F238E27FC236}">
                    <a16:creationId xmlns:a16="http://schemas.microsoft.com/office/drawing/2014/main" id="{073624FE-2822-46C6-997E-EEA3C2A5E5FD}"/>
                  </a:ext>
                </a:extLst>
              </p:cNvPr>
              <p:cNvSpPr>
                <a:spLocks noRot="1" noChangeAspect="1" noMove="1" noResize="1" noEditPoints="1" noAdjustHandles="1" noChangeArrowheads="1" noChangeShapeType="1" noTextEdit="1"/>
              </p:cNvSpPr>
              <p:nvPr/>
            </p:nvSpPr>
            <p:spPr>
              <a:xfrm>
                <a:off x="1016000" y="1577761"/>
                <a:ext cx="3044423" cy="1064074"/>
              </a:xfrm>
              <a:prstGeom prst="rect">
                <a:avLst/>
              </a:prstGeom>
              <a:blipFill>
                <a:blip r:embed="rId2"/>
                <a:stretch>
                  <a:fillRect l="-420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B80F3137-C782-44FE-9F00-DC9523446930}"/>
                  </a:ext>
                </a:extLst>
              </p:cNvPr>
              <p:cNvSpPr/>
              <p:nvPr/>
            </p:nvSpPr>
            <p:spPr>
              <a:xfrm>
                <a:off x="6477000" y="1577761"/>
                <a:ext cx="3044423" cy="1064074"/>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B. </a:t>
                </a:r>
                <a14:m>
                  <m:oMath xmlns:m="http://schemas.openxmlformats.org/officeDocument/2006/math">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𝑰</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m:t>
                        </m:r>
                      </m:num>
                      <m:den>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sSup>
                              <m:sSupPr>
                                <m:ctrlPr>
                                  <a:rPr lang="vi-VN" sz="2800" b="1" i="1">
                                    <a:solidFill>
                                      <a:srgbClr val="FFFFFF"/>
                                    </a:solidFill>
                                    <a:latin typeface="Cambria Math" panose="02040503050406030204" pitchFamily="18" charset="0"/>
                                    <a:cs typeface="Times New Roman" panose="02020603050405020304" pitchFamily="18" charset="0"/>
                                  </a:rPr>
                                </m:ctrlPr>
                              </m:sSup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𝑹</m:t>
                                </m:r>
                              </m:e>
                              <m:sup>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p>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vi-VN" sz="2800" b="1" i="1">
                                    <a:solidFill>
                                      <a:srgbClr val="FFFFFF"/>
                                    </a:solidFill>
                                    <a:latin typeface="Cambria Math" panose="02040503050406030204" pitchFamily="18" charset="0"/>
                                    <a:cs typeface="Times New Roman" panose="02020603050405020304" pitchFamily="18" charset="0"/>
                                  </a:rPr>
                                </m:ctrlPr>
                              </m:sSupPr>
                              <m:e>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𝒁</m:t>
                                    </m:r>
                                  </m:e>
                                  <m: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𝑪</m:t>
                                    </m:r>
                                  </m:sub>
                                </m:sSub>
                              </m:e>
                              <m:sup>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p>
                          </m:e>
                        </m:rad>
                      </m:den>
                    </m:f>
                  </m:oMath>
                </a14:m>
                <a:r>
                  <a:rPr lang="vi-VN" sz="2800" b="1" dirty="0">
                    <a:solidFill>
                      <a:srgbClr val="FFFFFF"/>
                    </a:solidFill>
                    <a:latin typeface="UTM Swiss Condensed" panose="02000500000000000000" pitchFamily="2" charset="0"/>
                    <a:ea typeface="Times New Roman" panose="02020603050405020304" pitchFamily="18" charset="0"/>
                  </a:rPr>
                  <a:t>.</a:t>
                </a:r>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4" name="Rectangle 3">
                <a:extLst>
                  <a:ext uri="{FF2B5EF4-FFF2-40B4-BE49-F238E27FC236}">
                    <a16:creationId xmlns:a16="http://schemas.microsoft.com/office/drawing/2014/main" id="{B80F3137-C782-44FE-9F00-DC9523446930}"/>
                  </a:ext>
                </a:extLst>
              </p:cNvPr>
              <p:cNvSpPr>
                <a:spLocks noRot="1" noChangeAspect="1" noMove="1" noResize="1" noEditPoints="1" noAdjustHandles="1" noChangeArrowheads="1" noChangeShapeType="1" noTextEdit="1"/>
              </p:cNvSpPr>
              <p:nvPr/>
            </p:nvSpPr>
            <p:spPr>
              <a:xfrm>
                <a:off x="6477000" y="1577761"/>
                <a:ext cx="3044423" cy="1064074"/>
              </a:xfrm>
              <a:prstGeom prst="rect">
                <a:avLst/>
              </a:prstGeom>
              <a:blipFill>
                <a:blip r:embed="rId3"/>
                <a:stretch>
                  <a:fillRect l="-420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9359BD0-8813-4A41-8EE0-D05337624F63}"/>
                  </a:ext>
                </a:extLst>
              </p:cNvPr>
              <p:cNvSpPr/>
              <p:nvPr/>
            </p:nvSpPr>
            <p:spPr>
              <a:xfrm>
                <a:off x="1016000" y="2339761"/>
                <a:ext cx="3967753" cy="969176"/>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𝑰</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sSup>
                          <m:sSupPr>
                            <m:ctrlPr>
                              <a:rPr lang="vi-VN" sz="2800" b="1" i="1">
                                <a:solidFill>
                                  <a:srgbClr val="FFFFFF"/>
                                </a:solidFill>
                                <a:latin typeface="Cambria Math" panose="02040503050406030204" pitchFamily="18" charset="0"/>
                                <a:cs typeface="Times New Roman" panose="02020603050405020304" pitchFamily="18" charset="0"/>
                              </a:rPr>
                            </m:ctrlPr>
                          </m:sSup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𝑹</m:t>
                            </m:r>
                          </m:e>
                          <m:sup>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p>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sSubSup>
                          <m:sSubSupPr>
                            <m:ctrlPr>
                              <a:rPr lang="vi-VN" sz="2800" b="1" i="1">
                                <a:solidFill>
                                  <a:srgbClr val="FFFFFF"/>
                                </a:solidFill>
                                <a:latin typeface="Cambria Math" panose="02040503050406030204" pitchFamily="18" charset="0"/>
                                <a:cs typeface="Times New Roman" panose="02020603050405020304" pitchFamily="18" charset="0"/>
                              </a:rPr>
                            </m:ctrlPr>
                          </m:sSubSup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𝒁</m:t>
                            </m:r>
                          </m:e>
                          <m: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𝑪</m:t>
                            </m:r>
                          </m:sub>
                          <m:sup>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bSup>
                      </m:e>
                    </m:rad>
                  </m:oMath>
                </a14:m>
                <a:r>
                  <a:rPr lang="vi-VN" sz="2800" b="1" dirty="0">
                    <a:solidFill>
                      <a:srgbClr val="FFFFFF"/>
                    </a:solidFill>
                    <a:latin typeface="UTM Swiss Condensed" panose="02000500000000000000" pitchFamily="2" charset="0"/>
                    <a:ea typeface="Times New Roman" panose="02020603050405020304" pitchFamily="18" charset="0"/>
                  </a:rPr>
                  <a:t>.</a:t>
                </a:r>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5" name="Rectangle 4">
                <a:extLst>
                  <a:ext uri="{FF2B5EF4-FFF2-40B4-BE49-F238E27FC236}">
                    <a16:creationId xmlns:a16="http://schemas.microsoft.com/office/drawing/2014/main" id="{39359BD0-8813-4A41-8EE0-D05337624F63}"/>
                  </a:ext>
                </a:extLst>
              </p:cNvPr>
              <p:cNvSpPr>
                <a:spLocks noRot="1" noChangeAspect="1" noMove="1" noResize="1" noEditPoints="1" noAdjustHandles="1" noChangeArrowheads="1" noChangeShapeType="1" noTextEdit="1"/>
              </p:cNvSpPr>
              <p:nvPr/>
            </p:nvSpPr>
            <p:spPr>
              <a:xfrm>
                <a:off x="1016000" y="2339761"/>
                <a:ext cx="3967753" cy="969176"/>
              </a:xfrm>
              <a:prstGeom prst="rect">
                <a:avLst/>
              </a:prstGeom>
              <a:blipFill>
                <a:blip r:embed="rId4"/>
                <a:stretch>
                  <a:fillRect l="-32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F7331814-C1DE-457D-B22C-FCED0D9BA3D2}"/>
                  </a:ext>
                </a:extLst>
              </p:cNvPr>
              <p:cNvSpPr/>
              <p:nvPr/>
            </p:nvSpPr>
            <p:spPr>
              <a:xfrm>
                <a:off x="6477000" y="2339761"/>
                <a:ext cx="3368230" cy="969176"/>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r>
                      <a:rPr lang="nl-NL" sz="2800" b="1" i="1">
                        <a:solidFill>
                          <a:srgbClr val="FFFFFF"/>
                        </a:solidFill>
                        <a:latin typeface="Cambria Math" panose="02040503050406030204" pitchFamily="18" charset="0"/>
                        <a:ea typeface="Arial" panose="020B0604020202020204" pitchFamily="34" charset="0"/>
                      </a:rPr>
                      <m:t>𝑰</m:t>
                    </m:r>
                    <m:r>
                      <a:rPr lang="nl-NL" sz="2800" b="1" i="1">
                        <a:solidFill>
                          <a:srgbClr val="FFFFFF"/>
                        </a:solidFill>
                        <a:latin typeface="Cambria Math" panose="02040503050406030204" pitchFamily="18" charset="0"/>
                        <a:ea typeface="Arial" panose="020B0604020202020204" pitchFamily="34" charset="0"/>
                      </a:rPr>
                      <m:t> = </m:t>
                    </m:r>
                    <m:r>
                      <a:rPr lang="nl-NL" sz="2800" b="1" i="1">
                        <a:solidFill>
                          <a:srgbClr val="FFFFFF"/>
                        </a:solidFill>
                        <a:latin typeface="Cambria Math" panose="02040503050406030204" pitchFamily="18" charset="0"/>
                        <a:ea typeface="Arial" panose="020B0604020202020204" pitchFamily="34" charset="0"/>
                      </a:rPr>
                      <m:t>𝑼</m:t>
                    </m:r>
                    <m:r>
                      <a:rPr lang="nl-NL" sz="2800" b="1" i="1">
                        <a:solidFill>
                          <a:srgbClr val="FFFFFF"/>
                        </a:solidFill>
                        <a:latin typeface="Cambria Math" panose="02040503050406030204" pitchFamily="18" charset="0"/>
                        <a:ea typeface="Arial" panose="020B0604020202020204" pitchFamily="34" charset="0"/>
                      </a:rPr>
                      <m:t>.</m:t>
                    </m:r>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sSup>
                          <m:sSupPr>
                            <m:ctrlPr>
                              <a:rPr lang="vi-VN" sz="2800" b="1" i="1">
                                <a:solidFill>
                                  <a:srgbClr val="FFFFFF"/>
                                </a:solidFill>
                                <a:latin typeface="Cambria Math" panose="02040503050406030204" pitchFamily="18" charset="0"/>
                                <a:cs typeface="Times New Roman" panose="02020603050405020304" pitchFamily="18" charset="0"/>
                              </a:rPr>
                            </m:ctrlPr>
                          </m:sSupPr>
                          <m:e>
                            <m:r>
                              <a:rPr lang="nl-NL" sz="2800" b="1" i="1">
                                <a:solidFill>
                                  <a:srgbClr val="FFFFFF"/>
                                </a:solidFill>
                                <a:latin typeface="Cambria Math" panose="02040503050406030204" pitchFamily="18" charset="0"/>
                                <a:ea typeface="Arial" panose="020B0604020202020204" pitchFamily="34" charset="0"/>
                              </a:rPr>
                              <m:t>𝑹</m:t>
                            </m:r>
                          </m:e>
                          <m:sup>
                            <m:r>
                              <a:rPr lang="nl-NL" sz="2800" b="1" i="1">
                                <a:solidFill>
                                  <a:srgbClr val="FFFFFF"/>
                                </a:solidFill>
                                <a:latin typeface="Cambria Math" panose="02040503050406030204" pitchFamily="18" charset="0"/>
                                <a:ea typeface="Arial" panose="020B0604020202020204" pitchFamily="34" charset="0"/>
                              </a:rPr>
                              <m:t>𝟐</m:t>
                            </m:r>
                          </m:sup>
                        </m:sSup>
                        <m:r>
                          <a:rPr lang="nl-NL" sz="2800" b="1" i="1">
                            <a:solidFill>
                              <a:srgbClr val="FFFFFF"/>
                            </a:solidFill>
                            <a:latin typeface="Cambria Math" panose="02040503050406030204" pitchFamily="18" charset="0"/>
                            <a:ea typeface="Arial" panose="020B0604020202020204" pitchFamily="34" charset="0"/>
                          </a:rPr>
                          <m:t>−</m:t>
                        </m:r>
                        <m:sSubSup>
                          <m:sSubSupPr>
                            <m:ctrlPr>
                              <a:rPr lang="vi-VN" sz="2800" b="1" i="1">
                                <a:solidFill>
                                  <a:srgbClr val="FFFFFF"/>
                                </a:solidFill>
                                <a:latin typeface="Cambria Math" panose="02040503050406030204" pitchFamily="18" charset="0"/>
                                <a:cs typeface="Times New Roman" panose="02020603050405020304" pitchFamily="18" charset="0"/>
                              </a:rPr>
                            </m:ctrlPr>
                          </m:sSubSupPr>
                          <m:e>
                            <m:r>
                              <a:rPr lang="nl-NL" sz="2800" b="1" i="1">
                                <a:solidFill>
                                  <a:srgbClr val="FFFFFF"/>
                                </a:solidFill>
                                <a:latin typeface="Cambria Math" panose="02040503050406030204" pitchFamily="18" charset="0"/>
                                <a:ea typeface="Arial" panose="020B0604020202020204" pitchFamily="34" charset="0"/>
                              </a:rPr>
                              <m:t>𝒁</m:t>
                            </m:r>
                          </m:e>
                          <m:sub>
                            <m:r>
                              <a:rPr lang="nl-NL" sz="2800" b="1" i="1">
                                <a:solidFill>
                                  <a:srgbClr val="FFFFFF"/>
                                </a:solidFill>
                                <a:latin typeface="Cambria Math" panose="02040503050406030204" pitchFamily="18" charset="0"/>
                                <a:ea typeface="Arial" panose="020B0604020202020204" pitchFamily="34" charset="0"/>
                              </a:rPr>
                              <m:t>𝑪</m:t>
                            </m:r>
                          </m:sub>
                          <m:sup>
                            <m:r>
                              <a:rPr lang="nl-NL" sz="2800" b="1" i="1">
                                <a:solidFill>
                                  <a:srgbClr val="FFFFFF"/>
                                </a:solidFill>
                                <a:latin typeface="Cambria Math" panose="02040503050406030204" pitchFamily="18" charset="0"/>
                                <a:ea typeface="Arial" panose="020B0604020202020204" pitchFamily="34" charset="0"/>
                              </a:rPr>
                              <m:t>𝟐</m:t>
                            </m:r>
                          </m:sup>
                        </m:sSubSup>
                      </m:e>
                    </m:rad>
                  </m:oMath>
                </a14:m>
                <a:r>
                  <a:rPr lang="vi-VN" sz="2800" b="1" dirty="0">
                    <a:solidFill>
                      <a:srgbClr val="FFFFFF"/>
                    </a:solidFill>
                    <a:latin typeface="UTM Swiss Condensed" panose="02000500000000000000" pitchFamily="2" charset="0"/>
                  </a:rPr>
                  <a:t> </a:t>
                </a:r>
              </a:p>
            </p:txBody>
          </p:sp>
        </mc:Choice>
        <mc:Fallback xmlns="">
          <p:sp>
            <p:nvSpPr>
              <p:cNvPr id="6" name="Rectangle 5">
                <a:extLst>
                  <a:ext uri="{FF2B5EF4-FFF2-40B4-BE49-F238E27FC236}">
                    <a16:creationId xmlns:a16="http://schemas.microsoft.com/office/drawing/2014/main" id="{F7331814-C1DE-457D-B22C-FCED0D9BA3D2}"/>
                  </a:ext>
                </a:extLst>
              </p:cNvPr>
              <p:cNvSpPr>
                <a:spLocks noRot="1" noChangeAspect="1" noMove="1" noResize="1" noEditPoints="1" noAdjustHandles="1" noChangeArrowheads="1" noChangeShapeType="1" noTextEdit="1"/>
              </p:cNvSpPr>
              <p:nvPr/>
            </p:nvSpPr>
            <p:spPr>
              <a:xfrm>
                <a:off x="6477000" y="2339761"/>
                <a:ext cx="3368230" cy="969176"/>
              </a:xfrm>
              <a:prstGeom prst="rect">
                <a:avLst/>
              </a:prstGeom>
              <a:blipFill>
                <a:blip r:embed="rId5"/>
                <a:stretch>
                  <a:fillRect l="-3804"/>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A5FD5D73-F1C4-4D15-87B3-4DA9F0058C8A}"/>
              </a:ext>
            </a:extLst>
          </p:cNvPr>
          <p:cNvSpPr/>
          <p:nvPr/>
        </p:nvSpPr>
        <p:spPr>
          <a:xfrm>
            <a:off x="952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24416138"/>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697EE9-E939-463C-97AC-73E611E91EC1}"/>
              </a:ext>
            </a:extLst>
          </p:cNvPr>
          <p:cNvSpPr/>
          <p:nvPr/>
        </p:nvSpPr>
        <p:spPr>
          <a:xfrm>
            <a:off x="127000" y="63500"/>
            <a:ext cx="11938000" cy="200978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nl-NL" sz="2800" b="1" dirty="0">
                <a:solidFill>
                  <a:srgbClr val="FF0000"/>
                </a:solidFill>
                <a:latin typeface="UTM Swiss Condensed" panose="02000500000000000000" pitchFamily="2" charset="0"/>
                <a:cs typeface="Times New Roman" panose="02020603050405020304" pitchFamily="18" charset="0"/>
              </a:rPr>
              <a:t>Câu 36:</a:t>
            </a:r>
            <a:r>
              <a:rPr lang="nl-NL" sz="2800" b="1" dirty="0">
                <a:solidFill>
                  <a:srgbClr val="FFFF00"/>
                </a:solidFill>
                <a:latin typeface="UTM Swiss Condensed" panose="02000500000000000000" pitchFamily="2" charset="0"/>
                <a:cs typeface="Times New Roman" panose="02020603050405020304" pitchFamily="18" charset="0"/>
              </a:rPr>
              <a:t> Đặt một điện áp xoay chiều có giá trị hiệu dụng U vào hai đầu đoạn mạch gồm điện trở thuần R và cuộn cảm mắc nối tiếp. Thông tin nào sau đây </a:t>
            </a:r>
            <a:r>
              <a:rPr lang="nl-NL" sz="2800" b="1">
                <a:solidFill>
                  <a:srgbClr val="FFFF00"/>
                </a:solidFill>
                <a:latin typeface="UTM Swiss Condensed" panose="02000500000000000000" pitchFamily="2" charset="0"/>
                <a:cs typeface="Times New Roman" panose="02020603050405020304" pitchFamily="18" charset="0"/>
              </a:rPr>
              <a:t>là đúng</a:t>
            </a:r>
            <a:r>
              <a:rPr lang="nl-NL" sz="2800" b="1" dirty="0">
                <a:solidFill>
                  <a:srgbClr val="FFFF00"/>
                </a:solidFill>
                <a:latin typeface="UTM Swiss Condensed" panose="02000500000000000000" pitchFamily="2" charset="0"/>
                <a:cs typeface="Times New Roman" panose="02020603050405020304" pitchFamily="18" charset="0"/>
              </a:rPr>
              <a:t>?</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nl-NL"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C34BE4CA-B523-4024-8BAA-5EF21E5A9E65}"/>
                  </a:ext>
                </a:extLst>
              </p:cNvPr>
              <p:cNvSpPr/>
              <p:nvPr/>
            </p:nvSpPr>
            <p:spPr>
              <a:xfrm>
                <a:off x="1016000" y="2073281"/>
                <a:ext cx="3044423" cy="1064074"/>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A. </a:t>
                </a:r>
                <a14:m>
                  <m:oMath xmlns:m="http://schemas.openxmlformats.org/officeDocument/2006/math">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𝑰</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m:t>
                        </m:r>
                      </m:num>
                      <m:den>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sSup>
                              <m:sSupPr>
                                <m:ctrlPr>
                                  <a:rPr lang="vi-VN" sz="2800" b="1" i="1">
                                    <a:solidFill>
                                      <a:srgbClr val="FFFFFF"/>
                                    </a:solidFill>
                                    <a:latin typeface="Cambria Math" panose="02040503050406030204" pitchFamily="18" charset="0"/>
                                    <a:cs typeface="Times New Roman" panose="02020603050405020304" pitchFamily="18" charset="0"/>
                                  </a:rPr>
                                </m:ctrlPr>
                              </m:sSup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𝑹</m:t>
                                </m:r>
                              </m:e>
                              <m:sup>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p>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sSup>
                              <m:sSupPr>
                                <m:ctrlPr>
                                  <a:rPr lang="vi-VN" sz="2800" b="1" i="1">
                                    <a:solidFill>
                                      <a:srgbClr val="FFFFFF"/>
                                    </a:solidFill>
                                    <a:latin typeface="Cambria Math" panose="02040503050406030204" pitchFamily="18" charset="0"/>
                                    <a:cs typeface="Times New Roman" panose="02020603050405020304" pitchFamily="18" charset="0"/>
                                  </a:rPr>
                                </m:ctrlPr>
                              </m:sSupPr>
                              <m:e>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𝒁</m:t>
                                    </m:r>
                                  </m:e>
                                  <m: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𝑳</m:t>
                                    </m:r>
                                  </m:sub>
                                </m:sSub>
                              </m:e>
                              <m:sup>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p>
                          </m:e>
                        </m:rad>
                      </m:den>
                    </m:f>
                  </m:oMath>
                </a14:m>
                <a:r>
                  <a:rPr lang="nl-NL" sz="2800" b="1" dirty="0">
                    <a:solidFill>
                      <a:srgbClr val="FFFFFF"/>
                    </a:solidFill>
                    <a:latin typeface="UTM Swiss Condensed" panose="02000500000000000000" pitchFamily="2" charset="0"/>
                    <a:ea typeface="Arial" panose="020B0604020202020204" pitchFamily="34" charset="0"/>
                  </a:rPr>
                  <a:t>.</a:t>
                </a:r>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3" name="Rectangle 2">
                <a:extLst>
                  <a:ext uri="{FF2B5EF4-FFF2-40B4-BE49-F238E27FC236}">
                    <a16:creationId xmlns:a16="http://schemas.microsoft.com/office/drawing/2014/main" id="{C34BE4CA-B523-4024-8BAA-5EF21E5A9E65}"/>
                  </a:ext>
                </a:extLst>
              </p:cNvPr>
              <p:cNvSpPr>
                <a:spLocks noRot="1" noChangeAspect="1" noMove="1" noResize="1" noEditPoints="1" noAdjustHandles="1" noChangeArrowheads="1" noChangeShapeType="1" noTextEdit="1"/>
              </p:cNvSpPr>
              <p:nvPr/>
            </p:nvSpPr>
            <p:spPr>
              <a:xfrm>
                <a:off x="1016000" y="2073281"/>
                <a:ext cx="3044423" cy="1064074"/>
              </a:xfrm>
              <a:prstGeom prst="rect">
                <a:avLst/>
              </a:prstGeom>
              <a:blipFill>
                <a:blip r:embed="rId2"/>
                <a:stretch>
                  <a:fillRect l="-420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C16C009C-A256-42B2-A617-421948EADC70}"/>
                  </a:ext>
                </a:extLst>
              </p:cNvPr>
              <p:cNvSpPr/>
              <p:nvPr/>
            </p:nvSpPr>
            <p:spPr>
              <a:xfrm>
                <a:off x="6477000" y="2073281"/>
                <a:ext cx="3044423" cy="1064074"/>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B. </a:t>
                </a:r>
                <a14:m>
                  <m:oMath xmlns:m="http://schemas.openxmlformats.org/officeDocument/2006/math">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𝑰</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m:t>
                        </m:r>
                      </m:num>
                      <m:den>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sSup>
                              <m:sSupPr>
                                <m:ctrlPr>
                                  <a:rPr lang="vi-VN" sz="2800" b="1" i="1">
                                    <a:solidFill>
                                      <a:srgbClr val="FFFFFF"/>
                                    </a:solidFill>
                                    <a:latin typeface="Cambria Math" panose="02040503050406030204" pitchFamily="18" charset="0"/>
                                    <a:cs typeface="Times New Roman" panose="02020603050405020304" pitchFamily="18" charset="0"/>
                                  </a:rPr>
                                </m:ctrlPr>
                              </m:sSup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𝑹</m:t>
                                </m:r>
                              </m:e>
                              <m:sup>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p>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vi-VN" sz="2800" b="1" i="1">
                                    <a:solidFill>
                                      <a:srgbClr val="FFFFFF"/>
                                    </a:solidFill>
                                    <a:latin typeface="Cambria Math" panose="02040503050406030204" pitchFamily="18" charset="0"/>
                                    <a:cs typeface="Times New Roman" panose="02020603050405020304" pitchFamily="18" charset="0"/>
                                  </a:rPr>
                                </m:ctrlPr>
                              </m:sSupPr>
                              <m:e>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𝒁</m:t>
                                    </m:r>
                                  </m:e>
                                  <m: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𝑳</m:t>
                                    </m:r>
                                  </m:sub>
                                </m:sSub>
                              </m:e>
                              <m:sup>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p>
                          </m:e>
                        </m:rad>
                      </m:den>
                    </m:f>
                  </m:oMath>
                </a14:m>
                <a:r>
                  <a:rPr lang="vi-VN" sz="2800" b="1" dirty="0">
                    <a:solidFill>
                      <a:srgbClr val="FFFFFF"/>
                    </a:solidFill>
                    <a:latin typeface="UTM Swiss Condensed" panose="02000500000000000000" pitchFamily="2" charset="0"/>
                    <a:ea typeface="Times New Roman" panose="02020603050405020304" pitchFamily="18" charset="0"/>
                  </a:rPr>
                  <a:t>.</a:t>
                </a:r>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4" name="Rectangle 3">
                <a:extLst>
                  <a:ext uri="{FF2B5EF4-FFF2-40B4-BE49-F238E27FC236}">
                    <a16:creationId xmlns:a16="http://schemas.microsoft.com/office/drawing/2014/main" id="{C16C009C-A256-42B2-A617-421948EADC70}"/>
                  </a:ext>
                </a:extLst>
              </p:cNvPr>
              <p:cNvSpPr>
                <a:spLocks noRot="1" noChangeAspect="1" noMove="1" noResize="1" noEditPoints="1" noAdjustHandles="1" noChangeArrowheads="1" noChangeShapeType="1" noTextEdit="1"/>
              </p:cNvSpPr>
              <p:nvPr/>
            </p:nvSpPr>
            <p:spPr>
              <a:xfrm>
                <a:off x="6477000" y="2073281"/>
                <a:ext cx="3044423" cy="1064074"/>
              </a:xfrm>
              <a:prstGeom prst="rect">
                <a:avLst/>
              </a:prstGeom>
              <a:blipFill>
                <a:blip r:embed="rId3"/>
                <a:stretch>
                  <a:fillRect l="-420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2F76297-A303-4A91-9D28-9026C57B2279}"/>
                  </a:ext>
                </a:extLst>
              </p:cNvPr>
              <p:cNvSpPr/>
              <p:nvPr/>
            </p:nvSpPr>
            <p:spPr>
              <a:xfrm>
                <a:off x="1016000" y="2835281"/>
                <a:ext cx="3967753" cy="969176"/>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𝑰</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sSup>
                          <m:sSupPr>
                            <m:ctrlPr>
                              <a:rPr lang="vi-VN" sz="2800" b="1" i="1">
                                <a:solidFill>
                                  <a:srgbClr val="FFFFFF"/>
                                </a:solidFill>
                                <a:latin typeface="Cambria Math" panose="02040503050406030204" pitchFamily="18" charset="0"/>
                                <a:cs typeface="Times New Roman" panose="02020603050405020304" pitchFamily="18" charset="0"/>
                              </a:rPr>
                            </m:ctrlPr>
                          </m:sSup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𝑹</m:t>
                            </m:r>
                          </m:e>
                          <m:sup>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p>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sSubSup>
                          <m:sSubSupPr>
                            <m:ctrlPr>
                              <a:rPr lang="vi-VN" sz="2800" b="1" i="1">
                                <a:solidFill>
                                  <a:srgbClr val="FFFFFF"/>
                                </a:solidFill>
                                <a:latin typeface="Cambria Math" panose="02040503050406030204" pitchFamily="18" charset="0"/>
                                <a:cs typeface="Times New Roman" panose="02020603050405020304" pitchFamily="18" charset="0"/>
                              </a:rPr>
                            </m:ctrlPr>
                          </m:sSubSup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𝒁</m:t>
                            </m:r>
                          </m:e>
                          <m: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𝑳</m:t>
                            </m:r>
                          </m:sub>
                          <m:sup>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bSup>
                      </m:e>
                    </m:rad>
                  </m:oMath>
                </a14:m>
                <a:r>
                  <a:rPr lang="vi-VN" sz="2800" b="1" dirty="0">
                    <a:solidFill>
                      <a:srgbClr val="FFFFFF"/>
                    </a:solidFill>
                    <a:latin typeface="UTM Swiss Condensed" panose="02000500000000000000" pitchFamily="2" charset="0"/>
                    <a:ea typeface="Times New Roman" panose="02020603050405020304" pitchFamily="18" charset="0"/>
                  </a:rPr>
                  <a:t>.</a:t>
                </a:r>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5" name="Rectangle 4">
                <a:extLst>
                  <a:ext uri="{FF2B5EF4-FFF2-40B4-BE49-F238E27FC236}">
                    <a16:creationId xmlns:a16="http://schemas.microsoft.com/office/drawing/2014/main" id="{82F76297-A303-4A91-9D28-9026C57B2279}"/>
                  </a:ext>
                </a:extLst>
              </p:cNvPr>
              <p:cNvSpPr>
                <a:spLocks noRot="1" noChangeAspect="1" noMove="1" noResize="1" noEditPoints="1" noAdjustHandles="1" noChangeArrowheads="1" noChangeShapeType="1" noTextEdit="1"/>
              </p:cNvSpPr>
              <p:nvPr/>
            </p:nvSpPr>
            <p:spPr>
              <a:xfrm>
                <a:off x="1016000" y="2835281"/>
                <a:ext cx="3967753" cy="969176"/>
              </a:xfrm>
              <a:prstGeom prst="rect">
                <a:avLst/>
              </a:prstGeom>
              <a:blipFill>
                <a:blip r:embed="rId4"/>
                <a:stretch>
                  <a:fillRect l="-32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BA1C1543-44E9-4F24-9E70-D28384072C54}"/>
                  </a:ext>
                </a:extLst>
              </p:cNvPr>
              <p:cNvSpPr/>
              <p:nvPr/>
            </p:nvSpPr>
            <p:spPr>
              <a:xfrm>
                <a:off x="6477000" y="2835281"/>
                <a:ext cx="3360215" cy="969176"/>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r>
                      <a:rPr lang="nl-NL" sz="2800" b="1" i="1">
                        <a:solidFill>
                          <a:srgbClr val="FFFFFF"/>
                        </a:solidFill>
                        <a:latin typeface="Cambria Math" panose="02040503050406030204" pitchFamily="18" charset="0"/>
                        <a:ea typeface="Arial" panose="020B0604020202020204" pitchFamily="34" charset="0"/>
                      </a:rPr>
                      <m:t>𝑰</m:t>
                    </m:r>
                    <m:r>
                      <a:rPr lang="nl-NL" sz="2800" b="1" i="1">
                        <a:solidFill>
                          <a:srgbClr val="FFFFFF"/>
                        </a:solidFill>
                        <a:latin typeface="Cambria Math" panose="02040503050406030204" pitchFamily="18" charset="0"/>
                        <a:ea typeface="Arial" panose="020B0604020202020204" pitchFamily="34" charset="0"/>
                      </a:rPr>
                      <m:t> = </m:t>
                    </m:r>
                    <m:r>
                      <a:rPr lang="nl-NL" sz="2800" b="1" i="1">
                        <a:solidFill>
                          <a:srgbClr val="FFFFFF"/>
                        </a:solidFill>
                        <a:latin typeface="Cambria Math" panose="02040503050406030204" pitchFamily="18" charset="0"/>
                        <a:ea typeface="Arial" panose="020B0604020202020204" pitchFamily="34" charset="0"/>
                      </a:rPr>
                      <m:t>𝑼</m:t>
                    </m:r>
                    <m:r>
                      <a:rPr lang="nl-NL" sz="2800" b="1" i="1">
                        <a:solidFill>
                          <a:srgbClr val="FFFFFF"/>
                        </a:solidFill>
                        <a:latin typeface="Cambria Math" panose="02040503050406030204" pitchFamily="18" charset="0"/>
                        <a:ea typeface="Arial" panose="020B0604020202020204" pitchFamily="34" charset="0"/>
                      </a:rPr>
                      <m:t>.</m:t>
                    </m:r>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sSup>
                          <m:sSupPr>
                            <m:ctrlPr>
                              <a:rPr lang="vi-VN" sz="2800" b="1" i="1">
                                <a:solidFill>
                                  <a:srgbClr val="FFFFFF"/>
                                </a:solidFill>
                                <a:latin typeface="Cambria Math" panose="02040503050406030204" pitchFamily="18" charset="0"/>
                                <a:cs typeface="Times New Roman" panose="02020603050405020304" pitchFamily="18" charset="0"/>
                              </a:rPr>
                            </m:ctrlPr>
                          </m:sSupPr>
                          <m:e>
                            <m:r>
                              <a:rPr lang="nl-NL" sz="2800" b="1" i="1">
                                <a:solidFill>
                                  <a:srgbClr val="FFFFFF"/>
                                </a:solidFill>
                                <a:latin typeface="Cambria Math" panose="02040503050406030204" pitchFamily="18" charset="0"/>
                                <a:ea typeface="Arial" panose="020B0604020202020204" pitchFamily="34" charset="0"/>
                              </a:rPr>
                              <m:t>𝑹</m:t>
                            </m:r>
                          </m:e>
                          <m:sup>
                            <m:r>
                              <a:rPr lang="nl-NL" sz="2800" b="1" i="1">
                                <a:solidFill>
                                  <a:srgbClr val="FFFFFF"/>
                                </a:solidFill>
                                <a:latin typeface="Cambria Math" panose="02040503050406030204" pitchFamily="18" charset="0"/>
                                <a:ea typeface="Arial" panose="020B0604020202020204" pitchFamily="34" charset="0"/>
                              </a:rPr>
                              <m:t>𝟐</m:t>
                            </m:r>
                          </m:sup>
                        </m:sSup>
                        <m:r>
                          <a:rPr lang="nl-NL" sz="2800" b="1" i="1">
                            <a:solidFill>
                              <a:srgbClr val="FFFFFF"/>
                            </a:solidFill>
                            <a:latin typeface="Cambria Math" panose="02040503050406030204" pitchFamily="18" charset="0"/>
                            <a:ea typeface="Arial" panose="020B0604020202020204" pitchFamily="34" charset="0"/>
                          </a:rPr>
                          <m:t>−</m:t>
                        </m:r>
                        <m:sSubSup>
                          <m:sSubSupPr>
                            <m:ctrlPr>
                              <a:rPr lang="vi-VN" sz="2800" b="1" i="1">
                                <a:solidFill>
                                  <a:srgbClr val="FFFFFF"/>
                                </a:solidFill>
                                <a:latin typeface="Cambria Math" panose="02040503050406030204" pitchFamily="18" charset="0"/>
                                <a:cs typeface="Times New Roman" panose="02020603050405020304" pitchFamily="18" charset="0"/>
                              </a:rPr>
                            </m:ctrlPr>
                          </m:sSubSupPr>
                          <m:e>
                            <m:r>
                              <a:rPr lang="nl-NL" sz="2800" b="1" i="1">
                                <a:solidFill>
                                  <a:srgbClr val="FFFFFF"/>
                                </a:solidFill>
                                <a:latin typeface="Cambria Math" panose="02040503050406030204" pitchFamily="18" charset="0"/>
                                <a:ea typeface="Arial" panose="020B0604020202020204" pitchFamily="34" charset="0"/>
                              </a:rPr>
                              <m:t>𝒁</m:t>
                            </m:r>
                          </m:e>
                          <m:sub>
                            <m:r>
                              <a:rPr lang="nl-NL" sz="2800" b="1" i="1">
                                <a:solidFill>
                                  <a:srgbClr val="FFFFFF"/>
                                </a:solidFill>
                                <a:latin typeface="Cambria Math" panose="02040503050406030204" pitchFamily="18" charset="0"/>
                                <a:ea typeface="Arial" panose="020B0604020202020204" pitchFamily="34" charset="0"/>
                              </a:rPr>
                              <m:t>𝑳</m:t>
                            </m:r>
                          </m:sub>
                          <m:sup>
                            <m:r>
                              <a:rPr lang="nl-NL" sz="2800" b="1" i="1">
                                <a:solidFill>
                                  <a:srgbClr val="FFFFFF"/>
                                </a:solidFill>
                                <a:latin typeface="Cambria Math" panose="02040503050406030204" pitchFamily="18" charset="0"/>
                                <a:ea typeface="Arial" panose="020B0604020202020204" pitchFamily="34" charset="0"/>
                              </a:rPr>
                              <m:t>𝟐</m:t>
                            </m:r>
                          </m:sup>
                        </m:sSubSup>
                      </m:e>
                    </m:rad>
                  </m:oMath>
                </a14:m>
                <a:r>
                  <a:rPr lang="vi-VN" sz="2800" b="1" dirty="0">
                    <a:solidFill>
                      <a:srgbClr val="FFFFFF"/>
                    </a:solidFill>
                    <a:latin typeface="UTM Swiss Condensed" panose="02000500000000000000" pitchFamily="2" charset="0"/>
                  </a:rPr>
                  <a:t> </a:t>
                </a:r>
              </a:p>
            </p:txBody>
          </p:sp>
        </mc:Choice>
        <mc:Fallback xmlns="">
          <p:sp>
            <p:nvSpPr>
              <p:cNvPr id="6" name="Rectangle 5">
                <a:extLst>
                  <a:ext uri="{FF2B5EF4-FFF2-40B4-BE49-F238E27FC236}">
                    <a16:creationId xmlns:a16="http://schemas.microsoft.com/office/drawing/2014/main" id="{BA1C1543-44E9-4F24-9E70-D28384072C54}"/>
                  </a:ext>
                </a:extLst>
              </p:cNvPr>
              <p:cNvSpPr>
                <a:spLocks noRot="1" noChangeAspect="1" noMove="1" noResize="1" noEditPoints="1" noAdjustHandles="1" noChangeArrowheads="1" noChangeShapeType="1" noTextEdit="1"/>
              </p:cNvSpPr>
              <p:nvPr/>
            </p:nvSpPr>
            <p:spPr>
              <a:xfrm>
                <a:off x="6477000" y="2835281"/>
                <a:ext cx="3360215" cy="969176"/>
              </a:xfrm>
              <a:prstGeom prst="rect">
                <a:avLst/>
              </a:prstGeom>
              <a:blipFill>
                <a:blip r:embed="rId5"/>
                <a:stretch>
                  <a:fillRect l="-3811"/>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BC49A2A6-F60E-48B0-A873-EC22344A38C6}"/>
              </a:ext>
            </a:extLst>
          </p:cNvPr>
          <p:cNvSpPr/>
          <p:nvPr/>
        </p:nvSpPr>
        <p:spPr>
          <a:xfrm>
            <a:off x="952500" y="2009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39156548"/>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B9F8B7-7BDD-4AC4-B6EE-449AAA750422}"/>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nl-NL" sz="2800" b="1" dirty="0">
                <a:solidFill>
                  <a:srgbClr val="FF0000"/>
                </a:solidFill>
                <a:latin typeface="UTM Swiss Condensed" panose="02000500000000000000" pitchFamily="2" charset="0"/>
                <a:cs typeface="Times New Roman" panose="02020603050405020304" pitchFamily="18" charset="0"/>
              </a:rPr>
              <a:t>Câu 37:</a:t>
            </a:r>
            <a:r>
              <a:rPr lang="nl-NL" sz="2800" b="1" dirty="0">
                <a:solidFill>
                  <a:srgbClr val="FFFF00"/>
                </a:solidFill>
                <a:latin typeface="UTM Swiss Condensed" panose="02000500000000000000" pitchFamily="2" charset="0"/>
                <a:cs typeface="Times New Roman" panose="02020603050405020304" pitchFamily="18" charset="0"/>
              </a:rPr>
              <a:t> Đặt một điện áp xoay chiều có giá trị hiệu dụng U vào hai đầu đoạn mạch gồm cuộn cảm mắc nối tiếp với tụ điện. Thông tin nào sau đây </a:t>
            </a:r>
            <a:r>
              <a:rPr lang="nl-NL" sz="2800" b="1">
                <a:solidFill>
                  <a:srgbClr val="FFFF00"/>
                </a:solidFill>
                <a:latin typeface="UTM Swiss Condensed" panose="02000500000000000000" pitchFamily="2" charset="0"/>
                <a:cs typeface="Times New Roman" panose="02020603050405020304" pitchFamily="18" charset="0"/>
              </a:rPr>
              <a:t>là đúng</a:t>
            </a:r>
            <a:r>
              <a:rPr lang="nl-NL" sz="2800" b="1" dirty="0">
                <a:solidFill>
                  <a:srgbClr val="FFFF00"/>
                </a:solidFill>
                <a:latin typeface="UTM Swiss Condensed" panose="02000500000000000000" pitchFamily="2" charset="0"/>
                <a:cs typeface="Times New Roman" panose="02020603050405020304" pitchFamily="18" charset="0"/>
              </a:rPr>
              <a:t>?</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nl-NL"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328790E0-0C84-4D6B-BB05-A2A36C751673}"/>
                  </a:ext>
                </a:extLst>
              </p:cNvPr>
              <p:cNvSpPr/>
              <p:nvPr/>
            </p:nvSpPr>
            <p:spPr>
              <a:xfrm>
                <a:off x="1016000" y="1577761"/>
                <a:ext cx="3044423" cy="765659"/>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A. </a:t>
                </a:r>
                <a14:m>
                  <m:oMath xmlns:m="http://schemas.openxmlformats.org/officeDocument/2006/math">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𝑰</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m:t>
                        </m:r>
                      </m:num>
                      <m:den>
                        <m:d>
                          <m:dPr>
                            <m:begChr m:val="|"/>
                            <m:endChr m:val="|"/>
                            <m:ctrlPr>
                              <a:rPr lang="vi-VN" sz="2800" b="1" i="1">
                                <a:solidFill>
                                  <a:srgbClr val="FFFFFF"/>
                                </a:solidFill>
                                <a:latin typeface="Cambria Math" panose="02040503050406030204" pitchFamily="18" charset="0"/>
                                <a:cs typeface="Times New Roman" panose="02020603050405020304" pitchFamily="18" charset="0"/>
                              </a:rPr>
                            </m:ctrlPr>
                          </m:dPr>
                          <m:e>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𝒁</m:t>
                                </m:r>
                              </m:e>
                              <m: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𝑳</m:t>
                                </m:r>
                              </m:sub>
                            </m:s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𝒁</m:t>
                                </m:r>
                              </m:e>
                              <m: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𝑪</m:t>
                                </m:r>
                              </m:sub>
                            </m:sSub>
                          </m:e>
                        </m:d>
                      </m:den>
                    </m:f>
                  </m:oMath>
                </a14:m>
                <a:r>
                  <a:rPr lang="nl-NL" sz="2800" b="1" dirty="0">
                    <a:solidFill>
                      <a:srgbClr val="FFFFFF"/>
                    </a:solidFill>
                    <a:latin typeface="UTM Swiss Condensed" panose="02000500000000000000" pitchFamily="2" charset="0"/>
                    <a:ea typeface="Arial" panose="020B0604020202020204" pitchFamily="34" charset="0"/>
                  </a:rPr>
                  <a:t>.</a:t>
                </a:r>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3" name="Rectangle 2">
                <a:extLst>
                  <a:ext uri="{FF2B5EF4-FFF2-40B4-BE49-F238E27FC236}">
                    <a16:creationId xmlns:a16="http://schemas.microsoft.com/office/drawing/2014/main" id="{328790E0-0C84-4D6B-BB05-A2A36C751673}"/>
                  </a:ext>
                </a:extLst>
              </p:cNvPr>
              <p:cNvSpPr>
                <a:spLocks noRot="1" noChangeAspect="1" noMove="1" noResize="1" noEditPoints="1" noAdjustHandles="1" noChangeArrowheads="1" noChangeShapeType="1" noTextEdit="1"/>
              </p:cNvSpPr>
              <p:nvPr/>
            </p:nvSpPr>
            <p:spPr>
              <a:xfrm>
                <a:off x="1016000" y="1577761"/>
                <a:ext cx="3044423" cy="765659"/>
              </a:xfrm>
              <a:prstGeom prst="rect">
                <a:avLst/>
              </a:prstGeom>
              <a:blipFill>
                <a:blip r:embed="rId2"/>
                <a:stretch>
                  <a:fillRect l="-4208" b="-80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1ADF4AA5-0B51-4465-A611-3300544041FB}"/>
                  </a:ext>
                </a:extLst>
              </p:cNvPr>
              <p:cNvSpPr/>
              <p:nvPr/>
            </p:nvSpPr>
            <p:spPr>
              <a:xfrm>
                <a:off x="6477000" y="1577761"/>
                <a:ext cx="3044423" cy="795731"/>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B. </a:t>
                </a:r>
                <a14:m>
                  <m:oMath xmlns:m="http://schemas.openxmlformats.org/officeDocument/2006/math">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𝑰</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m:t>
                        </m:r>
                      </m:num>
                      <m:den>
                        <m:d>
                          <m:dPr>
                            <m:begChr m:val="|"/>
                            <m:endChr m:val="|"/>
                            <m:ctrlPr>
                              <a:rPr lang="vi-VN" sz="2800" b="1" i="1">
                                <a:solidFill>
                                  <a:srgbClr val="FFFFFF"/>
                                </a:solidFill>
                                <a:latin typeface="Cambria Math" panose="02040503050406030204" pitchFamily="18" charset="0"/>
                                <a:cs typeface="Times New Roman" panose="02020603050405020304" pitchFamily="18" charset="0"/>
                              </a:rPr>
                            </m:ctrlPr>
                          </m:dPr>
                          <m:e>
                            <m:sSubSup>
                              <m:sSubSupPr>
                                <m:ctrlPr>
                                  <a:rPr lang="vi-VN" sz="2800" b="1" i="1">
                                    <a:solidFill>
                                      <a:srgbClr val="FFFFFF"/>
                                    </a:solidFill>
                                    <a:latin typeface="Cambria Math" panose="02040503050406030204" pitchFamily="18" charset="0"/>
                                    <a:cs typeface="Times New Roman" panose="02020603050405020304" pitchFamily="18" charset="0"/>
                                  </a:rPr>
                                </m:ctrlPr>
                              </m:sSubSup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𝒁</m:t>
                                </m:r>
                              </m:e>
                              <m: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𝑳</m:t>
                                </m:r>
                              </m:sub>
                              <m:sup>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bSup>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sSubSup>
                              <m:sSubSupPr>
                                <m:ctrlPr>
                                  <a:rPr lang="vi-VN" sz="2800" b="1" i="1">
                                    <a:solidFill>
                                      <a:srgbClr val="FFFFFF"/>
                                    </a:solidFill>
                                    <a:latin typeface="Cambria Math" panose="02040503050406030204" pitchFamily="18" charset="0"/>
                                    <a:cs typeface="Times New Roman" panose="02020603050405020304" pitchFamily="18" charset="0"/>
                                  </a:rPr>
                                </m:ctrlPr>
                              </m:sSubSup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𝒁</m:t>
                                </m:r>
                              </m:e>
                              <m: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𝑪</m:t>
                                </m:r>
                              </m:sub>
                              <m:sup>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bSup>
                          </m:e>
                        </m:d>
                      </m:den>
                    </m:f>
                  </m:oMath>
                </a14:m>
                <a:r>
                  <a:rPr lang="vi-VN" sz="2800" b="1" dirty="0">
                    <a:solidFill>
                      <a:srgbClr val="FFFFFF"/>
                    </a:solidFill>
                    <a:latin typeface="UTM Swiss Condensed" panose="02000500000000000000" pitchFamily="2" charset="0"/>
                    <a:ea typeface="Times New Roman" panose="02020603050405020304" pitchFamily="18" charset="0"/>
                  </a:rPr>
                  <a:t>.</a:t>
                </a:r>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4" name="Rectangle 3">
                <a:extLst>
                  <a:ext uri="{FF2B5EF4-FFF2-40B4-BE49-F238E27FC236}">
                    <a16:creationId xmlns:a16="http://schemas.microsoft.com/office/drawing/2014/main" id="{1ADF4AA5-0B51-4465-A611-3300544041FB}"/>
                  </a:ext>
                </a:extLst>
              </p:cNvPr>
              <p:cNvSpPr>
                <a:spLocks noRot="1" noChangeAspect="1" noMove="1" noResize="1" noEditPoints="1" noAdjustHandles="1" noChangeArrowheads="1" noChangeShapeType="1" noTextEdit="1"/>
              </p:cNvSpPr>
              <p:nvPr/>
            </p:nvSpPr>
            <p:spPr>
              <a:xfrm>
                <a:off x="6477000" y="1577761"/>
                <a:ext cx="3044423" cy="795731"/>
              </a:xfrm>
              <a:prstGeom prst="rect">
                <a:avLst/>
              </a:prstGeom>
              <a:blipFill>
                <a:blip r:embed="rId3"/>
                <a:stretch>
                  <a:fillRect l="-420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EDBDBA6A-B724-45C7-ADEE-662178B7836C}"/>
                  </a:ext>
                </a:extLst>
              </p:cNvPr>
              <p:cNvSpPr/>
              <p:nvPr/>
            </p:nvSpPr>
            <p:spPr>
              <a:xfrm>
                <a:off x="1016000" y="2339761"/>
                <a:ext cx="3044423" cy="768480"/>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𝑰</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m:t>
                        </m:r>
                      </m:num>
                      <m:den>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func>
                          <m:funcPr>
                            <m:ctrlPr>
                              <a:rPr lang="vi-VN" sz="2800" b="1" i="1">
                                <a:solidFill>
                                  <a:srgbClr val="FFFFFF"/>
                                </a:solidFill>
                                <a:latin typeface="Cambria Math" panose="02040503050406030204" pitchFamily="18" charset="0"/>
                                <a:cs typeface="Times New Roman" panose="02020603050405020304" pitchFamily="18" charset="0"/>
                              </a:rPr>
                            </m:ctrlPr>
                          </m:funcPr>
                          <m:fName>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𝒁</m:t>
                                </m:r>
                              </m:e>
                              <m: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𝑳</m:t>
                                </m:r>
                              </m:sub>
                            </m:sSub>
                          </m:fName>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e>
                        </m:func>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𝒁</m:t>
                            </m:r>
                          </m:e>
                          <m: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𝑪</m:t>
                            </m:r>
                          </m:sub>
                        </m:sSub>
                        <m:sSup>
                          <m:sSupPr>
                            <m:ctrlPr>
                              <a:rPr lang="vi-VN" sz="2800" b="1" i="1">
                                <a:solidFill>
                                  <a:srgbClr val="FFFFFF"/>
                                </a:solidFill>
                                <a:latin typeface="Cambria Math" panose="02040503050406030204" pitchFamily="18" charset="0"/>
                                <a:cs typeface="Times New Roman" panose="02020603050405020304" pitchFamily="18" charset="0"/>
                              </a:rPr>
                            </m:ctrlPr>
                          </m:sSup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e>
                          <m:sup>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p>
                      </m:den>
                    </m:f>
                  </m:oMath>
                </a14:m>
                <a:r>
                  <a:rPr lang="vi-VN" sz="2800" b="1" dirty="0">
                    <a:solidFill>
                      <a:srgbClr val="FFFFFF"/>
                    </a:solidFill>
                    <a:latin typeface="UTM Swiss Condensed" panose="02000500000000000000" pitchFamily="2" charset="0"/>
                    <a:ea typeface="Times New Roman" panose="02020603050405020304" pitchFamily="18" charset="0"/>
                  </a:rPr>
                  <a:t>.</a:t>
                </a:r>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5" name="Rectangle 4">
                <a:extLst>
                  <a:ext uri="{FF2B5EF4-FFF2-40B4-BE49-F238E27FC236}">
                    <a16:creationId xmlns:a16="http://schemas.microsoft.com/office/drawing/2014/main" id="{EDBDBA6A-B724-45C7-ADEE-662178B7836C}"/>
                  </a:ext>
                </a:extLst>
              </p:cNvPr>
              <p:cNvSpPr>
                <a:spLocks noRot="1" noChangeAspect="1" noMove="1" noResize="1" noEditPoints="1" noAdjustHandles="1" noChangeArrowheads="1" noChangeShapeType="1" noTextEdit="1"/>
              </p:cNvSpPr>
              <p:nvPr/>
            </p:nvSpPr>
            <p:spPr>
              <a:xfrm>
                <a:off x="1016000" y="2339761"/>
                <a:ext cx="3044423" cy="768480"/>
              </a:xfrm>
              <a:prstGeom prst="rect">
                <a:avLst/>
              </a:prstGeom>
              <a:blipFill>
                <a:blip r:embed="rId4"/>
                <a:stretch>
                  <a:fillRect l="-420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837DDAC-8CB0-4F8B-A046-C5F58DA77713}"/>
                  </a:ext>
                </a:extLst>
              </p:cNvPr>
              <p:cNvSpPr/>
              <p:nvPr/>
            </p:nvSpPr>
            <p:spPr>
              <a:xfrm>
                <a:off x="6477000" y="2339761"/>
                <a:ext cx="2421368" cy="765659"/>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r>
                      <a:rPr lang="nl-NL" sz="2800" b="1" i="1">
                        <a:solidFill>
                          <a:srgbClr val="FFFFFF"/>
                        </a:solidFill>
                        <a:latin typeface="Cambria Math" panose="02040503050406030204" pitchFamily="18" charset="0"/>
                        <a:ea typeface="Arial" panose="020B0604020202020204" pitchFamily="34" charset="0"/>
                      </a:rPr>
                      <m:t>𝑰</m:t>
                    </m:r>
                    <m:r>
                      <a:rPr lang="nl-NL" sz="2800" b="1" i="1">
                        <a:solidFill>
                          <a:srgbClr val="FFFFFF"/>
                        </a:solidFill>
                        <a:latin typeface="Cambria Math" panose="02040503050406030204" pitchFamily="18" charset="0"/>
                        <a:ea typeface="Arial" panose="020B0604020202020204" pitchFamily="34"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nl-NL" sz="2800" b="1" i="1">
                            <a:solidFill>
                              <a:srgbClr val="FFFFFF"/>
                            </a:solidFill>
                            <a:latin typeface="Cambria Math" panose="02040503050406030204" pitchFamily="18" charset="0"/>
                            <a:ea typeface="Arial" panose="020B0604020202020204" pitchFamily="34" charset="0"/>
                          </a:rPr>
                          <m:t>𝑼</m:t>
                        </m:r>
                      </m:num>
                      <m:den>
                        <m:func>
                          <m:funcPr>
                            <m:ctrlPr>
                              <a:rPr lang="vi-VN" sz="2800" b="1" i="1">
                                <a:solidFill>
                                  <a:srgbClr val="FFFFFF"/>
                                </a:solidFill>
                                <a:latin typeface="Cambria Math" panose="02040503050406030204" pitchFamily="18" charset="0"/>
                                <a:cs typeface="Times New Roman" panose="02020603050405020304" pitchFamily="18" charset="0"/>
                              </a:rPr>
                            </m:ctrlPr>
                          </m:funcPr>
                          <m:fName>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nl-NL" sz="2800" b="1" i="1">
                                    <a:solidFill>
                                      <a:srgbClr val="FFFFFF"/>
                                    </a:solidFill>
                                    <a:latin typeface="Cambria Math" panose="02040503050406030204" pitchFamily="18" charset="0"/>
                                    <a:ea typeface="Arial" panose="020B0604020202020204" pitchFamily="34" charset="0"/>
                                  </a:rPr>
                                  <m:t>𝒁</m:t>
                                </m:r>
                              </m:e>
                              <m:sub>
                                <m:r>
                                  <a:rPr lang="nl-NL" sz="2800" b="1" i="1">
                                    <a:solidFill>
                                      <a:srgbClr val="FFFFFF"/>
                                    </a:solidFill>
                                    <a:latin typeface="Cambria Math" panose="02040503050406030204" pitchFamily="18" charset="0"/>
                                    <a:ea typeface="Arial" panose="020B0604020202020204" pitchFamily="34" charset="0"/>
                                  </a:rPr>
                                  <m:t>𝑳</m:t>
                                </m:r>
                              </m:sub>
                            </m:sSub>
                          </m:fName>
                          <m:e>
                            <m:r>
                              <a:rPr lang="nl-NL" sz="2800" b="1" i="1">
                                <a:solidFill>
                                  <a:srgbClr val="FFFFFF"/>
                                </a:solidFill>
                                <a:latin typeface="Cambria Math" panose="02040503050406030204" pitchFamily="18" charset="0"/>
                                <a:ea typeface="Arial" panose="020B0604020202020204" pitchFamily="34" charset="0"/>
                              </a:rPr>
                              <m:t> + </m:t>
                            </m:r>
                          </m:e>
                        </m:func>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nl-NL" sz="2800" b="1" i="1">
                                <a:solidFill>
                                  <a:srgbClr val="FFFFFF"/>
                                </a:solidFill>
                                <a:latin typeface="Cambria Math" panose="02040503050406030204" pitchFamily="18" charset="0"/>
                                <a:ea typeface="Arial" panose="020B0604020202020204" pitchFamily="34" charset="0"/>
                              </a:rPr>
                              <m:t>𝒁</m:t>
                            </m:r>
                          </m:e>
                          <m:sub>
                            <m:r>
                              <a:rPr lang="nl-NL" sz="2800" b="1" i="1">
                                <a:solidFill>
                                  <a:srgbClr val="FFFFFF"/>
                                </a:solidFill>
                                <a:latin typeface="Cambria Math" panose="02040503050406030204" pitchFamily="18" charset="0"/>
                                <a:ea typeface="Arial" panose="020B0604020202020204" pitchFamily="34" charset="0"/>
                              </a:rPr>
                              <m:t>𝑪</m:t>
                            </m:r>
                          </m:sub>
                        </m:sSub>
                      </m:den>
                    </m:f>
                  </m:oMath>
                </a14:m>
                <a:r>
                  <a:rPr lang="vi-VN" sz="2800" b="1" dirty="0">
                    <a:solidFill>
                      <a:srgbClr val="FFFFFF"/>
                    </a:solidFill>
                    <a:latin typeface="UTM Swiss Condensed" panose="02000500000000000000" pitchFamily="2" charset="0"/>
                  </a:rPr>
                  <a:t> </a:t>
                </a:r>
              </a:p>
            </p:txBody>
          </p:sp>
        </mc:Choice>
        <mc:Fallback xmlns="">
          <p:sp>
            <p:nvSpPr>
              <p:cNvPr id="6" name="Rectangle 5">
                <a:extLst>
                  <a:ext uri="{FF2B5EF4-FFF2-40B4-BE49-F238E27FC236}">
                    <a16:creationId xmlns:a16="http://schemas.microsoft.com/office/drawing/2014/main" id="{C837DDAC-8CB0-4F8B-A046-C5F58DA77713}"/>
                  </a:ext>
                </a:extLst>
              </p:cNvPr>
              <p:cNvSpPr>
                <a:spLocks noRot="1" noChangeAspect="1" noMove="1" noResize="1" noEditPoints="1" noAdjustHandles="1" noChangeArrowheads="1" noChangeShapeType="1" noTextEdit="1"/>
              </p:cNvSpPr>
              <p:nvPr/>
            </p:nvSpPr>
            <p:spPr>
              <a:xfrm>
                <a:off x="6477000" y="2339761"/>
                <a:ext cx="2421368" cy="765659"/>
              </a:xfrm>
              <a:prstGeom prst="rect">
                <a:avLst/>
              </a:prstGeom>
              <a:blipFill>
                <a:blip r:embed="rId5"/>
                <a:stretch>
                  <a:fillRect l="-5290" b="-800"/>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0EDF027B-D067-4061-9B0A-D3810CB92C14}"/>
              </a:ext>
            </a:extLst>
          </p:cNvPr>
          <p:cNvSpPr/>
          <p:nvPr/>
        </p:nvSpPr>
        <p:spPr>
          <a:xfrm>
            <a:off x="952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505622147"/>
      </p:ext>
    </p:extLst>
  </p:cSld>
  <p:clrMapOvr>
    <a:masterClrMapping/>
  </p:clrMapOvr>
  <mc:AlternateContent xmlns:mc="http://schemas.openxmlformats.org/markup-compatibility/2006" xmlns:p14="http://schemas.microsoft.com/office/powerpoint/2010/main">
    <mc:Choice Requires="p14">
      <p:transition spd="slow" p14:dur="20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F28461-6C4B-4CD6-9BF4-0F8F60C17D1D}"/>
              </a:ext>
            </a:extLst>
          </p:cNvPr>
          <p:cNvSpPr/>
          <p:nvPr/>
        </p:nvSpPr>
        <p:spPr>
          <a:xfrm>
            <a:off x="127000" y="63500"/>
            <a:ext cx="11938000" cy="1018740"/>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nl-NL" sz="2800" b="1" dirty="0">
                <a:solidFill>
                  <a:srgbClr val="FF0000"/>
                </a:solidFill>
                <a:latin typeface="UTM Swiss Condensed" panose="02000500000000000000" pitchFamily="2" charset="0"/>
                <a:cs typeface="Times New Roman" panose="02020603050405020304" pitchFamily="18" charset="0"/>
              </a:rPr>
              <a:t>Câu 38:</a:t>
            </a:r>
            <a:r>
              <a:rPr lang="nl-NL" sz="2800" b="1" dirty="0">
                <a:solidFill>
                  <a:srgbClr val="FFFF00"/>
                </a:solidFill>
                <a:latin typeface="UTM Swiss Condensed" panose="02000500000000000000" pitchFamily="2" charset="0"/>
                <a:cs typeface="Times New Roman" panose="02020603050405020304" pitchFamily="18" charset="0"/>
              </a:rPr>
              <a:t> Trong mạch RLC mắc nối tiếp, L thuần cảm:</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nl-NL"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462D97DC-71EB-411B-9F12-D332773F2251}"/>
                  </a:ext>
                </a:extLst>
              </p:cNvPr>
              <p:cNvSpPr/>
              <p:nvPr/>
            </p:nvSpPr>
            <p:spPr>
              <a:xfrm>
                <a:off x="1016000" y="1082240"/>
                <a:ext cx="3967753" cy="804900"/>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A. </a:t>
                </a:r>
                <a14:m>
                  <m:oMath xmlns:m="http://schemas.openxmlformats.org/officeDocument/2006/math">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𝑰</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m:t>
                        </m:r>
                      </m:num>
                      <m:den>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sSup>
                              <m:sSupPr>
                                <m:ctrlPr>
                                  <a:rPr lang="vi-VN" sz="2800" b="1" i="1">
                                    <a:solidFill>
                                      <a:srgbClr val="FFFFFF"/>
                                    </a:solidFill>
                                    <a:latin typeface="Cambria Math" panose="02040503050406030204" pitchFamily="18" charset="0"/>
                                    <a:cs typeface="Times New Roman" panose="02020603050405020304" pitchFamily="18" charset="0"/>
                                  </a:rPr>
                                </m:ctrlPr>
                              </m:sSup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𝑹</m:t>
                                </m:r>
                              </m:e>
                              <m:sup>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p>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𝒁</m:t>
                                </m:r>
                              </m:e>
                              <m: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𝑳</m:t>
                                </m:r>
                              </m:sub>
                            </m:s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𝒁</m:t>
                                </m:r>
                              </m:e>
                              <m: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𝑪</m:t>
                                </m:r>
                              </m:sub>
                            </m:sSub>
                            <m:sSup>
                              <m:sSupPr>
                                <m:ctrlPr>
                                  <a:rPr lang="vi-VN" sz="2800" b="1" i="1">
                                    <a:solidFill>
                                      <a:srgbClr val="FFFFFF"/>
                                    </a:solidFill>
                                    <a:latin typeface="Cambria Math" panose="02040503050406030204" pitchFamily="18" charset="0"/>
                                    <a:cs typeface="Times New Roman" panose="02020603050405020304" pitchFamily="18" charset="0"/>
                                  </a:rPr>
                                </m:ctrlPr>
                              </m:sSup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e>
                              <m:sup>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p>
                          </m:e>
                        </m:rad>
                      </m:den>
                    </m:f>
                  </m:oMath>
                </a14:m>
                <a:r>
                  <a:rPr lang="nl-NL" sz="2800" b="1" dirty="0">
                    <a:solidFill>
                      <a:srgbClr val="FFFFFF"/>
                    </a:solidFill>
                    <a:latin typeface="UTM Swiss Condensed" panose="02000500000000000000" pitchFamily="2" charset="0"/>
                    <a:ea typeface="Arial" panose="020B0604020202020204" pitchFamily="34" charset="0"/>
                  </a:rPr>
                  <a:t>.</a:t>
                </a:r>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3" name="Rectangle 2">
                <a:extLst>
                  <a:ext uri="{FF2B5EF4-FFF2-40B4-BE49-F238E27FC236}">
                    <a16:creationId xmlns:a16="http://schemas.microsoft.com/office/drawing/2014/main" id="{462D97DC-71EB-411B-9F12-D332773F2251}"/>
                  </a:ext>
                </a:extLst>
              </p:cNvPr>
              <p:cNvSpPr>
                <a:spLocks noRot="1" noChangeAspect="1" noMove="1" noResize="1" noEditPoints="1" noAdjustHandles="1" noChangeArrowheads="1" noChangeShapeType="1" noTextEdit="1"/>
              </p:cNvSpPr>
              <p:nvPr/>
            </p:nvSpPr>
            <p:spPr>
              <a:xfrm>
                <a:off x="1016000" y="1082240"/>
                <a:ext cx="3967753" cy="804900"/>
              </a:xfrm>
              <a:prstGeom prst="rect">
                <a:avLst/>
              </a:prstGeom>
              <a:blipFill>
                <a:blip r:embed="rId2"/>
                <a:stretch>
                  <a:fillRect l="-32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9B978B5-5E06-4ABE-8E48-9226308E2727}"/>
                  </a:ext>
                </a:extLst>
              </p:cNvPr>
              <p:cNvSpPr/>
              <p:nvPr/>
            </p:nvSpPr>
            <p:spPr>
              <a:xfrm>
                <a:off x="6477000" y="1082240"/>
                <a:ext cx="3967753" cy="804900"/>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B. </a:t>
                </a:r>
                <a14:m>
                  <m:oMath xmlns:m="http://schemas.openxmlformats.org/officeDocument/2006/math">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𝑰</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m:t>
                        </m:r>
                      </m:num>
                      <m:den>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sSup>
                              <m:sSupPr>
                                <m:ctrlPr>
                                  <a:rPr lang="vi-VN" sz="2800" b="1" i="1">
                                    <a:solidFill>
                                      <a:srgbClr val="FFFFFF"/>
                                    </a:solidFill>
                                    <a:latin typeface="Cambria Math" panose="02040503050406030204" pitchFamily="18" charset="0"/>
                                    <a:cs typeface="Times New Roman" panose="02020603050405020304" pitchFamily="18" charset="0"/>
                                  </a:rPr>
                                </m:ctrlPr>
                              </m:sSup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𝑹</m:t>
                                </m:r>
                              </m:e>
                              <m:sup>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p>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𝒁</m:t>
                                </m:r>
                              </m:e>
                              <m: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𝑳</m:t>
                                </m:r>
                              </m:sub>
                            </m:s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𝒁</m:t>
                                </m:r>
                              </m:e>
                              <m: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𝑪</m:t>
                                </m:r>
                              </m:sub>
                            </m:sSub>
                            <m:sSup>
                              <m:sSupPr>
                                <m:ctrlPr>
                                  <a:rPr lang="vi-VN" sz="2800" b="1" i="1">
                                    <a:solidFill>
                                      <a:srgbClr val="FFFFFF"/>
                                    </a:solidFill>
                                    <a:latin typeface="Cambria Math" panose="02040503050406030204" pitchFamily="18" charset="0"/>
                                    <a:cs typeface="Times New Roman" panose="02020603050405020304" pitchFamily="18" charset="0"/>
                                  </a:rPr>
                                </m:ctrlPr>
                              </m:sSup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e>
                              <m:sup>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p>
                          </m:e>
                        </m:rad>
                      </m:den>
                    </m:f>
                  </m:oMath>
                </a14:m>
                <a:r>
                  <a:rPr lang="vi-VN" sz="2800" b="1" dirty="0">
                    <a:solidFill>
                      <a:srgbClr val="FFFFFF"/>
                    </a:solidFill>
                    <a:latin typeface="UTM Swiss Condensed" panose="02000500000000000000" pitchFamily="2" charset="0"/>
                    <a:ea typeface="Times New Roman" panose="02020603050405020304" pitchFamily="18" charset="0"/>
                  </a:rPr>
                  <a:t>.</a:t>
                </a:r>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4" name="Rectangle 3">
                <a:extLst>
                  <a:ext uri="{FF2B5EF4-FFF2-40B4-BE49-F238E27FC236}">
                    <a16:creationId xmlns:a16="http://schemas.microsoft.com/office/drawing/2014/main" id="{F9B978B5-5E06-4ABE-8E48-9226308E2727}"/>
                  </a:ext>
                </a:extLst>
              </p:cNvPr>
              <p:cNvSpPr>
                <a:spLocks noRot="1" noChangeAspect="1" noMove="1" noResize="1" noEditPoints="1" noAdjustHandles="1" noChangeArrowheads="1" noChangeShapeType="1" noTextEdit="1"/>
              </p:cNvSpPr>
              <p:nvPr/>
            </p:nvSpPr>
            <p:spPr>
              <a:xfrm>
                <a:off x="6477000" y="1082240"/>
                <a:ext cx="3967753" cy="804900"/>
              </a:xfrm>
              <a:prstGeom prst="rect">
                <a:avLst/>
              </a:prstGeom>
              <a:blipFill>
                <a:blip r:embed="rId3"/>
                <a:stretch>
                  <a:fillRect l="-323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4AB0873-7430-44B9-A944-01208CA90F56}"/>
                  </a:ext>
                </a:extLst>
              </p:cNvPr>
              <p:cNvSpPr/>
              <p:nvPr/>
            </p:nvSpPr>
            <p:spPr>
              <a:xfrm>
                <a:off x="1016000" y="1844240"/>
                <a:ext cx="3967753" cy="804900"/>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𝑰</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m:t>
                        </m:r>
                      </m:num>
                      <m:den>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𝑹</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𝒁</m:t>
                                </m:r>
                              </m:e>
                              <m: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𝑳</m:t>
                                </m:r>
                              </m:sub>
                            </m:s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𝒁</m:t>
                                </m:r>
                              </m:e>
                              <m: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𝑪</m:t>
                                </m:r>
                              </m:sub>
                            </m:s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e>
                        </m:rad>
                      </m:den>
                    </m:f>
                  </m:oMath>
                </a14:m>
                <a:r>
                  <a:rPr lang="vi-VN" sz="2800" b="1" dirty="0">
                    <a:solidFill>
                      <a:srgbClr val="FFFFFF"/>
                    </a:solidFill>
                    <a:latin typeface="UTM Swiss Condensed" panose="02000500000000000000" pitchFamily="2" charset="0"/>
                    <a:ea typeface="Times New Roman" panose="02020603050405020304" pitchFamily="18" charset="0"/>
                  </a:rPr>
                  <a:t>.</a:t>
                </a:r>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5" name="Rectangle 4">
                <a:extLst>
                  <a:ext uri="{FF2B5EF4-FFF2-40B4-BE49-F238E27FC236}">
                    <a16:creationId xmlns:a16="http://schemas.microsoft.com/office/drawing/2014/main" id="{B4AB0873-7430-44B9-A944-01208CA90F56}"/>
                  </a:ext>
                </a:extLst>
              </p:cNvPr>
              <p:cNvSpPr>
                <a:spLocks noRot="1" noChangeAspect="1" noMove="1" noResize="1" noEditPoints="1" noAdjustHandles="1" noChangeArrowheads="1" noChangeShapeType="1" noTextEdit="1"/>
              </p:cNvSpPr>
              <p:nvPr/>
            </p:nvSpPr>
            <p:spPr>
              <a:xfrm>
                <a:off x="1016000" y="1844240"/>
                <a:ext cx="3967753" cy="804900"/>
              </a:xfrm>
              <a:prstGeom prst="rect">
                <a:avLst/>
              </a:prstGeom>
              <a:blipFill>
                <a:blip r:embed="rId4"/>
                <a:stretch>
                  <a:fillRect l="-32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01AA6CB2-3815-404F-94EF-638D9877DB74}"/>
                  </a:ext>
                </a:extLst>
              </p:cNvPr>
              <p:cNvSpPr/>
              <p:nvPr/>
            </p:nvSpPr>
            <p:spPr>
              <a:xfrm>
                <a:off x="6477000" y="1844240"/>
                <a:ext cx="2850460" cy="765659"/>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r>
                      <a:rPr lang="nl-NL" sz="2800" b="1" i="1">
                        <a:solidFill>
                          <a:srgbClr val="FFFFFF"/>
                        </a:solidFill>
                        <a:latin typeface="Cambria Math" panose="02040503050406030204" pitchFamily="18" charset="0"/>
                        <a:ea typeface="Arial" panose="020B0604020202020204" pitchFamily="34" charset="0"/>
                      </a:rPr>
                      <m:t>𝑰</m:t>
                    </m:r>
                    <m:r>
                      <a:rPr lang="nl-NL" sz="2800" b="1" i="1">
                        <a:solidFill>
                          <a:srgbClr val="FFFFFF"/>
                        </a:solidFill>
                        <a:latin typeface="Cambria Math" panose="02040503050406030204" pitchFamily="18" charset="0"/>
                        <a:ea typeface="Arial" panose="020B0604020202020204" pitchFamily="34"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nl-NL" sz="2800" b="1" i="1">
                            <a:solidFill>
                              <a:srgbClr val="FFFFFF"/>
                            </a:solidFill>
                            <a:latin typeface="Cambria Math" panose="02040503050406030204" pitchFamily="18" charset="0"/>
                            <a:ea typeface="Arial" panose="020B0604020202020204" pitchFamily="34" charset="0"/>
                          </a:rPr>
                          <m:t>𝑼</m:t>
                        </m:r>
                      </m:num>
                      <m:den>
                        <m:r>
                          <a:rPr lang="nl-NL" sz="2800" b="1" i="1">
                            <a:solidFill>
                              <a:srgbClr val="FFFFFF"/>
                            </a:solidFill>
                            <a:latin typeface="Cambria Math" panose="02040503050406030204" pitchFamily="18" charset="0"/>
                            <a:ea typeface="Arial" panose="020B0604020202020204" pitchFamily="34" charset="0"/>
                          </a:rPr>
                          <m:t>𝑹</m:t>
                        </m:r>
                        <m:r>
                          <a:rPr lang="nl-NL" sz="2800" b="1" i="1">
                            <a:solidFill>
                              <a:srgbClr val="FFFFFF"/>
                            </a:solidFill>
                            <a:latin typeface="Cambria Math" panose="02040503050406030204" pitchFamily="18" charset="0"/>
                            <a:ea typeface="Arial" panose="020B0604020202020204" pitchFamily="34" charset="0"/>
                          </a:rPr>
                          <m:t> + </m:t>
                        </m:r>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nl-NL" sz="2800" b="1" i="1">
                                <a:solidFill>
                                  <a:srgbClr val="FFFFFF"/>
                                </a:solidFill>
                                <a:latin typeface="Cambria Math" panose="02040503050406030204" pitchFamily="18" charset="0"/>
                                <a:ea typeface="Arial" panose="020B0604020202020204" pitchFamily="34" charset="0"/>
                              </a:rPr>
                              <m:t>𝒁</m:t>
                            </m:r>
                          </m:e>
                          <m:sub>
                            <m:r>
                              <a:rPr lang="nl-NL" sz="2800" b="1" i="1">
                                <a:solidFill>
                                  <a:srgbClr val="FFFFFF"/>
                                </a:solidFill>
                                <a:latin typeface="Cambria Math" panose="02040503050406030204" pitchFamily="18" charset="0"/>
                                <a:ea typeface="Arial" panose="020B0604020202020204" pitchFamily="34" charset="0"/>
                              </a:rPr>
                              <m:t>𝑳</m:t>
                            </m:r>
                          </m:sub>
                        </m:sSub>
                        <m:r>
                          <a:rPr lang="nl-NL" sz="2800" b="1" i="1">
                            <a:solidFill>
                              <a:srgbClr val="FFFFFF"/>
                            </a:solidFill>
                            <a:latin typeface="Cambria Math" panose="02040503050406030204" pitchFamily="18" charset="0"/>
                            <a:ea typeface="Arial" panose="020B0604020202020204" pitchFamily="34" charset="0"/>
                          </a:rPr>
                          <m:t> + </m:t>
                        </m:r>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nl-NL" sz="2800" b="1" i="1">
                                <a:solidFill>
                                  <a:srgbClr val="FFFFFF"/>
                                </a:solidFill>
                                <a:latin typeface="Cambria Math" panose="02040503050406030204" pitchFamily="18" charset="0"/>
                                <a:ea typeface="Arial" panose="020B0604020202020204" pitchFamily="34" charset="0"/>
                              </a:rPr>
                              <m:t>𝒁</m:t>
                            </m:r>
                          </m:e>
                          <m:sub>
                            <m:r>
                              <a:rPr lang="nl-NL" sz="2800" b="1" i="1">
                                <a:solidFill>
                                  <a:srgbClr val="FFFFFF"/>
                                </a:solidFill>
                                <a:latin typeface="Cambria Math" panose="02040503050406030204" pitchFamily="18" charset="0"/>
                                <a:ea typeface="Arial" panose="020B0604020202020204" pitchFamily="34" charset="0"/>
                              </a:rPr>
                              <m:t>𝑪</m:t>
                            </m:r>
                          </m:sub>
                        </m:sSub>
                      </m:den>
                    </m:f>
                  </m:oMath>
                </a14:m>
                <a:r>
                  <a:rPr lang="vi-VN" sz="2800" b="1" dirty="0">
                    <a:solidFill>
                      <a:srgbClr val="FFFFFF"/>
                    </a:solidFill>
                    <a:latin typeface="UTM Swiss Condensed" panose="02000500000000000000" pitchFamily="2" charset="0"/>
                  </a:rPr>
                  <a:t> </a:t>
                </a:r>
              </a:p>
            </p:txBody>
          </p:sp>
        </mc:Choice>
        <mc:Fallback xmlns="">
          <p:sp>
            <p:nvSpPr>
              <p:cNvPr id="6" name="Rectangle 5">
                <a:extLst>
                  <a:ext uri="{FF2B5EF4-FFF2-40B4-BE49-F238E27FC236}">
                    <a16:creationId xmlns:a16="http://schemas.microsoft.com/office/drawing/2014/main" id="{01AA6CB2-3815-404F-94EF-638D9877DB74}"/>
                  </a:ext>
                </a:extLst>
              </p:cNvPr>
              <p:cNvSpPr>
                <a:spLocks noRot="1" noChangeAspect="1" noMove="1" noResize="1" noEditPoints="1" noAdjustHandles="1" noChangeArrowheads="1" noChangeShapeType="1" noTextEdit="1"/>
              </p:cNvSpPr>
              <p:nvPr/>
            </p:nvSpPr>
            <p:spPr>
              <a:xfrm>
                <a:off x="6477000" y="1844240"/>
                <a:ext cx="2850460" cy="765659"/>
              </a:xfrm>
              <a:prstGeom prst="rect">
                <a:avLst/>
              </a:prstGeom>
              <a:blipFill>
                <a:blip r:embed="rId5"/>
                <a:stretch>
                  <a:fillRect l="-4497" b="-800"/>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E2E90518-8355-4B24-AD32-5E0B1245EE19}"/>
              </a:ext>
            </a:extLst>
          </p:cNvPr>
          <p:cNvSpPr/>
          <p:nvPr/>
        </p:nvSpPr>
        <p:spPr>
          <a:xfrm>
            <a:off x="952500" y="1018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47214652"/>
      </p:ext>
    </p:extLst>
  </p:cSld>
  <p:clrMapOvr>
    <a:masterClrMapping/>
  </p:clrMapOvr>
  <mc:AlternateContent xmlns:mc="http://schemas.openxmlformats.org/markup-compatibility/2006" xmlns:p14="http://schemas.microsoft.com/office/powerpoint/2010/main">
    <mc:Choice Requires="p14">
      <p:transition spd="slow" p14:dur="2000">
        <p14:flythrough dir="out"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5E5B99-B1BF-4717-825A-C258C6A0B9A0}"/>
              </a:ext>
            </a:extLst>
          </p:cNvPr>
          <p:cNvSpPr/>
          <p:nvPr/>
        </p:nvSpPr>
        <p:spPr>
          <a:xfrm>
            <a:off x="127000" y="63500"/>
            <a:ext cx="11938000" cy="1018740"/>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nl-NL" sz="2800" b="1" dirty="0">
                <a:solidFill>
                  <a:srgbClr val="FF0000"/>
                </a:solidFill>
                <a:latin typeface="UTM Swiss Condensed" panose="02000500000000000000" pitchFamily="2" charset="0"/>
                <a:cs typeface="Times New Roman" panose="02020603050405020304" pitchFamily="18" charset="0"/>
              </a:rPr>
              <a:t>Câu 39:</a:t>
            </a:r>
            <a:r>
              <a:rPr lang="nl-NL" sz="2800" b="1" dirty="0">
                <a:solidFill>
                  <a:srgbClr val="FFFF00"/>
                </a:solidFill>
                <a:latin typeface="UTM Swiss Condensed" panose="02000500000000000000" pitchFamily="2" charset="0"/>
                <a:cs typeface="Times New Roman" panose="02020603050405020304" pitchFamily="18" charset="0"/>
              </a:rPr>
              <a:t> Trong mạch RLC mắc nối tiếp, L là cuộn dây có điện trở r:</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nl-NL"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EAC20D5A-631E-437E-AC21-C426D78F945E}"/>
                  </a:ext>
                </a:extLst>
              </p:cNvPr>
              <p:cNvSpPr/>
              <p:nvPr/>
            </p:nvSpPr>
            <p:spPr>
              <a:xfrm>
                <a:off x="1016000" y="1082240"/>
                <a:ext cx="4891083" cy="804900"/>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A. </a:t>
                </a:r>
                <a14:m>
                  <m:oMath xmlns:m="http://schemas.openxmlformats.org/officeDocument/2006/math">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𝑰</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m:t>
                        </m:r>
                      </m:num>
                      <m:den>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𝑹</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𝒓</m:t>
                            </m:r>
                            <m:sSup>
                              <m:sSupPr>
                                <m:ctrlPr>
                                  <a:rPr lang="vi-VN" sz="2800" b="1" i="1">
                                    <a:solidFill>
                                      <a:srgbClr val="FFFFFF"/>
                                    </a:solidFill>
                                    <a:latin typeface="Cambria Math" panose="02040503050406030204" pitchFamily="18" charset="0"/>
                                    <a:cs typeface="Times New Roman" panose="02020603050405020304" pitchFamily="18" charset="0"/>
                                  </a:rPr>
                                </m:ctrlPr>
                              </m:sSup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e>
                              <m:sup>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p>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𝒁</m:t>
                                </m:r>
                              </m:e>
                              <m: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𝑳</m:t>
                                </m:r>
                              </m:sub>
                            </m:s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𝒁</m:t>
                                </m:r>
                              </m:e>
                              <m: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𝑪</m:t>
                                </m:r>
                              </m:sub>
                            </m:sSub>
                            <m:sSup>
                              <m:sSupPr>
                                <m:ctrlPr>
                                  <a:rPr lang="vi-VN" sz="2800" b="1" i="1">
                                    <a:solidFill>
                                      <a:srgbClr val="FFFFFF"/>
                                    </a:solidFill>
                                    <a:latin typeface="Cambria Math" panose="02040503050406030204" pitchFamily="18" charset="0"/>
                                    <a:cs typeface="Times New Roman" panose="02020603050405020304" pitchFamily="18" charset="0"/>
                                  </a:rPr>
                                </m:ctrlPr>
                              </m:sSup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e>
                              <m:sup>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p>
                          </m:e>
                        </m:rad>
                      </m:den>
                    </m:f>
                  </m:oMath>
                </a14:m>
                <a:r>
                  <a:rPr lang="nl-NL" sz="2800" b="1" dirty="0">
                    <a:solidFill>
                      <a:srgbClr val="FFFFFF"/>
                    </a:solidFill>
                    <a:latin typeface="UTM Swiss Condensed" panose="02000500000000000000" pitchFamily="2" charset="0"/>
                    <a:ea typeface="Arial" panose="020B0604020202020204" pitchFamily="34" charset="0"/>
                  </a:rPr>
                  <a:t>.</a:t>
                </a:r>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3" name="Rectangle 2">
                <a:extLst>
                  <a:ext uri="{FF2B5EF4-FFF2-40B4-BE49-F238E27FC236}">
                    <a16:creationId xmlns:a16="http://schemas.microsoft.com/office/drawing/2014/main" id="{EAC20D5A-631E-437E-AC21-C426D78F945E}"/>
                  </a:ext>
                </a:extLst>
              </p:cNvPr>
              <p:cNvSpPr>
                <a:spLocks noRot="1" noChangeAspect="1" noMove="1" noResize="1" noEditPoints="1" noAdjustHandles="1" noChangeArrowheads="1" noChangeShapeType="1" noTextEdit="1"/>
              </p:cNvSpPr>
              <p:nvPr/>
            </p:nvSpPr>
            <p:spPr>
              <a:xfrm>
                <a:off x="1016000" y="1082240"/>
                <a:ext cx="4891083" cy="804900"/>
              </a:xfrm>
              <a:prstGeom prst="rect">
                <a:avLst/>
              </a:prstGeom>
              <a:blipFill>
                <a:blip r:embed="rId2"/>
                <a:stretch>
                  <a:fillRect l="-26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EBC5F4A8-0863-4959-B71D-4F72B26AE7EE}"/>
                  </a:ext>
                </a:extLst>
              </p:cNvPr>
              <p:cNvSpPr/>
              <p:nvPr/>
            </p:nvSpPr>
            <p:spPr>
              <a:xfrm>
                <a:off x="6477000" y="1082240"/>
                <a:ext cx="4075090" cy="1592103"/>
              </a:xfrm>
              <a:prstGeom prst="rect">
                <a:avLst/>
              </a:prstGeom>
            </p:spPr>
            <p:txBody>
              <a:bodyPr wrap="none">
                <a:spAutoFit/>
              </a:bodyPr>
              <a:lstStyle/>
              <a:p>
                <a:pPr algn="just">
                  <a:lnSpc>
                    <a:spcPct val="150000"/>
                  </a:lnSpc>
                  <a:spcAft>
                    <a:spcPts val="0"/>
                  </a:spcAft>
                  <a:tabLst>
                    <a:tab pos="179705" algn="l"/>
                    <a:tab pos="3420110" algn="l"/>
                    <a:tab pos="5039995" algn="l"/>
                  </a:tabLst>
                </a:pPr>
                <a:r>
                  <a:rPr lang="nl-NL"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a:t>
                </a:r>
                <a14:m>
                  <m:oMath xmlns:m="http://schemas.openxmlformats.org/officeDocument/2006/math">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𝑰</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fPr>
                      <m:num>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m:t>
                        </m:r>
                      </m:num>
                      <m:den>
                        <m:rad>
                          <m:radPr>
                            <m:degHide m:val="on"/>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radPr>
                          <m:deg/>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𝑹</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𝒓</m:t>
                            </m:r>
                            <m:sSup>
                              <m:sSup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sSup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e>
                              <m:sup>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p>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sSub>
                              <m:sSub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sSub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𝒁</m:t>
                                </m:r>
                              </m:e>
                              <m: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𝑳</m:t>
                                </m:r>
                              </m:sub>
                            </m:s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sSub>
                              <m:sSub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sSub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𝒁</m:t>
                                </m:r>
                              </m:e>
                              <m: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𝑪</m:t>
                                </m:r>
                              </m:sub>
                            </m:sSub>
                            <m:sSup>
                              <m:sSupPr>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sSup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e>
                              <m:sup>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p>
                          </m:e>
                        </m:rad>
                      </m:den>
                    </m:f>
                  </m:oMath>
                </a14:m>
                <a:r>
                  <a:rPr lang="vi-VN" sz="2800" b="1" dirty="0">
                    <a:solidFill>
                      <a:srgbClr val="FFFFFF"/>
                    </a:solidFill>
                    <a:latin typeface="UTM Swiss Condensed" panose="02000500000000000000" pitchFamily="2" charset="0"/>
                    <a:ea typeface="Times New Roman" panose="02020603050405020304" pitchFamily="18" charset="0"/>
                    <a:cs typeface="Times New Roman" panose="02020603050405020304" pitchFamily="18" charset="0"/>
                  </a:rPr>
                  <a:t>.</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4" name="Rectangle 3">
                <a:extLst>
                  <a:ext uri="{FF2B5EF4-FFF2-40B4-BE49-F238E27FC236}">
                    <a16:creationId xmlns:a16="http://schemas.microsoft.com/office/drawing/2014/main" id="{EBC5F4A8-0863-4959-B71D-4F72B26AE7EE}"/>
                  </a:ext>
                </a:extLst>
              </p:cNvPr>
              <p:cNvSpPr>
                <a:spLocks noRot="1" noChangeAspect="1" noMove="1" noResize="1" noEditPoints="1" noAdjustHandles="1" noChangeArrowheads="1" noChangeShapeType="1" noTextEdit="1"/>
              </p:cNvSpPr>
              <p:nvPr/>
            </p:nvSpPr>
            <p:spPr>
              <a:xfrm>
                <a:off x="6477000" y="1082240"/>
                <a:ext cx="4075090" cy="1592103"/>
              </a:xfrm>
              <a:prstGeom prst="rect">
                <a:avLst/>
              </a:prstGeom>
              <a:blipFill>
                <a:blip r:embed="rId3"/>
                <a:stretch>
                  <a:fillRect l="-3144" r="-224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5A2F2393-E774-4DDC-936A-E1D16667E069}"/>
                  </a:ext>
                </a:extLst>
              </p:cNvPr>
              <p:cNvSpPr/>
              <p:nvPr/>
            </p:nvSpPr>
            <p:spPr>
              <a:xfrm>
                <a:off x="1016000" y="1844240"/>
                <a:ext cx="4891083" cy="804900"/>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𝑰</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m:t>
                        </m:r>
                      </m:num>
                      <m:den>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𝑹</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𝒓</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𝒁</m:t>
                                </m:r>
                              </m:e>
                              <m: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𝑳</m:t>
                                </m:r>
                              </m:sub>
                            </m:s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𝒁</m:t>
                                </m:r>
                              </m:e>
                              <m: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𝑪</m:t>
                                </m:r>
                              </m:sub>
                            </m:s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e>
                        </m:rad>
                      </m:den>
                    </m:f>
                  </m:oMath>
                </a14:m>
                <a:r>
                  <a:rPr lang="vi-VN" sz="2800" b="1" dirty="0">
                    <a:solidFill>
                      <a:srgbClr val="FFFFFF"/>
                    </a:solidFill>
                    <a:latin typeface="UTM Swiss Condensed" panose="02000500000000000000" pitchFamily="2" charset="0"/>
                    <a:ea typeface="Times New Roman" panose="02020603050405020304" pitchFamily="18" charset="0"/>
                  </a:rPr>
                  <a:t>.	</a:t>
                </a:r>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5" name="Rectangle 4">
                <a:extLst>
                  <a:ext uri="{FF2B5EF4-FFF2-40B4-BE49-F238E27FC236}">
                    <a16:creationId xmlns:a16="http://schemas.microsoft.com/office/drawing/2014/main" id="{5A2F2393-E774-4DDC-936A-E1D16667E069}"/>
                  </a:ext>
                </a:extLst>
              </p:cNvPr>
              <p:cNvSpPr>
                <a:spLocks noRot="1" noChangeAspect="1" noMove="1" noResize="1" noEditPoints="1" noAdjustHandles="1" noChangeArrowheads="1" noChangeShapeType="1" noTextEdit="1"/>
              </p:cNvSpPr>
              <p:nvPr/>
            </p:nvSpPr>
            <p:spPr>
              <a:xfrm>
                <a:off x="1016000" y="1844240"/>
                <a:ext cx="4891083" cy="804900"/>
              </a:xfrm>
              <a:prstGeom prst="rect">
                <a:avLst/>
              </a:prstGeom>
              <a:blipFill>
                <a:blip r:embed="rId4"/>
                <a:stretch>
                  <a:fillRect l="-26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12AEE99-BFD9-47EC-B268-C8C98426C1E1}"/>
                  </a:ext>
                </a:extLst>
              </p:cNvPr>
              <p:cNvSpPr/>
              <p:nvPr/>
            </p:nvSpPr>
            <p:spPr>
              <a:xfrm>
                <a:off x="6477000" y="1844240"/>
                <a:ext cx="3297698" cy="765659"/>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r>
                      <a:rPr lang="nl-NL" sz="2800" b="1" i="1">
                        <a:solidFill>
                          <a:srgbClr val="FFFFFF"/>
                        </a:solidFill>
                        <a:latin typeface="Cambria Math" panose="02040503050406030204" pitchFamily="18" charset="0"/>
                        <a:ea typeface="Arial" panose="020B0604020202020204" pitchFamily="34" charset="0"/>
                      </a:rPr>
                      <m:t>𝑰</m:t>
                    </m:r>
                    <m:r>
                      <a:rPr lang="nl-NL" sz="2800" b="1" i="1">
                        <a:solidFill>
                          <a:srgbClr val="FFFFFF"/>
                        </a:solidFill>
                        <a:latin typeface="Cambria Math" panose="02040503050406030204" pitchFamily="18" charset="0"/>
                        <a:ea typeface="Arial" panose="020B0604020202020204" pitchFamily="34"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nl-NL" sz="2800" b="1" i="1">
                            <a:solidFill>
                              <a:srgbClr val="FFFFFF"/>
                            </a:solidFill>
                            <a:latin typeface="Cambria Math" panose="02040503050406030204" pitchFamily="18" charset="0"/>
                            <a:ea typeface="Arial" panose="020B0604020202020204" pitchFamily="34" charset="0"/>
                          </a:rPr>
                          <m:t>𝑼</m:t>
                        </m:r>
                      </m:num>
                      <m:den>
                        <m:r>
                          <a:rPr lang="nl-NL" sz="2800" b="1" i="1">
                            <a:solidFill>
                              <a:srgbClr val="FFFFFF"/>
                            </a:solidFill>
                            <a:latin typeface="Cambria Math" panose="02040503050406030204" pitchFamily="18" charset="0"/>
                            <a:ea typeface="Arial" panose="020B0604020202020204" pitchFamily="34" charset="0"/>
                          </a:rPr>
                          <m:t>𝑹</m:t>
                        </m:r>
                        <m:r>
                          <a:rPr lang="nl-NL" sz="2800" b="1" i="1">
                            <a:solidFill>
                              <a:srgbClr val="FFFFFF"/>
                            </a:solidFill>
                            <a:latin typeface="Cambria Math" panose="02040503050406030204" pitchFamily="18" charset="0"/>
                            <a:ea typeface="Arial" panose="020B0604020202020204" pitchFamily="34" charset="0"/>
                          </a:rPr>
                          <m:t> + </m:t>
                        </m:r>
                        <m:r>
                          <a:rPr lang="nl-NL" sz="2800" b="1" i="1">
                            <a:solidFill>
                              <a:srgbClr val="FFFFFF"/>
                            </a:solidFill>
                            <a:latin typeface="Cambria Math" panose="02040503050406030204" pitchFamily="18" charset="0"/>
                            <a:ea typeface="Arial" panose="020B0604020202020204" pitchFamily="34" charset="0"/>
                          </a:rPr>
                          <m:t>𝒓</m:t>
                        </m:r>
                        <m:r>
                          <a:rPr lang="nl-NL" sz="2800" b="1" i="1">
                            <a:solidFill>
                              <a:srgbClr val="FFFFFF"/>
                            </a:solidFill>
                            <a:latin typeface="Cambria Math" panose="02040503050406030204" pitchFamily="18" charset="0"/>
                            <a:ea typeface="Arial" panose="020B0604020202020204" pitchFamily="34" charset="0"/>
                          </a:rPr>
                          <m:t> + </m:t>
                        </m:r>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nl-NL" sz="2800" b="1" i="1">
                                <a:solidFill>
                                  <a:srgbClr val="FFFFFF"/>
                                </a:solidFill>
                                <a:latin typeface="Cambria Math" panose="02040503050406030204" pitchFamily="18" charset="0"/>
                                <a:ea typeface="Arial" panose="020B0604020202020204" pitchFamily="34" charset="0"/>
                              </a:rPr>
                              <m:t>𝒁</m:t>
                            </m:r>
                          </m:e>
                          <m:sub>
                            <m:r>
                              <a:rPr lang="nl-NL" sz="2800" b="1" i="1">
                                <a:solidFill>
                                  <a:srgbClr val="FFFFFF"/>
                                </a:solidFill>
                                <a:latin typeface="Cambria Math" panose="02040503050406030204" pitchFamily="18" charset="0"/>
                                <a:ea typeface="Arial" panose="020B0604020202020204" pitchFamily="34" charset="0"/>
                              </a:rPr>
                              <m:t>𝑳</m:t>
                            </m:r>
                          </m:sub>
                        </m:sSub>
                        <m:r>
                          <a:rPr lang="nl-NL" sz="2800" b="1" i="1">
                            <a:solidFill>
                              <a:srgbClr val="FFFFFF"/>
                            </a:solidFill>
                            <a:latin typeface="Cambria Math" panose="02040503050406030204" pitchFamily="18" charset="0"/>
                            <a:ea typeface="Arial" panose="020B0604020202020204" pitchFamily="34" charset="0"/>
                          </a:rPr>
                          <m:t> + </m:t>
                        </m:r>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nl-NL" sz="2800" b="1" i="1">
                                <a:solidFill>
                                  <a:srgbClr val="FFFFFF"/>
                                </a:solidFill>
                                <a:latin typeface="Cambria Math" panose="02040503050406030204" pitchFamily="18" charset="0"/>
                                <a:ea typeface="Arial" panose="020B0604020202020204" pitchFamily="34" charset="0"/>
                              </a:rPr>
                              <m:t>𝒁</m:t>
                            </m:r>
                          </m:e>
                          <m:sub>
                            <m:r>
                              <a:rPr lang="nl-NL" sz="2800" b="1" i="1">
                                <a:solidFill>
                                  <a:srgbClr val="FFFFFF"/>
                                </a:solidFill>
                                <a:latin typeface="Cambria Math" panose="02040503050406030204" pitchFamily="18" charset="0"/>
                                <a:ea typeface="Arial" panose="020B0604020202020204" pitchFamily="34" charset="0"/>
                              </a:rPr>
                              <m:t>𝑪</m:t>
                            </m:r>
                          </m:sub>
                        </m:sSub>
                      </m:den>
                    </m:f>
                  </m:oMath>
                </a14:m>
                <a:r>
                  <a:rPr lang="vi-VN" sz="2800" b="1" dirty="0">
                    <a:solidFill>
                      <a:srgbClr val="FFFFFF"/>
                    </a:solidFill>
                    <a:latin typeface="UTM Swiss Condensed" panose="02000500000000000000" pitchFamily="2" charset="0"/>
                  </a:rPr>
                  <a:t> </a:t>
                </a:r>
              </a:p>
            </p:txBody>
          </p:sp>
        </mc:Choice>
        <mc:Fallback xmlns="">
          <p:sp>
            <p:nvSpPr>
              <p:cNvPr id="6" name="Rectangle 5">
                <a:extLst>
                  <a:ext uri="{FF2B5EF4-FFF2-40B4-BE49-F238E27FC236}">
                    <a16:creationId xmlns:a16="http://schemas.microsoft.com/office/drawing/2014/main" id="{C12AEE99-BFD9-47EC-B268-C8C98426C1E1}"/>
                  </a:ext>
                </a:extLst>
              </p:cNvPr>
              <p:cNvSpPr>
                <a:spLocks noRot="1" noChangeAspect="1" noMove="1" noResize="1" noEditPoints="1" noAdjustHandles="1" noChangeArrowheads="1" noChangeShapeType="1" noTextEdit="1"/>
              </p:cNvSpPr>
              <p:nvPr/>
            </p:nvSpPr>
            <p:spPr>
              <a:xfrm>
                <a:off x="6477000" y="1844240"/>
                <a:ext cx="3297698" cy="765659"/>
              </a:xfrm>
              <a:prstGeom prst="rect">
                <a:avLst/>
              </a:prstGeom>
              <a:blipFill>
                <a:blip r:embed="rId5"/>
                <a:stretch>
                  <a:fillRect l="-3889" b="-800"/>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506B597C-BD60-4E0A-BB6B-43D4933F1AA1}"/>
              </a:ext>
            </a:extLst>
          </p:cNvPr>
          <p:cNvSpPr/>
          <p:nvPr/>
        </p:nvSpPr>
        <p:spPr>
          <a:xfrm>
            <a:off x="952500" y="1018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76909924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38BB47-82A1-41C8-9033-71E8B46C30C3}"/>
              </a:ext>
            </a:extLst>
          </p:cNvPr>
          <p:cNvSpPr/>
          <p:nvPr/>
        </p:nvSpPr>
        <p:spPr>
          <a:xfrm>
            <a:off x="127000" y="63500"/>
            <a:ext cx="11938000" cy="1018740"/>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4:</a:t>
            </a:r>
            <a:r>
              <a:rPr lang="vi-VN" sz="2800" b="1" dirty="0">
                <a:solidFill>
                  <a:srgbClr val="FFFF00"/>
                </a:solidFill>
                <a:latin typeface="UTM Swiss Condensed" panose="02000500000000000000" pitchFamily="2" charset="0"/>
                <a:cs typeface="Times New Roman" panose="02020603050405020304" pitchFamily="18" charset="0"/>
              </a:rPr>
              <a:t> Khi có hiện tượng cộng hưởng điện trong mạch thì:</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CEB4B69E-09BA-4452-92ED-73025140472E}"/>
              </a:ext>
            </a:extLst>
          </p:cNvPr>
          <p:cNvSpPr/>
          <p:nvPr/>
        </p:nvSpPr>
        <p:spPr>
          <a:xfrm>
            <a:off x="508000" y="1082240"/>
            <a:ext cx="6737742"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dòng điện sớm pha hơn hiệu điện thế</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7FC76ABF-6931-479E-AB95-1074AE220D93}"/>
              </a:ext>
            </a:extLst>
          </p:cNvPr>
          <p:cNvSpPr/>
          <p:nvPr/>
        </p:nvSpPr>
        <p:spPr>
          <a:xfrm>
            <a:off x="508000" y="1605460"/>
            <a:ext cx="5674951"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dòng điện trễ pha hơn hiệu điện thế.</a:t>
            </a:r>
          </a:p>
          <a:p>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F905B08D-6009-44B9-B645-F5FFA0DB5BEE}"/>
              </a:ext>
            </a:extLst>
          </p:cNvPr>
          <p:cNvSpPr/>
          <p:nvPr/>
        </p:nvSpPr>
        <p:spPr>
          <a:xfrm>
            <a:off x="508000" y="2775011"/>
            <a:ext cx="6737742"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dòng điện cùng pha với hiệu điện thế</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70E2EA2A-CB7A-496C-A737-6CC110F4CA93}"/>
              </a:ext>
            </a:extLst>
          </p:cNvPr>
          <p:cNvSpPr/>
          <p:nvPr/>
        </p:nvSpPr>
        <p:spPr>
          <a:xfrm>
            <a:off x="508000" y="3298231"/>
            <a:ext cx="6563015"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dòng điện ngược pha so với hiệu điện </a:t>
            </a:r>
            <a:r>
              <a:rPr lang="vi-VN" sz="2800" b="1">
                <a:solidFill>
                  <a:srgbClr val="FFFFFF"/>
                </a:solidFill>
                <a:latin typeface="UTM Swiss Condensed" panose="02000500000000000000" pitchFamily="2" charset="0"/>
                <a:ea typeface="Arial" panose="020B0604020202020204" pitchFamily="34" charset="0"/>
              </a:rPr>
              <a:t>thế.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A3F1E808-3193-45FB-BAFA-4D14C74B102D}"/>
              </a:ext>
            </a:extLst>
          </p:cNvPr>
          <p:cNvSpPr/>
          <p:nvPr/>
        </p:nvSpPr>
        <p:spPr>
          <a:xfrm>
            <a:off x="444500" y="271151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9582344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E60EEE-6B87-4D0C-877B-EE37CB9FC8D6}"/>
              </a:ext>
            </a:extLst>
          </p:cNvPr>
          <p:cNvSpPr/>
          <p:nvPr/>
        </p:nvSpPr>
        <p:spPr>
          <a:xfrm>
            <a:off x="127000" y="63500"/>
            <a:ext cx="11938000" cy="1018740"/>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nl-NL" sz="2800" b="1" dirty="0">
                <a:solidFill>
                  <a:srgbClr val="FF0000"/>
                </a:solidFill>
                <a:latin typeface="UTM Swiss Condensed" panose="02000500000000000000" pitchFamily="2" charset="0"/>
                <a:cs typeface="Times New Roman" panose="02020603050405020304" pitchFamily="18" charset="0"/>
              </a:rPr>
              <a:t>Câu 40:</a:t>
            </a:r>
            <a:r>
              <a:rPr lang="nl-NL" sz="2800" b="1" dirty="0">
                <a:solidFill>
                  <a:srgbClr val="FFFF00"/>
                </a:solidFill>
                <a:latin typeface="UTM Swiss Condensed" panose="02000500000000000000" pitchFamily="2" charset="0"/>
                <a:cs typeface="Times New Roman" panose="02020603050405020304" pitchFamily="18" charset="0"/>
              </a:rPr>
              <a:t> Trong mạch LC mắc nối tiếp, L là cuộn dây có điện trở r:</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nl-NL"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A882345F-05D4-4DB1-B0B9-A87F8AA86165}"/>
                  </a:ext>
                </a:extLst>
              </p:cNvPr>
              <p:cNvSpPr/>
              <p:nvPr/>
            </p:nvSpPr>
            <p:spPr>
              <a:xfrm>
                <a:off x="1016000" y="1082240"/>
                <a:ext cx="3967753" cy="804900"/>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A. </a:t>
                </a:r>
                <a14:m>
                  <m:oMath xmlns:m="http://schemas.openxmlformats.org/officeDocument/2006/math">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𝑰</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m:t>
                        </m:r>
                      </m:num>
                      <m:den>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sSup>
                              <m:sSupPr>
                                <m:ctrlPr>
                                  <a:rPr lang="vi-VN" sz="2800" b="1" i="1">
                                    <a:solidFill>
                                      <a:srgbClr val="FFFFFF"/>
                                    </a:solidFill>
                                    <a:latin typeface="Cambria Math" panose="02040503050406030204" pitchFamily="18" charset="0"/>
                                    <a:cs typeface="Times New Roman" panose="02020603050405020304" pitchFamily="18" charset="0"/>
                                  </a:rPr>
                                </m:ctrlPr>
                              </m:sSup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𝒓</m:t>
                                </m:r>
                              </m:e>
                              <m:sup>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p>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𝒁</m:t>
                                </m:r>
                              </m:e>
                              <m: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𝑳</m:t>
                                </m:r>
                              </m:sub>
                            </m:s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𝒁</m:t>
                                </m:r>
                              </m:e>
                              <m: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𝑪</m:t>
                                </m:r>
                              </m:sub>
                            </m:sSub>
                            <m:sSup>
                              <m:sSupPr>
                                <m:ctrlPr>
                                  <a:rPr lang="vi-VN" sz="2800" b="1" i="1">
                                    <a:solidFill>
                                      <a:srgbClr val="FFFFFF"/>
                                    </a:solidFill>
                                    <a:latin typeface="Cambria Math" panose="02040503050406030204" pitchFamily="18" charset="0"/>
                                    <a:cs typeface="Times New Roman" panose="02020603050405020304" pitchFamily="18" charset="0"/>
                                  </a:rPr>
                                </m:ctrlPr>
                              </m:sSup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e>
                              <m:sup>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p>
                          </m:e>
                        </m:rad>
                      </m:den>
                    </m:f>
                  </m:oMath>
                </a14:m>
                <a:r>
                  <a:rPr lang="nl-NL" sz="2800" b="1" dirty="0">
                    <a:solidFill>
                      <a:srgbClr val="FFFFFF"/>
                    </a:solidFill>
                    <a:latin typeface="UTM Swiss Condensed" panose="02000500000000000000" pitchFamily="2" charset="0"/>
                    <a:ea typeface="Arial" panose="020B0604020202020204" pitchFamily="34" charset="0"/>
                  </a:rPr>
                  <a:t>.</a:t>
                </a:r>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3" name="Rectangle 2">
                <a:extLst>
                  <a:ext uri="{FF2B5EF4-FFF2-40B4-BE49-F238E27FC236}">
                    <a16:creationId xmlns:a16="http://schemas.microsoft.com/office/drawing/2014/main" id="{A882345F-05D4-4DB1-B0B9-A87F8AA86165}"/>
                  </a:ext>
                </a:extLst>
              </p:cNvPr>
              <p:cNvSpPr>
                <a:spLocks noRot="1" noChangeAspect="1" noMove="1" noResize="1" noEditPoints="1" noAdjustHandles="1" noChangeArrowheads="1" noChangeShapeType="1" noTextEdit="1"/>
              </p:cNvSpPr>
              <p:nvPr/>
            </p:nvSpPr>
            <p:spPr>
              <a:xfrm>
                <a:off x="1016000" y="1082240"/>
                <a:ext cx="3967753" cy="804900"/>
              </a:xfrm>
              <a:prstGeom prst="rect">
                <a:avLst/>
              </a:prstGeom>
              <a:blipFill>
                <a:blip r:embed="rId2"/>
                <a:stretch>
                  <a:fillRect l="-32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7EF128D6-FC78-4395-80DA-0F20E835BF0F}"/>
                  </a:ext>
                </a:extLst>
              </p:cNvPr>
              <p:cNvSpPr/>
              <p:nvPr/>
            </p:nvSpPr>
            <p:spPr>
              <a:xfrm>
                <a:off x="6477000" y="1082240"/>
                <a:ext cx="3967753" cy="804900"/>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B. </a:t>
                </a:r>
                <a14:m>
                  <m:oMath xmlns:m="http://schemas.openxmlformats.org/officeDocument/2006/math">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𝑰</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m:t>
                        </m:r>
                      </m:num>
                      <m:den>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sSup>
                              <m:sSupPr>
                                <m:ctrlPr>
                                  <a:rPr lang="vi-VN" sz="2800" b="1" i="1">
                                    <a:solidFill>
                                      <a:srgbClr val="FFFFFF"/>
                                    </a:solidFill>
                                    <a:latin typeface="Cambria Math" panose="02040503050406030204" pitchFamily="18" charset="0"/>
                                    <a:cs typeface="Times New Roman" panose="02020603050405020304" pitchFamily="18" charset="0"/>
                                  </a:rPr>
                                </m:ctrlPr>
                              </m:sSup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𝒓</m:t>
                                </m:r>
                              </m:e>
                              <m:sup>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p>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𝒁</m:t>
                                </m:r>
                              </m:e>
                              <m: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𝑳</m:t>
                                </m:r>
                              </m:sub>
                            </m:s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𝒁</m:t>
                                </m:r>
                              </m:e>
                              <m: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𝑪</m:t>
                                </m:r>
                              </m:sub>
                            </m:sSub>
                            <m:sSup>
                              <m:sSupPr>
                                <m:ctrlPr>
                                  <a:rPr lang="vi-VN" sz="2800" b="1" i="1">
                                    <a:solidFill>
                                      <a:srgbClr val="FFFFFF"/>
                                    </a:solidFill>
                                    <a:latin typeface="Cambria Math" panose="02040503050406030204" pitchFamily="18" charset="0"/>
                                    <a:cs typeface="Times New Roman" panose="02020603050405020304" pitchFamily="18" charset="0"/>
                                  </a:rPr>
                                </m:ctrlPr>
                              </m:sSup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e>
                              <m:sup>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p>
                          </m:e>
                        </m:rad>
                      </m:den>
                    </m:f>
                  </m:oMath>
                </a14:m>
                <a:r>
                  <a:rPr lang="vi-VN" sz="2800" b="1" dirty="0">
                    <a:solidFill>
                      <a:srgbClr val="FFFFFF"/>
                    </a:solidFill>
                    <a:latin typeface="UTM Swiss Condensed" panose="02000500000000000000" pitchFamily="2" charset="0"/>
                    <a:ea typeface="Times New Roman" panose="02020603050405020304" pitchFamily="18" charset="0"/>
                  </a:rPr>
                  <a:t>.</a:t>
                </a:r>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4" name="Rectangle 3">
                <a:extLst>
                  <a:ext uri="{FF2B5EF4-FFF2-40B4-BE49-F238E27FC236}">
                    <a16:creationId xmlns:a16="http://schemas.microsoft.com/office/drawing/2014/main" id="{7EF128D6-FC78-4395-80DA-0F20E835BF0F}"/>
                  </a:ext>
                </a:extLst>
              </p:cNvPr>
              <p:cNvSpPr>
                <a:spLocks noRot="1" noChangeAspect="1" noMove="1" noResize="1" noEditPoints="1" noAdjustHandles="1" noChangeArrowheads="1" noChangeShapeType="1" noTextEdit="1"/>
              </p:cNvSpPr>
              <p:nvPr/>
            </p:nvSpPr>
            <p:spPr>
              <a:xfrm>
                <a:off x="6477000" y="1082240"/>
                <a:ext cx="3967753" cy="804900"/>
              </a:xfrm>
              <a:prstGeom prst="rect">
                <a:avLst/>
              </a:prstGeom>
              <a:blipFill>
                <a:blip r:embed="rId3"/>
                <a:stretch>
                  <a:fillRect l="-323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51B50B58-7089-46AB-8D33-979CEDB259B7}"/>
                  </a:ext>
                </a:extLst>
              </p:cNvPr>
              <p:cNvSpPr/>
              <p:nvPr/>
            </p:nvSpPr>
            <p:spPr>
              <a:xfrm>
                <a:off x="1016000" y="1844240"/>
                <a:ext cx="3967753" cy="804900"/>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𝑰</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𝑼</m:t>
                        </m:r>
                      </m:num>
                      <m:den>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𝒓</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𝒁</m:t>
                                </m:r>
                              </m:e>
                              <m: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𝑳</m:t>
                                </m:r>
                              </m:sub>
                            </m:s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𝒁</m:t>
                                </m:r>
                              </m:e>
                              <m: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𝑪</m:t>
                                </m:r>
                              </m:sub>
                            </m:sSub>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m:t>
                            </m:r>
                          </m:e>
                        </m:rad>
                      </m:den>
                    </m:f>
                  </m:oMath>
                </a14:m>
                <a:r>
                  <a:rPr lang="vi-VN" sz="2800" b="1" dirty="0">
                    <a:solidFill>
                      <a:srgbClr val="FFFFFF"/>
                    </a:solidFill>
                    <a:latin typeface="UTM Swiss Condensed" panose="02000500000000000000" pitchFamily="2" charset="0"/>
                    <a:ea typeface="Times New Roman" panose="02020603050405020304" pitchFamily="18" charset="0"/>
                  </a:rPr>
                  <a:t>.</a:t>
                </a:r>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5" name="Rectangle 4">
                <a:extLst>
                  <a:ext uri="{FF2B5EF4-FFF2-40B4-BE49-F238E27FC236}">
                    <a16:creationId xmlns:a16="http://schemas.microsoft.com/office/drawing/2014/main" id="{51B50B58-7089-46AB-8D33-979CEDB259B7}"/>
                  </a:ext>
                </a:extLst>
              </p:cNvPr>
              <p:cNvSpPr>
                <a:spLocks noRot="1" noChangeAspect="1" noMove="1" noResize="1" noEditPoints="1" noAdjustHandles="1" noChangeArrowheads="1" noChangeShapeType="1" noTextEdit="1"/>
              </p:cNvSpPr>
              <p:nvPr/>
            </p:nvSpPr>
            <p:spPr>
              <a:xfrm>
                <a:off x="1016000" y="1844240"/>
                <a:ext cx="3967753" cy="804900"/>
              </a:xfrm>
              <a:prstGeom prst="rect">
                <a:avLst/>
              </a:prstGeom>
              <a:blipFill>
                <a:blip r:embed="rId4"/>
                <a:stretch>
                  <a:fillRect l="-32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EE5BEEDE-4B75-4CCB-A013-D5474295F88B}"/>
                  </a:ext>
                </a:extLst>
              </p:cNvPr>
              <p:cNvSpPr/>
              <p:nvPr/>
            </p:nvSpPr>
            <p:spPr>
              <a:xfrm>
                <a:off x="6477000" y="1844240"/>
                <a:ext cx="2808782" cy="765659"/>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r>
                      <a:rPr lang="nl-NL" sz="2800" b="1" i="1">
                        <a:solidFill>
                          <a:srgbClr val="FFFFFF"/>
                        </a:solidFill>
                        <a:latin typeface="Cambria Math" panose="02040503050406030204" pitchFamily="18" charset="0"/>
                        <a:ea typeface="Arial" panose="020B0604020202020204" pitchFamily="34" charset="0"/>
                      </a:rPr>
                      <m:t>𝑰</m:t>
                    </m:r>
                    <m:r>
                      <a:rPr lang="nl-NL" sz="2800" b="1" i="1">
                        <a:solidFill>
                          <a:srgbClr val="FFFFFF"/>
                        </a:solidFill>
                        <a:latin typeface="Cambria Math" panose="02040503050406030204" pitchFamily="18" charset="0"/>
                        <a:ea typeface="Arial" panose="020B0604020202020204" pitchFamily="34"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nl-NL" sz="2800" b="1" i="1">
                            <a:solidFill>
                              <a:srgbClr val="FFFFFF"/>
                            </a:solidFill>
                            <a:latin typeface="Cambria Math" panose="02040503050406030204" pitchFamily="18" charset="0"/>
                            <a:ea typeface="Arial" panose="020B0604020202020204" pitchFamily="34" charset="0"/>
                          </a:rPr>
                          <m:t>𝑼</m:t>
                        </m:r>
                      </m:num>
                      <m:den>
                        <m:r>
                          <a:rPr lang="nl-NL" sz="2800" b="1" i="1">
                            <a:solidFill>
                              <a:srgbClr val="FFFFFF"/>
                            </a:solidFill>
                            <a:latin typeface="Cambria Math" panose="02040503050406030204" pitchFamily="18" charset="0"/>
                            <a:ea typeface="Arial" panose="020B0604020202020204" pitchFamily="34" charset="0"/>
                          </a:rPr>
                          <m:t>𝒓</m:t>
                        </m:r>
                        <m:r>
                          <a:rPr lang="nl-NL" sz="2800" b="1" i="1">
                            <a:solidFill>
                              <a:srgbClr val="FFFFFF"/>
                            </a:solidFill>
                            <a:latin typeface="Cambria Math" panose="02040503050406030204" pitchFamily="18" charset="0"/>
                            <a:ea typeface="Arial" panose="020B0604020202020204" pitchFamily="34" charset="0"/>
                          </a:rPr>
                          <m:t> + </m:t>
                        </m:r>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nl-NL" sz="2800" b="1" i="1">
                                <a:solidFill>
                                  <a:srgbClr val="FFFFFF"/>
                                </a:solidFill>
                                <a:latin typeface="Cambria Math" panose="02040503050406030204" pitchFamily="18" charset="0"/>
                                <a:ea typeface="Arial" panose="020B0604020202020204" pitchFamily="34" charset="0"/>
                              </a:rPr>
                              <m:t>𝒁</m:t>
                            </m:r>
                          </m:e>
                          <m:sub>
                            <m:r>
                              <a:rPr lang="nl-NL" sz="2800" b="1" i="1">
                                <a:solidFill>
                                  <a:srgbClr val="FFFFFF"/>
                                </a:solidFill>
                                <a:latin typeface="Cambria Math" panose="02040503050406030204" pitchFamily="18" charset="0"/>
                                <a:ea typeface="Arial" panose="020B0604020202020204" pitchFamily="34" charset="0"/>
                              </a:rPr>
                              <m:t>𝑳</m:t>
                            </m:r>
                          </m:sub>
                        </m:sSub>
                        <m:r>
                          <a:rPr lang="nl-NL" sz="2800" b="1" i="1">
                            <a:solidFill>
                              <a:srgbClr val="FFFFFF"/>
                            </a:solidFill>
                            <a:latin typeface="Cambria Math" panose="02040503050406030204" pitchFamily="18" charset="0"/>
                            <a:ea typeface="Arial" panose="020B0604020202020204" pitchFamily="34" charset="0"/>
                          </a:rPr>
                          <m:t> + </m:t>
                        </m:r>
                        <m:sSub>
                          <m:sSubPr>
                            <m:ctrlPr>
                              <a:rPr lang="vi-VN" sz="2800" b="1" i="1">
                                <a:solidFill>
                                  <a:srgbClr val="FFFFFF"/>
                                </a:solidFill>
                                <a:latin typeface="Cambria Math" panose="02040503050406030204" pitchFamily="18" charset="0"/>
                                <a:cs typeface="Times New Roman" panose="02020603050405020304" pitchFamily="18" charset="0"/>
                              </a:rPr>
                            </m:ctrlPr>
                          </m:sSubPr>
                          <m:e>
                            <m:r>
                              <a:rPr lang="nl-NL" sz="2800" b="1" i="1">
                                <a:solidFill>
                                  <a:srgbClr val="FFFFFF"/>
                                </a:solidFill>
                                <a:latin typeface="Cambria Math" panose="02040503050406030204" pitchFamily="18" charset="0"/>
                                <a:ea typeface="Arial" panose="020B0604020202020204" pitchFamily="34" charset="0"/>
                              </a:rPr>
                              <m:t>𝒁</m:t>
                            </m:r>
                          </m:e>
                          <m:sub>
                            <m:r>
                              <a:rPr lang="nl-NL" sz="2800" b="1" i="1">
                                <a:solidFill>
                                  <a:srgbClr val="FFFFFF"/>
                                </a:solidFill>
                                <a:latin typeface="Cambria Math" panose="02040503050406030204" pitchFamily="18" charset="0"/>
                                <a:ea typeface="Arial" panose="020B0604020202020204" pitchFamily="34" charset="0"/>
                              </a:rPr>
                              <m:t>𝑪</m:t>
                            </m:r>
                          </m:sub>
                        </m:sSub>
                      </m:den>
                    </m:f>
                  </m:oMath>
                </a14:m>
                <a:r>
                  <a:rPr lang="vi-VN" sz="2800" b="1" dirty="0">
                    <a:solidFill>
                      <a:srgbClr val="FFFFFF"/>
                    </a:solidFill>
                    <a:latin typeface="UTM Swiss Condensed" panose="02000500000000000000" pitchFamily="2" charset="0"/>
                  </a:rPr>
                  <a:t> </a:t>
                </a:r>
              </a:p>
            </p:txBody>
          </p:sp>
        </mc:Choice>
        <mc:Fallback xmlns="">
          <p:sp>
            <p:nvSpPr>
              <p:cNvPr id="6" name="Rectangle 5">
                <a:extLst>
                  <a:ext uri="{FF2B5EF4-FFF2-40B4-BE49-F238E27FC236}">
                    <a16:creationId xmlns:a16="http://schemas.microsoft.com/office/drawing/2014/main" id="{EE5BEEDE-4B75-4CCB-A013-D5474295F88B}"/>
                  </a:ext>
                </a:extLst>
              </p:cNvPr>
              <p:cNvSpPr>
                <a:spLocks noRot="1" noChangeAspect="1" noMove="1" noResize="1" noEditPoints="1" noAdjustHandles="1" noChangeArrowheads="1" noChangeShapeType="1" noTextEdit="1"/>
              </p:cNvSpPr>
              <p:nvPr/>
            </p:nvSpPr>
            <p:spPr>
              <a:xfrm>
                <a:off x="6477000" y="1844240"/>
                <a:ext cx="2808782" cy="765659"/>
              </a:xfrm>
              <a:prstGeom prst="rect">
                <a:avLst/>
              </a:prstGeom>
              <a:blipFill>
                <a:blip r:embed="rId5"/>
                <a:stretch>
                  <a:fillRect l="-4565" b="-800"/>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23976044-3F19-4A93-9D53-85406B4842DF}"/>
              </a:ext>
            </a:extLst>
          </p:cNvPr>
          <p:cNvSpPr/>
          <p:nvPr/>
        </p:nvSpPr>
        <p:spPr>
          <a:xfrm>
            <a:off x="952500" y="1018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87957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941CB3-27AB-4B0B-B28B-850F68AD70F7}"/>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nl-NL" sz="2800" b="1" dirty="0">
                <a:solidFill>
                  <a:srgbClr val="FF0000"/>
                </a:solidFill>
                <a:latin typeface="UTM Swiss Condensed" panose="02000500000000000000" pitchFamily="2" charset="0"/>
                <a:cs typeface="Times New Roman" panose="02020603050405020304" pitchFamily="18" charset="0"/>
              </a:rPr>
              <a:t>Câu 41:</a:t>
            </a:r>
            <a:r>
              <a:rPr lang="nl-NL" sz="2800" b="1" dirty="0">
                <a:solidFill>
                  <a:srgbClr val="FFFF00"/>
                </a:solidFill>
                <a:latin typeface="UTM Swiss Condensed" panose="02000500000000000000" pitchFamily="2" charset="0"/>
                <a:cs typeface="Times New Roman" panose="02020603050405020304" pitchFamily="18" charset="0"/>
              </a:rPr>
              <a:t> Phát biểu nào sau đây </a:t>
            </a:r>
            <a:r>
              <a:rPr lang="nl-NL" sz="2800" b="1">
                <a:solidFill>
                  <a:srgbClr val="FFFF00"/>
                </a:solidFill>
                <a:latin typeface="UTM Swiss Condensed" panose="02000500000000000000" pitchFamily="2" charset="0"/>
                <a:cs typeface="Times New Roman" panose="02020603050405020304" pitchFamily="18" charset="0"/>
              </a:rPr>
              <a:t>là đúng</a:t>
            </a:r>
            <a:r>
              <a:rPr lang="nl-NL" sz="2800" b="1" dirty="0">
                <a:solidFill>
                  <a:srgbClr val="FFFF00"/>
                </a:solidFill>
                <a:latin typeface="UTM Swiss Condensed" panose="02000500000000000000" pitchFamily="2" charset="0"/>
                <a:cs typeface="Times New Roman" panose="02020603050405020304" pitchFamily="18" charset="0"/>
              </a:rPr>
              <a:t>: Khái niệm cường độ dòng điện hiệu dụng được xây dựng dựa vào</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nl-NL"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3F53F46A-E65F-499A-B541-11211516BA43}"/>
              </a:ext>
            </a:extLst>
          </p:cNvPr>
          <p:cNvSpPr/>
          <p:nvPr/>
        </p:nvSpPr>
        <p:spPr>
          <a:xfrm>
            <a:off x="508000" y="1577761"/>
            <a:ext cx="5814412" cy="523220"/>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A. tác dụng hóa học của dòng điện.</a:t>
            </a:r>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06501A23-F8E6-4B2C-8230-4F6C4C08CE18}"/>
              </a:ext>
            </a:extLst>
          </p:cNvPr>
          <p:cNvSpPr/>
          <p:nvPr/>
        </p:nvSpPr>
        <p:spPr>
          <a:xfrm>
            <a:off x="508000" y="2100981"/>
            <a:ext cx="4751622"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nl-NL"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tác dụng nhiệt của dòng điện.</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6AEF0397-1B89-480B-A965-E37822D50276}"/>
              </a:ext>
            </a:extLst>
          </p:cNvPr>
          <p:cNvSpPr/>
          <p:nvPr/>
        </p:nvSpPr>
        <p:spPr>
          <a:xfrm>
            <a:off x="508000" y="3270532"/>
            <a:ext cx="4891083" cy="523220"/>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C. tác dụng từ của dòng điện.</a:t>
            </a:r>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65704AA3-A4E0-42DE-84DC-2D6E227E7FCA}"/>
              </a:ext>
            </a:extLst>
          </p:cNvPr>
          <p:cNvSpPr/>
          <p:nvPr/>
        </p:nvSpPr>
        <p:spPr>
          <a:xfrm>
            <a:off x="508000" y="3793752"/>
            <a:ext cx="5623655" cy="523220"/>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D. tác dụng quang học của dòng </a:t>
            </a:r>
            <a:r>
              <a:rPr lang="nl-NL" sz="2800" b="1">
                <a:solidFill>
                  <a:srgbClr val="FFFFFF"/>
                </a:solidFill>
                <a:latin typeface="UTM Swiss Condensed" panose="02000500000000000000" pitchFamily="2" charset="0"/>
                <a:ea typeface="Arial" panose="020B0604020202020204" pitchFamily="34" charset="0"/>
              </a:rPr>
              <a:t>điện.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65C6AD22-6C03-4C8B-8283-1FAA6002CDC2}"/>
              </a:ext>
            </a:extLst>
          </p:cNvPr>
          <p:cNvSpPr/>
          <p:nvPr/>
        </p:nvSpPr>
        <p:spPr>
          <a:xfrm>
            <a:off x="444500" y="20374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390802221"/>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CEB0C2-7C54-4EDC-9C0D-A07BF7043B51}"/>
              </a:ext>
            </a:extLst>
          </p:cNvPr>
          <p:cNvSpPr/>
          <p:nvPr/>
        </p:nvSpPr>
        <p:spPr>
          <a:xfrm>
            <a:off x="127000" y="63500"/>
            <a:ext cx="11938000" cy="1018740"/>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nl-NL" sz="2800" b="1" dirty="0">
                <a:solidFill>
                  <a:srgbClr val="FF0000"/>
                </a:solidFill>
                <a:latin typeface="UTM Swiss Condensed" panose="02000500000000000000" pitchFamily="2" charset="0"/>
                <a:cs typeface="Times New Roman" panose="02020603050405020304" pitchFamily="18" charset="0"/>
              </a:rPr>
              <a:t>Câu 42:</a:t>
            </a:r>
            <a:r>
              <a:rPr lang="nl-NL" sz="2800" b="1" dirty="0">
                <a:solidFill>
                  <a:srgbClr val="FFFF00"/>
                </a:solidFill>
                <a:latin typeface="UTM Swiss Condensed" panose="02000500000000000000" pitchFamily="2" charset="0"/>
                <a:cs typeface="Times New Roman" panose="02020603050405020304" pitchFamily="18" charset="0"/>
              </a:rPr>
              <a:t> Trong các đại lượng sau, đại lượng nào có giá trị hiệu dụng</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nl-NL"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2E99D621-6C4A-4608-81ED-9A2B3E1EF75B}"/>
              </a:ext>
            </a:extLst>
          </p:cNvPr>
          <p:cNvSpPr/>
          <p:nvPr/>
        </p:nvSpPr>
        <p:spPr>
          <a:xfrm>
            <a:off x="1016000" y="1082240"/>
            <a:ext cx="3044423" cy="523220"/>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A. Hiệu điện thế.</a:t>
            </a:r>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98822C44-5FE4-4BD4-A862-774BE5440F5A}"/>
              </a:ext>
            </a:extLst>
          </p:cNvPr>
          <p:cNvSpPr/>
          <p:nvPr/>
        </p:nvSpPr>
        <p:spPr>
          <a:xfrm>
            <a:off x="6477000" y="1082240"/>
            <a:ext cx="2121093" cy="523220"/>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B. Tần số.</a:t>
            </a:r>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7F41B184-0401-4ACD-B8FD-C05FF5481081}"/>
              </a:ext>
            </a:extLst>
          </p:cNvPr>
          <p:cNvSpPr/>
          <p:nvPr/>
        </p:nvSpPr>
        <p:spPr>
          <a:xfrm>
            <a:off x="1016000" y="1844240"/>
            <a:ext cx="2121093" cy="523220"/>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C. Chu kì.</a:t>
            </a:r>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7B83CFA2-09D2-49E3-8BCC-A8C905C14FAD}"/>
              </a:ext>
            </a:extLst>
          </p:cNvPr>
          <p:cNvSpPr/>
          <p:nvPr/>
        </p:nvSpPr>
        <p:spPr>
          <a:xfrm>
            <a:off x="6477000" y="1844240"/>
            <a:ext cx="1697901" cy="523220"/>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D. Tần </a:t>
            </a:r>
            <a:r>
              <a:rPr lang="nl-NL" sz="2800" b="1">
                <a:solidFill>
                  <a:srgbClr val="FFFFFF"/>
                </a:solidFill>
                <a:latin typeface="UTM Swiss Condensed" panose="02000500000000000000" pitchFamily="2" charset="0"/>
                <a:ea typeface="Arial" panose="020B0604020202020204" pitchFamily="34" charset="0"/>
              </a:rPr>
              <a:t>số.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18249587-0ADB-4586-93AD-52CC6E2D584B}"/>
              </a:ext>
            </a:extLst>
          </p:cNvPr>
          <p:cNvSpPr/>
          <p:nvPr/>
        </p:nvSpPr>
        <p:spPr>
          <a:xfrm>
            <a:off x="952500" y="1018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83591412"/>
      </p:ext>
    </p:extLst>
  </p:cSld>
  <p:clrMapOvr>
    <a:masterClrMapping/>
  </p:clrMapOvr>
  <mc:AlternateContent xmlns:mc="http://schemas.openxmlformats.org/markup-compatibility/2006" xmlns:p14="http://schemas.microsoft.com/office/powerpoint/2010/main">
    <mc:Choice Requires="p14">
      <p:transition spd="slow" p14:dur="20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B08BF0-B7A8-4F82-ADCC-536D9BDE1D3D}"/>
              </a:ext>
            </a:extLst>
          </p:cNvPr>
          <p:cNvSpPr/>
          <p:nvPr/>
        </p:nvSpPr>
        <p:spPr>
          <a:xfrm>
            <a:off x="127000" y="63500"/>
            <a:ext cx="11938000" cy="1018740"/>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nl-NL" sz="2800" b="1" dirty="0">
                <a:solidFill>
                  <a:srgbClr val="FF0000"/>
                </a:solidFill>
                <a:latin typeface="UTM Swiss Condensed" panose="02000500000000000000" pitchFamily="2" charset="0"/>
                <a:cs typeface="Times New Roman" panose="02020603050405020304" pitchFamily="18" charset="0"/>
              </a:rPr>
              <a:t>Câu 43:</a:t>
            </a:r>
            <a:r>
              <a:rPr lang="nl-NL" sz="2800" b="1" dirty="0">
                <a:solidFill>
                  <a:srgbClr val="FFFF00"/>
                </a:solidFill>
                <a:latin typeface="UTM Swiss Condensed" panose="02000500000000000000" pitchFamily="2" charset="0"/>
                <a:cs typeface="Times New Roman" panose="02020603050405020304" pitchFamily="18" charset="0"/>
              </a:rPr>
              <a:t> Chọn phát biểu đúng khi nói về cường độ dòng điện hiệu dụng </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nl-NL"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C5F8BDA7-BDDA-4F9E-8E08-D4574265BAF4}"/>
                  </a:ext>
                </a:extLst>
              </p:cNvPr>
              <p:cNvSpPr/>
              <p:nvPr/>
            </p:nvSpPr>
            <p:spPr>
              <a:xfrm>
                <a:off x="508000" y="1082240"/>
                <a:ext cx="9621737" cy="1232453"/>
              </a:xfrm>
              <a:prstGeom prst="rect">
                <a:avLst/>
              </a:prstGeom>
            </p:spPr>
            <p:txBody>
              <a:bodyPr wrap="none">
                <a:spAutoFit/>
              </a:bodyPr>
              <a:lstStyle/>
              <a:p>
                <a:pPr algn="just">
                  <a:lnSpc>
                    <a:spcPct val="150000"/>
                  </a:lnSpc>
                  <a:spcAft>
                    <a:spcPts val="0"/>
                  </a:spcAft>
                  <a:tabLst>
                    <a:tab pos="179705" algn="l"/>
                    <a:tab pos="3420110" algn="l"/>
                    <a:tab pos="5039995" algn="l"/>
                  </a:tabLst>
                </a:pPr>
                <a:r>
                  <a:rPr lang="nl-NL"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A. Giá trị của cường độ hiệu dụng được tính bởi công thức I = </a:t>
                </a:r>
                <a14:m>
                  <m:oMath xmlns:m="http://schemas.openxmlformats.org/officeDocument/2006/math">
                    <m:rad>
                      <m:radPr>
                        <m:degHide m:val="on"/>
                        <m:ctrlP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ctrlPr>
                      </m:radPr>
                      <m:deg/>
                      <m:e>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e>
                    </m:rad>
                  </m:oMath>
                </a14:m>
                <a:r>
                  <a:rPr lang="nl-NL"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I</a:t>
                </a:r>
                <a:r>
                  <a:rPr lang="nl-NL" sz="2800" b="1" baseline="-25000"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0</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3" name="Rectangle 2">
                <a:extLst>
                  <a:ext uri="{FF2B5EF4-FFF2-40B4-BE49-F238E27FC236}">
                    <a16:creationId xmlns:a16="http://schemas.microsoft.com/office/drawing/2014/main" id="{C5F8BDA7-BDDA-4F9E-8E08-D4574265BAF4}"/>
                  </a:ext>
                </a:extLst>
              </p:cNvPr>
              <p:cNvSpPr>
                <a:spLocks noRot="1" noChangeAspect="1" noMove="1" noResize="1" noEditPoints="1" noAdjustHandles="1" noChangeArrowheads="1" noChangeShapeType="1" noTextEdit="1"/>
              </p:cNvSpPr>
              <p:nvPr/>
            </p:nvSpPr>
            <p:spPr>
              <a:xfrm>
                <a:off x="508000" y="1082240"/>
                <a:ext cx="9621737" cy="1232453"/>
              </a:xfrm>
              <a:prstGeom prst="rect">
                <a:avLst/>
              </a:prstGeom>
              <a:blipFill>
                <a:blip r:embed="rId2"/>
                <a:stretch>
                  <a:fillRect l="-1267"/>
                </a:stretch>
              </a:blipFill>
            </p:spPr>
            <p:txBody>
              <a:bodyPr/>
              <a:lstStyle/>
              <a:p>
                <a:r>
                  <a:rPr lang="vi-VN">
                    <a:noFill/>
                  </a:rPr>
                  <a:t> </a:t>
                </a:r>
              </a:p>
            </p:txBody>
          </p:sp>
        </mc:Fallback>
      </mc:AlternateContent>
      <p:sp>
        <p:nvSpPr>
          <p:cNvPr id="4" name="Rectangle 3">
            <a:extLst>
              <a:ext uri="{FF2B5EF4-FFF2-40B4-BE49-F238E27FC236}">
                <a16:creationId xmlns:a16="http://schemas.microsoft.com/office/drawing/2014/main" id="{77CB8CAC-8057-4928-836C-2E98146CD14C}"/>
              </a:ext>
            </a:extLst>
          </p:cNvPr>
          <p:cNvSpPr/>
          <p:nvPr/>
        </p:nvSpPr>
        <p:spPr>
          <a:xfrm>
            <a:off x="508000" y="2314693"/>
            <a:ext cx="12272912"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nl-NL"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Cường độ hiệu dụng của dòng điện xoay chiều bằng cường độ dòng điện không đổi.</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DAA9DFEF-4F75-49FC-965E-E4CF591D6F4C}"/>
              </a:ext>
            </a:extLst>
          </p:cNvPr>
          <p:cNvSpPr/>
          <p:nvPr/>
        </p:nvSpPr>
        <p:spPr>
          <a:xfrm>
            <a:off x="508000" y="3484244"/>
            <a:ext cx="7696338"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nl-NL"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C. Cường độ hiệu dụng không đo được bằng ampe kế.</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B0A65490-C7FA-4C5F-915B-4A061C5878F9}"/>
              </a:ext>
            </a:extLst>
          </p:cNvPr>
          <p:cNvSpPr/>
          <p:nvPr/>
        </p:nvSpPr>
        <p:spPr>
          <a:xfrm>
            <a:off x="508000" y="4653795"/>
            <a:ext cx="8385629" cy="523220"/>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D. Giá trị của cường độ hiệu dụng đo được bằng ampe </a:t>
            </a:r>
            <a:r>
              <a:rPr lang="nl-NL" sz="2800" b="1">
                <a:solidFill>
                  <a:srgbClr val="FFFFFF"/>
                </a:solidFill>
                <a:latin typeface="UTM Swiss Condensed" panose="02000500000000000000" pitchFamily="2" charset="0"/>
                <a:ea typeface="Arial" panose="020B0604020202020204" pitchFamily="34" charset="0"/>
              </a:rPr>
              <a:t>kế.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0A5FDF5A-79C0-496F-A68F-2FC82F052921}"/>
              </a:ext>
            </a:extLst>
          </p:cNvPr>
          <p:cNvSpPr/>
          <p:nvPr/>
        </p:nvSpPr>
        <p:spPr>
          <a:xfrm>
            <a:off x="444500" y="2251193"/>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40761007"/>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C293F1-67F5-4248-BA59-D07F71147991}"/>
              </a:ext>
            </a:extLst>
          </p:cNvPr>
          <p:cNvSpPr/>
          <p:nvPr/>
        </p:nvSpPr>
        <p:spPr>
          <a:xfrm>
            <a:off x="127000" y="63500"/>
            <a:ext cx="11938000" cy="1018740"/>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nl-NL" sz="2800" b="1" dirty="0">
                <a:solidFill>
                  <a:srgbClr val="FF0000"/>
                </a:solidFill>
                <a:latin typeface="UTM Swiss Condensed" panose="02000500000000000000" pitchFamily="2" charset="0"/>
                <a:cs typeface="Times New Roman" panose="02020603050405020304" pitchFamily="18" charset="0"/>
              </a:rPr>
              <a:t>Câu 44:</a:t>
            </a:r>
            <a:r>
              <a:rPr lang="nl-NL" sz="2800" b="1" dirty="0">
                <a:solidFill>
                  <a:srgbClr val="FFFF00"/>
                </a:solidFill>
                <a:latin typeface="UTM Swiss Condensed" panose="02000500000000000000" pitchFamily="2" charset="0"/>
                <a:cs typeface="Times New Roman" panose="02020603050405020304" pitchFamily="18" charset="0"/>
              </a:rPr>
              <a:t> Khi có hiện tượng cộng hưởng điện trong mạch thì:</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nl-NL"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2332356B-15EA-4C61-B320-6BA1EF542071}"/>
              </a:ext>
            </a:extLst>
          </p:cNvPr>
          <p:cNvSpPr/>
          <p:nvPr/>
        </p:nvSpPr>
        <p:spPr>
          <a:xfrm>
            <a:off x="508000" y="1082240"/>
            <a:ext cx="6737742" cy="523220"/>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A. dòng điện sớm pha hơn hiệu điện thế</a:t>
            </a:r>
            <a:r>
              <a:rPr lang="vi-VN" sz="2800" b="1" dirty="0">
                <a:solidFill>
                  <a:srgbClr val="FFFFFF"/>
                </a:solidFill>
                <a:latin typeface="UTM Swiss Condensed" panose="02000500000000000000" pitchFamily="2" charset="0"/>
                <a:ea typeface="Arial" panose="020B0604020202020204" pitchFamily="34" charset="0"/>
              </a:rPr>
              <a:t>.</a:t>
            </a:r>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96E05745-AE0E-41D2-9FC2-550F41860A2C}"/>
              </a:ext>
            </a:extLst>
          </p:cNvPr>
          <p:cNvSpPr/>
          <p:nvPr/>
        </p:nvSpPr>
        <p:spPr>
          <a:xfrm>
            <a:off x="508000" y="1605460"/>
            <a:ext cx="5674951"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nl-NL"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dòng điện trễ pha hơn hiệu điện thế.</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A52543E7-7BB3-4739-B473-4294AC6CEA9B}"/>
              </a:ext>
            </a:extLst>
          </p:cNvPr>
          <p:cNvSpPr/>
          <p:nvPr/>
        </p:nvSpPr>
        <p:spPr>
          <a:xfrm>
            <a:off x="508000" y="2775011"/>
            <a:ext cx="6737742" cy="523220"/>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C. dòng điện cùng pha với hiệu điện thế</a:t>
            </a:r>
            <a:r>
              <a:rPr lang="vi-VN" sz="2800" b="1" dirty="0">
                <a:solidFill>
                  <a:srgbClr val="FFFFFF"/>
                </a:solidFill>
                <a:latin typeface="UTM Swiss Condensed" panose="02000500000000000000" pitchFamily="2" charset="0"/>
                <a:ea typeface="Arial" panose="020B0604020202020204" pitchFamily="34" charset="0"/>
              </a:rPr>
              <a:t>.</a:t>
            </a:r>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E292A182-C56B-427C-872E-3272B7B42728}"/>
              </a:ext>
            </a:extLst>
          </p:cNvPr>
          <p:cNvSpPr/>
          <p:nvPr/>
        </p:nvSpPr>
        <p:spPr>
          <a:xfrm>
            <a:off x="508000" y="3298231"/>
            <a:ext cx="6563015" cy="523220"/>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D. dòng điện ngược pha so với hiệu điện </a:t>
            </a:r>
            <a:r>
              <a:rPr lang="nl-NL" sz="2800" b="1">
                <a:solidFill>
                  <a:srgbClr val="FFFFFF"/>
                </a:solidFill>
                <a:latin typeface="UTM Swiss Condensed" panose="02000500000000000000" pitchFamily="2" charset="0"/>
                <a:ea typeface="Arial" panose="020B0604020202020204" pitchFamily="34" charset="0"/>
              </a:rPr>
              <a:t>thế.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36141277-97A7-4685-B199-6313D048D372}"/>
              </a:ext>
            </a:extLst>
          </p:cNvPr>
          <p:cNvSpPr/>
          <p:nvPr/>
        </p:nvSpPr>
        <p:spPr>
          <a:xfrm>
            <a:off x="444500" y="271151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4202912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B55C3957-ABE8-43FB-84C4-98AD445CCB2B}"/>
                  </a:ext>
                </a:extLst>
              </p:cNvPr>
              <p:cNvSpPr/>
              <p:nvPr/>
            </p:nvSpPr>
            <p:spPr>
              <a:xfrm>
                <a:off x="127000" y="63500"/>
                <a:ext cx="11938000" cy="1757148"/>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nl-NL" sz="2800" b="1" dirty="0">
                    <a:solidFill>
                      <a:srgbClr val="FF0000"/>
                    </a:solidFill>
                    <a:latin typeface="UTM Swiss Condensed" panose="02000500000000000000" pitchFamily="2" charset="0"/>
                    <a:cs typeface="Times New Roman" panose="02020603050405020304" pitchFamily="18" charset="0"/>
                  </a:rPr>
                  <a:t>Câu 45:</a:t>
                </a:r>
                <a:r>
                  <a:rPr lang="nl-NL" sz="2800" b="1" dirty="0">
                    <a:solidFill>
                      <a:srgbClr val="FFFF00"/>
                    </a:solidFill>
                    <a:latin typeface="UTM Swiss Condensed" panose="02000500000000000000" pitchFamily="2" charset="0"/>
                    <a:cs typeface="Times New Roman" panose="02020603050405020304" pitchFamily="18" charset="0"/>
                  </a:rPr>
                  <a:t> Chọn phát </a:t>
                </a:r>
                <a:r>
                  <a:rPr lang="nl-NL" sz="2800" b="1">
                    <a:solidFill>
                      <a:srgbClr val="FFFF00"/>
                    </a:solidFill>
                    <a:latin typeface="UTM Swiss Condensed" panose="02000500000000000000" pitchFamily="2" charset="0"/>
                    <a:cs typeface="Times New Roman" panose="02020603050405020304" pitchFamily="18" charset="0"/>
                  </a:rPr>
                  <a:t>biểu </a:t>
                </a:r>
                <a:r>
                  <a:rPr lang="nl-NL" sz="2800" b="1" dirty="0">
                    <a:solidFill>
                      <a:srgbClr val="FFFF00"/>
                    </a:solidFill>
                    <a:latin typeface="UTM Swiss Condensed" panose="02000500000000000000" pitchFamily="2" charset="0"/>
                    <a:cs typeface="Times New Roman" panose="02020603050405020304" pitchFamily="18" charset="0"/>
                  </a:rPr>
                  <a:t>sai. Trong mạch RLC nối tiếp khi tốc độ góc thỏa </a:t>
                </a:r>
                <a14:m>
                  <m:oMath xmlns:m="http://schemas.openxmlformats.org/officeDocument/2006/math">
                    <m:r>
                      <a:rPr lang="vi-VN" sz="2800" b="1">
                        <a:solidFill>
                          <a:srgbClr val="FFFF00"/>
                        </a:solidFill>
                        <a:latin typeface="Cambria Math" panose="02040503050406030204" pitchFamily="18" charset="0"/>
                      </a:rPr>
                      <m:t>𝝎</m:t>
                    </m:r>
                    <m:r>
                      <a:rPr lang="nl-NL" sz="2800" b="1">
                        <a:solidFill>
                          <a:srgbClr val="FFFF00"/>
                        </a:solidFill>
                        <a:latin typeface="Cambria Math" panose="02040503050406030204" pitchFamily="18" charset="0"/>
                      </a:rPr>
                      <m:t> = </m:t>
                    </m:r>
                    <m:f>
                      <m:fPr>
                        <m:ctrlPr>
                          <a:rPr lang="vi-VN" sz="2800" b="1" i="1">
                            <a:solidFill>
                              <a:srgbClr val="FFFF00"/>
                            </a:solidFill>
                            <a:latin typeface="Cambria Math" panose="02040503050406030204" pitchFamily="18" charset="0"/>
                          </a:rPr>
                        </m:ctrlPr>
                      </m:fPr>
                      <m:num>
                        <m:r>
                          <a:rPr lang="nl-NL" sz="2800" b="1">
                            <a:solidFill>
                              <a:srgbClr val="FFFF00"/>
                            </a:solidFill>
                            <a:latin typeface="Cambria Math" panose="02040503050406030204" pitchFamily="18" charset="0"/>
                          </a:rPr>
                          <m:t>𝟏</m:t>
                        </m:r>
                      </m:num>
                      <m:den>
                        <m:rad>
                          <m:radPr>
                            <m:degHide m:val="on"/>
                            <m:ctrlPr>
                              <a:rPr lang="vi-VN" sz="2800" b="1" i="1">
                                <a:solidFill>
                                  <a:srgbClr val="FFFF00"/>
                                </a:solidFill>
                                <a:latin typeface="Cambria Math" panose="02040503050406030204" pitchFamily="18" charset="0"/>
                              </a:rPr>
                            </m:ctrlPr>
                          </m:radPr>
                          <m:deg/>
                          <m:e>
                            <m:r>
                              <a:rPr lang="vi-VN" sz="2800" b="1">
                                <a:solidFill>
                                  <a:srgbClr val="FFFF00"/>
                                </a:solidFill>
                                <a:latin typeface="Cambria Math" panose="02040503050406030204" pitchFamily="18" charset="0"/>
                              </a:rPr>
                              <m:t>𝑳𝑪</m:t>
                            </m:r>
                          </m:e>
                        </m:rad>
                      </m:den>
                    </m:f>
                  </m:oMath>
                </a14:m>
                <a:r>
                  <a:rPr lang="nl-NL" sz="2800" b="1" dirty="0">
                    <a:solidFill>
                      <a:srgbClr val="FFFF00"/>
                    </a:solidFill>
                    <a:latin typeface="UTM Swiss Condensed" panose="02000500000000000000" pitchFamily="2" charset="0"/>
                    <a:cs typeface="Times New Roman" panose="02020603050405020304" pitchFamily="18" charset="0"/>
                  </a:rPr>
                  <a:t> thì:</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nl-NL"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B55C3957-ABE8-43FB-84C4-98AD445CCB2B}"/>
                  </a:ext>
                </a:extLst>
              </p:cNvPr>
              <p:cNvSpPr>
                <a:spLocks noRot="1" noChangeAspect="1" noMove="1" noResize="1" noEditPoints="1" noAdjustHandles="1" noChangeArrowheads="1" noChangeShapeType="1" noTextEdit="1"/>
              </p:cNvSpPr>
              <p:nvPr/>
            </p:nvSpPr>
            <p:spPr>
              <a:xfrm>
                <a:off x="127000" y="63500"/>
                <a:ext cx="11938000" cy="1757148"/>
              </a:xfrm>
              <a:prstGeom prst="rect">
                <a:avLst/>
              </a:prstGeom>
              <a:blipFill>
                <a:blip r:embed="rId2"/>
                <a:stretch>
                  <a:fillRect l="-916"/>
                </a:stretch>
              </a:blipFill>
            </p:spPr>
            <p:txBody>
              <a:bodyPr/>
              <a:lstStyle/>
              <a:p>
                <a:r>
                  <a:rPr lang="vi-VN">
                    <a:noFill/>
                  </a:rPr>
                  <a:t> </a:t>
                </a:r>
              </a:p>
            </p:txBody>
          </p:sp>
        </mc:Fallback>
      </mc:AlternateContent>
      <p:sp>
        <p:nvSpPr>
          <p:cNvPr id="3" name="Rectangle 2">
            <a:extLst>
              <a:ext uri="{FF2B5EF4-FFF2-40B4-BE49-F238E27FC236}">
                <a16:creationId xmlns:a16="http://schemas.microsoft.com/office/drawing/2014/main" id="{123BEAE7-DBDD-485A-97B1-EF9F6F7EA4BB}"/>
              </a:ext>
            </a:extLst>
          </p:cNvPr>
          <p:cNvSpPr/>
          <p:nvPr/>
        </p:nvSpPr>
        <p:spPr>
          <a:xfrm>
            <a:off x="508000" y="1820648"/>
            <a:ext cx="11351184"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nl-NL"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A. cường độ dòng điện dao động cùng pha với điện áp giữa hai đầu đoạn mạch.</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2D0D4992-44F2-4D4E-B9B8-154BA940261C}"/>
              </a:ext>
            </a:extLst>
          </p:cNvPr>
          <p:cNvSpPr/>
          <p:nvPr/>
        </p:nvSpPr>
        <p:spPr>
          <a:xfrm>
            <a:off x="508000" y="2990199"/>
            <a:ext cx="7726795"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nl-NL"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cường độ dòng điện hiệu dụng trong mạch cực đại.</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E0EDECFE-0947-4147-8CC0-3BF93519D69C}"/>
              </a:ext>
            </a:extLst>
          </p:cNvPr>
          <p:cNvSpPr/>
          <p:nvPr/>
        </p:nvSpPr>
        <p:spPr>
          <a:xfrm>
            <a:off x="508000" y="4159750"/>
            <a:ext cx="8993168"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nl-NL"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C. công suất tiêu thụ trung bình trong mạch đạt giá trị cực đại.</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F7C92205-1319-4A5E-AA40-76F0C1476C49}"/>
              </a:ext>
            </a:extLst>
          </p:cNvPr>
          <p:cNvSpPr/>
          <p:nvPr/>
        </p:nvSpPr>
        <p:spPr>
          <a:xfrm>
            <a:off x="508000" y="5329301"/>
            <a:ext cx="9353843" cy="523220"/>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D. điện áp hiệu dụng giữa hai đầu đọan mạch đạt giá trị cực </a:t>
            </a:r>
            <a:r>
              <a:rPr lang="nl-NL" sz="2800" b="1">
                <a:solidFill>
                  <a:srgbClr val="FFFFFF"/>
                </a:solidFill>
                <a:latin typeface="UTM Swiss Condensed" panose="02000500000000000000" pitchFamily="2" charset="0"/>
                <a:ea typeface="Arial" panose="020B0604020202020204" pitchFamily="34" charset="0"/>
              </a:rPr>
              <a:t>đại.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7340C76F-B7DF-4CC2-8939-2C6445FA1DEB}"/>
              </a:ext>
            </a:extLst>
          </p:cNvPr>
          <p:cNvSpPr/>
          <p:nvPr/>
        </p:nvSpPr>
        <p:spPr>
          <a:xfrm>
            <a:off x="444500" y="526580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107515994"/>
      </p:ext>
    </p:extLst>
  </p:cSld>
  <p:clrMapOvr>
    <a:masterClrMapping/>
  </p:clrMapOvr>
  <mc:AlternateContent xmlns:mc="http://schemas.openxmlformats.org/markup-compatibility/2006" xmlns:p14="http://schemas.microsoft.com/office/powerpoint/2010/main">
    <mc:Choice Requires="p14">
      <p:transition spd="slow" p14:dur="20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94C875-EED3-4C00-8243-8B935771E7B4}"/>
              </a:ext>
            </a:extLst>
          </p:cNvPr>
          <p:cNvSpPr/>
          <p:nvPr/>
        </p:nvSpPr>
        <p:spPr>
          <a:xfrm>
            <a:off x="127000" y="63500"/>
            <a:ext cx="11938000" cy="200978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46:</a:t>
            </a:r>
            <a:r>
              <a:rPr lang="pt-BR" sz="2800" b="1" dirty="0">
                <a:solidFill>
                  <a:srgbClr val="FFFF00"/>
                </a:solidFill>
                <a:latin typeface="UTM Swiss Condensed" panose="02000500000000000000" pitchFamily="2" charset="0"/>
                <a:cs typeface="Times New Roman" panose="02020603050405020304" pitchFamily="18" charset="0"/>
              </a:rPr>
              <a:t> Đặt điện áp xoay chiều u </a:t>
            </a:r>
            <a:r>
              <a:rPr lang="pt-BR" sz="2800" b="1">
                <a:solidFill>
                  <a:srgbClr val="FFFF00"/>
                </a:solidFill>
                <a:latin typeface="UTM Swiss Condensed" panose="02000500000000000000" pitchFamily="2" charset="0"/>
                <a:cs typeface="Times New Roman" panose="02020603050405020304" pitchFamily="18" charset="0"/>
              </a:rPr>
              <a:t>= U0cos2</a:t>
            </a:r>
            <a:r>
              <a:rPr lang="vi-VN" sz="2800" b="1">
                <a:solidFill>
                  <a:srgbClr val="FFFF00"/>
                </a:solidFill>
                <a:latin typeface="UTM Swiss Condensed" panose="02000500000000000000" pitchFamily="2" charset="0"/>
                <a:cs typeface="Times New Roman" panose="02020603050405020304" pitchFamily="18" charset="0"/>
                <a:sym typeface="Symbol" panose="05050102010706020507" pitchFamily="18" charset="2"/>
              </a:rPr>
              <a:t></a:t>
            </a:r>
            <a:r>
              <a:rPr lang="pt-BR" sz="2800" b="1" dirty="0">
                <a:solidFill>
                  <a:srgbClr val="FFFF00"/>
                </a:solidFill>
                <a:latin typeface="UTM Swiss Condensed" panose="02000500000000000000" pitchFamily="2" charset="0"/>
                <a:cs typeface="Times New Roman" panose="02020603050405020304" pitchFamily="18" charset="0"/>
              </a:rPr>
              <a:t>ft, </a:t>
            </a:r>
            <a:r>
              <a:rPr lang="pt-BR" sz="2800" b="1">
                <a:solidFill>
                  <a:srgbClr val="FFFF00"/>
                </a:solidFill>
                <a:latin typeface="UTM Swiss Condensed" panose="02000500000000000000" pitchFamily="2" charset="0"/>
                <a:cs typeface="Times New Roman" panose="02020603050405020304" pitchFamily="18" charset="0"/>
              </a:rPr>
              <a:t>có U0</a:t>
            </a:r>
            <a:r>
              <a:rPr lang="pt-BR" sz="2800" b="1" dirty="0">
                <a:solidFill>
                  <a:srgbClr val="FFFF00"/>
                </a:solidFill>
                <a:latin typeface="UTM Swiss Condensed" panose="02000500000000000000" pitchFamily="2" charset="0"/>
                <a:cs typeface="Times New Roman" panose="02020603050405020304" pitchFamily="18" charset="0"/>
              </a:rPr>
              <a:t> không đổi và f thay đổi được vào hai đầu đoạn mạch có R, L, C mắc nối tiếp. Khi f </a:t>
            </a:r>
            <a:r>
              <a:rPr lang="pt-BR" sz="2800" b="1">
                <a:solidFill>
                  <a:srgbClr val="FFFF00"/>
                </a:solidFill>
                <a:latin typeface="UTM Swiss Condensed" panose="02000500000000000000" pitchFamily="2" charset="0"/>
                <a:cs typeface="Times New Roman" panose="02020603050405020304" pitchFamily="18" charset="0"/>
              </a:rPr>
              <a:t>= f0</a:t>
            </a:r>
            <a:r>
              <a:rPr lang="pt-BR" sz="2800" b="1" dirty="0">
                <a:solidFill>
                  <a:srgbClr val="FFFF00"/>
                </a:solidFill>
                <a:latin typeface="UTM Swiss Condensed" panose="02000500000000000000" pitchFamily="2" charset="0"/>
                <a:cs typeface="Times New Roman" panose="02020603050405020304" pitchFamily="18" charset="0"/>
              </a:rPr>
              <a:t> thì trong đoạn mạch có cộng hưởng điện. Giá trị </a:t>
            </a:r>
            <a:r>
              <a:rPr lang="pt-BR" sz="2800" b="1">
                <a:solidFill>
                  <a:srgbClr val="FFFF00"/>
                </a:solidFill>
                <a:latin typeface="UTM Swiss Condensed" panose="02000500000000000000" pitchFamily="2" charset="0"/>
                <a:cs typeface="Times New Roman" panose="02020603050405020304" pitchFamily="18" charset="0"/>
              </a:rPr>
              <a:t>của f0</a:t>
            </a:r>
            <a:r>
              <a:rPr lang="pt-BR" sz="2800" b="1" dirty="0">
                <a:solidFill>
                  <a:srgbClr val="FFFF00"/>
                </a:solidFill>
                <a:latin typeface="UTM Swiss Condensed" panose="02000500000000000000" pitchFamily="2" charset="0"/>
                <a:cs typeface="Times New Roman" panose="02020603050405020304" pitchFamily="18" charset="0"/>
              </a:rPr>
              <a:t>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D45DC987-053F-46E1-82A9-185A20FDE23F}"/>
                  </a:ext>
                </a:extLst>
              </p:cNvPr>
              <p:cNvSpPr/>
              <p:nvPr/>
            </p:nvSpPr>
            <p:spPr>
              <a:xfrm>
                <a:off x="762000" y="2073281"/>
                <a:ext cx="2121093" cy="734432"/>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A.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fr-FR"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num>
                      <m:den>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𝑳𝑪</m:t>
                            </m:r>
                          </m:e>
                        </m:rad>
                      </m:den>
                    </m:f>
                  </m:oMath>
                </a14:m>
                <a:r>
                  <a:rPr lang="pt-BR" sz="2800" b="1" dirty="0">
                    <a:solidFill>
                      <a:srgbClr val="FFFFFF"/>
                    </a:solidFill>
                    <a:latin typeface="UTM Swiss Condensed" panose="02000500000000000000" pitchFamily="2" charset="0"/>
                    <a:ea typeface="Arial" panose="020B0604020202020204" pitchFamily="34" charset="0"/>
                  </a:rPr>
                  <a:t>.</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3" name="Rectangle 2">
                <a:extLst>
                  <a:ext uri="{FF2B5EF4-FFF2-40B4-BE49-F238E27FC236}">
                    <a16:creationId xmlns:a16="http://schemas.microsoft.com/office/drawing/2014/main" id="{D45DC987-053F-46E1-82A9-185A20FDE23F}"/>
                  </a:ext>
                </a:extLst>
              </p:cNvPr>
              <p:cNvSpPr>
                <a:spLocks noRot="1" noChangeAspect="1" noMove="1" noResize="1" noEditPoints="1" noAdjustHandles="1" noChangeArrowheads="1" noChangeShapeType="1" noTextEdit="1"/>
              </p:cNvSpPr>
              <p:nvPr/>
            </p:nvSpPr>
            <p:spPr>
              <a:xfrm>
                <a:off x="762000" y="2073281"/>
                <a:ext cx="2121093" cy="734432"/>
              </a:xfrm>
              <a:prstGeom prst="rect">
                <a:avLst/>
              </a:prstGeom>
              <a:blipFill>
                <a:blip r:embed="rId2"/>
                <a:stretch>
                  <a:fillRect l="-5747" b="-413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4CDA9A83-1B71-4778-8707-4AC387EF05E0}"/>
                  </a:ext>
                </a:extLst>
              </p:cNvPr>
              <p:cNvSpPr/>
              <p:nvPr/>
            </p:nvSpPr>
            <p:spPr>
              <a:xfrm>
                <a:off x="3619500" y="2073281"/>
                <a:ext cx="2121093" cy="734432"/>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B.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𝝅</m:t>
                        </m:r>
                      </m:num>
                      <m:den>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𝑳𝑪</m:t>
                            </m:r>
                          </m:e>
                        </m:rad>
                      </m:den>
                    </m:f>
                  </m:oMath>
                </a14:m>
                <a:r>
                  <a:rPr lang="pt-BR" sz="2800" b="1" dirty="0">
                    <a:solidFill>
                      <a:srgbClr val="FFFFFF"/>
                    </a:solidFill>
                    <a:latin typeface="UTM Swiss Condensed" panose="02000500000000000000" pitchFamily="2" charset="0"/>
                    <a:ea typeface="Arial" panose="020B0604020202020204" pitchFamily="34" charset="0"/>
                  </a:rPr>
                  <a:t>.</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4" name="Rectangle 3">
                <a:extLst>
                  <a:ext uri="{FF2B5EF4-FFF2-40B4-BE49-F238E27FC236}">
                    <a16:creationId xmlns:a16="http://schemas.microsoft.com/office/drawing/2014/main" id="{4CDA9A83-1B71-4778-8707-4AC387EF05E0}"/>
                  </a:ext>
                </a:extLst>
              </p:cNvPr>
              <p:cNvSpPr>
                <a:spLocks noRot="1" noChangeAspect="1" noMove="1" noResize="1" noEditPoints="1" noAdjustHandles="1" noChangeArrowheads="1" noChangeShapeType="1" noTextEdit="1"/>
              </p:cNvSpPr>
              <p:nvPr/>
            </p:nvSpPr>
            <p:spPr>
              <a:xfrm>
                <a:off x="3619500" y="2073281"/>
                <a:ext cx="2121093" cy="734432"/>
              </a:xfrm>
              <a:prstGeom prst="rect">
                <a:avLst/>
              </a:prstGeom>
              <a:blipFill>
                <a:blip r:embed="rId3"/>
                <a:stretch>
                  <a:fillRect l="-6034" b="-413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2DA92F3A-8096-412C-B24D-F4FE8E29AC5E}"/>
                  </a:ext>
                </a:extLst>
              </p:cNvPr>
              <p:cNvSpPr/>
              <p:nvPr/>
            </p:nvSpPr>
            <p:spPr>
              <a:xfrm>
                <a:off x="6477000" y="2073281"/>
                <a:ext cx="2121093" cy="734432"/>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nl-NL"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m:t>
                        </m:r>
                      </m:num>
                      <m:den>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𝑳𝑪</m:t>
                            </m:r>
                          </m:e>
                        </m:rad>
                      </m:den>
                    </m:f>
                  </m:oMath>
                </a14:m>
                <a:r>
                  <a:rPr lang="pt-BR" sz="2800" b="1" dirty="0">
                    <a:solidFill>
                      <a:srgbClr val="FFFFFF"/>
                    </a:solidFill>
                    <a:latin typeface="UTM Swiss Condensed" panose="02000500000000000000" pitchFamily="2" charset="0"/>
                    <a:ea typeface="Arial" panose="020B0604020202020204" pitchFamily="34" charset="0"/>
                  </a:rPr>
                  <a:t>.</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5" name="Rectangle 4">
                <a:extLst>
                  <a:ext uri="{FF2B5EF4-FFF2-40B4-BE49-F238E27FC236}">
                    <a16:creationId xmlns:a16="http://schemas.microsoft.com/office/drawing/2014/main" id="{2DA92F3A-8096-412C-B24D-F4FE8E29AC5E}"/>
                  </a:ext>
                </a:extLst>
              </p:cNvPr>
              <p:cNvSpPr>
                <a:spLocks noRot="1" noChangeAspect="1" noMove="1" noResize="1" noEditPoints="1" noAdjustHandles="1" noChangeArrowheads="1" noChangeShapeType="1" noTextEdit="1"/>
              </p:cNvSpPr>
              <p:nvPr/>
            </p:nvSpPr>
            <p:spPr>
              <a:xfrm>
                <a:off x="6477000" y="2073281"/>
                <a:ext cx="2121093" cy="734432"/>
              </a:xfrm>
              <a:prstGeom prst="rect">
                <a:avLst/>
              </a:prstGeom>
              <a:blipFill>
                <a:blip r:embed="rId4"/>
                <a:stretch>
                  <a:fillRect l="-6052" b="-413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5D30C6BD-1B90-4C6E-BDA1-F116E20BF344}"/>
                  </a:ext>
                </a:extLst>
              </p:cNvPr>
              <p:cNvSpPr/>
              <p:nvPr/>
            </p:nvSpPr>
            <p:spPr>
              <a:xfrm>
                <a:off x="9334500" y="2073281"/>
                <a:ext cx="1578317" cy="734432"/>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f>
                      <m:fPr>
                        <m:ctrlPr>
                          <a:rPr lang="vi-VN" sz="2800" b="1" i="1">
                            <a:solidFill>
                              <a:srgbClr val="FFFFFF"/>
                            </a:solidFill>
                            <a:latin typeface="Cambria Math" panose="02040503050406030204" pitchFamily="18" charset="0"/>
                            <a:cs typeface="Times New Roman" panose="02020603050405020304" pitchFamily="18" charset="0"/>
                          </a:rPr>
                        </m:ctrlPr>
                      </m:fPr>
                      <m:num>
                        <m:r>
                          <a:rPr lang="nl-NL" sz="2800" b="1" i="1">
                            <a:solidFill>
                              <a:srgbClr val="FFFFFF"/>
                            </a:solidFill>
                            <a:latin typeface="Cambria Math" panose="02040503050406030204" pitchFamily="18" charset="0"/>
                            <a:ea typeface="Arial" panose="020B0604020202020204" pitchFamily="34" charset="0"/>
                          </a:rPr>
                          <m:t>𝟏</m:t>
                        </m:r>
                      </m:num>
                      <m:den>
                        <m:r>
                          <a:rPr lang="vi-VN" sz="2800" b="1" i="1">
                            <a:solidFill>
                              <a:srgbClr val="FFFFFF"/>
                            </a:solidFill>
                            <a:latin typeface="Cambria Math" panose="02040503050406030204" pitchFamily="18" charset="0"/>
                            <a:ea typeface="Arial" panose="020B0604020202020204" pitchFamily="34" charset="0"/>
                          </a:rPr>
                          <m:t>𝟐</m:t>
                        </m:r>
                        <m:r>
                          <a:rPr lang="vi-VN" sz="2800" b="1" i="1">
                            <a:solidFill>
                              <a:srgbClr val="FFFFFF"/>
                            </a:solidFill>
                            <a:latin typeface="Cambria Math" panose="02040503050406030204" pitchFamily="18" charset="0"/>
                            <a:ea typeface="Arial" panose="020B0604020202020204" pitchFamily="34" charset="0"/>
                          </a:rPr>
                          <m:t>𝝅</m:t>
                        </m:r>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vi-VN" sz="2800" b="1" i="1">
                                <a:solidFill>
                                  <a:srgbClr val="FFFFFF"/>
                                </a:solidFill>
                                <a:latin typeface="Cambria Math" panose="02040503050406030204" pitchFamily="18" charset="0"/>
                                <a:ea typeface="Arial" panose="020B0604020202020204" pitchFamily="34" charset="0"/>
                              </a:rPr>
                              <m:t>𝑳𝑪</m:t>
                            </m:r>
                          </m:e>
                        </m:rad>
                      </m:den>
                    </m:f>
                  </m:oMath>
                </a14:m>
                <a:r>
                  <a:rPr lang="pt-BR" sz="2800" b="1" dirty="0">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6" name="Rectangle 5">
                <a:extLst>
                  <a:ext uri="{FF2B5EF4-FFF2-40B4-BE49-F238E27FC236}">
                    <a16:creationId xmlns:a16="http://schemas.microsoft.com/office/drawing/2014/main" id="{5D30C6BD-1B90-4C6E-BDA1-F116E20BF344}"/>
                  </a:ext>
                </a:extLst>
              </p:cNvPr>
              <p:cNvSpPr>
                <a:spLocks noRot="1" noChangeAspect="1" noMove="1" noResize="1" noEditPoints="1" noAdjustHandles="1" noChangeArrowheads="1" noChangeShapeType="1" noTextEdit="1"/>
              </p:cNvSpPr>
              <p:nvPr/>
            </p:nvSpPr>
            <p:spPr>
              <a:xfrm>
                <a:off x="9334500" y="2073281"/>
                <a:ext cx="1578317" cy="734432"/>
              </a:xfrm>
              <a:prstGeom prst="rect">
                <a:avLst/>
              </a:prstGeom>
              <a:blipFill>
                <a:blip r:embed="rId5"/>
                <a:stretch>
                  <a:fillRect l="-7722" r="-7336" b="-4132"/>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FD977406-191B-4F86-9E4F-F4DF07EC6561}"/>
              </a:ext>
            </a:extLst>
          </p:cNvPr>
          <p:cNvSpPr/>
          <p:nvPr/>
        </p:nvSpPr>
        <p:spPr>
          <a:xfrm>
            <a:off x="9271000" y="2009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844303202"/>
      </p:ext>
    </p:extLst>
  </p:cSld>
  <p:clrMapOvr>
    <a:masterClrMapping/>
  </p:clrMapOvr>
  <mc:AlternateContent xmlns:mc="http://schemas.openxmlformats.org/markup-compatibility/2006" xmlns:p14="http://schemas.microsoft.com/office/powerpoint/2010/main">
    <mc:Choice Requires="p14">
      <p:transition spd="slow" p14:dur="2000">
        <p:comb dir="vert"/>
      </p:transition>
    </mc:Choice>
    <mc:Fallback xmlns="">
      <p:transition spd="slow">
        <p:comb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F0E5B3-36D0-485F-B8C7-BC792C30A6E9}"/>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47:</a:t>
            </a:r>
            <a:r>
              <a:rPr lang="pt-BR" sz="2800" b="1" dirty="0">
                <a:solidFill>
                  <a:srgbClr val="FFFF00"/>
                </a:solidFill>
                <a:latin typeface="UTM Swiss Condensed" panose="02000500000000000000" pitchFamily="2" charset="0"/>
                <a:cs typeface="Times New Roman" panose="02020603050405020304" pitchFamily="18" charset="0"/>
              </a:rPr>
              <a:t> Trong đoạn mach xoay chiều nối tiếp, dòng điện và hiệu điện thế cùng pha khi:</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FCF8D4C0-3D4A-4A1D-B519-517ED917E29A}"/>
              </a:ext>
            </a:extLst>
          </p:cNvPr>
          <p:cNvSpPr/>
          <p:nvPr/>
        </p:nvSpPr>
        <p:spPr>
          <a:xfrm>
            <a:off x="508000" y="1577761"/>
            <a:ext cx="4891083"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A. Mạch xảy ra cộng hưởng.</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319F58C1-2EB5-4D7B-A7CE-E47A889C63AC}"/>
              </a:ext>
            </a:extLst>
          </p:cNvPr>
          <p:cNvSpPr/>
          <p:nvPr/>
        </p:nvSpPr>
        <p:spPr>
          <a:xfrm>
            <a:off x="508000" y="2100981"/>
            <a:ext cx="5065810"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pt-B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dung kháng lớn hơn cảm kháng.</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A9C094D2-9D6D-4405-A390-4D083BCF1E28}"/>
              </a:ext>
            </a:extLst>
          </p:cNvPr>
          <p:cNvSpPr/>
          <p:nvPr/>
        </p:nvSpPr>
        <p:spPr>
          <a:xfrm>
            <a:off x="508000" y="3270532"/>
            <a:ext cx="4891083"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C. Đoạn mạch chỉ có R thuần.</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CBF5BCFB-16E0-4350-BF94-E4A5EF61CFD2}"/>
              </a:ext>
            </a:extLst>
          </p:cNvPr>
          <p:cNvSpPr/>
          <p:nvPr/>
        </p:nvSpPr>
        <p:spPr>
          <a:xfrm>
            <a:off x="508000" y="3793752"/>
            <a:ext cx="7042312"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D. mạch xảy ra cộng hưởng hoặc chỉ có </a:t>
            </a:r>
            <a:r>
              <a:rPr lang="pt-BR" sz="2800" b="1">
                <a:solidFill>
                  <a:srgbClr val="FFFFFF"/>
                </a:solidFill>
                <a:latin typeface="UTM Swiss Condensed" panose="02000500000000000000" pitchFamily="2" charset="0"/>
                <a:ea typeface="Arial" panose="020B0604020202020204" pitchFamily="34" charset="0"/>
              </a:rPr>
              <a:t>R thuần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111020EA-CD74-422E-8D77-49A023F03FDA}"/>
              </a:ext>
            </a:extLst>
          </p:cNvPr>
          <p:cNvSpPr/>
          <p:nvPr/>
        </p:nvSpPr>
        <p:spPr>
          <a:xfrm>
            <a:off x="444500" y="3730252"/>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09074811"/>
      </p:ext>
    </p:extLst>
  </p:cSld>
  <p:clrMapOvr>
    <a:masterClrMapping/>
  </p:clrMapOvr>
  <mc:AlternateContent xmlns:mc="http://schemas.openxmlformats.org/markup-compatibility/2006" xmlns:p14="http://schemas.microsoft.com/office/powerpoint/2010/main">
    <mc:Choice Requires="p14">
      <p:transition spd="slow" p14:dur="2000">
        <p:comb dir="vert"/>
      </p:transition>
    </mc:Choice>
    <mc:Fallback xmlns="">
      <p:transition spd="slow">
        <p:comb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B1EBC7-409C-480B-AD65-C9F1FB92A6C7}"/>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48:</a:t>
            </a:r>
            <a:r>
              <a:rPr lang="pt-BR" sz="2800" b="1" dirty="0">
                <a:solidFill>
                  <a:srgbClr val="FFFF00"/>
                </a:solidFill>
                <a:latin typeface="UTM Swiss Condensed" panose="02000500000000000000" pitchFamily="2" charset="0"/>
                <a:cs typeface="Times New Roman" panose="02020603050405020304" pitchFamily="18" charset="0"/>
              </a:rPr>
              <a:t> Trong đoạn mach xoay chiều có RLC nối tiếp, dòng điện và hiệu điện thế cùng pha khi:</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66F8133F-3787-4FD2-A747-B9B741D8CA71}"/>
              </a:ext>
            </a:extLst>
          </p:cNvPr>
          <p:cNvSpPr/>
          <p:nvPr/>
        </p:nvSpPr>
        <p:spPr>
          <a:xfrm>
            <a:off x="508000" y="1577761"/>
            <a:ext cx="4891083"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A. Mạch xảy ra cộng hưởng.</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691C5F90-D656-4065-8F5E-2F022477E66B}"/>
              </a:ext>
            </a:extLst>
          </p:cNvPr>
          <p:cNvSpPr/>
          <p:nvPr/>
        </p:nvSpPr>
        <p:spPr>
          <a:xfrm>
            <a:off x="508000" y="2100981"/>
            <a:ext cx="5065810"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pt-B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dung kháng lớn hơn cảm kháng.</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07EB19F5-7D9F-420A-BC19-93B4699FA9CB}"/>
              </a:ext>
            </a:extLst>
          </p:cNvPr>
          <p:cNvSpPr/>
          <p:nvPr/>
        </p:nvSpPr>
        <p:spPr>
          <a:xfrm>
            <a:off x="508000" y="3270532"/>
            <a:ext cx="4891083"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C. Đoạn mạch chỉ có R thuần.</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1613FD68-8DAB-4D77-B0A9-853B937BF34E}"/>
              </a:ext>
            </a:extLst>
          </p:cNvPr>
          <p:cNvSpPr/>
          <p:nvPr/>
        </p:nvSpPr>
        <p:spPr>
          <a:xfrm>
            <a:off x="508000" y="3793752"/>
            <a:ext cx="5259773"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D. dung kháng nhỏ hơn cảm </a:t>
            </a:r>
            <a:r>
              <a:rPr lang="pt-BR" sz="2800" b="1">
                <a:solidFill>
                  <a:srgbClr val="FFFFFF"/>
                </a:solidFill>
                <a:latin typeface="UTM Swiss Condensed" panose="02000500000000000000" pitchFamily="2" charset="0"/>
                <a:ea typeface="Arial" panose="020B0604020202020204" pitchFamily="34" charset="0"/>
              </a:rPr>
              <a:t>kháng.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1639F1E3-8D06-4FEB-9C7C-75DDD1C1CC7A}"/>
              </a:ext>
            </a:extLst>
          </p:cNvPr>
          <p:cNvSpPr/>
          <p:nvPr/>
        </p:nvSpPr>
        <p:spPr>
          <a:xfrm>
            <a:off x="444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718313459"/>
      </p:ext>
    </p:extLst>
  </p:cSld>
  <p:clrMapOvr>
    <a:masterClrMapping/>
  </p:clrMapOvr>
  <mc:AlternateContent xmlns:mc="http://schemas.openxmlformats.org/markup-compatibility/2006" xmlns:p14="http://schemas.microsoft.com/office/powerpoint/2010/main">
    <mc:Choice Requires="p14">
      <p:transition spd="slow" p14:dur="20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CD91E6-5165-4FD7-B66B-D27ADD16E9F6}"/>
              </a:ext>
            </a:extLst>
          </p:cNvPr>
          <p:cNvSpPr/>
          <p:nvPr/>
        </p:nvSpPr>
        <p:spPr>
          <a:xfrm>
            <a:off x="127000" y="63500"/>
            <a:ext cx="11938000" cy="200978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49:</a:t>
            </a:r>
            <a:r>
              <a:rPr lang="pt-BR" sz="2800" b="1" dirty="0">
                <a:solidFill>
                  <a:srgbClr val="FFFF00"/>
                </a:solidFill>
                <a:latin typeface="UTM Swiss Condensed" panose="02000500000000000000" pitchFamily="2" charset="0"/>
                <a:cs typeface="Times New Roman" panose="02020603050405020304" pitchFamily="18" charset="0"/>
              </a:rPr>
              <a:t> Trong đoạn mạch RLC, mắc nối tiếp đang xảy ra hiện tượng cộng hưởng. Tăng tần số dòng điện và giữ nguyên các thông số của mạch, kết luận nào sau đây không đúng?</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B2616DFB-DE72-4D1F-A69B-4E988BC1CBF6}"/>
              </a:ext>
            </a:extLst>
          </p:cNvPr>
          <p:cNvSpPr/>
          <p:nvPr/>
        </p:nvSpPr>
        <p:spPr>
          <a:xfrm>
            <a:off x="508000" y="2073281"/>
            <a:ext cx="5814412"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A. Tổng trở tiêu thụ của mạch tăng.</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1A3E3826-986F-48BF-AFDB-36B7FCC4D69C}"/>
              </a:ext>
            </a:extLst>
          </p:cNvPr>
          <p:cNvSpPr/>
          <p:nvPr/>
        </p:nvSpPr>
        <p:spPr>
          <a:xfrm>
            <a:off x="508000" y="2596501"/>
            <a:ext cx="5724644"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pt-BR"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Điện áp hiệu dụng trên tụ điện giảm.</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17322834-FD9C-4014-9550-AE0FB0B2719F}"/>
              </a:ext>
            </a:extLst>
          </p:cNvPr>
          <p:cNvSpPr/>
          <p:nvPr/>
        </p:nvSpPr>
        <p:spPr>
          <a:xfrm>
            <a:off x="508000" y="3766052"/>
            <a:ext cx="6737742"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C. Điện áp hiệu dụng trên điện trở giảm.</a:t>
            </a:r>
            <a:r>
              <a:rPr lang="pt-BR"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9566A214-49E8-45BF-A43F-7B1CB75C3A8B}"/>
              </a:ext>
            </a:extLst>
          </p:cNvPr>
          <p:cNvSpPr/>
          <p:nvPr/>
        </p:nvSpPr>
        <p:spPr>
          <a:xfrm>
            <a:off x="508000" y="4289272"/>
            <a:ext cx="6292107" cy="523220"/>
          </a:xfrm>
          <a:prstGeom prst="rect">
            <a:avLst/>
          </a:prstGeom>
        </p:spPr>
        <p:txBody>
          <a:bodyPr wrap="none">
            <a:spAutoFit/>
          </a:bodyPr>
          <a:lstStyle/>
          <a:p>
            <a:r>
              <a:rPr lang="pt-BR" sz="2800" b="1" dirty="0">
                <a:solidFill>
                  <a:srgbClr val="FFFFFF"/>
                </a:solidFill>
                <a:latin typeface="UTM Swiss Condensed" panose="02000500000000000000" pitchFamily="2" charset="0"/>
                <a:ea typeface="Arial" panose="020B0604020202020204" pitchFamily="34" charset="0"/>
              </a:rPr>
              <a:t>D. Công suất tiêu thụ của đoạn mạch </a:t>
            </a:r>
            <a:r>
              <a:rPr lang="pt-BR" sz="2800" b="1">
                <a:solidFill>
                  <a:srgbClr val="FFFFFF"/>
                </a:solidFill>
                <a:latin typeface="UTM Swiss Condensed" panose="02000500000000000000" pitchFamily="2" charset="0"/>
                <a:ea typeface="Arial" panose="020B0604020202020204" pitchFamily="34" charset="0"/>
              </a:rPr>
              <a:t>tăng.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976B7204-45C7-455C-9169-06963BC50001}"/>
              </a:ext>
            </a:extLst>
          </p:cNvPr>
          <p:cNvSpPr/>
          <p:nvPr/>
        </p:nvSpPr>
        <p:spPr>
          <a:xfrm>
            <a:off x="444500" y="4225772"/>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2172458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F324C9D4-3A26-45A5-B4B2-76B09A696598}"/>
                  </a:ext>
                </a:extLst>
              </p:cNvPr>
              <p:cNvSpPr/>
              <p:nvPr/>
            </p:nvSpPr>
            <p:spPr>
              <a:xfrm>
                <a:off x="127000" y="63500"/>
                <a:ext cx="11938000" cy="1757148"/>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5:</a:t>
                </a:r>
                <a:r>
                  <a:rPr lang="vi-VN" sz="2800" b="1" dirty="0">
                    <a:solidFill>
                      <a:srgbClr val="FFFF00"/>
                    </a:solidFill>
                    <a:latin typeface="UTM Swiss Condensed" panose="02000500000000000000" pitchFamily="2" charset="0"/>
                    <a:cs typeface="Times New Roman" panose="02020603050405020304" pitchFamily="18" charset="0"/>
                  </a:rPr>
                  <a:t> Chọn phát biểu sai. Trong mạch RLC nối tiếp khi tốc độ góc thõa </a:t>
                </a:r>
                <a14:m>
                  <m:oMath xmlns:m="http://schemas.openxmlformats.org/officeDocument/2006/math">
                    <m:r>
                      <a:rPr lang="vi-VN" sz="2800" b="1">
                        <a:solidFill>
                          <a:srgbClr val="FFFF00"/>
                        </a:solidFill>
                        <a:latin typeface="Cambria Math" panose="02040503050406030204" pitchFamily="18" charset="0"/>
                      </a:rPr>
                      <m:t>𝝎</m:t>
                    </m:r>
                    <m:r>
                      <a:rPr lang="vi-VN" sz="2800" b="1">
                        <a:solidFill>
                          <a:srgbClr val="FFFF00"/>
                        </a:solidFill>
                        <a:latin typeface="Cambria Math" panose="02040503050406030204" pitchFamily="18" charset="0"/>
                      </a:rPr>
                      <m:t> = </m:t>
                    </m:r>
                    <m:f>
                      <m:fPr>
                        <m:ctrlPr>
                          <a:rPr lang="vi-VN" sz="2800" b="1" i="1">
                            <a:solidFill>
                              <a:srgbClr val="FFFF00"/>
                            </a:solidFill>
                            <a:latin typeface="Cambria Math" panose="02040503050406030204" pitchFamily="18" charset="0"/>
                          </a:rPr>
                        </m:ctrlPr>
                      </m:fPr>
                      <m:num>
                        <m:r>
                          <a:rPr lang="vi-VN" sz="2800" b="1">
                            <a:solidFill>
                              <a:srgbClr val="FFFF00"/>
                            </a:solidFill>
                            <a:latin typeface="Cambria Math" panose="02040503050406030204" pitchFamily="18" charset="0"/>
                          </a:rPr>
                          <m:t>𝟏</m:t>
                        </m:r>
                      </m:num>
                      <m:den>
                        <m:rad>
                          <m:radPr>
                            <m:degHide m:val="on"/>
                            <m:ctrlPr>
                              <a:rPr lang="vi-VN" sz="2800" b="1" i="1">
                                <a:solidFill>
                                  <a:srgbClr val="FFFF00"/>
                                </a:solidFill>
                                <a:latin typeface="Cambria Math" panose="02040503050406030204" pitchFamily="18" charset="0"/>
                              </a:rPr>
                            </m:ctrlPr>
                          </m:radPr>
                          <m:deg/>
                          <m:e>
                            <m:r>
                              <a:rPr lang="vi-VN" sz="2800" b="1">
                                <a:solidFill>
                                  <a:srgbClr val="FFFF00"/>
                                </a:solidFill>
                                <a:latin typeface="Cambria Math" panose="02040503050406030204" pitchFamily="18" charset="0"/>
                              </a:rPr>
                              <m:t>𝑳𝑪</m:t>
                            </m:r>
                          </m:e>
                        </m:rad>
                      </m:den>
                    </m:f>
                  </m:oMath>
                </a14:m>
                <a:r>
                  <a:rPr lang="vi-VN" sz="2800" b="1" dirty="0">
                    <a:solidFill>
                      <a:srgbClr val="FFFF00"/>
                    </a:solidFill>
                    <a:latin typeface="UTM Swiss Condensed" panose="02000500000000000000" pitchFamily="2" charset="0"/>
                    <a:cs typeface="Times New Roman" panose="02020603050405020304" pitchFamily="18" charset="0"/>
                  </a:rPr>
                  <a:t> thì:</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F324C9D4-3A26-45A5-B4B2-76B09A696598}"/>
                  </a:ext>
                </a:extLst>
              </p:cNvPr>
              <p:cNvSpPr>
                <a:spLocks noRot="1" noChangeAspect="1" noMove="1" noResize="1" noEditPoints="1" noAdjustHandles="1" noChangeArrowheads="1" noChangeShapeType="1" noTextEdit="1"/>
              </p:cNvSpPr>
              <p:nvPr/>
            </p:nvSpPr>
            <p:spPr>
              <a:xfrm>
                <a:off x="127000" y="63500"/>
                <a:ext cx="11938000" cy="1757148"/>
              </a:xfrm>
              <a:prstGeom prst="rect">
                <a:avLst/>
              </a:prstGeom>
              <a:blipFill>
                <a:blip r:embed="rId2"/>
                <a:stretch>
                  <a:fillRect l="-916"/>
                </a:stretch>
              </a:blipFill>
            </p:spPr>
            <p:txBody>
              <a:bodyPr/>
              <a:lstStyle/>
              <a:p>
                <a:r>
                  <a:rPr lang="vi-VN">
                    <a:noFill/>
                  </a:rPr>
                  <a:t> </a:t>
                </a:r>
              </a:p>
            </p:txBody>
          </p:sp>
        </mc:Fallback>
      </mc:AlternateContent>
      <p:sp>
        <p:nvSpPr>
          <p:cNvPr id="3" name="Rectangle 2">
            <a:extLst>
              <a:ext uri="{FF2B5EF4-FFF2-40B4-BE49-F238E27FC236}">
                <a16:creationId xmlns:a16="http://schemas.microsoft.com/office/drawing/2014/main" id="{D781645C-7DF6-43B2-BBF2-671E20F08666}"/>
              </a:ext>
            </a:extLst>
          </p:cNvPr>
          <p:cNvSpPr/>
          <p:nvPr/>
        </p:nvSpPr>
        <p:spPr>
          <a:xfrm>
            <a:off x="508000" y="1820648"/>
            <a:ext cx="11351184"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A. cường độ dòng điện dao động cùng pha với điện áp giữa hai đầu đoạn mạch.</a:t>
            </a:r>
          </a:p>
          <a:p>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2D170E82-3410-46FE-9D37-B2C051DC11F9}"/>
              </a:ext>
            </a:extLst>
          </p:cNvPr>
          <p:cNvSpPr/>
          <p:nvPr/>
        </p:nvSpPr>
        <p:spPr>
          <a:xfrm>
            <a:off x="508000" y="2990199"/>
            <a:ext cx="7726795"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cường độ dòng điện hiệu dụng trong mạch cực đại.</a:t>
            </a:r>
          </a:p>
          <a:p>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8CB5575E-B69E-406C-8984-973A5E5D5B60}"/>
              </a:ext>
            </a:extLst>
          </p:cNvPr>
          <p:cNvSpPr/>
          <p:nvPr/>
        </p:nvSpPr>
        <p:spPr>
          <a:xfrm>
            <a:off x="508000" y="4159750"/>
            <a:ext cx="8993168"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C. công suất tiêu thụ trung bình trong mạch đạt giá trị cực đại.</a:t>
            </a:r>
          </a:p>
          <a:p>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A7958A7E-E5CC-4B3F-A897-DDC57D82413F}"/>
              </a:ext>
            </a:extLst>
          </p:cNvPr>
          <p:cNvSpPr/>
          <p:nvPr/>
        </p:nvSpPr>
        <p:spPr>
          <a:xfrm>
            <a:off x="508000" y="5329301"/>
            <a:ext cx="935384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điện áp hiệu dụng giữa hai đầu đọan mạch đạt giá trị cực </a:t>
            </a:r>
            <a:r>
              <a:rPr lang="vi-VN" sz="2800" b="1">
                <a:solidFill>
                  <a:srgbClr val="FFFFFF"/>
                </a:solidFill>
                <a:latin typeface="UTM Swiss Condensed" panose="02000500000000000000" pitchFamily="2" charset="0"/>
                <a:ea typeface="Arial" panose="020B0604020202020204" pitchFamily="34" charset="0"/>
              </a:rPr>
              <a:t>đại.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51C0D5C1-C5FC-469B-BC33-4C86F5373CD2}"/>
              </a:ext>
            </a:extLst>
          </p:cNvPr>
          <p:cNvSpPr/>
          <p:nvPr/>
        </p:nvSpPr>
        <p:spPr>
          <a:xfrm>
            <a:off x="444500" y="526580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222181204"/>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79F259-8C05-4509-9EB7-6831EAF54AE4}"/>
              </a:ext>
            </a:extLst>
          </p:cNvPr>
          <p:cNvSpPr/>
          <p:nvPr/>
        </p:nvSpPr>
        <p:spPr>
          <a:xfrm>
            <a:off x="127000" y="63500"/>
            <a:ext cx="11938000" cy="200978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it-IT" sz="2800" b="1" dirty="0">
                <a:solidFill>
                  <a:srgbClr val="FF0000"/>
                </a:solidFill>
                <a:latin typeface="UTM Swiss Condensed" panose="02000500000000000000" pitchFamily="2" charset="0"/>
                <a:cs typeface="Times New Roman" panose="02020603050405020304" pitchFamily="18" charset="0"/>
              </a:rPr>
              <a:t>Câu 50:</a:t>
            </a:r>
            <a:r>
              <a:rPr lang="it-IT" sz="2800" b="1" dirty="0">
                <a:solidFill>
                  <a:srgbClr val="FFFF00"/>
                </a:solidFill>
                <a:latin typeface="UTM Swiss Condensed" panose="02000500000000000000" pitchFamily="2" charset="0"/>
                <a:cs typeface="Times New Roman" panose="02020603050405020304" pitchFamily="18" charset="0"/>
              </a:rPr>
              <a:t> Cho một đoạn mạch không phân nhánh gồm một điện trở thuần, một cuộn dây thuần cảm và một tụ điện. Khi xảy ra cộng hưởng điện trong đoạn mạch thì khẳng định nào sau đây </a:t>
            </a:r>
            <a:r>
              <a:rPr lang="it-IT" sz="2800" b="1">
                <a:solidFill>
                  <a:srgbClr val="FFFF00"/>
                </a:solidFill>
                <a:latin typeface="UTM Swiss Condensed" panose="02000500000000000000" pitchFamily="2" charset="0"/>
                <a:cs typeface="Times New Roman" panose="02020603050405020304" pitchFamily="18" charset="0"/>
              </a:rPr>
              <a:t>là sai</a:t>
            </a:r>
            <a:r>
              <a:rPr lang="it-IT" sz="2800" b="1" dirty="0">
                <a:solidFill>
                  <a:srgbClr val="FFFF00"/>
                </a:solidFill>
                <a:latin typeface="UTM Swiss Condensed" panose="02000500000000000000" pitchFamily="2" charset="0"/>
                <a:cs typeface="Times New Roman" panose="02020603050405020304" pitchFamily="18" charset="0"/>
              </a:rPr>
              <a:t>?</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it-IT"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D3025A56-9B34-46CD-BDDB-7FC03DBC7702}"/>
              </a:ext>
            </a:extLst>
          </p:cNvPr>
          <p:cNvSpPr/>
          <p:nvPr/>
        </p:nvSpPr>
        <p:spPr>
          <a:xfrm>
            <a:off x="508000" y="2073281"/>
            <a:ext cx="9339416"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it-IT"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A. Cường độ dòng điện hiệu dụng trong mạch đạt giá trị lớn nhất.</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it-IT"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EB90719E-ECBF-47EF-9BEC-D1ACC9595CE7}"/>
              </a:ext>
            </a:extLst>
          </p:cNvPr>
          <p:cNvSpPr/>
          <p:nvPr/>
        </p:nvSpPr>
        <p:spPr>
          <a:xfrm>
            <a:off x="508000" y="2748914"/>
            <a:ext cx="7438255"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it-IT"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Cảm kháng và dung kháng của mạch bằng nhau.</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it-IT" sz="2800" b="1" dirty="0">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EB9BADFA-719F-4158-9AE9-F9B63F9A4AC1}"/>
              </a:ext>
            </a:extLst>
          </p:cNvPr>
          <p:cNvSpPr/>
          <p:nvPr/>
        </p:nvSpPr>
        <p:spPr>
          <a:xfrm>
            <a:off x="508000" y="3267092"/>
            <a:ext cx="11250196" cy="1815882"/>
          </a:xfrm>
          <a:prstGeom prst="rect">
            <a:avLst/>
          </a:prstGeom>
        </p:spPr>
        <p:txBody>
          <a:bodyPr wrap="none">
            <a:spAutoFit/>
          </a:bodyPr>
          <a:lstStyle/>
          <a:p>
            <a:pPr algn="just">
              <a:lnSpc>
                <a:spcPct val="150000"/>
              </a:lnSpc>
              <a:spcAft>
                <a:spcPts val="0"/>
              </a:spcAft>
              <a:tabLst>
                <a:tab pos="179705" algn="l"/>
                <a:tab pos="3420110" algn="l"/>
                <a:tab pos="5039995" algn="l"/>
              </a:tabLst>
            </a:pPr>
            <a:r>
              <a:rPr lang="it-IT"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C. Điện áp tức thời giữa hai đầu đoạn mạch cùng pha với điện áp tức thời giữa </a:t>
            </a:r>
          </a:p>
          <a:p>
            <a:pPr algn="just">
              <a:lnSpc>
                <a:spcPct val="150000"/>
              </a:lnSpc>
              <a:spcAft>
                <a:spcPts val="0"/>
              </a:spcAft>
              <a:tabLst>
                <a:tab pos="179705" algn="l"/>
                <a:tab pos="3420110" algn="l"/>
                <a:tab pos="5039995" algn="l"/>
              </a:tabLst>
            </a:pPr>
            <a:r>
              <a:rPr lang="it-IT"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hai đầu điện trở R</a:t>
            </a:r>
            <a:endPar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endParaRPr>
          </a:p>
          <a:p>
            <a:r>
              <a:rPr lang="it-IT" sz="2800" b="1" dirty="0">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graphicFrame>
        <p:nvGraphicFramePr>
          <p:cNvPr id="6" name="Table 5">
            <a:extLst>
              <a:ext uri="{FF2B5EF4-FFF2-40B4-BE49-F238E27FC236}">
                <a16:creationId xmlns:a16="http://schemas.microsoft.com/office/drawing/2014/main" id="{5815546D-B512-493C-9F2E-46A25AD88B1E}"/>
              </a:ext>
            </a:extLst>
          </p:cNvPr>
          <p:cNvGraphicFramePr>
            <a:graphicFrameLocks noGrp="1"/>
          </p:cNvGraphicFramePr>
          <p:nvPr>
            <p:extLst>
              <p:ext uri="{D42A27DB-BD31-4B8C-83A1-F6EECF244321}">
                <p14:modId xmlns:p14="http://schemas.microsoft.com/office/powerpoint/2010/main" val="3544163250"/>
              </p:ext>
            </p:extLst>
          </p:nvPr>
        </p:nvGraphicFramePr>
        <p:xfrm>
          <a:off x="1155114" y="6067453"/>
          <a:ext cx="8453120" cy="500127"/>
        </p:xfrm>
        <a:graphic>
          <a:graphicData uri="http://schemas.openxmlformats.org/drawingml/2006/table">
            <a:tbl>
              <a:tblPr firstRow="1" firstCol="1" bandRow="1">
                <a:tableStyleId>{5C22544A-7EE6-4342-B048-85BDC9FD1C3A}</a:tableStyleId>
              </a:tblPr>
              <a:tblGrid>
                <a:gridCol w="162560">
                  <a:extLst>
                    <a:ext uri="{9D8B030D-6E8A-4147-A177-3AD203B41FA5}">
                      <a16:colId xmlns:a16="http://schemas.microsoft.com/office/drawing/2014/main" val="3662714479"/>
                    </a:ext>
                  </a:extLst>
                </a:gridCol>
                <a:gridCol w="162560">
                  <a:extLst>
                    <a:ext uri="{9D8B030D-6E8A-4147-A177-3AD203B41FA5}">
                      <a16:colId xmlns:a16="http://schemas.microsoft.com/office/drawing/2014/main" val="3452168980"/>
                    </a:ext>
                  </a:extLst>
                </a:gridCol>
                <a:gridCol w="162560">
                  <a:extLst>
                    <a:ext uri="{9D8B030D-6E8A-4147-A177-3AD203B41FA5}">
                      <a16:colId xmlns:a16="http://schemas.microsoft.com/office/drawing/2014/main" val="18063974"/>
                    </a:ext>
                  </a:extLst>
                </a:gridCol>
                <a:gridCol w="162560">
                  <a:extLst>
                    <a:ext uri="{9D8B030D-6E8A-4147-A177-3AD203B41FA5}">
                      <a16:colId xmlns:a16="http://schemas.microsoft.com/office/drawing/2014/main" val="788246181"/>
                    </a:ext>
                  </a:extLst>
                </a:gridCol>
                <a:gridCol w="162560">
                  <a:extLst>
                    <a:ext uri="{9D8B030D-6E8A-4147-A177-3AD203B41FA5}">
                      <a16:colId xmlns:a16="http://schemas.microsoft.com/office/drawing/2014/main" val="960762553"/>
                    </a:ext>
                  </a:extLst>
                </a:gridCol>
                <a:gridCol w="162560">
                  <a:extLst>
                    <a:ext uri="{9D8B030D-6E8A-4147-A177-3AD203B41FA5}">
                      <a16:colId xmlns:a16="http://schemas.microsoft.com/office/drawing/2014/main" val="169031402"/>
                    </a:ext>
                  </a:extLst>
                </a:gridCol>
                <a:gridCol w="162560">
                  <a:extLst>
                    <a:ext uri="{9D8B030D-6E8A-4147-A177-3AD203B41FA5}">
                      <a16:colId xmlns:a16="http://schemas.microsoft.com/office/drawing/2014/main" val="1691453234"/>
                    </a:ext>
                  </a:extLst>
                </a:gridCol>
                <a:gridCol w="162560">
                  <a:extLst>
                    <a:ext uri="{9D8B030D-6E8A-4147-A177-3AD203B41FA5}">
                      <a16:colId xmlns:a16="http://schemas.microsoft.com/office/drawing/2014/main" val="580550089"/>
                    </a:ext>
                  </a:extLst>
                </a:gridCol>
                <a:gridCol w="162560">
                  <a:extLst>
                    <a:ext uri="{9D8B030D-6E8A-4147-A177-3AD203B41FA5}">
                      <a16:colId xmlns:a16="http://schemas.microsoft.com/office/drawing/2014/main" val="113937928"/>
                    </a:ext>
                  </a:extLst>
                </a:gridCol>
                <a:gridCol w="162560">
                  <a:extLst>
                    <a:ext uri="{9D8B030D-6E8A-4147-A177-3AD203B41FA5}">
                      <a16:colId xmlns:a16="http://schemas.microsoft.com/office/drawing/2014/main" val="1197856580"/>
                    </a:ext>
                  </a:extLst>
                </a:gridCol>
                <a:gridCol w="162560">
                  <a:extLst>
                    <a:ext uri="{9D8B030D-6E8A-4147-A177-3AD203B41FA5}">
                      <a16:colId xmlns:a16="http://schemas.microsoft.com/office/drawing/2014/main" val="3087438166"/>
                    </a:ext>
                  </a:extLst>
                </a:gridCol>
                <a:gridCol w="162560">
                  <a:extLst>
                    <a:ext uri="{9D8B030D-6E8A-4147-A177-3AD203B41FA5}">
                      <a16:colId xmlns:a16="http://schemas.microsoft.com/office/drawing/2014/main" val="373649714"/>
                    </a:ext>
                  </a:extLst>
                </a:gridCol>
                <a:gridCol w="162560">
                  <a:extLst>
                    <a:ext uri="{9D8B030D-6E8A-4147-A177-3AD203B41FA5}">
                      <a16:colId xmlns:a16="http://schemas.microsoft.com/office/drawing/2014/main" val="3035517224"/>
                    </a:ext>
                  </a:extLst>
                </a:gridCol>
                <a:gridCol w="162560">
                  <a:extLst>
                    <a:ext uri="{9D8B030D-6E8A-4147-A177-3AD203B41FA5}">
                      <a16:colId xmlns:a16="http://schemas.microsoft.com/office/drawing/2014/main" val="1598051873"/>
                    </a:ext>
                  </a:extLst>
                </a:gridCol>
                <a:gridCol w="162560">
                  <a:extLst>
                    <a:ext uri="{9D8B030D-6E8A-4147-A177-3AD203B41FA5}">
                      <a16:colId xmlns:a16="http://schemas.microsoft.com/office/drawing/2014/main" val="720351780"/>
                    </a:ext>
                  </a:extLst>
                </a:gridCol>
                <a:gridCol w="162560">
                  <a:extLst>
                    <a:ext uri="{9D8B030D-6E8A-4147-A177-3AD203B41FA5}">
                      <a16:colId xmlns:a16="http://schemas.microsoft.com/office/drawing/2014/main" val="3439923339"/>
                    </a:ext>
                  </a:extLst>
                </a:gridCol>
                <a:gridCol w="162560">
                  <a:extLst>
                    <a:ext uri="{9D8B030D-6E8A-4147-A177-3AD203B41FA5}">
                      <a16:colId xmlns:a16="http://schemas.microsoft.com/office/drawing/2014/main" val="381708912"/>
                    </a:ext>
                  </a:extLst>
                </a:gridCol>
                <a:gridCol w="162560">
                  <a:extLst>
                    <a:ext uri="{9D8B030D-6E8A-4147-A177-3AD203B41FA5}">
                      <a16:colId xmlns:a16="http://schemas.microsoft.com/office/drawing/2014/main" val="4073400211"/>
                    </a:ext>
                  </a:extLst>
                </a:gridCol>
                <a:gridCol w="162560">
                  <a:extLst>
                    <a:ext uri="{9D8B030D-6E8A-4147-A177-3AD203B41FA5}">
                      <a16:colId xmlns:a16="http://schemas.microsoft.com/office/drawing/2014/main" val="3160092169"/>
                    </a:ext>
                  </a:extLst>
                </a:gridCol>
                <a:gridCol w="162560">
                  <a:extLst>
                    <a:ext uri="{9D8B030D-6E8A-4147-A177-3AD203B41FA5}">
                      <a16:colId xmlns:a16="http://schemas.microsoft.com/office/drawing/2014/main" val="734684003"/>
                    </a:ext>
                  </a:extLst>
                </a:gridCol>
                <a:gridCol w="162560">
                  <a:extLst>
                    <a:ext uri="{9D8B030D-6E8A-4147-A177-3AD203B41FA5}">
                      <a16:colId xmlns:a16="http://schemas.microsoft.com/office/drawing/2014/main" val="2801228856"/>
                    </a:ext>
                  </a:extLst>
                </a:gridCol>
                <a:gridCol w="162560">
                  <a:extLst>
                    <a:ext uri="{9D8B030D-6E8A-4147-A177-3AD203B41FA5}">
                      <a16:colId xmlns:a16="http://schemas.microsoft.com/office/drawing/2014/main" val="2627935206"/>
                    </a:ext>
                  </a:extLst>
                </a:gridCol>
                <a:gridCol w="162560">
                  <a:extLst>
                    <a:ext uri="{9D8B030D-6E8A-4147-A177-3AD203B41FA5}">
                      <a16:colId xmlns:a16="http://schemas.microsoft.com/office/drawing/2014/main" val="3500942324"/>
                    </a:ext>
                  </a:extLst>
                </a:gridCol>
                <a:gridCol w="162560">
                  <a:extLst>
                    <a:ext uri="{9D8B030D-6E8A-4147-A177-3AD203B41FA5}">
                      <a16:colId xmlns:a16="http://schemas.microsoft.com/office/drawing/2014/main" val="2100005698"/>
                    </a:ext>
                  </a:extLst>
                </a:gridCol>
                <a:gridCol w="162560">
                  <a:extLst>
                    <a:ext uri="{9D8B030D-6E8A-4147-A177-3AD203B41FA5}">
                      <a16:colId xmlns:a16="http://schemas.microsoft.com/office/drawing/2014/main" val="2421677144"/>
                    </a:ext>
                  </a:extLst>
                </a:gridCol>
                <a:gridCol w="162560">
                  <a:extLst>
                    <a:ext uri="{9D8B030D-6E8A-4147-A177-3AD203B41FA5}">
                      <a16:colId xmlns:a16="http://schemas.microsoft.com/office/drawing/2014/main" val="3769078777"/>
                    </a:ext>
                  </a:extLst>
                </a:gridCol>
                <a:gridCol w="162560">
                  <a:extLst>
                    <a:ext uri="{9D8B030D-6E8A-4147-A177-3AD203B41FA5}">
                      <a16:colId xmlns:a16="http://schemas.microsoft.com/office/drawing/2014/main" val="3182797100"/>
                    </a:ext>
                  </a:extLst>
                </a:gridCol>
                <a:gridCol w="162560">
                  <a:extLst>
                    <a:ext uri="{9D8B030D-6E8A-4147-A177-3AD203B41FA5}">
                      <a16:colId xmlns:a16="http://schemas.microsoft.com/office/drawing/2014/main" val="3307820960"/>
                    </a:ext>
                  </a:extLst>
                </a:gridCol>
                <a:gridCol w="162560">
                  <a:extLst>
                    <a:ext uri="{9D8B030D-6E8A-4147-A177-3AD203B41FA5}">
                      <a16:colId xmlns:a16="http://schemas.microsoft.com/office/drawing/2014/main" val="303638431"/>
                    </a:ext>
                  </a:extLst>
                </a:gridCol>
                <a:gridCol w="162560">
                  <a:extLst>
                    <a:ext uri="{9D8B030D-6E8A-4147-A177-3AD203B41FA5}">
                      <a16:colId xmlns:a16="http://schemas.microsoft.com/office/drawing/2014/main" val="2831556473"/>
                    </a:ext>
                  </a:extLst>
                </a:gridCol>
                <a:gridCol w="162560">
                  <a:extLst>
                    <a:ext uri="{9D8B030D-6E8A-4147-A177-3AD203B41FA5}">
                      <a16:colId xmlns:a16="http://schemas.microsoft.com/office/drawing/2014/main" val="3757807459"/>
                    </a:ext>
                  </a:extLst>
                </a:gridCol>
                <a:gridCol w="162560">
                  <a:extLst>
                    <a:ext uri="{9D8B030D-6E8A-4147-A177-3AD203B41FA5}">
                      <a16:colId xmlns:a16="http://schemas.microsoft.com/office/drawing/2014/main" val="901160211"/>
                    </a:ext>
                  </a:extLst>
                </a:gridCol>
                <a:gridCol w="162560">
                  <a:extLst>
                    <a:ext uri="{9D8B030D-6E8A-4147-A177-3AD203B41FA5}">
                      <a16:colId xmlns:a16="http://schemas.microsoft.com/office/drawing/2014/main" val="2788943376"/>
                    </a:ext>
                  </a:extLst>
                </a:gridCol>
                <a:gridCol w="162560">
                  <a:extLst>
                    <a:ext uri="{9D8B030D-6E8A-4147-A177-3AD203B41FA5}">
                      <a16:colId xmlns:a16="http://schemas.microsoft.com/office/drawing/2014/main" val="2469943635"/>
                    </a:ext>
                  </a:extLst>
                </a:gridCol>
                <a:gridCol w="162560">
                  <a:extLst>
                    <a:ext uri="{9D8B030D-6E8A-4147-A177-3AD203B41FA5}">
                      <a16:colId xmlns:a16="http://schemas.microsoft.com/office/drawing/2014/main" val="1490069065"/>
                    </a:ext>
                  </a:extLst>
                </a:gridCol>
                <a:gridCol w="162560">
                  <a:extLst>
                    <a:ext uri="{9D8B030D-6E8A-4147-A177-3AD203B41FA5}">
                      <a16:colId xmlns:a16="http://schemas.microsoft.com/office/drawing/2014/main" val="3535300341"/>
                    </a:ext>
                  </a:extLst>
                </a:gridCol>
                <a:gridCol w="162560">
                  <a:extLst>
                    <a:ext uri="{9D8B030D-6E8A-4147-A177-3AD203B41FA5}">
                      <a16:colId xmlns:a16="http://schemas.microsoft.com/office/drawing/2014/main" val="1494015825"/>
                    </a:ext>
                  </a:extLst>
                </a:gridCol>
                <a:gridCol w="162560">
                  <a:extLst>
                    <a:ext uri="{9D8B030D-6E8A-4147-A177-3AD203B41FA5}">
                      <a16:colId xmlns:a16="http://schemas.microsoft.com/office/drawing/2014/main" val="915453032"/>
                    </a:ext>
                  </a:extLst>
                </a:gridCol>
                <a:gridCol w="162560">
                  <a:extLst>
                    <a:ext uri="{9D8B030D-6E8A-4147-A177-3AD203B41FA5}">
                      <a16:colId xmlns:a16="http://schemas.microsoft.com/office/drawing/2014/main" val="2312123444"/>
                    </a:ext>
                  </a:extLst>
                </a:gridCol>
                <a:gridCol w="162560">
                  <a:extLst>
                    <a:ext uri="{9D8B030D-6E8A-4147-A177-3AD203B41FA5}">
                      <a16:colId xmlns:a16="http://schemas.microsoft.com/office/drawing/2014/main" val="2172223437"/>
                    </a:ext>
                  </a:extLst>
                </a:gridCol>
                <a:gridCol w="162560">
                  <a:extLst>
                    <a:ext uri="{9D8B030D-6E8A-4147-A177-3AD203B41FA5}">
                      <a16:colId xmlns:a16="http://schemas.microsoft.com/office/drawing/2014/main" val="4103609343"/>
                    </a:ext>
                  </a:extLst>
                </a:gridCol>
                <a:gridCol w="162560">
                  <a:extLst>
                    <a:ext uri="{9D8B030D-6E8A-4147-A177-3AD203B41FA5}">
                      <a16:colId xmlns:a16="http://schemas.microsoft.com/office/drawing/2014/main" val="3984306348"/>
                    </a:ext>
                  </a:extLst>
                </a:gridCol>
                <a:gridCol w="162560">
                  <a:extLst>
                    <a:ext uri="{9D8B030D-6E8A-4147-A177-3AD203B41FA5}">
                      <a16:colId xmlns:a16="http://schemas.microsoft.com/office/drawing/2014/main" val="2945849260"/>
                    </a:ext>
                  </a:extLst>
                </a:gridCol>
                <a:gridCol w="162560">
                  <a:extLst>
                    <a:ext uri="{9D8B030D-6E8A-4147-A177-3AD203B41FA5}">
                      <a16:colId xmlns:a16="http://schemas.microsoft.com/office/drawing/2014/main" val="3684652704"/>
                    </a:ext>
                  </a:extLst>
                </a:gridCol>
                <a:gridCol w="162560">
                  <a:extLst>
                    <a:ext uri="{9D8B030D-6E8A-4147-A177-3AD203B41FA5}">
                      <a16:colId xmlns:a16="http://schemas.microsoft.com/office/drawing/2014/main" val="936639944"/>
                    </a:ext>
                  </a:extLst>
                </a:gridCol>
                <a:gridCol w="162560">
                  <a:extLst>
                    <a:ext uri="{9D8B030D-6E8A-4147-A177-3AD203B41FA5}">
                      <a16:colId xmlns:a16="http://schemas.microsoft.com/office/drawing/2014/main" val="1444030797"/>
                    </a:ext>
                  </a:extLst>
                </a:gridCol>
                <a:gridCol w="162560">
                  <a:extLst>
                    <a:ext uri="{9D8B030D-6E8A-4147-A177-3AD203B41FA5}">
                      <a16:colId xmlns:a16="http://schemas.microsoft.com/office/drawing/2014/main" val="2272994074"/>
                    </a:ext>
                  </a:extLst>
                </a:gridCol>
                <a:gridCol w="162560">
                  <a:extLst>
                    <a:ext uri="{9D8B030D-6E8A-4147-A177-3AD203B41FA5}">
                      <a16:colId xmlns:a16="http://schemas.microsoft.com/office/drawing/2014/main" val="807338232"/>
                    </a:ext>
                  </a:extLst>
                </a:gridCol>
                <a:gridCol w="162560">
                  <a:extLst>
                    <a:ext uri="{9D8B030D-6E8A-4147-A177-3AD203B41FA5}">
                      <a16:colId xmlns:a16="http://schemas.microsoft.com/office/drawing/2014/main" val="1018833130"/>
                    </a:ext>
                  </a:extLst>
                </a:gridCol>
                <a:gridCol w="162560">
                  <a:extLst>
                    <a:ext uri="{9D8B030D-6E8A-4147-A177-3AD203B41FA5}">
                      <a16:colId xmlns:a16="http://schemas.microsoft.com/office/drawing/2014/main" val="1690491667"/>
                    </a:ext>
                  </a:extLst>
                </a:gridCol>
                <a:gridCol w="162560">
                  <a:extLst>
                    <a:ext uri="{9D8B030D-6E8A-4147-A177-3AD203B41FA5}">
                      <a16:colId xmlns:a16="http://schemas.microsoft.com/office/drawing/2014/main" val="426829800"/>
                    </a:ext>
                  </a:extLst>
                </a:gridCol>
                <a:gridCol w="162560">
                  <a:extLst>
                    <a:ext uri="{9D8B030D-6E8A-4147-A177-3AD203B41FA5}">
                      <a16:colId xmlns:a16="http://schemas.microsoft.com/office/drawing/2014/main" val="1585755080"/>
                    </a:ext>
                  </a:extLst>
                </a:gridCol>
              </a:tblGrid>
              <a:tr h="0">
                <a:tc>
                  <a:txBody>
                    <a:bodyPr/>
                    <a:lstStyle/>
                    <a:p>
                      <a:pPr>
                        <a:lnSpc>
                          <a:spcPct val="107000"/>
                        </a:lnSpc>
                        <a:spcAft>
                          <a:spcPts val="0"/>
                        </a:spcAft>
                      </a:pPr>
                      <a:r>
                        <a:rPr lang="vi-VN" sz="1000">
                          <a:effectLst/>
                        </a:rPr>
                        <a:t>1</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000">
                          <a:effectLst/>
                        </a:rPr>
                        <a:t>2</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000" dirty="0">
                          <a:effectLst/>
                        </a:rPr>
                        <a:t>3</a:t>
                      </a:r>
                      <a:endParaRPr lang="vi-VN"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000">
                          <a:effectLst/>
                        </a:rPr>
                        <a:t>4</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000">
                          <a:effectLst/>
                        </a:rPr>
                        <a:t>5</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000">
                          <a:effectLst/>
                        </a:rPr>
                        <a:t>6</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000">
                          <a:effectLst/>
                        </a:rPr>
                        <a:t>7</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000">
                          <a:effectLst/>
                        </a:rPr>
                        <a:t>8</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000">
                          <a:effectLst/>
                        </a:rPr>
                        <a:t>9</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000">
                          <a:effectLst/>
                        </a:rPr>
                        <a:t>10</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000">
                          <a:effectLst/>
                        </a:rPr>
                        <a:t>11</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000">
                          <a:effectLst/>
                        </a:rPr>
                        <a:t>12</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000">
                          <a:effectLst/>
                        </a:rPr>
                        <a:t>13</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000">
                          <a:effectLst/>
                        </a:rPr>
                        <a:t>14</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000">
                          <a:effectLst/>
                        </a:rPr>
                        <a:t>15</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000">
                          <a:effectLst/>
                        </a:rPr>
                        <a:t>16</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000">
                          <a:effectLst/>
                        </a:rPr>
                        <a:t>17</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000">
                          <a:effectLst/>
                        </a:rPr>
                        <a:t>18</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000">
                          <a:effectLst/>
                        </a:rPr>
                        <a:t>19</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000">
                          <a:effectLst/>
                        </a:rPr>
                        <a:t>20</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000">
                          <a:effectLst/>
                        </a:rPr>
                        <a:t>21</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000">
                          <a:effectLst/>
                        </a:rPr>
                        <a:t>22</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000">
                          <a:effectLst/>
                        </a:rPr>
                        <a:t>23</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000">
                          <a:effectLst/>
                        </a:rPr>
                        <a:t>24</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000">
                          <a:effectLst/>
                        </a:rPr>
                        <a:t>25</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000">
                          <a:effectLst/>
                        </a:rPr>
                        <a:t>26</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000">
                          <a:effectLst/>
                        </a:rPr>
                        <a:t>27</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000">
                          <a:effectLst/>
                        </a:rPr>
                        <a:t>28</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000">
                          <a:effectLst/>
                        </a:rPr>
                        <a:t>29</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000" dirty="0">
                          <a:effectLst/>
                        </a:rPr>
                        <a:t>30</a:t>
                      </a:r>
                      <a:endParaRPr lang="vi-VN"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000">
                          <a:effectLst/>
                        </a:rPr>
                        <a:t>31</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000">
                          <a:effectLst/>
                        </a:rPr>
                        <a:t>32</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000">
                          <a:effectLst/>
                        </a:rPr>
                        <a:t>33</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000">
                          <a:effectLst/>
                        </a:rPr>
                        <a:t>34</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000">
                          <a:effectLst/>
                        </a:rPr>
                        <a:t>35</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000">
                          <a:effectLst/>
                        </a:rPr>
                        <a:t>36</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000">
                          <a:effectLst/>
                        </a:rPr>
                        <a:t>37</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000">
                          <a:effectLst/>
                        </a:rPr>
                        <a:t>38</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000">
                          <a:effectLst/>
                        </a:rPr>
                        <a:t>39</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000">
                          <a:effectLst/>
                        </a:rPr>
                        <a:t>40</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000">
                          <a:effectLst/>
                        </a:rPr>
                        <a:t>41</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000">
                          <a:effectLst/>
                        </a:rPr>
                        <a:t>42</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000">
                          <a:effectLst/>
                        </a:rPr>
                        <a:t>43</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000">
                          <a:effectLst/>
                        </a:rPr>
                        <a:t>44</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000">
                          <a:effectLst/>
                        </a:rPr>
                        <a:t>45</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000">
                          <a:effectLst/>
                        </a:rPr>
                        <a:t>46</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000">
                          <a:effectLst/>
                        </a:rPr>
                        <a:t>47</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000">
                          <a:effectLst/>
                        </a:rPr>
                        <a:t>48</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000">
                          <a:effectLst/>
                        </a:rPr>
                        <a:t>49</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000">
                          <a:effectLst/>
                        </a:rPr>
                        <a:t>50</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000">
                          <a:effectLst/>
                        </a:rPr>
                        <a:t>51</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000">
                          <a:effectLst/>
                        </a:rPr>
                        <a:t>52</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410906"/>
                  </a:ext>
                </a:extLst>
              </a:tr>
              <a:tr h="0">
                <a:tc>
                  <a:txBody>
                    <a:bodyPr/>
                    <a:lstStyle/>
                    <a:p>
                      <a:pPr>
                        <a:lnSpc>
                          <a:spcPct val="107000"/>
                        </a:lnSpc>
                        <a:spcAft>
                          <a:spcPts val="0"/>
                        </a:spcAft>
                      </a:pPr>
                      <a:r>
                        <a:rPr lang="vi-VN" sz="1200">
                          <a:effectLst/>
                        </a:rPr>
                        <a:t>B</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200">
                          <a:effectLst/>
                        </a:rPr>
                        <a:t>A</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200">
                          <a:effectLst/>
                        </a:rPr>
                        <a:t>B</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200">
                          <a:effectLst/>
                        </a:rPr>
                        <a:t>C</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200">
                          <a:effectLst/>
                        </a:rPr>
                        <a:t>D</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200">
                          <a:effectLst/>
                        </a:rPr>
                        <a:t>B</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200">
                          <a:effectLst/>
                        </a:rPr>
                        <a:t>D</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200">
                          <a:effectLst/>
                        </a:rPr>
                        <a:t>C</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200">
                          <a:effectLst/>
                        </a:rPr>
                        <a:t>D</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200">
                          <a:effectLst/>
                        </a:rPr>
                        <a:t>B</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200">
                          <a:effectLst/>
                        </a:rPr>
                        <a:t>A</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200">
                          <a:effectLst/>
                        </a:rPr>
                        <a:t>A</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200">
                          <a:effectLst/>
                        </a:rPr>
                        <a:t>A</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200">
                          <a:effectLst/>
                        </a:rPr>
                        <a:t>A</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200">
                          <a:effectLst/>
                        </a:rPr>
                        <a:t>A</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200">
                          <a:effectLst/>
                        </a:rPr>
                        <a:t>A</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200">
                          <a:effectLst/>
                        </a:rPr>
                        <a:t>A</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200">
                          <a:effectLst/>
                        </a:rPr>
                        <a:t>A</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200">
                          <a:effectLst/>
                        </a:rPr>
                        <a:t>A</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200">
                          <a:effectLst/>
                        </a:rPr>
                        <a:t>A</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200">
                          <a:effectLst/>
                        </a:rPr>
                        <a:t>D</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200">
                          <a:effectLst/>
                        </a:rPr>
                        <a:t>A</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200">
                          <a:effectLst/>
                        </a:rPr>
                        <a:t>A</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200">
                          <a:effectLst/>
                        </a:rPr>
                        <a:t>C</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200">
                          <a:effectLst/>
                        </a:rPr>
                        <a:t>B</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b-NO" sz="1200">
                          <a:effectLst/>
                        </a:rPr>
                        <a:t>B</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200">
                          <a:effectLst/>
                        </a:rPr>
                        <a:t>D</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200">
                          <a:effectLst/>
                        </a:rPr>
                        <a:t>A</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200">
                          <a:effectLst/>
                        </a:rPr>
                        <a:t>D</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200">
                          <a:effectLst/>
                        </a:rPr>
                        <a:t>D</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200">
                          <a:effectLst/>
                        </a:rPr>
                        <a:t>A</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200">
                          <a:effectLst/>
                        </a:rPr>
                        <a:t>A</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200">
                          <a:effectLst/>
                        </a:rPr>
                        <a:t>A</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200">
                          <a:effectLst/>
                        </a:rPr>
                        <a:t>A</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200">
                          <a:effectLst/>
                        </a:rPr>
                        <a:t>A</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200">
                          <a:effectLst/>
                        </a:rPr>
                        <a:t>A</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200">
                          <a:effectLst/>
                        </a:rPr>
                        <a:t>A</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200">
                          <a:effectLst/>
                        </a:rPr>
                        <a:t>A</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200">
                          <a:effectLst/>
                        </a:rPr>
                        <a:t>A</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200">
                          <a:effectLst/>
                        </a:rPr>
                        <a:t>A</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200">
                          <a:effectLst/>
                        </a:rPr>
                        <a:t>B</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200">
                          <a:effectLst/>
                        </a:rPr>
                        <a:t>A</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200">
                          <a:effectLst/>
                        </a:rPr>
                        <a:t>B</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200">
                          <a:effectLst/>
                        </a:rPr>
                        <a:t>C</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1200">
                          <a:effectLst/>
                        </a:rPr>
                        <a:t>D</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200">
                          <a:effectLst/>
                        </a:rPr>
                        <a:t>D</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200">
                          <a:effectLst/>
                        </a:rPr>
                        <a:t>D</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200">
                          <a:effectLst/>
                        </a:rPr>
                        <a:t>A</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200">
                          <a:effectLst/>
                        </a:rPr>
                        <a:t>D</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t-IT" sz="1200">
                          <a:effectLst/>
                        </a:rPr>
                        <a:t>D</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200">
                          <a:effectLst/>
                        </a:rPr>
                        <a:t>B</a:t>
                      </a:r>
                      <a:endParaRPr lang="vi-VN"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vi-VN" sz="1200" dirty="0">
                          <a:effectLst/>
                        </a:rPr>
                        <a:t>A</a:t>
                      </a:r>
                      <a:endParaRPr lang="vi-VN"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112454"/>
                  </a:ext>
                </a:extLst>
              </a:tr>
            </a:tbl>
          </a:graphicData>
        </a:graphic>
      </p:graphicFrame>
      <p:sp>
        <p:nvSpPr>
          <p:cNvPr id="7" name="Rectangle 1">
            <a:extLst>
              <a:ext uri="{FF2B5EF4-FFF2-40B4-BE49-F238E27FC236}">
                <a16:creationId xmlns:a16="http://schemas.microsoft.com/office/drawing/2014/main" id="{6721268F-B07C-4DD1-AF62-C3EC79FDB825}"/>
              </a:ext>
            </a:extLst>
          </p:cNvPr>
          <p:cNvSpPr>
            <a:spLocks noChangeArrowheads="1"/>
          </p:cNvSpPr>
          <p:nvPr/>
        </p:nvSpPr>
        <p:spPr bwMode="auto">
          <a:xfrm>
            <a:off x="433804" y="4727438"/>
            <a:ext cx="1055609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1pPr>
            <a:lvl2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2pPr>
            <a:lvl3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3pPr>
            <a:lvl4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4pPr>
            <a:lvl5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5pPr>
            <a:lvl6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6pPr>
            <a:lvl7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7pPr>
            <a:lvl8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8pPr>
            <a:lvl9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179388" algn="l"/>
                <a:tab pos="3419475" algn="l"/>
                <a:tab pos="5040313" algn="l"/>
              </a:tabLst>
            </a:pPr>
            <a:r>
              <a:rPr lang="it-IT" altLang="vi-VN" sz="2800" b="1" dirty="0">
                <a:solidFill>
                  <a:srgbClr val="FFFFFF"/>
                </a:solidFill>
                <a:latin typeface="UTM Swiss Condensed" panose="02000500000000000000" pitchFamily="2" charset="0"/>
                <a:cs typeface="Times New Roman" panose="02020603050405020304" pitchFamily="18" charset="0"/>
              </a:rPr>
              <a:t>D. Điện áp hiệu dụng giữa hai đầu điện trở R nhỏ hơn điện áp hiệu dụng ở</a:t>
            </a:r>
          </a:p>
          <a:p>
            <a:pPr marL="0" marR="0" lvl="0" indent="0" algn="just" defTabSz="914400" rtl="0" eaLnBrk="0" fontAlgn="base" latinLnBrk="0" hangingPunct="0">
              <a:lnSpc>
                <a:spcPct val="100000"/>
              </a:lnSpc>
              <a:spcBef>
                <a:spcPct val="0"/>
              </a:spcBef>
              <a:spcAft>
                <a:spcPct val="0"/>
              </a:spcAft>
              <a:buClrTx/>
              <a:buSzTx/>
              <a:buFontTx/>
              <a:buNone/>
              <a:tabLst>
                <a:tab pos="179388" algn="l"/>
                <a:tab pos="3419475" algn="l"/>
                <a:tab pos="5040313" algn="l"/>
              </a:tabLst>
            </a:pPr>
            <a:r>
              <a:rPr lang="it-IT" altLang="vi-VN" sz="2800" b="1" dirty="0">
                <a:solidFill>
                  <a:srgbClr val="FFFFFF"/>
                </a:solidFill>
                <a:latin typeface="UTM Swiss Condensed" panose="02000500000000000000" pitchFamily="2" charset="0"/>
                <a:cs typeface="Times New Roman" panose="02020603050405020304" pitchFamily="18" charset="0"/>
              </a:rPr>
              <a:t> hai đầu đoạn mạch. </a:t>
            </a:r>
          </a:p>
        </p:txBody>
      </p:sp>
      <p:sp>
        <p:nvSpPr>
          <p:cNvPr id="8" name="Oval 7">
            <a:extLst>
              <a:ext uri="{FF2B5EF4-FFF2-40B4-BE49-F238E27FC236}">
                <a16:creationId xmlns:a16="http://schemas.microsoft.com/office/drawing/2014/main" id="{2D6CF794-812E-4923-B0C0-6B39BAFA3582}"/>
              </a:ext>
            </a:extLst>
          </p:cNvPr>
          <p:cNvSpPr/>
          <p:nvPr/>
        </p:nvSpPr>
        <p:spPr>
          <a:xfrm>
            <a:off x="1091614" y="6003953"/>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80494098"/>
      </p:ext>
    </p:extLst>
  </p:cSld>
  <p:clrMapOvr>
    <a:masterClrMapping/>
  </p:clrMapOvr>
  <mc:AlternateContent xmlns:mc="http://schemas.openxmlformats.org/markup-compatibility/2006" xmlns:p14="http://schemas.microsoft.com/office/powerpoint/2010/main">
    <mc:Choice Requires="p14">
      <p:transition spd="slow" p14:dur="20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wipe(left)">
                                      <p:cBhvr>
                                        <p:cTn id="37" dur="500"/>
                                        <p:tgtEl>
                                          <p:spTgt spid="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wipe(left)">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animEffect transition="in" filter="wipe(left)">
                                      <p:cBhvr>
                                        <p:cTn id="47" dur="500"/>
                                        <p:tgtEl>
                                          <p:spTgt spid="7">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3" presetClass="entr" presetSubtype="16" fill="hold" grpId="0" nodeType="clickEffect">
                                  <p:stCondLst>
                                    <p:cond delay="0"/>
                                  </p:stCondLst>
                                  <p:childTnLst>
                                    <p:set>
                                      <p:cBhvr>
                                        <p:cTn id="51" dur="1" fill="hold">
                                          <p:stCondLst>
                                            <p:cond delay="0"/>
                                          </p:stCondLst>
                                        </p:cTn>
                                        <p:tgtEl>
                                          <p:spTgt spid="8">
                                            <p:bg/>
                                          </p:spTgt>
                                        </p:tgtEl>
                                        <p:attrNameLst>
                                          <p:attrName>style.visibility</p:attrName>
                                        </p:attrNameLst>
                                      </p:cBhvr>
                                      <p:to>
                                        <p:strVal val="visible"/>
                                      </p:to>
                                    </p:set>
                                    <p:anim calcmode="lin" valueType="num">
                                      <p:cBhvr>
                                        <p:cTn id="52" dur="500" fill="hold"/>
                                        <p:tgtEl>
                                          <p:spTgt spid="8">
                                            <p:bg/>
                                          </p:spTgt>
                                        </p:tgtEl>
                                        <p:attrNameLst>
                                          <p:attrName>ppt_w</p:attrName>
                                        </p:attrNameLst>
                                      </p:cBhvr>
                                      <p:tavLst>
                                        <p:tav tm="0">
                                          <p:val>
                                            <p:fltVal val="0"/>
                                          </p:val>
                                        </p:tav>
                                        <p:tav tm="100000">
                                          <p:val>
                                            <p:strVal val="#ppt_w"/>
                                          </p:val>
                                        </p:tav>
                                      </p:tavLst>
                                    </p:anim>
                                    <p:anim calcmode="lin" valueType="num">
                                      <p:cBhvr>
                                        <p:cTn id="53" dur="500" fill="hold"/>
                                        <p:tgtEl>
                                          <p:spTgt spid="8">
                                            <p:bg/>
                                          </p:spTgt>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23" presetClass="entr" presetSubtype="16" fill="hold" grpId="0" nodeType="clickEffect" nodePh="1">
                                  <p:stCondLst>
                                    <p:cond delay="0"/>
                                  </p:stCondLst>
                                  <p:endCondLst>
                                    <p:cond evt="begin" delay="0">
                                      <p:tn val="56"/>
                                    </p:cond>
                                  </p:endCondLst>
                                  <p:childTnLst>
                                    <p:set>
                                      <p:cBhvr>
                                        <p:cTn id="57" dur="1" fill="hold">
                                          <p:stCondLst>
                                            <p:cond delay="0"/>
                                          </p:stCondLst>
                                        </p:cTn>
                                        <p:tgtEl>
                                          <p:spTgt spid="8">
                                            <p:txEl>
                                              <p:pRg st="0" end="0"/>
                                            </p:txEl>
                                          </p:spTgt>
                                        </p:tgtEl>
                                        <p:attrNameLst>
                                          <p:attrName>style.visibility</p:attrName>
                                        </p:attrNameLst>
                                      </p:cBhvr>
                                      <p:to>
                                        <p:strVal val="visible"/>
                                      </p:to>
                                    </p:set>
                                    <p:anim calcmode="lin" valueType="num">
                                      <p:cBhvr>
                                        <p:cTn id="58"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59" dur="500" fill="hold"/>
                                        <p:tgtEl>
                                          <p:spTgt spid="8">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7" grpId="0" build="p" autoUpdateAnimBg="0"/>
      <p:bldP spid="8" grpId="0" build="p"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268126-084F-4693-AE44-D4BFA81C4355}"/>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51:</a:t>
            </a:r>
            <a:r>
              <a:rPr lang="vi-VN" sz="2800" b="1" dirty="0">
                <a:solidFill>
                  <a:srgbClr val="FFFF00"/>
                </a:solidFill>
                <a:latin typeface="UTM Swiss Condensed" panose="02000500000000000000" pitchFamily="2" charset="0"/>
                <a:cs typeface="Times New Roman" panose="02020603050405020304" pitchFamily="18" charset="0"/>
              </a:rPr>
              <a:t> Đặt điện áp u = U0cos(ωt) (ω&gt;0) vào hai đầu tụ điện có điện dung C. Dung kháng của tụ điện lúc này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D633401E-D289-4800-AB30-DD1D70044ED3}"/>
              </a:ext>
            </a:extLst>
          </p:cNvPr>
          <p:cNvSpPr/>
          <p:nvPr/>
        </p:nvSpPr>
        <p:spPr>
          <a:xfrm>
            <a:off x="7620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ωC.</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5686C7D7-0AC5-46C8-8473-34F125C50DE6}"/>
                  </a:ext>
                </a:extLst>
              </p:cNvPr>
              <p:cNvSpPr/>
              <p:nvPr/>
            </p:nvSpPr>
            <p:spPr>
              <a:xfrm>
                <a:off x="3619500" y="1577761"/>
                <a:ext cx="2121093" cy="71468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𝑪</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5686C7D7-0AC5-46C8-8473-34F125C50DE6}"/>
                  </a:ext>
                </a:extLst>
              </p:cNvPr>
              <p:cNvSpPr>
                <a:spLocks noRot="1" noChangeAspect="1" noMove="1" noResize="1" noEditPoints="1" noAdjustHandles="1" noChangeArrowheads="1" noChangeShapeType="1" noTextEdit="1"/>
              </p:cNvSpPr>
              <p:nvPr/>
            </p:nvSpPr>
            <p:spPr>
              <a:xfrm>
                <a:off x="3619500" y="1577761"/>
                <a:ext cx="2121093" cy="714683"/>
              </a:xfrm>
              <a:prstGeom prst="rect">
                <a:avLst/>
              </a:prstGeom>
              <a:blipFill>
                <a:blip r:embed="rId2"/>
                <a:stretch>
                  <a:fillRect l="-6034" b="-7692"/>
                </a:stretch>
              </a:blipFill>
            </p:spPr>
            <p:txBody>
              <a:bodyPr/>
              <a:lstStyle/>
              <a:p>
                <a:r>
                  <a:rPr lang="vi-VN">
                    <a:noFill/>
                  </a:rPr>
                  <a:t> </a:t>
                </a:r>
              </a:p>
            </p:txBody>
          </p:sp>
        </mc:Fallback>
      </mc:AlternateContent>
      <p:sp>
        <p:nvSpPr>
          <p:cNvPr id="5" name="Rectangle 4">
            <a:extLst>
              <a:ext uri="{FF2B5EF4-FFF2-40B4-BE49-F238E27FC236}">
                <a16:creationId xmlns:a16="http://schemas.microsoft.com/office/drawing/2014/main" id="{698B2EC7-B29E-4F4B-9322-21D36370C566}"/>
              </a:ext>
            </a:extLst>
          </p:cNvPr>
          <p:cNvSpPr/>
          <p:nvPr/>
        </p:nvSpPr>
        <p:spPr>
          <a:xfrm>
            <a:off x="64770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2ωC.</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FA17E64-180F-4717-B1D5-AF03F89D6043}"/>
                  </a:ext>
                </a:extLst>
              </p:cNvPr>
              <p:cNvSpPr/>
              <p:nvPr/>
            </p:nvSpPr>
            <p:spPr>
              <a:xfrm>
                <a:off x="9334500" y="1577761"/>
                <a:ext cx="1130438" cy="71468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𝟏</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𝑪</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𝝎</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6" name="Rectangle 5">
                <a:extLst>
                  <a:ext uri="{FF2B5EF4-FFF2-40B4-BE49-F238E27FC236}">
                    <a16:creationId xmlns:a16="http://schemas.microsoft.com/office/drawing/2014/main" id="{CFA17E64-180F-4717-B1D5-AF03F89D6043}"/>
                  </a:ext>
                </a:extLst>
              </p:cNvPr>
              <p:cNvSpPr>
                <a:spLocks noRot="1" noChangeAspect="1" noMove="1" noResize="1" noEditPoints="1" noAdjustHandles="1" noChangeArrowheads="1" noChangeShapeType="1" noTextEdit="1"/>
              </p:cNvSpPr>
              <p:nvPr/>
            </p:nvSpPr>
            <p:spPr>
              <a:xfrm>
                <a:off x="9334500" y="1577761"/>
                <a:ext cx="1130438" cy="714683"/>
              </a:xfrm>
              <a:prstGeom prst="rect">
                <a:avLst/>
              </a:prstGeom>
              <a:blipFill>
                <a:blip r:embed="rId3"/>
                <a:stretch>
                  <a:fillRect l="-10753" r="-10215" b="-7692"/>
                </a:stretch>
              </a:blipFill>
            </p:spPr>
            <p:txBody>
              <a:bodyPr/>
              <a:lstStyle/>
              <a:p>
                <a:r>
                  <a:rPr lang="vi-VN">
                    <a:noFill/>
                  </a:rPr>
                  <a:t> </a:t>
                </a:r>
              </a:p>
            </p:txBody>
          </p:sp>
        </mc:Fallback>
      </mc:AlternateContent>
      <p:sp>
        <p:nvSpPr>
          <p:cNvPr id="8" name="Oval 7">
            <a:extLst>
              <a:ext uri="{FF2B5EF4-FFF2-40B4-BE49-F238E27FC236}">
                <a16:creationId xmlns:a16="http://schemas.microsoft.com/office/drawing/2014/main" id="{3589C8E5-9CB8-4A32-AB3F-7695D7F681F9}"/>
              </a:ext>
            </a:extLst>
          </p:cNvPr>
          <p:cNvSpPr/>
          <p:nvPr/>
        </p:nvSpPr>
        <p:spPr>
          <a:xfrm>
            <a:off x="92710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6494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8">
                                            <p:bg/>
                                          </p:spTgt>
                                        </p:tgtEl>
                                        <p:attrNameLst>
                                          <p:attrName>style.visibility</p:attrName>
                                        </p:attrNameLst>
                                      </p:cBhvr>
                                      <p:to>
                                        <p:strVal val="visible"/>
                                      </p:to>
                                    </p:set>
                                    <p:anim calcmode="lin" valueType="num">
                                      <p:cBhvr>
                                        <p:cTn id="27" dur="500" fill="hold"/>
                                        <p:tgtEl>
                                          <p:spTgt spid="8">
                                            <p:bg/>
                                          </p:spTgt>
                                        </p:tgtEl>
                                        <p:attrNameLst>
                                          <p:attrName>ppt_w</p:attrName>
                                        </p:attrNameLst>
                                      </p:cBhvr>
                                      <p:tavLst>
                                        <p:tav tm="0">
                                          <p:val>
                                            <p:fltVal val="0"/>
                                          </p:val>
                                        </p:tav>
                                        <p:tav tm="100000">
                                          <p:val>
                                            <p:strVal val="#ppt_w"/>
                                          </p:val>
                                        </p:tav>
                                      </p:tavLst>
                                    </p:anim>
                                    <p:anim calcmode="lin" valueType="num">
                                      <p:cBhvr>
                                        <p:cTn id="28" dur="500" fill="hold"/>
                                        <p:tgtEl>
                                          <p:spTgt spid="8">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8">
                                            <p:txEl>
                                              <p:pRg st="0" end="0"/>
                                            </p:txEl>
                                          </p:spTgt>
                                        </p:tgtEl>
                                        <p:attrNameLst>
                                          <p:attrName>style.visibility</p:attrName>
                                        </p:attrNameLst>
                                      </p:cBhvr>
                                      <p:to>
                                        <p:strVal val="visible"/>
                                      </p:to>
                                    </p:set>
                                    <p:anim calcmode="lin" valueType="num">
                                      <p:cBhvr>
                                        <p:cTn id="33"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8">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8" grpId="0" build="p"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2CEE9B-5ECB-4F8A-9C2F-E119569F2F8E}"/>
              </a:ext>
            </a:extLst>
          </p:cNvPr>
          <p:cNvSpPr/>
          <p:nvPr/>
        </p:nvSpPr>
        <p:spPr>
          <a:xfrm>
            <a:off x="127000" y="63500"/>
            <a:ext cx="11938000" cy="200978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52:</a:t>
            </a:r>
            <a:r>
              <a:rPr lang="vi-VN" sz="2800" b="1" dirty="0">
                <a:solidFill>
                  <a:srgbClr val="FFFF00"/>
                </a:solidFill>
                <a:latin typeface="UTM Swiss Condensed" panose="02000500000000000000" pitchFamily="2" charset="0"/>
                <a:cs typeface="Times New Roman" panose="02020603050405020304" pitchFamily="18" charset="0"/>
              </a:rPr>
              <a:t> Đặt điện áp xoay chiều có tần số góc ω vào hai đầu đoạn mạch gồm điện trở R và cuộn cảm thuần có độ tự cảm L mắc nối tiếp. Hệ số công suát của đoạn mạch lúc này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46C758D3-858C-4D62-A365-F76292B92129}"/>
                  </a:ext>
                </a:extLst>
              </p:cNvPr>
              <p:cNvSpPr/>
              <p:nvPr/>
            </p:nvSpPr>
            <p:spPr>
              <a:xfrm>
                <a:off x="1016000" y="2073281"/>
                <a:ext cx="3044423" cy="82112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𝑹</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d>
                                  <m:d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d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𝑳</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e>
                                </m:d>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e>
                        </m:rad>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𝑹</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46C758D3-858C-4D62-A365-F76292B92129}"/>
                  </a:ext>
                </a:extLst>
              </p:cNvPr>
              <p:cNvSpPr>
                <a:spLocks noRot="1" noChangeAspect="1" noMove="1" noResize="1" noEditPoints="1" noAdjustHandles="1" noChangeArrowheads="1" noChangeShapeType="1" noTextEdit="1"/>
              </p:cNvSpPr>
              <p:nvPr/>
            </p:nvSpPr>
            <p:spPr>
              <a:xfrm>
                <a:off x="1016000" y="2073281"/>
                <a:ext cx="3044423" cy="821122"/>
              </a:xfrm>
              <a:prstGeom prst="rect">
                <a:avLst/>
              </a:prstGeom>
              <a:blipFill>
                <a:blip r:embed="rId2"/>
                <a:stretch>
                  <a:fillRect l="-4208" b="-6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13A5E455-2379-42D5-AF5E-A623A822FCB4}"/>
                  </a:ext>
                </a:extLst>
              </p:cNvPr>
              <p:cNvSpPr/>
              <p:nvPr/>
            </p:nvSpPr>
            <p:spPr>
              <a:xfrm>
                <a:off x="6477000" y="2073281"/>
                <a:ext cx="3044423" cy="106407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𝑹</m:t>
                        </m:r>
                      </m:num>
                      <m:den>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d>
                              <m:dPr>
                                <m:begChr m:val="|"/>
                                <m:endChr m:val="|"/>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dPr>
                              <m:e>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𝑹</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d>
                                      <m:d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d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𝑳</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e>
                                    </m:d>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e>
                            </m:d>
                          </m:e>
                        </m:rad>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13A5E455-2379-42D5-AF5E-A623A822FCB4}"/>
                  </a:ext>
                </a:extLst>
              </p:cNvPr>
              <p:cNvSpPr>
                <a:spLocks noRot="1" noChangeAspect="1" noMove="1" noResize="1" noEditPoints="1" noAdjustHandles="1" noChangeArrowheads="1" noChangeShapeType="1" noTextEdit="1"/>
              </p:cNvSpPr>
              <p:nvPr/>
            </p:nvSpPr>
            <p:spPr>
              <a:xfrm>
                <a:off x="6477000" y="2073281"/>
                <a:ext cx="3044423" cy="1064074"/>
              </a:xfrm>
              <a:prstGeom prst="rect">
                <a:avLst/>
              </a:prstGeom>
              <a:blipFill>
                <a:blip r:embed="rId3"/>
                <a:stretch>
                  <a:fillRect l="-420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C0A079F-64E6-4CA0-9159-91DA524AF3BD}"/>
                  </a:ext>
                </a:extLst>
              </p:cNvPr>
              <p:cNvSpPr/>
              <p:nvPr/>
            </p:nvSpPr>
            <p:spPr>
              <a:xfrm>
                <a:off x="1016000" y="2835281"/>
                <a:ext cx="3044423" cy="80490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𝑹</m:t>
                        </m:r>
                      </m:num>
                      <m:den>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𝑹</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d>
                                  <m:d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d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𝑳</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e>
                                </m:d>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e>
                        </m:rad>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6C0A079F-64E6-4CA0-9159-91DA524AF3BD}"/>
                  </a:ext>
                </a:extLst>
              </p:cNvPr>
              <p:cNvSpPr>
                <a:spLocks noRot="1" noChangeAspect="1" noMove="1" noResize="1" noEditPoints="1" noAdjustHandles="1" noChangeArrowheads="1" noChangeShapeType="1" noTextEdit="1"/>
              </p:cNvSpPr>
              <p:nvPr/>
            </p:nvSpPr>
            <p:spPr>
              <a:xfrm>
                <a:off x="1016000" y="2835281"/>
                <a:ext cx="3044423" cy="804900"/>
              </a:xfrm>
              <a:prstGeom prst="rect">
                <a:avLst/>
              </a:prstGeom>
              <a:blipFill>
                <a:blip r:embed="rId4"/>
                <a:stretch>
                  <a:fillRect l="-420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FFF5D1CE-569C-41BB-9B71-AD44ACA0BD22}"/>
                  </a:ext>
                </a:extLst>
              </p:cNvPr>
              <p:cNvSpPr/>
              <p:nvPr/>
            </p:nvSpPr>
            <p:spPr>
              <a:xfrm>
                <a:off x="6477000" y="2835281"/>
                <a:ext cx="2178353" cy="82112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𝑹</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sup>
                            </m:s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d>
                                  <m:d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d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𝑳</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𝝎</m:t>
                                    </m:r>
                                  </m:e>
                                </m:d>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sup>
                            </m:sSup>
                          </m:e>
                        </m:rad>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𝑹</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6" name="Rectangle 5">
                <a:extLst>
                  <a:ext uri="{FF2B5EF4-FFF2-40B4-BE49-F238E27FC236}">
                    <a16:creationId xmlns:a16="http://schemas.microsoft.com/office/drawing/2014/main" id="{FFF5D1CE-569C-41BB-9B71-AD44ACA0BD22}"/>
                  </a:ext>
                </a:extLst>
              </p:cNvPr>
              <p:cNvSpPr>
                <a:spLocks noRot="1" noChangeAspect="1" noMove="1" noResize="1" noEditPoints="1" noAdjustHandles="1" noChangeArrowheads="1" noChangeShapeType="1" noTextEdit="1"/>
              </p:cNvSpPr>
              <p:nvPr/>
            </p:nvSpPr>
            <p:spPr>
              <a:xfrm>
                <a:off x="6477000" y="2835281"/>
                <a:ext cx="2178353" cy="821122"/>
              </a:xfrm>
              <a:prstGeom prst="rect">
                <a:avLst/>
              </a:prstGeom>
              <a:blipFill>
                <a:blip r:embed="rId5"/>
                <a:stretch>
                  <a:fillRect l="-5882" r="-4762" b="-6667"/>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84DF120F-D9DD-4C36-88BC-98C4C8B1FA25}"/>
              </a:ext>
            </a:extLst>
          </p:cNvPr>
          <p:cNvSpPr/>
          <p:nvPr/>
        </p:nvSpPr>
        <p:spPr>
          <a:xfrm>
            <a:off x="952500" y="2771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98307734"/>
      </p:ext>
    </p:extLst>
  </p:cSld>
  <p:clrMapOvr>
    <a:masterClrMapping/>
  </p:clrMapOvr>
  <mc:AlternateContent xmlns:mc="http://schemas.openxmlformats.org/markup-compatibility/2006" xmlns:p14="http://schemas.microsoft.com/office/powerpoint/2010/main">
    <mc:Choice Requires="p14">
      <p:transition spd="slow" p14:dur="20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C5A600-399A-44E1-8E33-AB5915916F51}"/>
              </a:ext>
            </a:extLst>
          </p:cNvPr>
          <p:cNvSpPr/>
          <p:nvPr/>
        </p:nvSpPr>
        <p:spPr>
          <a:xfrm>
            <a:off x="127000" y="63500"/>
            <a:ext cx="11938000" cy="200978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53:</a:t>
            </a:r>
            <a:r>
              <a:rPr lang="vi-VN" sz="2800" b="1" dirty="0">
                <a:solidFill>
                  <a:srgbClr val="FFFF00"/>
                </a:solidFill>
                <a:latin typeface="UTM Swiss Condensed" panose="02000500000000000000" pitchFamily="2" charset="0"/>
                <a:cs typeface="Times New Roman" panose="02020603050405020304" pitchFamily="18" charset="0"/>
              </a:rPr>
              <a:t> Cho đoạn mạch gồm điện trở thuần R nối tiếp với cuộn cảm thuần có độ tự cảm L. Khi dòng điện xoay chiều có tần số góc ω chạy qua thì tổng trở của đoạn mạch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5840B238-B294-490F-9340-E14BCDB4FBEB}"/>
                  </a:ext>
                </a:extLst>
              </p:cNvPr>
              <p:cNvSpPr/>
              <p:nvPr/>
            </p:nvSpPr>
            <p:spPr>
              <a:xfrm>
                <a:off x="1016000" y="2073281"/>
                <a:ext cx="3044423" cy="61414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𝑹</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d>
                              <m:d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d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𝑳</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e>
                            </m:d>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5840B238-B294-490F-9340-E14BCDB4FBEB}"/>
                  </a:ext>
                </a:extLst>
              </p:cNvPr>
              <p:cNvSpPr>
                <a:spLocks noRot="1" noChangeAspect="1" noMove="1" noResize="1" noEditPoints="1" noAdjustHandles="1" noChangeArrowheads="1" noChangeShapeType="1" noTextEdit="1"/>
              </p:cNvSpPr>
              <p:nvPr/>
            </p:nvSpPr>
            <p:spPr>
              <a:xfrm>
                <a:off x="1016000" y="2073281"/>
                <a:ext cx="3044423" cy="614142"/>
              </a:xfrm>
              <a:prstGeom prst="rect">
                <a:avLst/>
              </a:prstGeom>
              <a:blipFill>
                <a:blip r:embed="rId2"/>
                <a:stretch>
                  <a:fillRect l="-4208" b="-2376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CDF49F37-2CA8-4F16-8925-30C118EC55F2}"/>
                  </a:ext>
                </a:extLst>
              </p:cNvPr>
              <p:cNvSpPr/>
              <p:nvPr/>
            </p:nvSpPr>
            <p:spPr>
              <a:xfrm>
                <a:off x="6477000" y="2073281"/>
                <a:ext cx="3044423" cy="96917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𝑹</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d>
                              <m:d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dPr>
                              <m:e>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𝑳</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den>
                                </m:f>
                              </m:e>
                            </m:d>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CDF49F37-2CA8-4F16-8925-30C118EC55F2}"/>
                  </a:ext>
                </a:extLst>
              </p:cNvPr>
              <p:cNvSpPr>
                <a:spLocks noRot="1" noChangeAspect="1" noMove="1" noResize="1" noEditPoints="1" noAdjustHandles="1" noChangeArrowheads="1" noChangeShapeType="1" noTextEdit="1"/>
              </p:cNvSpPr>
              <p:nvPr/>
            </p:nvSpPr>
            <p:spPr>
              <a:xfrm>
                <a:off x="6477000" y="2073281"/>
                <a:ext cx="3044423" cy="969176"/>
              </a:xfrm>
              <a:prstGeom prst="rect">
                <a:avLst/>
              </a:prstGeom>
              <a:blipFill>
                <a:blip r:embed="rId3"/>
                <a:stretch>
                  <a:fillRect l="-4208" b="-12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A295A7EF-EE3A-46BF-8019-2943424C3B64}"/>
                  </a:ext>
                </a:extLst>
              </p:cNvPr>
              <p:cNvSpPr/>
              <p:nvPr/>
            </p:nvSpPr>
            <p:spPr>
              <a:xfrm>
                <a:off x="1016000" y="2835281"/>
                <a:ext cx="3967753" cy="61414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𝑹</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d>
                              <m:d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d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𝑳</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e>
                            </m:d>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A295A7EF-EE3A-46BF-8019-2943424C3B64}"/>
                  </a:ext>
                </a:extLst>
              </p:cNvPr>
              <p:cNvSpPr>
                <a:spLocks noRot="1" noChangeAspect="1" noMove="1" noResize="1" noEditPoints="1" noAdjustHandles="1" noChangeArrowheads="1" noChangeShapeType="1" noTextEdit="1"/>
              </p:cNvSpPr>
              <p:nvPr/>
            </p:nvSpPr>
            <p:spPr>
              <a:xfrm>
                <a:off x="1016000" y="2835281"/>
                <a:ext cx="3967753" cy="614142"/>
              </a:xfrm>
              <a:prstGeom prst="rect">
                <a:avLst/>
              </a:prstGeom>
              <a:blipFill>
                <a:blip r:embed="rId4"/>
                <a:stretch>
                  <a:fillRect l="-3226" b="-2376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B392EE44-ABCD-410B-B1E3-9C443C6FA2C7}"/>
                  </a:ext>
                </a:extLst>
              </p:cNvPr>
              <p:cNvSpPr/>
              <p:nvPr/>
            </p:nvSpPr>
            <p:spPr>
              <a:xfrm>
                <a:off x="6477000" y="2835281"/>
                <a:ext cx="2831801" cy="61414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𝑹</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sup>
                        </m:s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d>
                              <m:d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d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𝑳</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𝝎</m:t>
                                </m:r>
                              </m:e>
                            </m:d>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sup>
                        </m:sSup>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6" name="Rectangle 5">
                <a:extLst>
                  <a:ext uri="{FF2B5EF4-FFF2-40B4-BE49-F238E27FC236}">
                    <a16:creationId xmlns:a16="http://schemas.microsoft.com/office/drawing/2014/main" id="{B392EE44-ABCD-410B-B1E3-9C443C6FA2C7}"/>
                  </a:ext>
                </a:extLst>
              </p:cNvPr>
              <p:cNvSpPr>
                <a:spLocks noRot="1" noChangeAspect="1" noMove="1" noResize="1" noEditPoints="1" noAdjustHandles="1" noChangeArrowheads="1" noChangeShapeType="1" noTextEdit="1"/>
              </p:cNvSpPr>
              <p:nvPr/>
            </p:nvSpPr>
            <p:spPr>
              <a:xfrm>
                <a:off x="6477000" y="2835281"/>
                <a:ext cx="2831801" cy="614142"/>
              </a:xfrm>
              <a:prstGeom prst="rect">
                <a:avLst/>
              </a:prstGeom>
              <a:blipFill>
                <a:blip r:embed="rId5"/>
                <a:stretch>
                  <a:fillRect l="-4526" r="-3448" b="-23762"/>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B0EEB26F-96AB-4E5F-A8A8-3CDCB18D031C}"/>
              </a:ext>
            </a:extLst>
          </p:cNvPr>
          <p:cNvSpPr/>
          <p:nvPr/>
        </p:nvSpPr>
        <p:spPr>
          <a:xfrm>
            <a:off x="952500" y="2009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93023064"/>
      </p:ext>
    </p:extLst>
  </p:cSld>
  <p:clrMapOvr>
    <a:masterClrMapping/>
  </p:clrMapOvr>
  <mc:AlternateContent xmlns:mc="http://schemas.openxmlformats.org/markup-compatibility/2006" xmlns:p14="http://schemas.microsoft.com/office/powerpoint/2010/main">
    <mc:Choice Requires="p14">
      <p:transition spd="slow" p14:dur="200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8D8489-FA23-474E-BC6B-8CE0150458C1}"/>
              </a:ext>
            </a:extLst>
          </p:cNvPr>
          <p:cNvSpPr/>
          <p:nvPr/>
        </p:nvSpPr>
        <p:spPr>
          <a:xfrm>
            <a:off x="127000" y="63500"/>
            <a:ext cx="11938000" cy="1018740"/>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54:</a:t>
            </a:r>
            <a:r>
              <a:rPr lang="vi-VN" sz="2800" b="1" dirty="0">
                <a:solidFill>
                  <a:srgbClr val="FFFF00"/>
                </a:solidFill>
                <a:latin typeface="UTM Swiss Condensed" panose="02000500000000000000" pitchFamily="2" charset="0"/>
                <a:cs typeface="Times New Roman" panose="02020603050405020304" pitchFamily="18" charset="0"/>
              </a:rPr>
              <a:t> Công thức xác định công suất của dòng điện xoay chiều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3088E8F3-4B48-4847-861E-6F171347459A}"/>
              </a:ext>
            </a:extLst>
          </p:cNvPr>
          <p:cNvSpPr/>
          <p:nvPr/>
        </p:nvSpPr>
        <p:spPr>
          <a:xfrm>
            <a:off x="1016000" y="1082240"/>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P = UI.</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041B5733-8F94-4F8C-974B-809FC604C158}"/>
              </a:ext>
            </a:extLst>
          </p:cNvPr>
          <p:cNvSpPr/>
          <p:nvPr/>
        </p:nvSpPr>
        <p:spPr>
          <a:xfrm>
            <a:off x="6477000" y="1082240"/>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P = UIsinφ.</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895708FE-D1C6-4427-BA45-912FF63D676E}"/>
              </a:ext>
            </a:extLst>
          </p:cNvPr>
          <p:cNvSpPr/>
          <p:nvPr/>
        </p:nvSpPr>
        <p:spPr>
          <a:xfrm>
            <a:off x="1016000" y="1844240"/>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P = UIcosφ.</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D50142E3-E5A7-4D97-BAB1-093C77811E6B}"/>
                  </a:ext>
                </a:extLst>
              </p:cNvPr>
              <p:cNvSpPr/>
              <p:nvPr/>
            </p:nvSpPr>
            <p:spPr>
              <a:xfrm>
                <a:off x="6477000" y="1844240"/>
                <a:ext cx="1760034" cy="7769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P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𝑼</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sup>
                        </m:sSup>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𝑹</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6" name="Rectangle 5">
                <a:extLst>
                  <a:ext uri="{FF2B5EF4-FFF2-40B4-BE49-F238E27FC236}">
                    <a16:creationId xmlns:a16="http://schemas.microsoft.com/office/drawing/2014/main" id="{D50142E3-E5A7-4D97-BAB1-093C77811E6B}"/>
                  </a:ext>
                </a:extLst>
              </p:cNvPr>
              <p:cNvSpPr>
                <a:spLocks noRot="1" noChangeAspect="1" noMove="1" noResize="1" noEditPoints="1" noAdjustHandles="1" noChangeArrowheads="1" noChangeShapeType="1" noTextEdit="1"/>
              </p:cNvSpPr>
              <p:nvPr/>
            </p:nvSpPr>
            <p:spPr>
              <a:xfrm>
                <a:off x="6477000" y="1844240"/>
                <a:ext cx="1760034" cy="776944"/>
              </a:xfrm>
              <a:prstGeom prst="rect">
                <a:avLst/>
              </a:prstGeom>
              <a:blipFill>
                <a:blip r:embed="rId2"/>
                <a:stretch>
                  <a:fillRect l="-7292" r="-6250" b="-7874"/>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B43F3689-EEB0-4D81-B57B-557E99DC20C7}"/>
              </a:ext>
            </a:extLst>
          </p:cNvPr>
          <p:cNvSpPr/>
          <p:nvPr/>
        </p:nvSpPr>
        <p:spPr>
          <a:xfrm>
            <a:off x="952500" y="1780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56957354"/>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B13D06-01B3-4336-AA88-8D2A5946E4DA}"/>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55:</a:t>
            </a:r>
            <a:r>
              <a:rPr lang="vi-VN" sz="2800" b="1" dirty="0">
                <a:solidFill>
                  <a:srgbClr val="FFFF00"/>
                </a:solidFill>
                <a:latin typeface="UTM Swiss Condensed" panose="02000500000000000000" pitchFamily="2" charset="0"/>
                <a:cs typeface="Times New Roman" panose="02020603050405020304" pitchFamily="18" charset="0"/>
              </a:rPr>
              <a:t> Khi dùng đồng hồ đa năng hiện số có một núm xoay để đo điện áp xoay chiều, ta đặt núm xoay ở vị trí</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63539E62-354D-4818-B69C-F255BE2C3F51}"/>
              </a:ext>
            </a:extLst>
          </p:cNvPr>
          <p:cNvSpPr/>
          <p:nvPr/>
        </p:nvSpPr>
        <p:spPr>
          <a:xfrm>
            <a:off x="7620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DCV.</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C4E74161-EE22-4DB9-A598-9686F32E5E2B}"/>
              </a:ext>
            </a:extLst>
          </p:cNvPr>
          <p:cNvSpPr/>
          <p:nvPr/>
        </p:nvSpPr>
        <p:spPr>
          <a:xfrm>
            <a:off x="36195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ACA.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3B69C00C-80DF-47A3-83FE-3F044B002CB9}"/>
              </a:ext>
            </a:extLst>
          </p:cNvPr>
          <p:cNvSpPr/>
          <p:nvPr/>
        </p:nvSpPr>
        <p:spPr>
          <a:xfrm>
            <a:off x="64770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ACV.</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ABE4868E-0275-41C5-AC20-C65D7960AB5B}"/>
              </a:ext>
            </a:extLst>
          </p:cNvPr>
          <p:cNvSpPr/>
          <p:nvPr/>
        </p:nvSpPr>
        <p:spPr>
          <a:xfrm>
            <a:off x="9334500" y="1577761"/>
            <a:ext cx="136127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DCA.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C446A4FF-0ABA-4173-A7A4-DD346C6DD433}"/>
              </a:ext>
            </a:extLst>
          </p:cNvPr>
          <p:cNvSpPr/>
          <p:nvPr/>
        </p:nvSpPr>
        <p:spPr>
          <a:xfrm>
            <a:off x="6413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0178334"/>
      </p:ext>
    </p:extLst>
  </p:cSld>
  <p:clrMapOvr>
    <a:masterClrMapping/>
  </p:clrMapOvr>
  <mc:AlternateContent xmlns:mc="http://schemas.openxmlformats.org/markup-compatibility/2006" xmlns:p14="http://schemas.microsoft.com/office/powerpoint/2010/main">
    <mc:Choice Requires="p14">
      <p:transition spd="slow" p14:dur="2000">
        <p14:flythrough dir="out"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C8062F-F318-4498-835B-2953FCE9388D}"/>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56:</a:t>
            </a:r>
            <a:r>
              <a:rPr lang="vi-VN" sz="2800" b="1" dirty="0">
                <a:solidFill>
                  <a:srgbClr val="FFFF00"/>
                </a:solidFill>
                <a:latin typeface="UTM Swiss Condensed" panose="02000500000000000000" pitchFamily="2" charset="0"/>
                <a:cs typeface="Times New Roman" panose="02020603050405020304" pitchFamily="18" charset="0"/>
              </a:rPr>
              <a:t> Đặt một điện áp xoay chiều u = U0cos2πft (V) vào hai đầu đoạn mạch chỉ có cuộn cảm thuần có độ tự cảm L. Công thức tính cảm kháng của tụ điện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552D66D8-3346-4BD1-B419-91E73DADAECE}"/>
                  </a:ext>
                </a:extLst>
              </p:cNvPr>
              <p:cNvSpPr/>
              <p:nvPr/>
            </p:nvSpPr>
            <p:spPr>
              <a:xfrm>
                <a:off x="1016000" y="1577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a:t>
                </a:r>
                <a14:m>
                  <m:oMath xmlns:m="http://schemas.openxmlformats.org/officeDocument/2006/math">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𝒁</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𝑳</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 </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𝝅</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𝒇𝑳</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552D66D8-3346-4BD1-B419-91E73DADAECE}"/>
                  </a:ext>
                </a:extLst>
              </p:cNvPr>
              <p:cNvSpPr>
                <a:spLocks noRot="1" noChangeAspect="1" noMove="1" noResize="1" noEditPoints="1" noAdjustHandles="1" noChangeArrowheads="1" noChangeShapeType="1" noTextEdit="1"/>
              </p:cNvSpPr>
              <p:nvPr/>
            </p:nvSpPr>
            <p:spPr>
              <a:xfrm>
                <a:off x="1016000" y="1577761"/>
                <a:ext cx="3044423" cy="523220"/>
              </a:xfrm>
              <a:prstGeom prst="rect">
                <a:avLst/>
              </a:prstGeom>
              <a:blipFill>
                <a:blip r:embed="rId2"/>
                <a:stretch>
                  <a:fillRect l="-4208" t="-13953" b="-302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A0CD7C7B-6C95-466C-B138-A19B0C27CF75}"/>
                  </a:ext>
                </a:extLst>
              </p:cNvPr>
              <p:cNvSpPr/>
              <p:nvPr/>
            </p:nvSpPr>
            <p:spPr>
              <a:xfrm>
                <a:off x="6477000" y="1577761"/>
                <a:ext cx="3044423" cy="76989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B. </a:t>
                </a:r>
                <a14:m>
                  <m:oMath xmlns:m="http://schemas.openxmlformats.org/officeDocument/2006/math">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𝒁</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𝑳</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𝟏</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𝝅</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𝒇𝑳</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A0CD7C7B-6C95-466C-B138-A19B0C27CF75}"/>
                  </a:ext>
                </a:extLst>
              </p:cNvPr>
              <p:cNvSpPr>
                <a:spLocks noRot="1" noChangeAspect="1" noMove="1" noResize="1" noEditPoints="1" noAdjustHandles="1" noChangeArrowheads="1" noChangeShapeType="1" noTextEdit="1"/>
              </p:cNvSpPr>
              <p:nvPr/>
            </p:nvSpPr>
            <p:spPr>
              <a:xfrm>
                <a:off x="6477000" y="1577761"/>
                <a:ext cx="3044423" cy="769891"/>
              </a:xfrm>
              <a:prstGeom prst="rect">
                <a:avLst/>
              </a:prstGeom>
              <a:blipFill>
                <a:blip r:embed="rId3"/>
                <a:stretch>
                  <a:fillRect l="-420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0CE91347-6DEF-4871-9D9F-347B70988A7D}"/>
                  </a:ext>
                </a:extLst>
              </p:cNvPr>
              <p:cNvSpPr/>
              <p:nvPr/>
            </p:nvSpPr>
            <p:spPr>
              <a:xfrm>
                <a:off x="1016000" y="2339761"/>
                <a:ext cx="3044423" cy="76989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a:t>
                </a:r>
                <a14:m>
                  <m:oMath xmlns:m="http://schemas.openxmlformats.org/officeDocument/2006/math">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𝒁</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𝑳</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𝟏</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𝝅</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𝒇𝑳</m:t>
                        </m:r>
                      </m:den>
                    </m:f>
                  </m:oMath>
                </a14:m>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0CE91347-6DEF-4871-9D9F-347B70988A7D}"/>
                  </a:ext>
                </a:extLst>
              </p:cNvPr>
              <p:cNvSpPr>
                <a:spLocks noRot="1" noChangeAspect="1" noMove="1" noResize="1" noEditPoints="1" noAdjustHandles="1" noChangeArrowheads="1" noChangeShapeType="1" noTextEdit="1"/>
              </p:cNvSpPr>
              <p:nvPr/>
            </p:nvSpPr>
            <p:spPr>
              <a:xfrm>
                <a:off x="1016000" y="2339761"/>
                <a:ext cx="3044423" cy="769891"/>
              </a:xfrm>
              <a:prstGeom prst="rect">
                <a:avLst/>
              </a:prstGeom>
              <a:blipFill>
                <a:blip r:embed="rId4"/>
                <a:stretch>
                  <a:fillRect l="-420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332E226A-620F-4B02-B63A-656A24CABB2D}"/>
                  </a:ext>
                </a:extLst>
              </p:cNvPr>
              <p:cNvSpPr/>
              <p:nvPr/>
            </p:nvSpPr>
            <p:spPr>
              <a:xfrm>
                <a:off x="6477000" y="2339761"/>
                <a:ext cx="2165593" cy="7196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a:t>
                </a:r>
                <a14:m>
                  <m:oMath xmlns:m="http://schemas.openxmlformats.org/officeDocument/2006/math">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𝒁</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𝑳</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𝟐</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𝝅</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𝒇</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𝑳</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p>
            </p:txBody>
          </p:sp>
        </mc:Choice>
        <mc:Fallback xmlns="">
          <p:sp>
            <p:nvSpPr>
              <p:cNvPr id="6" name="Rectangle 5">
                <a:extLst>
                  <a:ext uri="{FF2B5EF4-FFF2-40B4-BE49-F238E27FC236}">
                    <a16:creationId xmlns:a16="http://schemas.microsoft.com/office/drawing/2014/main" id="{332E226A-620F-4B02-B63A-656A24CABB2D}"/>
                  </a:ext>
                </a:extLst>
              </p:cNvPr>
              <p:cNvSpPr>
                <a:spLocks noRot="1" noChangeAspect="1" noMove="1" noResize="1" noEditPoints="1" noAdjustHandles="1" noChangeArrowheads="1" noChangeShapeType="1" noTextEdit="1"/>
              </p:cNvSpPr>
              <p:nvPr/>
            </p:nvSpPr>
            <p:spPr>
              <a:xfrm>
                <a:off x="6477000" y="2339761"/>
                <a:ext cx="2165593" cy="719621"/>
              </a:xfrm>
              <a:prstGeom prst="rect">
                <a:avLst/>
              </a:prstGeom>
              <a:blipFill>
                <a:blip r:embed="rId5"/>
                <a:stretch>
                  <a:fillRect l="-5915" b="-8475"/>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CDBE916B-130A-4F7E-9251-E0C70E11791C}"/>
              </a:ext>
            </a:extLst>
          </p:cNvPr>
          <p:cNvSpPr/>
          <p:nvPr/>
        </p:nvSpPr>
        <p:spPr>
          <a:xfrm>
            <a:off x="952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45581191"/>
      </p:ext>
    </p:extLst>
  </p:cSld>
  <p:clrMapOvr>
    <a:masterClrMapping/>
  </p:clrMapOvr>
  <mc:AlternateContent xmlns:mc="http://schemas.openxmlformats.org/markup-compatibility/2006" xmlns:p14="http://schemas.microsoft.com/office/powerpoint/2010/main">
    <mc:Choice Requires="p14">
      <p:transition spd="slow" p14:dur="20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5756CBA7-315D-4F0B-A1C0-81E89542E362}"/>
                  </a:ext>
                </a:extLst>
              </p:cNvPr>
              <p:cNvSpPr/>
              <p:nvPr/>
            </p:nvSpPr>
            <p:spPr>
              <a:xfrm>
                <a:off x="127000" y="63500"/>
                <a:ext cx="11938000" cy="1732077"/>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57:</a:t>
                </a:r>
                <a:r>
                  <a:rPr lang="vi-VN" sz="2800" b="1" dirty="0">
                    <a:solidFill>
                      <a:srgbClr val="FFFF00"/>
                    </a:solidFill>
                    <a:latin typeface="UTM Swiss Condensed" panose="02000500000000000000" pitchFamily="2" charset="0"/>
                    <a:cs typeface="Times New Roman" panose="02020603050405020304" pitchFamily="18" charset="0"/>
                  </a:rPr>
                  <a:t> Đặt điện áp xoay chiều u = U0</a:t>
                </a:r>
                <a14:m>
                  <m:oMath xmlns:m="http://schemas.openxmlformats.org/officeDocument/2006/math">
                    <m:r>
                      <a:rPr lang="vi-VN" sz="2800" b="1">
                        <a:solidFill>
                          <a:srgbClr val="FFFF00"/>
                        </a:solidFill>
                        <a:latin typeface="Cambria Math" panose="02040503050406030204" pitchFamily="18" charset="0"/>
                      </a:rPr>
                      <m:t>𝒄</m:t>
                    </m:r>
                    <m:r>
                      <m:rPr>
                        <m:nor/>
                      </m:rPr>
                      <a:rPr lang="vi-VN" sz="2800" b="1">
                        <a:solidFill>
                          <a:srgbClr val="FFFF00"/>
                        </a:solidFill>
                        <a:latin typeface="UTM Swiss Condensed" panose="02000500000000000000" pitchFamily="2" charset="0"/>
                        <a:cs typeface="Times New Roman" panose="02020603050405020304" pitchFamily="18" charset="0"/>
                      </a:rPr>
                      <m:t>os</m:t>
                    </m:r>
                    <m:f>
                      <m:fPr>
                        <m:ctrlPr>
                          <a:rPr lang="vi-VN" sz="2800" b="1" i="1">
                            <a:solidFill>
                              <a:srgbClr val="FFFF00"/>
                            </a:solidFill>
                            <a:latin typeface="Cambria Math" panose="02040503050406030204" pitchFamily="18" charset="0"/>
                          </a:rPr>
                        </m:ctrlPr>
                      </m:fPr>
                      <m:num>
                        <m:r>
                          <a:rPr lang="vi-VN" sz="2800" b="1">
                            <a:solidFill>
                              <a:srgbClr val="FFFF00"/>
                            </a:solidFill>
                            <a:latin typeface="Cambria Math" panose="02040503050406030204" pitchFamily="18" charset="0"/>
                          </a:rPr>
                          <m:t>𝟐</m:t>
                        </m:r>
                        <m:r>
                          <a:rPr lang="vi-VN" sz="2800" b="1">
                            <a:solidFill>
                              <a:srgbClr val="FFFF00"/>
                            </a:solidFill>
                            <a:latin typeface="Cambria Math" panose="02040503050406030204" pitchFamily="18" charset="0"/>
                          </a:rPr>
                          <m:t>𝝅</m:t>
                        </m:r>
                        <m:r>
                          <a:rPr lang="vi-VN" sz="2800" b="1">
                            <a:solidFill>
                              <a:srgbClr val="FFFF00"/>
                            </a:solidFill>
                            <a:latin typeface="Cambria Math" panose="02040503050406030204" pitchFamily="18" charset="0"/>
                          </a:rPr>
                          <m:t>𝒕</m:t>
                        </m:r>
                      </m:num>
                      <m:den>
                        <m:r>
                          <a:rPr lang="vi-VN" sz="2800" b="1">
                            <a:solidFill>
                              <a:srgbClr val="FFFF00"/>
                            </a:solidFill>
                            <a:latin typeface="Cambria Math" panose="02040503050406030204" pitchFamily="18" charset="0"/>
                          </a:rPr>
                          <m:t>𝑻</m:t>
                        </m:r>
                      </m:den>
                    </m:f>
                    <m:d>
                      <m:dPr>
                        <m:ctrlPr>
                          <a:rPr lang="vi-VN" sz="2800" b="1" i="1">
                            <a:solidFill>
                              <a:srgbClr val="FFFF00"/>
                            </a:solidFill>
                            <a:latin typeface="Cambria Math" panose="02040503050406030204" pitchFamily="18" charset="0"/>
                          </a:rPr>
                        </m:ctrlPr>
                      </m:dPr>
                      <m:e>
                        <m:r>
                          <a:rPr lang="vi-VN" sz="2800" b="1">
                            <a:solidFill>
                              <a:srgbClr val="FFFF00"/>
                            </a:solidFill>
                            <a:latin typeface="Cambria Math" panose="02040503050406030204" pitchFamily="18" charset="0"/>
                          </a:rPr>
                          <m:t>𝑽</m:t>
                        </m:r>
                      </m:e>
                    </m:d>
                  </m:oMath>
                </a14:m>
                <a:r>
                  <a:rPr lang="vi-VN" sz="2800" b="1" dirty="0">
                    <a:solidFill>
                      <a:srgbClr val="FFFF00"/>
                    </a:solidFill>
                    <a:latin typeface="UTM Swiss Condensed" panose="02000500000000000000" pitchFamily="2" charset="0"/>
                    <a:cs typeface="Times New Roman" panose="02020603050405020304" pitchFamily="18" charset="0"/>
                  </a:rPr>
                  <a:t> vào hai đầu đoạn mạch chỉ có cuộn cảm thuần có độ tự cảm L. Tổng trở của mạch bằng</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5756CBA7-315D-4F0B-A1C0-81E89542E362}"/>
                  </a:ext>
                </a:extLst>
              </p:cNvPr>
              <p:cNvSpPr>
                <a:spLocks noRot="1" noChangeAspect="1" noMove="1" noResize="1" noEditPoints="1" noAdjustHandles="1" noChangeArrowheads="1" noChangeShapeType="1" noTextEdit="1"/>
              </p:cNvSpPr>
              <p:nvPr/>
            </p:nvSpPr>
            <p:spPr>
              <a:xfrm>
                <a:off x="127000" y="63500"/>
                <a:ext cx="11938000" cy="1732077"/>
              </a:xfrm>
              <a:prstGeom prst="rect">
                <a:avLst/>
              </a:prstGeom>
              <a:blipFill>
                <a:blip r:embed="rId2"/>
                <a:stretch>
                  <a:fillRect l="-916" r="-86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A98F644-BDC4-462F-83C0-C75600DE736E}"/>
                  </a:ext>
                </a:extLst>
              </p:cNvPr>
              <p:cNvSpPr/>
              <p:nvPr/>
            </p:nvSpPr>
            <p:spPr>
              <a:xfrm>
                <a:off x="762000" y="1795577"/>
                <a:ext cx="2121093" cy="7126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𝑻</m:t>
                        </m:r>
                      </m:den>
                    </m:f>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𝑳</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BA98F644-BDC4-462F-83C0-C75600DE736E}"/>
                  </a:ext>
                </a:extLst>
              </p:cNvPr>
              <p:cNvSpPr>
                <a:spLocks noRot="1" noChangeAspect="1" noMove="1" noResize="1" noEditPoints="1" noAdjustHandles="1" noChangeArrowheads="1" noChangeShapeType="1" noTextEdit="1"/>
              </p:cNvSpPr>
              <p:nvPr/>
            </p:nvSpPr>
            <p:spPr>
              <a:xfrm>
                <a:off x="762000" y="1795577"/>
                <a:ext cx="2121093" cy="712631"/>
              </a:xfrm>
              <a:prstGeom prst="rect">
                <a:avLst/>
              </a:prstGeom>
              <a:blipFill>
                <a:blip r:embed="rId3"/>
                <a:stretch>
                  <a:fillRect l="-5747" b="-8621"/>
                </a:stretch>
              </a:blipFill>
            </p:spPr>
            <p:txBody>
              <a:bodyPr/>
              <a:lstStyle/>
              <a:p>
                <a:r>
                  <a:rPr lang="vi-VN">
                    <a:noFill/>
                  </a:rPr>
                  <a:t> </a:t>
                </a:r>
              </a:p>
            </p:txBody>
          </p:sp>
        </mc:Fallback>
      </mc:AlternateContent>
      <p:sp>
        <p:nvSpPr>
          <p:cNvPr id="4" name="Rectangle 3">
            <a:extLst>
              <a:ext uri="{FF2B5EF4-FFF2-40B4-BE49-F238E27FC236}">
                <a16:creationId xmlns:a16="http://schemas.microsoft.com/office/drawing/2014/main" id="{74D2EF62-CFCC-4D97-A0AD-0ACF8607325D}"/>
              </a:ext>
            </a:extLst>
          </p:cNvPr>
          <p:cNvSpPr/>
          <p:nvPr/>
        </p:nvSpPr>
        <p:spPr>
          <a:xfrm>
            <a:off x="3619500" y="1795577"/>
            <a:ext cx="119776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B. TL.</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8FF75DA8-DCA2-47B1-A930-D271454B3416}"/>
              </a:ext>
            </a:extLst>
          </p:cNvPr>
          <p:cNvSpPr/>
          <p:nvPr/>
        </p:nvSpPr>
        <p:spPr>
          <a:xfrm>
            <a:off x="6477000" y="1795577"/>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2πTL.</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96B9CD25-52C4-4E01-96F8-996D36C31658}"/>
                  </a:ext>
                </a:extLst>
              </p:cNvPr>
              <p:cNvSpPr/>
              <p:nvPr/>
            </p:nvSpPr>
            <p:spPr>
              <a:xfrm>
                <a:off x="9334500" y="1795577"/>
                <a:ext cx="1151277" cy="7126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𝑻</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𝟐</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𝝅</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𝑳</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p>
            </p:txBody>
          </p:sp>
        </mc:Choice>
        <mc:Fallback xmlns="">
          <p:sp>
            <p:nvSpPr>
              <p:cNvPr id="6" name="Rectangle 5">
                <a:extLst>
                  <a:ext uri="{FF2B5EF4-FFF2-40B4-BE49-F238E27FC236}">
                    <a16:creationId xmlns:a16="http://schemas.microsoft.com/office/drawing/2014/main" id="{96B9CD25-52C4-4E01-96F8-996D36C31658}"/>
                  </a:ext>
                </a:extLst>
              </p:cNvPr>
              <p:cNvSpPr>
                <a:spLocks noRot="1" noChangeAspect="1" noMove="1" noResize="1" noEditPoints="1" noAdjustHandles="1" noChangeArrowheads="1" noChangeShapeType="1" noTextEdit="1"/>
              </p:cNvSpPr>
              <p:nvPr/>
            </p:nvSpPr>
            <p:spPr>
              <a:xfrm>
                <a:off x="9334500" y="1795577"/>
                <a:ext cx="1151277" cy="712631"/>
              </a:xfrm>
              <a:prstGeom prst="rect">
                <a:avLst/>
              </a:prstGeom>
              <a:blipFill>
                <a:blip r:embed="rId4"/>
                <a:stretch>
                  <a:fillRect l="-10582" b="-8621"/>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F1812E8E-DD8D-49B7-80C3-1CE2B56FADBC}"/>
              </a:ext>
            </a:extLst>
          </p:cNvPr>
          <p:cNvSpPr/>
          <p:nvPr/>
        </p:nvSpPr>
        <p:spPr>
          <a:xfrm>
            <a:off x="698500" y="1732077"/>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96601020"/>
      </p:ext>
    </p:extLst>
  </p:cSld>
  <p:clrMapOvr>
    <a:masterClrMapping/>
  </p:clrMapOvr>
  <mc:AlternateContent xmlns:mc="http://schemas.openxmlformats.org/markup-compatibility/2006" xmlns:p14="http://schemas.microsoft.com/office/powerpoint/2010/main">
    <mc:Choice Requires="p14">
      <p:transition spd="slow" p14:dur="2000">
        <p14:prism dir="d"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31C08E-7BD4-4895-A739-3F0FC6F46AC4}"/>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nb-NO" sz="2800" b="1" dirty="0">
                <a:solidFill>
                  <a:srgbClr val="FF0000"/>
                </a:solidFill>
                <a:latin typeface="UTM Swiss Condensed" panose="02000500000000000000" pitchFamily="2" charset="0"/>
                <a:cs typeface="Times New Roman" panose="02020603050405020304" pitchFamily="18" charset="0"/>
              </a:rPr>
              <a:t>Câu 58:</a:t>
            </a:r>
            <a:r>
              <a:rPr lang="nb-NO" sz="2800" b="1" dirty="0">
                <a:solidFill>
                  <a:srgbClr val="FFFF00"/>
                </a:solidFill>
                <a:latin typeface="UTM Swiss Condensed" panose="02000500000000000000" pitchFamily="2" charset="0"/>
                <a:cs typeface="Times New Roman" panose="02020603050405020304" pitchFamily="18" charset="0"/>
              </a:rPr>
              <a:t> Trong hệ SI, điện năng tiêu thụ của dòng điện xoay chiều được tính bằng đơn vị</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nb-NO"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DB297BD2-6727-47C7-BDF5-C95A0E0C3BDF}"/>
              </a:ext>
            </a:extLst>
          </p:cNvPr>
          <p:cNvSpPr/>
          <p:nvPr/>
        </p:nvSpPr>
        <p:spPr>
          <a:xfrm>
            <a:off x="10160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jun(J).</a:t>
            </a:r>
            <a:r>
              <a:rPr kumimoji="0" lang="nb-NO"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BD80571A-C7DF-4FDC-80DF-EAD58F27EAA0}"/>
                  </a:ext>
                </a:extLst>
              </p:cNvPr>
              <p:cNvSpPr/>
              <p:nvPr/>
            </p:nvSpPr>
            <p:spPr>
              <a:xfrm>
                <a:off x="64770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oát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𝑾</m:t>
                    </m:r>
                  </m:oMath>
                </a14:m>
                <a:r>
                  <a:rPr kumimoji="0" lang="nb-NO"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nb-NO"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BD80571A-C7DF-4FDC-80DF-EAD58F27EAA0}"/>
                  </a:ext>
                </a:extLst>
              </p:cNvPr>
              <p:cNvSpPr>
                <a:spLocks noRot="1" noChangeAspect="1" noMove="1" noResize="1" noEditPoints="1" noAdjustHandles="1" noChangeArrowheads="1" noChangeShapeType="1" noTextEdit="1"/>
              </p:cNvSpPr>
              <p:nvPr/>
            </p:nvSpPr>
            <p:spPr>
              <a:xfrm>
                <a:off x="6477000" y="1577761"/>
                <a:ext cx="2121093" cy="523220"/>
              </a:xfrm>
              <a:prstGeom prst="rect">
                <a:avLst/>
              </a:prstGeom>
              <a:blipFill>
                <a:blip r:embed="rId2"/>
                <a:stretch>
                  <a:fillRect l="-6052" t="-13953" b="-30233"/>
                </a:stretch>
              </a:blipFill>
            </p:spPr>
            <p:txBody>
              <a:bodyPr/>
              <a:lstStyle/>
              <a:p>
                <a:r>
                  <a:rPr lang="vi-VN">
                    <a:noFill/>
                  </a:rPr>
                  <a:t> </a:t>
                </a:r>
              </a:p>
            </p:txBody>
          </p:sp>
        </mc:Fallback>
      </mc:AlternateContent>
      <p:sp>
        <p:nvSpPr>
          <p:cNvPr id="5" name="Rectangle 4">
            <a:extLst>
              <a:ext uri="{FF2B5EF4-FFF2-40B4-BE49-F238E27FC236}">
                <a16:creationId xmlns:a16="http://schemas.microsoft.com/office/drawing/2014/main" id="{B036E7B1-3FAC-45BD-B902-9232FD23CAC9}"/>
              </a:ext>
            </a:extLst>
          </p:cNvPr>
          <p:cNvSpPr/>
          <p:nvPr/>
        </p:nvSpPr>
        <p:spPr>
          <a:xfrm>
            <a:off x="1016000" y="2339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niuton (N).</a:t>
            </a:r>
            <a:r>
              <a:rPr kumimoji="0" lang="nb-NO"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EEDAC1BB-076D-43FB-BBE4-154BE2AB76F4}"/>
              </a:ext>
            </a:extLst>
          </p:cNvPr>
          <p:cNvSpPr/>
          <p:nvPr/>
        </p:nvSpPr>
        <p:spPr>
          <a:xfrm>
            <a:off x="6477000" y="2339761"/>
            <a:ext cx="235513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ampe (A</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pl-P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B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EBA5CC3D-A7C8-435C-975B-13ACD85BFF38}"/>
              </a:ext>
            </a:extLst>
          </p:cNvPr>
          <p:cNvSpPr/>
          <p:nvPr/>
        </p:nvSpPr>
        <p:spPr>
          <a:xfrm>
            <a:off x="952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61993069"/>
      </p:ext>
    </p:extLst>
  </p:cSld>
  <p:clrMapOvr>
    <a:masterClrMapping/>
  </p:clrMapOvr>
  <mc:AlternateContent xmlns:mc="http://schemas.openxmlformats.org/markup-compatibility/2006" xmlns:p14="http://schemas.microsoft.com/office/powerpoint/2010/main">
    <mc:Choice Requires="p14">
      <p:transition spd="slow" p14:dur="2000">
        <p14:prism dir="d"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3A4362-349C-429C-B6C7-BEB30ABB53CD}"/>
              </a:ext>
            </a:extLst>
          </p:cNvPr>
          <p:cNvSpPr/>
          <p:nvPr/>
        </p:nvSpPr>
        <p:spPr>
          <a:xfrm>
            <a:off x="127000" y="63500"/>
            <a:ext cx="11938000" cy="200978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59:</a:t>
            </a:r>
            <a:r>
              <a:rPr lang="vi-VN" sz="2800" b="1" dirty="0">
                <a:solidFill>
                  <a:srgbClr val="FFFF00"/>
                </a:solidFill>
                <a:latin typeface="UTM Swiss Condensed" panose="02000500000000000000" pitchFamily="2" charset="0"/>
                <a:cs typeface="Times New Roman" panose="02020603050405020304" pitchFamily="18" charset="0"/>
              </a:rPr>
              <a:t> Đặt điện áp xoay chiều vào hai đầu một đoạn mạch gồm điện </a:t>
            </a:r>
            <a:r>
              <a:rPr lang="vi-VN" sz="2800" b="1">
                <a:solidFill>
                  <a:srgbClr val="FFFF00"/>
                </a:solidFill>
                <a:latin typeface="UTM Swiss Condensed" panose="02000500000000000000" pitchFamily="2" charset="0"/>
                <a:cs typeface="Times New Roman" panose="02020603050405020304" pitchFamily="18" charset="0"/>
              </a:rPr>
              <a:t>trở R</a:t>
            </a:r>
            <a:r>
              <a:rPr lang="nb-NO" sz="2800" b="1" dirty="0">
                <a:solidFill>
                  <a:srgbClr val="FFFF00"/>
                </a:solidFill>
                <a:latin typeface="UTM Swiss Condensed" panose="02000500000000000000" pitchFamily="2" charset="0"/>
                <a:cs typeface="Times New Roman" panose="02020603050405020304" pitchFamily="18" charset="0"/>
              </a:rPr>
              <a:t> và tụ điện</a:t>
            </a:r>
            <a:r>
              <a:rPr lang="vi-VN" sz="2800" b="1" dirty="0">
                <a:solidFill>
                  <a:srgbClr val="FFFF00"/>
                </a:solidFill>
                <a:latin typeface="UTM Swiss Condensed" panose="02000500000000000000" pitchFamily="2" charset="0"/>
                <a:cs typeface="Times New Roman" panose="02020603050405020304" pitchFamily="18" charset="0"/>
              </a:rPr>
              <a:t> mắc nối tiếp. Biết dung kháng của đoạn mạch là ZC. Hệ số công suất của đoạn mạch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676FBF29-3707-4B0C-9D51-363B86F14279}"/>
                  </a:ext>
                </a:extLst>
              </p:cNvPr>
              <p:cNvSpPr/>
              <p:nvPr/>
            </p:nvSpPr>
            <p:spPr>
              <a:xfrm>
                <a:off x="762000" y="2073281"/>
                <a:ext cx="2121093" cy="80490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𝑹</m:t>
                        </m:r>
                      </m:num>
                      <m:den>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radPr>
                          <m:deg/>
                          <m:e>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𝑹</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 </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𝒁</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𝑪</m:t>
                                        </m:r>
                                      </m:sub>
                                    </m:sSub>
                                  </m:e>
                                </m:d>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sup>
                            </m:sSup>
                          </m:e>
                        </m:rad>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676FBF29-3707-4B0C-9D51-363B86F14279}"/>
                  </a:ext>
                </a:extLst>
              </p:cNvPr>
              <p:cNvSpPr>
                <a:spLocks noRot="1" noChangeAspect="1" noMove="1" noResize="1" noEditPoints="1" noAdjustHandles="1" noChangeArrowheads="1" noChangeShapeType="1" noTextEdit="1"/>
              </p:cNvSpPr>
              <p:nvPr/>
            </p:nvSpPr>
            <p:spPr>
              <a:xfrm>
                <a:off x="762000" y="2073281"/>
                <a:ext cx="2121093" cy="804900"/>
              </a:xfrm>
              <a:prstGeom prst="rect">
                <a:avLst/>
              </a:prstGeom>
              <a:blipFill>
                <a:blip r:embed="rId2"/>
                <a:stretch>
                  <a:fillRect l="-57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B1C2F787-EB13-4C0B-B00D-021553AFE655}"/>
                  </a:ext>
                </a:extLst>
              </p:cNvPr>
              <p:cNvSpPr/>
              <p:nvPr/>
            </p:nvSpPr>
            <p:spPr>
              <a:xfrm>
                <a:off x="3619500" y="2073281"/>
                <a:ext cx="2121093" cy="106471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B.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radPr>
                          <m:deg/>
                          <m:e>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𝑹</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sup>
                            </m:s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 </m:t>
                            </m:r>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𝒁</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𝑪</m:t>
                                </m:r>
                              </m:sub>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sup>
                            </m:sSubSup>
                          </m:e>
                        </m:rad>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𝑹</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B1C2F787-EB13-4C0B-B00D-021553AFE655}"/>
                  </a:ext>
                </a:extLst>
              </p:cNvPr>
              <p:cNvSpPr>
                <a:spLocks noRot="1" noChangeAspect="1" noMove="1" noResize="1" noEditPoints="1" noAdjustHandles="1" noChangeArrowheads="1" noChangeShapeType="1" noTextEdit="1"/>
              </p:cNvSpPr>
              <p:nvPr/>
            </p:nvSpPr>
            <p:spPr>
              <a:xfrm>
                <a:off x="3619500" y="2073281"/>
                <a:ext cx="2121093" cy="1064715"/>
              </a:xfrm>
              <a:prstGeom prst="rect">
                <a:avLst/>
              </a:prstGeom>
              <a:blipFill>
                <a:blip r:embed="rId3"/>
                <a:stretch>
                  <a:fillRect l="-6034" b="-514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E091E1A8-84A5-4F9E-AAC4-319FBF473B08}"/>
                  </a:ext>
                </a:extLst>
              </p:cNvPr>
              <p:cNvSpPr/>
              <p:nvPr/>
            </p:nvSpPr>
            <p:spPr>
              <a:xfrm>
                <a:off x="6477000" y="2073281"/>
                <a:ext cx="2121093" cy="79303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𝑹</m:t>
                        </m:r>
                      </m:num>
                      <m:den>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𝑹</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sup>
                        </m:s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 </m:t>
                        </m:r>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𝒁</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𝑪</m:t>
                            </m:r>
                          </m:sub>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sup>
                        </m:sSubSup>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E091E1A8-84A5-4F9E-AAC4-319FBF473B08}"/>
                  </a:ext>
                </a:extLst>
              </p:cNvPr>
              <p:cNvSpPr>
                <a:spLocks noRot="1" noChangeAspect="1" noMove="1" noResize="1" noEditPoints="1" noAdjustHandles="1" noChangeArrowheads="1" noChangeShapeType="1" noTextEdit="1"/>
              </p:cNvSpPr>
              <p:nvPr/>
            </p:nvSpPr>
            <p:spPr>
              <a:xfrm>
                <a:off x="6477000" y="2073281"/>
                <a:ext cx="2121093" cy="793038"/>
              </a:xfrm>
              <a:prstGeom prst="rect">
                <a:avLst/>
              </a:prstGeom>
              <a:blipFill>
                <a:blip r:embed="rId4"/>
                <a:stretch>
                  <a:fillRect l="-605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4B6300CB-8647-48F2-A7A7-86390E8F6999}"/>
                  </a:ext>
                </a:extLst>
              </p:cNvPr>
              <p:cNvSpPr/>
              <p:nvPr/>
            </p:nvSpPr>
            <p:spPr>
              <a:xfrm>
                <a:off x="9334500" y="2073281"/>
                <a:ext cx="1890646" cy="106407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𝑹</m:t>
                        </m:r>
                      </m:num>
                      <m:den>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radPr>
                          <m:deg/>
                          <m:e>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𝑹</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𝟐</m:t>
                                </m:r>
                              </m:sup>
                            </m:s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 + </m:t>
                            </m:r>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𝒁</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𝑪</m:t>
                                </m:r>
                              </m:sub>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𝟐</m:t>
                                </m:r>
                              </m:sup>
                            </m:sSubSup>
                          </m:e>
                        </m:rad>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6" name="Rectangle 5">
                <a:extLst>
                  <a:ext uri="{FF2B5EF4-FFF2-40B4-BE49-F238E27FC236}">
                    <a16:creationId xmlns:a16="http://schemas.microsoft.com/office/drawing/2014/main" id="{4B6300CB-8647-48F2-A7A7-86390E8F6999}"/>
                  </a:ext>
                </a:extLst>
              </p:cNvPr>
              <p:cNvSpPr>
                <a:spLocks noRot="1" noChangeAspect="1" noMove="1" noResize="1" noEditPoints="1" noAdjustHandles="1" noChangeArrowheads="1" noChangeShapeType="1" noTextEdit="1"/>
              </p:cNvSpPr>
              <p:nvPr/>
            </p:nvSpPr>
            <p:spPr>
              <a:xfrm>
                <a:off x="9334500" y="2073281"/>
                <a:ext cx="1890646" cy="1064074"/>
              </a:xfrm>
              <a:prstGeom prst="rect">
                <a:avLst/>
              </a:prstGeom>
              <a:blipFill>
                <a:blip r:embed="rId5"/>
                <a:stretch>
                  <a:fillRect l="-6452" r="-5806"/>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A0E036EE-18DB-40CB-8F42-623AAF14649D}"/>
              </a:ext>
            </a:extLst>
          </p:cNvPr>
          <p:cNvSpPr/>
          <p:nvPr/>
        </p:nvSpPr>
        <p:spPr>
          <a:xfrm>
            <a:off x="9271000" y="2009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1666757"/>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42F0F1-4A78-4A4F-8EBD-C89D8BFBD49D}"/>
              </a:ext>
            </a:extLst>
          </p:cNvPr>
          <p:cNvSpPr/>
          <p:nvPr/>
        </p:nvSpPr>
        <p:spPr>
          <a:xfrm>
            <a:off x="127000" y="63500"/>
            <a:ext cx="11938000" cy="1018740"/>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6:</a:t>
            </a:r>
            <a:r>
              <a:rPr lang="vi-VN" sz="2800" b="1" dirty="0">
                <a:solidFill>
                  <a:srgbClr val="FFFF00"/>
                </a:solidFill>
                <a:latin typeface="UTM Swiss Condensed" panose="02000500000000000000" pitchFamily="2" charset="0"/>
                <a:cs typeface="Times New Roman" panose="02020603050405020304" pitchFamily="18" charset="0"/>
              </a:rPr>
              <a:t> Điều kiện để có hiện tưởng cộng hưởng điện trong đoạn mạch RLC nối tiếp.</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E406226D-3EFB-4A99-842A-D4E3E91F8882}"/>
                  </a:ext>
                </a:extLst>
              </p:cNvPr>
              <p:cNvSpPr/>
              <p:nvPr/>
            </p:nvSpPr>
            <p:spPr>
              <a:xfrm>
                <a:off x="1016000" y="1082240"/>
                <a:ext cx="2121093" cy="712631"/>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a:t>
                </a:r>
                <a14:m>
                  <m:oMath xmlns:m="http://schemas.openxmlformats.org/officeDocument/2006/math">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𝑹</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f>
                      <m:fPr>
                        <m:ctrlPr>
                          <a:rPr lang="vi-VN" sz="2800" b="1" i="1">
                            <a:solidFill>
                              <a:srgbClr val="FFFFFF"/>
                            </a:solidFill>
                            <a:latin typeface="Cambria Math" panose="02040503050406030204" pitchFamily="18" charset="0"/>
                            <a:cs typeface="Times New Roman" panose="02020603050405020304" pitchFamily="18" charset="0"/>
                          </a:rPr>
                        </m:ctrlPr>
                      </m:fPr>
                      <m:num>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𝑳</m:t>
                        </m:r>
                      </m:num>
                      <m:den>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𝑪</m:t>
                        </m:r>
                      </m:den>
                    </m:f>
                  </m:oMath>
                </a14:m>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3" name="Rectangle 2">
                <a:extLst>
                  <a:ext uri="{FF2B5EF4-FFF2-40B4-BE49-F238E27FC236}">
                    <a16:creationId xmlns:a16="http://schemas.microsoft.com/office/drawing/2014/main" id="{E406226D-3EFB-4A99-842A-D4E3E91F8882}"/>
                  </a:ext>
                </a:extLst>
              </p:cNvPr>
              <p:cNvSpPr>
                <a:spLocks noRot="1" noChangeAspect="1" noMove="1" noResize="1" noEditPoints="1" noAdjustHandles="1" noChangeArrowheads="1" noChangeShapeType="1" noTextEdit="1"/>
              </p:cNvSpPr>
              <p:nvPr/>
            </p:nvSpPr>
            <p:spPr>
              <a:xfrm>
                <a:off x="1016000" y="1082240"/>
                <a:ext cx="2121093" cy="712631"/>
              </a:xfrm>
              <a:prstGeom prst="rect">
                <a:avLst/>
              </a:prstGeom>
              <a:blipFill>
                <a:blip r:embed="rId2"/>
                <a:stretch>
                  <a:fillRect l="-6034" b="-86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D055639A-EAF9-4264-A794-FE5AE2A17EA0}"/>
                  </a:ext>
                </a:extLst>
              </p:cNvPr>
              <p:cNvSpPr/>
              <p:nvPr/>
            </p:nvSpPr>
            <p:spPr>
              <a:xfrm>
                <a:off x="6477000" y="1082240"/>
                <a:ext cx="3044423" cy="532966"/>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B. </a:t>
                </a:r>
                <a14:m>
                  <m:oMath xmlns:m="http://schemas.openxmlformats.org/officeDocument/2006/math">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𝑳𝑪</m:t>
                    </m:r>
                    <m:sSup>
                      <m:sSupPr>
                        <m:ctrlPr>
                          <a:rPr lang="vi-VN" sz="2800" b="1" i="1">
                            <a:solidFill>
                              <a:srgbClr val="FFFFFF"/>
                            </a:solidFill>
                            <a:latin typeface="Cambria Math" panose="02040503050406030204" pitchFamily="18" charset="0"/>
                            <a:cs typeface="Times New Roman" panose="02020603050405020304" pitchFamily="18" charset="0"/>
                          </a:rPr>
                        </m:ctrlPr>
                      </m:sSupPr>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e>
                      <m:sup>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sup>
                    </m:sSup>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𝟏</m:t>
                    </m:r>
                  </m:oMath>
                </a14:m>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4" name="Rectangle 3">
                <a:extLst>
                  <a:ext uri="{FF2B5EF4-FFF2-40B4-BE49-F238E27FC236}">
                    <a16:creationId xmlns:a16="http://schemas.microsoft.com/office/drawing/2014/main" id="{D055639A-EAF9-4264-A794-FE5AE2A17EA0}"/>
                  </a:ext>
                </a:extLst>
              </p:cNvPr>
              <p:cNvSpPr>
                <a:spLocks noRot="1" noChangeAspect="1" noMove="1" noResize="1" noEditPoints="1" noAdjustHandles="1" noChangeArrowheads="1" noChangeShapeType="1" noTextEdit="1"/>
              </p:cNvSpPr>
              <p:nvPr/>
            </p:nvSpPr>
            <p:spPr>
              <a:xfrm>
                <a:off x="6477000" y="1082240"/>
                <a:ext cx="3044423" cy="532966"/>
              </a:xfrm>
              <a:prstGeom prst="rect">
                <a:avLst/>
              </a:prstGeom>
              <a:blipFill>
                <a:blip r:embed="rId3"/>
                <a:stretch>
                  <a:fillRect l="-4208" t="-11494" b="-3103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5592E7DA-A3F5-4FB8-9B9A-A92FFF16E2F3}"/>
                  </a:ext>
                </a:extLst>
              </p:cNvPr>
              <p:cNvSpPr/>
              <p:nvPr/>
            </p:nvSpPr>
            <p:spPr>
              <a:xfrm>
                <a:off x="1016000" y="1844240"/>
                <a:ext cx="304442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a:t>
                </a:r>
                <a14:m>
                  <m:oMath xmlns:m="http://schemas.openxmlformats.org/officeDocument/2006/math">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𝑳𝑪</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𝝎</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 = </m:t>
                    </m:r>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𝑹</m:t>
                    </m:r>
                  </m:oMath>
                </a14:m>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5" name="Rectangle 4">
                <a:extLst>
                  <a:ext uri="{FF2B5EF4-FFF2-40B4-BE49-F238E27FC236}">
                    <a16:creationId xmlns:a16="http://schemas.microsoft.com/office/drawing/2014/main" id="{5592E7DA-A3F5-4FB8-9B9A-A92FFF16E2F3}"/>
                  </a:ext>
                </a:extLst>
              </p:cNvPr>
              <p:cNvSpPr>
                <a:spLocks noRot="1" noChangeAspect="1" noMove="1" noResize="1" noEditPoints="1" noAdjustHandles="1" noChangeArrowheads="1" noChangeShapeType="1" noTextEdit="1"/>
              </p:cNvSpPr>
              <p:nvPr/>
            </p:nvSpPr>
            <p:spPr>
              <a:xfrm>
                <a:off x="1016000" y="1844240"/>
                <a:ext cx="3044423" cy="523220"/>
              </a:xfrm>
              <a:prstGeom prst="rect">
                <a:avLst/>
              </a:prstGeom>
              <a:blipFill>
                <a:blip r:embed="rId4"/>
                <a:stretch>
                  <a:fillRect l="-4208" t="-14118" b="-3176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AF6BAD77-0210-4D9B-BEF1-9A11DB488C07}"/>
                  </a:ext>
                </a:extLst>
              </p:cNvPr>
              <p:cNvSpPr/>
              <p:nvPr/>
            </p:nvSpPr>
            <p:spPr>
              <a:xfrm>
                <a:off x="6477000" y="1844240"/>
                <a:ext cx="2256515"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a:t>
                </a:r>
                <a14:m>
                  <m:oMath xmlns:m="http://schemas.openxmlformats.org/officeDocument/2006/math">
                    <m:r>
                      <a:rPr lang="vi-VN" sz="2800" b="1" i="1">
                        <a:solidFill>
                          <a:srgbClr val="FFFFFF"/>
                        </a:solidFill>
                        <a:latin typeface="Cambria Math" panose="02040503050406030204" pitchFamily="18" charset="0"/>
                        <a:ea typeface="Arial" panose="020B0604020202020204" pitchFamily="34" charset="0"/>
                      </a:rPr>
                      <m:t>𝑳𝑪𝑹</m:t>
                    </m:r>
                    <m:r>
                      <a:rPr lang="vi-VN" sz="2800" b="1" i="1">
                        <a:solidFill>
                          <a:srgbClr val="FFFFFF"/>
                        </a:solidFill>
                        <a:latin typeface="Cambria Math" panose="02040503050406030204" pitchFamily="18" charset="0"/>
                        <a:ea typeface="Arial" panose="020B0604020202020204" pitchFamily="34" charset="0"/>
                      </a:rPr>
                      <m:t> = </m:t>
                    </m:r>
                    <m:r>
                      <a:rPr lang="vi-VN" sz="2800" b="1" i="1">
                        <a:solidFill>
                          <a:srgbClr val="FFFFFF"/>
                        </a:solidFill>
                        <a:latin typeface="Cambria Math" panose="02040503050406030204" pitchFamily="18" charset="0"/>
                        <a:ea typeface="Arial" panose="020B0604020202020204" pitchFamily="34" charset="0"/>
                      </a:rPr>
                      <m:t>𝝎</m:t>
                    </m:r>
                  </m:oMath>
                </a14:m>
                <a:r>
                  <a:rPr lang="vi-VN" sz="2800" b="1" dirty="0">
                    <a:solidFill>
                      <a:srgbClr val="FFFFFF"/>
                    </a:solidFill>
                    <a:latin typeface="UTM Swiss Condensed" panose="02000500000000000000" pitchFamily="2" charset="0"/>
                  </a:rPr>
                  <a:t> </a:t>
                </a:r>
              </a:p>
            </p:txBody>
          </p:sp>
        </mc:Choice>
        <mc:Fallback xmlns="">
          <p:sp>
            <p:nvSpPr>
              <p:cNvPr id="6" name="Rectangle 5">
                <a:extLst>
                  <a:ext uri="{FF2B5EF4-FFF2-40B4-BE49-F238E27FC236}">
                    <a16:creationId xmlns:a16="http://schemas.microsoft.com/office/drawing/2014/main" id="{AF6BAD77-0210-4D9B-BEF1-9A11DB488C07}"/>
                  </a:ext>
                </a:extLst>
              </p:cNvPr>
              <p:cNvSpPr>
                <a:spLocks noRot="1" noChangeAspect="1" noMove="1" noResize="1" noEditPoints="1" noAdjustHandles="1" noChangeArrowheads="1" noChangeShapeType="1" noTextEdit="1"/>
              </p:cNvSpPr>
              <p:nvPr/>
            </p:nvSpPr>
            <p:spPr>
              <a:xfrm>
                <a:off x="6477000" y="1844240"/>
                <a:ext cx="2256515" cy="523220"/>
              </a:xfrm>
              <a:prstGeom prst="rect">
                <a:avLst/>
              </a:prstGeom>
              <a:blipFill>
                <a:blip r:embed="rId5"/>
                <a:stretch>
                  <a:fillRect l="-5676" t="-14118" b="-31765"/>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558D6003-9369-4823-9DA3-B4FB7BD8C82A}"/>
              </a:ext>
            </a:extLst>
          </p:cNvPr>
          <p:cNvSpPr/>
          <p:nvPr/>
        </p:nvSpPr>
        <p:spPr>
          <a:xfrm>
            <a:off x="6413500" y="1018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06404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48C0C8-DE5D-4C88-8376-F6CB6ED98532}"/>
              </a:ext>
            </a:extLst>
          </p:cNvPr>
          <p:cNvSpPr/>
          <p:nvPr/>
        </p:nvSpPr>
        <p:spPr>
          <a:xfrm>
            <a:off x="127000" y="63500"/>
            <a:ext cx="11938000" cy="1018740"/>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nb-NO" sz="2800" b="1" dirty="0">
                <a:solidFill>
                  <a:srgbClr val="FF0000"/>
                </a:solidFill>
                <a:latin typeface="UTM Swiss Condensed" panose="02000500000000000000" pitchFamily="2" charset="0"/>
                <a:cs typeface="Times New Roman" panose="02020603050405020304" pitchFamily="18" charset="0"/>
              </a:rPr>
              <a:t>Câu 60:</a:t>
            </a:r>
            <a:r>
              <a:rPr lang="nb-NO" sz="2800" b="1" dirty="0">
                <a:solidFill>
                  <a:srgbClr val="FFFF00"/>
                </a:solidFill>
                <a:latin typeface="UTM Swiss Condensed" panose="02000500000000000000" pitchFamily="2" charset="0"/>
                <a:cs typeface="Times New Roman" panose="02020603050405020304" pitchFamily="18" charset="0"/>
              </a:rPr>
              <a:t> Trong hệ SI, dung kháng của cuộn cảm được tính bằng đơn vị</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nb-NO"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34CDD227-7FDF-4A8B-AEE8-01B98CC1E477}"/>
              </a:ext>
            </a:extLst>
          </p:cNvPr>
          <p:cNvSpPr/>
          <p:nvPr/>
        </p:nvSpPr>
        <p:spPr>
          <a:xfrm>
            <a:off x="1016000" y="1082240"/>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culông (C).</a:t>
            </a:r>
            <a:r>
              <a:rPr kumimoji="0" lang="nb-NO"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17C2E085-AF0A-4155-8EAF-D980A5647346}"/>
              </a:ext>
            </a:extLst>
          </p:cNvPr>
          <p:cNvSpPr/>
          <p:nvPr/>
        </p:nvSpPr>
        <p:spPr>
          <a:xfrm>
            <a:off x="6477000" y="1082240"/>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ôm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Ω</a:t>
            </a:r>
            <a:r>
              <a:rPr kumimoji="0" lang="nb-NO"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nb-NO"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AB202E2A-8973-4427-841D-A5FA5633B11E}"/>
              </a:ext>
            </a:extLst>
          </p:cNvPr>
          <p:cNvSpPr/>
          <p:nvPr/>
        </p:nvSpPr>
        <p:spPr>
          <a:xfrm>
            <a:off x="1016000" y="1844240"/>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fara (F).</a:t>
            </a:r>
            <a:r>
              <a:rPr kumimoji="0" lang="nb-NO"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78C89DCE-9993-46C8-B215-1B2AF44B6D89}"/>
              </a:ext>
            </a:extLst>
          </p:cNvPr>
          <p:cNvSpPr/>
          <p:nvPr/>
        </p:nvSpPr>
        <p:spPr>
          <a:xfrm>
            <a:off x="6477000" y="1844240"/>
            <a:ext cx="238398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henry (H</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pl-P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B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DF8184E8-E691-4382-B5AB-F2C5D1F3AC4C}"/>
              </a:ext>
            </a:extLst>
          </p:cNvPr>
          <p:cNvSpPr/>
          <p:nvPr/>
        </p:nvSpPr>
        <p:spPr>
          <a:xfrm>
            <a:off x="6413500" y="1018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71951376"/>
      </p:ext>
    </p:extLst>
  </p:cSld>
  <p:clrMapOvr>
    <a:masterClrMapping/>
  </p:clrMapOvr>
  <mc:AlternateContent xmlns:mc="http://schemas.openxmlformats.org/markup-compatibility/2006" xmlns:p14="http://schemas.microsoft.com/office/powerpoint/2010/main">
    <mc:Choice Requires="p14">
      <p:transition spd="slow" p14:dur="20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91550F-A6C0-4989-AD31-97CF7594B562}"/>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61:</a:t>
            </a:r>
            <a:r>
              <a:rPr lang="pt-BR" sz="2800" b="1" dirty="0">
                <a:solidFill>
                  <a:srgbClr val="FFFF00"/>
                </a:solidFill>
                <a:latin typeface="UTM Swiss Condensed" panose="02000500000000000000" pitchFamily="2" charset="0"/>
                <a:cs typeface="Times New Roman" panose="02020603050405020304" pitchFamily="18" charset="0"/>
              </a:rPr>
              <a:t> Phát biểu nào sau đây </a:t>
            </a:r>
            <a:r>
              <a:rPr lang="pt-BR" sz="2800" b="1">
                <a:solidFill>
                  <a:srgbClr val="FFFF00"/>
                </a:solidFill>
                <a:latin typeface="UTM Swiss Condensed" panose="02000500000000000000" pitchFamily="2" charset="0"/>
                <a:cs typeface="Times New Roman" panose="02020603050405020304" pitchFamily="18" charset="0"/>
              </a:rPr>
              <a:t>là đúng</a:t>
            </a:r>
            <a:r>
              <a:rPr lang="pt-BR" sz="2800" b="1" dirty="0">
                <a:solidFill>
                  <a:srgbClr val="FFFF00"/>
                </a:solidFill>
                <a:latin typeface="UTM Swiss Condensed" panose="02000500000000000000" pitchFamily="2" charset="0"/>
                <a:cs typeface="Times New Roman" panose="02020603050405020304" pitchFamily="18" charset="0"/>
              </a:rPr>
              <a:t>: Khái niệm cường độ dòng điện hiệu dụng được xây dựng dựa vào</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C163A4DA-28D4-40E1-8CBA-AE52BA309F73}"/>
              </a:ext>
            </a:extLst>
          </p:cNvPr>
          <p:cNvSpPr/>
          <p:nvPr/>
        </p:nvSpPr>
        <p:spPr>
          <a:xfrm>
            <a:off x="508000" y="1577761"/>
            <a:ext cx="581441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tác dụng hóa học của dòng điện.</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00904222-460A-478B-94A4-0BC828374954}"/>
              </a:ext>
            </a:extLst>
          </p:cNvPr>
          <p:cNvSpPr/>
          <p:nvPr/>
        </p:nvSpPr>
        <p:spPr>
          <a:xfrm>
            <a:off x="508000" y="2100981"/>
            <a:ext cx="4751622"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tác dụng nhiệt của dòng điện.</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7A396C27-E039-4EF4-8161-FFB541FDC11D}"/>
              </a:ext>
            </a:extLst>
          </p:cNvPr>
          <p:cNvSpPr/>
          <p:nvPr/>
        </p:nvSpPr>
        <p:spPr>
          <a:xfrm>
            <a:off x="508000" y="3270532"/>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tác dụng từ của dòng điện.</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4C6DD912-DB6D-4568-915F-19B879CA3B42}"/>
              </a:ext>
            </a:extLst>
          </p:cNvPr>
          <p:cNvSpPr/>
          <p:nvPr/>
        </p:nvSpPr>
        <p:spPr>
          <a:xfrm>
            <a:off x="508000" y="3793752"/>
            <a:ext cx="562365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tác dụng quang học của dòng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điện.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AA4C9A9F-8B48-4B09-900D-E02E0DCCC371}"/>
              </a:ext>
            </a:extLst>
          </p:cNvPr>
          <p:cNvSpPr/>
          <p:nvPr/>
        </p:nvSpPr>
        <p:spPr>
          <a:xfrm>
            <a:off x="444500" y="20374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05936678"/>
      </p:ext>
    </p:extLst>
  </p:cSld>
  <p:clrMapOvr>
    <a:masterClrMapping/>
  </p:clrMapOvr>
  <mc:AlternateContent xmlns:mc="http://schemas.openxmlformats.org/markup-compatibility/2006" xmlns:p14="http://schemas.microsoft.com/office/powerpoint/2010/main">
    <mc:Choice Requires="p14">
      <p:transition spd="slow" p14:dur="2000">
        <p:comb dir="vert"/>
      </p:transition>
    </mc:Choice>
    <mc:Fallback xmlns="">
      <p:transition spd="slow">
        <p:comb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59FC23-39F1-4390-8E06-94DAFE9D4AF7}"/>
              </a:ext>
            </a:extLst>
          </p:cNvPr>
          <p:cNvSpPr/>
          <p:nvPr/>
        </p:nvSpPr>
        <p:spPr>
          <a:xfrm>
            <a:off x="127000" y="63500"/>
            <a:ext cx="11938000" cy="1018740"/>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62:</a:t>
            </a:r>
            <a:r>
              <a:rPr lang="pt-BR" sz="2800" b="1" dirty="0">
                <a:solidFill>
                  <a:srgbClr val="FFFF00"/>
                </a:solidFill>
                <a:latin typeface="UTM Swiss Condensed" panose="02000500000000000000" pitchFamily="2" charset="0"/>
                <a:cs typeface="Times New Roman" panose="02020603050405020304" pitchFamily="18" charset="0"/>
              </a:rPr>
              <a:t> Trong các đại lượng sau, đại lượng nào có giá trị hiệu dụng</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B61FE0F2-2777-4B9F-A8F4-F2711115F899}"/>
              </a:ext>
            </a:extLst>
          </p:cNvPr>
          <p:cNvSpPr/>
          <p:nvPr/>
        </p:nvSpPr>
        <p:spPr>
          <a:xfrm>
            <a:off x="1016000" y="1082240"/>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Hiệu điện thế.</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13DDE380-F9EE-4949-819C-B1BE2D2E5814}"/>
              </a:ext>
            </a:extLst>
          </p:cNvPr>
          <p:cNvSpPr/>
          <p:nvPr/>
        </p:nvSpPr>
        <p:spPr>
          <a:xfrm>
            <a:off x="6477000" y="1082240"/>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Tần số.</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9D65CB16-DB5A-462F-91CD-4C37AD1F0AA4}"/>
              </a:ext>
            </a:extLst>
          </p:cNvPr>
          <p:cNvSpPr/>
          <p:nvPr/>
        </p:nvSpPr>
        <p:spPr>
          <a:xfrm>
            <a:off x="1016000" y="1844240"/>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Chu kì.</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2B185274-F6CE-4BDB-A51B-96F538F21997}"/>
              </a:ext>
            </a:extLst>
          </p:cNvPr>
          <p:cNvSpPr/>
          <p:nvPr/>
        </p:nvSpPr>
        <p:spPr>
          <a:xfrm>
            <a:off x="6477000" y="1844240"/>
            <a:ext cx="169790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Tần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số.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20B98179-7562-4571-B202-58E371BCB072}"/>
              </a:ext>
            </a:extLst>
          </p:cNvPr>
          <p:cNvSpPr/>
          <p:nvPr/>
        </p:nvSpPr>
        <p:spPr>
          <a:xfrm>
            <a:off x="952500" y="1018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055419"/>
      </p:ext>
    </p:extLst>
  </p:cSld>
  <p:clrMapOvr>
    <a:masterClrMapping/>
  </p:clrMapOvr>
  <mc:AlternateContent xmlns:mc="http://schemas.openxmlformats.org/markup-compatibility/2006" xmlns:p14="http://schemas.microsoft.com/office/powerpoint/2010/main">
    <mc:Choice Requires="p14">
      <p:transition spd="slow" p14:dur="20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7FC77A-5EC8-4C9E-8EF0-A933DC3E67AF}"/>
              </a:ext>
            </a:extLst>
          </p:cNvPr>
          <p:cNvSpPr/>
          <p:nvPr/>
        </p:nvSpPr>
        <p:spPr>
          <a:xfrm>
            <a:off x="127000" y="63500"/>
            <a:ext cx="11938000" cy="1018740"/>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63:</a:t>
            </a:r>
            <a:r>
              <a:rPr lang="pt-BR" sz="2800" b="1" dirty="0">
                <a:solidFill>
                  <a:srgbClr val="FFFF00"/>
                </a:solidFill>
                <a:latin typeface="UTM Swiss Condensed" panose="02000500000000000000" pitchFamily="2" charset="0"/>
                <a:cs typeface="Times New Roman" panose="02020603050405020304" pitchFamily="18" charset="0"/>
              </a:rPr>
              <a:t> Chọn phát biểu đúng khi nói về cường độ dòng điện hiệu dụng </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3529B3C7-DADD-4999-A923-D7AA767A4414}"/>
                  </a:ext>
                </a:extLst>
              </p:cNvPr>
              <p:cNvSpPr/>
              <p:nvPr/>
            </p:nvSpPr>
            <p:spPr>
              <a:xfrm>
                <a:off x="508000" y="1082240"/>
                <a:ext cx="9621737" cy="123245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 Giá trị của cường độ hiệu dụng được tính bởi công thức I = </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radPr>
                      <m:deg/>
                      <m:e>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I</a:t>
                </a:r>
                <a:r>
                  <a:rPr kumimoji="0" lang="pt-BR"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0</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3529B3C7-DADD-4999-A923-D7AA767A4414}"/>
                  </a:ext>
                </a:extLst>
              </p:cNvPr>
              <p:cNvSpPr>
                <a:spLocks noRot="1" noChangeAspect="1" noMove="1" noResize="1" noEditPoints="1" noAdjustHandles="1" noChangeArrowheads="1" noChangeShapeType="1" noTextEdit="1"/>
              </p:cNvSpPr>
              <p:nvPr/>
            </p:nvSpPr>
            <p:spPr>
              <a:xfrm>
                <a:off x="508000" y="1082240"/>
                <a:ext cx="9621737" cy="1232453"/>
              </a:xfrm>
              <a:prstGeom prst="rect">
                <a:avLst/>
              </a:prstGeom>
              <a:blipFill>
                <a:blip r:embed="rId2"/>
                <a:stretch>
                  <a:fillRect l="-1267"/>
                </a:stretch>
              </a:blipFill>
            </p:spPr>
            <p:txBody>
              <a:bodyPr/>
              <a:lstStyle/>
              <a:p>
                <a:r>
                  <a:rPr lang="vi-VN">
                    <a:noFill/>
                  </a:rPr>
                  <a:t> </a:t>
                </a:r>
              </a:p>
            </p:txBody>
          </p:sp>
        </mc:Fallback>
      </mc:AlternateContent>
      <p:sp>
        <p:nvSpPr>
          <p:cNvPr id="4" name="Rectangle 3">
            <a:extLst>
              <a:ext uri="{FF2B5EF4-FFF2-40B4-BE49-F238E27FC236}">
                <a16:creationId xmlns:a16="http://schemas.microsoft.com/office/drawing/2014/main" id="{4E90E585-C9BF-4B02-BF97-394F6CF2A7F3}"/>
              </a:ext>
            </a:extLst>
          </p:cNvPr>
          <p:cNvSpPr/>
          <p:nvPr/>
        </p:nvSpPr>
        <p:spPr>
          <a:xfrm>
            <a:off x="508000" y="2314693"/>
            <a:ext cx="12272912"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Cường độ hiệu dụng của dòng điện xoay chiều bằng cường độ dòng điện không đổi.</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CD36ACF8-5468-4EC9-92ED-DE555FE7140A}"/>
              </a:ext>
            </a:extLst>
          </p:cNvPr>
          <p:cNvSpPr/>
          <p:nvPr/>
        </p:nvSpPr>
        <p:spPr>
          <a:xfrm>
            <a:off x="508000" y="3484244"/>
            <a:ext cx="7696338"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 Cường độ hiệu dụng không đo được bằng ampe kế.</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4B2EDD55-6873-45DA-85E5-CD3F77E30D54}"/>
              </a:ext>
            </a:extLst>
          </p:cNvPr>
          <p:cNvSpPr/>
          <p:nvPr/>
        </p:nvSpPr>
        <p:spPr>
          <a:xfrm>
            <a:off x="508000" y="4653795"/>
            <a:ext cx="838562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Giá trị của cường độ hiệu dụng đo được bằng ampe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kế.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F76FCC45-41B7-4C22-8669-AC4986AC3089}"/>
              </a:ext>
            </a:extLst>
          </p:cNvPr>
          <p:cNvSpPr/>
          <p:nvPr/>
        </p:nvSpPr>
        <p:spPr>
          <a:xfrm>
            <a:off x="444500" y="2251193"/>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99329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C24D28-962B-4F86-B238-1A0802C92117}"/>
              </a:ext>
            </a:extLst>
          </p:cNvPr>
          <p:cNvSpPr/>
          <p:nvPr/>
        </p:nvSpPr>
        <p:spPr>
          <a:xfrm>
            <a:off x="127000" y="63500"/>
            <a:ext cx="11938000" cy="1018740"/>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64:</a:t>
            </a:r>
            <a:r>
              <a:rPr lang="pt-BR" sz="2800" b="1" dirty="0">
                <a:solidFill>
                  <a:srgbClr val="FFFF00"/>
                </a:solidFill>
                <a:latin typeface="UTM Swiss Condensed" panose="02000500000000000000" pitchFamily="2" charset="0"/>
                <a:cs typeface="Times New Roman" panose="02020603050405020304" pitchFamily="18" charset="0"/>
              </a:rPr>
              <a:t> Khi có hiện tượng cộng hưởng điện trong mạch thì:</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F7C3AC18-5D35-4D39-8E49-AB3C8AF35DBF}"/>
              </a:ext>
            </a:extLst>
          </p:cNvPr>
          <p:cNvSpPr/>
          <p:nvPr/>
        </p:nvSpPr>
        <p:spPr>
          <a:xfrm>
            <a:off x="508000" y="1082240"/>
            <a:ext cx="673774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dòng điện sớm pha hơn hiệu điện thế</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2E8CEE69-6E29-44D0-B849-0AE7993FF022}"/>
              </a:ext>
            </a:extLst>
          </p:cNvPr>
          <p:cNvSpPr/>
          <p:nvPr/>
        </p:nvSpPr>
        <p:spPr>
          <a:xfrm>
            <a:off x="508000" y="1605460"/>
            <a:ext cx="5674951"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dòng điện trễ pha hơn hiệu điện thế.</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83BDC615-DC49-43E4-AB8F-D1F89D76C985}"/>
              </a:ext>
            </a:extLst>
          </p:cNvPr>
          <p:cNvSpPr/>
          <p:nvPr/>
        </p:nvSpPr>
        <p:spPr>
          <a:xfrm>
            <a:off x="508000" y="2775011"/>
            <a:ext cx="673774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dòng điện cùng pha với hiệu điện thế</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0ED03666-2EDC-4491-905D-71A16C2CDA48}"/>
              </a:ext>
            </a:extLst>
          </p:cNvPr>
          <p:cNvSpPr/>
          <p:nvPr/>
        </p:nvSpPr>
        <p:spPr>
          <a:xfrm>
            <a:off x="508000" y="3298231"/>
            <a:ext cx="656301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dòng điện ngược pha so với hiệu điện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thế.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EBF414EA-B835-485E-8718-98A6C27E644C}"/>
              </a:ext>
            </a:extLst>
          </p:cNvPr>
          <p:cNvSpPr/>
          <p:nvPr/>
        </p:nvSpPr>
        <p:spPr>
          <a:xfrm>
            <a:off x="444500" y="271151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2443672"/>
      </p:ext>
    </p:extLst>
  </p:cSld>
  <p:clrMapOvr>
    <a:masterClrMapping/>
  </p:clrMapOvr>
  <mc:AlternateContent xmlns:mc="http://schemas.openxmlformats.org/markup-compatibility/2006" xmlns:p14="http://schemas.microsoft.com/office/powerpoint/2010/main">
    <mc:Choice Requires="p14">
      <p:transition spd="slow" p14:dur="20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26516CD8-6D92-4CBB-A583-9C84CC1A7D31}"/>
                  </a:ext>
                </a:extLst>
              </p:cNvPr>
              <p:cNvSpPr/>
              <p:nvPr/>
            </p:nvSpPr>
            <p:spPr>
              <a:xfrm>
                <a:off x="127000" y="63500"/>
                <a:ext cx="11938000" cy="1757148"/>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65:</a:t>
                </a:r>
                <a:r>
                  <a:rPr lang="pt-BR" sz="2800" b="1" dirty="0">
                    <a:solidFill>
                      <a:srgbClr val="FFFF00"/>
                    </a:solidFill>
                    <a:latin typeface="UTM Swiss Condensed" panose="02000500000000000000" pitchFamily="2" charset="0"/>
                    <a:cs typeface="Times New Roman" panose="02020603050405020304" pitchFamily="18" charset="0"/>
                  </a:rPr>
                  <a:t> Chọn phát </a:t>
                </a:r>
                <a:r>
                  <a:rPr lang="pt-BR" sz="2800" b="1">
                    <a:solidFill>
                      <a:srgbClr val="FFFF00"/>
                    </a:solidFill>
                    <a:latin typeface="UTM Swiss Condensed" panose="02000500000000000000" pitchFamily="2" charset="0"/>
                    <a:cs typeface="Times New Roman" panose="02020603050405020304" pitchFamily="18" charset="0"/>
                  </a:rPr>
                  <a:t>biểu sai</a:t>
                </a:r>
                <a:r>
                  <a:rPr lang="pt-BR" sz="2800" b="1" dirty="0">
                    <a:solidFill>
                      <a:srgbClr val="FFFF00"/>
                    </a:solidFill>
                    <a:latin typeface="UTM Swiss Condensed" panose="02000500000000000000" pitchFamily="2" charset="0"/>
                    <a:cs typeface="Times New Roman" panose="02020603050405020304" pitchFamily="18" charset="0"/>
                  </a:rPr>
                  <a:t>. Trong mạch RLC nối tiếp khi tốc độ góc thõa </a:t>
                </a:r>
                <a:r>
                  <a:rPr lang="vi-VN" sz="2800" b="1" dirty="0">
                    <a:solidFill>
                      <a:srgbClr val="FFFF00"/>
                    </a:solidFill>
                    <a:latin typeface="UTM Swiss Condensed" panose="02000500000000000000" pitchFamily="2" charset="0"/>
                    <a:cs typeface="Times New Roman" panose="02020603050405020304" pitchFamily="18" charset="0"/>
                  </a:rPr>
                  <a:t>ω</a:t>
                </a:r>
                <a:r>
                  <a:rPr lang="pt-BR" sz="2800" b="1" dirty="0">
                    <a:solidFill>
                      <a:srgbClr val="FFFF00"/>
                    </a:solidFill>
                    <a:latin typeface="UTM Swiss Condensed" panose="02000500000000000000" pitchFamily="2" charset="0"/>
                    <a:cs typeface="Times New Roman" panose="02020603050405020304" pitchFamily="18" charset="0"/>
                  </a:rPr>
                  <a:t> = </a:t>
                </a:r>
                <a14:m>
                  <m:oMath xmlns:m="http://schemas.openxmlformats.org/officeDocument/2006/math">
                    <m:f>
                      <m:fPr>
                        <m:ctrlPr>
                          <a:rPr lang="vi-VN" sz="2800" b="1" i="1">
                            <a:solidFill>
                              <a:srgbClr val="FFFF00"/>
                            </a:solidFill>
                            <a:latin typeface="Cambria Math" panose="02040503050406030204" pitchFamily="18" charset="0"/>
                          </a:rPr>
                        </m:ctrlPr>
                      </m:fPr>
                      <m:num>
                        <m:r>
                          <a:rPr lang="pt-BR" sz="2800" b="1">
                            <a:solidFill>
                              <a:srgbClr val="FFFF00"/>
                            </a:solidFill>
                            <a:latin typeface="Cambria Math" panose="02040503050406030204" pitchFamily="18" charset="0"/>
                          </a:rPr>
                          <m:t>𝟏</m:t>
                        </m:r>
                      </m:num>
                      <m:den>
                        <m:rad>
                          <m:radPr>
                            <m:degHide m:val="on"/>
                            <m:ctrlPr>
                              <a:rPr lang="vi-VN" sz="2800" b="1" i="1">
                                <a:solidFill>
                                  <a:srgbClr val="FFFF00"/>
                                </a:solidFill>
                                <a:latin typeface="Cambria Math" panose="02040503050406030204" pitchFamily="18" charset="0"/>
                              </a:rPr>
                            </m:ctrlPr>
                          </m:radPr>
                          <m:deg/>
                          <m:e>
                            <m:r>
                              <a:rPr lang="vi-VN" sz="2800" b="1">
                                <a:solidFill>
                                  <a:srgbClr val="FFFF00"/>
                                </a:solidFill>
                                <a:latin typeface="Cambria Math" panose="02040503050406030204" pitchFamily="18" charset="0"/>
                              </a:rPr>
                              <m:t>𝑳𝑪</m:t>
                            </m:r>
                          </m:e>
                        </m:rad>
                      </m:den>
                    </m:f>
                  </m:oMath>
                </a14:m>
                <a:r>
                  <a:rPr lang="pt-BR" sz="2800" b="1" dirty="0">
                    <a:solidFill>
                      <a:srgbClr val="FFFF00"/>
                    </a:solidFill>
                    <a:latin typeface="UTM Swiss Condensed" panose="02000500000000000000" pitchFamily="2" charset="0"/>
                    <a:cs typeface="Times New Roman" panose="02020603050405020304" pitchFamily="18" charset="0"/>
                  </a:rPr>
                  <a:t> thì:</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26516CD8-6D92-4CBB-A583-9C84CC1A7D31}"/>
                  </a:ext>
                </a:extLst>
              </p:cNvPr>
              <p:cNvSpPr>
                <a:spLocks noRot="1" noChangeAspect="1" noMove="1" noResize="1" noEditPoints="1" noAdjustHandles="1" noChangeArrowheads="1" noChangeShapeType="1" noTextEdit="1"/>
              </p:cNvSpPr>
              <p:nvPr/>
            </p:nvSpPr>
            <p:spPr>
              <a:xfrm>
                <a:off x="127000" y="63500"/>
                <a:ext cx="11938000" cy="1757148"/>
              </a:xfrm>
              <a:prstGeom prst="rect">
                <a:avLst/>
              </a:prstGeom>
              <a:blipFill>
                <a:blip r:embed="rId2"/>
                <a:stretch>
                  <a:fillRect l="-916"/>
                </a:stretch>
              </a:blipFill>
            </p:spPr>
            <p:txBody>
              <a:bodyPr/>
              <a:lstStyle/>
              <a:p>
                <a:r>
                  <a:rPr lang="vi-VN">
                    <a:noFill/>
                  </a:rPr>
                  <a:t> </a:t>
                </a:r>
              </a:p>
            </p:txBody>
          </p:sp>
        </mc:Fallback>
      </mc:AlternateContent>
      <p:sp>
        <p:nvSpPr>
          <p:cNvPr id="3" name="Rectangle 2">
            <a:extLst>
              <a:ext uri="{FF2B5EF4-FFF2-40B4-BE49-F238E27FC236}">
                <a16:creationId xmlns:a16="http://schemas.microsoft.com/office/drawing/2014/main" id="{8BEE7506-76E9-4E72-AD03-7AD3AD26C5E4}"/>
              </a:ext>
            </a:extLst>
          </p:cNvPr>
          <p:cNvSpPr/>
          <p:nvPr/>
        </p:nvSpPr>
        <p:spPr>
          <a:xfrm>
            <a:off x="508000" y="1820648"/>
            <a:ext cx="11351184"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 cường độ dòng điện dao động cùng pha với điện áp giữa hai đầu đoạn mạch.</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C2899631-3DED-4DCC-9D6D-76251CBC0104}"/>
              </a:ext>
            </a:extLst>
          </p:cNvPr>
          <p:cNvSpPr/>
          <p:nvPr/>
        </p:nvSpPr>
        <p:spPr>
          <a:xfrm>
            <a:off x="508000" y="2990199"/>
            <a:ext cx="7726795"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cường độ dòng điện hiệu dụng trong mạch cực đại.</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1598E825-1B74-4367-BA66-2F97A2AC53F9}"/>
              </a:ext>
            </a:extLst>
          </p:cNvPr>
          <p:cNvSpPr/>
          <p:nvPr/>
        </p:nvSpPr>
        <p:spPr>
          <a:xfrm>
            <a:off x="508000" y="4159750"/>
            <a:ext cx="8993168"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 công suất tiêu thụ trung bình trong mạch đạt giá trị cực đại.</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8DF4B9DF-A1D0-4260-9A7D-752CB0F5708F}"/>
              </a:ext>
            </a:extLst>
          </p:cNvPr>
          <p:cNvSpPr/>
          <p:nvPr/>
        </p:nvSpPr>
        <p:spPr>
          <a:xfrm>
            <a:off x="508000" y="5329301"/>
            <a:ext cx="935384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điện áp hiệu dụng giữa hai đầu đọan mạch đạt giá trị cực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đại.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590A5380-512C-4C33-97C6-CD5BE9BC6B5E}"/>
              </a:ext>
            </a:extLst>
          </p:cNvPr>
          <p:cNvSpPr/>
          <p:nvPr/>
        </p:nvSpPr>
        <p:spPr>
          <a:xfrm>
            <a:off x="444500" y="526580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50736612"/>
      </p:ext>
    </p:extLst>
  </p:cSld>
  <p:clrMapOvr>
    <a:masterClrMapping/>
  </p:clrMapOvr>
  <mc:AlternateContent xmlns:mc="http://schemas.openxmlformats.org/markup-compatibility/2006" xmlns:p14="http://schemas.microsoft.com/office/powerpoint/2010/main">
    <mc:Choice Requires="p14">
      <p:transition spd="slow" p14:dur="2000">
        <p14:flythrough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 calcmode="lin" valueType="num">
                                      <p:cBhvr>
                                        <p:cTn id="42" dur="500" fill="hold"/>
                                        <p:tgtEl>
                                          <p:spTgt spid="7">
                                            <p:bg/>
                                          </p:spTgt>
                                        </p:tgtEl>
                                        <p:attrNameLst>
                                          <p:attrName>ppt_w</p:attrName>
                                        </p:attrNameLst>
                                      </p:cBhvr>
                                      <p:tavLst>
                                        <p:tav tm="0">
                                          <p:val>
                                            <p:fltVal val="0"/>
                                          </p:val>
                                        </p:tav>
                                        <p:tav tm="100000">
                                          <p:val>
                                            <p:strVal val="#ppt_w"/>
                                          </p:val>
                                        </p:tav>
                                      </p:tavLst>
                                    </p:anim>
                                    <p:anim calcmode="lin" valueType="num">
                                      <p:cBhvr>
                                        <p:cTn id="4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nodePh="1">
                                  <p:stCondLst>
                                    <p:cond delay="0"/>
                                  </p:stCondLst>
                                  <p:endCondLst>
                                    <p:cond evt="begin" delay="0">
                                      <p:tn val="46"/>
                                    </p:cond>
                                  </p:endCondLst>
                                  <p:childTnLst>
                                    <p:set>
                                      <p:cBhvr>
                                        <p:cTn id="47" dur="1" fill="hold">
                                          <p:stCondLst>
                                            <p:cond delay="0"/>
                                          </p:stCondLst>
                                        </p:cTn>
                                        <p:tgtEl>
                                          <p:spTgt spid="7">
                                            <p:txEl>
                                              <p:pRg st="0" end="0"/>
                                            </p:txEl>
                                          </p:spTgt>
                                        </p:tgtEl>
                                        <p:attrNameLst>
                                          <p:attrName>style.visibility</p:attrName>
                                        </p:attrNameLst>
                                      </p:cBhvr>
                                      <p:to>
                                        <p:strVal val="visible"/>
                                      </p:to>
                                    </p:set>
                                    <p:anim calcmode="lin" valueType="num">
                                      <p:cBhvr>
                                        <p:cTn id="4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453944-FB47-4217-93F0-8F34954CC5E8}"/>
              </a:ext>
            </a:extLst>
          </p:cNvPr>
          <p:cNvSpPr/>
          <p:nvPr/>
        </p:nvSpPr>
        <p:spPr>
          <a:xfrm>
            <a:off x="127000" y="63500"/>
            <a:ext cx="11938000" cy="1018740"/>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66:</a:t>
            </a:r>
            <a:r>
              <a:rPr lang="pt-BR" sz="2800" b="1" dirty="0">
                <a:solidFill>
                  <a:srgbClr val="FFFF00"/>
                </a:solidFill>
                <a:latin typeface="UTM Swiss Condensed" panose="02000500000000000000" pitchFamily="2" charset="0"/>
                <a:cs typeface="Times New Roman" panose="02020603050405020304" pitchFamily="18" charset="0"/>
              </a:rPr>
              <a:t> Điều kiện để có hiện tưởng cộng hưởng điện trong đoạn mạch RLC nối tiếp.</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AED3F555-BDD7-471D-B810-AC6CD2948A93}"/>
                  </a:ext>
                </a:extLst>
              </p:cNvPr>
              <p:cNvSpPr/>
              <p:nvPr/>
            </p:nvSpPr>
            <p:spPr>
              <a:xfrm>
                <a:off x="1016000" y="1082240"/>
                <a:ext cx="2121093" cy="7126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𝑹</m:t>
                    </m:r>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𝑳</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𝑪</m:t>
                        </m:r>
                      </m:den>
                    </m:f>
                  </m:oMath>
                </a14:m>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AED3F555-BDD7-471D-B810-AC6CD2948A93}"/>
                  </a:ext>
                </a:extLst>
              </p:cNvPr>
              <p:cNvSpPr>
                <a:spLocks noRot="1" noChangeAspect="1" noMove="1" noResize="1" noEditPoints="1" noAdjustHandles="1" noChangeArrowheads="1" noChangeShapeType="1" noTextEdit="1"/>
              </p:cNvSpPr>
              <p:nvPr/>
            </p:nvSpPr>
            <p:spPr>
              <a:xfrm>
                <a:off x="1016000" y="1082240"/>
                <a:ext cx="2121093" cy="712631"/>
              </a:xfrm>
              <a:prstGeom prst="rect">
                <a:avLst/>
              </a:prstGeom>
              <a:blipFill>
                <a:blip r:embed="rId2"/>
                <a:stretch>
                  <a:fillRect l="-6034" b="-86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4C5666ED-3280-400F-922A-E48BDCF076B9}"/>
                  </a:ext>
                </a:extLst>
              </p:cNvPr>
              <p:cNvSpPr/>
              <p:nvPr/>
            </p:nvSpPr>
            <p:spPr>
              <a:xfrm>
                <a:off x="6477000" y="1082240"/>
                <a:ext cx="3044423" cy="53296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𝑳𝑪</m:t>
                    </m:r>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e>
                      <m:sup>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oMath>
                </a14:m>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4C5666ED-3280-400F-922A-E48BDCF076B9}"/>
                  </a:ext>
                </a:extLst>
              </p:cNvPr>
              <p:cNvSpPr>
                <a:spLocks noRot="1" noChangeAspect="1" noMove="1" noResize="1" noEditPoints="1" noAdjustHandles="1" noChangeArrowheads="1" noChangeShapeType="1" noTextEdit="1"/>
              </p:cNvSpPr>
              <p:nvPr/>
            </p:nvSpPr>
            <p:spPr>
              <a:xfrm>
                <a:off x="6477000" y="1082240"/>
                <a:ext cx="3044423" cy="532966"/>
              </a:xfrm>
              <a:prstGeom prst="rect">
                <a:avLst/>
              </a:prstGeom>
              <a:blipFill>
                <a:blip r:embed="rId3"/>
                <a:stretch>
                  <a:fillRect l="-4208" t="-11494" b="-31034"/>
                </a:stretch>
              </a:blipFill>
            </p:spPr>
            <p:txBody>
              <a:bodyPr/>
              <a:lstStyle/>
              <a:p>
                <a:r>
                  <a:rPr lang="vi-VN">
                    <a:noFill/>
                  </a:rPr>
                  <a:t> </a:t>
                </a:r>
              </a:p>
            </p:txBody>
          </p:sp>
        </mc:Fallback>
      </mc:AlternateContent>
      <p:sp>
        <p:nvSpPr>
          <p:cNvPr id="5" name="Rectangle 4">
            <a:extLst>
              <a:ext uri="{FF2B5EF4-FFF2-40B4-BE49-F238E27FC236}">
                <a16:creationId xmlns:a16="http://schemas.microsoft.com/office/drawing/2014/main" id="{1EA218DD-05AF-4E3D-8EC2-E0928CE533DA}"/>
              </a:ext>
            </a:extLst>
          </p:cNvPr>
          <p:cNvSpPr/>
          <p:nvPr/>
        </p:nvSpPr>
        <p:spPr>
          <a:xfrm>
            <a:off x="1016000" y="1844240"/>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LC</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ω</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 </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R</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DB341455-94D5-443D-9FEF-2B8578133F2E}"/>
              </a:ext>
            </a:extLst>
          </p:cNvPr>
          <p:cNvSpPr/>
          <p:nvPr/>
        </p:nvSpPr>
        <p:spPr>
          <a:xfrm>
            <a:off x="6477000" y="1844240"/>
            <a:ext cx="201048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r>
              <a:rPr kumimoji="0" lang="fr-F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LCR</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ω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3FF2E03A-CE86-4B22-9173-BF8D9B32F32F}"/>
              </a:ext>
            </a:extLst>
          </p:cNvPr>
          <p:cNvSpPr/>
          <p:nvPr/>
        </p:nvSpPr>
        <p:spPr>
          <a:xfrm>
            <a:off x="6413500" y="1018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38459721"/>
      </p:ext>
    </p:extLst>
  </p:cSld>
  <p:clrMapOvr>
    <a:masterClrMapping/>
  </p:clrMapOvr>
  <mc:AlternateContent xmlns:mc="http://schemas.openxmlformats.org/markup-compatibility/2006" xmlns:p14="http://schemas.microsoft.com/office/powerpoint/2010/main">
    <mc:Choice Requires="p14">
      <p:transition spd="slow" p14:dur="20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4A4646-7F20-48EB-B16F-C24EAC75238B}"/>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67:</a:t>
            </a:r>
            <a:r>
              <a:rPr lang="pt-BR" sz="2800" b="1" dirty="0">
                <a:solidFill>
                  <a:srgbClr val="FFFF00"/>
                </a:solidFill>
                <a:latin typeface="UTM Swiss Condensed" panose="02000500000000000000" pitchFamily="2" charset="0"/>
                <a:cs typeface="Times New Roman" panose="02020603050405020304" pitchFamily="18" charset="0"/>
              </a:rPr>
              <a:t> Trong các đại lượng đặc trưng cho dòng điện xc sau đây, đại lượng nào không dùng giá trị hiệu dụng?</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nl-NL"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FCB2F849-1711-45C2-AAB7-7D0AA6B27A2A}"/>
              </a:ext>
            </a:extLst>
          </p:cNvPr>
          <p:cNvSpPr/>
          <p:nvPr/>
        </p:nvSpPr>
        <p:spPr>
          <a:xfrm>
            <a:off x="1016000" y="1577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Hiệu điện thế.</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A1D51759-B562-4892-BB5C-4EC62F560B15}"/>
              </a:ext>
            </a:extLst>
          </p:cNvPr>
          <p:cNvSpPr/>
          <p:nvPr/>
        </p:nvSpPr>
        <p:spPr>
          <a:xfrm>
            <a:off x="6477000" y="1577761"/>
            <a:ext cx="39677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B. Cường độ dòng điện.</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E659C497-EA9C-4218-B2F8-6EF3613F2F11}"/>
              </a:ext>
            </a:extLst>
          </p:cNvPr>
          <p:cNvSpPr/>
          <p:nvPr/>
        </p:nvSpPr>
        <p:spPr>
          <a:xfrm>
            <a:off x="1016000" y="2339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Suất điện động.</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93473C0A-A963-4EB4-B464-8771CD937A16}"/>
              </a:ext>
            </a:extLst>
          </p:cNvPr>
          <p:cNvSpPr/>
          <p:nvPr/>
        </p:nvSpPr>
        <p:spPr>
          <a:xfrm>
            <a:off x="6477000" y="2339761"/>
            <a:ext cx="216758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Công </a:t>
            </a:r>
            <a:r>
              <a:rPr kumimoji="0" lang="nl-NL"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suất.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24EF14F3-3846-47F4-A1B9-DBB7DD780F83}"/>
              </a:ext>
            </a:extLst>
          </p:cNvPr>
          <p:cNvSpPr/>
          <p:nvPr/>
        </p:nvSpPr>
        <p:spPr>
          <a:xfrm>
            <a:off x="6413500" y="2276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61776031"/>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696BAD-5523-4C2D-BACA-FD6976688CB6}"/>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nl-NL" sz="2800" b="1" dirty="0">
                <a:solidFill>
                  <a:srgbClr val="FF0000"/>
                </a:solidFill>
                <a:latin typeface="UTM Swiss Condensed" panose="02000500000000000000" pitchFamily="2" charset="0"/>
                <a:cs typeface="Times New Roman" panose="02020603050405020304" pitchFamily="18" charset="0"/>
              </a:rPr>
              <a:t>Câu 68:</a:t>
            </a:r>
            <a:r>
              <a:rPr lang="nl-NL" sz="2800" b="1" dirty="0">
                <a:solidFill>
                  <a:srgbClr val="FFFF00"/>
                </a:solidFill>
                <a:latin typeface="UTM Swiss Condensed" panose="02000500000000000000" pitchFamily="2" charset="0"/>
                <a:cs typeface="Times New Roman" panose="02020603050405020304" pitchFamily="18" charset="0"/>
              </a:rPr>
              <a:t> Cho biết biểu thức của cường độ dòng điện xoay chiều là i </a:t>
            </a:r>
            <a:r>
              <a:rPr lang="nl-NL" sz="2800" b="1">
                <a:solidFill>
                  <a:srgbClr val="FFFF00"/>
                </a:solidFill>
                <a:latin typeface="UTM Swiss Condensed" panose="02000500000000000000" pitchFamily="2" charset="0"/>
                <a:cs typeface="Times New Roman" panose="02020603050405020304" pitchFamily="18" charset="0"/>
              </a:rPr>
              <a:t>= I0</a:t>
            </a:r>
            <a:r>
              <a:rPr lang="nl-NL" sz="2800" b="1" dirty="0">
                <a:solidFill>
                  <a:srgbClr val="FFFF00"/>
                </a:solidFill>
                <a:latin typeface="UTM Swiss Condensed" panose="02000500000000000000" pitchFamily="2" charset="0"/>
                <a:cs typeface="Times New Roman" panose="02020603050405020304" pitchFamily="18" charset="0"/>
              </a:rPr>
              <a:t>sin </a:t>
            </a:r>
            <a:r>
              <a:rPr lang="nl-NL" sz="2800" b="1">
                <a:solidFill>
                  <a:srgbClr val="FFFF00"/>
                </a:solidFill>
                <a:latin typeface="UTM Swiss Condensed" panose="02000500000000000000" pitchFamily="2" charset="0"/>
                <a:cs typeface="Times New Roman" panose="02020603050405020304" pitchFamily="18" charset="0"/>
              </a:rPr>
              <a:t>(</a:t>
            </a:r>
            <a:r>
              <a:rPr lang="vi-VN" sz="2800" b="1">
                <a:solidFill>
                  <a:srgbClr val="FFFF00"/>
                </a:solidFill>
                <a:latin typeface="UTM Swiss Condensed" panose="02000500000000000000" pitchFamily="2" charset="0"/>
                <a:cs typeface="Times New Roman" panose="02020603050405020304" pitchFamily="18" charset="0"/>
              </a:rPr>
              <a:t>ω</a:t>
            </a:r>
            <a:r>
              <a:rPr lang="nl-NL" sz="2800" b="1" dirty="0">
                <a:solidFill>
                  <a:srgbClr val="FFFF00"/>
                </a:solidFill>
                <a:latin typeface="UTM Swiss Condensed" panose="02000500000000000000" pitchFamily="2" charset="0"/>
                <a:cs typeface="Times New Roman" panose="02020603050405020304" pitchFamily="18" charset="0"/>
              </a:rPr>
              <a:t>t </a:t>
            </a:r>
            <a:r>
              <a:rPr lang="nl-NL" sz="2800" b="1">
                <a:solidFill>
                  <a:srgbClr val="FFFF00"/>
                </a:solidFill>
                <a:latin typeface="UTM Swiss Condensed" panose="02000500000000000000" pitchFamily="2" charset="0"/>
                <a:cs typeface="Times New Roman" panose="02020603050405020304" pitchFamily="18" charset="0"/>
              </a:rPr>
              <a:t>+ </a:t>
            </a:r>
            <a:r>
              <a:rPr lang="vi-VN" sz="2800" b="1">
                <a:solidFill>
                  <a:srgbClr val="FFFF00"/>
                </a:solidFill>
                <a:latin typeface="UTM Swiss Condensed" panose="02000500000000000000" pitchFamily="2" charset="0"/>
                <a:cs typeface="Times New Roman" panose="02020603050405020304" pitchFamily="18" charset="0"/>
              </a:rPr>
              <a:t>φ</a:t>
            </a:r>
            <a:r>
              <a:rPr lang="nl-NL" sz="2800" b="1" dirty="0">
                <a:solidFill>
                  <a:srgbClr val="FFFF00"/>
                </a:solidFill>
                <a:latin typeface="UTM Swiss Condensed" panose="02000500000000000000" pitchFamily="2" charset="0"/>
                <a:cs typeface="Times New Roman" panose="02020603050405020304" pitchFamily="18" charset="0"/>
              </a:rPr>
              <a:t>). Cường độ hiệu dụng của dòng điện xoay chiều đó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nl-NL"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CDF5F853-37D6-4D53-9CF5-1ECF48F0F33F}"/>
                  </a:ext>
                </a:extLst>
              </p:cNvPr>
              <p:cNvSpPr/>
              <p:nvPr/>
            </p:nvSpPr>
            <p:spPr>
              <a:xfrm>
                <a:off x="762000" y="1577761"/>
                <a:ext cx="2121093" cy="56515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I = I</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0</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oMath>
                </a14:m>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CDF5F853-37D6-4D53-9CF5-1ECF48F0F33F}"/>
                  </a:ext>
                </a:extLst>
              </p:cNvPr>
              <p:cNvSpPr>
                <a:spLocks noRot="1" noChangeAspect="1" noMove="1" noResize="1" noEditPoints="1" noAdjustHandles="1" noChangeArrowheads="1" noChangeShapeType="1" noTextEdit="1"/>
              </p:cNvSpPr>
              <p:nvPr/>
            </p:nvSpPr>
            <p:spPr>
              <a:xfrm>
                <a:off x="762000" y="1577761"/>
                <a:ext cx="2121093" cy="565155"/>
              </a:xfrm>
              <a:prstGeom prst="rect">
                <a:avLst/>
              </a:prstGeom>
              <a:blipFill>
                <a:blip r:embed="rId2"/>
                <a:stretch>
                  <a:fillRect l="-5747" t="-5376" b="-27957"/>
                </a:stretch>
              </a:blipFill>
            </p:spPr>
            <p:txBody>
              <a:bodyPr/>
              <a:lstStyle/>
              <a:p>
                <a:r>
                  <a:rPr lang="vi-VN">
                    <a:noFill/>
                  </a:rPr>
                  <a:t> </a:t>
                </a:r>
              </a:p>
            </p:txBody>
          </p:sp>
        </mc:Fallback>
      </mc:AlternateContent>
      <p:sp>
        <p:nvSpPr>
          <p:cNvPr id="4" name="Rectangle 3">
            <a:extLst>
              <a:ext uri="{FF2B5EF4-FFF2-40B4-BE49-F238E27FC236}">
                <a16:creationId xmlns:a16="http://schemas.microsoft.com/office/drawing/2014/main" id="{D9948EDD-0595-4E00-863A-784EEBF5D51D}"/>
              </a:ext>
            </a:extLst>
          </p:cNvPr>
          <p:cNvSpPr/>
          <p:nvPr/>
        </p:nvSpPr>
        <p:spPr>
          <a:xfrm>
            <a:off x="36195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I = 2I</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0</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FC04B0AD-262B-4226-8EA6-A56E8FE4B823}"/>
                  </a:ext>
                </a:extLst>
              </p:cNvPr>
              <p:cNvSpPr/>
              <p:nvPr/>
            </p:nvSpPr>
            <p:spPr>
              <a:xfrm>
                <a:off x="6477000" y="1577761"/>
                <a:ext cx="2121093" cy="56515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I = I</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0</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oMath>
                </a14:m>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FC04B0AD-262B-4226-8EA6-A56E8FE4B823}"/>
                  </a:ext>
                </a:extLst>
              </p:cNvPr>
              <p:cNvSpPr>
                <a:spLocks noRot="1" noChangeAspect="1" noMove="1" noResize="1" noEditPoints="1" noAdjustHandles="1" noChangeArrowheads="1" noChangeShapeType="1" noTextEdit="1"/>
              </p:cNvSpPr>
              <p:nvPr/>
            </p:nvSpPr>
            <p:spPr>
              <a:xfrm>
                <a:off x="6477000" y="1577761"/>
                <a:ext cx="2121093" cy="565155"/>
              </a:xfrm>
              <a:prstGeom prst="rect">
                <a:avLst/>
              </a:prstGeom>
              <a:blipFill>
                <a:blip r:embed="rId3"/>
                <a:stretch>
                  <a:fillRect l="-6052" t="-5376" b="-27957"/>
                </a:stretch>
              </a:blipFill>
            </p:spPr>
            <p:txBody>
              <a:bodyPr/>
              <a:lstStyle/>
              <a:p>
                <a:r>
                  <a:rPr lang="vi-VN">
                    <a:noFill/>
                  </a:rPr>
                  <a:t> </a:t>
                </a:r>
              </a:p>
            </p:txBody>
          </p:sp>
        </mc:Fallback>
      </mc:AlternateContent>
      <p:sp>
        <p:nvSpPr>
          <p:cNvPr id="6" name="Rectangle 5">
            <a:extLst>
              <a:ext uri="{FF2B5EF4-FFF2-40B4-BE49-F238E27FC236}">
                <a16:creationId xmlns:a16="http://schemas.microsoft.com/office/drawing/2014/main" id="{8FA30FC0-2375-4370-931E-69F2384A9BAA}"/>
              </a:ext>
            </a:extLst>
          </p:cNvPr>
          <p:cNvSpPr/>
          <p:nvPr/>
        </p:nvSpPr>
        <p:spPr>
          <a:xfrm>
            <a:off x="9334500" y="1577761"/>
            <a:ext cx="174759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I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I</a:t>
            </a:r>
            <a:r>
              <a:rPr kumimoji="0" lang="vi-VN" sz="2800" b="1" i="0" u="none" strike="noStrike" kern="1200" cap="none" spc="0" normalizeH="0" baseline="-25000" noProof="0">
                <a:ln>
                  <a:noFill/>
                </a:ln>
                <a:solidFill>
                  <a:srgbClr val="FFFFFF"/>
                </a:solidFill>
                <a:effectLst/>
                <a:uLnTx/>
                <a:uFillTx/>
                <a:latin typeface="UTM Swiss Condensed" panose="02000500000000000000" pitchFamily="2" charset="0"/>
                <a:ea typeface="Arial" panose="020B0604020202020204" pitchFamily="34" charset="0"/>
                <a:cs typeface="+mn-cs"/>
              </a:rPr>
              <a:t>0</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/2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24A82932-FCAA-4DA1-8596-D783E8B1E98A}"/>
              </a:ext>
            </a:extLst>
          </p:cNvPr>
          <p:cNvSpPr/>
          <p:nvPr/>
        </p:nvSpPr>
        <p:spPr>
          <a:xfrm>
            <a:off x="6413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2284469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776E3155-E2C0-49B9-A4F1-83853BF8EF62}"/>
                  </a:ext>
                </a:extLst>
              </p:cNvPr>
              <p:cNvSpPr/>
              <p:nvPr/>
            </p:nvSpPr>
            <p:spPr>
              <a:xfrm>
                <a:off x="127000" y="63500"/>
                <a:ext cx="11938000" cy="2252668"/>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69:</a:t>
                </a:r>
                <a:r>
                  <a:rPr lang="vi-VN" sz="2800" b="1" dirty="0">
                    <a:solidFill>
                      <a:srgbClr val="FFFF00"/>
                    </a:solidFill>
                    <a:latin typeface="UTM Swiss Condensed" panose="02000500000000000000" pitchFamily="2" charset="0"/>
                    <a:cs typeface="Times New Roman" panose="02020603050405020304" pitchFamily="18" charset="0"/>
                  </a:rPr>
                  <a:t> Đoạn mạch điện xoay chiều không phân nhánh gồm cuộn dây có độ tự cảm L, điện trở thuần R và tụ điện có điện dung C. Khi dòng điện có tần số góc </a:t>
                </a:r>
                <a14:m>
                  <m:oMath xmlns:m="http://schemas.openxmlformats.org/officeDocument/2006/math">
                    <m:f>
                      <m:fPr>
                        <m:ctrlPr>
                          <a:rPr lang="vi-VN" sz="2800" b="1" i="1">
                            <a:solidFill>
                              <a:srgbClr val="FFFF00"/>
                            </a:solidFill>
                            <a:latin typeface="Cambria Math" panose="02040503050406030204" pitchFamily="18" charset="0"/>
                          </a:rPr>
                        </m:ctrlPr>
                      </m:fPr>
                      <m:num>
                        <m:r>
                          <a:rPr lang="vi-VN" sz="2800" b="1">
                            <a:solidFill>
                              <a:srgbClr val="FFFF00"/>
                            </a:solidFill>
                            <a:latin typeface="Cambria Math" panose="02040503050406030204" pitchFamily="18" charset="0"/>
                          </a:rPr>
                          <m:t>𝟏</m:t>
                        </m:r>
                      </m:num>
                      <m:den>
                        <m:rad>
                          <m:radPr>
                            <m:degHide m:val="on"/>
                            <m:ctrlPr>
                              <a:rPr lang="vi-VN" sz="2800" b="1" i="1">
                                <a:solidFill>
                                  <a:srgbClr val="FFFF00"/>
                                </a:solidFill>
                                <a:latin typeface="Cambria Math" panose="02040503050406030204" pitchFamily="18" charset="0"/>
                              </a:rPr>
                            </m:ctrlPr>
                          </m:radPr>
                          <m:deg/>
                          <m:e>
                            <m:r>
                              <a:rPr lang="vi-VN" sz="2800" b="1">
                                <a:solidFill>
                                  <a:srgbClr val="FFFF00"/>
                                </a:solidFill>
                                <a:latin typeface="Cambria Math" panose="02040503050406030204" pitchFamily="18" charset="0"/>
                              </a:rPr>
                              <m:t>𝑳𝑪</m:t>
                            </m:r>
                          </m:e>
                        </m:rad>
                      </m:den>
                    </m:f>
                  </m:oMath>
                </a14:m>
                <a:r>
                  <a:rPr lang="vi-VN" sz="2800" b="1" dirty="0">
                    <a:solidFill>
                      <a:srgbClr val="FFFF00"/>
                    </a:solidFill>
                    <a:latin typeface="UTM Swiss Condensed" panose="02000500000000000000" pitchFamily="2" charset="0"/>
                    <a:cs typeface="Times New Roman" panose="02020603050405020304" pitchFamily="18" charset="0"/>
                  </a:rPr>
                  <a:t> chạy qua đoạn mạch thì hệ số công suất của đoạn mạch này: </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776E3155-E2C0-49B9-A4F1-83853BF8EF62}"/>
                  </a:ext>
                </a:extLst>
              </p:cNvPr>
              <p:cNvSpPr>
                <a:spLocks noRot="1" noChangeAspect="1" noMove="1" noResize="1" noEditPoints="1" noAdjustHandles="1" noChangeArrowheads="1" noChangeShapeType="1" noTextEdit="1"/>
              </p:cNvSpPr>
              <p:nvPr/>
            </p:nvSpPr>
            <p:spPr>
              <a:xfrm>
                <a:off x="127000" y="63500"/>
                <a:ext cx="11938000" cy="2252668"/>
              </a:xfrm>
              <a:prstGeom prst="rect">
                <a:avLst/>
              </a:prstGeom>
              <a:blipFill>
                <a:blip r:embed="rId2"/>
                <a:stretch>
                  <a:fillRect l="-916" t="-1542" r="-866"/>
                </a:stretch>
              </a:blipFill>
            </p:spPr>
            <p:txBody>
              <a:bodyPr/>
              <a:lstStyle/>
              <a:p>
                <a:r>
                  <a:rPr lang="vi-VN">
                    <a:noFill/>
                  </a:rPr>
                  <a:t> </a:t>
                </a:r>
              </a:p>
            </p:txBody>
          </p:sp>
        </mc:Fallback>
      </mc:AlternateContent>
      <p:sp>
        <p:nvSpPr>
          <p:cNvPr id="3" name="Rectangle 2">
            <a:extLst>
              <a:ext uri="{FF2B5EF4-FFF2-40B4-BE49-F238E27FC236}">
                <a16:creationId xmlns:a16="http://schemas.microsoft.com/office/drawing/2014/main" id="{9AA66526-0A8F-41E8-AC42-7BB9347BB085}"/>
              </a:ext>
            </a:extLst>
          </p:cNvPr>
          <p:cNvSpPr/>
          <p:nvPr/>
        </p:nvSpPr>
        <p:spPr>
          <a:xfrm>
            <a:off x="508000" y="2316168"/>
            <a:ext cx="673774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phụ thuộc điện trở thuần của đoạn mạch.</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8D5BC600-E8D4-4AA8-815D-BD36A41CA35C}"/>
              </a:ext>
            </a:extLst>
          </p:cNvPr>
          <p:cNvSpPr/>
          <p:nvPr/>
        </p:nvSpPr>
        <p:spPr>
          <a:xfrm>
            <a:off x="508000" y="2839388"/>
            <a:ext cx="3638175"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bằng 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5C8F0700-EE8B-4FC0-BC29-2CDDD6198A21}"/>
              </a:ext>
            </a:extLst>
          </p:cNvPr>
          <p:cNvSpPr/>
          <p:nvPr/>
        </p:nvSpPr>
        <p:spPr>
          <a:xfrm>
            <a:off x="508000" y="4008939"/>
            <a:ext cx="581441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phụ thuộc tổng trở của đoạn mạch.</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9C1ABD23-0F0C-4EAA-A3FD-0DC7C864F30D}"/>
              </a:ext>
            </a:extLst>
          </p:cNvPr>
          <p:cNvSpPr/>
          <p:nvPr/>
        </p:nvSpPr>
        <p:spPr>
          <a:xfrm>
            <a:off x="508000" y="4532159"/>
            <a:ext cx="172354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bằng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1.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E7FE6317-9F0D-453D-B0DC-531D5BDB4EC0}"/>
              </a:ext>
            </a:extLst>
          </p:cNvPr>
          <p:cNvSpPr/>
          <p:nvPr/>
        </p:nvSpPr>
        <p:spPr>
          <a:xfrm>
            <a:off x="444500" y="4468659"/>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90931133"/>
      </p:ext>
    </p:extLst>
  </p:cSld>
  <p:clrMapOvr>
    <a:masterClrMapping/>
  </p:clrMapOvr>
  <mc:AlternateContent xmlns:mc="http://schemas.openxmlformats.org/markup-compatibility/2006" xmlns:p14="http://schemas.microsoft.com/office/powerpoint/2010/main">
    <mc:Choice Requires="p14">
      <p:transition spd="slow" p14:dur="2000">
        <p14:flythrough dir="out"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A81805-8069-4252-9BA6-15FD6484FB38}"/>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7:</a:t>
            </a:r>
            <a:r>
              <a:rPr lang="pt-BR" sz="2800" b="1" dirty="0">
                <a:solidFill>
                  <a:srgbClr val="FFFF00"/>
                </a:solidFill>
                <a:latin typeface="UTM Swiss Condensed" panose="02000500000000000000" pitchFamily="2" charset="0"/>
                <a:cs typeface="Times New Roman" panose="02020603050405020304" pitchFamily="18" charset="0"/>
              </a:rPr>
              <a:t> Trong các đại lượng đặc trưng cho dòng điện xc sau đây, đại lượng nào không dùng giá trị hiệu dụng?</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nl-NL"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881D4F3A-7278-445C-AABE-800F51B707B9}"/>
              </a:ext>
            </a:extLst>
          </p:cNvPr>
          <p:cNvSpPr/>
          <p:nvPr/>
        </p:nvSpPr>
        <p:spPr>
          <a:xfrm>
            <a:off x="1016000" y="1577761"/>
            <a:ext cx="3044423" cy="523220"/>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A. Hiệu điện thế.</a:t>
            </a:r>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479F3A13-BDD2-4155-AF81-D3B8390250AD}"/>
              </a:ext>
            </a:extLst>
          </p:cNvPr>
          <p:cNvSpPr/>
          <p:nvPr/>
        </p:nvSpPr>
        <p:spPr>
          <a:xfrm>
            <a:off x="6477000" y="1577761"/>
            <a:ext cx="3967753" cy="523220"/>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B. Cường độ dòng điện.</a:t>
            </a:r>
            <a:r>
              <a:rPr lang="nl-NL"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1">
            <a:extLst>
              <a:ext uri="{FF2B5EF4-FFF2-40B4-BE49-F238E27FC236}">
                <a16:creationId xmlns:a16="http://schemas.microsoft.com/office/drawing/2014/main" id="{C8EA1A5B-CB3C-417F-BD52-60077FB82BF3}"/>
              </a:ext>
            </a:extLst>
          </p:cNvPr>
          <p:cNvSpPr>
            <a:spLocks noChangeArrowheads="1"/>
          </p:cNvSpPr>
          <p:nvPr/>
        </p:nvSpPr>
        <p:spPr bwMode="auto">
          <a:xfrm>
            <a:off x="1016000" y="2339761"/>
            <a:ext cx="313419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vi-VN" sz="2800" b="1" i="0" u="none" strike="noStrike" cap="none" normalizeH="0" baseline="0">
                <a:ln>
                  <a:noFill/>
                </a:ln>
                <a:solidFill>
                  <a:srgbClr val="FFFFFF"/>
                </a:solidFill>
                <a:effectLst/>
                <a:latin typeface="UTM Swiss Condensed" panose="02000500000000000000" pitchFamily="2" charset="0"/>
                <a:ea typeface="Arial" panose="020B0604020202020204" pitchFamily="34" charset="0"/>
                <a:cs typeface="Times New Roman" panose="02020603050405020304" pitchFamily="18" charset="0"/>
              </a:rPr>
              <a:t>C. Suất điện động.	</a:t>
            </a:r>
            <a:r>
              <a:rPr kumimoji="0" lang="vi-VN" altLang="vi-VN" sz="2800" b="1" i="0" u="none" strike="noStrike" cap="none" normalizeH="0" baseline="0">
                <a:ln>
                  <a:noFill/>
                </a:ln>
                <a:solidFill>
                  <a:srgbClr val="FFFFFF"/>
                </a:solidFill>
                <a:effectLst/>
                <a:latin typeface="UTM Swiss Condensed" panose="02000500000000000000" pitchFamily="2" charset="0"/>
              </a:rPr>
              <a:t>  </a:t>
            </a:r>
          </a:p>
        </p:txBody>
      </p:sp>
      <p:sp>
        <p:nvSpPr>
          <p:cNvPr id="6" name="Rectangle 5">
            <a:extLst>
              <a:ext uri="{FF2B5EF4-FFF2-40B4-BE49-F238E27FC236}">
                <a16:creationId xmlns:a16="http://schemas.microsoft.com/office/drawing/2014/main" id="{666420E2-02B3-4AE4-9AE6-5A11F3B9E301}"/>
              </a:ext>
            </a:extLst>
          </p:cNvPr>
          <p:cNvSpPr/>
          <p:nvPr/>
        </p:nvSpPr>
        <p:spPr>
          <a:xfrm>
            <a:off x="6477000" y="2339761"/>
            <a:ext cx="2167581" cy="523220"/>
          </a:xfrm>
          <a:prstGeom prst="rect">
            <a:avLst/>
          </a:prstGeom>
        </p:spPr>
        <p:txBody>
          <a:bodyPr wrap="none">
            <a:spAutoFit/>
          </a:bodyPr>
          <a:lstStyle/>
          <a:p>
            <a:r>
              <a:rPr lang="nl-NL" sz="2800" b="1" dirty="0">
                <a:solidFill>
                  <a:srgbClr val="FFFFFF"/>
                </a:solidFill>
                <a:latin typeface="UTM Swiss Condensed" panose="02000500000000000000" pitchFamily="2" charset="0"/>
                <a:ea typeface="Arial" panose="020B0604020202020204" pitchFamily="34" charset="0"/>
              </a:rPr>
              <a:t>D. Công </a:t>
            </a:r>
            <a:r>
              <a:rPr lang="nl-NL" sz="2800" b="1">
                <a:solidFill>
                  <a:srgbClr val="FFFFFF"/>
                </a:solidFill>
                <a:latin typeface="UTM Swiss Condensed" panose="02000500000000000000" pitchFamily="2" charset="0"/>
                <a:ea typeface="Arial" panose="020B0604020202020204" pitchFamily="34" charset="0"/>
              </a:rPr>
              <a:t>suất.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B049371C-9DB0-4404-B5FB-3D5FE50C2FB5}"/>
              </a:ext>
            </a:extLst>
          </p:cNvPr>
          <p:cNvSpPr/>
          <p:nvPr/>
        </p:nvSpPr>
        <p:spPr>
          <a:xfrm>
            <a:off x="6413500" y="2276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790764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765F44-4B53-4BFB-95C7-25DC5D5A1180}"/>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70:</a:t>
            </a:r>
            <a:r>
              <a:rPr lang="vi-VN" sz="2800" b="1" dirty="0">
                <a:solidFill>
                  <a:srgbClr val="FFFF00"/>
                </a:solidFill>
                <a:latin typeface="UTM Swiss Condensed" panose="02000500000000000000" pitchFamily="2" charset="0"/>
                <a:cs typeface="Times New Roman" panose="02020603050405020304" pitchFamily="18" charset="0"/>
              </a:rPr>
              <a:t> Điều kiện để xảy ra hiện tượng cộng hưởng điện trong đoạn mạch RLC được diễn tả theo biểu thức nào ?</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4507C8F8-0527-44A3-8AF9-15C636D423B3}"/>
                  </a:ext>
                </a:extLst>
              </p:cNvPr>
              <p:cNvSpPr/>
              <p:nvPr/>
            </p:nvSpPr>
            <p:spPr>
              <a:xfrm>
                <a:off x="1016000" y="1577761"/>
                <a:ext cx="2121093" cy="71468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𝑳𝑪</m:t>
                        </m:r>
                      </m:den>
                    </m:f>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4507C8F8-0527-44A3-8AF9-15C636D423B3}"/>
                  </a:ext>
                </a:extLst>
              </p:cNvPr>
              <p:cNvSpPr>
                <a:spLocks noRot="1" noChangeAspect="1" noMove="1" noResize="1" noEditPoints="1" noAdjustHandles="1" noChangeArrowheads="1" noChangeShapeType="1" noTextEdit="1"/>
              </p:cNvSpPr>
              <p:nvPr/>
            </p:nvSpPr>
            <p:spPr>
              <a:xfrm>
                <a:off x="1016000" y="1577761"/>
                <a:ext cx="2121093" cy="714683"/>
              </a:xfrm>
              <a:prstGeom prst="rect">
                <a:avLst/>
              </a:prstGeom>
              <a:blipFill>
                <a:blip r:embed="rId2"/>
                <a:stretch>
                  <a:fillRect l="-6034" b="-769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4A18054E-E100-4879-8746-C8EBBF21BBFA}"/>
                  </a:ext>
                </a:extLst>
              </p:cNvPr>
              <p:cNvSpPr/>
              <p:nvPr/>
            </p:nvSpPr>
            <p:spPr>
              <a:xfrm>
                <a:off x="6477000" y="1577761"/>
                <a:ext cx="3044423" cy="7344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f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𝑳𝑪</m:t>
                            </m:r>
                          </m:e>
                        </m:rad>
                      </m:den>
                    </m:f>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4A18054E-E100-4879-8746-C8EBBF21BBFA}"/>
                  </a:ext>
                </a:extLst>
              </p:cNvPr>
              <p:cNvSpPr>
                <a:spLocks noRot="1" noChangeAspect="1" noMove="1" noResize="1" noEditPoints="1" noAdjustHandles="1" noChangeArrowheads="1" noChangeShapeType="1" noTextEdit="1"/>
              </p:cNvSpPr>
              <p:nvPr/>
            </p:nvSpPr>
            <p:spPr>
              <a:xfrm>
                <a:off x="6477000" y="1577761"/>
                <a:ext cx="3044423" cy="734432"/>
              </a:xfrm>
              <a:prstGeom prst="rect">
                <a:avLst/>
              </a:prstGeom>
              <a:blipFill>
                <a:blip r:embed="rId3"/>
                <a:stretch>
                  <a:fillRect l="-4208" b="-500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09F7C26C-42CD-4F59-9D8C-E85F84DF5F06}"/>
                  </a:ext>
                </a:extLst>
              </p:cNvPr>
              <p:cNvSpPr/>
              <p:nvPr/>
            </p:nvSpPr>
            <p:spPr>
              <a:xfrm>
                <a:off x="1016000" y="2339761"/>
                <a:ext cx="3044423" cy="7344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num>
                      <m:den>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𝑳𝑪</m:t>
                            </m:r>
                          </m:e>
                        </m:rad>
                      </m:den>
                    </m:f>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a14:m>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09F7C26C-42CD-4F59-9D8C-E85F84DF5F06}"/>
                  </a:ext>
                </a:extLst>
              </p:cNvPr>
              <p:cNvSpPr>
                <a:spLocks noRot="1" noChangeAspect="1" noMove="1" noResize="1" noEditPoints="1" noAdjustHandles="1" noChangeArrowheads="1" noChangeShapeType="1" noTextEdit="1"/>
              </p:cNvSpPr>
              <p:nvPr/>
            </p:nvSpPr>
            <p:spPr>
              <a:xfrm>
                <a:off x="1016000" y="2339761"/>
                <a:ext cx="3044423" cy="734432"/>
              </a:xfrm>
              <a:prstGeom prst="rect">
                <a:avLst/>
              </a:prstGeom>
              <a:blipFill>
                <a:blip r:embed="rId4"/>
                <a:stretch>
                  <a:fillRect l="-4208" b="-500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E8CC53BD-D529-4724-AAD1-13B29A29C49B}"/>
                  </a:ext>
                </a:extLst>
              </p:cNvPr>
              <p:cNvSpPr/>
              <p:nvPr/>
            </p:nvSpPr>
            <p:spPr>
              <a:xfrm>
                <a:off x="6477000" y="2339761"/>
                <a:ext cx="2448234" cy="71468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𝒇</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sup>
                    </m:s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𝟏</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𝑳𝑪</m:t>
                        </m:r>
                      </m:den>
                    </m:f>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p>
            </p:txBody>
          </p:sp>
        </mc:Choice>
        <mc:Fallback xmlns="">
          <p:sp>
            <p:nvSpPr>
              <p:cNvPr id="6" name="Rectangle 5">
                <a:extLst>
                  <a:ext uri="{FF2B5EF4-FFF2-40B4-BE49-F238E27FC236}">
                    <a16:creationId xmlns:a16="http://schemas.microsoft.com/office/drawing/2014/main" id="{E8CC53BD-D529-4724-AAD1-13B29A29C49B}"/>
                  </a:ext>
                </a:extLst>
              </p:cNvPr>
              <p:cNvSpPr>
                <a:spLocks noRot="1" noChangeAspect="1" noMove="1" noResize="1" noEditPoints="1" noAdjustHandles="1" noChangeArrowheads="1" noChangeShapeType="1" noTextEdit="1"/>
              </p:cNvSpPr>
              <p:nvPr/>
            </p:nvSpPr>
            <p:spPr>
              <a:xfrm>
                <a:off x="6477000" y="2339761"/>
                <a:ext cx="2448234" cy="714683"/>
              </a:xfrm>
              <a:prstGeom prst="rect">
                <a:avLst/>
              </a:prstGeom>
              <a:blipFill>
                <a:blip r:embed="rId5"/>
                <a:stretch>
                  <a:fillRect l="-5237" b="-7692"/>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0AC75490-1B77-43A4-8545-7EDE802A4752}"/>
              </a:ext>
            </a:extLst>
          </p:cNvPr>
          <p:cNvSpPr/>
          <p:nvPr/>
        </p:nvSpPr>
        <p:spPr>
          <a:xfrm>
            <a:off x="6413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38140088"/>
      </p:ext>
    </p:extLst>
  </p:cSld>
  <p:clrMapOvr>
    <a:masterClrMapping/>
  </p:clrMapOvr>
  <mc:AlternateContent xmlns:mc="http://schemas.openxmlformats.org/markup-compatibility/2006" xmlns:p14="http://schemas.microsoft.com/office/powerpoint/2010/main">
    <mc:Choice Requires="p14">
      <p:transition spd="slow" p14:dur="20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918620B4-D136-4B33-8F09-732A7AC4207C}"/>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71:</a:t>
                </a:r>
                <a:r>
                  <a:rPr lang="vi-VN" sz="2800" b="1" dirty="0">
                    <a:solidFill>
                      <a:srgbClr val="FFFF00"/>
                    </a:solidFill>
                    <a:latin typeface="UTM Swiss Condensed" panose="02000500000000000000" pitchFamily="2" charset="0"/>
                    <a:cs typeface="Times New Roman" panose="02020603050405020304" pitchFamily="18" charset="0"/>
                  </a:rPr>
                  <a:t> Đặt điện áp </a:t>
                </a:r>
                <a14:m>
                  <m:oMath xmlns:m="http://schemas.openxmlformats.org/officeDocument/2006/math">
                    <m:r>
                      <a:rPr lang="vi-VN" sz="2800" b="1">
                        <a:solidFill>
                          <a:srgbClr val="FFFF00"/>
                        </a:solidFill>
                        <a:latin typeface="Cambria Math" panose="02040503050406030204" pitchFamily="18" charset="0"/>
                      </a:rPr>
                      <m:t>𝒖</m:t>
                    </m:r>
                    <m:r>
                      <a:rPr lang="vi-VN" sz="2800" b="1">
                        <a:solidFill>
                          <a:srgbClr val="FFFF00"/>
                        </a:solidFill>
                        <a:latin typeface="Cambria Math" panose="02040503050406030204" pitchFamily="18" charset="0"/>
                      </a:rPr>
                      <m:t> = </m:t>
                    </m:r>
                    <m:sSub>
                      <m:sSubPr>
                        <m:ctrlPr>
                          <a:rPr lang="vi-VN" sz="2800" b="1" i="1">
                            <a:solidFill>
                              <a:srgbClr val="FFFF00"/>
                            </a:solidFill>
                            <a:latin typeface="Cambria Math" panose="02040503050406030204" pitchFamily="18" charset="0"/>
                          </a:rPr>
                        </m:ctrlPr>
                      </m:sSubPr>
                      <m:e>
                        <m:r>
                          <a:rPr lang="vi-VN" sz="2800" b="1">
                            <a:solidFill>
                              <a:srgbClr val="FFFF00"/>
                            </a:solidFill>
                            <a:latin typeface="Cambria Math" panose="02040503050406030204" pitchFamily="18" charset="0"/>
                          </a:rPr>
                          <m:t>𝑼</m:t>
                        </m:r>
                      </m:e>
                      <m:sub>
                        <m:r>
                          <a:rPr lang="vi-VN" sz="2800" b="1">
                            <a:solidFill>
                              <a:srgbClr val="FFFF00"/>
                            </a:solidFill>
                            <a:latin typeface="Cambria Math" panose="02040503050406030204" pitchFamily="18" charset="0"/>
                          </a:rPr>
                          <m:t>𝟎</m:t>
                        </m:r>
                      </m:sub>
                    </m:sSub>
                    <m:func>
                      <m:funcPr>
                        <m:ctrlPr>
                          <a:rPr lang="vi-VN" sz="2800" b="1" i="1">
                            <a:solidFill>
                              <a:srgbClr val="FFFF00"/>
                            </a:solidFill>
                            <a:latin typeface="Cambria Math" panose="02040503050406030204" pitchFamily="18" charset="0"/>
                          </a:rPr>
                        </m:ctrlPr>
                      </m:funcPr>
                      <m:fName>
                        <m:r>
                          <a:rPr lang="vi-VN" sz="2800" b="1">
                            <a:solidFill>
                              <a:srgbClr val="FFFF00"/>
                            </a:solidFill>
                            <a:latin typeface="Cambria Math" panose="02040503050406030204" pitchFamily="18" charset="0"/>
                          </a:rPr>
                          <m:t>𝒄𝒐𝒔</m:t>
                        </m:r>
                      </m:fName>
                      <m:e>
                        <m:d>
                          <m:dPr>
                            <m:ctrlPr>
                              <a:rPr lang="vi-VN" sz="2800" b="1" i="1">
                                <a:solidFill>
                                  <a:srgbClr val="FFFF00"/>
                                </a:solidFill>
                                <a:latin typeface="Cambria Math" panose="02040503050406030204" pitchFamily="18" charset="0"/>
                              </a:rPr>
                            </m:ctrlPr>
                          </m:dPr>
                          <m:e>
                            <m:r>
                              <a:rPr lang="vi-VN" sz="2800" b="1">
                                <a:solidFill>
                                  <a:srgbClr val="FFFF00"/>
                                </a:solidFill>
                                <a:latin typeface="Cambria Math" panose="02040503050406030204" pitchFamily="18" charset="0"/>
                              </a:rPr>
                              <m:t>𝝎</m:t>
                            </m:r>
                            <m:r>
                              <a:rPr lang="vi-VN" sz="2800" b="1">
                                <a:solidFill>
                                  <a:srgbClr val="FFFF00"/>
                                </a:solidFill>
                                <a:latin typeface="Cambria Math" panose="02040503050406030204" pitchFamily="18" charset="0"/>
                              </a:rPr>
                              <m:t>𝒕</m:t>
                            </m:r>
                          </m:e>
                        </m:d>
                      </m:e>
                    </m:func>
                    <m:d>
                      <m:dPr>
                        <m:ctrlPr>
                          <a:rPr lang="vi-VN" sz="2800" b="1" i="1">
                            <a:solidFill>
                              <a:srgbClr val="FFFF00"/>
                            </a:solidFill>
                            <a:latin typeface="Cambria Math" panose="02040503050406030204" pitchFamily="18" charset="0"/>
                          </a:rPr>
                        </m:ctrlPr>
                      </m:dPr>
                      <m:e>
                        <m:r>
                          <a:rPr lang="vi-VN" sz="2800" b="1">
                            <a:solidFill>
                              <a:srgbClr val="FFFF00"/>
                            </a:solidFill>
                            <a:latin typeface="Cambria Math" panose="02040503050406030204" pitchFamily="18" charset="0"/>
                          </a:rPr>
                          <m:t>𝝎</m:t>
                        </m:r>
                        <m:r>
                          <a:rPr lang="vi-VN" sz="2800" b="1">
                            <a:solidFill>
                              <a:srgbClr val="FFFF00"/>
                            </a:solidFill>
                            <a:latin typeface="Cambria Math" panose="02040503050406030204" pitchFamily="18" charset="0"/>
                          </a:rPr>
                          <m:t>&gt;</m:t>
                        </m:r>
                        <m:r>
                          <a:rPr lang="vi-VN" sz="2800" b="1">
                            <a:solidFill>
                              <a:srgbClr val="FFFF00"/>
                            </a:solidFill>
                            <a:latin typeface="Cambria Math" panose="02040503050406030204" pitchFamily="18" charset="0"/>
                          </a:rPr>
                          <m:t>𝟎</m:t>
                        </m:r>
                      </m:e>
                    </m:d>
                  </m:oMath>
                </a14:m>
                <a:r>
                  <a:rPr lang="vi-VN" sz="2800" b="1" dirty="0">
                    <a:solidFill>
                      <a:srgbClr val="FFFF00"/>
                    </a:solidFill>
                    <a:latin typeface="UTM Swiss Condensed" panose="02000500000000000000" pitchFamily="2" charset="0"/>
                    <a:cs typeface="Times New Roman" panose="02020603050405020304" pitchFamily="18" charset="0"/>
                  </a:rPr>
                  <a:t> vào hai đầu cuộn cảm thuần có độ tự cảm L. Cảm kháng của cuộn cảm lúc này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918620B4-D136-4B33-8F09-732A7AC4207C}"/>
                  </a:ext>
                </a:extLst>
              </p:cNvPr>
              <p:cNvSpPr>
                <a:spLocks noRot="1" noChangeAspect="1" noMove="1" noResize="1" noEditPoints="1" noAdjustHandles="1" noChangeArrowheads="1" noChangeShapeType="1" noTextEdit="1"/>
              </p:cNvSpPr>
              <p:nvPr/>
            </p:nvSpPr>
            <p:spPr>
              <a:xfrm>
                <a:off x="127000" y="63500"/>
                <a:ext cx="11938000" cy="1514261"/>
              </a:xfrm>
              <a:prstGeom prst="rect">
                <a:avLst/>
              </a:prstGeom>
              <a:blipFill>
                <a:blip r:embed="rId2"/>
                <a:stretch>
                  <a:fillRect l="-916" t="-2239" r="-866"/>
                </a:stretch>
              </a:blipFill>
            </p:spPr>
            <p:txBody>
              <a:bodyPr/>
              <a:lstStyle/>
              <a:p>
                <a:r>
                  <a:rPr lang="vi-VN">
                    <a:noFill/>
                  </a:rPr>
                  <a:t> </a:t>
                </a:r>
              </a:p>
            </p:txBody>
          </p:sp>
        </mc:Fallback>
      </mc:AlternateContent>
      <p:sp>
        <p:nvSpPr>
          <p:cNvPr id="3" name="Rectangle 2">
            <a:extLst>
              <a:ext uri="{FF2B5EF4-FFF2-40B4-BE49-F238E27FC236}">
                <a16:creationId xmlns:a16="http://schemas.microsoft.com/office/drawing/2014/main" id="{EC47B84B-92A5-48C5-A813-83ECB0E6C209}"/>
              </a:ext>
            </a:extLst>
          </p:cNvPr>
          <p:cNvSpPr/>
          <p:nvPr/>
        </p:nvSpPr>
        <p:spPr>
          <a:xfrm>
            <a:off x="7620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ωL.</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1B5CA8A5-43F2-4CD6-8BE8-CC9AAB19991B}"/>
                  </a:ext>
                </a:extLst>
              </p:cNvPr>
              <p:cNvSpPr/>
              <p:nvPr/>
            </p:nvSpPr>
            <p:spPr>
              <a:xfrm>
                <a:off x="3619500" y="1577761"/>
                <a:ext cx="2121093" cy="71468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𝑳</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1B5CA8A5-43F2-4CD6-8BE8-CC9AAB19991B}"/>
                  </a:ext>
                </a:extLst>
              </p:cNvPr>
              <p:cNvSpPr>
                <a:spLocks noRot="1" noChangeAspect="1" noMove="1" noResize="1" noEditPoints="1" noAdjustHandles="1" noChangeArrowheads="1" noChangeShapeType="1" noTextEdit="1"/>
              </p:cNvSpPr>
              <p:nvPr/>
            </p:nvSpPr>
            <p:spPr>
              <a:xfrm>
                <a:off x="3619500" y="1577761"/>
                <a:ext cx="2121093" cy="714683"/>
              </a:xfrm>
              <a:prstGeom prst="rect">
                <a:avLst/>
              </a:prstGeom>
              <a:blipFill>
                <a:blip r:embed="rId3"/>
                <a:stretch>
                  <a:fillRect l="-6034" b="-7692"/>
                </a:stretch>
              </a:blipFill>
            </p:spPr>
            <p:txBody>
              <a:bodyPr/>
              <a:lstStyle/>
              <a:p>
                <a:r>
                  <a:rPr lang="vi-VN">
                    <a:noFill/>
                  </a:rPr>
                  <a:t> </a:t>
                </a:r>
              </a:p>
            </p:txBody>
          </p:sp>
        </mc:Fallback>
      </mc:AlternateContent>
      <p:sp>
        <p:nvSpPr>
          <p:cNvPr id="5" name="Rectangle 4">
            <a:extLst>
              <a:ext uri="{FF2B5EF4-FFF2-40B4-BE49-F238E27FC236}">
                <a16:creationId xmlns:a16="http://schemas.microsoft.com/office/drawing/2014/main" id="{7D7B26E0-1BBC-4C2F-B0E9-62D06AA02871}"/>
              </a:ext>
            </a:extLst>
          </p:cNvPr>
          <p:cNvSpPr/>
          <p:nvPr/>
        </p:nvSpPr>
        <p:spPr>
          <a:xfrm>
            <a:off x="64770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2ωL.</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B562EB5-4741-4850-BEFE-B1C491A7617A}"/>
                  </a:ext>
                </a:extLst>
              </p:cNvPr>
              <p:cNvSpPr/>
              <p:nvPr/>
            </p:nvSpPr>
            <p:spPr>
              <a:xfrm>
                <a:off x="9334500" y="1577761"/>
                <a:ext cx="1114408" cy="71468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𝟏</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𝑳</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𝝎</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6" name="Rectangle 5">
                <a:extLst>
                  <a:ext uri="{FF2B5EF4-FFF2-40B4-BE49-F238E27FC236}">
                    <a16:creationId xmlns:a16="http://schemas.microsoft.com/office/drawing/2014/main" id="{CB562EB5-4741-4850-BEFE-B1C491A7617A}"/>
                  </a:ext>
                </a:extLst>
              </p:cNvPr>
              <p:cNvSpPr>
                <a:spLocks noRot="1" noChangeAspect="1" noMove="1" noResize="1" noEditPoints="1" noAdjustHandles="1" noChangeArrowheads="1" noChangeShapeType="1" noTextEdit="1"/>
              </p:cNvSpPr>
              <p:nvPr/>
            </p:nvSpPr>
            <p:spPr>
              <a:xfrm>
                <a:off x="9334500" y="1577761"/>
                <a:ext cx="1114408" cy="714683"/>
              </a:xfrm>
              <a:prstGeom prst="rect">
                <a:avLst/>
              </a:prstGeom>
              <a:blipFill>
                <a:blip r:embed="rId4"/>
                <a:stretch>
                  <a:fillRect l="-10929" r="-10383" b="-7692"/>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25D52C60-A180-497D-BD07-D523DE689D52}"/>
              </a:ext>
            </a:extLst>
          </p:cNvPr>
          <p:cNvSpPr/>
          <p:nvPr/>
        </p:nvSpPr>
        <p:spPr>
          <a:xfrm>
            <a:off x="698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72145638"/>
      </p:ext>
    </p:extLst>
  </p:cSld>
  <p:clrMapOvr>
    <a:masterClrMapping/>
  </p:clrMapOvr>
  <mc:AlternateContent xmlns:mc="http://schemas.openxmlformats.org/markup-compatibility/2006" xmlns:p14="http://schemas.microsoft.com/office/powerpoint/2010/main">
    <mc:Choice Requires="p14">
      <p:transition spd="slow" p14:dur="2000">
        <p:comb dir="vert"/>
      </p:transition>
    </mc:Choice>
    <mc:Fallback xmlns="">
      <p:transition spd="slow">
        <p:comb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99ABF7-3403-4829-83B6-CC196141E821}"/>
              </a:ext>
            </a:extLst>
          </p:cNvPr>
          <p:cNvSpPr/>
          <p:nvPr/>
        </p:nvSpPr>
        <p:spPr>
          <a:xfrm>
            <a:off x="127000" y="63500"/>
            <a:ext cx="11938000" cy="200978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72:</a:t>
            </a:r>
            <a:r>
              <a:rPr lang="vi-VN" sz="2800" b="1" dirty="0">
                <a:solidFill>
                  <a:srgbClr val="FFFF00"/>
                </a:solidFill>
                <a:latin typeface="UTM Swiss Condensed" panose="02000500000000000000" pitchFamily="2" charset="0"/>
                <a:cs typeface="Times New Roman" panose="02020603050405020304" pitchFamily="18" charset="0"/>
              </a:rPr>
              <a:t> Đặt điện áp xoay chiều có tần số góc ω vào hai đầu đoạn mạch gồm điện trở R và tụ điện có điện dung C mắc nối tiếp. Hệ số công suát của đoạn mạch lúc này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DA3C6761-4573-40C2-B1CB-C224477322FB}"/>
                  </a:ext>
                </a:extLst>
              </p:cNvPr>
              <p:cNvSpPr/>
              <p:nvPr/>
            </p:nvSpPr>
            <p:spPr>
              <a:xfrm>
                <a:off x="1016000" y="2073281"/>
                <a:ext cx="3044423" cy="82112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𝑹</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d>
                                  <m:d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d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𝑪</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e>
                                </m:d>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e>
                        </m:rad>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𝑹</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DA3C6761-4573-40C2-B1CB-C224477322FB}"/>
                  </a:ext>
                </a:extLst>
              </p:cNvPr>
              <p:cNvSpPr>
                <a:spLocks noRot="1" noChangeAspect="1" noMove="1" noResize="1" noEditPoints="1" noAdjustHandles="1" noChangeArrowheads="1" noChangeShapeType="1" noTextEdit="1"/>
              </p:cNvSpPr>
              <p:nvPr/>
            </p:nvSpPr>
            <p:spPr>
              <a:xfrm>
                <a:off x="1016000" y="2073281"/>
                <a:ext cx="3044423" cy="821122"/>
              </a:xfrm>
              <a:prstGeom prst="rect">
                <a:avLst/>
              </a:prstGeom>
              <a:blipFill>
                <a:blip r:embed="rId2"/>
                <a:stretch>
                  <a:fillRect l="-4208" b="-6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93889F11-43B5-40C2-9D2E-BC037409A163}"/>
                  </a:ext>
                </a:extLst>
              </p:cNvPr>
              <p:cNvSpPr/>
              <p:nvPr/>
            </p:nvSpPr>
            <p:spPr>
              <a:xfrm>
                <a:off x="6477000" y="2073281"/>
                <a:ext cx="3044423" cy="106407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𝑹</m:t>
                        </m:r>
                      </m:num>
                      <m:den>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d>
                              <m:dPr>
                                <m:begChr m:val="|"/>
                                <m:endChr m:val="|"/>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dPr>
                              <m:e>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𝑹</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d>
                                      <m:d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d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𝑪</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e>
                                    </m:d>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e>
                            </m:d>
                          </m:e>
                        </m:rad>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93889F11-43B5-40C2-9D2E-BC037409A163}"/>
                  </a:ext>
                </a:extLst>
              </p:cNvPr>
              <p:cNvSpPr>
                <a:spLocks noRot="1" noChangeAspect="1" noMove="1" noResize="1" noEditPoints="1" noAdjustHandles="1" noChangeArrowheads="1" noChangeShapeType="1" noTextEdit="1"/>
              </p:cNvSpPr>
              <p:nvPr/>
            </p:nvSpPr>
            <p:spPr>
              <a:xfrm>
                <a:off x="6477000" y="2073281"/>
                <a:ext cx="3044423" cy="1064074"/>
              </a:xfrm>
              <a:prstGeom prst="rect">
                <a:avLst/>
              </a:prstGeom>
              <a:blipFill>
                <a:blip r:embed="rId3"/>
                <a:stretch>
                  <a:fillRect l="-420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CFA59A5A-3808-4B37-B1AA-3C94758CFE32}"/>
                  </a:ext>
                </a:extLst>
              </p:cNvPr>
              <p:cNvSpPr/>
              <p:nvPr/>
            </p:nvSpPr>
            <p:spPr>
              <a:xfrm>
                <a:off x="1016000" y="2835281"/>
                <a:ext cx="3044423" cy="80490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𝑹</m:t>
                        </m:r>
                      </m:num>
                      <m:den>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𝑹</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d>
                                  <m:d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d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𝑪</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e>
                                </m:d>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e>
                        </m:rad>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CFA59A5A-3808-4B37-B1AA-3C94758CFE32}"/>
                  </a:ext>
                </a:extLst>
              </p:cNvPr>
              <p:cNvSpPr>
                <a:spLocks noRot="1" noChangeAspect="1" noMove="1" noResize="1" noEditPoints="1" noAdjustHandles="1" noChangeArrowheads="1" noChangeShapeType="1" noTextEdit="1"/>
              </p:cNvSpPr>
              <p:nvPr/>
            </p:nvSpPr>
            <p:spPr>
              <a:xfrm>
                <a:off x="1016000" y="2835281"/>
                <a:ext cx="3044423" cy="804900"/>
              </a:xfrm>
              <a:prstGeom prst="rect">
                <a:avLst/>
              </a:prstGeom>
              <a:blipFill>
                <a:blip r:embed="rId4"/>
                <a:stretch>
                  <a:fillRect l="-420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AE97AE3A-15F7-4AE6-9F00-1DFD6D3CAC15}"/>
                  </a:ext>
                </a:extLst>
              </p:cNvPr>
              <p:cNvSpPr/>
              <p:nvPr/>
            </p:nvSpPr>
            <p:spPr>
              <a:xfrm>
                <a:off x="6477000" y="2835281"/>
                <a:ext cx="2470100" cy="82112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𝑹</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sup>
                            </m:s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 + </m:t>
                            </m:r>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d>
                                  <m:d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d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𝑪</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𝝎</m:t>
                                    </m:r>
                                  </m:e>
                                </m:d>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sup>
                            </m:sSup>
                          </m:e>
                        </m:rad>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𝑹</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6" name="Rectangle 5">
                <a:extLst>
                  <a:ext uri="{FF2B5EF4-FFF2-40B4-BE49-F238E27FC236}">
                    <a16:creationId xmlns:a16="http://schemas.microsoft.com/office/drawing/2014/main" id="{AE97AE3A-15F7-4AE6-9F00-1DFD6D3CAC15}"/>
                  </a:ext>
                </a:extLst>
              </p:cNvPr>
              <p:cNvSpPr>
                <a:spLocks noRot="1" noChangeAspect="1" noMove="1" noResize="1" noEditPoints="1" noAdjustHandles="1" noChangeArrowheads="1" noChangeShapeType="1" noTextEdit="1"/>
              </p:cNvSpPr>
              <p:nvPr/>
            </p:nvSpPr>
            <p:spPr>
              <a:xfrm>
                <a:off x="6477000" y="2835281"/>
                <a:ext cx="2470100" cy="821122"/>
              </a:xfrm>
              <a:prstGeom prst="rect">
                <a:avLst/>
              </a:prstGeom>
              <a:blipFill>
                <a:blip r:embed="rId5"/>
                <a:stretch>
                  <a:fillRect l="-5185" r="-4198" b="-6667"/>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324864A0-B511-4459-B7B8-D58928220E70}"/>
              </a:ext>
            </a:extLst>
          </p:cNvPr>
          <p:cNvSpPr/>
          <p:nvPr/>
        </p:nvSpPr>
        <p:spPr>
          <a:xfrm>
            <a:off x="952500" y="2771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1765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05B522-F2E0-402F-B149-155D8C1B6845}"/>
              </a:ext>
            </a:extLst>
          </p:cNvPr>
          <p:cNvSpPr/>
          <p:nvPr/>
        </p:nvSpPr>
        <p:spPr>
          <a:xfrm>
            <a:off x="127000" y="63500"/>
            <a:ext cx="11938000" cy="200978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73:</a:t>
            </a:r>
            <a:r>
              <a:rPr lang="vi-VN" sz="2800" b="1" dirty="0">
                <a:solidFill>
                  <a:srgbClr val="FFFF00"/>
                </a:solidFill>
                <a:latin typeface="UTM Swiss Condensed" panose="02000500000000000000" pitchFamily="2" charset="0"/>
                <a:cs typeface="Times New Roman" panose="02020603050405020304" pitchFamily="18" charset="0"/>
              </a:rPr>
              <a:t> Cho đoạn mạch gồm điện trở thuần R nối tiếp với tụ điện có điện dung C. Khi dòng điện xoay chiều có tần số góc ω chạy qua thì tổng trở của đoạn mạch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E0D28BBC-FE9B-472D-99D9-2EE65A6733B5}"/>
                  </a:ext>
                </a:extLst>
              </p:cNvPr>
              <p:cNvSpPr/>
              <p:nvPr/>
            </p:nvSpPr>
            <p:spPr>
              <a:xfrm>
                <a:off x="1016000" y="2073281"/>
                <a:ext cx="3967753" cy="61414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𝑹</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d>
                              <m:d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d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𝑪</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e>
                            </m:d>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E0D28BBC-FE9B-472D-99D9-2EE65A6733B5}"/>
                  </a:ext>
                </a:extLst>
              </p:cNvPr>
              <p:cNvSpPr>
                <a:spLocks noRot="1" noChangeAspect="1" noMove="1" noResize="1" noEditPoints="1" noAdjustHandles="1" noChangeArrowheads="1" noChangeShapeType="1" noTextEdit="1"/>
              </p:cNvSpPr>
              <p:nvPr/>
            </p:nvSpPr>
            <p:spPr>
              <a:xfrm>
                <a:off x="1016000" y="2073281"/>
                <a:ext cx="3967753" cy="614142"/>
              </a:xfrm>
              <a:prstGeom prst="rect">
                <a:avLst/>
              </a:prstGeom>
              <a:blipFill>
                <a:blip r:embed="rId2"/>
                <a:stretch>
                  <a:fillRect l="-3226" b="-2376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50E43433-7E73-45FA-8CF0-B75A43052F28}"/>
                  </a:ext>
                </a:extLst>
              </p:cNvPr>
              <p:cNvSpPr/>
              <p:nvPr/>
            </p:nvSpPr>
            <p:spPr>
              <a:xfrm>
                <a:off x="6477000" y="2073281"/>
                <a:ext cx="3967753" cy="96917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𝑹</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d>
                              <m:d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dPr>
                              <m:e>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𝑪</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den>
                                </m:f>
                              </m:e>
                            </m:d>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50E43433-7E73-45FA-8CF0-B75A43052F28}"/>
                  </a:ext>
                </a:extLst>
              </p:cNvPr>
              <p:cNvSpPr>
                <a:spLocks noRot="1" noChangeAspect="1" noMove="1" noResize="1" noEditPoints="1" noAdjustHandles="1" noChangeArrowheads="1" noChangeShapeType="1" noTextEdit="1"/>
              </p:cNvSpPr>
              <p:nvPr/>
            </p:nvSpPr>
            <p:spPr>
              <a:xfrm>
                <a:off x="6477000" y="2073281"/>
                <a:ext cx="3967753" cy="969176"/>
              </a:xfrm>
              <a:prstGeom prst="rect">
                <a:avLst/>
              </a:prstGeom>
              <a:blipFill>
                <a:blip r:embed="rId3"/>
                <a:stretch>
                  <a:fillRect l="-3231" b="-12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5C5B2665-A2AA-4265-A429-E86AB114AE34}"/>
                  </a:ext>
                </a:extLst>
              </p:cNvPr>
              <p:cNvSpPr/>
              <p:nvPr/>
            </p:nvSpPr>
            <p:spPr>
              <a:xfrm>
                <a:off x="1016000" y="2835281"/>
                <a:ext cx="3044423" cy="61414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𝑹</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d>
                              <m:d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d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𝑪</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e>
                            </m:d>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5C5B2665-A2AA-4265-A429-E86AB114AE34}"/>
                  </a:ext>
                </a:extLst>
              </p:cNvPr>
              <p:cNvSpPr>
                <a:spLocks noRot="1" noChangeAspect="1" noMove="1" noResize="1" noEditPoints="1" noAdjustHandles="1" noChangeArrowheads="1" noChangeShapeType="1" noTextEdit="1"/>
              </p:cNvSpPr>
              <p:nvPr/>
            </p:nvSpPr>
            <p:spPr>
              <a:xfrm>
                <a:off x="1016000" y="2835281"/>
                <a:ext cx="3044423" cy="614142"/>
              </a:xfrm>
              <a:prstGeom prst="rect">
                <a:avLst/>
              </a:prstGeom>
              <a:blipFill>
                <a:blip r:embed="rId4"/>
                <a:stretch>
                  <a:fillRect l="-4208" b="-2376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7376E071-B1FD-43EC-85E5-FA6794FAC473}"/>
                  </a:ext>
                </a:extLst>
              </p:cNvPr>
              <p:cNvSpPr/>
              <p:nvPr/>
            </p:nvSpPr>
            <p:spPr>
              <a:xfrm>
                <a:off x="6477000" y="2835281"/>
                <a:ext cx="3045001" cy="61414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𝑹</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sup>
                        </m:s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d>
                              <m:d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d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𝑪</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𝝎</m:t>
                                </m:r>
                              </m:e>
                            </m:d>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sup>
                        </m:sSup>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6" name="Rectangle 5">
                <a:extLst>
                  <a:ext uri="{FF2B5EF4-FFF2-40B4-BE49-F238E27FC236}">
                    <a16:creationId xmlns:a16="http://schemas.microsoft.com/office/drawing/2014/main" id="{7376E071-B1FD-43EC-85E5-FA6794FAC473}"/>
                  </a:ext>
                </a:extLst>
              </p:cNvPr>
              <p:cNvSpPr>
                <a:spLocks noRot="1" noChangeAspect="1" noMove="1" noResize="1" noEditPoints="1" noAdjustHandles="1" noChangeArrowheads="1" noChangeShapeType="1" noTextEdit="1"/>
              </p:cNvSpPr>
              <p:nvPr/>
            </p:nvSpPr>
            <p:spPr>
              <a:xfrm>
                <a:off x="6477000" y="2835281"/>
                <a:ext cx="3045001" cy="614142"/>
              </a:xfrm>
              <a:prstGeom prst="rect">
                <a:avLst/>
              </a:prstGeom>
              <a:blipFill>
                <a:blip r:embed="rId5"/>
                <a:stretch>
                  <a:fillRect l="-4208" r="-3206" b="-23762"/>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07154D7E-E0FD-40DF-B7BF-C3B3F2378457}"/>
              </a:ext>
            </a:extLst>
          </p:cNvPr>
          <p:cNvSpPr/>
          <p:nvPr/>
        </p:nvSpPr>
        <p:spPr>
          <a:xfrm>
            <a:off x="952500" y="2009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27389220"/>
      </p:ext>
    </p:extLst>
  </p:cSld>
  <p:clrMapOvr>
    <a:masterClrMapping/>
  </p:clrMapOvr>
  <mc:AlternateContent xmlns:mc="http://schemas.openxmlformats.org/markup-compatibility/2006" xmlns:p14="http://schemas.microsoft.com/office/powerpoint/2010/main">
    <mc:Choice Requires="p14">
      <p:transition spd="slow" p14:dur="20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4F8348-8202-4FF5-9337-210F71DDFB3F}"/>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74:</a:t>
            </a:r>
            <a:r>
              <a:rPr lang="vi-VN" sz="2800" b="1" dirty="0">
                <a:solidFill>
                  <a:srgbClr val="FFFF00"/>
                </a:solidFill>
                <a:latin typeface="UTM Swiss Condensed" panose="02000500000000000000" pitchFamily="2" charset="0"/>
                <a:cs typeface="Times New Roman" panose="02020603050405020304" pitchFamily="18" charset="0"/>
              </a:rPr>
              <a:t> Trong đoạn mạch RLC nối tiếp với cuộn cảm thuần, gọi Z là tổng trở của mạch thì hệ số công suất của đoạn mạch được tính bởi</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BB5DB64-502D-4295-B402-08F67DE77A71}"/>
                  </a:ext>
                </a:extLst>
              </p:cNvPr>
              <p:cNvSpPr/>
              <p:nvPr/>
            </p:nvSpPr>
            <p:spPr>
              <a:xfrm>
                <a:off x="1016000" y="1577761"/>
                <a:ext cx="3967753" cy="80490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cosφ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𝒁</m:t>
                        </m:r>
                      </m:num>
                      <m:den>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𝑹</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𝒁</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e>
                        </m:rad>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BBB5DB64-502D-4295-B402-08F67DE77A71}"/>
                  </a:ext>
                </a:extLst>
              </p:cNvPr>
              <p:cNvSpPr>
                <a:spLocks noRot="1" noChangeAspect="1" noMove="1" noResize="1" noEditPoints="1" noAdjustHandles="1" noChangeArrowheads="1" noChangeShapeType="1" noTextEdit="1"/>
              </p:cNvSpPr>
              <p:nvPr/>
            </p:nvSpPr>
            <p:spPr>
              <a:xfrm>
                <a:off x="1016000" y="1577761"/>
                <a:ext cx="3967753" cy="804900"/>
              </a:xfrm>
              <a:prstGeom prst="rect">
                <a:avLst/>
              </a:prstGeom>
              <a:blipFill>
                <a:blip r:embed="rId2"/>
                <a:stretch>
                  <a:fillRect l="-32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0E817EFA-DAF7-44C8-97C2-B30363D75FE9}"/>
                  </a:ext>
                </a:extLst>
              </p:cNvPr>
              <p:cNvSpPr/>
              <p:nvPr/>
            </p:nvSpPr>
            <p:spPr>
              <a:xfrm>
                <a:off x="6477000" y="1577761"/>
                <a:ext cx="3044423" cy="71057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cosφ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𝒁</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𝑹</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0E817EFA-DAF7-44C8-97C2-B30363D75FE9}"/>
                  </a:ext>
                </a:extLst>
              </p:cNvPr>
              <p:cNvSpPr>
                <a:spLocks noRot="1" noChangeAspect="1" noMove="1" noResize="1" noEditPoints="1" noAdjustHandles="1" noChangeArrowheads="1" noChangeShapeType="1" noTextEdit="1"/>
              </p:cNvSpPr>
              <p:nvPr/>
            </p:nvSpPr>
            <p:spPr>
              <a:xfrm>
                <a:off x="6477000" y="1577761"/>
                <a:ext cx="3044423" cy="710579"/>
              </a:xfrm>
              <a:prstGeom prst="rect">
                <a:avLst/>
              </a:prstGeom>
              <a:blipFill>
                <a:blip r:embed="rId3"/>
                <a:stretch>
                  <a:fillRect l="-4208" b="-948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2936064-FB04-4153-8FC7-3833E6586EC7}"/>
                  </a:ext>
                </a:extLst>
              </p:cNvPr>
              <p:cNvSpPr/>
              <p:nvPr/>
            </p:nvSpPr>
            <p:spPr>
              <a:xfrm>
                <a:off x="1016000" y="2339761"/>
                <a:ext cx="3967753" cy="80490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cosφ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𝑹</m:t>
                        </m:r>
                      </m:num>
                      <m:den>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𝑹</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𝒁</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e>
                        </m:rad>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62936064-FB04-4153-8FC7-3833E6586EC7}"/>
                  </a:ext>
                </a:extLst>
              </p:cNvPr>
              <p:cNvSpPr>
                <a:spLocks noRot="1" noChangeAspect="1" noMove="1" noResize="1" noEditPoints="1" noAdjustHandles="1" noChangeArrowheads="1" noChangeShapeType="1" noTextEdit="1"/>
              </p:cNvSpPr>
              <p:nvPr/>
            </p:nvSpPr>
            <p:spPr>
              <a:xfrm>
                <a:off x="1016000" y="2339761"/>
                <a:ext cx="3967753" cy="804900"/>
              </a:xfrm>
              <a:prstGeom prst="rect">
                <a:avLst/>
              </a:prstGeom>
              <a:blipFill>
                <a:blip r:embed="rId4"/>
                <a:stretch>
                  <a:fillRect l="-32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586D6A91-B155-437C-A404-928A90571C60}"/>
                  </a:ext>
                </a:extLst>
              </p:cNvPr>
              <p:cNvSpPr/>
              <p:nvPr/>
            </p:nvSpPr>
            <p:spPr>
              <a:xfrm>
                <a:off x="6477000" y="2339761"/>
                <a:ext cx="2182008" cy="71057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cosφ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𝑹</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𝒁</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6" name="Rectangle 5">
                <a:extLst>
                  <a:ext uri="{FF2B5EF4-FFF2-40B4-BE49-F238E27FC236}">
                    <a16:creationId xmlns:a16="http://schemas.microsoft.com/office/drawing/2014/main" id="{586D6A91-B155-437C-A404-928A90571C60}"/>
                  </a:ext>
                </a:extLst>
              </p:cNvPr>
              <p:cNvSpPr>
                <a:spLocks noRot="1" noChangeAspect="1" noMove="1" noResize="1" noEditPoints="1" noAdjustHandles="1" noChangeArrowheads="1" noChangeShapeType="1" noTextEdit="1"/>
              </p:cNvSpPr>
              <p:nvPr/>
            </p:nvSpPr>
            <p:spPr>
              <a:xfrm>
                <a:off x="6477000" y="2339761"/>
                <a:ext cx="2182008" cy="710579"/>
              </a:xfrm>
              <a:prstGeom prst="rect">
                <a:avLst/>
              </a:prstGeom>
              <a:blipFill>
                <a:blip r:embed="rId5"/>
                <a:stretch>
                  <a:fillRect l="-5882" r="-5042" b="-9483"/>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EA3B1F8A-6F95-4AAF-8FD3-61B6DFB1F96F}"/>
              </a:ext>
            </a:extLst>
          </p:cNvPr>
          <p:cNvSpPr/>
          <p:nvPr/>
        </p:nvSpPr>
        <p:spPr>
          <a:xfrm>
            <a:off x="6413500" y="2276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52648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E01FDE-B935-4411-A403-DDE41FB60AD4}"/>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75:</a:t>
            </a:r>
            <a:r>
              <a:rPr lang="vi-VN" sz="2800" b="1" dirty="0">
                <a:solidFill>
                  <a:srgbClr val="FFFF00"/>
                </a:solidFill>
                <a:latin typeface="UTM Swiss Condensed" panose="02000500000000000000" pitchFamily="2" charset="0"/>
                <a:cs typeface="Times New Roman" panose="02020603050405020304" pitchFamily="18" charset="0"/>
              </a:rPr>
              <a:t> Tổng trở của mạch điện xoay chiều RLC (với cuộn cảm thuần) mắc nối tiếp được xác định bởi công thức nào sau đây?</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E415509D-EB10-40D7-A205-33A986FEE53A}"/>
                  </a:ext>
                </a:extLst>
              </p:cNvPr>
              <p:cNvSpPr/>
              <p:nvPr/>
            </p:nvSpPr>
            <p:spPr>
              <a:xfrm>
                <a:off x="1016000" y="1577761"/>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𝒁</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𝑹</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𝒁</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𝑳</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𝒁</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𝑪</m:t>
                        </m:r>
                      </m:sub>
                    </m:sSub>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E415509D-EB10-40D7-A205-33A986FEE53A}"/>
                  </a:ext>
                </a:extLst>
              </p:cNvPr>
              <p:cNvSpPr>
                <a:spLocks noRot="1" noChangeAspect="1" noMove="1" noResize="1" noEditPoints="1" noAdjustHandles="1" noChangeArrowheads="1" noChangeShapeType="1" noTextEdit="1"/>
              </p:cNvSpPr>
              <p:nvPr/>
            </p:nvSpPr>
            <p:spPr>
              <a:xfrm>
                <a:off x="1016000" y="1577761"/>
                <a:ext cx="4891083" cy="523220"/>
              </a:xfrm>
              <a:prstGeom prst="rect">
                <a:avLst/>
              </a:prstGeom>
              <a:blipFill>
                <a:blip r:embed="rId2"/>
                <a:stretch>
                  <a:fillRect l="-2618" t="-13953" b="-302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2760C84A-7954-46EE-BBDB-FBF143F6ECAE}"/>
                  </a:ext>
                </a:extLst>
              </p:cNvPr>
              <p:cNvSpPr/>
              <p:nvPr/>
            </p:nvSpPr>
            <p:spPr>
              <a:xfrm>
                <a:off x="6477000" y="1577761"/>
                <a:ext cx="1923540" cy="1184170"/>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𝒁</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𝑹</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2760C84A-7954-46EE-BBDB-FBF143F6ECAE}"/>
                  </a:ext>
                </a:extLst>
              </p:cNvPr>
              <p:cNvSpPr>
                <a:spLocks noRot="1" noChangeAspect="1" noMove="1" noResize="1" noEditPoints="1" noAdjustHandles="1" noChangeArrowheads="1" noChangeShapeType="1" noTextEdit="1"/>
              </p:cNvSpPr>
              <p:nvPr/>
            </p:nvSpPr>
            <p:spPr>
              <a:xfrm>
                <a:off x="6477000" y="1577761"/>
                <a:ext cx="1923540" cy="1184170"/>
              </a:xfrm>
              <a:prstGeom prst="rect">
                <a:avLst/>
              </a:prstGeom>
              <a:blipFill>
                <a:blip r:embed="rId3"/>
                <a:stretch>
                  <a:fillRect l="-6667" r="-571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0D952A44-E6FC-4342-ABEA-98F55BF74D59}"/>
                  </a:ext>
                </a:extLst>
              </p:cNvPr>
              <p:cNvSpPr/>
              <p:nvPr/>
            </p:nvSpPr>
            <p:spPr>
              <a:xfrm>
                <a:off x="1016000" y="2339761"/>
                <a:ext cx="4860626" cy="53296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𝒁</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𝑹</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d>
                          <m:d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dPr>
                          <m:e>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𝒁</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𝑪</m:t>
                                </m:r>
                              </m:sub>
                            </m:sSub>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func>
                                  <m:func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uncPr>
                                  <m:fNa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m:t>
                                    </m:r>
                                  </m:fName>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𝒁</m:t>
                                    </m:r>
                                  </m:e>
                                </m:func>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𝑳</m:t>
                                </m:r>
                              </m:sub>
                            </m:sSub>
                          </m:e>
                        </m:d>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sup>
                    </m:sSup>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3000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0D952A44-E6FC-4342-ABEA-98F55BF74D59}"/>
                  </a:ext>
                </a:extLst>
              </p:cNvPr>
              <p:cNvSpPr>
                <a:spLocks noRot="1" noChangeAspect="1" noMove="1" noResize="1" noEditPoints="1" noAdjustHandles="1" noChangeArrowheads="1" noChangeShapeType="1" noTextEdit="1"/>
              </p:cNvSpPr>
              <p:nvPr/>
            </p:nvSpPr>
            <p:spPr>
              <a:xfrm>
                <a:off x="1016000" y="2339761"/>
                <a:ext cx="4860626" cy="532966"/>
              </a:xfrm>
              <a:prstGeom prst="rect">
                <a:avLst/>
              </a:prstGeom>
              <a:blipFill>
                <a:blip r:embed="rId4"/>
                <a:stretch>
                  <a:fillRect l="-2635" t="-11494" b="-3103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84B26C4F-ABED-46B5-8435-9DCA1304E339}"/>
                  </a:ext>
                </a:extLst>
              </p:cNvPr>
              <p:cNvSpPr/>
              <p:nvPr/>
            </p:nvSpPr>
            <p:spPr>
              <a:xfrm>
                <a:off x="6477000" y="2339761"/>
                <a:ext cx="4487126" cy="61414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𝒁</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 = </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𝑹</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sup>
                        </m:s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 + (</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𝒁</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𝑪</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𝒁</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𝑳</m:t>
                            </m:r>
                          </m:sub>
                        </m:sSub>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sup>
                        </m:sSup>
                      </m:e>
                    </m:rad>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p>
            </p:txBody>
          </p:sp>
        </mc:Choice>
        <mc:Fallback xmlns="">
          <p:sp>
            <p:nvSpPr>
              <p:cNvPr id="6" name="Rectangle 5">
                <a:extLst>
                  <a:ext uri="{FF2B5EF4-FFF2-40B4-BE49-F238E27FC236}">
                    <a16:creationId xmlns:a16="http://schemas.microsoft.com/office/drawing/2014/main" id="{84B26C4F-ABED-46B5-8435-9DCA1304E339}"/>
                  </a:ext>
                </a:extLst>
              </p:cNvPr>
              <p:cNvSpPr>
                <a:spLocks noRot="1" noChangeAspect="1" noMove="1" noResize="1" noEditPoints="1" noAdjustHandles="1" noChangeArrowheads="1" noChangeShapeType="1" noTextEdit="1"/>
              </p:cNvSpPr>
              <p:nvPr/>
            </p:nvSpPr>
            <p:spPr>
              <a:xfrm>
                <a:off x="6477000" y="2339761"/>
                <a:ext cx="4487126" cy="614142"/>
              </a:xfrm>
              <a:prstGeom prst="rect">
                <a:avLst/>
              </a:prstGeom>
              <a:blipFill>
                <a:blip r:embed="rId5"/>
                <a:stretch>
                  <a:fillRect l="-2853" b="-22772"/>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2C51EA80-880B-4613-942B-84822173CB12}"/>
              </a:ext>
            </a:extLst>
          </p:cNvPr>
          <p:cNvSpPr/>
          <p:nvPr/>
        </p:nvSpPr>
        <p:spPr>
          <a:xfrm>
            <a:off x="6413500" y="2276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2520429"/>
      </p:ext>
    </p:extLst>
  </p:cSld>
  <p:clrMapOvr>
    <a:masterClrMapping/>
  </p:clrMapOvr>
  <mc:AlternateContent xmlns:mc="http://schemas.openxmlformats.org/markup-compatibility/2006" xmlns:p14="http://schemas.microsoft.com/office/powerpoint/2010/main">
    <mc:Choice Requires="p14">
      <p:transition spd="slow" p14:dur="2000">
        <p14:flythrough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2AEE8966-0409-42F3-B229-D794F29CA68F}"/>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76:</a:t>
                </a:r>
                <a:r>
                  <a:rPr lang="vi-VN" sz="2800" b="1" dirty="0">
                    <a:solidFill>
                      <a:srgbClr val="FFFF00"/>
                    </a:solidFill>
                    <a:latin typeface="UTM Swiss Condensed" panose="02000500000000000000" pitchFamily="2" charset="0"/>
                    <a:cs typeface="Times New Roman" panose="02020603050405020304" pitchFamily="18" charset="0"/>
                  </a:rPr>
                  <a:t> Đặt một điện áp xoay chiều </a:t>
                </a:r>
                <a14:m>
                  <m:oMath xmlns:m="http://schemas.openxmlformats.org/officeDocument/2006/math">
                    <m:r>
                      <a:rPr lang="vi-VN" sz="2800" b="1">
                        <a:solidFill>
                          <a:srgbClr val="FFFF00"/>
                        </a:solidFill>
                        <a:latin typeface="Cambria Math" panose="02040503050406030204" pitchFamily="18" charset="0"/>
                      </a:rPr>
                      <m:t>𝒖</m:t>
                    </m:r>
                    <m:r>
                      <a:rPr lang="vi-VN" sz="2800" b="1">
                        <a:solidFill>
                          <a:srgbClr val="FFFF00"/>
                        </a:solidFill>
                        <a:latin typeface="Cambria Math" panose="02040503050406030204" pitchFamily="18" charset="0"/>
                      </a:rPr>
                      <m:t> = </m:t>
                    </m:r>
                    <m:sSub>
                      <m:sSubPr>
                        <m:ctrlPr>
                          <a:rPr lang="vi-VN" sz="2800" b="1" i="1">
                            <a:solidFill>
                              <a:srgbClr val="FFFF00"/>
                            </a:solidFill>
                            <a:latin typeface="Cambria Math" panose="02040503050406030204" pitchFamily="18" charset="0"/>
                          </a:rPr>
                        </m:ctrlPr>
                      </m:sSubPr>
                      <m:e>
                        <m:r>
                          <a:rPr lang="vi-VN" sz="2800" b="1">
                            <a:solidFill>
                              <a:srgbClr val="FFFF00"/>
                            </a:solidFill>
                            <a:latin typeface="Cambria Math" panose="02040503050406030204" pitchFamily="18" charset="0"/>
                          </a:rPr>
                          <m:t>𝑼</m:t>
                        </m:r>
                      </m:e>
                      <m:sub>
                        <m:r>
                          <a:rPr lang="vi-VN" sz="2800" b="1">
                            <a:solidFill>
                              <a:srgbClr val="FFFF00"/>
                            </a:solidFill>
                            <a:latin typeface="Cambria Math" panose="02040503050406030204" pitchFamily="18" charset="0"/>
                          </a:rPr>
                          <m:t>𝟎</m:t>
                        </m:r>
                      </m:sub>
                    </m:sSub>
                    <m:r>
                      <a:rPr lang="vi-VN" sz="2800" b="1">
                        <a:solidFill>
                          <a:srgbClr val="FFFF00"/>
                        </a:solidFill>
                        <a:latin typeface="Cambria Math" panose="02040503050406030204" pitchFamily="18" charset="0"/>
                      </a:rPr>
                      <m:t>𝒄</m:t>
                    </m:r>
                    <m:r>
                      <m:rPr>
                        <m:nor/>
                      </m:rPr>
                      <a:rPr lang="vi-VN" sz="2800" b="1">
                        <a:solidFill>
                          <a:srgbClr val="FFFF00"/>
                        </a:solidFill>
                        <a:latin typeface="UTM Swiss Condensed" panose="02000500000000000000" pitchFamily="2" charset="0"/>
                        <a:cs typeface="Times New Roman" panose="02020603050405020304" pitchFamily="18" charset="0"/>
                      </a:rPr>
                      <m:t>os</m:t>
                    </m:r>
                    <m:r>
                      <m:rPr>
                        <m:nor/>
                      </m:rPr>
                      <a:rPr lang="vi-VN" sz="2800" b="1">
                        <a:solidFill>
                          <a:srgbClr val="FFFF00"/>
                        </a:solidFill>
                        <a:latin typeface="UTM Swiss Condensed" panose="02000500000000000000" pitchFamily="2" charset="0"/>
                        <a:cs typeface="Times New Roman" panose="02020603050405020304" pitchFamily="18" charset="0"/>
                      </a:rPr>
                      <m:t>2</m:t>
                    </m:r>
                    <m:r>
                      <a:rPr lang="vi-VN" sz="2800" b="1">
                        <a:solidFill>
                          <a:srgbClr val="FFFF00"/>
                        </a:solidFill>
                        <a:latin typeface="Cambria Math" panose="02040503050406030204" pitchFamily="18" charset="0"/>
                      </a:rPr>
                      <m:t>𝝅</m:t>
                    </m:r>
                    <m:r>
                      <m:rPr>
                        <m:nor/>
                      </m:rPr>
                      <a:rPr lang="vi-VN" sz="2800" b="1">
                        <a:solidFill>
                          <a:srgbClr val="FFFF00"/>
                        </a:solidFill>
                        <a:latin typeface="UTM Swiss Condensed" panose="02000500000000000000" pitchFamily="2" charset="0"/>
                        <a:cs typeface="Times New Roman" panose="02020603050405020304" pitchFamily="18" charset="0"/>
                      </a:rPr>
                      <m:t>ft</m:t>
                    </m:r>
                    <m:r>
                      <m:rPr>
                        <m:nor/>
                      </m:rPr>
                      <a:rPr lang="vi-VN" sz="2800" b="1">
                        <a:solidFill>
                          <a:srgbClr val="FFFF00"/>
                        </a:solidFill>
                        <a:latin typeface="UTM Swiss Condensed" panose="02000500000000000000" pitchFamily="2" charset="0"/>
                        <a:cs typeface="Times New Roman" panose="02020603050405020304" pitchFamily="18" charset="0"/>
                      </a:rPr>
                      <m:t>(</m:t>
                    </m:r>
                    <m:r>
                      <a:rPr lang="vi-VN" sz="2800" b="1">
                        <a:solidFill>
                          <a:srgbClr val="FFFF00"/>
                        </a:solidFill>
                        <a:latin typeface="Cambria Math" panose="02040503050406030204" pitchFamily="18" charset="0"/>
                      </a:rPr>
                      <m:t>𝑽</m:t>
                    </m:r>
                    <m:r>
                      <a:rPr lang="vi-VN" sz="2800" b="1">
                        <a:solidFill>
                          <a:srgbClr val="FFFF00"/>
                        </a:solidFill>
                        <a:latin typeface="Cambria Math" panose="02040503050406030204" pitchFamily="18" charset="0"/>
                      </a:rPr>
                      <m:t>)</m:t>
                    </m:r>
                  </m:oMath>
                </a14:m>
                <a:r>
                  <a:rPr lang="vi-VN" sz="2800" b="1" dirty="0">
                    <a:solidFill>
                      <a:srgbClr val="FFFF00"/>
                    </a:solidFill>
                    <a:latin typeface="UTM Swiss Condensed" panose="02000500000000000000" pitchFamily="2" charset="0"/>
                    <a:cs typeface="Times New Roman" panose="02020603050405020304" pitchFamily="18" charset="0"/>
                  </a:rPr>
                  <a:t> vào hai đầu đoạn mạch chỉ có tụ điện có điện dung C. Công thức tính dung kháng của tụ điện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2AEE8966-0409-42F3-B229-D794F29CA68F}"/>
                  </a:ext>
                </a:extLst>
              </p:cNvPr>
              <p:cNvSpPr>
                <a:spLocks noRot="1" noChangeAspect="1" noMove="1" noResize="1" noEditPoints="1" noAdjustHandles="1" noChangeArrowheads="1" noChangeShapeType="1" noTextEdit="1"/>
              </p:cNvSpPr>
              <p:nvPr/>
            </p:nvSpPr>
            <p:spPr>
              <a:xfrm>
                <a:off x="127000" y="63500"/>
                <a:ext cx="11938000" cy="1514261"/>
              </a:xfrm>
              <a:prstGeom prst="rect">
                <a:avLst/>
              </a:prstGeom>
              <a:blipFill>
                <a:blip r:embed="rId2"/>
                <a:stretch>
                  <a:fillRect l="-916" t="-2239" r="-86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5D1E4577-FCD1-44E2-9851-0D9532CF3AF5}"/>
                  </a:ext>
                </a:extLst>
              </p:cNvPr>
              <p:cNvSpPr/>
              <p:nvPr/>
            </p:nvSpPr>
            <p:spPr>
              <a:xfrm>
                <a:off x="1016000" y="1577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a:t>
                </a:r>
                <a14:m>
                  <m:oMath xmlns:m="http://schemas.openxmlformats.org/officeDocument/2006/math">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𝒁</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𝑪</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 </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𝝅</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𝒇𝑪</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5D1E4577-FCD1-44E2-9851-0D9532CF3AF5}"/>
                  </a:ext>
                </a:extLst>
              </p:cNvPr>
              <p:cNvSpPr>
                <a:spLocks noRot="1" noChangeAspect="1" noMove="1" noResize="1" noEditPoints="1" noAdjustHandles="1" noChangeArrowheads="1" noChangeShapeType="1" noTextEdit="1"/>
              </p:cNvSpPr>
              <p:nvPr/>
            </p:nvSpPr>
            <p:spPr>
              <a:xfrm>
                <a:off x="1016000" y="1577761"/>
                <a:ext cx="3044423" cy="523220"/>
              </a:xfrm>
              <a:prstGeom prst="rect">
                <a:avLst/>
              </a:prstGeom>
              <a:blipFill>
                <a:blip r:embed="rId3"/>
                <a:stretch>
                  <a:fillRect l="-4208" t="-13953" b="-302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040C8F5B-681F-4553-B32C-EE6920AB1705}"/>
                  </a:ext>
                </a:extLst>
              </p:cNvPr>
              <p:cNvSpPr/>
              <p:nvPr/>
            </p:nvSpPr>
            <p:spPr>
              <a:xfrm>
                <a:off x="6477000" y="1577761"/>
                <a:ext cx="3044423" cy="76989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B. </a:t>
                </a:r>
                <a14:m>
                  <m:oMath xmlns:m="http://schemas.openxmlformats.org/officeDocument/2006/math">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𝒁</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𝑪</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𝟏</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𝝅</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𝒇𝑪</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040C8F5B-681F-4553-B32C-EE6920AB1705}"/>
                  </a:ext>
                </a:extLst>
              </p:cNvPr>
              <p:cNvSpPr>
                <a:spLocks noRot="1" noChangeAspect="1" noMove="1" noResize="1" noEditPoints="1" noAdjustHandles="1" noChangeArrowheads="1" noChangeShapeType="1" noTextEdit="1"/>
              </p:cNvSpPr>
              <p:nvPr/>
            </p:nvSpPr>
            <p:spPr>
              <a:xfrm>
                <a:off x="6477000" y="1577761"/>
                <a:ext cx="3044423" cy="769891"/>
              </a:xfrm>
              <a:prstGeom prst="rect">
                <a:avLst/>
              </a:prstGeom>
              <a:blipFill>
                <a:blip r:embed="rId4"/>
                <a:stretch>
                  <a:fillRect l="-420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20A264D1-BA82-4559-9556-6997915BC10D}"/>
                  </a:ext>
                </a:extLst>
              </p:cNvPr>
              <p:cNvSpPr/>
              <p:nvPr/>
            </p:nvSpPr>
            <p:spPr>
              <a:xfrm>
                <a:off x="1016000" y="2339761"/>
                <a:ext cx="3044423" cy="76989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a:t>
                </a:r>
                <a14:m>
                  <m:oMath xmlns:m="http://schemas.openxmlformats.org/officeDocument/2006/math">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𝒁</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𝑪</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 </m:t>
                    </m:r>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𝟏</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𝝅</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𝒇𝑪</m:t>
                        </m:r>
                      </m:den>
                    </m:f>
                  </m:oMath>
                </a14:m>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20A264D1-BA82-4559-9556-6997915BC10D}"/>
                  </a:ext>
                </a:extLst>
              </p:cNvPr>
              <p:cNvSpPr>
                <a:spLocks noRot="1" noChangeAspect="1" noMove="1" noResize="1" noEditPoints="1" noAdjustHandles="1" noChangeArrowheads="1" noChangeShapeType="1" noTextEdit="1"/>
              </p:cNvSpPr>
              <p:nvPr/>
            </p:nvSpPr>
            <p:spPr>
              <a:xfrm>
                <a:off x="1016000" y="2339761"/>
                <a:ext cx="3044423" cy="769891"/>
              </a:xfrm>
              <a:prstGeom prst="rect">
                <a:avLst/>
              </a:prstGeom>
              <a:blipFill>
                <a:blip r:embed="rId5"/>
                <a:stretch>
                  <a:fillRect l="-420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6E79629C-077C-4A12-A594-8A6A978A8C0B}"/>
                  </a:ext>
                </a:extLst>
              </p:cNvPr>
              <p:cNvSpPr/>
              <p:nvPr/>
            </p:nvSpPr>
            <p:spPr>
              <a:xfrm>
                <a:off x="6477000" y="2339761"/>
                <a:ext cx="25871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a:t>
                </a:r>
                <a14:m>
                  <m:oMath xmlns:m="http://schemas.openxmlformats.org/officeDocument/2006/math">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𝒁</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𝑪</m:t>
                        </m:r>
                      </m:sub>
                    </m:s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 = </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𝟐</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𝝅</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𝒇𝑪</m:t>
                    </m:r>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p>
            </p:txBody>
          </p:sp>
        </mc:Choice>
        <mc:Fallback xmlns="">
          <p:sp>
            <p:nvSpPr>
              <p:cNvPr id="6" name="Rectangle 5">
                <a:extLst>
                  <a:ext uri="{FF2B5EF4-FFF2-40B4-BE49-F238E27FC236}">
                    <a16:creationId xmlns:a16="http://schemas.microsoft.com/office/drawing/2014/main" id="{6E79629C-077C-4A12-A594-8A6A978A8C0B}"/>
                  </a:ext>
                </a:extLst>
              </p:cNvPr>
              <p:cNvSpPr>
                <a:spLocks noRot="1" noChangeAspect="1" noMove="1" noResize="1" noEditPoints="1" noAdjustHandles="1" noChangeArrowheads="1" noChangeShapeType="1" noTextEdit="1"/>
              </p:cNvSpPr>
              <p:nvPr/>
            </p:nvSpPr>
            <p:spPr>
              <a:xfrm>
                <a:off x="6477000" y="2339761"/>
                <a:ext cx="2587183" cy="523220"/>
              </a:xfrm>
              <a:prstGeom prst="rect">
                <a:avLst/>
              </a:prstGeom>
              <a:blipFill>
                <a:blip r:embed="rId6"/>
                <a:stretch>
                  <a:fillRect l="-4953" t="-13953" b="-30233"/>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AA89D576-7376-4C7D-B92F-06E0509EA2EC}"/>
              </a:ext>
            </a:extLst>
          </p:cNvPr>
          <p:cNvSpPr/>
          <p:nvPr/>
        </p:nvSpPr>
        <p:spPr>
          <a:xfrm>
            <a:off x="952500" y="2276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8024192"/>
      </p:ext>
    </p:extLst>
  </p:cSld>
  <p:clrMapOvr>
    <a:masterClrMapping/>
  </p:clrMapOvr>
  <mc:AlternateContent xmlns:mc="http://schemas.openxmlformats.org/markup-compatibility/2006" xmlns:p14="http://schemas.microsoft.com/office/powerpoint/2010/main">
    <mc:Choice Requires="p14">
      <p:transition spd="slow" p14:dur="2000">
        <p14:flythrough dir="out"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12481B70-79BC-4DCA-8F79-5CF5B316472C}"/>
                  </a:ext>
                </a:extLst>
              </p:cNvPr>
              <p:cNvSpPr/>
              <p:nvPr/>
            </p:nvSpPr>
            <p:spPr>
              <a:xfrm>
                <a:off x="127000" y="63500"/>
                <a:ext cx="11938000" cy="1732077"/>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77:</a:t>
                </a:r>
                <a:r>
                  <a:rPr lang="vi-VN" sz="2800" b="1" dirty="0">
                    <a:solidFill>
                      <a:srgbClr val="FFFF00"/>
                    </a:solidFill>
                    <a:latin typeface="UTM Swiss Condensed" panose="02000500000000000000" pitchFamily="2" charset="0"/>
                    <a:cs typeface="Times New Roman" panose="02020603050405020304" pitchFamily="18" charset="0"/>
                  </a:rPr>
                  <a:t> Đặt điện áp xoay chiều </a:t>
                </a:r>
                <a14:m>
                  <m:oMath xmlns:m="http://schemas.openxmlformats.org/officeDocument/2006/math">
                    <m:r>
                      <a:rPr lang="vi-VN" sz="2800" b="1">
                        <a:solidFill>
                          <a:srgbClr val="FFFF00"/>
                        </a:solidFill>
                        <a:latin typeface="Cambria Math" panose="02040503050406030204" pitchFamily="18" charset="0"/>
                      </a:rPr>
                      <m:t>𝒖</m:t>
                    </m:r>
                    <m:r>
                      <a:rPr lang="vi-VN" sz="2800" b="1">
                        <a:solidFill>
                          <a:srgbClr val="FFFF00"/>
                        </a:solidFill>
                        <a:latin typeface="Cambria Math" panose="02040503050406030204" pitchFamily="18" charset="0"/>
                      </a:rPr>
                      <m:t> = </m:t>
                    </m:r>
                    <m:sSub>
                      <m:sSubPr>
                        <m:ctrlPr>
                          <a:rPr lang="vi-VN" sz="2800" b="1" i="1">
                            <a:solidFill>
                              <a:srgbClr val="FFFF00"/>
                            </a:solidFill>
                            <a:latin typeface="Cambria Math" panose="02040503050406030204" pitchFamily="18" charset="0"/>
                          </a:rPr>
                        </m:ctrlPr>
                      </m:sSubPr>
                      <m:e>
                        <m:r>
                          <a:rPr lang="vi-VN" sz="2800" b="1">
                            <a:solidFill>
                              <a:srgbClr val="FFFF00"/>
                            </a:solidFill>
                            <a:latin typeface="Cambria Math" panose="02040503050406030204" pitchFamily="18" charset="0"/>
                          </a:rPr>
                          <m:t>𝑼</m:t>
                        </m:r>
                      </m:e>
                      <m:sub>
                        <m:r>
                          <a:rPr lang="vi-VN" sz="2800" b="1">
                            <a:solidFill>
                              <a:srgbClr val="FFFF00"/>
                            </a:solidFill>
                            <a:latin typeface="Cambria Math" panose="02040503050406030204" pitchFamily="18" charset="0"/>
                          </a:rPr>
                          <m:t>𝟎</m:t>
                        </m:r>
                      </m:sub>
                    </m:sSub>
                    <m:r>
                      <a:rPr lang="vi-VN" sz="2800" b="1">
                        <a:solidFill>
                          <a:srgbClr val="FFFF00"/>
                        </a:solidFill>
                        <a:latin typeface="Cambria Math" panose="02040503050406030204" pitchFamily="18" charset="0"/>
                      </a:rPr>
                      <m:t>𝒄</m:t>
                    </m:r>
                    <m:r>
                      <m:rPr>
                        <m:nor/>
                      </m:rPr>
                      <a:rPr lang="vi-VN" sz="2800" b="1">
                        <a:solidFill>
                          <a:srgbClr val="FFFF00"/>
                        </a:solidFill>
                        <a:latin typeface="UTM Swiss Condensed" panose="02000500000000000000" pitchFamily="2" charset="0"/>
                        <a:cs typeface="Times New Roman" panose="02020603050405020304" pitchFamily="18" charset="0"/>
                      </a:rPr>
                      <m:t>os</m:t>
                    </m:r>
                    <m:f>
                      <m:fPr>
                        <m:ctrlPr>
                          <a:rPr lang="vi-VN" sz="2800" b="1" i="1">
                            <a:solidFill>
                              <a:srgbClr val="FFFF00"/>
                            </a:solidFill>
                            <a:latin typeface="Cambria Math" panose="02040503050406030204" pitchFamily="18" charset="0"/>
                          </a:rPr>
                        </m:ctrlPr>
                      </m:fPr>
                      <m:num>
                        <m:r>
                          <a:rPr lang="vi-VN" sz="2800" b="1">
                            <a:solidFill>
                              <a:srgbClr val="FFFF00"/>
                            </a:solidFill>
                            <a:latin typeface="Cambria Math" panose="02040503050406030204" pitchFamily="18" charset="0"/>
                          </a:rPr>
                          <m:t>𝟐</m:t>
                        </m:r>
                        <m:r>
                          <a:rPr lang="vi-VN" sz="2800" b="1">
                            <a:solidFill>
                              <a:srgbClr val="FFFF00"/>
                            </a:solidFill>
                            <a:latin typeface="Cambria Math" panose="02040503050406030204" pitchFamily="18" charset="0"/>
                          </a:rPr>
                          <m:t>𝝅</m:t>
                        </m:r>
                        <m:r>
                          <a:rPr lang="vi-VN" sz="2800" b="1">
                            <a:solidFill>
                              <a:srgbClr val="FFFF00"/>
                            </a:solidFill>
                            <a:latin typeface="Cambria Math" panose="02040503050406030204" pitchFamily="18" charset="0"/>
                          </a:rPr>
                          <m:t>𝒕</m:t>
                        </m:r>
                      </m:num>
                      <m:den>
                        <m:r>
                          <a:rPr lang="vi-VN" sz="2800" b="1">
                            <a:solidFill>
                              <a:srgbClr val="FFFF00"/>
                            </a:solidFill>
                            <a:latin typeface="Cambria Math" panose="02040503050406030204" pitchFamily="18" charset="0"/>
                          </a:rPr>
                          <m:t>𝑻</m:t>
                        </m:r>
                      </m:den>
                    </m:f>
                    <m:d>
                      <m:dPr>
                        <m:ctrlPr>
                          <a:rPr lang="vi-VN" sz="2800" b="1" i="1">
                            <a:solidFill>
                              <a:srgbClr val="FFFF00"/>
                            </a:solidFill>
                            <a:latin typeface="Cambria Math" panose="02040503050406030204" pitchFamily="18" charset="0"/>
                          </a:rPr>
                        </m:ctrlPr>
                      </m:dPr>
                      <m:e>
                        <m:r>
                          <a:rPr lang="vi-VN" sz="2800" b="1">
                            <a:solidFill>
                              <a:srgbClr val="FFFF00"/>
                            </a:solidFill>
                            <a:latin typeface="Cambria Math" panose="02040503050406030204" pitchFamily="18" charset="0"/>
                          </a:rPr>
                          <m:t>𝑽</m:t>
                        </m:r>
                      </m:e>
                    </m:d>
                  </m:oMath>
                </a14:m>
                <a:r>
                  <a:rPr lang="vi-VN" sz="2800" b="1" dirty="0">
                    <a:solidFill>
                      <a:srgbClr val="FFFF00"/>
                    </a:solidFill>
                    <a:latin typeface="UTM Swiss Condensed" panose="02000500000000000000" pitchFamily="2" charset="0"/>
                    <a:cs typeface="Times New Roman" panose="02020603050405020304" pitchFamily="18" charset="0"/>
                  </a:rPr>
                  <a:t> vào hai đầu đoạn mạch chỉ có tụ điện, tụ điện có điện dung </a:t>
                </a:r>
                <a14:m>
                  <m:oMath xmlns:m="http://schemas.openxmlformats.org/officeDocument/2006/math">
                    <m:r>
                      <a:rPr lang="vi-VN" sz="2800" b="1">
                        <a:solidFill>
                          <a:srgbClr val="FFFF00"/>
                        </a:solidFill>
                        <a:latin typeface="Cambria Math" panose="02040503050406030204" pitchFamily="18" charset="0"/>
                      </a:rPr>
                      <m:t>𝑪</m:t>
                    </m:r>
                  </m:oMath>
                </a14:m>
                <a:r>
                  <a:rPr lang="vi-VN" sz="2800" b="1" dirty="0">
                    <a:solidFill>
                      <a:srgbClr val="FFFF00"/>
                    </a:solidFill>
                    <a:latin typeface="UTM Swiss Condensed" panose="02000500000000000000" pitchFamily="2" charset="0"/>
                    <a:cs typeface="Times New Roman" panose="02020603050405020304" pitchFamily="18" charset="0"/>
                  </a:rPr>
                  <a:t>. Tổng trở của mạch bằng</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12481B70-79BC-4DCA-8F79-5CF5B316472C}"/>
                  </a:ext>
                </a:extLst>
              </p:cNvPr>
              <p:cNvSpPr>
                <a:spLocks noRot="1" noChangeAspect="1" noMove="1" noResize="1" noEditPoints="1" noAdjustHandles="1" noChangeArrowheads="1" noChangeShapeType="1" noTextEdit="1"/>
              </p:cNvSpPr>
              <p:nvPr/>
            </p:nvSpPr>
            <p:spPr>
              <a:xfrm>
                <a:off x="127000" y="63500"/>
                <a:ext cx="11938000" cy="1732077"/>
              </a:xfrm>
              <a:prstGeom prst="rect">
                <a:avLst/>
              </a:prstGeom>
              <a:blipFill>
                <a:blip r:embed="rId2"/>
                <a:stretch>
                  <a:fillRect l="-916" r="-86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AFEF9C5E-6098-4604-90A3-A75A52EB5F0B}"/>
                  </a:ext>
                </a:extLst>
              </p:cNvPr>
              <p:cNvSpPr/>
              <p:nvPr/>
            </p:nvSpPr>
            <p:spPr>
              <a:xfrm>
                <a:off x="762000" y="1795577"/>
                <a:ext cx="1197764" cy="7126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𝑻</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𝑪</m:t>
                        </m:r>
                      </m:den>
                    </m:f>
                  </m:oMath>
                </a14:m>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AFEF9C5E-6098-4604-90A3-A75A52EB5F0B}"/>
                  </a:ext>
                </a:extLst>
              </p:cNvPr>
              <p:cNvSpPr>
                <a:spLocks noRot="1" noChangeAspect="1" noMove="1" noResize="1" noEditPoints="1" noAdjustHandles="1" noChangeArrowheads="1" noChangeShapeType="1" noTextEdit="1"/>
              </p:cNvSpPr>
              <p:nvPr/>
            </p:nvSpPr>
            <p:spPr>
              <a:xfrm>
                <a:off x="762000" y="1795577"/>
                <a:ext cx="1197764" cy="712631"/>
              </a:xfrm>
              <a:prstGeom prst="rect">
                <a:avLst/>
              </a:prstGeom>
              <a:blipFill>
                <a:blip r:embed="rId3"/>
                <a:stretch>
                  <a:fillRect l="-10204" b="-8621"/>
                </a:stretch>
              </a:blipFill>
            </p:spPr>
            <p:txBody>
              <a:bodyPr/>
              <a:lstStyle/>
              <a:p>
                <a:r>
                  <a:rPr lang="vi-VN">
                    <a:noFill/>
                  </a:rPr>
                  <a:t> </a:t>
                </a:r>
              </a:p>
            </p:txBody>
          </p:sp>
        </mc:Fallback>
      </mc:AlternateContent>
      <p:sp>
        <p:nvSpPr>
          <p:cNvPr id="4" name="Rectangle 3">
            <a:extLst>
              <a:ext uri="{FF2B5EF4-FFF2-40B4-BE49-F238E27FC236}">
                <a16:creationId xmlns:a16="http://schemas.microsoft.com/office/drawing/2014/main" id="{70B6EBE2-7018-44CA-9FA7-EEAD1158E036}"/>
              </a:ext>
            </a:extLst>
          </p:cNvPr>
          <p:cNvSpPr/>
          <p:nvPr/>
        </p:nvSpPr>
        <p:spPr>
          <a:xfrm>
            <a:off x="3619500" y="1795577"/>
            <a:ext cx="119776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B. TC</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55258132-F759-4A6D-8527-6C59F9922E03}"/>
              </a:ext>
            </a:extLst>
          </p:cNvPr>
          <p:cNvSpPr/>
          <p:nvPr/>
        </p:nvSpPr>
        <p:spPr>
          <a:xfrm>
            <a:off x="6477000" y="1795577"/>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2πTC</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608B290E-91B7-4C86-85D6-E5614CFA52C0}"/>
                  </a:ext>
                </a:extLst>
              </p:cNvPr>
              <p:cNvSpPr/>
              <p:nvPr/>
            </p:nvSpPr>
            <p:spPr>
              <a:xfrm>
                <a:off x="9334500" y="1795577"/>
                <a:ext cx="1167307" cy="7126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𝑻</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𝟐</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𝝅</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𝑪</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p>
            </p:txBody>
          </p:sp>
        </mc:Choice>
        <mc:Fallback xmlns="">
          <p:sp>
            <p:nvSpPr>
              <p:cNvPr id="6" name="Rectangle 5">
                <a:extLst>
                  <a:ext uri="{FF2B5EF4-FFF2-40B4-BE49-F238E27FC236}">
                    <a16:creationId xmlns:a16="http://schemas.microsoft.com/office/drawing/2014/main" id="{608B290E-91B7-4C86-85D6-E5614CFA52C0}"/>
                  </a:ext>
                </a:extLst>
              </p:cNvPr>
              <p:cNvSpPr>
                <a:spLocks noRot="1" noChangeAspect="1" noMove="1" noResize="1" noEditPoints="1" noAdjustHandles="1" noChangeArrowheads="1" noChangeShapeType="1" noTextEdit="1"/>
              </p:cNvSpPr>
              <p:nvPr/>
            </p:nvSpPr>
            <p:spPr>
              <a:xfrm>
                <a:off x="9334500" y="1795577"/>
                <a:ext cx="1167307" cy="712631"/>
              </a:xfrm>
              <a:prstGeom prst="rect">
                <a:avLst/>
              </a:prstGeom>
              <a:blipFill>
                <a:blip r:embed="rId4"/>
                <a:stretch>
                  <a:fillRect l="-10417" b="-8621"/>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A1DC1589-6731-4972-8154-C4803CEC34BF}"/>
              </a:ext>
            </a:extLst>
          </p:cNvPr>
          <p:cNvSpPr/>
          <p:nvPr/>
        </p:nvSpPr>
        <p:spPr>
          <a:xfrm>
            <a:off x="9271000" y="1732077"/>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361087"/>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1E08CD-76BE-45D5-B746-727901D0B28A}"/>
              </a:ext>
            </a:extLst>
          </p:cNvPr>
          <p:cNvSpPr/>
          <p:nvPr/>
        </p:nvSpPr>
        <p:spPr>
          <a:xfrm>
            <a:off x="127000" y="63500"/>
            <a:ext cx="11938000" cy="1018740"/>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nb-NO" sz="2800" b="1" dirty="0">
                <a:solidFill>
                  <a:srgbClr val="FF0000"/>
                </a:solidFill>
                <a:latin typeface="UTM Swiss Condensed" panose="02000500000000000000" pitchFamily="2" charset="0"/>
                <a:cs typeface="Times New Roman" panose="02020603050405020304" pitchFamily="18" charset="0"/>
              </a:rPr>
              <a:t>Câu 78:</a:t>
            </a:r>
            <a:r>
              <a:rPr lang="nb-NO" sz="2800" b="1" dirty="0">
                <a:solidFill>
                  <a:srgbClr val="FFFF00"/>
                </a:solidFill>
                <a:latin typeface="UTM Swiss Condensed" panose="02000500000000000000" pitchFamily="2" charset="0"/>
                <a:cs typeface="Times New Roman" panose="02020603050405020304" pitchFamily="18" charset="0"/>
              </a:rPr>
              <a:t> Trong hệ SI, công suất của dòng điện xoay chiều được tính bằng đơn vị</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nb-NO"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D75C9CA2-0A96-49A7-9131-69C36F79B7E5}"/>
              </a:ext>
            </a:extLst>
          </p:cNvPr>
          <p:cNvSpPr/>
          <p:nvPr/>
        </p:nvSpPr>
        <p:spPr>
          <a:xfrm>
            <a:off x="1016000" y="1082240"/>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jun(J).</a:t>
            </a:r>
            <a:r>
              <a:rPr kumimoji="0" lang="nb-NO"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6A58FA47-3064-43D6-BF5E-AAAF6A2BF449}"/>
                  </a:ext>
                </a:extLst>
              </p:cNvPr>
              <p:cNvSpPr/>
              <p:nvPr/>
            </p:nvSpPr>
            <p:spPr>
              <a:xfrm>
                <a:off x="6477000" y="1082240"/>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oát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𝑾</m:t>
                    </m:r>
                  </m:oMath>
                </a14:m>
                <a:r>
                  <a:rPr kumimoji="0" lang="nb-NO"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nb-NO"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6A58FA47-3064-43D6-BF5E-AAAF6A2BF449}"/>
                  </a:ext>
                </a:extLst>
              </p:cNvPr>
              <p:cNvSpPr>
                <a:spLocks noRot="1" noChangeAspect="1" noMove="1" noResize="1" noEditPoints="1" noAdjustHandles="1" noChangeArrowheads="1" noChangeShapeType="1" noTextEdit="1"/>
              </p:cNvSpPr>
              <p:nvPr/>
            </p:nvSpPr>
            <p:spPr>
              <a:xfrm>
                <a:off x="6477000" y="1082240"/>
                <a:ext cx="2121093" cy="523220"/>
              </a:xfrm>
              <a:prstGeom prst="rect">
                <a:avLst/>
              </a:prstGeom>
              <a:blipFill>
                <a:blip r:embed="rId2"/>
                <a:stretch>
                  <a:fillRect l="-6052" t="-14118" b="-31765"/>
                </a:stretch>
              </a:blipFill>
            </p:spPr>
            <p:txBody>
              <a:bodyPr/>
              <a:lstStyle/>
              <a:p>
                <a:r>
                  <a:rPr lang="vi-VN">
                    <a:noFill/>
                  </a:rPr>
                  <a:t> </a:t>
                </a:r>
              </a:p>
            </p:txBody>
          </p:sp>
        </mc:Fallback>
      </mc:AlternateContent>
      <p:sp>
        <p:nvSpPr>
          <p:cNvPr id="5" name="Rectangle 1">
            <a:extLst>
              <a:ext uri="{FF2B5EF4-FFF2-40B4-BE49-F238E27FC236}">
                <a16:creationId xmlns:a16="http://schemas.microsoft.com/office/drawing/2014/main" id="{14592F0C-C5F2-4864-B931-356D27D1D19A}"/>
              </a:ext>
            </a:extLst>
          </p:cNvPr>
          <p:cNvSpPr>
            <a:spLocks noChangeArrowheads="1"/>
          </p:cNvSpPr>
          <p:nvPr/>
        </p:nvSpPr>
        <p:spPr bwMode="auto">
          <a:xfrm>
            <a:off x="1016000" y="1844240"/>
            <a:ext cx="313419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C. niuton (N).	</a:t>
            </a:r>
            <a:r>
              <a:rPr kumimoji="0" lang="vi-VN" alt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  </a:t>
            </a:r>
          </a:p>
        </p:txBody>
      </p:sp>
      <p:sp>
        <p:nvSpPr>
          <p:cNvPr id="6" name="Rectangle 5">
            <a:extLst>
              <a:ext uri="{FF2B5EF4-FFF2-40B4-BE49-F238E27FC236}">
                <a16:creationId xmlns:a16="http://schemas.microsoft.com/office/drawing/2014/main" id="{EEB2CEC6-537A-4E7F-99F8-B36E72D6D441}"/>
              </a:ext>
            </a:extLst>
          </p:cNvPr>
          <p:cNvSpPr/>
          <p:nvPr/>
        </p:nvSpPr>
        <p:spPr>
          <a:xfrm>
            <a:off x="6477000" y="1844240"/>
            <a:ext cx="235513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ampe (A</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pl-P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B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84B42F90-7514-479C-9B70-BEDCC4411AA0}"/>
              </a:ext>
            </a:extLst>
          </p:cNvPr>
          <p:cNvSpPr/>
          <p:nvPr/>
        </p:nvSpPr>
        <p:spPr>
          <a:xfrm>
            <a:off x="6413500" y="1018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90728160"/>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2ED7647C-3894-4F96-8D79-DF15CB0D8062}"/>
                  </a:ext>
                </a:extLst>
              </p:cNvPr>
              <p:cNvSpPr/>
              <p:nvPr/>
            </p:nvSpPr>
            <p:spPr>
              <a:xfrm>
                <a:off x="127000" y="63500"/>
                <a:ext cx="11938000" cy="200978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79:</a:t>
                </a:r>
                <a:r>
                  <a:rPr lang="vi-VN" sz="2800" b="1" dirty="0">
                    <a:solidFill>
                      <a:srgbClr val="FFFF00"/>
                    </a:solidFill>
                    <a:latin typeface="UTM Swiss Condensed" panose="02000500000000000000" pitchFamily="2" charset="0"/>
                    <a:cs typeface="Times New Roman" panose="02020603050405020304" pitchFamily="18" charset="0"/>
                  </a:rPr>
                  <a:t> Đặt điện áp xoay chiều vào hai đầu một đoạn mạch gồm điện </a:t>
                </a:r>
                <a:r>
                  <a:rPr lang="vi-VN" sz="2800" b="1">
                    <a:solidFill>
                      <a:srgbClr val="FFFF00"/>
                    </a:solidFill>
                    <a:latin typeface="UTM Swiss Condensed" panose="02000500000000000000" pitchFamily="2" charset="0"/>
                    <a:cs typeface="Times New Roman" panose="02020603050405020304" pitchFamily="18" charset="0"/>
                  </a:rPr>
                  <a:t>trở R</a:t>
                </a:r>
                <a:r>
                  <a:rPr lang="nb-NO" sz="2800" b="1" dirty="0">
                    <a:solidFill>
                      <a:srgbClr val="FFFF00"/>
                    </a:solidFill>
                    <a:latin typeface="UTM Swiss Condensed" panose="02000500000000000000" pitchFamily="2" charset="0"/>
                    <a:cs typeface="Times New Roman" panose="02020603050405020304" pitchFamily="18" charset="0"/>
                  </a:rPr>
                  <a:t> và</a:t>
                </a:r>
                <a:r>
                  <a:rPr lang="vi-VN" sz="2800" b="1" dirty="0">
                    <a:solidFill>
                      <a:srgbClr val="FFFF00"/>
                    </a:solidFill>
                    <a:latin typeface="UTM Swiss Condensed" panose="02000500000000000000" pitchFamily="2" charset="0"/>
                    <a:cs typeface="Times New Roman" panose="02020603050405020304" pitchFamily="18" charset="0"/>
                  </a:rPr>
                  <a:t> cuộn cảm thuần mắc nối tiếp. Biết cảm kháng của đoạn mạch là </a:t>
                </a:r>
                <a14:m>
                  <m:oMath xmlns:m="http://schemas.openxmlformats.org/officeDocument/2006/math">
                    <m:sSub>
                      <m:sSubPr>
                        <m:ctrlPr>
                          <a:rPr lang="vi-VN" sz="2800" b="1" i="1">
                            <a:solidFill>
                              <a:srgbClr val="FFFF00"/>
                            </a:solidFill>
                            <a:latin typeface="Cambria Math" panose="02040503050406030204" pitchFamily="18" charset="0"/>
                          </a:rPr>
                        </m:ctrlPr>
                      </m:sSubPr>
                      <m:e>
                        <m:r>
                          <a:rPr lang="vi-VN" sz="2800" b="1">
                            <a:solidFill>
                              <a:srgbClr val="FFFF00"/>
                            </a:solidFill>
                            <a:latin typeface="Cambria Math" panose="02040503050406030204" pitchFamily="18" charset="0"/>
                          </a:rPr>
                          <m:t>𝒁</m:t>
                        </m:r>
                      </m:e>
                      <m:sub>
                        <m:r>
                          <a:rPr lang="vi-VN" sz="2800" b="1">
                            <a:solidFill>
                              <a:srgbClr val="FFFF00"/>
                            </a:solidFill>
                            <a:latin typeface="Cambria Math" panose="02040503050406030204" pitchFamily="18" charset="0"/>
                          </a:rPr>
                          <m:t>𝑳</m:t>
                        </m:r>
                      </m:sub>
                    </m:sSub>
                  </m:oMath>
                </a14:m>
                <a:r>
                  <a:rPr lang="vi-VN" sz="2800" b="1" dirty="0">
                    <a:solidFill>
                      <a:srgbClr val="FFFF00"/>
                    </a:solidFill>
                    <a:latin typeface="UTM Swiss Condensed" panose="02000500000000000000" pitchFamily="2" charset="0"/>
                    <a:cs typeface="Times New Roman" panose="02020603050405020304" pitchFamily="18" charset="0"/>
                  </a:rPr>
                  <a:t>. Hệ số công suất của đoạn mạch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2ED7647C-3894-4F96-8D79-DF15CB0D8062}"/>
                  </a:ext>
                </a:extLst>
              </p:cNvPr>
              <p:cNvSpPr>
                <a:spLocks noRot="1" noChangeAspect="1" noMove="1" noResize="1" noEditPoints="1" noAdjustHandles="1" noChangeArrowheads="1" noChangeShapeType="1" noTextEdit="1"/>
              </p:cNvSpPr>
              <p:nvPr/>
            </p:nvSpPr>
            <p:spPr>
              <a:xfrm>
                <a:off x="127000" y="63500"/>
                <a:ext cx="11938000" cy="2009781"/>
              </a:xfrm>
              <a:prstGeom prst="rect">
                <a:avLst/>
              </a:prstGeom>
              <a:blipFill>
                <a:blip r:embed="rId2"/>
                <a:stretch>
                  <a:fillRect l="-916" t="-1714" r="-86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7463C930-41E2-4DB7-9DC2-219FED9A1CD7}"/>
                  </a:ext>
                </a:extLst>
              </p:cNvPr>
              <p:cNvSpPr/>
              <p:nvPr/>
            </p:nvSpPr>
            <p:spPr>
              <a:xfrm>
                <a:off x="762000" y="2073281"/>
                <a:ext cx="2121093" cy="80490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𝑹</m:t>
                        </m:r>
                      </m:num>
                      <m:den>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radPr>
                          <m:deg/>
                          <m:e>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𝑹</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 </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𝒁</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𝑳</m:t>
                                        </m:r>
                                      </m:sub>
                                    </m:sSub>
                                  </m:e>
                                </m:d>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sup>
                            </m:sSup>
                          </m:e>
                        </m:rad>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7463C930-41E2-4DB7-9DC2-219FED9A1CD7}"/>
                  </a:ext>
                </a:extLst>
              </p:cNvPr>
              <p:cNvSpPr>
                <a:spLocks noRot="1" noChangeAspect="1" noMove="1" noResize="1" noEditPoints="1" noAdjustHandles="1" noChangeArrowheads="1" noChangeShapeType="1" noTextEdit="1"/>
              </p:cNvSpPr>
              <p:nvPr/>
            </p:nvSpPr>
            <p:spPr>
              <a:xfrm>
                <a:off x="762000" y="2073281"/>
                <a:ext cx="2121093" cy="804900"/>
              </a:xfrm>
              <a:prstGeom prst="rect">
                <a:avLst/>
              </a:prstGeom>
              <a:blipFill>
                <a:blip r:embed="rId3"/>
                <a:stretch>
                  <a:fillRect l="-57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92459CAC-0D9A-4579-8B78-827AE93084FB}"/>
                  </a:ext>
                </a:extLst>
              </p:cNvPr>
              <p:cNvSpPr/>
              <p:nvPr/>
            </p:nvSpPr>
            <p:spPr>
              <a:xfrm>
                <a:off x="3619500" y="2073281"/>
                <a:ext cx="2121093" cy="106471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B.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radPr>
                          <m:deg/>
                          <m:e>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𝑹</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sup>
                            </m:s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 </m:t>
                            </m:r>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𝒁</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𝑳</m:t>
                                </m:r>
                              </m:sub>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sup>
                            </m:sSubSup>
                          </m:e>
                        </m:rad>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𝑹</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92459CAC-0D9A-4579-8B78-827AE93084FB}"/>
                  </a:ext>
                </a:extLst>
              </p:cNvPr>
              <p:cNvSpPr>
                <a:spLocks noRot="1" noChangeAspect="1" noMove="1" noResize="1" noEditPoints="1" noAdjustHandles="1" noChangeArrowheads="1" noChangeShapeType="1" noTextEdit="1"/>
              </p:cNvSpPr>
              <p:nvPr/>
            </p:nvSpPr>
            <p:spPr>
              <a:xfrm>
                <a:off x="3619500" y="2073281"/>
                <a:ext cx="2121093" cy="1064715"/>
              </a:xfrm>
              <a:prstGeom prst="rect">
                <a:avLst/>
              </a:prstGeom>
              <a:blipFill>
                <a:blip r:embed="rId4"/>
                <a:stretch>
                  <a:fillRect l="-6034" b="-514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FF22D0DF-169E-487E-A599-E44C02BCE0E7}"/>
                  </a:ext>
                </a:extLst>
              </p:cNvPr>
              <p:cNvSpPr/>
              <p:nvPr/>
            </p:nvSpPr>
            <p:spPr>
              <a:xfrm>
                <a:off x="6477000" y="2073281"/>
                <a:ext cx="2121093" cy="78964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C.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𝑹</m:t>
                        </m:r>
                      </m:num>
                      <m:den>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𝑹</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sup>
                        </m:s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 </m:t>
                        </m:r>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𝒁</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𝑳</m:t>
                            </m:r>
                          </m:sub>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sup>
                        </m:sSubSup>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FF22D0DF-169E-487E-A599-E44C02BCE0E7}"/>
                  </a:ext>
                </a:extLst>
              </p:cNvPr>
              <p:cNvSpPr>
                <a:spLocks noRot="1" noChangeAspect="1" noMove="1" noResize="1" noEditPoints="1" noAdjustHandles="1" noChangeArrowheads="1" noChangeShapeType="1" noTextEdit="1"/>
              </p:cNvSpPr>
              <p:nvPr/>
            </p:nvSpPr>
            <p:spPr>
              <a:xfrm>
                <a:off x="6477000" y="2073281"/>
                <a:ext cx="2121093" cy="789640"/>
              </a:xfrm>
              <a:prstGeom prst="rect">
                <a:avLst/>
              </a:prstGeom>
              <a:blipFill>
                <a:blip r:embed="rId5"/>
                <a:stretch>
                  <a:fillRect l="-605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87423BF8-5FA6-4649-9707-FABB431299CD}"/>
                  </a:ext>
                </a:extLst>
              </p:cNvPr>
              <p:cNvSpPr/>
              <p:nvPr/>
            </p:nvSpPr>
            <p:spPr>
              <a:xfrm>
                <a:off x="9334500" y="2073281"/>
                <a:ext cx="1884234" cy="106407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D.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𝑹</m:t>
                        </m:r>
                      </m:num>
                      <m:den>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radPr>
                          <m:deg/>
                          <m:e>
                            <m:sSup>
                              <m:s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𝑹</m:t>
                                </m:r>
                              </m:e>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𝟐</m:t>
                                </m:r>
                              </m:sup>
                            </m:s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 + </m:t>
                            </m:r>
                            <m:sSubSup>
                              <m:sSubSup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Sup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𝒁</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𝑳</m:t>
                                </m:r>
                              </m:sub>
                              <m:sup>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Times New Roman" panose="02020603050405020304" pitchFamily="18" charset="0"/>
                                    <a:cs typeface="+mn-cs"/>
                                  </a:rPr>
                                  <m:t>𝟐</m:t>
                                </m:r>
                              </m:sup>
                            </m:sSubSup>
                          </m:e>
                        </m:rad>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6" name="Rectangle 5">
                <a:extLst>
                  <a:ext uri="{FF2B5EF4-FFF2-40B4-BE49-F238E27FC236}">
                    <a16:creationId xmlns:a16="http://schemas.microsoft.com/office/drawing/2014/main" id="{87423BF8-5FA6-4649-9707-FABB431299CD}"/>
                  </a:ext>
                </a:extLst>
              </p:cNvPr>
              <p:cNvSpPr>
                <a:spLocks noRot="1" noChangeAspect="1" noMove="1" noResize="1" noEditPoints="1" noAdjustHandles="1" noChangeArrowheads="1" noChangeShapeType="1" noTextEdit="1"/>
              </p:cNvSpPr>
              <p:nvPr/>
            </p:nvSpPr>
            <p:spPr>
              <a:xfrm>
                <a:off x="9334500" y="2073281"/>
                <a:ext cx="1884234" cy="1064074"/>
              </a:xfrm>
              <a:prstGeom prst="rect">
                <a:avLst/>
              </a:prstGeom>
              <a:blipFill>
                <a:blip r:embed="rId6"/>
                <a:stretch>
                  <a:fillRect l="-6472" r="-5825"/>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B6FFDF6B-9DDF-49EA-8EF1-D39AA54D5CD4}"/>
              </a:ext>
            </a:extLst>
          </p:cNvPr>
          <p:cNvSpPr/>
          <p:nvPr/>
        </p:nvSpPr>
        <p:spPr>
          <a:xfrm>
            <a:off x="9271000" y="2009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321879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27B0D5-79BA-4867-BB93-681EFE383D6F}"/>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nl-NL" sz="2800" b="1" dirty="0">
                <a:solidFill>
                  <a:srgbClr val="FF0000"/>
                </a:solidFill>
                <a:latin typeface="UTM Swiss Condensed" panose="02000500000000000000" pitchFamily="2" charset="0"/>
                <a:cs typeface="Times New Roman" panose="02020603050405020304" pitchFamily="18" charset="0"/>
              </a:rPr>
              <a:t>Câu 8:</a:t>
            </a:r>
            <a:r>
              <a:rPr lang="nl-NL" sz="2800" b="1" dirty="0">
                <a:solidFill>
                  <a:srgbClr val="FFFF00"/>
                </a:solidFill>
                <a:latin typeface="UTM Swiss Condensed" panose="02000500000000000000" pitchFamily="2" charset="0"/>
                <a:cs typeface="Times New Roman" panose="02020603050405020304" pitchFamily="18" charset="0"/>
              </a:rPr>
              <a:t> Cho biết biểu thức của cường độ dòng điện xoay chiều là i </a:t>
            </a:r>
            <a:r>
              <a:rPr lang="nl-NL" sz="2800" b="1">
                <a:solidFill>
                  <a:srgbClr val="FFFF00"/>
                </a:solidFill>
                <a:latin typeface="UTM Swiss Condensed" panose="02000500000000000000" pitchFamily="2" charset="0"/>
                <a:cs typeface="Times New Roman" panose="02020603050405020304" pitchFamily="18" charset="0"/>
              </a:rPr>
              <a:t>= I0</a:t>
            </a:r>
            <a:r>
              <a:rPr lang="nl-NL" sz="2800" b="1" dirty="0">
                <a:solidFill>
                  <a:srgbClr val="FFFF00"/>
                </a:solidFill>
                <a:latin typeface="UTM Swiss Condensed" panose="02000500000000000000" pitchFamily="2" charset="0"/>
                <a:cs typeface="Times New Roman" panose="02020603050405020304" pitchFamily="18" charset="0"/>
              </a:rPr>
              <a:t>sin </a:t>
            </a:r>
            <a:r>
              <a:rPr lang="nl-NL" sz="2800" b="1">
                <a:solidFill>
                  <a:srgbClr val="FFFF00"/>
                </a:solidFill>
                <a:latin typeface="UTM Swiss Condensed" panose="02000500000000000000" pitchFamily="2" charset="0"/>
                <a:cs typeface="Times New Roman" panose="02020603050405020304" pitchFamily="18" charset="0"/>
              </a:rPr>
              <a:t>(</a:t>
            </a:r>
            <a:r>
              <a:rPr lang="vi-VN" sz="2800" b="1">
                <a:solidFill>
                  <a:srgbClr val="FFFF00"/>
                </a:solidFill>
                <a:latin typeface="UTM Swiss Condensed" panose="02000500000000000000" pitchFamily="2" charset="0"/>
                <a:cs typeface="Times New Roman" panose="02020603050405020304" pitchFamily="18" charset="0"/>
              </a:rPr>
              <a:t>ω</a:t>
            </a:r>
            <a:r>
              <a:rPr lang="nl-NL" sz="2800" b="1" dirty="0">
                <a:solidFill>
                  <a:srgbClr val="FFFF00"/>
                </a:solidFill>
                <a:latin typeface="UTM Swiss Condensed" panose="02000500000000000000" pitchFamily="2" charset="0"/>
                <a:cs typeface="Times New Roman" panose="02020603050405020304" pitchFamily="18" charset="0"/>
              </a:rPr>
              <a:t>t </a:t>
            </a:r>
            <a:r>
              <a:rPr lang="nl-NL" sz="2800" b="1">
                <a:solidFill>
                  <a:srgbClr val="FFFF00"/>
                </a:solidFill>
                <a:latin typeface="UTM Swiss Condensed" panose="02000500000000000000" pitchFamily="2" charset="0"/>
                <a:cs typeface="Times New Roman" panose="02020603050405020304" pitchFamily="18" charset="0"/>
              </a:rPr>
              <a:t>+ </a:t>
            </a:r>
            <a:r>
              <a:rPr lang="vi-VN" sz="2800" b="1">
                <a:solidFill>
                  <a:srgbClr val="FFFF00"/>
                </a:solidFill>
                <a:latin typeface="UTM Swiss Condensed" panose="02000500000000000000" pitchFamily="2" charset="0"/>
                <a:cs typeface="Times New Roman" panose="02020603050405020304" pitchFamily="18" charset="0"/>
              </a:rPr>
              <a:t>φ</a:t>
            </a:r>
            <a:r>
              <a:rPr lang="nl-NL" sz="2800" b="1" dirty="0">
                <a:solidFill>
                  <a:srgbClr val="FFFF00"/>
                </a:solidFill>
                <a:latin typeface="UTM Swiss Condensed" panose="02000500000000000000" pitchFamily="2" charset="0"/>
                <a:cs typeface="Times New Roman" panose="02020603050405020304" pitchFamily="18" charset="0"/>
              </a:rPr>
              <a:t>). Cường độ hiệu dụng của dòng điện xoay chiều đó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nl-NL"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C7923599-D800-4B14-8817-8EB57825A0FB}"/>
                  </a:ext>
                </a:extLst>
              </p:cNvPr>
              <p:cNvSpPr/>
              <p:nvPr/>
            </p:nvSpPr>
            <p:spPr>
              <a:xfrm>
                <a:off x="762000" y="1577761"/>
                <a:ext cx="2121093" cy="565155"/>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I = I</a:t>
                </a:r>
                <a:r>
                  <a:rPr lang="vi-VN" sz="2800" b="1" baseline="-25000" dirty="0">
                    <a:solidFill>
                      <a:srgbClr val="FFFFFF"/>
                    </a:solidFill>
                    <a:latin typeface="UTM Swiss Condensed" panose="02000500000000000000" pitchFamily="2" charset="0"/>
                    <a:ea typeface="Arial" panose="020B0604020202020204" pitchFamily="34" charset="0"/>
                  </a:rPr>
                  <a:t>0</a:t>
                </a:r>
                <a:r>
                  <a:rPr lang="vi-VN" sz="2800" b="1" dirty="0">
                    <a:solidFill>
                      <a:srgbClr val="FFFFFF"/>
                    </a:solidFill>
                    <a:latin typeface="UTM Swiss Condensed" panose="02000500000000000000" pitchFamily="2" charset="0"/>
                    <a:ea typeface="Arial" panose="020B0604020202020204" pitchFamily="34" charset="0"/>
                  </a:rPr>
                  <a:t>.</a:t>
                </a:r>
                <a14:m>
                  <m:oMath xmlns:m="http://schemas.openxmlformats.org/officeDocument/2006/math">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e>
                    </m:rad>
                  </m:oMath>
                </a14:m>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3" name="Rectangle 2">
                <a:extLst>
                  <a:ext uri="{FF2B5EF4-FFF2-40B4-BE49-F238E27FC236}">
                    <a16:creationId xmlns:a16="http://schemas.microsoft.com/office/drawing/2014/main" id="{C7923599-D800-4B14-8817-8EB57825A0FB}"/>
                  </a:ext>
                </a:extLst>
              </p:cNvPr>
              <p:cNvSpPr>
                <a:spLocks noRot="1" noChangeAspect="1" noMove="1" noResize="1" noEditPoints="1" noAdjustHandles="1" noChangeArrowheads="1" noChangeShapeType="1" noTextEdit="1"/>
              </p:cNvSpPr>
              <p:nvPr/>
            </p:nvSpPr>
            <p:spPr>
              <a:xfrm>
                <a:off x="762000" y="1577761"/>
                <a:ext cx="2121093" cy="565155"/>
              </a:xfrm>
              <a:prstGeom prst="rect">
                <a:avLst/>
              </a:prstGeom>
              <a:blipFill>
                <a:blip r:embed="rId2"/>
                <a:stretch>
                  <a:fillRect l="-5747" t="-5376" b="-27957"/>
                </a:stretch>
              </a:blipFill>
            </p:spPr>
            <p:txBody>
              <a:bodyPr/>
              <a:lstStyle/>
              <a:p>
                <a:r>
                  <a:rPr lang="vi-VN">
                    <a:noFill/>
                  </a:rPr>
                  <a:t> </a:t>
                </a:r>
              </a:p>
            </p:txBody>
          </p:sp>
        </mc:Fallback>
      </mc:AlternateContent>
      <p:sp>
        <p:nvSpPr>
          <p:cNvPr id="4" name="Rectangle 3">
            <a:extLst>
              <a:ext uri="{FF2B5EF4-FFF2-40B4-BE49-F238E27FC236}">
                <a16:creationId xmlns:a16="http://schemas.microsoft.com/office/drawing/2014/main" id="{FAC6F848-A23D-4382-BF19-AF3479880382}"/>
              </a:ext>
            </a:extLst>
          </p:cNvPr>
          <p:cNvSpPr/>
          <p:nvPr/>
        </p:nvSpPr>
        <p:spPr>
          <a:xfrm>
            <a:off x="3619500" y="1577761"/>
            <a:ext cx="2121093"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B. I = 2I</a:t>
            </a:r>
            <a:r>
              <a:rPr lang="vi-VN" sz="2800" b="1" baseline="-25000" dirty="0">
                <a:solidFill>
                  <a:srgbClr val="FFFFFF"/>
                </a:solidFill>
                <a:latin typeface="UTM Swiss Condensed" panose="02000500000000000000" pitchFamily="2" charset="0"/>
                <a:ea typeface="Arial" panose="020B0604020202020204" pitchFamily="34" charset="0"/>
              </a:rPr>
              <a:t>0</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5F1DA517-553A-492C-9F44-D44C43E01E7A}"/>
                  </a:ext>
                </a:extLst>
              </p:cNvPr>
              <p:cNvSpPr/>
              <p:nvPr/>
            </p:nvSpPr>
            <p:spPr>
              <a:xfrm>
                <a:off x="6477000" y="1577761"/>
                <a:ext cx="2121093" cy="565155"/>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I = I</a:t>
                </a:r>
                <a:r>
                  <a:rPr lang="vi-VN" sz="2800" b="1" baseline="-25000" dirty="0">
                    <a:solidFill>
                      <a:srgbClr val="FFFFFF"/>
                    </a:solidFill>
                    <a:latin typeface="UTM Swiss Condensed" panose="02000500000000000000" pitchFamily="2" charset="0"/>
                    <a:ea typeface="Arial" panose="020B0604020202020204" pitchFamily="34" charset="0"/>
                  </a:rPr>
                  <a:t>0</a:t>
                </a:r>
                <a:r>
                  <a:rPr lang="vi-VN" sz="2800" b="1" dirty="0">
                    <a:solidFill>
                      <a:srgbClr val="FFFFFF"/>
                    </a:solidFill>
                    <a:latin typeface="UTM Swiss Condensed" panose="02000500000000000000" pitchFamily="2" charset="0"/>
                    <a:ea typeface="Arial" panose="020B0604020202020204" pitchFamily="34" charset="0"/>
                  </a:rPr>
                  <a:t>/</a:t>
                </a:r>
                <a14:m>
                  <m:oMath xmlns:m="http://schemas.openxmlformats.org/officeDocument/2006/math">
                    <m:rad>
                      <m:radPr>
                        <m:degHide m:val="on"/>
                        <m:ctrlPr>
                          <a:rPr lang="vi-VN" sz="2800" b="1" i="1">
                            <a:solidFill>
                              <a:srgbClr val="FFFFFF"/>
                            </a:solidFill>
                            <a:latin typeface="Cambria Math" panose="02040503050406030204" pitchFamily="18" charset="0"/>
                            <a:cs typeface="Times New Roman" panose="02020603050405020304" pitchFamily="18" charset="0"/>
                          </a:rPr>
                        </m:ctrlPr>
                      </m:radPr>
                      <m:deg/>
                      <m:e>
                        <m:r>
                          <a:rPr lang="vi-VN" sz="2800" b="1" i="1">
                            <a:solidFill>
                              <a:srgbClr val="FFFFFF"/>
                            </a:solidFill>
                            <a:latin typeface="Cambria Math" panose="02040503050406030204" pitchFamily="18" charset="0"/>
                            <a:ea typeface="Arial" panose="020B0604020202020204" pitchFamily="34" charset="0"/>
                            <a:cs typeface="Times New Roman" panose="02020603050405020304" pitchFamily="18" charset="0"/>
                          </a:rPr>
                          <m:t>𝟐</m:t>
                        </m:r>
                      </m:e>
                    </m:rad>
                  </m:oMath>
                </a14:m>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mc:Choice>
        <mc:Fallback xmlns="">
          <p:sp>
            <p:nvSpPr>
              <p:cNvPr id="5" name="Rectangle 4">
                <a:extLst>
                  <a:ext uri="{FF2B5EF4-FFF2-40B4-BE49-F238E27FC236}">
                    <a16:creationId xmlns:a16="http://schemas.microsoft.com/office/drawing/2014/main" id="{5F1DA517-553A-492C-9F44-D44C43E01E7A}"/>
                  </a:ext>
                </a:extLst>
              </p:cNvPr>
              <p:cNvSpPr>
                <a:spLocks noRot="1" noChangeAspect="1" noMove="1" noResize="1" noEditPoints="1" noAdjustHandles="1" noChangeArrowheads="1" noChangeShapeType="1" noTextEdit="1"/>
              </p:cNvSpPr>
              <p:nvPr/>
            </p:nvSpPr>
            <p:spPr>
              <a:xfrm>
                <a:off x="6477000" y="1577761"/>
                <a:ext cx="2121093" cy="565155"/>
              </a:xfrm>
              <a:prstGeom prst="rect">
                <a:avLst/>
              </a:prstGeom>
              <a:blipFill>
                <a:blip r:embed="rId3"/>
                <a:stretch>
                  <a:fillRect l="-6052" t="-5376" b="-27957"/>
                </a:stretch>
              </a:blipFill>
            </p:spPr>
            <p:txBody>
              <a:bodyPr/>
              <a:lstStyle/>
              <a:p>
                <a:r>
                  <a:rPr lang="vi-VN">
                    <a:noFill/>
                  </a:rPr>
                  <a:t> </a:t>
                </a:r>
              </a:p>
            </p:txBody>
          </p:sp>
        </mc:Fallback>
      </mc:AlternateContent>
      <p:sp>
        <p:nvSpPr>
          <p:cNvPr id="6" name="Rectangle 5">
            <a:extLst>
              <a:ext uri="{FF2B5EF4-FFF2-40B4-BE49-F238E27FC236}">
                <a16:creationId xmlns:a16="http://schemas.microsoft.com/office/drawing/2014/main" id="{2B4FA4EA-AE5F-40DE-92C8-98477304345F}"/>
              </a:ext>
            </a:extLst>
          </p:cNvPr>
          <p:cNvSpPr/>
          <p:nvPr/>
        </p:nvSpPr>
        <p:spPr>
          <a:xfrm>
            <a:off x="9334500" y="1577761"/>
            <a:ext cx="1747594"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I </a:t>
            </a:r>
            <a:r>
              <a:rPr lang="vi-VN" sz="2800" b="1">
                <a:solidFill>
                  <a:srgbClr val="FFFFFF"/>
                </a:solidFill>
                <a:latin typeface="UTM Swiss Condensed" panose="02000500000000000000" pitchFamily="2" charset="0"/>
                <a:ea typeface="Arial" panose="020B0604020202020204" pitchFamily="34" charset="0"/>
              </a:rPr>
              <a:t>= I</a:t>
            </a:r>
            <a:r>
              <a:rPr lang="vi-VN" sz="2800" b="1" baseline="-25000">
                <a:solidFill>
                  <a:srgbClr val="FFFFFF"/>
                </a:solidFill>
                <a:latin typeface="UTM Swiss Condensed" panose="02000500000000000000" pitchFamily="2" charset="0"/>
                <a:ea typeface="Arial" panose="020B0604020202020204" pitchFamily="34" charset="0"/>
              </a:rPr>
              <a:t>0</a:t>
            </a:r>
            <a:r>
              <a:rPr lang="vi-VN" sz="2800" b="1">
                <a:solidFill>
                  <a:srgbClr val="FFFFFF"/>
                </a:solidFill>
                <a:latin typeface="UTM Swiss Condensed" panose="02000500000000000000" pitchFamily="2" charset="0"/>
                <a:ea typeface="Arial" panose="020B0604020202020204" pitchFamily="34" charset="0"/>
              </a:rPr>
              <a:t>/2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706B53DD-7BE1-4485-9AC2-91C07C648AC6}"/>
              </a:ext>
            </a:extLst>
          </p:cNvPr>
          <p:cNvSpPr/>
          <p:nvPr/>
        </p:nvSpPr>
        <p:spPr>
          <a:xfrm>
            <a:off x="6413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37463874"/>
      </p:ext>
    </p:extLst>
  </p:cSld>
  <p:clrMapOvr>
    <a:masterClrMapping/>
  </p:clrMapOvr>
  <mc:AlternateContent xmlns:mc="http://schemas.openxmlformats.org/markup-compatibility/2006" xmlns:p14="http://schemas.microsoft.com/office/powerpoint/2010/main">
    <mc:Choice Requires="p14">
      <p:transition spd="slow" p14:dur="20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581960-44FA-4F6C-8404-8C97F554D9D5}"/>
              </a:ext>
            </a:extLst>
          </p:cNvPr>
          <p:cNvSpPr/>
          <p:nvPr/>
        </p:nvSpPr>
        <p:spPr>
          <a:xfrm>
            <a:off x="127000" y="63500"/>
            <a:ext cx="11938000" cy="1018740"/>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nb-NO" sz="2800" b="1" dirty="0">
                <a:solidFill>
                  <a:srgbClr val="FF0000"/>
                </a:solidFill>
                <a:latin typeface="UTM Swiss Condensed" panose="02000500000000000000" pitchFamily="2" charset="0"/>
                <a:cs typeface="Times New Roman" panose="02020603050405020304" pitchFamily="18" charset="0"/>
              </a:rPr>
              <a:t>Câu 80:</a:t>
            </a:r>
            <a:r>
              <a:rPr lang="nb-NO" sz="2800" b="1" dirty="0">
                <a:solidFill>
                  <a:srgbClr val="FFFF00"/>
                </a:solidFill>
                <a:latin typeface="UTM Swiss Condensed" panose="02000500000000000000" pitchFamily="2" charset="0"/>
                <a:cs typeface="Times New Roman" panose="02020603050405020304" pitchFamily="18" charset="0"/>
              </a:rPr>
              <a:t> Trong hệ SI, cảm kháng của cuộn cảm được tính bằng đơn vị</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nb-NO"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BC5DC81F-82A1-4025-BBBF-14352C8F6B18}"/>
              </a:ext>
            </a:extLst>
          </p:cNvPr>
          <p:cNvSpPr/>
          <p:nvPr/>
        </p:nvSpPr>
        <p:spPr>
          <a:xfrm>
            <a:off x="1016000" y="1082240"/>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culông (C).</a:t>
            </a:r>
            <a:r>
              <a:rPr kumimoji="0" lang="nb-NO"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46943B6-698B-4D08-A428-3617079B4016}"/>
                  </a:ext>
                </a:extLst>
              </p:cNvPr>
              <p:cNvSpPr/>
              <p:nvPr/>
            </p:nvSpPr>
            <p:spPr>
              <a:xfrm>
                <a:off x="6477000" y="1082240"/>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ôm (</a:t>
                </a:r>
                <a14:m>
                  <m:oMath xmlns:m="http://schemas.openxmlformats.org/officeDocument/2006/math">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𝜴</m:t>
                    </m:r>
                  </m:oMath>
                </a14:m>
                <a:r>
                  <a:rPr kumimoji="0" lang="nb-NO"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nb-NO"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F46943B6-698B-4D08-A428-3617079B4016}"/>
                  </a:ext>
                </a:extLst>
              </p:cNvPr>
              <p:cNvSpPr>
                <a:spLocks noRot="1" noChangeAspect="1" noMove="1" noResize="1" noEditPoints="1" noAdjustHandles="1" noChangeArrowheads="1" noChangeShapeType="1" noTextEdit="1"/>
              </p:cNvSpPr>
              <p:nvPr/>
            </p:nvSpPr>
            <p:spPr>
              <a:xfrm>
                <a:off x="6477000" y="1082240"/>
                <a:ext cx="2121093" cy="523220"/>
              </a:xfrm>
              <a:prstGeom prst="rect">
                <a:avLst/>
              </a:prstGeom>
              <a:blipFill>
                <a:blip r:embed="rId2"/>
                <a:stretch>
                  <a:fillRect l="-6052" t="-14118" b="-31765"/>
                </a:stretch>
              </a:blipFill>
            </p:spPr>
            <p:txBody>
              <a:bodyPr/>
              <a:lstStyle/>
              <a:p>
                <a:r>
                  <a:rPr lang="vi-VN">
                    <a:noFill/>
                  </a:rPr>
                  <a:t> </a:t>
                </a:r>
              </a:p>
            </p:txBody>
          </p:sp>
        </mc:Fallback>
      </mc:AlternateContent>
      <p:sp>
        <p:nvSpPr>
          <p:cNvPr id="5" name="Rectangle 4">
            <a:extLst>
              <a:ext uri="{FF2B5EF4-FFF2-40B4-BE49-F238E27FC236}">
                <a16:creationId xmlns:a16="http://schemas.microsoft.com/office/drawing/2014/main" id="{BACFA228-EECE-4249-BBB0-268B56AA69D7}"/>
              </a:ext>
            </a:extLst>
          </p:cNvPr>
          <p:cNvSpPr/>
          <p:nvPr/>
        </p:nvSpPr>
        <p:spPr>
          <a:xfrm>
            <a:off x="1016000" y="1844240"/>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fara (F).</a:t>
            </a:r>
            <a:r>
              <a:rPr kumimoji="0" lang="nb-NO"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6D4EE43C-A354-4A68-8719-63E3AE3CF059}"/>
              </a:ext>
            </a:extLst>
          </p:cNvPr>
          <p:cNvSpPr/>
          <p:nvPr/>
        </p:nvSpPr>
        <p:spPr>
          <a:xfrm>
            <a:off x="6477000" y="1844240"/>
            <a:ext cx="238398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henry (H</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r>
              <a:rPr kumimoji="0" lang="pl-PL"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B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837A469F-02A8-4C70-AD93-1D3313ACAC50}"/>
              </a:ext>
            </a:extLst>
          </p:cNvPr>
          <p:cNvSpPr/>
          <p:nvPr/>
        </p:nvSpPr>
        <p:spPr>
          <a:xfrm>
            <a:off x="6413500" y="1018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25199085"/>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98AC97-C29E-443E-AAAB-3D0B8277A04B}"/>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81</a:t>
            </a:r>
            <a:r>
              <a:rPr lang="pt-BR" sz="2800" b="1">
                <a:solidFill>
                  <a:srgbClr val="FF0000"/>
                </a:solidFill>
                <a:latin typeface="UTM Swiss Condensed" panose="02000500000000000000" pitchFamily="2" charset="0"/>
                <a:cs typeface="Times New Roman" panose="02020603050405020304" pitchFamily="18" charset="0"/>
              </a:rPr>
              <a:t>:</a:t>
            </a:r>
            <a:r>
              <a:rPr lang="pt-BR" sz="2800" b="1">
                <a:solidFill>
                  <a:srgbClr val="FFFF00"/>
                </a:solidFill>
                <a:latin typeface="UTM Swiss Condensed" panose="02000500000000000000" pitchFamily="2" charset="0"/>
                <a:cs typeface="Times New Roman" panose="02020603050405020304" pitchFamily="18" charset="0"/>
              </a:rPr>
              <a:t> </a:t>
            </a:r>
            <a:r>
              <a:rPr lang="pt-BR" sz="2800" b="1" dirty="0">
                <a:solidFill>
                  <a:srgbClr val="FFFF00"/>
                </a:solidFill>
                <a:latin typeface="UTM Swiss Condensed" panose="02000500000000000000" pitchFamily="2" charset="0"/>
                <a:cs typeface="Times New Roman" panose="02020603050405020304" pitchFamily="18" charset="0"/>
              </a:rPr>
              <a:t>Trong mạch điện xoay chiều chỉ có điện trở thuần thì điện </a:t>
            </a:r>
            <a:r>
              <a:rPr lang="pt-BR" sz="2800" b="1">
                <a:solidFill>
                  <a:srgbClr val="FFFF00"/>
                </a:solidFill>
                <a:latin typeface="UTM Swiss Condensed" panose="02000500000000000000" pitchFamily="2" charset="0"/>
                <a:cs typeface="Times New Roman" panose="02020603050405020304" pitchFamily="18" charset="0"/>
              </a:rPr>
              <a:t>áp u</a:t>
            </a:r>
            <a:r>
              <a:rPr lang="pt-BR" sz="2800" b="1" dirty="0">
                <a:solidFill>
                  <a:srgbClr val="FFFF00"/>
                </a:solidFill>
                <a:latin typeface="UTM Swiss Condensed" panose="02000500000000000000" pitchFamily="2" charset="0"/>
                <a:cs typeface="Times New Roman" panose="02020603050405020304" pitchFamily="18" charset="0"/>
              </a:rPr>
              <a:t> và cường độ dòng điện i biến đổi</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ED31227F-9896-4995-807C-D4BEF3A688D7}"/>
              </a:ext>
            </a:extLst>
          </p:cNvPr>
          <p:cNvSpPr/>
          <p:nvPr/>
        </p:nvSpPr>
        <p:spPr>
          <a:xfrm>
            <a:off x="10160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cùng pha.</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C6C9F5EB-4F6B-49F0-A535-C19497E462B1}"/>
              </a:ext>
            </a:extLst>
          </p:cNvPr>
          <p:cNvSpPr/>
          <p:nvPr/>
        </p:nvSpPr>
        <p:spPr>
          <a:xfrm>
            <a:off x="6477000" y="1577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ngược pha.</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C1A5372C-5DFD-49E9-80FF-13571461FAEF}"/>
                  </a:ext>
                </a:extLst>
              </p:cNvPr>
              <p:cNvSpPr/>
              <p:nvPr/>
            </p:nvSpPr>
            <p:spPr>
              <a:xfrm>
                <a:off x="1016000" y="2339761"/>
                <a:ext cx="3044423"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lệch pha nhau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den>
                    </m:f>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C1A5372C-5DFD-49E9-80FF-13571461FAEF}"/>
                  </a:ext>
                </a:extLst>
              </p:cNvPr>
              <p:cNvSpPr>
                <a:spLocks noRot="1" noChangeAspect="1" noMove="1" noResize="1" noEditPoints="1" noAdjustHandles="1" noChangeArrowheads="1" noChangeShapeType="1" noTextEdit="1"/>
              </p:cNvSpPr>
              <p:nvPr/>
            </p:nvSpPr>
            <p:spPr>
              <a:xfrm>
                <a:off x="1016000" y="2339761"/>
                <a:ext cx="3044423" cy="662810"/>
              </a:xfrm>
              <a:prstGeom prst="rect">
                <a:avLst/>
              </a:prstGeom>
              <a:blipFill>
                <a:blip r:embed="rId2"/>
                <a:stretch>
                  <a:fillRect l="-4208" t="-5505" b="-825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2001F068-E282-46D8-97C2-5AF7A2277671}"/>
                  </a:ext>
                </a:extLst>
              </p:cNvPr>
              <p:cNvSpPr/>
              <p:nvPr/>
            </p:nvSpPr>
            <p:spPr>
              <a:xfrm>
                <a:off x="6477000" y="2339761"/>
                <a:ext cx="3021981"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lệch pha nhau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6" name="Rectangle 5">
                <a:extLst>
                  <a:ext uri="{FF2B5EF4-FFF2-40B4-BE49-F238E27FC236}">
                    <a16:creationId xmlns:a16="http://schemas.microsoft.com/office/drawing/2014/main" id="{2001F068-E282-46D8-97C2-5AF7A2277671}"/>
                  </a:ext>
                </a:extLst>
              </p:cNvPr>
              <p:cNvSpPr>
                <a:spLocks noRot="1" noChangeAspect="1" noMove="1" noResize="1" noEditPoints="1" noAdjustHandles="1" noChangeArrowheads="1" noChangeShapeType="1" noTextEdit="1"/>
              </p:cNvSpPr>
              <p:nvPr/>
            </p:nvSpPr>
            <p:spPr>
              <a:xfrm>
                <a:off x="6477000" y="2339761"/>
                <a:ext cx="3021981" cy="662810"/>
              </a:xfrm>
              <a:prstGeom prst="rect">
                <a:avLst/>
              </a:prstGeom>
              <a:blipFill>
                <a:blip r:embed="rId3"/>
                <a:stretch>
                  <a:fillRect l="-4242" t="-5505" r="-3232" b="-8257"/>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3A72D883-5752-4823-A6A2-0DA545133EC7}"/>
              </a:ext>
            </a:extLst>
          </p:cNvPr>
          <p:cNvSpPr/>
          <p:nvPr/>
        </p:nvSpPr>
        <p:spPr>
          <a:xfrm>
            <a:off x="952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42242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315901-4826-4DED-BA9D-A6AD4519124A}"/>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82:</a:t>
            </a:r>
            <a:r>
              <a:rPr lang="vi-VN" sz="2800" b="1" dirty="0">
                <a:solidFill>
                  <a:srgbClr val="FFFF00"/>
                </a:solidFill>
                <a:latin typeface="UTM Swiss Condensed" panose="02000500000000000000" pitchFamily="2" charset="0"/>
                <a:cs typeface="Times New Roman" panose="02020603050405020304" pitchFamily="18" charset="0"/>
              </a:rPr>
              <a:t> Trong mạch điện xoay chiều chỉ có cuộn cảm thuần thì điện áp u và cường độ dòng điện i biến đổi</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D3A9C387-E8AD-47BC-B9EF-65F67316C7CB}"/>
                  </a:ext>
                </a:extLst>
              </p:cNvPr>
              <p:cNvSpPr/>
              <p:nvPr/>
            </p:nvSpPr>
            <p:spPr>
              <a:xfrm>
                <a:off x="1016000" y="1577761"/>
                <a:ext cx="3044423"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lệch pha nhau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D3A9C387-E8AD-47BC-B9EF-65F67316C7CB}"/>
                  </a:ext>
                </a:extLst>
              </p:cNvPr>
              <p:cNvSpPr>
                <a:spLocks noRot="1" noChangeAspect="1" noMove="1" noResize="1" noEditPoints="1" noAdjustHandles="1" noChangeArrowheads="1" noChangeShapeType="1" noTextEdit="1"/>
              </p:cNvSpPr>
              <p:nvPr/>
            </p:nvSpPr>
            <p:spPr>
              <a:xfrm>
                <a:off x="1016000" y="1577761"/>
                <a:ext cx="3044423" cy="662810"/>
              </a:xfrm>
              <a:prstGeom prst="rect">
                <a:avLst/>
              </a:prstGeom>
              <a:blipFill>
                <a:blip r:embed="rId2"/>
                <a:stretch>
                  <a:fillRect l="-4208" t="-5505" b="-8257"/>
                </a:stretch>
              </a:blipFill>
            </p:spPr>
            <p:txBody>
              <a:bodyPr/>
              <a:lstStyle/>
              <a:p>
                <a:r>
                  <a:rPr lang="vi-VN">
                    <a:noFill/>
                  </a:rPr>
                  <a:t> </a:t>
                </a:r>
              </a:p>
            </p:txBody>
          </p:sp>
        </mc:Fallback>
      </mc:AlternateContent>
      <p:sp>
        <p:nvSpPr>
          <p:cNvPr id="4" name="Rectangle 3">
            <a:extLst>
              <a:ext uri="{FF2B5EF4-FFF2-40B4-BE49-F238E27FC236}">
                <a16:creationId xmlns:a16="http://schemas.microsoft.com/office/drawing/2014/main" id="{E00F8CD9-28E3-49A8-9E48-EE3110B264C5}"/>
              </a:ext>
            </a:extLst>
          </p:cNvPr>
          <p:cNvSpPr/>
          <p:nvPr/>
        </p:nvSpPr>
        <p:spPr>
          <a:xfrm>
            <a:off x="6477000" y="1577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ngược pha.</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7E58B470-35B7-46E7-B2C0-092005F1233D}"/>
              </a:ext>
            </a:extLst>
          </p:cNvPr>
          <p:cNvSpPr/>
          <p:nvPr/>
        </p:nvSpPr>
        <p:spPr>
          <a:xfrm>
            <a:off x="1016000" y="2339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cùng pha.</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ADFBC5BA-1D9B-43B6-85D3-3B87E5240F5A}"/>
                  </a:ext>
                </a:extLst>
              </p:cNvPr>
              <p:cNvSpPr/>
              <p:nvPr/>
            </p:nvSpPr>
            <p:spPr>
              <a:xfrm>
                <a:off x="6477000" y="2339761"/>
                <a:ext cx="3021981" cy="66486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lệch pha nhau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𝟑</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6" name="Rectangle 5">
                <a:extLst>
                  <a:ext uri="{FF2B5EF4-FFF2-40B4-BE49-F238E27FC236}">
                    <a16:creationId xmlns:a16="http://schemas.microsoft.com/office/drawing/2014/main" id="{ADFBC5BA-1D9B-43B6-85D3-3B87E5240F5A}"/>
                  </a:ext>
                </a:extLst>
              </p:cNvPr>
              <p:cNvSpPr>
                <a:spLocks noRot="1" noChangeAspect="1" noMove="1" noResize="1" noEditPoints="1" noAdjustHandles="1" noChangeArrowheads="1" noChangeShapeType="1" noTextEdit="1"/>
              </p:cNvSpPr>
              <p:nvPr/>
            </p:nvSpPr>
            <p:spPr>
              <a:xfrm>
                <a:off x="6477000" y="2339761"/>
                <a:ext cx="3021981" cy="664862"/>
              </a:xfrm>
              <a:prstGeom prst="rect">
                <a:avLst/>
              </a:prstGeom>
              <a:blipFill>
                <a:blip r:embed="rId3"/>
                <a:stretch>
                  <a:fillRect l="-4242" t="-5505" r="-3232" b="-8257"/>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41498B35-DFE7-400A-B8E1-6712F9F78200}"/>
              </a:ext>
            </a:extLst>
          </p:cNvPr>
          <p:cNvSpPr/>
          <p:nvPr/>
        </p:nvSpPr>
        <p:spPr>
          <a:xfrm>
            <a:off x="952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49353385"/>
      </p:ext>
    </p:extLst>
  </p:cSld>
  <p:clrMapOvr>
    <a:masterClrMapping/>
  </p:clrMapOvr>
  <mc:AlternateContent xmlns:mc="http://schemas.openxmlformats.org/markup-compatibility/2006" xmlns:p14="http://schemas.microsoft.com/office/powerpoint/2010/main">
    <mc:Choice Requires="p14">
      <p:transition spd="slow" p14:dur="2000">
        <p14:flythrough dir="out"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4CA199-35FB-43DA-9CE9-9F991B993738}"/>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83:</a:t>
            </a:r>
            <a:r>
              <a:rPr lang="vi-VN" sz="2800" b="1" dirty="0">
                <a:solidFill>
                  <a:srgbClr val="FFFF00"/>
                </a:solidFill>
                <a:latin typeface="UTM Swiss Condensed" panose="02000500000000000000" pitchFamily="2" charset="0"/>
                <a:cs typeface="Times New Roman" panose="02020603050405020304" pitchFamily="18" charset="0"/>
              </a:rPr>
              <a:t> Trong mạch điện xoay chiều chỉ có tụ điện thì điện áp u và cường độ dòng điện i biến đổi</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7561CE4F-B8D2-4559-B138-FC1A61186F30}"/>
                  </a:ext>
                </a:extLst>
              </p:cNvPr>
              <p:cNvSpPr/>
              <p:nvPr/>
            </p:nvSpPr>
            <p:spPr>
              <a:xfrm>
                <a:off x="1016000" y="1577761"/>
                <a:ext cx="3044423"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lệch pha nhau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7561CE4F-B8D2-4559-B138-FC1A61186F30}"/>
                  </a:ext>
                </a:extLst>
              </p:cNvPr>
              <p:cNvSpPr>
                <a:spLocks noRot="1" noChangeAspect="1" noMove="1" noResize="1" noEditPoints="1" noAdjustHandles="1" noChangeArrowheads="1" noChangeShapeType="1" noTextEdit="1"/>
              </p:cNvSpPr>
              <p:nvPr/>
            </p:nvSpPr>
            <p:spPr>
              <a:xfrm>
                <a:off x="1016000" y="1577761"/>
                <a:ext cx="3044423" cy="662810"/>
              </a:xfrm>
              <a:prstGeom prst="rect">
                <a:avLst/>
              </a:prstGeom>
              <a:blipFill>
                <a:blip r:embed="rId2"/>
                <a:stretch>
                  <a:fillRect l="-4208" t="-5505" b="-8257"/>
                </a:stretch>
              </a:blipFill>
            </p:spPr>
            <p:txBody>
              <a:bodyPr/>
              <a:lstStyle/>
              <a:p>
                <a:r>
                  <a:rPr lang="vi-VN">
                    <a:noFill/>
                  </a:rPr>
                  <a:t> </a:t>
                </a:r>
              </a:p>
            </p:txBody>
          </p:sp>
        </mc:Fallback>
      </mc:AlternateContent>
      <p:sp>
        <p:nvSpPr>
          <p:cNvPr id="4" name="Rectangle 3">
            <a:extLst>
              <a:ext uri="{FF2B5EF4-FFF2-40B4-BE49-F238E27FC236}">
                <a16:creationId xmlns:a16="http://schemas.microsoft.com/office/drawing/2014/main" id="{EE7B8AAC-7CC4-45E9-BF0D-894247EDA33F}"/>
              </a:ext>
            </a:extLst>
          </p:cNvPr>
          <p:cNvSpPr/>
          <p:nvPr/>
        </p:nvSpPr>
        <p:spPr>
          <a:xfrm>
            <a:off x="6477000" y="1577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ngược pha.</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AD036A76-6F80-4E36-A7BF-0A17D39983BF}"/>
              </a:ext>
            </a:extLst>
          </p:cNvPr>
          <p:cNvSpPr/>
          <p:nvPr/>
        </p:nvSpPr>
        <p:spPr>
          <a:xfrm>
            <a:off x="1016000" y="2339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cùng pha.</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7805DFE3-589D-458B-9C51-7EE2609CB592}"/>
                  </a:ext>
                </a:extLst>
              </p:cNvPr>
              <p:cNvSpPr/>
              <p:nvPr/>
            </p:nvSpPr>
            <p:spPr>
              <a:xfrm>
                <a:off x="6477000" y="2339761"/>
                <a:ext cx="3021981" cy="66486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lệch pha nhau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𝟑</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6" name="Rectangle 5">
                <a:extLst>
                  <a:ext uri="{FF2B5EF4-FFF2-40B4-BE49-F238E27FC236}">
                    <a16:creationId xmlns:a16="http://schemas.microsoft.com/office/drawing/2014/main" id="{7805DFE3-589D-458B-9C51-7EE2609CB592}"/>
                  </a:ext>
                </a:extLst>
              </p:cNvPr>
              <p:cNvSpPr>
                <a:spLocks noRot="1" noChangeAspect="1" noMove="1" noResize="1" noEditPoints="1" noAdjustHandles="1" noChangeArrowheads="1" noChangeShapeType="1" noTextEdit="1"/>
              </p:cNvSpPr>
              <p:nvPr/>
            </p:nvSpPr>
            <p:spPr>
              <a:xfrm>
                <a:off x="6477000" y="2339761"/>
                <a:ext cx="3021981" cy="664862"/>
              </a:xfrm>
              <a:prstGeom prst="rect">
                <a:avLst/>
              </a:prstGeom>
              <a:blipFill>
                <a:blip r:embed="rId3"/>
                <a:stretch>
                  <a:fillRect l="-4242" t="-5505" r="-3232" b="-8257"/>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2D43CE16-3096-45FB-949A-B4E67E2A4749}"/>
              </a:ext>
            </a:extLst>
          </p:cNvPr>
          <p:cNvSpPr/>
          <p:nvPr/>
        </p:nvSpPr>
        <p:spPr>
          <a:xfrm>
            <a:off x="952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0540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607DEF-F1BF-4CF1-9DB7-8EE98C12DCF4}"/>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84:</a:t>
            </a:r>
            <a:r>
              <a:rPr lang="vi-VN" sz="2800" b="1" dirty="0">
                <a:solidFill>
                  <a:srgbClr val="FFFF00"/>
                </a:solidFill>
                <a:latin typeface="UTM Swiss Condensed" panose="02000500000000000000" pitchFamily="2" charset="0"/>
                <a:cs typeface="Times New Roman" panose="02020603050405020304" pitchFamily="18" charset="0"/>
              </a:rPr>
              <a:t> Trong mạch điện xoay chiều chỉ có tụ điện thì cường độ dòng điện i biến đổi</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1D9D6692-7628-4B62-8ED5-1AA33C46F678}"/>
                  </a:ext>
                </a:extLst>
              </p:cNvPr>
              <p:cNvSpPr/>
              <p:nvPr/>
            </p:nvSpPr>
            <p:spPr>
              <a:xfrm>
                <a:off x="1016000" y="1577761"/>
                <a:ext cx="4891083"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sớm pha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so với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điện áp u.</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1D9D6692-7628-4B62-8ED5-1AA33C46F678}"/>
                  </a:ext>
                </a:extLst>
              </p:cNvPr>
              <p:cNvSpPr>
                <a:spLocks noRot="1" noChangeAspect="1" noMove="1" noResize="1" noEditPoints="1" noAdjustHandles="1" noChangeArrowheads="1" noChangeShapeType="1" noTextEdit="1"/>
              </p:cNvSpPr>
              <p:nvPr/>
            </p:nvSpPr>
            <p:spPr>
              <a:xfrm>
                <a:off x="1016000" y="1577761"/>
                <a:ext cx="4891083" cy="662810"/>
              </a:xfrm>
              <a:prstGeom prst="rect">
                <a:avLst/>
              </a:prstGeom>
              <a:blipFill>
                <a:blip r:embed="rId2"/>
                <a:stretch>
                  <a:fillRect l="-2618" t="-5505" b="-825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C60435F1-B3E0-4E9F-9B19-18BF3E4EBE55}"/>
                  </a:ext>
                </a:extLst>
              </p:cNvPr>
              <p:cNvSpPr/>
              <p:nvPr/>
            </p:nvSpPr>
            <p:spPr>
              <a:xfrm>
                <a:off x="6477000" y="1577761"/>
                <a:ext cx="4249881" cy="1378967"/>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trễ pha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so với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điện áp u</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C60435F1-B3E0-4E9F-9B19-18BF3E4EBE55}"/>
                  </a:ext>
                </a:extLst>
              </p:cNvPr>
              <p:cNvSpPr>
                <a:spLocks noRot="1" noChangeAspect="1" noMove="1" noResize="1" noEditPoints="1" noAdjustHandles="1" noChangeArrowheads="1" noChangeShapeType="1" noTextEdit="1"/>
              </p:cNvSpPr>
              <p:nvPr/>
            </p:nvSpPr>
            <p:spPr>
              <a:xfrm>
                <a:off x="6477000" y="1577761"/>
                <a:ext cx="4249881" cy="1378967"/>
              </a:xfrm>
              <a:prstGeom prst="rect">
                <a:avLst/>
              </a:prstGeom>
              <a:blipFill>
                <a:blip r:embed="rId3"/>
                <a:stretch>
                  <a:fillRect l="-3013" r="-2009"/>
                </a:stretch>
              </a:blipFill>
            </p:spPr>
            <p:txBody>
              <a:bodyPr/>
              <a:lstStyle/>
              <a:p>
                <a:r>
                  <a:rPr lang="vi-VN">
                    <a:noFill/>
                  </a:rPr>
                  <a:t> </a:t>
                </a:r>
              </a:p>
            </p:txBody>
          </p:sp>
        </mc:Fallback>
      </mc:AlternateContent>
      <p:sp>
        <p:nvSpPr>
          <p:cNvPr id="5" name="Rectangle 4">
            <a:extLst>
              <a:ext uri="{FF2B5EF4-FFF2-40B4-BE49-F238E27FC236}">
                <a16:creationId xmlns:a16="http://schemas.microsoft.com/office/drawing/2014/main" id="{BBE451F0-0EA4-4546-ADAF-31F1AF3379C3}"/>
              </a:ext>
            </a:extLst>
          </p:cNvPr>
          <p:cNvSpPr/>
          <p:nvPr/>
        </p:nvSpPr>
        <p:spPr>
          <a:xfrm>
            <a:off x="1016000" y="2339761"/>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cùng pha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so với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điện áp u</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33888A7E-91AC-4FC9-944D-31A3FD61899A}"/>
              </a:ext>
            </a:extLst>
          </p:cNvPr>
          <p:cNvSpPr/>
          <p:nvPr/>
        </p:nvSpPr>
        <p:spPr>
          <a:xfrm>
            <a:off x="6477000" y="2339761"/>
            <a:ext cx="455284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ngược pha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so với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điện áp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u</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E0D96A7C-39B2-40A8-AA68-C7C8EC2DF380}"/>
              </a:ext>
            </a:extLst>
          </p:cNvPr>
          <p:cNvSpPr/>
          <p:nvPr/>
        </p:nvSpPr>
        <p:spPr>
          <a:xfrm>
            <a:off x="952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9986424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50FCA9-EF88-4376-A074-35A760F4829E}"/>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85:</a:t>
            </a:r>
            <a:r>
              <a:rPr lang="vi-VN" sz="2800" b="1" dirty="0">
                <a:solidFill>
                  <a:srgbClr val="FFFF00"/>
                </a:solidFill>
                <a:latin typeface="UTM Swiss Condensed" panose="02000500000000000000" pitchFamily="2" charset="0"/>
                <a:cs typeface="Times New Roman" panose="02020603050405020304" pitchFamily="18" charset="0"/>
              </a:rPr>
              <a:t> Trong mạch điện xoay chiều chỉ có cuộn cảm thuần thì cường độ dòng điện i biến đổi</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93936F8B-111F-49CE-A4C9-08DA46EBA606}"/>
                  </a:ext>
                </a:extLst>
              </p:cNvPr>
              <p:cNvSpPr/>
              <p:nvPr/>
            </p:nvSpPr>
            <p:spPr>
              <a:xfrm>
                <a:off x="1016000" y="1577761"/>
                <a:ext cx="4891083"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trễ pha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so với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điện áp u.</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93936F8B-111F-49CE-A4C9-08DA46EBA606}"/>
                  </a:ext>
                </a:extLst>
              </p:cNvPr>
              <p:cNvSpPr>
                <a:spLocks noRot="1" noChangeAspect="1" noMove="1" noResize="1" noEditPoints="1" noAdjustHandles="1" noChangeArrowheads="1" noChangeShapeType="1" noTextEdit="1"/>
              </p:cNvSpPr>
              <p:nvPr/>
            </p:nvSpPr>
            <p:spPr>
              <a:xfrm>
                <a:off x="1016000" y="1577761"/>
                <a:ext cx="4891083" cy="662810"/>
              </a:xfrm>
              <a:prstGeom prst="rect">
                <a:avLst/>
              </a:prstGeom>
              <a:blipFill>
                <a:blip r:embed="rId2"/>
                <a:stretch>
                  <a:fillRect l="-2618" t="-5505" b="-825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94024347-3383-4999-B85B-E08338FEA444}"/>
                  </a:ext>
                </a:extLst>
              </p:cNvPr>
              <p:cNvSpPr/>
              <p:nvPr/>
            </p:nvSpPr>
            <p:spPr>
              <a:xfrm>
                <a:off x="6477000" y="1577761"/>
                <a:ext cx="4458272" cy="1378967"/>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sớm pha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so với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điện áp u</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94024347-3383-4999-B85B-E08338FEA444}"/>
                  </a:ext>
                </a:extLst>
              </p:cNvPr>
              <p:cNvSpPr>
                <a:spLocks noRot="1" noChangeAspect="1" noMove="1" noResize="1" noEditPoints="1" noAdjustHandles="1" noChangeArrowheads="1" noChangeShapeType="1" noTextEdit="1"/>
              </p:cNvSpPr>
              <p:nvPr/>
            </p:nvSpPr>
            <p:spPr>
              <a:xfrm>
                <a:off x="6477000" y="1577761"/>
                <a:ext cx="4458272" cy="1378967"/>
              </a:xfrm>
              <a:prstGeom prst="rect">
                <a:avLst/>
              </a:prstGeom>
              <a:blipFill>
                <a:blip r:embed="rId3"/>
                <a:stretch>
                  <a:fillRect l="-2873" r="-1778"/>
                </a:stretch>
              </a:blipFill>
            </p:spPr>
            <p:txBody>
              <a:bodyPr/>
              <a:lstStyle/>
              <a:p>
                <a:r>
                  <a:rPr lang="vi-VN">
                    <a:noFill/>
                  </a:rPr>
                  <a:t> </a:t>
                </a:r>
              </a:p>
            </p:txBody>
          </p:sp>
        </mc:Fallback>
      </mc:AlternateContent>
      <p:sp>
        <p:nvSpPr>
          <p:cNvPr id="5" name="Rectangle 4">
            <a:extLst>
              <a:ext uri="{FF2B5EF4-FFF2-40B4-BE49-F238E27FC236}">
                <a16:creationId xmlns:a16="http://schemas.microsoft.com/office/drawing/2014/main" id="{FAA2409F-68BA-4C75-A582-76D7C4C69BDB}"/>
              </a:ext>
            </a:extLst>
          </p:cNvPr>
          <p:cNvSpPr/>
          <p:nvPr/>
        </p:nvSpPr>
        <p:spPr>
          <a:xfrm>
            <a:off x="1016000" y="2339761"/>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cùng pha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so với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điện áp u</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ADCB9476-78FE-4C6F-A28B-FE23150597BF}"/>
              </a:ext>
            </a:extLst>
          </p:cNvPr>
          <p:cNvSpPr/>
          <p:nvPr/>
        </p:nvSpPr>
        <p:spPr>
          <a:xfrm>
            <a:off x="6477000" y="2339761"/>
            <a:ext cx="455284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ngược pha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so với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điện áp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u</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55473189-DA65-4A76-970D-A8A93FCAFF0F}"/>
              </a:ext>
            </a:extLst>
          </p:cNvPr>
          <p:cNvSpPr/>
          <p:nvPr/>
        </p:nvSpPr>
        <p:spPr>
          <a:xfrm>
            <a:off x="952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35483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8D1B07-9DF7-4C9A-A961-A2BB3AD1EA2B}"/>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86:</a:t>
            </a:r>
            <a:r>
              <a:rPr lang="vi-VN" sz="2800" b="1" dirty="0">
                <a:solidFill>
                  <a:srgbClr val="FFFF00"/>
                </a:solidFill>
                <a:latin typeface="UTM Swiss Condensed" panose="02000500000000000000" pitchFamily="2" charset="0"/>
                <a:cs typeface="Times New Roman" panose="02020603050405020304" pitchFamily="18" charset="0"/>
              </a:rPr>
              <a:t> Trong mạch điện xoay chiều chỉ có điện trở thuần thì cường độ dòng điện i biến đổi</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53CDDB63-1F97-4FAD-ADA2-8B33BF30FC7D}"/>
              </a:ext>
            </a:extLst>
          </p:cNvPr>
          <p:cNvSpPr/>
          <p:nvPr/>
        </p:nvSpPr>
        <p:spPr>
          <a:xfrm>
            <a:off x="1016000" y="1577761"/>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cùng pha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so với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điện áp u</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6D2355C0-C219-495A-B3FC-246723F27C60}"/>
                  </a:ext>
                </a:extLst>
              </p:cNvPr>
              <p:cNvSpPr/>
              <p:nvPr/>
            </p:nvSpPr>
            <p:spPr>
              <a:xfrm>
                <a:off x="6477000" y="1577761"/>
                <a:ext cx="4458272" cy="1378967"/>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sớm pha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so với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điện áp u</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6D2355C0-C219-495A-B3FC-246723F27C60}"/>
                  </a:ext>
                </a:extLst>
              </p:cNvPr>
              <p:cNvSpPr>
                <a:spLocks noRot="1" noChangeAspect="1" noMove="1" noResize="1" noEditPoints="1" noAdjustHandles="1" noChangeArrowheads="1" noChangeShapeType="1" noTextEdit="1"/>
              </p:cNvSpPr>
              <p:nvPr/>
            </p:nvSpPr>
            <p:spPr>
              <a:xfrm>
                <a:off x="6477000" y="1577761"/>
                <a:ext cx="4458272" cy="1378967"/>
              </a:xfrm>
              <a:prstGeom prst="rect">
                <a:avLst/>
              </a:prstGeom>
              <a:blipFill>
                <a:blip r:embed="rId2"/>
                <a:stretch>
                  <a:fillRect l="-2873" r="-177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DE737778-C9A8-4105-9CCB-3F982356BD9B}"/>
                  </a:ext>
                </a:extLst>
              </p:cNvPr>
              <p:cNvSpPr/>
              <p:nvPr/>
            </p:nvSpPr>
            <p:spPr>
              <a:xfrm>
                <a:off x="1016000" y="2339761"/>
                <a:ext cx="4891083"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trễ pha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so với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điện áp u.</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DE737778-C9A8-4105-9CCB-3F982356BD9B}"/>
                  </a:ext>
                </a:extLst>
              </p:cNvPr>
              <p:cNvSpPr>
                <a:spLocks noRot="1" noChangeAspect="1" noMove="1" noResize="1" noEditPoints="1" noAdjustHandles="1" noChangeArrowheads="1" noChangeShapeType="1" noTextEdit="1"/>
              </p:cNvSpPr>
              <p:nvPr/>
            </p:nvSpPr>
            <p:spPr>
              <a:xfrm>
                <a:off x="1016000" y="2339761"/>
                <a:ext cx="4891083" cy="662810"/>
              </a:xfrm>
              <a:prstGeom prst="rect">
                <a:avLst/>
              </a:prstGeom>
              <a:blipFill>
                <a:blip r:embed="rId3"/>
                <a:stretch>
                  <a:fillRect l="-2618" t="-5505" b="-8257"/>
                </a:stretch>
              </a:blipFill>
            </p:spPr>
            <p:txBody>
              <a:bodyPr/>
              <a:lstStyle/>
              <a:p>
                <a:r>
                  <a:rPr lang="vi-VN">
                    <a:noFill/>
                  </a:rPr>
                  <a:t> </a:t>
                </a:r>
              </a:p>
            </p:txBody>
          </p:sp>
        </mc:Fallback>
      </mc:AlternateContent>
      <p:sp>
        <p:nvSpPr>
          <p:cNvPr id="6" name="Rectangle 5">
            <a:extLst>
              <a:ext uri="{FF2B5EF4-FFF2-40B4-BE49-F238E27FC236}">
                <a16:creationId xmlns:a16="http://schemas.microsoft.com/office/drawing/2014/main" id="{44C347BB-D7E4-407F-BE48-B6209E0624E3}"/>
              </a:ext>
            </a:extLst>
          </p:cNvPr>
          <p:cNvSpPr/>
          <p:nvPr/>
        </p:nvSpPr>
        <p:spPr>
          <a:xfrm>
            <a:off x="6477000" y="2339761"/>
            <a:ext cx="455284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ngược pha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so với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điện áp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u</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0C581186-0670-4ED2-8F88-65592D59F6E4}"/>
              </a:ext>
            </a:extLst>
          </p:cNvPr>
          <p:cNvSpPr/>
          <p:nvPr/>
        </p:nvSpPr>
        <p:spPr>
          <a:xfrm>
            <a:off x="952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45005042"/>
      </p:ext>
    </p:extLst>
  </p:cSld>
  <p:clrMapOvr>
    <a:masterClrMapping/>
  </p:clrMapOvr>
  <mc:AlternateContent xmlns:mc="http://schemas.openxmlformats.org/markup-compatibility/2006" xmlns:p14="http://schemas.microsoft.com/office/powerpoint/2010/main">
    <mc:Choice Requires="p14">
      <p:transition spd="slow" p14:dur="2000">
        <p14:flythrough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660717-EFFF-4769-A7A8-01F0E7C5CA1F}"/>
              </a:ext>
            </a:extLst>
          </p:cNvPr>
          <p:cNvSpPr/>
          <p:nvPr/>
        </p:nvSpPr>
        <p:spPr>
          <a:xfrm>
            <a:off x="127000" y="63500"/>
            <a:ext cx="11938000" cy="1018740"/>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87:</a:t>
            </a:r>
            <a:r>
              <a:rPr lang="vi-VN" sz="2800" b="1" dirty="0">
                <a:solidFill>
                  <a:srgbClr val="FFFF00"/>
                </a:solidFill>
                <a:latin typeface="UTM Swiss Condensed" panose="02000500000000000000" pitchFamily="2" charset="0"/>
                <a:cs typeface="Times New Roman" panose="02020603050405020304" pitchFamily="18" charset="0"/>
              </a:rPr>
              <a:t> Trong mạch điện xoay chiều chỉ có tụ điện thì điện áp u biến đổi</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2B71CC32-9D7E-4067-993A-9C899F5515C2}"/>
                  </a:ext>
                </a:extLst>
              </p:cNvPr>
              <p:cNvSpPr/>
              <p:nvPr/>
            </p:nvSpPr>
            <p:spPr>
              <a:xfrm>
                <a:off x="508000" y="1082240"/>
                <a:ext cx="6737742" cy="6628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trễ pha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 so với cường độ dòng điện i</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2B71CC32-9D7E-4067-993A-9C899F5515C2}"/>
                  </a:ext>
                </a:extLst>
              </p:cNvPr>
              <p:cNvSpPr>
                <a:spLocks noRot="1" noChangeAspect="1" noMove="1" noResize="1" noEditPoints="1" noAdjustHandles="1" noChangeArrowheads="1" noChangeShapeType="1" noTextEdit="1"/>
              </p:cNvSpPr>
              <p:nvPr/>
            </p:nvSpPr>
            <p:spPr>
              <a:xfrm>
                <a:off x="508000" y="1082240"/>
                <a:ext cx="6737742" cy="662810"/>
              </a:xfrm>
              <a:prstGeom prst="rect">
                <a:avLst/>
              </a:prstGeom>
              <a:blipFill>
                <a:blip r:embed="rId2"/>
                <a:stretch>
                  <a:fillRect l="-1808" t="-5556" b="-925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99F10D6-2403-4F3A-81AE-D6FAFCA8CFF5}"/>
                  </a:ext>
                </a:extLst>
              </p:cNvPr>
              <p:cNvSpPr/>
              <p:nvPr/>
            </p:nvSpPr>
            <p:spPr>
              <a:xfrm>
                <a:off x="508000" y="1745050"/>
                <a:ext cx="6101350" cy="1378967"/>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sớm pha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Times New Roman" panose="02020603050405020304" pitchFamily="18" charset="0"/>
                  </a:rPr>
                  <a:t> so với cường độ dòng điện i.</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F99F10D6-2403-4F3A-81AE-D6FAFCA8CFF5}"/>
                  </a:ext>
                </a:extLst>
              </p:cNvPr>
              <p:cNvSpPr>
                <a:spLocks noRot="1" noChangeAspect="1" noMove="1" noResize="1" noEditPoints="1" noAdjustHandles="1" noChangeArrowheads="1" noChangeShapeType="1" noTextEdit="1"/>
              </p:cNvSpPr>
              <p:nvPr/>
            </p:nvSpPr>
            <p:spPr>
              <a:xfrm>
                <a:off x="508000" y="1745050"/>
                <a:ext cx="6101350" cy="1378967"/>
              </a:xfrm>
              <a:prstGeom prst="rect">
                <a:avLst/>
              </a:prstGeom>
              <a:blipFill>
                <a:blip r:embed="rId3"/>
                <a:stretch>
                  <a:fillRect l="-1998" r="-1099"/>
                </a:stretch>
              </a:blipFill>
            </p:spPr>
            <p:txBody>
              <a:bodyPr/>
              <a:lstStyle/>
              <a:p>
                <a:r>
                  <a:rPr lang="vi-VN">
                    <a:noFill/>
                  </a:rPr>
                  <a:t> </a:t>
                </a:r>
              </a:p>
            </p:txBody>
          </p:sp>
        </mc:Fallback>
      </mc:AlternateContent>
      <p:sp>
        <p:nvSpPr>
          <p:cNvPr id="5" name="Rectangle 4">
            <a:extLst>
              <a:ext uri="{FF2B5EF4-FFF2-40B4-BE49-F238E27FC236}">
                <a16:creationId xmlns:a16="http://schemas.microsoft.com/office/drawing/2014/main" id="{D2973BF0-EE61-4F9E-85DF-C544A99CAECB}"/>
              </a:ext>
            </a:extLst>
          </p:cNvPr>
          <p:cNvSpPr/>
          <p:nvPr/>
        </p:nvSpPr>
        <p:spPr>
          <a:xfrm>
            <a:off x="508000" y="3124017"/>
            <a:ext cx="673774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cùng pha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so với cường độ dòng điện i.</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722594EB-4F3C-480F-B2CA-49D9FF6BDEDB}"/>
              </a:ext>
            </a:extLst>
          </p:cNvPr>
          <p:cNvSpPr/>
          <p:nvPr/>
        </p:nvSpPr>
        <p:spPr>
          <a:xfrm>
            <a:off x="508000" y="3647237"/>
            <a:ext cx="619592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ngược pha </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so với cường độ dòng điện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i.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7BEF78A7-FBA2-46D2-B38E-ED7BBA5BFCBB}"/>
              </a:ext>
            </a:extLst>
          </p:cNvPr>
          <p:cNvSpPr/>
          <p:nvPr/>
        </p:nvSpPr>
        <p:spPr>
          <a:xfrm>
            <a:off x="444500" y="1018740"/>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2900686"/>
      </p:ext>
    </p:extLst>
  </p:cSld>
  <p:clrMapOvr>
    <a:masterClrMapping/>
  </p:clrMapOvr>
  <mc:AlternateContent xmlns:mc="http://schemas.openxmlformats.org/markup-compatibility/2006" xmlns:p14="http://schemas.microsoft.com/office/powerpoint/2010/main">
    <mc:Choice Requires="p14">
      <p:transition spd="slow" p14:dur="200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C743D8-75CC-49AF-9AEA-036140DE10E1}"/>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88:</a:t>
            </a:r>
            <a:r>
              <a:rPr lang="vi-VN" sz="2800" b="1" dirty="0">
                <a:solidFill>
                  <a:srgbClr val="FFFF00"/>
                </a:solidFill>
                <a:latin typeface="UTM Swiss Condensed" panose="02000500000000000000" pitchFamily="2" charset="0"/>
                <a:cs typeface="Times New Roman" panose="02020603050405020304" pitchFamily="18" charset="0"/>
              </a:rPr>
              <a:t> Điện áp u và cường độ dòng điện i biến đổi cùng pha với nhau trong mạch điện chỉ có</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4121806C-7F49-4A34-AB48-47DBD862D41F}"/>
              </a:ext>
            </a:extLst>
          </p:cNvPr>
          <p:cNvSpPr/>
          <p:nvPr/>
        </p:nvSpPr>
        <p:spPr>
          <a:xfrm>
            <a:off x="1016000" y="1577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điện trở thuần.</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C4B8E5B9-9789-459D-AAFC-916A94B7D7C4}"/>
              </a:ext>
            </a:extLst>
          </p:cNvPr>
          <p:cNvSpPr/>
          <p:nvPr/>
        </p:nvSpPr>
        <p:spPr>
          <a:xfrm>
            <a:off x="6477000" y="1577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cuộn cảm thuần.</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2F62F843-6FFD-4894-9D97-AA98CDD34F93}"/>
              </a:ext>
            </a:extLst>
          </p:cNvPr>
          <p:cNvSpPr/>
          <p:nvPr/>
        </p:nvSpPr>
        <p:spPr>
          <a:xfrm>
            <a:off x="1016000" y="2339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cuộn cảm</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E8980515-31FD-4A3B-8446-896EF013A6A1}"/>
              </a:ext>
            </a:extLst>
          </p:cNvPr>
          <p:cNvSpPr/>
          <p:nvPr/>
        </p:nvSpPr>
        <p:spPr>
          <a:xfrm>
            <a:off x="6477000" y="2339761"/>
            <a:ext cx="172354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tụ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điện</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3065AA1F-1CD9-4B84-84D8-7F698DE60AD2}"/>
              </a:ext>
            </a:extLst>
          </p:cNvPr>
          <p:cNvSpPr/>
          <p:nvPr/>
        </p:nvSpPr>
        <p:spPr>
          <a:xfrm>
            <a:off x="952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90218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4434F8D4-8321-4C0D-838A-A6BBEE28045F}"/>
                  </a:ext>
                </a:extLst>
              </p:cNvPr>
              <p:cNvSpPr/>
              <p:nvPr/>
            </p:nvSpPr>
            <p:spPr>
              <a:xfrm>
                <a:off x="127000" y="63500"/>
                <a:ext cx="11938000" cy="1674817"/>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89:</a:t>
                </a:r>
                <a:r>
                  <a:rPr lang="vi-VN" sz="2800" b="1" dirty="0">
                    <a:solidFill>
                      <a:srgbClr val="FFFF00"/>
                    </a:solidFill>
                    <a:latin typeface="UTM Swiss Condensed" panose="02000500000000000000" pitchFamily="2" charset="0"/>
                    <a:cs typeface="Times New Roman" panose="02020603050405020304" pitchFamily="18" charset="0"/>
                  </a:rPr>
                  <a:t> Điện áp u biến đổi sớm pha </a:t>
                </a:r>
                <a14:m>
                  <m:oMath xmlns:m="http://schemas.openxmlformats.org/officeDocument/2006/math">
                    <m:f>
                      <m:fPr>
                        <m:ctrlPr>
                          <a:rPr lang="vi-VN" sz="2800" b="1" i="1">
                            <a:solidFill>
                              <a:srgbClr val="FFFF00"/>
                            </a:solidFill>
                            <a:latin typeface="Cambria Math" panose="02040503050406030204" pitchFamily="18" charset="0"/>
                          </a:rPr>
                        </m:ctrlPr>
                      </m:fPr>
                      <m:num>
                        <m:r>
                          <a:rPr lang="vi-VN" sz="2800" b="1">
                            <a:solidFill>
                              <a:srgbClr val="FFFF00"/>
                            </a:solidFill>
                            <a:latin typeface="Cambria Math" panose="02040503050406030204" pitchFamily="18" charset="0"/>
                          </a:rPr>
                          <m:t>𝝅</m:t>
                        </m:r>
                      </m:num>
                      <m:den>
                        <m:r>
                          <a:rPr lang="vi-VN" sz="2800" b="1">
                            <a:solidFill>
                              <a:srgbClr val="FFFF00"/>
                            </a:solidFill>
                            <a:latin typeface="Cambria Math" panose="02040503050406030204" pitchFamily="18" charset="0"/>
                          </a:rPr>
                          <m:t>𝟐</m:t>
                        </m:r>
                      </m:den>
                    </m:f>
                  </m:oMath>
                </a14:m>
                <a:r>
                  <a:rPr lang="vi-VN" sz="2800" b="1" dirty="0">
                    <a:solidFill>
                      <a:srgbClr val="FFFF00"/>
                    </a:solidFill>
                    <a:latin typeface="UTM Swiss Condensed" panose="02000500000000000000" pitchFamily="2" charset="0"/>
                    <a:cs typeface="Times New Roman" panose="02020603050405020304" pitchFamily="18" charset="0"/>
                  </a:rPr>
                  <a:t> so với cường độ dòng điện i trong mạch điện chỉ có</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4434F8D4-8321-4C0D-838A-A6BBEE28045F}"/>
                  </a:ext>
                </a:extLst>
              </p:cNvPr>
              <p:cNvSpPr>
                <a:spLocks noRot="1" noChangeAspect="1" noMove="1" noResize="1" noEditPoints="1" noAdjustHandles="1" noChangeArrowheads="1" noChangeShapeType="1" noTextEdit="1"/>
              </p:cNvSpPr>
              <p:nvPr/>
            </p:nvSpPr>
            <p:spPr>
              <a:xfrm>
                <a:off x="127000" y="63500"/>
                <a:ext cx="11938000" cy="1674817"/>
              </a:xfrm>
              <a:prstGeom prst="rect">
                <a:avLst/>
              </a:prstGeom>
              <a:blipFill>
                <a:blip r:embed="rId2"/>
                <a:stretch>
                  <a:fillRect l="-916" r="-866"/>
                </a:stretch>
              </a:blipFill>
            </p:spPr>
            <p:txBody>
              <a:bodyPr/>
              <a:lstStyle/>
              <a:p>
                <a:r>
                  <a:rPr lang="vi-VN">
                    <a:noFill/>
                  </a:rPr>
                  <a:t> </a:t>
                </a:r>
              </a:p>
            </p:txBody>
          </p:sp>
        </mc:Fallback>
      </mc:AlternateContent>
      <p:sp>
        <p:nvSpPr>
          <p:cNvPr id="3" name="Rectangle 2">
            <a:extLst>
              <a:ext uri="{FF2B5EF4-FFF2-40B4-BE49-F238E27FC236}">
                <a16:creationId xmlns:a16="http://schemas.microsoft.com/office/drawing/2014/main" id="{A69B7786-5882-4D36-B6EE-DD9084036D4D}"/>
              </a:ext>
            </a:extLst>
          </p:cNvPr>
          <p:cNvSpPr/>
          <p:nvPr/>
        </p:nvSpPr>
        <p:spPr>
          <a:xfrm>
            <a:off x="1016000" y="1738317"/>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cuộn cảm thuần.</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2A331063-EBD7-4660-8547-8DEAD1AC1884}"/>
              </a:ext>
            </a:extLst>
          </p:cNvPr>
          <p:cNvSpPr/>
          <p:nvPr/>
        </p:nvSpPr>
        <p:spPr>
          <a:xfrm>
            <a:off x="6477000" y="1738317"/>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điện trở thuần.</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3C359D75-EDFA-459C-9327-5E1665D6FC5F}"/>
              </a:ext>
            </a:extLst>
          </p:cNvPr>
          <p:cNvSpPr/>
          <p:nvPr/>
        </p:nvSpPr>
        <p:spPr>
          <a:xfrm>
            <a:off x="1016000" y="2500317"/>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cuộn cảm</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1A18F986-53A1-4986-9602-6B991C3EF731}"/>
              </a:ext>
            </a:extLst>
          </p:cNvPr>
          <p:cNvSpPr/>
          <p:nvPr/>
        </p:nvSpPr>
        <p:spPr>
          <a:xfrm>
            <a:off x="6477000" y="2500317"/>
            <a:ext cx="172354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tụ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điện</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Times New Roman" panose="02020603050405020304" pitchFamily="18"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8CD887AD-B66F-47E0-B743-DF7450EAF84B}"/>
              </a:ext>
            </a:extLst>
          </p:cNvPr>
          <p:cNvSpPr/>
          <p:nvPr/>
        </p:nvSpPr>
        <p:spPr>
          <a:xfrm>
            <a:off x="952500" y="1674817"/>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9566393"/>
      </p:ext>
    </p:extLst>
  </p:cSld>
  <p:clrMapOvr>
    <a:masterClrMapping/>
  </p:clrMapOvr>
  <mc:AlternateContent xmlns:mc="http://schemas.openxmlformats.org/markup-compatibility/2006" xmlns:p14="http://schemas.microsoft.com/office/powerpoint/2010/main">
    <mc:Choice Requires="p14">
      <p:transition spd="slow" p14:dur="2000">
        <p14:flythrough dir="out"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FE4B0C4B-EBB5-4934-A244-99FCC0A2AD22}"/>
                  </a:ext>
                </a:extLst>
              </p:cNvPr>
              <p:cNvSpPr/>
              <p:nvPr/>
            </p:nvSpPr>
            <p:spPr>
              <a:xfrm>
                <a:off x="127000" y="63500"/>
                <a:ext cx="11938000" cy="2252668"/>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9:</a:t>
                </a:r>
                <a:r>
                  <a:rPr lang="vi-VN" sz="2800" b="1" dirty="0">
                    <a:solidFill>
                      <a:srgbClr val="FFFF00"/>
                    </a:solidFill>
                    <a:latin typeface="UTM Swiss Condensed" panose="02000500000000000000" pitchFamily="2" charset="0"/>
                    <a:cs typeface="Times New Roman" panose="02020603050405020304" pitchFamily="18" charset="0"/>
                  </a:rPr>
                  <a:t> Đoạn mạch điện xoay chiều không phân nhánh gồm cuộn dây có độ tự cảm L, điện trở thuần R và tụ điện có điện dung C. Khi dòng điện có tần số góc </a:t>
                </a:r>
                <a14:m>
                  <m:oMath xmlns:m="http://schemas.openxmlformats.org/officeDocument/2006/math">
                    <m:f>
                      <m:fPr>
                        <m:ctrlPr>
                          <a:rPr lang="vi-VN" sz="2800" b="1" i="1">
                            <a:solidFill>
                              <a:srgbClr val="FFFF00"/>
                            </a:solidFill>
                            <a:latin typeface="Cambria Math" panose="02040503050406030204" pitchFamily="18" charset="0"/>
                          </a:rPr>
                        </m:ctrlPr>
                      </m:fPr>
                      <m:num>
                        <m:r>
                          <a:rPr lang="vi-VN" sz="2800" b="1">
                            <a:solidFill>
                              <a:srgbClr val="FFFF00"/>
                            </a:solidFill>
                            <a:latin typeface="Cambria Math" panose="02040503050406030204" pitchFamily="18" charset="0"/>
                          </a:rPr>
                          <m:t>𝟏</m:t>
                        </m:r>
                      </m:num>
                      <m:den>
                        <m:rad>
                          <m:radPr>
                            <m:degHide m:val="on"/>
                            <m:ctrlPr>
                              <a:rPr lang="vi-VN" sz="2800" b="1" i="1">
                                <a:solidFill>
                                  <a:srgbClr val="FFFF00"/>
                                </a:solidFill>
                                <a:latin typeface="Cambria Math" panose="02040503050406030204" pitchFamily="18" charset="0"/>
                              </a:rPr>
                            </m:ctrlPr>
                          </m:radPr>
                          <m:deg/>
                          <m:e>
                            <m:r>
                              <a:rPr lang="vi-VN" sz="2800" b="1">
                                <a:solidFill>
                                  <a:srgbClr val="FFFF00"/>
                                </a:solidFill>
                                <a:latin typeface="Cambria Math" panose="02040503050406030204" pitchFamily="18" charset="0"/>
                              </a:rPr>
                              <m:t>𝑳𝑪</m:t>
                            </m:r>
                          </m:e>
                        </m:rad>
                      </m:den>
                    </m:f>
                  </m:oMath>
                </a14:m>
                <a:r>
                  <a:rPr lang="vi-VN" sz="2800" b="1" dirty="0">
                    <a:solidFill>
                      <a:srgbClr val="FFFF00"/>
                    </a:solidFill>
                    <a:latin typeface="UTM Swiss Condensed" panose="02000500000000000000" pitchFamily="2" charset="0"/>
                    <a:cs typeface="Times New Roman" panose="02020603050405020304" pitchFamily="18" charset="0"/>
                  </a:rPr>
                  <a:t> chạy qua đoạn mạch thì hệ số công suất của đoạn mạch này: </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FE4B0C4B-EBB5-4934-A244-99FCC0A2AD22}"/>
                  </a:ext>
                </a:extLst>
              </p:cNvPr>
              <p:cNvSpPr>
                <a:spLocks noRot="1" noChangeAspect="1" noMove="1" noResize="1" noEditPoints="1" noAdjustHandles="1" noChangeArrowheads="1" noChangeShapeType="1" noTextEdit="1"/>
              </p:cNvSpPr>
              <p:nvPr/>
            </p:nvSpPr>
            <p:spPr>
              <a:xfrm>
                <a:off x="127000" y="63500"/>
                <a:ext cx="11938000" cy="2252668"/>
              </a:xfrm>
              <a:prstGeom prst="rect">
                <a:avLst/>
              </a:prstGeom>
              <a:blipFill>
                <a:blip r:embed="rId2"/>
                <a:stretch>
                  <a:fillRect l="-916" t="-1542" r="-866"/>
                </a:stretch>
              </a:blipFill>
            </p:spPr>
            <p:txBody>
              <a:bodyPr/>
              <a:lstStyle/>
              <a:p>
                <a:r>
                  <a:rPr lang="vi-VN">
                    <a:noFill/>
                  </a:rPr>
                  <a:t> </a:t>
                </a:r>
              </a:p>
            </p:txBody>
          </p:sp>
        </mc:Fallback>
      </mc:AlternateContent>
      <p:sp>
        <p:nvSpPr>
          <p:cNvPr id="3" name="Rectangle 2">
            <a:extLst>
              <a:ext uri="{FF2B5EF4-FFF2-40B4-BE49-F238E27FC236}">
                <a16:creationId xmlns:a16="http://schemas.microsoft.com/office/drawing/2014/main" id="{680111B6-748E-4BCB-94E4-06E9F23905A5}"/>
              </a:ext>
            </a:extLst>
          </p:cNvPr>
          <p:cNvSpPr/>
          <p:nvPr/>
        </p:nvSpPr>
        <p:spPr>
          <a:xfrm>
            <a:off x="508000" y="2316168"/>
            <a:ext cx="6737742"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A. phụ thuộc điện trở thuần của đoạn mạch.</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4" name="Rectangle 3">
            <a:extLst>
              <a:ext uri="{FF2B5EF4-FFF2-40B4-BE49-F238E27FC236}">
                <a16:creationId xmlns:a16="http://schemas.microsoft.com/office/drawing/2014/main" id="{1E55807D-8C20-4FF2-A947-F1655E9BEAE8}"/>
              </a:ext>
            </a:extLst>
          </p:cNvPr>
          <p:cNvSpPr/>
          <p:nvPr/>
        </p:nvSpPr>
        <p:spPr>
          <a:xfrm>
            <a:off x="508000" y="2839388"/>
            <a:ext cx="3638175" cy="1169551"/>
          </a:xfrm>
          <a:prstGeom prst="rect">
            <a:avLst/>
          </a:prstGeom>
        </p:spPr>
        <p:txBody>
          <a:bodyPr wrap="none">
            <a:spAutoFit/>
          </a:bodyPr>
          <a:lstStyle/>
          <a:p>
            <a:pPr algn="just">
              <a:lnSpc>
                <a:spcPct val="150000"/>
              </a:lnSpc>
              <a:spcAft>
                <a:spcPts val="0"/>
              </a:spcAft>
              <a:tabLst>
                <a:tab pos="179705" algn="l"/>
                <a:tab pos="3420110" algn="l"/>
                <a:tab pos="5039995" algn="l"/>
              </a:tabLst>
            </a:pPr>
            <a:r>
              <a:rPr lang="vi-VN" sz="2800" b="1" dirty="0">
                <a:solidFill>
                  <a:srgbClr val="FFFFFF"/>
                </a:solidFill>
                <a:latin typeface="UTM Swiss Condensed" panose="02000500000000000000" pitchFamily="2" charset="0"/>
                <a:ea typeface="Arial" panose="020B0604020202020204" pitchFamily="34" charset="0"/>
                <a:cs typeface="Times New Roman" panose="02020603050405020304" pitchFamily="18" charset="0"/>
              </a:rPr>
              <a:t>B. bằng 0.	</a:t>
            </a:r>
          </a:p>
          <a:p>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5" name="Rectangle 4">
            <a:extLst>
              <a:ext uri="{FF2B5EF4-FFF2-40B4-BE49-F238E27FC236}">
                <a16:creationId xmlns:a16="http://schemas.microsoft.com/office/drawing/2014/main" id="{C46DB5EE-713F-4F05-BA7A-4BF6086C884A}"/>
              </a:ext>
            </a:extLst>
          </p:cNvPr>
          <p:cNvSpPr/>
          <p:nvPr/>
        </p:nvSpPr>
        <p:spPr>
          <a:xfrm>
            <a:off x="508000" y="4008939"/>
            <a:ext cx="5814412"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C. phụ thuộc tổng trở của đoạn mạch.</a:t>
            </a:r>
            <a:r>
              <a:rPr lang="vi-VN" sz="2800" b="1">
                <a:solidFill>
                  <a:srgbClr val="FFFFFF"/>
                </a:solidFill>
                <a:latin typeface="UTM Swiss Condensed" panose="02000500000000000000" pitchFamily="2" charset="0"/>
                <a:ea typeface="Arial" panose="020B0604020202020204" pitchFamily="34" charset="0"/>
              </a:rPr>
              <a:t>	 </a:t>
            </a:r>
            <a:endParaRPr lang="vi-VN" sz="2800" b="1" dirty="0">
              <a:solidFill>
                <a:srgbClr val="FFFFFF"/>
              </a:solidFill>
              <a:latin typeface="UTM Swiss Condensed" panose="02000500000000000000" pitchFamily="2" charset="0"/>
            </a:endParaRPr>
          </a:p>
        </p:txBody>
      </p:sp>
      <p:sp>
        <p:nvSpPr>
          <p:cNvPr id="6" name="Rectangle 5">
            <a:extLst>
              <a:ext uri="{FF2B5EF4-FFF2-40B4-BE49-F238E27FC236}">
                <a16:creationId xmlns:a16="http://schemas.microsoft.com/office/drawing/2014/main" id="{A66F0EDC-D144-45BA-95D8-10A8567B07A1}"/>
              </a:ext>
            </a:extLst>
          </p:cNvPr>
          <p:cNvSpPr/>
          <p:nvPr/>
        </p:nvSpPr>
        <p:spPr>
          <a:xfrm>
            <a:off x="508000" y="4532159"/>
            <a:ext cx="1723549" cy="523220"/>
          </a:xfrm>
          <a:prstGeom prst="rect">
            <a:avLst/>
          </a:prstGeom>
        </p:spPr>
        <p:txBody>
          <a:bodyPr wrap="none">
            <a:spAutoFit/>
          </a:bodyPr>
          <a:lstStyle/>
          <a:p>
            <a:r>
              <a:rPr lang="vi-VN" sz="2800" b="1" dirty="0">
                <a:solidFill>
                  <a:srgbClr val="FFFFFF"/>
                </a:solidFill>
                <a:latin typeface="UTM Swiss Condensed" panose="02000500000000000000" pitchFamily="2" charset="0"/>
                <a:ea typeface="Arial" panose="020B0604020202020204" pitchFamily="34" charset="0"/>
              </a:rPr>
              <a:t>D. bằng </a:t>
            </a:r>
            <a:r>
              <a:rPr lang="vi-VN" sz="2800" b="1">
                <a:solidFill>
                  <a:srgbClr val="FFFFFF"/>
                </a:solidFill>
                <a:latin typeface="UTM Swiss Condensed" panose="02000500000000000000" pitchFamily="2" charset="0"/>
                <a:ea typeface="Arial" panose="020B0604020202020204" pitchFamily="34" charset="0"/>
              </a:rPr>
              <a:t>1. </a:t>
            </a:r>
            <a:endParaRPr lang="vi-VN" sz="2800" b="1" dirty="0">
              <a:solidFill>
                <a:srgbClr val="FFFFFF"/>
              </a:solidFill>
              <a:latin typeface="UTM Swiss Condensed" panose="02000500000000000000" pitchFamily="2" charset="0"/>
            </a:endParaRPr>
          </a:p>
        </p:txBody>
      </p:sp>
      <p:sp>
        <p:nvSpPr>
          <p:cNvPr id="7" name="Oval 6">
            <a:extLst>
              <a:ext uri="{FF2B5EF4-FFF2-40B4-BE49-F238E27FC236}">
                <a16:creationId xmlns:a16="http://schemas.microsoft.com/office/drawing/2014/main" id="{E7C7EF41-E788-4006-93EF-A53805117091}"/>
              </a:ext>
            </a:extLst>
          </p:cNvPr>
          <p:cNvSpPr/>
          <p:nvPr/>
        </p:nvSpPr>
        <p:spPr>
          <a:xfrm>
            <a:off x="444500" y="4468659"/>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510426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1C8420BD-C791-4033-A9F6-587EDD3F0DF3}"/>
                  </a:ext>
                </a:extLst>
              </p:cNvPr>
              <p:cNvSpPr/>
              <p:nvPr/>
            </p:nvSpPr>
            <p:spPr>
              <a:xfrm>
                <a:off x="127000" y="63500"/>
                <a:ext cx="11938000" cy="1674817"/>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90:</a:t>
                </a:r>
                <a:r>
                  <a:rPr lang="vi-VN" sz="2800" b="1" dirty="0">
                    <a:solidFill>
                      <a:srgbClr val="FFFF00"/>
                    </a:solidFill>
                    <a:latin typeface="UTM Swiss Condensed" panose="02000500000000000000" pitchFamily="2" charset="0"/>
                    <a:cs typeface="Times New Roman" panose="02020603050405020304" pitchFamily="18" charset="0"/>
                  </a:rPr>
                  <a:t> Điện áp u biến đổi trễ pha </a:t>
                </a:r>
                <a14:m>
                  <m:oMath xmlns:m="http://schemas.openxmlformats.org/officeDocument/2006/math">
                    <m:f>
                      <m:fPr>
                        <m:ctrlPr>
                          <a:rPr lang="vi-VN" sz="2800" b="1" i="1">
                            <a:solidFill>
                              <a:srgbClr val="FFFF00"/>
                            </a:solidFill>
                            <a:latin typeface="Cambria Math" panose="02040503050406030204" pitchFamily="18" charset="0"/>
                          </a:rPr>
                        </m:ctrlPr>
                      </m:fPr>
                      <m:num>
                        <m:r>
                          <a:rPr lang="vi-VN" sz="2800" b="1">
                            <a:solidFill>
                              <a:srgbClr val="FFFF00"/>
                            </a:solidFill>
                            <a:latin typeface="Cambria Math" panose="02040503050406030204" pitchFamily="18" charset="0"/>
                          </a:rPr>
                          <m:t>𝝅</m:t>
                        </m:r>
                      </m:num>
                      <m:den>
                        <m:r>
                          <a:rPr lang="vi-VN" sz="2800" b="1">
                            <a:solidFill>
                              <a:srgbClr val="FFFF00"/>
                            </a:solidFill>
                            <a:latin typeface="Cambria Math" panose="02040503050406030204" pitchFamily="18" charset="0"/>
                          </a:rPr>
                          <m:t>𝟐</m:t>
                        </m:r>
                      </m:den>
                    </m:f>
                  </m:oMath>
                </a14:m>
                <a:r>
                  <a:rPr lang="vi-VN" sz="2800" b="1" dirty="0">
                    <a:solidFill>
                      <a:srgbClr val="FFFF00"/>
                    </a:solidFill>
                    <a:latin typeface="UTM Swiss Condensed" panose="02000500000000000000" pitchFamily="2" charset="0"/>
                    <a:cs typeface="Times New Roman" panose="02020603050405020304" pitchFamily="18" charset="0"/>
                  </a:rPr>
                  <a:t> so với cường độ dòng điện i trong mạch điện chỉ có</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1C8420BD-C791-4033-A9F6-587EDD3F0DF3}"/>
                  </a:ext>
                </a:extLst>
              </p:cNvPr>
              <p:cNvSpPr>
                <a:spLocks noRot="1" noChangeAspect="1" noMove="1" noResize="1" noEditPoints="1" noAdjustHandles="1" noChangeArrowheads="1" noChangeShapeType="1" noTextEdit="1"/>
              </p:cNvSpPr>
              <p:nvPr/>
            </p:nvSpPr>
            <p:spPr>
              <a:xfrm>
                <a:off x="127000" y="63500"/>
                <a:ext cx="11938000" cy="1674817"/>
              </a:xfrm>
              <a:prstGeom prst="rect">
                <a:avLst/>
              </a:prstGeom>
              <a:blipFill>
                <a:blip r:embed="rId2"/>
                <a:stretch>
                  <a:fillRect l="-916" r="-866"/>
                </a:stretch>
              </a:blipFill>
            </p:spPr>
            <p:txBody>
              <a:bodyPr/>
              <a:lstStyle/>
              <a:p>
                <a:r>
                  <a:rPr lang="vi-VN">
                    <a:noFill/>
                  </a:rPr>
                  <a:t> </a:t>
                </a:r>
              </a:p>
            </p:txBody>
          </p:sp>
        </mc:Fallback>
      </mc:AlternateContent>
      <p:sp>
        <p:nvSpPr>
          <p:cNvPr id="3" name="Rectangle 2">
            <a:extLst>
              <a:ext uri="{FF2B5EF4-FFF2-40B4-BE49-F238E27FC236}">
                <a16:creationId xmlns:a16="http://schemas.microsoft.com/office/drawing/2014/main" id="{F5CB2C4C-38F1-4187-AB33-59A6C0F152A2}"/>
              </a:ext>
            </a:extLst>
          </p:cNvPr>
          <p:cNvSpPr/>
          <p:nvPr/>
        </p:nvSpPr>
        <p:spPr>
          <a:xfrm>
            <a:off x="508000" y="1738317"/>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tụ điện</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908D4E5D-B36D-4040-87B5-0F19AF416B25}"/>
              </a:ext>
            </a:extLst>
          </p:cNvPr>
          <p:cNvSpPr/>
          <p:nvPr/>
        </p:nvSpPr>
        <p:spPr>
          <a:xfrm>
            <a:off x="508000" y="2261537"/>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điện trở thuần.</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0CD2CF76-67CD-4E98-8EF0-2EFCB6BA6D8C}"/>
              </a:ext>
            </a:extLst>
          </p:cNvPr>
          <p:cNvSpPr/>
          <p:nvPr/>
        </p:nvSpPr>
        <p:spPr>
          <a:xfrm>
            <a:off x="508000" y="2784757"/>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cuộn cảm</a:t>
            </a: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Times New Roman" panose="02020603050405020304" pitchFamily="18"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Rectangle 1">
            <a:extLst>
              <a:ext uri="{FF2B5EF4-FFF2-40B4-BE49-F238E27FC236}">
                <a16:creationId xmlns:a16="http://schemas.microsoft.com/office/drawing/2014/main" id="{932A9FDC-6A32-42BE-8684-96E4EF9AE447}"/>
              </a:ext>
            </a:extLst>
          </p:cNvPr>
          <p:cNvSpPr>
            <a:spLocks noChangeArrowheads="1"/>
          </p:cNvSpPr>
          <p:nvPr/>
        </p:nvSpPr>
        <p:spPr bwMode="auto">
          <a:xfrm>
            <a:off x="6305116" y="2475876"/>
            <a:ext cx="302037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1pPr>
            <a:lvl2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2pPr>
            <a:lvl3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3pPr>
            <a:lvl4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4pPr>
            <a:lvl5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5pPr>
            <a:lvl6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6pPr>
            <a:lvl7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7pPr>
            <a:lvl8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8pPr>
            <a:lvl9pPr eaLnBrk="0" fontAlgn="base" hangingPunct="0">
              <a:spcBef>
                <a:spcPct val="0"/>
              </a:spcBef>
              <a:spcAft>
                <a:spcPct val="0"/>
              </a:spcAft>
              <a:tabLst>
                <a:tab pos="179388" algn="l"/>
                <a:tab pos="3419475" algn="l"/>
                <a:tab pos="504031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179388" algn="l"/>
                <a:tab pos="3419475" algn="l"/>
                <a:tab pos="5040313" algn="l"/>
              </a:tabLst>
              <a:defRPr/>
            </a:pPr>
            <a:r>
              <a:rPr kumimoji="0" lang="vi-VN" alt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D. cuộn cảm </a:t>
            </a:r>
            <a:r>
              <a:rPr kumimoji="0" lang="vi-VN" altLang="vi-VN" sz="2800" b="1" i="0" u="none" strike="noStrike" kern="1200" cap="none" spc="0" normalizeH="0" baseline="0" noProof="0">
                <a:ln>
                  <a:noFill/>
                </a:ln>
                <a:solidFill>
                  <a:srgbClr val="FFFFFF"/>
                </a:solidFill>
                <a:effectLst/>
                <a:uLnTx/>
                <a:uFillTx/>
                <a:latin typeface="UTM Swiss Condensed" panose="02000500000000000000" pitchFamily="2" charset="0"/>
                <a:ea typeface="+mn-ea"/>
                <a:cs typeface="+mn-cs"/>
              </a:rPr>
              <a:t>thuần. </a:t>
            </a:r>
            <a:endParaRPr kumimoji="0" lang="vi-VN" alt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p:sp>
        <p:nvSpPr>
          <p:cNvPr id="8" name="Oval 7">
            <a:extLst>
              <a:ext uri="{FF2B5EF4-FFF2-40B4-BE49-F238E27FC236}">
                <a16:creationId xmlns:a16="http://schemas.microsoft.com/office/drawing/2014/main" id="{48BED5C9-3411-43BF-8F29-A2CE4D19AA5A}"/>
              </a:ext>
            </a:extLst>
          </p:cNvPr>
          <p:cNvSpPr/>
          <p:nvPr/>
        </p:nvSpPr>
        <p:spPr>
          <a:xfrm>
            <a:off x="444500" y="1674817"/>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817532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left)">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8">
                                            <p:bg/>
                                          </p:spTgt>
                                        </p:tgtEl>
                                        <p:attrNameLst>
                                          <p:attrName>style.visibility</p:attrName>
                                        </p:attrNameLst>
                                      </p:cBhvr>
                                      <p:to>
                                        <p:strVal val="visible"/>
                                      </p:to>
                                    </p:set>
                                    <p:anim calcmode="lin" valueType="num">
                                      <p:cBhvr>
                                        <p:cTn id="27" dur="500" fill="hold"/>
                                        <p:tgtEl>
                                          <p:spTgt spid="8">
                                            <p:bg/>
                                          </p:spTgt>
                                        </p:tgtEl>
                                        <p:attrNameLst>
                                          <p:attrName>ppt_w</p:attrName>
                                        </p:attrNameLst>
                                      </p:cBhvr>
                                      <p:tavLst>
                                        <p:tav tm="0">
                                          <p:val>
                                            <p:fltVal val="0"/>
                                          </p:val>
                                        </p:tav>
                                        <p:tav tm="100000">
                                          <p:val>
                                            <p:strVal val="#ppt_w"/>
                                          </p:val>
                                        </p:tav>
                                      </p:tavLst>
                                    </p:anim>
                                    <p:anim calcmode="lin" valueType="num">
                                      <p:cBhvr>
                                        <p:cTn id="28" dur="500" fill="hold"/>
                                        <p:tgtEl>
                                          <p:spTgt spid="8">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8">
                                            <p:txEl>
                                              <p:pRg st="0" end="0"/>
                                            </p:txEl>
                                          </p:spTgt>
                                        </p:tgtEl>
                                        <p:attrNameLst>
                                          <p:attrName>style.visibility</p:attrName>
                                        </p:attrNameLst>
                                      </p:cBhvr>
                                      <p:to>
                                        <p:strVal val="visible"/>
                                      </p:to>
                                    </p:set>
                                    <p:anim calcmode="lin" valueType="num">
                                      <p:cBhvr>
                                        <p:cTn id="33"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8">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7" grpId="0" build="p" autoUpdateAnimBg="0"/>
      <p:bldP spid="8" grpId="0" build="p" animBg="1"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33CF29DE-05B9-4477-81EA-083F3537F9A5}"/>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91:</a:t>
                </a:r>
                <a:r>
                  <a:rPr lang="vi-VN" sz="2800" b="1" dirty="0">
                    <a:solidFill>
                      <a:srgbClr val="FFFF00"/>
                    </a:solidFill>
                    <a:latin typeface="UTM Swiss Condensed" panose="02000500000000000000" pitchFamily="2" charset="0"/>
                    <a:cs typeface="Times New Roman" panose="02020603050405020304" pitchFamily="18" charset="0"/>
                  </a:rPr>
                  <a:t> Đặt điện áp </a:t>
                </a:r>
                <a14:m>
                  <m:oMath xmlns:m="http://schemas.openxmlformats.org/officeDocument/2006/math">
                    <m:r>
                      <a:rPr lang="vi-VN" sz="2800" b="1">
                        <a:solidFill>
                          <a:srgbClr val="FFFF00"/>
                        </a:solidFill>
                        <a:latin typeface="Cambria Math" panose="02040503050406030204" pitchFamily="18" charset="0"/>
                      </a:rPr>
                      <m:t>𝒖</m:t>
                    </m:r>
                    <m:r>
                      <a:rPr lang="vi-VN" sz="2800" b="1">
                        <a:solidFill>
                          <a:srgbClr val="FFFF00"/>
                        </a:solidFill>
                        <a:latin typeface="Cambria Math" panose="02040503050406030204" pitchFamily="18" charset="0"/>
                      </a:rPr>
                      <m:t> = </m:t>
                    </m:r>
                    <m:sSub>
                      <m:sSubPr>
                        <m:ctrlPr>
                          <a:rPr lang="vi-VN" sz="2800" b="1" i="1">
                            <a:solidFill>
                              <a:srgbClr val="FFFF00"/>
                            </a:solidFill>
                            <a:latin typeface="Cambria Math" panose="02040503050406030204" pitchFamily="18" charset="0"/>
                          </a:rPr>
                        </m:ctrlPr>
                      </m:sSubPr>
                      <m:e>
                        <m:r>
                          <a:rPr lang="vi-VN" sz="2800" b="1">
                            <a:solidFill>
                              <a:srgbClr val="FFFF00"/>
                            </a:solidFill>
                            <a:latin typeface="Cambria Math" panose="02040503050406030204" pitchFamily="18" charset="0"/>
                          </a:rPr>
                          <m:t>𝑼</m:t>
                        </m:r>
                      </m:e>
                      <m:sub>
                        <m:r>
                          <a:rPr lang="vi-VN" sz="2800" b="1">
                            <a:solidFill>
                              <a:srgbClr val="FFFF00"/>
                            </a:solidFill>
                            <a:latin typeface="Cambria Math" panose="02040503050406030204" pitchFamily="18" charset="0"/>
                          </a:rPr>
                          <m:t>𝟎</m:t>
                        </m:r>
                      </m:sub>
                    </m:sSub>
                    <m:func>
                      <m:funcPr>
                        <m:ctrlPr>
                          <a:rPr lang="vi-VN" sz="2800" b="1" i="1">
                            <a:solidFill>
                              <a:srgbClr val="FFFF00"/>
                            </a:solidFill>
                            <a:latin typeface="Cambria Math" panose="02040503050406030204" pitchFamily="18" charset="0"/>
                          </a:rPr>
                        </m:ctrlPr>
                      </m:funcPr>
                      <m:fName>
                        <m:r>
                          <a:rPr lang="vi-VN" sz="2800" b="1">
                            <a:solidFill>
                              <a:srgbClr val="FFFF00"/>
                            </a:solidFill>
                            <a:latin typeface="Cambria Math" panose="02040503050406030204" pitchFamily="18" charset="0"/>
                          </a:rPr>
                          <m:t>𝒄𝒐𝒔</m:t>
                        </m:r>
                      </m:fName>
                      <m:e>
                        <m:d>
                          <m:dPr>
                            <m:ctrlPr>
                              <a:rPr lang="vi-VN" sz="2800" b="1" i="1">
                                <a:solidFill>
                                  <a:srgbClr val="FFFF00"/>
                                </a:solidFill>
                                <a:latin typeface="Cambria Math" panose="02040503050406030204" pitchFamily="18" charset="0"/>
                              </a:rPr>
                            </m:ctrlPr>
                          </m:dPr>
                          <m:e>
                            <m:r>
                              <a:rPr lang="vi-VN" sz="2800" b="1">
                                <a:solidFill>
                                  <a:srgbClr val="FFFF00"/>
                                </a:solidFill>
                                <a:latin typeface="Cambria Math" panose="02040503050406030204" pitchFamily="18" charset="0"/>
                              </a:rPr>
                              <m:t>𝝎</m:t>
                            </m:r>
                            <m:r>
                              <a:rPr lang="vi-VN" sz="2800" b="1">
                                <a:solidFill>
                                  <a:srgbClr val="FFFF00"/>
                                </a:solidFill>
                                <a:latin typeface="Cambria Math" panose="02040503050406030204" pitchFamily="18" charset="0"/>
                              </a:rPr>
                              <m:t>𝒕</m:t>
                            </m:r>
                          </m:e>
                        </m:d>
                      </m:e>
                    </m:func>
                    <m:d>
                      <m:dPr>
                        <m:ctrlPr>
                          <a:rPr lang="vi-VN" sz="2800" b="1" i="1">
                            <a:solidFill>
                              <a:srgbClr val="FFFF00"/>
                            </a:solidFill>
                            <a:latin typeface="Cambria Math" panose="02040503050406030204" pitchFamily="18" charset="0"/>
                          </a:rPr>
                        </m:ctrlPr>
                      </m:dPr>
                      <m:e>
                        <m:r>
                          <a:rPr lang="vi-VN" sz="2800" b="1">
                            <a:solidFill>
                              <a:srgbClr val="FFFF00"/>
                            </a:solidFill>
                            <a:latin typeface="Cambria Math" panose="02040503050406030204" pitchFamily="18" charset="0"/>
                          </a:rPr>
                          <m:t>𝝎</m:t>
                        </m:r>
                        <m:r>
                          <a:rPr lang="vi-VN" sz="2800" b="1">
                            <a:solidFill>
                              <a:srgbClr val="FFFF00"/>
                            </a:solidFill>
                            <a:latin typeface="Cambria Math" panose="02040503050406030204" pitchFamily="18" charset="0"/>
                          </a:rPr>
                          <m:t>&gt;</m:t>
                        </m:r>
                        <m:r>
                          <a:rPr lang="vi-VN" sz="2800" b="1">
                            <a:solidFill>
                              <a:srgbClr val="FFFF00"/>
                            </a:solidFill>
                            <a:latin typeface="Cambria Math" panose="02040503050406030204" pitchFamily="18" charset="0"/>
                          </a:rPr>
                          <m:t>𝟎</m:t>
                        </m:r>
                      </m:e>
                    </m:d>
                  </m:oMath>
                </a14:m>
                <a:r>
                  <a:rPr lang="vi-VN" sz="2800" b="1" dirty="0">
                    <a:solidFill>
                      <a:srgbClr val="FFFF00"/>
                    </a:solidFill>
                    <a:latin typeface="UTM Swiss Condensed" panose="02000500000000000000" pitchFamily="2" charset="0"/>
                    <a:cs typeface="Times New Roman" panose="02020603050405020304" pitchFamily="18" charset="0"/>
                  </a:rPr>
                  <a:t> vào hai </a:t>
                </a:r>
                <a:r>
                  <a:rPr lang="vi-VN" sz="2800" b="1">
                    <a:solidFill>
                      <a:srgbClr val="FFFF00"/>
                    </a:solidFill>
                    <a:latin typeface="UTM Swiss Condensed" panose="02000500000000000000" pitchFamily="2" charset="0"/>
                    <a:cs typeface="Times New Roman" panose="02020603050405020304" pitchFamily="18" charset="0"/>
                  </a:rPr>
                  <a:t>đầu tụ</a:t>
                </a:r>
                <a:r>
                  <a:rPr lang="pt-BR" sz="2800" b="1" dirty="0">
                    <a:solidFill>
                      <a:srgbClr val="FFFF00"/>
                    </a:solidFill>
                    <a:latin typeface="UTM Swiss Condensed" panose="02000500000000000000" pitchFamily="2" charset="0"/>
                    <a:cs typeface="Times New Roman" panose="02020603050405020304" pitchFamily="18" charset="0"/>
                  </a:rPr>
                  <a:t> điện </a:t>
                </a:r>
                <a:r>
                  <a:rPr lang="vi-VN" sz="2800" b="1" dirty="0">
                    <a:solidFill>
                      <a:srgbClr val="FFFF00"/>
                    </a:solidFill>
                    <a:latin typeface="UTM Swiss Condensed" panose="02000500000000000000" pitchFamily="2" charset="0"/>
                    <a:cs typeface="Times New Roman" panose="02020603050405020304" pitchFamily="18" charset="0"/>
                  </a:rPr>
                  <a:t>có điện dung C. Dung kháng của tụ điện lúc này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33CF29DE-05B9-4477-81EA-083F3537F9A5}"/>
                  </a:ext>
                </a:extLst>
              </p:cNvPr>
              <p:cNvSpPr>
                <a:spLocks noRot="1" noChangeAspect="1" noMove="1" noResize="1" noEditPoints="1" noAdjustHandles="1" noChangeArrowheads="1" noChangeShapeType="1" noTextEdit="1"/>
              </p:cNvSpPr>
              <p:nvPr/>
            </p:nvSpPr>
            <p:spPr>
              <a:xfrm>
                <a:off x="127000" y="63500"/>
                <a:ext cx="11938000" cy="1514261"/>
              </a:xfrm>
              <a:prstGeom prst="rect">
                <a:avLst/>
              </a:prstGeom>
              <a:blipFill>
                <a:blip r:embed="rId2"/>
                <a:stretch>
                  <a:fillRect l="-916" t="-2239" r="-866"/>
                </a:stretch>
              </a:blipFill>
            </p:spPr>
            <p:txBody>
              <a:bodyPr/>
              <a:lstStyle/>
              <a:p>
                <a:r>
                  <a:rPr lang="vi-VN">
                    <a:noFill/>
                  </a:rPr>
                  <a:t> </a:t>
                </a:r>
              </a:p>
            </p:txBody>
          </p:sp>
        </mc:Fallback>
      </mc:AlternateContent>
      <p:sp>
        <p:nvSpPr>
          <p:cNvPr id="3" name="Rectangle 2">
            <a:extLst>
              <a:ext uri="{FF2B5EF4-FFF2-40B4-BE49-F238E27FC236}">
                <a16:creationId xmlns:a16="http://schemas.microsoft.com/office/drawing/2014/main" id="{B2F32A30-0F48-46FB-9841-04C5BD642B63}"/>
              </a:ext>
            </a:extLst>
          </p:cNvPr>
          <p:cNvSpPr/>
          <p:nvPr/>
        </p:nvSpPr>
        <p:spPr>
          <a:xfrm>
            <a:off x="7620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ωC.</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004BB49B-1068-4F83-AF38-1DC2B45C582A}"/>
                  </a:ext>
                </a:extLst>
              </p:cNvPr>
              <p:cNvSpPr/>
              <p:nvPr/>
            </p:nvSpPr>
            <p:spPr>
              <a:xfrm>
                <a:off x="3619500" y="1577761"/>
                <a:ext cx="2121093" cy="71468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𝑪</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𝝎</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004BB49B-1068-4F83-AF38-1DC2B45C582A}"/>
                  </a:ext>
                </a:extLst>
              </p:cNvPr>
              <p:cNvSpPr>
                <a:spLocks noRot="1" noChangeAspect="1" noMove="1" noResize="1" noEditPoints="1" noAdjustHandles="1" noChangeArrowheads="1" noChangeShapeType="1" noTextEdit="1"/>
              </p:cNvSpPr>
              <p:nvPr/>
            </p:nvSpPr>
            <p:spPr>
              <a:xfrm>
                <a:off x="3619500" y="1577761"/>
                <a:ext cx="2121093" cy="714683"/>
              </a:xfrm>
              <a:prstGeom prst="rect">
                <a:avLst/>
              </a:prstGeom>
              <a:blipFill>
                <a:blip r:embed="rId3"/>
                <a:stretch>
                  <a:fillRect l="-6034" b="-7692"/>
                </a:stretch>
              </a:blipFill>
            </p:spPr>
            <p:txBody>
              <a:bodyPr/>
              <a:lstStyle/>
              <a:p>
                <a:r>
                  <a:rPr lang="vi-VN">
                    <a:noFill/>
                  </a:rPr>
                  <a:t> </a:t>
                </a:r>
              </a:p>
            </p:txBody>
          </p:sp>
        </mc:Fallback>
      </mc:AlternateContent>
      <p:sp>
        <p:nvSpPr>
          <p:cNvPr id="5" name="Rectangle 4">
            <a:extLst>
              <a:ext uri="{FF2B5EF4-FFF2-40B4-BE49-F238E27FC236}">
                <a16:creationId xmlns:a16="http://schemas.microsoft.com/office/drawing/2014/main" id="{7BBE5C65-8B4D-4397-A8B0-0428A2A6198A}"/>
              </a:ext>
            </a:extLst>
          </p:cNvPr>
          <p:cNvSpPr/>
          <p:nvPr/>
        </p:nvSpPr>
        <p:spPr>
          <a:xfrm>
            <a:off x="64770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2ωC.</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221289BC-4409-48AB-BD05-0F34AB3B5E5D}"/>
                  </a:ext>
                </a:extLst>
              </p:cNvPr>
              <p:cNvSpPr/>
              <p:nvPr/>
            </p:nvSpPr>
            <p:spPr>
              <a:xfrm>
                <a:off x="9334500" y="1577761"/>
                <a:ext cx="1130438" cy="71468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𝟏</m:t>
                        </m:r>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𝑪</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𝝎</m:t>
                        </m:r>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6" name="Rectangle 5">
                <a:extLst>
                  <a:ext uri="{FF2B5EF4-FFF2-40B4-BE49-F238E27FC236}">
                    <a16:creationId xmlns:a16="http://schemas.microsoft.com/office/drawing/2014/main" id="{221289BC-4409-48AB-BD05-0F34AB3B5E5D}"/>
                  </a:ext>
                </a:extLst>
              </p:cNvPr>
              <p:cNvSpPr>
                <a:spLocks noRot="1" noChangeAspect="1" noMove="1" noResize="1" noEditPoints="1" noAdjustHandles="1" noChangeArrowheads="1" noChangeShapeType="1" noTextEdit="1"/>
              </p:cNvSpPr>
              <p:nvPr/>
            </p:nvSpPr>
            <p:spPr>
              <a:xfrm>
                <a:off x="9334500" y="1577761"/>
                <a:ext cx="1130438" cy="714683"/>
              </a:xfrm>
              <a:prstGeom prst="rect">
                <a:avLst/>
              </a:prstGeom>
              <a:blipFill>
                <a:blip r:embed="rId4"/>
                <a:stretch>
                  <a:fillRect l="-10753" r="-10215" b="-7692"/>
                </a:stretch>
              </a:blipFill>
            </p:spPr>
            <p:txBody>
              <a:bodyPr/>
              <a:lstStyle/>
              <a:p>
                <a:r>
                  <a:rPr lang="vi-VN">
                    <a:noFill/>
                  </a:rPr>
                  <a:t> </a:t>
                </a:r>
              </a:p>
            </p:txBody>
          </p:sp>
        </mc:Fallback>
      </mc:AlternateContent>
      <p:sp>
        <p:nvSpPr>
          <p:cNvPr id="8" name="Oval 7">
            <a:extLst>
              <a:ext uri="{FF2B5EF4-FFF2-40B4-BE49-F238E27FC236}">
                <a16:creationId xmlns:a16="http://schemas.microsoft.com/office/drawing/2014/main" id="{46E3A9FF-6834-4F02-B457-E836DA807835}"/>
              </a:ext>
            </a:extLst>
          </p:cNvPr>
          <p:cNvSpPr/>
          <p:nvPr/>
        </p:nvSpPr>
        <p:spPr>
          <a:xfrm>
            <a:off x="92710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92445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8">
                                            <p:bg/>
                                          </p:spTgt>
                                        </p:tgtEl>
                                        <p:attrNameLst>
                                          <p:attrName>style.visibility</p:attrName>
                                        </p:attrNameLst>
                                      </p:cBhvr>
                                      <p:to>
                                        <p:strVal val="visible"/>
                                      </p:to>
                                    </p:set>
                                    <p:anim calcmode="lin" valueType="num">
                                      <p:cBhvr>
                                        <p:cTn id="27" dur="500" fill="hold"/>
                                        <p:tgtEl>
                                          <p:spTgt spid="8">
                                            <p:bg/>
                                          </p:spTgt>
                                        </p:tgtEl>
                                        <p:attrNameLst>
                                          <p:attrName>ppt_w</p:attrName>
                                        </p:attrNameLst>
                                      </p:cBhvr>
                                      <p:tavLst>
                                        <p:tav tm="0">
                                          <p:val>
                                            <p:fltVal val="0"/>
                                          </p:val>
                                        </p:tav>
                                        <p:tav tm="100000">
                                          <p:val>
                                            <p:strVal val="#ppt_w"/>
                                          </p:val>
                                        </p:tav>
                                      </p:tavLst>
                                    </p:anim>
                                    <p:anim calcmode="lin" valueType="num">
                                      <p:cBhvr>
                                        <p:cTn id="28" dur="500" fill="hold"/>
                                        <p:tgtEl>
                                          <p:spTgt spid="8">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8">
                                            <p:txEl>
                                              <p:pRg st="0" end="0"/>
                                            </p:txEl>
                                          </p:spTgt>
                                        </p:tgtEl>
                                        <p:attrNameLst>
                                          <p:attrName>style.visibility</p:attrName>
                                        </p:attrNameLst>
                                      </p:cBhvr>
                                      <p:to>
                                        <p:strVal val="visible"/>
                                      </p:to>
                                    </p:set>
                                    <p:anim calcmode="lin" valueType="num">
                                      <p:cBhvr>
                                        <p:cTn id="33"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8">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8" grpId="0" build="p" animBg="1"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B8E463-D313-494C-AC26-2E81D8F112E7}"/>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92:</a:t>
            </a:r>
            <a:r>
              <a:rPr lang="vi-VN" sz="2800" b="1" dirty="0">
                <a:solidFill>
                  <a:srgbClr val="FFFF00"/>
                </a:solidFill>
                <a:latin typeface="UTM Swiss Condensed" panose="02000500000000000000" pitchFamily="2" charset="0"/>
                <a:cs typeface="Times New Roman" panose="02020603050405020304" pitchFamily="18" charset="0"/>
              </a:rPr>
              <a:t> Các đại lượng đặc trưng cho dòng điện sau đây, đại lượng nào có dùng giá trị hiệu dụng?</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EE0D699D-589C-4EDC-83A4-21968E6F11D3}"/>
              </a:ext>
            </a:extLst>
          </p:cNvPr>
          <p:cNvSpPr/>
          <p:nvPr/>
        </p:nvSpPr>
        <p:spPr>
          <a:xfrm>
            <a:off x="10160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Chu kì.</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660EEF01-50FD-4C55-96FB-F7CF588A66E5}"/>
              </a:ext>
            </a:extLst>
          </p:cNvPr>
          <p:cNvSpPr/>
          <p:nvPr/>
        </p:nvSpPr>
        <p:spPr>
          <a:xfrm>
            <a:off x="6477000" y="1577761"/>
            <a:ext cx="304442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Hiệu điện thế.</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5DC8B01A-695D-46B4-8B58-544D1632EAF3}"/>
              </a:ext>
            </a:extLst>
          </p:cNvPr>
          <p:cNvSpPr/>
          <p:nvPr/>
        </p:nvSpPr>
        <p:spPr>
          <a:xfrm>
            <a:off x="1016000" y="2339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Tần số.</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CDD1A9AC-00AA-4F9E-B365-E6EA2D8E5E83}"/>
              </a:ext>
            </a:extLst>
          </p:cNvPr>
          <p:cNvSpPr/>
          <p:nvPr/>
        </p:nvSpPr>
        <p:spPr>
          <a:xfrm>
            <a:off x="6477000" y="2339761"/>
            <a:ext cx="216758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Công </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suất.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CA981506-729E-43B3-BC3E-1D561FE44B73}"/>
              </a:ext>
            </a:extLst>
          </p:cNvPr>
          <p:cNvSpPr/>
          <p:nvPr/>
        </p:nvSpPr>
        <p:spPr>
          <a:xfrm>
            <a:off x="6413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76117872"/>
      </p:ext>
    </p:extLst>
  </p:cSld>
  <p:clrMapOvr>
    <a:masterClrMapping/>
  </p:clrMapOvr>
  <mc:AlternateContent xmlns:mc="http://schemas.openxmlformats.org/markup-compatibility/2006" xmlns:p14="http://schemas.microsoft.com/office/powerpoint/2010/main">
    <mc:Choice Requires="p14">
      <p:transition spd="slow" p14:dur="200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E18F19-B4F0-4073-B815-0C59F0E96BEB}"/>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93:</a:t>
            </a:r>
            <a:r>
              <a:rPr lang="vi-VN" sz="2800" b="1" dirty="0">
                <a:solidFill>
                  <a:srgbClr val="FFFF00"/>
                </a:solidFill>
                <a:latin typeface="UTM Swiss Condensed" panose="02000500000000000000" pitchFamily="2" charset="0"/>
                <a:cs typeface="Times New Roman" panose="02020603050405020304" pitchFamily="18" charset="0"/>
              </a:rPr>
              <a:t> Cho biết biểu thức của cường độ dòng điện xoay chiều là i = I0sin(ωt + </a:t>
            </a:r>
            <a:r>
              <a:rPr lang="vi-VN" sz="2800" b="1" dirty="0">
                <a:solidFill>
                  <a:srgbClr val="FFFF00"/>
                </a:solidFill>
                <a:latin typeface="UTM Swiss Condensed" panose="02000500000000000000" pitchFamily="2" charset="0"/>
                <a:cs typeface="Times New Roman" panose="02020603050405020304" pitchFamily="18" charset="0"/>
                <a:sym typeface="Symbol" panose="05050102010706020507" pitchFamily="18" charset="2"/>
              </a:rPr>
              <a:t></a:t>
            </a:r>
            <a:r>
              <a:rPr lang="vi-VN" sz="2800" b="1" dirty="0">
                <a:solidFill>
                  <a:srgbClr val="FFFF00"/>
                </a:solidFill>
                <a:latin typeface="UTM Swiss Condensed" panose="02000500000000000000" pitchFamily="2" charset="0"/>
                <a:cs typeface="Times New Roman" panose="02020603050405020304" pitchFamily="18" charset="0"/>
              </a:rPr>
              <a:t> ). Cường độ hiệu dụng của dòng điện xoay chiều đó là</a:t>
            </a:r>
          </a:p>
          <a:p>
            <a:pPr marL="629920" indent="-629920" algn="just">
              <a:lnSpc>
                <a:spcPct val="115000"/>
              </a:lnSpc>
              <a:spcBef>
                <a:spcPts val="600"/>
              </a:spcBef>
              <a:tabLst>
                <a:tab pos="629920" algn="l"/>
              </a:tabLst>
            </a:pPr>
            <a:r>
              <a:rPr lang="vi-VN"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FB4F9CD0-5304-49A7-B283-916ED6AB1B77}"/>
                  </a:ext>
                </a:extLst>
              </p:cNvPr>
              <p:cNvSpPr/>
              <p:nvPr/>
            </p:nvSpPr>
            <p:spPr>
              <a:xfrm>
                <a:off x="762000" y="1577761"/>
                <a:ext cx="2121093" cy="7316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I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𝑰</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𝟎</m:t>
                            </m:r>
                          </m:sub>
                        </m:sSub>
                      </m:num>
                      <m:den>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den>
                    </m:f>
                  </m:oMath>
                </a14:m>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FB4F9CD0-5304-49A7-B283-916ED6AB1B77}"/>
                  </a:ext>
                </a:extLst>
              </p:cNvPr>
              <p:cNvSpPr>
                <a:spLocks noRot="1" noChangeAspect="1" noMove="1" noResize="1" noEditPoints="1" noAdjustHandles="1" noChangeArrowheads="1" noChangeShapeType="1" noTextEdit="1"/>
              </p:cNvSpPr>
              <p:nvPr/>
            </p:nvSpPr>
            <p:spPr>
              <a:xfrm>
                <a:off x="762000" y="1577761"/>
                <a:ext cx="2121093" cy="731675"/>
              </a:xfrm>
              <a:prstGeom prst="rect">
                <a:avLst/>
              </a:prstGeom>
              <a:blipFill>
                <a:blip r:embed="rId2"/>
                <a:stretch>
                  <a:fillRect l="-5747" b="-500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4B9BCC97-7F3A-4DB7-9D87-709A14509748}"/>
                  </a:ext>
                </a:extLst>
              </p:cNvPr>
              <p:cNvSpPr/>
              <p:nvPr/>
            </p:nvSpPr>
            <p:spPr>
              <a:xfrm>
                <a:off x="3619500" y="1577761"/>
                <a:ext cx="2121093" cy="56515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I = </a:t>
                </a:r>
                <a14:m>
                  <m:oMath xmlns:m="http://schemas.openxmlformats.org/officeDocument/2006/math">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𝑰</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𝟎</m:t>
                        </m:r>
                      </m:sub>
                    </m:sSub>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oMath>
                </a14:m>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4B9BCC97-7F3A-4DB7-9D87-709A14509748}"/>
                  </a:ext>
                </a:extLst>
              </p:cNvPr>
              <p:cNvSpPr>
                <a:spLocks noRot="1" noChangeAspect="1" noMove="1" noResize="1" noEditPoints="1" noAdjustHandles="1" noChangeArrowheads="1" noChangeShapeType="1" noTextEdit="1"/>
              </p:cNvSpPr>
              <p:nvPr/>
            </p:nvSpPr>
            <p:spPr>
              <a:xfrm>
                <a:off x="3619500" y="1577761"/>
                <a:ext cx="2121093" cy="565155"/>
              </a:xfrm>
              <a:prstGeom prst="rect">
                <a:avLst/>
              </a:prstGeom>
              <a:blipFill>
                <a:blip r:embed="rId3"/>
                <a:stretch>
                  <a:fillRect l="-6034" t="-5376" b="-27957"/>
                </a:stretch>
              </a:blipFill>
            </p:spPr>
            <p:txBody>
              <a:bodyPr/>
              <a:lstStyle/>
              <a:p>
                <a:r>
                  <a:rPr lang="vi-VN">
                    <a:noFill/>
                  </a:rPr>
                  <a:t> </a:t>
                </a:r>
              </a:p>
            </p:txBody>
          </p:sp>
        </mc:Fallback>
      </mc:AlternateContent>
      <p:sp>
        <p:nvSpPr>
          <p:cNvPr id="5" name="Rectangle 4">
            <a:extLst>
              <a:ext uri="{FF2B5EF4-FFF2-40B4-BE49-F238E27FC236}">
                <a16:creationId xmlns:a16="http://schemas.microsoft.com/office/drawing/2014/main" id="{6D0B0B32-9794-4810-9F47-862303B008E4}"/>
              </a:ext>
            </a:extLst>
          </p:cNvPr>
          <p:cNvSpPr/>
          <p:nvPr/>
        </p:nvSpPr>
        <p:spPr>
          <a:xfrm>
            <a:off x="64770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I = 2I</a:t>
            </a:r>
            <a:r>
              <a:rPr kumimoji="0" lang="vi-VN"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0</a:t>
            </a:r>
            <a:r>
              <a:rPr kumimoji="0" lang="vi-VN"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6985D650-8617-4323-83AC-6D31A3031DB2}"/>
                  </a:ext>
                </a:extLst>
              </p:cNvPr>
              <p:cNvSpPr/>
              <p:nvPr/>
            </p:nvSpPr>
            <p:spPr>
              <a:xfrm>
                <a:off x="9334500" y="1577761"/>
                <a:ext cx="1651029" cy="73372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I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𝑰</m:t>
                            </m:r>
                          </m:e>
                          <m:sub>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𝟎</m:t>
                            </m:r>
                          </m:sub>
                        </m:sSub>
                      </m:num>
                      <m:den>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e>
                        </m:rad>
                      </m:den>
                    </m:f>
                  </m:oMath>
                </a14:m>
                <a:r>
                  <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rPr>
                  <a:t> </a:t>
                </a:r>
              </a:p>
            </p:txBody>
          </p:sp>
        </mc:Choice>
        <mc:Fallback xmlns="">
          <p:sp>
            <p:nvSpPr>
              <p:cNvPr id="6" name="Rectangle 5">
                <a:extLst>
                  <a:ext uri="{FF2B5EF4-FFF2-40B4-BE49-F238E27FC236}">
                    <a16:creationId xmlns:a16="http://schemas.microsoft.com/office/drawing/2014/main" id="{6985D650-8617-4323-83AC-6D31A3031DB2}"/>
                  </a:ext>
                </a:extLst>
              </p:cNvPr>
              <p:cNvSpPr>
                <a:spLocks noRot="1" noChangeAspect="1" noMove="1" noResize="1" noEditPoints="1" noAdjustHandles="1" noChangeArrowheads="1" noChangeShapeType="1" noTextEdit="1"/>
              </p:cNvSpPr>
              <p:nvPr/>
            </p:nvSpPr>
            <p:spPr>
              <a:xfrm>
                <a:off x="9334500" y="1577761"/>
                <a:ext cx="1651029" cy="733727"/>
              </a:xfrm>
              <a:prstGeom prst="rect">
                <a:avLst/>
              </a:prstGeom>
              <a:blipFill>
                <a:blip r:embed="rId4"/>
                <a:stretch>
                  <a:fillRect l="-7380" b="-5000"/>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6A7D08BF-902E-4915-AB5E-2A2BA94224A0}"/>
              </a:ext>
            </a:extLst>
          </p:cNvPr>
          <p:cNvSpPr/>
          <p:nvPr/>
        </p:nvSpPr>
        <p:spPr>
          <a:xfrm>
            <a:off x="698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614734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origami"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F82AEC-CCEE-46D3-98FE-A1F987C10DC3}"/>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vi-VN" sz="2800" b="1" dirty="0">
                <a:solidFill>
                  <a:srgbClr val="FF0000"/>
                </a:solidFill>
                <a:latin typeface="UTM Swiss Condensed" panose="02000500000000000000" pitchFamily="2" charset="0"/>
                <a:cs typeface="Times New Roman" panose="02020603050405020304" pitchFamily="18" charset="0"/>
              </a:rPr>
              <a:t>Câu 94:</a:t>
            </a:r>
            <a:r>
              <a:rPr lang="vi-VN" sz="2800" b="1" dirty="0">
                <a:solidFill>
                  <a:srgbClr val="FFFF00"/>
                </a:solidFill>
                <a:latin typeface="UTM Swiss Condensed" panose="02000500000000000000" pitchFamily="2" charset="0"/>
                <a:cs typeface="Times New Roman" panose="02020603050405020304" pitchFamily="18" charset="0"/>
              </a:rPr>
              <a:t> Cho biết biểu thức của cường độ dòng điện xoay chiều là i = I0cos(ωt + </a:t>
            </a:r>
            <a:r>
              <a:rPr lang="vi-VN" sz="2800" b="1" dirty="0">
                <a:solidFill>
                  <a:srgbClr val="FFFF00"/>
                </a:solidFill>
                <a:latin typeface="UTM Swiss Condensed" panose="02000500000000000000" pitchFamily="2" charset="0"/>
                <a:cs typeface="Times New Roman" panose="02020603050405020304" pitchFamily="18" charset="0"/>
                <a:sym typeface="Symbol" panose="05050102010706020507" pitchFamily="18" charset="2"/>
              </a:rPr>
              <a:t></a:t>
            </a:r>
            <a:r>
              <a:rPr lang="vi-VN" sz="2800" b="1" dirty="0">
                <a:solidFill>
                  <a:srgbClr val="FFFF00"/>
                </a:solidFill>
                <a:latin typeface="UTM Swiss Condensed" panose="02000500000000000000" pitchFamily="2" charset="0"/>
                <a:cs typeface="Times New Roman" panose="02020603050405020304" pitchFamily="18" charset="0"/>
              </a:rPr>
              <a:t> ). Cường độ hiệu dụng của dòng điện xoay chiều đó là</a:t>
            </a:r>
          </a:p>
          <a:p>
            <a:pPr marL="629920" indent="-629920" algn="just">
              <a:lnSpc>
                <a:spcPct val="115000"/>
              </a:lnSpc>
              <a:spcBef>
                <a:spcPts val="600"/>
              </a:spcBef>
              <a:tabLst>
                <a:tab pos="629920" algn="l"/>
              </a:tabLst>
            </a:pPr>
            <a:r>
              <a:rPr lang="it-IT"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AF3C10B4-6B60-4B20-8A3E-EAE75C4FE3C4}"/>
                  </a:ext>
                </a:extLst>
              </p:cNvPr>
              <p:cNvSpPr/>
              <p:nvPr/>
            </p:nvSpPr>
            <p:spPr>
              <a:xfrm>
                <a:off x="762000" y="1577761"/>
                <a:ext cx="2121093" cy="71057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I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it-IT"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𝑰</m:t>
                            </m:r>
                          </m:e>
                          <m:sub>
                            <m:r>
                              <a:rPr kumimoji="0" lang="it-IT"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𝟎</m:t>
                            </m:r>
                          </m:sub>
                        </m:sSub>
                      </m:num>
                      <m:den>
                        <m:r>
                          <a:rPr kumimoji="0" lang="it-IT"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den>
                    </m:f>
                  </m:oMath>
                </a14:m>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AF3C10B4-6B60-4B20-8A3E-EAE75C4FE3C4}"/>
                  </a:ext>
                </a:extLst>
              </p:cNvPr>
              <p:cNvSpPr>
                <a:spLocks noRot="1" noChangeAspect="1" noMove="1" noResize="1" noEditPoints="1" noAdjustHandles="1" noChangeArrowheads="1" noChangeShapeType="1" noTextEdit="1"/>
              </p:cNvSpPr>
              <p:nvPr/>
            </p:nvSpPr>
            <p:spPr>
              <a:xfrm>
                <a:off x="762000" y="1577761"/>
                <a:ext cx="2121093" cy="710579"/>
              </a:xfrm>
              <a:prstGeom prst="rect">
                <a:avLst/>
              </a:prstGeom>
              <a:blipFill>
                <a:blip r:embed="rId2"/>
                <a:stretch>
                  <a:fillRect l="-5747" b="-8621"/>
                </a:stretch>
              </a:blipFill>
            </p:spPr>
            <p:txBody>
              <a:bodyPr/>
              <a:lstStyle/>
              <a:p>
                <a:r>
                  <a:rPr lang="vi-VN">
                    <a:noFill/>
                  </a:rPr>
                  <a:t> </a:t>
                </a:r>
              </a:p>
            </p:txBody>
          </p:sp>
        </mc:Fallback>
      </mc:AlternateContent>
      <p:sp>
        <p:nvSpPr>
          <p:cNvPr id="4" name="Rectangle 3">
            <a:extLst>
              <a:ext uri="{FF2B5EF4-FFF2-40B4-BE49-F238E27FC236}">
                <a16:creationId xmlns:a16="http://schemas.microsoft.com/office/drawing/2014/main" id="{2C3ACF00-3D30-4102-A8FA-8C78489F0FF0}"/>
              </a:ext>
            </a:extLst>
          </p:cNvPr>
          <p:cNvSpPr/>
          <p:nvPr/>
        </p:nvSpPr>
        <p:spPr>
          <a:xfrm>
            <a:off x="36195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I = 2I</a:t>
            </a:r>
            <a:r>
              <a:rPr kumimoji="0" lang="it-IT"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o</a:t>
            </a: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A88C4F8-934C-4472-9C76-40CC5D41A372}"/>
                  </a:ext>
                </a:extLst>
              </p:cNvPr>
              <p:cNvSpPr/>
              <p:nvPr/>
            </p:nvSpPr>
            <p:spPr>
              <a:xfrm>
                <a:off x="64770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I = I</a:t>
                </a:r>
                <a:r>
                  <a:rPr kumimoji="0" lang="it-IT"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o</a:t>
                </a:r>
                <a14:m>
                  <m:oMath xmlns:m="http://schemas.openxmlformats.org/officeDocument/2006/math">
                    <m:rad>
                      <m:radPr>
                        <m:degHide m:val="on"/>
                        <m:ctrlPr>
                          <a:rPr kumimoji="0" lang="vi-VN" sz="2800" b="1" i="1" u="none" strike="noStrike" kern="1200" cap="none" spc="0" normalizeH="0" baseline="-2500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it-IT" sz="2800" b="1" i="1" u="none" strike="noStrike" kern="1200" cap="none" spc="0" normalizeH="0" baseline="-2500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oMath>
                </a14:m>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it-IT"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8A88C4F8-934C-4472-9C76-40CC5D41A372}"/>
                  </a:ext>
                </a:extLst>
              </p:cNvPr>
              <p:cNvSpPr>
                <a:spLocks noRot="1" noChangeAspect="1" noMove="1" noResize="1" noEditPoints="1" noAdjustHandles="1" noChangeArrowheads="1" noChangeShapeType="1" noTextEdit="1"/>
              </p:cNvSpPr>
              <p:nvPr/>
            </p:nvSpPr>
            <p:spPr>
              <a:xfrm>
                <a:off x="6477000" y="1577761"/>
                <a:ext cx="2121093" cy="523220"/>
              </a:xfrm>
              <a:prstGeom prst="rect">
                <a:avLst/>
              </a:prstGeom>
              <a:blipFill>
                <a:blip r:embed="rId3"/>
                <a:stretch>
                  <a:fillRect l="-6052" t="-13953" b="-302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72C28C84-1849-4512-A0FB-145EA83CFD2A}"/>
                  </a:ext>
                </a:extLst>
              </p:cNvPr>
              <p:cNvSpPr/>
              <p:nvPr/>
            </p:nvSpPr>
            <p:spPr>
              <a:xfrm>
                <a:off x="9334500" y="1577761"/>
                <a:ext cx="1660070" cy="7316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I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it-IT"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𝑰</m:t>
                            </m:r>
                          </m:e>
                          <m:sub>
                            <m:r>
                              <a:rPr kumimoji="0" lang="it-IT"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𝟎</m:t>
                            </m:r>
                          </m:sub>
                        </m:sSub>
                      </m:num>
                      <m:den>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it-IT"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e>
                        </m:rad>
                      </m:den>
                    </m:f>
                  </m:oMath>
                </a14:m>
                <a:r>
                  <a:rPr kumimoji="0" lang="it-IT"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6" name="Rectangle 5">
                <a:extLst>
                  <a:ext uri="{FF2B5EF4-FFF2-40B4-BE49-F238E27FC236}">
                    <a16:creationId xmlns:a16="http://schemas.microsoft.com/office/drawing/2014/main" id="{72C28C84-1849-4512-A0FB-145EA83CFD2A}"/>
                  </a:ext>
                </a:extLst>
              </p:cNvPr>
              <p:cNvSpPr>
                <a:spLocks noRot="1" noChangeAspect="1" noMove="1" noResize="1" noEditPoints="1" noAdjustHandles="1" noChangeArrowheads="1" noChangeShapeType="1" noTextEdit="1"/>
              </p:cNvSpPr>
              <p:nvPr/>
            </p:nvSpPr>
            <p:spPr>
              <a:xfrm>
                <a:off x="9334500" y="1577761"/>
                <a:ext cx="1660070" cy="731675"/>
              </a:xfrm>
              <a:prstGeom prst="rect">
                <a:avLst/>
              </a:prstGeom>
              <a:blipFill>
                <a:blip r:embed="rId4"/>
                <a:stretch>
                  <a:fillRect l="-7326" r="-6227" b="-5000"/>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DCA074E9-9A03-4398-90FA-32CD7644B326}"/>
              </a:ext>
            </a:extLst>
          </p:cNvPr>
          <p:cNvSpPr/>
          <p:nvPr/>
        </p:nvSpPr>
        <p:spPr>
          <a:xfrm>
            <a:off x="92710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81365084"/>
      </p:ext>
    </p:extLst>
  </p:cSld>
  <p:clrMapOvr>
    <a:masterClrMapping/>
  </p:clrMapOvr>
  <mc:AlternateContent xmlns:mc="http://schemas.openxmlformats.org/markup-compatibility/2006" xmlns:p14="http://schemas.microsoft.com/office/powerpoint/2010/main">
    <mc:Choice Requires="p14">
      <p:transition spd="slow" p14:dur="2000">
        <p:comb dir="vert"/>
      </p:transition>
    </mc:Choice>
    <mc:Fallback xmlns="">
      <p:transition spd="slow">
        <p:comb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12C251-9554-4CD4-9563-14DD1B3B04AF}"/>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95:</a:t>
            </a:r>
            <a:r>
              <a:rPr lang="pt-BR" sz="2800" b="1" dirty="0">
                <a:solidFill>
                  <a:srgbClr val="FFFF00"/>
                </a:solidFill>
                <a:latin typeface="UTM Swiss Condensed" panose="02000500000000000000" pitchFamily="2" charset="0"/>
                <a:cs typeface="Times New Roman" panose="02020603050405020304" pitchFamily="18" charset="0"/>
              </a:rPr>
              <a:t> Điện áp xoay chiều ở hai đầu một đoạn mạch điện có biểu thức là u </a:t>
            </a:r>
            <a:r>
              <a:rPr lang="pt-BR" sz="2800" b="1">
                <a:solidFill>
                  <a:srgbClr val="FFFF00"/>
                </a:solidFill>
                <a:latin typeface="UTM Swiss Condensed" panose="02000500000000000000" pitchFamily="2" charset="0"/>
                <a:cs typeface="Times New Roman" panose="02020603050405020304" pitchFamily="18" charset="0"/>
              </a:rPr>
              <a:t>= U0cos</a:t>
            </a:r>
            <a:r>
              <a:rPr lang="vi-VN" sz="2800" b="1">
                <a:solidFill>
                  <a:srgbClr val="FFFF00"/>
                </a:solidFill>
                <a:latin typeface="UTM Swiss Condensed" panose="02000500000000000000" pitchFamily="2" charset="0"/>
                <a:cs typeface="Times New Roman" panose="02020603050405020304" pitchFamily="18" charset="0"/>
                <a:sym typeface="Symbol" panose="05050102010706020507" pitchFamily="18" charset="2"/>
              </a:rPr>
              <a:t></a:t>
            </a:r>
            <a:r>
              <a:rPr lang="pt-BR" sz="2800" b="1" dirty="0">
                <a:solidFill>
                  <a:srgbClr val="FFFF00"/>
                </a:solidFill>
                <a:latin typeface="UTM Swiss Condensed" panose="02000500000000000000" pitchFamily="2" charset="0"/>
                <a:cs typeface="Times New Roman" panose="02020603050405020304" pitchFamily="18" charset="0"/>
              </a:rPr>
              <a:t>t. Điện áp hiệu dụng giữa hai đầu đoạn mạch này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D67E6904-3F4C-42CC-BD7F-6E44F3C1C553}"/>
              </a:ext>
            </a:extLst>
          </p:cNvPr>
          <p:cNvSpPr/>
          <p:nvPr/>
        </p:nvSpPr>
        <p:spPr>
          <a:xfrm>
            <a:off x="7620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U = 2U</a:t>
            </a:r>
            <a:r>
              <a:rPr kumimoji="0" lang="pt-BR"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0</a:t>
            </a: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6B0A7FA3-4704-4DBA-AEB5-87E888F89D82}"/>
                  </a:ext>
                </a:extLst>
              </p:cNvPr>
              <p:cNvSpPr/>
              <p:nvPr/>
            </p:nvSpPr>
            <p:spPr>
              <a:xfrm>
                <a:off x="3619500" y="1577761"/>
                <a:ext cx="212109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U = U</a:t>
                </a:r>
                <a:r>
                  <a:rPr kumimoji="0" lang="pt-BR" sz="2800" b="1" i="0" u="none" strike="noStrike" kern="1200" cap="none" spc="0" normalizeH="0" baseline="-25000" noProof="0" dirty="0">
                    <a:ln>
                      <a:noFill/>
                    </a:ln>
                    <a:solidFill>
                      <a:srgbClr val="FFFFFF"/>
                    </a:solidFill>
                    <a:effectLst/>
                    <a:uLnTx/>
                    <a:uFillTx/>
                    <a:latin typeface="UTM Swiss Condensed" panose="02000500000000000000" pitchFamily="2" charset="0"/>
                    <a:ea typeface="Arial" panose="020B0604020202020204" pitchFamily="34" charset="0"/>
                    <a:cs typeface="+mn-cs"/>
                  </a:rPr>
                  <a:t>0</a:t>
                </a:r>
                <a14:m>
                  <m:oMath xmlns:m="http://schemas.openxmlformats.org/officeDocument/2006/math">
                    <m:rad>
                      <m:radPr>
                        <m:degHide m:val="on"/>
                        <m:ctrlPr>
                          <a:rPr kumimoji="0" lang="vi-VN" sz="2800" b="1" i="1" u="none" strike="noStrike" kern="1200" cap="none" spc="0" normalizeH="0" baseline="-2500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it-IT" sz="2800" b="1" i="1" u="none" strike="noStrike" kern="1200" cap="none" spc="0" normalizeH="0" baseline="-2500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6B0A7FA3-4704-4DBA-AEB5-87E888F89D82}"/>
                  </a:ext>
                </a:extLst>
              </p:cNvPr>
              <p:cNvSpPr>
                <a:spLocks noRot="1" noChangeAspect="1" noMove="1" noResize="1" noEditPoints="1" noAdjustHandles="1" noChangeArrowheads="1" noChangeShapeType="1" noTextEdit="1"/>
              </p:cNvSpPr>
              <p:nvPr/>
            </p:nvSpPr>
            <p:spPr>
              <a:xfrm>
                <a:off x="3619500" y="1577761"/>
                <a:ext cx="2121093" cy="523220"/>
              </a:xfrm>
              <a:prstGeom prst="rect">
                <a:avLst/>
              </a:prstGeom>
              <a:blipFill>
                <a:blip r:embed="rId2"/>
                <a:stretch>
                  <a:fillRect l="-6034" t="-13953" b="-302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1647DF1-C56C-4EEC-8A70-3F4510D93414}"/>
                  </a:ext>
                </a:extLst>
              </p:cNvPr>
              <p:cNvSpPr/>
              <p:nvPr/>
            </p:nvSpPr>
            <p:spPr>
              <a:xfrm>
                <a:off x="6477000" y="1577761"/>
                <a:ext cx="2121093" cy="7316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U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𝑼</m:t>
                            </m:r>
                          </m:e>
                          <m:sub>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𝟎</m:t>
                            </m:r>
                          </m:sub>
                        </m:sSub>
                      </m:num>
                      <m:den>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e>
                        </m:rad>
                      </m:den>
                    </m:f>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71647DF1-C56C-4EEC-8A70-3F4510D93414}"/>
                  </a:ext>
                </a:extLst>
              </p:cNvPr>
              <p:cNvSpPr>
                <a:spLocks noRot="1" noChangeAspect="1" noMove="1" noResize="1" noEditPoints="1" noAdjustHandles="1" noChangeArrowheads="1" noChangeShapeType="1" noTextEdit="1"/>
              </p:cNvSpPr>
              <p:nvPr/>
            </p:nvSpPr>
            <p:spPr>
              <a:xfrm>
                <a:off x="6477000" y="1577761"/>
                <a:ext cx="2121093" cy="731675"/>
              </a:xfrm>
              <a:prstGeom prst="rect">
                <a:avLst/>
              </a:prstGeom>
              <a:blipFill>
                <a:blip r:embed="rId3"/>
                <a:stretch>
                  <a:fillRect l="-6052" b="-500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DD793CA6-B028-4960-B832-9AECF078CAD3}"/>
                  </a:ext>
                </a:extLst>
              </p:cNvPr>
              <p:cNvSpPr/>
              <p:nvPr/>
            </p:nvSpPr>
            <p:spPr>
              <a:xfrm>
                <a:off x="9334500" y="1577761"/>
                <a:ext cx="1779270" cy="71057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U =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b>
                          <m:sSub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bPr>
                          <m:e>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𝑼</m:t>
                            </m:r>
                          </m:e>
                          <m:sub>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𝟎</m:t>
                            </m:r>
                          </m:sub>
                        </m:sSub>
                      </m:num>
                      <m:den>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den>
                    </m:f>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6" name="Rectangle 5">
                <a:extLst>
                  <a:ext uri="{FF2B5EF4-FFF2-40B4-BE49-F238E27FC236}">
                    <a16:creationId xmlns:a16="http://schemas.microsoft.com/office/drawing/2014/main" id="{DD793CA6-B028-4960-B832-9AECF078CAD3}"/>
                  </a:ext>
                </a:extLst>
              </p:cNvPr>
              <p:cNvSpPr>
                <a:spLocks noRot="1" noChangeAspect="1" noMove="1" noResize="1" noEditPoints="1" noAdjustHandles="1" noChangeArrowheads="1" noChangeShapeType="1" noTextEdit="1"/>
              </p:cNvSpPr>
              <p:nvPr/>
            </p:nvSpPr>
            <p:spPr>
              <a:xfrm>
                <a:off x="9334500" y="1577761"/>
                <a:ext cx="1779270" cy="710579"/>
              </a:xfrm>
              <a:prstGeom prst="rect">
                <a:avLst/>
              </a:prstGeom>
              <a:blipFill>
                <a:blip r:embed="rId4"/>
                <a:stretch>
                  <a:fillRect l="-6849" r="-6164" b="-8621"/>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DCA989C2-1D51-4E0B-9131-CE538F0F55DE}"/>
              </a:ext>
            </a:extLst>
          </p:cNvPr>
          <p:cNvSpPr/>
          <p:nvPr/>
        </p:nvSpPr>
        <p:spPr>
          <a:xfrm>
            <a:off x="6413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2534698"/>
      </p:ext>
    </p:extLst>
  </p:cSld>
  <p:clrMapOvr>
    <a:masterClrMapping/>
  </p:clrMapOvr>
  <mc:AlternateContent xmlns:mc="http://schemas.openxmlformats.org/markup-compatibility/2006" xmlns:p14="http://schemas.microsoft.com/office/powerpoint/2010/main">
    <mc:Choice Requires="p14">
      <p:transition spd="slow" p14:dur="20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4CC35D-F2D3-4DC7-81FE-C863ADC797EF}"/>
              </a:ext>
            </a:extLst>
          </p:cNvPr>
          <p:cNvSpPr/>
          <p:nvPr/>
        </p:nvSpPr>
        <p:spPr>
          <a:xfrm>
            <a:off x="127000" y="63500"/>
            <a:ext cx="11938000" cy="200978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96:</a:t>
            </a:r>
            <a:r>
              <a:rPr lang="pt-BR" sz="2800" b="1" dirty="0">
                <a:solidFill>
                  <a:srgbClr val="FFFF00"/>
                </a:solidFill>
                <a:latin typeface="UTM Swiss Condensed" panose="02000500000000000000" pitchFamily="2" charset="0"/>
                <a:cs typeface="Times New Roman" panose="02020603050405020304" pitchFamily="18" charset="0"/>
              </a:rPr>
              <a:t> Đặt điện áp xoay chiều u </a:t>
            </a:r>
            <a:r>
              <a:rPr lang="pt-BR" sz="2800" b="1">
                <a:solidFill>
                  <a:srgbClr val="FFFF00"/>
                </a:solidFill>
                <a:latin typeface="UTM Swiss Condensed" panose="02000500000000000000" pitchFamily="2" charset="0"/>
                <a:cs typeface="Times New Roman" panose="02020603050405020304" pitchFamily="18" charset="0"/>
              </a:rPr>
              <a:t>= U0cos2</a:t>
            </a:r>
            <a:r>
              <a:rPr lang="vi-VN" sz="2800" b="1">
                <a:solidFill>
                  <a:srgbClr val="FFFF00"/>
                </a:solidFill>
                <a:latin typeface="UTM Swiss Condensed" panose="02000500000000000000" pitchFamily="2" charset="0"/>
                <a:cs typeface="Times New Roman" panose="02020603050405020304" pitchFamily="18" charset="0"/>
                <a:sym typeface="Symbol" panose="05050102010706020507" pitchFamily="18" charset="2"/>
              </a:rPr>
              <a:t></a:t>
            </a:r>
            <a:r>
              <a:rPr lang="pt-BR" sz="2800" b="1" dirty="0">
                <a:solidFill>
                  <a:srgbClr val="FFFF00"/>
                </a:solidFill>
                <a:latin typeface="UTM Swiss Condensed" panose="02000500000000000000" pitchFamily="2" charset="0"/>
                <a:cs typeface="Times New Roman" panose="02020603050405020304" pitchFamily="18" charset="0"/>
              </a:rPr>
              <a:t>ft, </a:t>
            </a:r>
            <a:r>
              <a:rPr lang="pt-BR" sz="2800" b="1">
                <a:solidFill>
                  <a:srgbClr val="FFFF00"/>
                </a:solidFill>
                <a:latin typeface="UTM Swiss Condensed" panose="02000500000000000000" pitchFamily="2" charset="0"/>
                <a:cs typeface="Times New Roman" panose="02020603050405020304" pitchFamily="18" charset="0"/>
              </a:rPr>
              <a:t>có U0</a:t>
            </a:r>
            <a:r>
              <a:rPr lang="pt-BR" sz="2800" b="1" dirty="0">
                <a:solidFill>
                  <a:srgbClr val="FFFF00"/>
                </a:solidFill>
                <a:latin typeface="UTM Swiss Condensed" panose="02000500000000000000" pitchFamily="2" charset="0"/>
                <a:cs typeface="Times New Roman" panose="02020603050405020304" pitchFamily="18" charset="0"/>
              </a:rPr>
              <a:t> không đổi và f thay đổi được vào hai đầu đoạn mạch có R, L, C mắc nối tiếp. Khi f </a:t>
            </a:r>
            <a:r>
              <a:rPr lang="pt-BR" sz="2800" b="1">
                <a:solidFill>
                  <a:srgbClr val="FFFF00"/>
                </a:solidFill>
                <a:latin typeface="UTM Swiss Condensed" panose="02000500000000000000" pitchFamily="2" charset="0"/>
                <a:cs typeface="Times New Roman" panose="02020603050405020304" pitchFamily="18" charset="0"/>
              </a:rPr>
              <a:t>= f0</a:t>
            </a:r>
            <a:r>
              <a:rPr lang="pt-BR" sz="2800" b="1" dirty="0">
                <a:solidFill>
                  <a:srgbClr val="FFFF00"/>
                </a:solidFill>
                <a:latin typeface="UTM Swiss Condensed" panose="02000500000000000000" pitchFamily="2" charset="0"/>
                <a:cs typeface="Times New Roman" panose="02020603050405020304" pitchFamily="18" charset="0"/>
              </a:rPr>
              <a:t> thì trong đoạn mạch có cộng hưởng điện. Giá trị </a:t>
            </a:r>
            <a:r>
              <a:rPr lang="pt-BR" sz="2800" b="1">
                <a:solidFill>
                  <a:srgbClr val="FFFF00"/>
                </a:solidFill>
                <a:latin typeface="UTM Swiss Condensed" panose="02000500000000000000" pitchFamily="2" charset="0"/>
                <a:cs typeface="Times New Roman" panose="02020603050405020304" pitchFamily="18" charset="0"/>
              </a:rPr>
              <a:t>của f0</a:t>
            </a:r>
            <a:r>
              <a:rPr lang="pt-BR" sz="2800" b="1" dirty="0">
                <a:solidFill>
                  <a:srgbClr val="FFFF00"/>
                </a:solidFill>
                <a:latin typeface="UTM Swiss Condensed" panose="02000500000000000000" pitchFamily="2" charset="0"/>
                <a:cs typeface="Times New Roman" panose="02020603050405020304" pitchFamily="18" charset="0"/>
              </a:rPr>
              <a:t> là</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5C7512CF-7A19-4835-82CE-70DC2FF21E14}"/>
                  </a:ext>
                </a:extLst>
              </p:cNvPr>
              <p:cNvSpPr/>
              <p:nvPr/>
            </p:nvSpPr>
            <p:spPr>
              <a:xfrm>
                <a:off x="762000" y="2073281"/>
                <a:ext cx="2121093" cy="7344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num>
                      <m:den>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𝑳𝑪</m:t>
                            </m:r>
                          </m:e>
                        </m:rad>
                      </m:den>
                    </m:f>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3" name="Rectangle 2">
                <a:extLst>
                  <a:ext uri="{FF2B5EF4-FFF2-40B4-BE49-F238E27FC236}">
                    <a16:creationId xmlns:a16="http://schemas.microsoft.com/office/drawing/2014/main" id="{5C7512CF-7A19-4835-82CE-70DC2FF21E14}"/>
                  </a:ext>
                </a:extLst>
              </p:cNvPr>
              <p:cNvSpPr>
                <a:spLocks noRot="1" noChangeAspect="1" noMove="1" noResize="1" noEditPoints="1" noAdjustHandles="1" noChangeArrowheads="1" noChangeShapeType="1" noTextEdit="1"/>
              </p:cNvSpPr>
              <p:nvPr/>
            </p:nvSpPr>
            <p:spPr>
              <a:xfrm>
                <a:off x="762000" y="2073281"/>
                <a:ext cx="2121093" cy="734432"/>
              </a:xfrm>
              <a:prstGeom prst="rect">
                <a:avLst/>
              </a:prstGeom>
              <a:blipFill>
                <a:blip r:embed="rId2"/>
                <a:stretch>
                  <a:fillRect l="-5747" b="-413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0A3788D8-4B08-4EC8-87AB-D1E3EF6B3E6A}"/>
                  </a:ext>
                </a:extLst>
              </p:cNvPr>
              <p:cNvSpPr/>
              <p:nvPr/>
            </p:nvSpPr>
            <p:spPr>
              <a:xfrm>
                <a:off x="3619500" y="2073281"/>
                <a:ext cx="2121093" cy="7344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B.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𝟐</m:t>
                        </m:r>
                        <m: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𝝅</m:t>
                        </m:r>
                      </m:num>
                      <m:den>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𝑳𝑪</m:t>
                            </m:r>
                          </m:e>
                        </m:rad>
                      </m:den>
                    </m:f>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4" name="Rectangle 3">
                <a:extLst>
                  <a:ext uri="{FF2B5EF4-FFF2-40B4-BE49-F238E27FC236}">
                    <a16:creationId xmlns:a16="http://schemas.microsoft.com/office/drawing/2014/main" id="{0A3788D8-4B08-4EC8-87AB-D1E3EF6B3E6A}"/>
                  </a:ext>
                </a:extLst>
              </p:cNvPr>
              <p:cNvSpPr>
                <a:spLocks noRot="1" noChangeAspect="1" noMove="1" noResize="1" noEditPoints="1" noAdjustHandles="1" noChangeArrowheads="1" noChangeShapeType="1" noTextEdit="1"/>
              </p:cNvSpPr>
              <p:nvPr/>
            </p:nvSpPr>
            <p:spPr>
              <a:xfrm>
                <a:off x="3619500" y="2073281"/>
                <a:ext cx="2121093" cy="734432"/>
              </a:xfrm>
              <a:prstGeom prst="rect">
                <a:avLst/>
              </a:prstGeom>
              <a:blipFill>
                <a:blip r:embed="rId3"/>
                <a:stretch>
                  <a:fillRect l="-6034" b="-413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10BC3B8-E57E-4776-A60F-FA0B8F5D253B}"/>
                  </a:ext>
                </a:extLst>
              </p:cNvPr>
              <p:cNvSpPr/>
              <p:nvPr/>
            </p:nvSpPr>
            <p:spPr>
              <a:xfrm>
                <a:off x="6477000" y="2073281"/>
                <a:ext cx="2121093" cy="7344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𝟏</m:t>
                        </m:r>
                      </m:num>
                      <m:den>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Times New Roman" panose="02020603050405020304" pitchFamily="18" charset="0"/>
                              </a:rPr>
                              <m:t>𝑳𝑪</m:t>
                            </m:r>
                          </m:e>
                        </m:rad>
                      </m:den>
                    </m:f>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5" name="Rectangle 4">
                <a:extLst>
                  <a:ext uri="{FF2B5EF4-FFF2-40B4-BE49-F238E27FC236}">
                    <a16:creationId xmlns:a16="http://schemas.microsoft.com/office/drawing/2014/main" id="{610BC3B8-E57E-4776-A60F-FA0B8F5D253B}"/>
                  </a:ext>
                </a:extLst>
              </p:cNvPr>
              <p:cNvSpPr>
                <a:spLocks noRot="1" noChangeAspect="1" noMove="1" noResize="1" noEditPoints="1" noAdjustHandles="1" noChangeArrowheads="1" noChangeShapeType="1" noTextEdit="1"/>
              </p:cNvSpPr>
              <p:nvPr/>
            </p:nvSpPr>
            <p:spPr>
              <a:xfrm>
                <a:off x="6477000" y="2073281"/>
                <a:ext cx="2121093" cy="734432"/>
              </a:xfrm>
              <a:prstGeom prst="rect">
                <a:avLst/>
              </a:prstGeom>
              <a:blipFill>
                <a:blip r:embed="rId4"/>
                <a:stretch>
                  <a:fillRect l="-6052" b="-413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866FB250-7EAE-4E9D-B184-B99B4F5CB79B}"/>
                  </a:ext>
                </a:extLst>
              </p:cNvPr>
              <p:cNvSpPr/>
              <p:nvPr/>
            </p:nvSpPr>
            <p:spPr>
              <a:xfrm>
                <a:off x="9334500" y="2073281"/>
                <a:ext cx="1578317" cy="7344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a:t>
                </a:r>
                <a14:m>
                  <m:oMath xmlns:m="http://schemas.openxmlformats.org/officeDocument/2006/math">
                    <m:f>
                      <m:fPr>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num>
                      <m:den>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𝟐</m:t>
                        </m:r>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𝝅</m:t>
                        </m:r>
                        <m:rad>
                          <m:radPr>
                            <m:degHide m:val="on"/>
                            <m:ctrlPr>
                              <a:rPr kumimoji="0" lang="vi-VN" sz="2800" b="1"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pt-BR" sz="2800" b="1" i="1" u="none" strike="noStrike" kern="1200" cap="none" spc="0" normalizeH="0" baseline="0" noProof="0" smtClean="0">
                                <a:ln>
                                  <a:noFill/>
                                </a:ln>
                                <a:solidFill>
                                  <a:srgbClr val="FFFFFF"/>
                                </a:solidFill>
                                <a:effectLst/>
                                <a:uLnTx/>
                                <a:uFillTx/>
                                <a:latin typeface="Cambria Math" panose="02040503050406030204" pitchFamily="18" charset="0"/>
                                <a:ea typeface="Arial" panose="020B0604020202020204" pitchFamily="34" charset="0"/>
                                <a:cs typeface="+mn-cs"/>
                              </a:rPr>
                              <m:t>𝑳𝑪</m:t>
                            </m:r>
                          </m:e>
                        </m:rad>
                      </m:den>
                    </m:f>
                  </m:oMath>
                </a14:m>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mn-ea"/>
                  <a:cs typeface="+mn-cs"/>
                </a:endParaRPr>
              </a:p>
            </p:txBody>
          </p:sp>
        </mc:Choice>
        <mc:Fallback xmlns="">
          <p:sp>
            <p:nvSpPr>
              <p:cNvPr id="6" name="Rectangle 5">
                <a:extLst>
                  <a:ext uri="{FF2B5EF4-FFF2-40B4-BE49-F238E27FC236}">
                    <a16:creationId xmlns:a16="http://schemas.microsoft.com/office/drawing/2014/main" id="{866FB250-7EAE-4E9D-B184-B99B4F5CB79B}"/>
                  </a:ext>
                </a:extLst>
              </p:cNvPr>
              <p:cNvSpPr>
                <a:spLocks noRot="1" noChangeAspect="1" noMove="1" noResize="1" noEditPoints="1" noAdjustHandles="1" noChangeArrowheads="1" noChangeShapeType="1" noTextEdit="1"/>
              </p:cNvSpPr>
              <p:nvPr/>
            </p:nvSpPr>
            <p:spPr>
              <a:xfrm>
                <a:off x="9334500" y="2073281"/>
                <a:ext cx="1578317" cy="734432"/>
              </a:xfrm>
              <a:prstGeom prst="rect">
                <a:avLst/>
              </a:prstGeom>
              <a:blipFill>
                <a:blip r:embed="rId5"/>
                <a:stretch>
                  <a:fillRect l="-7722" r="-7336" b="-4132"/>
                </a:stretch>
              </a:blipFill>
            </p:spPr>
            <p:txBody>
              <a:bodyPr/>
              <a:lstStyle/>
              <a:p>
                <a:r>
                  <a:rPr lang="vi-VN">
                    <a:noFill/>
                  </a:rPr>
                  <a:t> </a:t>
                </a:r>
              </a:p>
            </p:txBody>
          </p:sp>
        </mc:Fallback>
      </mc:AlternateContent>
      <p:sp>
        <p:nvSpPr>
          <p:cNvPr id="7" name="Oval 6">
            <a:extLst>
              <a:ext uri="{FF2B5EF4-FFF2-40B4-BE49-F238E27FC236}">
                <a16:creationId xmlns:a16="http://schemas.microsoft.com/office/drawing/2014/main" id="{36C86975-E44F-4B64-9287-1E7AD0E374E8}"/>
              </a:ext>
            </a:extLst>
          </p:cNvPr>
          <p:cNvSpPr/>
          <p:nvPr/>
        </p:nvSpPr>
        <p:spPr>
          <a:xfrm>
            <a:off x="9271000" y="200978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91669415"/>
      </p:ext>
    </p:extLst>
  </p:cSld>
  <p:clrMapOvr>
    <a:masterClrMapping/>
  </p:clrMapOvr>
  <mc:AlternateContent xmlns:mc="http://schemas.openxmlformats.org/markup-compatibility/2006" xmlns:p14="http://schemas.microsoft.com/office/powerpoint/2010/main">
    <mc:Choice Requires="p14">
      <p:transition spd="slow" p14:dur="200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calcmode="lin" valueType="num">
                                      <p:cBhvr>
                                        <p:cTn id="27" dur="500" fill="hold"/>
                                        <p:tgtEl>
                                          <p:spTgt spid="7">
                                            <p:bg/>
                                          </p:spTgt>
                                        </p:tgtEl>
                                        <p:attrNameLst>
                                          <p:attrName>ppt_w</p:attrName>
                                        </p:attrNameLst>
                                      </p:cBhvr>
                                      <p:tavLst>
                                        <p:tav tm="0">
                                          <p:val>
                                            <p:fltVal val="0"/>
                                          </p:val>
                                        </p:tav>
                                        <p:tav tm="100000">
                                          <p:val>
                                            <p:strVal val="#ppt_w"/>
                                          </p:val>
                                        </p:tav>
                                      </p:tavLst>
                                    </p:anim>
                                    <p:anim calcmode="lin" valueType="num">
                                      <p:cBhvr>
                                        <p:cTn id="28"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nodePh="1">
                                  <p:stCondLst>
                                    <p:cond delay="0"/>
                                  </p:stCondLst>
                                  <p:endCondLst>
                                    <p:cond evt="begin" delay="0">
                                      <p:tn val="31"/>
                                    </p:cond>
                                  </p:end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4B6302-0B55-472F-8723-E2148C92DD1C}"/>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97:</a:t>
            </a:r>
            <a:r>
              <a:rPr lang="pt-BR" sz="2800" b="1" dirty="0">
                <a:solidFill>
                  <a:srgbClr val="FFFF00"/>
                </a:solidFill>
                <a:latin typeface="UTM Swiss Condensed" panose="02000500000000000000" pitchFamily="2" charset="0"/>
                <a:cs typeface="Times New Roman" panose="02020603050405020304" pitchFamily="18" charset="0"/>
              </a:rPr>
              <a:t> Trong đoạn mach xoay chiều nối tiếp, dòng điện và hiệu điện thế cùng pha khi</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A8296CED-9284-446D-92B4-E8177902F57C}"/>
              </a:ext>
            </a:extLst>
          </p:cNvPr>
          <p:cNvSpPr/>
          <p:nvPr/>
        </p:nvSpPr>
        <p:spPr>
          <a:xfrm>
            <a:off x="508000" y="1577761"/>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Mạch xảy ra cộng hưởng.</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CD932999-2DA4-4A8B-917E-657F15F04B61}"/>
              </a:ext>
            </a:extLst>
          </p:cNvPr>
          <p:cNvSpPr/>
          <p:nvPr/>
        </p:nvSpPr>
        <p:spPr>
          <a:xfrm>
            <a:off x="508000" y="2100981"/>
            <a:ext cx="5065810"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dung kháng lớn hơn cảm kháng.</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25873F7D-934B-41BA-AA35-F33C70697F4B}"/>
              </a:ext>
            </a:extLst>
          </p:cNvPr>
          <p:cNvSpPr/>
          <p:nvPr/>
        </p:nvSpPr>
        <p:spPr>
          <a:xfrm>
            <a:off x="508000" y="3270532"/>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Đoạn mạch chỉ có R thuần.</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CFF001C5-B6EB-4484-9C00-97BF699B0189}"/>
              </a:ext>
            </a:extLst>
          </p:cNvPr>
          <p:cNvSpPr/>
          <p:nvPr/>
        </p:nvSpPr>
        <p:spPr>
          <a:xfrm>
            <a:off x="508000" y="3793752"/>
            <a:ext cx="704231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mạch xảy ra cộng hưởng hoặc chỉ có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R thuần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C973DCEE-A31C-40FA-AC48-AED4D9A760B0}"/>
              </a:ext>
            </a:extLst>
          </p:cNvPr>
          <p:cNvSpPr/>
          <p:nvPr/>
        </p:nvSpPr>
        <p:spPr>
          <a:xfrm>
            <a:off x="444500" y="3730252"/>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59893443"/>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A7E97F-ADB5-44BE-9F90-3CECA6470A66}"/>
              </a:ext>
            </a:extLst>
          </p:cNvPr>
          <p:cNvSpPr/>
          <p:nvPr/>
        </p:nvSpPr>
        <p:spPr>
          <a:xfrm>
            <a:off x="127000" y="63500"/>
            <a:ext cx="11938000" cy="151426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98:</a:t>
            </a:r>
            <a:r>
              <a:rPr lang="pt-BR" sz="2800" b="1" dirty="0">
                <a:solidFill>
                  <a:srgbClr val="FFFF00"/>
                </a:solidFill>
                <a:latin typeface="UTM Swiss Condensed" panose="02000500000000000000" pitchFamily="2" charset="0"/>
                <a:cs typeface="Times New Roman" panose="02020603050405020304" pitchFamily="18" charset="0"/>
              </a:rPr>
              <a:t> Trong đoạn mach xoay chiều có RLC nối tiếp, dòng điện và hiệu điện thế cùng pha khi</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C0B0B72E-6F3B-48B1-8475-3EDAC607400C}"/>
              </a:ext>
            </a:extLst>
          </p:cNvPr>
          <p:cNvSpPr/>
          <p:nvPr/>
        </p:nvSpPr>
        <p:spPr>
          <a:xfrm>
            <a:off x="508000" y="1577761"/>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Mạch xảy ra cộng hưởng.</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360CDCCA-E282-478B-970E-71D423B6D535}"/>
              </a:ext>
            </a:extLst>
          </p:cNvPr>
          <p:cNvSpPr/>
          <p:nvPr/>
        </p:nvSpPr>
        <p:spPr>
          <a:xfrm>
            <a:off x="508000" y="2100981"/>
            <a:ext cx="5065810"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dung kháng lớn hơn cảm kháng.</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1E10356E-E836-4A11-97DB-2681D2873063}"/>
              </a:ext>
            </a:extLst>
          </p:cNvPr>
          <p:cNvSpPr/>
          <p:nvPr/>
        </p:nvSpPr>
        <p:spPr>
          <a:xfrm>
            <a:off x="508000" y="3270532"/>
            <a:ext cx="48910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Đoạn mạch chỉ có R thuần.</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C539579B-07B2-456F-8E77-5AE0DEE65B98}"/>
              </a:ext>
            </a:extLst>
          </p:cNvPr>
          <p:cNvSpPr/>
          <p:nvPr/>
        </p:nvSpPr>
        <p:spPr>
          <a:xfrm>
            <a:off x="508000" y="3793752"/>
            <a:ext cx="525977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dung kháng nhỏ hơn cảm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kháng.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0FE2A610-14E4-46C1-A6C3-64B085006BB0}"/>
              </a:ext>
            </a:extLst>
          </p:cNvPr>
          <p:cNvSpPr/>
          <p:nvPr/>
        </p:nvSpPr>
        <p:spPr>
          <a:xfrm>
            <a:off x="444500" y="1514261"/>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9376509"/>
      </p:ext>
    </p:extLst>
  </p:cSld>
  <p:clrMapOvr>
    <a:masterClrMapping/>
  </p:clrMapOvr>
  <mc:AlternateContent xmlns:mc="http://schemas.openxmlformats.org/markup-compatibility/2006" xmlns:p14="http://schemas.microsoft.com/office/powerpoint/2010/main">
    <mc:Choice Requires="p14">
      <p:transition spd="slow" p14:dur="2000">
        <p14:flythrough dir="out"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975A9F-2F26-4633-9F23-B803029B0090}"/>
              </a:ext>
            </a:extLst>
          </p:cNvPr>
          <p:cNvSpPr/>
          <p:nvPr/>
        </p:nvSpPr>
        <p:spPr>
          <a:xfrm>
            <a:off x="127000" y="63500"/>
            <a:ext cx="11938000" cy="2009781"/>
          </a:xfrm>
          <a:prstGeom prst="rect">
            <a:avLst/>
          </a:prstGeom>
          <a:noFill/>
          <a:scene3d>
            <a:camera prst="orthographicFront"/>
            <a:lightRig rig="threePt" dir="t"/>
          </a:scene3d>
          <a:sp3d>
            <a:bevelT prst="softRound"/>
          </a:sp3d>
        </p:spPr>
        <p:txBody>
          <a:bodyPr>
            <a:spAutoFit/>
          </a:bodyPr>
          <a:lstStyle/>
          <a:p>
            <a:pPr marL="629920" indent="-629920" algn="just">
              <a:lnSpc>
                <a:spcPct val="115000"/>
              </a:lnSpc>
              <a:spcBef>
                <a:spcPts val="600"/>
              </a:spcBef>
              <a:tabLst>
                <a:tab pos="629920" algn="l"/>
              </a:tabLst>
            </a:pPr>
            <a:r>
              <a:rPr lang="pt-BR" sz="2800" b="1" dirty="0">
                <a:solidFill>
                  <a:srgbClr val="FF0000"/>
                </a:solidFill>
                <a:latin typeface="UTM Swiss Condensed" panose="02000500000000000000" pitchFamily="2" charset="0"/>
                <a:cs typeface="Times New Roman" panose="02020603050405020304" pitchFamily="18" charset="0"/>
              </a:rPr>
              <a:t>Câu 99:</a:t>
            </a:r>
            <a:r>
              <a:rPr lang="pt-BR" sz="2800" b="1" dirty="0">
                <a:solidFill>
                  <a:srgbClr val="FFFF00"/>
                </a:solidFill>
                <a:latin typeface="UTM Swiss Condensed" panose="02000500000000000000" pitchFamily="2" charset="0"/>
                <a:cs typeface="Times New Roman" panose="02020603050405020304" pitchFamily="18" charset="0"/>
              </a:rPr>
              <a:t> Trong đoạn mạch RLC, mắc nối tiếp đang xảy ra hiện tượng cộng hưởng. Tăng tần số dòng điện và giữ nguyên các thông số của mạch, kết luận nào sau đây không đúng?</a:t>
            </a:r>
            <a:endParaRPr lang="vi-VN" sz="2800" b="1" dirty="0">
              <a:solidFill>
                <a:srgbClr val="FFFF00"/>
              </a:solidFill>
              <a:latin typeface="UTM Swiss Condensed" panose="02000500000000000000" pitchFamily="2" charset="0"/>
              <a:cs typeface="Times New Roman" panose="02020603050405020304" pitchFamily="18" charset="0"/>
            </a:endParaRPr>
          </a:p>
          <a:p>
            <a:pPr marL="629920" indent="-629920" algn="just">
              <a:lnSpc>
                <a:spcPct val="115000"/>
              </a:lnSpc>
              <a:spcBef>
                <a:spcPts val="600"/>
              </a:spcBef>
              <a:tabLst>
                <a:tab pos="629920" algn="l"/>
              </a:tabLst>
            </a:pPr>
            <a:r>
              <a:rPr lang="pt-BR" sz="2800" b="1">
                <a:solidFill>
                  <a:srgbClr val="FFFF00"/>
                </a:solidFill>
                <a:latin typeface="UTM Swiss Condensed" panose="02000500000000000000" pitchFamily="2" charset="0"/>
                <a:cs typeface="Times New Roman" panose="02020603050405020304" pitchFamily="18" charset="0"/>
              </a:rPr>
              <a:t>	 </a:t>
            </a:r>
            <a:endParaRPr lang="vi-VN" sz="2800" b="1" dirty="0">
              <a:solidFill>
                <a:srgbClr val="FFFF00"/>
              </a:solidFill>
              <a:latin typeface="UTM Swiss Condensed" panose="02000500000000000000" pitchFamily="2" charset="0"/>
              <a:cs typeface="Times New Roman" panose="02020603050405020304" pitchFamily="18" charset="0"/>
            </a:endParaRPr>
          </a:p>
        </p:txBody>
      </p:sp>
      <p:sp>
        <p:nvSpPr>
          <p:cNvPr id="3" name="Rectangle 2">
            <a:extLst>
              <a:ext uri="{FF2B5EF4-FFF2-40B4-BE49-F238E27FC236}">
                <a16:creationId xmlns:a16="http://schemas.microsoft.com/office/drawing/2014/main" id="{0CFA53F9-8A40-45D1-8CBC-ECB03776D446}"/>
              </a:ext>
            </a:extLst>
          </p:cNvPr>
          <p:cNvSpPr/>
          <p:nvPr/>
        </p:nvSpPr>
        <p:spPr>
          <a:xfrm>
            <a:off x="508000" y="2073281"/>
            <a:ext cx="581441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A. Tổng trở tiêu thụ của mạch tăng.</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4" name="Rectangle 3">
            <a:extLst>
              <a:ext uri="{FF2B5EF4-FFF2-40B4-BE49-F238E27FC236}">
                <a16:creationId xmlns:a16="http://schemas.microsoft.com/office/drawing/2014/main" id="{8346926A-BB56-47C0-952C-7895342EA0C0}"/>
              </a:ext>
            </a:extLst>
          </p:cNvPr>
          <p:cNvSpPr/>
          <p:nvPr/>
        </p:nvSpPr>
        <p:spPr>
          <a:xfrm>
            <a:off x="508000" y="2596501"/>
            <a:ext cx="5724644" cy="11695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179705" algn="l"/>
                <a:tab pos="3420110" algn="l"/>
                <a:tab pos="5039995" algn="l"/>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rPr>
              <a:t>B. Điện áp hiệu dụng trên tụ điện giảm.</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5" name="Rectangle 4">
            <a:extLst>
              <a:ext uri="{FF2B5EF4-FFF2-40B4-BE49-F238E27FC236}">
                <a16:creationId xmlns:a16="http://schemas.microsoft.com/office/drawing/2014/main" id="{D3DABDD6-8F9F-49B5-A5E8-201DB4C98C1E}"/>
              </a:ext>
            </a:extLst>
          </p:cNvPr>
          <p:cNvSpPr/>
          <p:nvPr/>
        </p:nvSpPr>
        <p:spPr>
          <a:xfrm>
            <a:off x="508000" y="3766052"/>
            <a:ext cx="673774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C. Điện áp hiệu dụng trên điện trở giảm.</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6" name="Rectangle 5">
            <a:extLst>
              <a:ext uri="{FF2B5EF4-FFF2-40B4-BE49-F238E27FC236}">
                <a16:creationId xmlns:a16="http://schemas.microsoft.com/office/drawing/2014/main" id="{F51DBCF7-EC92-40E3-9346-5B8C76AEBBAB}"/>
              </a:ext>
            </a:extLst>
          </p:cNvPr>
          <p:cNvSpPr/>
          <p:nvPr/>
        </p:nvSpPr>
        <p:spPr>
          <a:xfrm>
            <a:off x="508000" y="4289272"/>
            <a:ext cx="629210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FFFF"/>
                </a:solidFill>
                <a:effectLst/>
                <a:uLnTx/>
                <a:uFillTx/>
                <a:latin typeface="UTM Swiss Condensed" panose="02000500000000000000" pitchFamily="2" charset="0"/>
                <a:ea typeface="Arial" panose="020B0604020202020204" pitchFamily="34" charset="0"/>
                <a:cs typeface="+mn-cs"/>
              </a:rPr>
              <a:t>D. Công suất tiêu thụ của đoạn mạch </a:t>
            </a:r>
            <a:r>
              <a:rPr kumimoji="0" lang="pt-BR" sz="2800" b="1" i="0" u="none" strike="noStrike" kern="1200" cap="none" spc="0" normalizeH="0" baseline="0" noProof="0">
                <a:ln>
                  <a:noFill/>
                </a:ln>
                <a:solidFill>
                  <a:srgbClr val="FFFFFF"/>
                </a:solidFill>
                <a:effectLst/>
                <a:uLnTx/>
                <a:uFillTx/>
                <a:latin typeface="UTM Swiss Condensed" panose="02000500000000000000" pitchFamily="2" charset="0"/>
                <a:ea typeface="Arial" panose="020B0604020202020204" pitchFamily="34" charset="0"/>
                <a:cs typeface="+mn-cs"/>
              </a:rPr>
              <a:t>tăng. </a:t>
            </a:r>
            <a:endParaRPr kumimoji="0" lang="vi-VN" sz="2800" b="1" i="0" u="none" strike="noStrike" kern="1200" cap="none" spc="0" normalizeH="0" baseline="0" noProof="0" dirty="0">
              <a:ln>
                <a:noFill/>
              </a:ln>
              <a:solidFill>
                <a:srgbClr val="FFFFFF"/>
              </a:solidFill>
              <a:effectLst/>
              <a:uLnTx/>
              <a:uFillTx/>
              <a:latin typeface="UTM Swiss Condensed" panose="02000500000000000000" pitchFamily="2" charset="0"/>
              <a:cs typeface="+mn-cs"/>
            </a:endParaRPr>
          </a:p>
        </p:txBody>
      </p:sp>
      <p:sp>
        <p:nvSpPr>
          <p:cNvPr id="7" name="Oval 6">
            <a:extLst>
              <a:ext uri="{FF2B5EF4-FFF2-40B4-BE49-F238E27FC236}">
                <a16:creationId xmlns:a16="http://schemas.microsoft.com/office/drawing/2014/main" id="{233D2056-68D3-4141-807B-C277B943A9B4}"/>
              </a:ext>
            </a:extLst>
          </p:cNvPr>
          <p:cNvSpPr/>
          <p:nvPr/>
        </p:nvSpPr>
        <p:spPr>
          <a:xfrm>
            <a:off x="444500" y="4225772"/>
            <a:ext cx="571500" cy="571500"/>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7736838"/>
      </p:ext>
    </p:extLst>
  </p:cSld>
  <p:clrMapOvr>
    <a:masterClrMapping/>
  </p:clrMapOvr>
  <mc:AlternateContent xmlns:mc="http://schemas.openxmlformats.org/markup-compatibility/2006" xmlns:p14="http://schemas.microsoft.com/office/powerpoint/2010/main">
    <mc:Choice Requires="p14">
      <p:transition spd="slow" p14:dur="2000">
        <p14:prism dir="d"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nodePh="1">
                                  <p:stCondLst>
                                    <p:cond delay="0"/>
                                  </p:stCondLst>
                                  <p:endCondLst>
                                    <p:cond evt="begin" delay="0">
                                      <p:tn val="36"/>
                                    </p:cond>
                                  </p:end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p:cTn id="3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build="p" autoUpdateAnimBg="0"/>
      <p:bldP spid="5" grpId="0" build="p" autoUpdateAnimBg="0"/>
      <p:bldP spid="6" grpId="0" build="p" autoUpdateAnimBg="0"/>
      <p:bldP spid="7" grpId="0" build="p" animBg="1"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9273</Words>
  <Application>Microsoft Office PowerPoint</Application>
  <PresentationFormat>Widescreen</PresentationFormat>
  <Paragraphs>987</Paragraphs>
  <Slides>136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136</vt:i4>
      </vt:variant>
    </vt:vector>
  </HeadingPairs>
  <TitlesOfParts>
    <vt:vector size="143" baseType="lpstr">
      <vt:lpstr>Arial</vt:lpstr>
      <vt:lpstr>Calibri</vt:lpstr>
      <vt:lpstr>Calibri Light</vt:lpstr>
      <vt:lpstr>Cambria Math</vt:lpstr>
      <vt:lpstr>Times New Roman</vt:lpstr>
      <vt:lpstr>UTM Swiss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HUY HUNG</dc:creator>
  <cp:lastModifiedBy>NGUYEN HUY HUNG</cp:lastModifiedBy>
  <cp:revision>6</cp:revision>
  <dcterms:created xsi:type="dcterms:W3CDTF">2020-09-06T02:42:37Z</dcterms:created>
  <dcterms:modified xsi:type="dcterms:W3CDTF">2020-09-06T09:34:35Z</dcterms:modified>
</cp:coreProperties>
</file>