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909" r:id="rId2"/>
    <p:sldId id="808" r:id="rId3"/>
    <p:sldId id="809" r:id="rId4"/>
    <p:sldId id="929" r:id="rId5"/>
    <p:sldId id="930" r:id="rId6"/>
    <p:sldId id="852" r:id="rId7"/>
    <p:sldId id="815" r:id="rId8"/>
    <p:sldId id="911" r:id="rId9"/>
    <p:sldId id="910" r:id="rId10"/>
    <p:sldId id="931" r:id="rId11"/>
    <p:sldId id="897" r:id="rId12"/>
    <p:sldId id="898" r:id="rId13"/>
    <p:sldId id="932" r:id="rId14"/>
    <p:sldId id="933" r:id="rId15"/>
    <p:sldId id="904" r:id="rId16"/>
    <p:sldId id="934" r:id="rId17"/>
    <p:sldId id="914" r:id="rId18"/>
    <p:sldId id="935" r:id="rId19"/>
    <p:sldId id="936" r:id="rId20"/>
    <p:sldId id="723"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29"/>
            <p14:sldId id="930"/>
            <p14:sldId id="852"/>
            <p14:sldId id="815"/>
            <p14:sldId id="911"/>
            <p14:sldId id="910"/>
            <p14:sldId id="931"/>
            <p14:sldId id="897"/>
            <p14:sldId id="898"/>
            <p14:sldId id="932"/>
            <p14:sldId id="933"/>
            <p14:sldId id="904"/>
            <p14:sldId id="934"/>
            <p14:sldId id="914"/>
            <p14:sldId id="935"/>
            <p14:sldId id="93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3.e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27.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0.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38400"/>
            <a:ext cx="6248400" cy="1071731"/>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73" r="9424" b="36173"/>
          <a:stretch/>
        </p:blipFill>
        <p:spPr bwMode="auto">
          <a:xfrm>
            <a:off x="6991782" y="2971800"/>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099" y="2447925"/>
            <a:ext cx="1108625" cy="119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9858" b="26802"/>
          <a:stretch/>
        </p:blipFill>
        <p:spPr bwMode="auto">
          <a:xfrm>
            <a:off x="5561012" y="2514600"/>
            <a:ext cx="5791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206" y="877668"/>
            <a:ext cx="8616089" cy="4837332"/>
            <a:chOff x="257206" y="877668"/>
            <a:chExt cx="8616089" cy="4837332"/>
          </a:xfrm>
        </p:grpSpPr>
        <p:sp>
          <p:nvSpPr>
            <p:cNvPr id="25" name="Rounded Rectangle 24"/>
            <p:cNvSpPr/>
            <p:nvPr/>
          </p:nvSpPr>
          <p:spPr>
            <a:xfrm>
              <a:off x="257206" y="877668"/>
              <a:ext cx="8351805" cy="476113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7770812" y="4634692"/>
              <a:ext cx="1102483" cy="108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
        <p:nvSpPr>
          <p:cNvPr id="26" name="TextBox 25"/>
          <p:cNvSpPr txBox="1"/>
          <p:nvPr/>
        </p:nvSpPr>
        <p:spPr>
          <a:xfrm>
            <a:off x="310140" y="994706"/>
            <a:ext cx="8127674" cy="1938992"/>
          </a:xfrm>
          <a:prstGeom prst="rect">
            <a:avLst/>
          </a:prstGeom>
          <a:noFill/>
        </p:spPr>
        <p:txBody>
          <a:bodyPr wrap="square" rtlCol="0">
            <a:spAutoFit/>
          </a:bodyPr>
          <a:lstStyle/>
          <a:p>
            <a:pPr marL="457200" indent="-457200" algn="just">
              <a:buFont typeface="Arial" pitchFamily="34" charset="0"/>
              <a:buChar char="•"/>
            </a:pPr>
            <a:r>
              <a:rPr lang="vi-VN" b="1">
                <a:solidFill>
                  <a:srgbClr val="C00000"/>
                </a:solidFill>
                <a:latin typeface="Arial" pitchFamily="34" charset="0"/>
                <a:cs typeface="Arial" pitchFamily="34" charset="0"/>
              </a:rPr>
              <a:t>Phép chiếu song song </a:t>
            </a:r>
            <a:r>
              <a:rPr lang="vi-VN" b="1">
                <a:latin typeface="Arial" pitchFamily="34" charset="0"/>
                <a:cs typeface="Arial" pitchFamily="34" charset="0"/>
              </a:rPr>
              <a:t>biến 3 điểm thẳng hàng thành ba điểm thẳng hàng và không làm thay đổi thứ tự ba điểm đó phép chiếu song song biến đường thẳng thành đường thẳng tia thành tia đoạn thẳng thành đoạn thẳng</a:t>
            </a:r>
          </a:p>
        </p:txBody>
      </p:sp>
      <p:grpSp>
        <p:nvGrpSpPr>
          <p:cNvPr id="2" name="Group 1"/>
          <p:cNvGrpSpPr/>
          <p:nvPr/>
        </p:nvGrpSpPr>
        <p:grpSpPr>
          <a:xfrm>
            <a:off x="8786045" y="381000"/>
            <a:ext cx="3279458" cy="3081754"/>
            <a:chOff x="8383745" y="2841307"/>
            <a:chExt cx="3279458" cy="3081754"/>
          </a:xfrm>
        </p:grpSpPr>
        <p:sp>
          <p:nvSpPr>
            <p:cNvPr id="12" name="TextBox 11"/>
            <p:cNvSpPr txBox="1"/>
            <p:nvPr/>
          </p:nvSpPr>
          <p:spPr>
            <a:xfrm>
              <a:off x="9273512" y="5584507"/>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4.59a</a:t>
              </a:r>
              <a:endParaRPr lang="en-US" sz="1600" b="1">
                <a:solidFill>
                  <a:schemeClr val="accent6">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3745" y="2841307"/>
              <a:ext cx="3279458"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10140" y="2971800"/>
            <a:ext cx="8298872" cy="1200329"/>
          </a:xfrm>
          <a:prstGeom prst="rect">
            <a:avLst/>
          </a:prstGeom>
          <a:noFill/>
        </p:spPr>
        <p:txBody>
          <a:bodyPr wrap="square" rtlCol="0">
            <a:spAutoFit/>
          </a:bodyPr>
          <a:lstStyle/>
          <a:p>
            <a:pPr marL="457200" indent="-457200">
              <a:buFont typeface="Arial" pitchFamily="34" charset="0"/>
              <a:buChar char="•"/>
            </a:pPr>
            <a:r>
              <a:rPr lang="en-US" b="1">
                <a:solidFill>
                  <a:srgbClr val="C00000"/>
                </a:solidFill>
                <a:latin typeface="Arial" pitchFamily="34" charset="0"/>
                <a:cs typeface="Arial" pitchFamily="34" charset="0"/>
              </a:rPr>
              <a:t>P</a:t>
            </a:r>
            <a:r>
              <a:rPr lang="vi-VN" b="1">
                <a:solidFill>
                  <a:srgbClr val="C00000"/>
                </a:solidFill>
                <a:latin typeface="Arial" pitchFamily="34" charset="0"/>
                <a:cs typeface="Arial" pitchFamily="34" charset="0"/>
              </a:rPr>
              <a:t>hép chiếu song song </a:t>
            </a:r>
            <a:r>
              <a:rPr lang="vi-VN" b="1">
                <a:latin typeface="Arial" pitchFamily="34" charset="0"/>
                <a:cs typeface="Arial" pitchFamily="34" charset="0"/>
              </a:rPr>
              <a:t>biến hai đường thẳng song song thành hai đường thẳng song song hoặc trùng </a:t>
            </a:r>
            <a:r>
              <a:rPr lang="vi-VN" b="1" smtClean="0">
                <a:latin typeface="Arial" pitchFamily="34" charset="0"/>
                <a:cs typeface="Arial" pitchFamily="34" charset="0"/>
              </a:rPr>
              <a:t>nhau</a:t>
            </a:r>
            <a:r>
              <a:rPr lang="en-US"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310140" y="4178857"/>
            <a:ext cx="8298872" cy="1200329"/>
          </a:xfrm>
          <a:prstGeom prst="rect">
            <a:avLst/>
          </a:prstGeom>
          <a:noFill/>
        </p:spPr>
        <p:txBody>
          <a:bodyPr wrap="square" rtlCol="0">
            <a:spAutoFit/>
          </a:bodyPr>
          <a:lstStyle/>
          <a:p>
            <a:pPr marL="457200" indent="-457200">
              <a:buFont typeface="Arial" pitchFamily="34" charset="0"/>
              <a:buChar char="•"/>
            </a:pPr>
            <a:r>
              <a:rPr lang="en-US" b="1">
                <a:solidFill>
                  <a:srgbClr val="C00000"/>
                </a:solidFill>
                <a:latin typeface="Arial" pitchFamily="34" charset="0"/>
                <a:cs typeface="Arial" pitchFamily="34" charset="0"/>
              </a:rPr>
              <a:t>P</a:t>
            </a:r>
            <a:r>
              <a:rPr lang="vi-VN" b="1">
                <a:solidFill>
                  <a:srgbClr val="C00000"/>
                </a:solidFill>
                <a:latin typeface="Arial" pitchFamily="34" charset="0"/>
                <a:cs typeface="Arial" pitchFamily="34" charset="0"/>
              </a:rPr>
              <a:t>hép chiếu song song </a:t>
            </a:r>
            <a:r>
              <a:rPr lang="vi-VN" b="1">
                <a:latin typeface="Arial" pitchFamily="34" charset="0"/>
                <a:cs typeface="Arial" pitchFamily="34" charset="0"/>
              </a:rPr>
              <a:t>giữ nguyên tỉ số độ dài của hai đoạn thẳng cùng nằm trên một đường thẳng hoặc nằm trên hai đường thẳng song song </a:t>
            </a:r>
            <a:r>
              <a:rPr lang="en-US" b="1" smtClean="0">
                <a:latin typeface="Arial" pitchFamily="34" charset="0"/>
                <a:cs typeface="Arial" pitchFamily="34" charset="0"/>
              </a:rPr>
              <a:t>.</a:t>
            </a:r>
            <a:endParaRPr lang="vi-VN" b="1">
              <a:latin typeface="Arial" pitchFamily="34" charset="0"/>
              <a:cs typeface="Arial" pitchFamily="34" charset="0"/>
            </a:endParaRPr>
          </a:p>
        </p:txBody>
      </p:sp>
      <p:grpSp>
        <p:nvGrpSpPr>
          <p:cNvPr id="5" name="Group 4"/>
          <p:cNvGrpSpPr/>
          <p:nvPr/>
        </p:nvGrpSpPr>
        <p:grpSpPr>
          <a:xfrm>
            <a:off x="9081928" y="3733800"/>
            <a:ext cx="3007043" cy="2895600"/>
            <a:chOff x="9081928" y="3733800"/>
            <a:chExt cx="3007043" cy="2895600"/>
          </a:xfrm>
        </p:grpSpPr>
        <p:pic>
          <p:nvPicPr>
            <p:cNvPr id="317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1928" y="3733800"/>
              <a:ext cx="3007043"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904412" y="62908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4.59b</a:t>
              </a:r>
              <a:endParaRPr lang="en-US" sz="1600" b="1">
                <a:solidFill>
                  <a:schemeClr val="accent6">
                    <a:lumMod val="75000"/>
                  </a:schemeClr>
                </a:solidFill>
                <a:latin typeface="Arial" pitchFamily="34" charset="0"/>
                <a:cs typeface="Arial" pitchFamily="34" charset="0"/>
              </a:endParaRPr>
            </a:p>
          </p:txBody>
        </p:sp>
        <p:pic>
          <p:nvPicPr>
            <p:cNvPr id="317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5224" y="5691188"/>
              <a:ext cx="12382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691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714587" y="819827"/>
            <a:ext cx="10044590" cy="1313773"/>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912" y="228421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8012" y="3948500"/>
            <a:ext cx="638277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A’D’ song song với B’C’.</a:t>
            </a:r>
            <a:endParaRPr lang="vi-VN" b="1">
              <a:latin typeface="Arial" pitchFamily="34" charset="0"/>
              <a:cs typeface="Arial" pitchFamily="34" charset="0"/>
            </a:endParaRPr>
          </a:p>
        </p:txBody>
      </p:sp>
      <p:sp>
        <p:nvSpPr>
          <p:cNvPr id="22" name="TextBox 21"/>
          <p:cNvSpPr txBox="1"/>
          <p:nvPr/>
        </p:nvSpPr>
        <p:spPr>
          <a:xfrm>
            <a:off x="303212" y="2667000"/>
            <a:ext cx="7239000"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ABCD là hình bình hành nên AB//CD, do đó hình chiếu của AB là A’B’ song song với hình chiếu của CD là C’D’</a:t>
            </a:r>
            <a:endParaRPr lang="vi-VN" b="1">
              <a:latin typeface="Arial" pitchFamily="34" charset="0"/>
              <a:cs typeface="Arial" pitchFamily="34" charset="0"/>
            </a:endParaRPr>
          </a:p>
        </p:txBody>
      </p:sp>
      <p:sp>
        <p:nvSpPr>
          <p:cNvPr id="13" name="TextBox 12"/>
          <p:cNvSpPr txBox="1"/>
          <p:nvPr/>
        </p:nvSpPr>
        <p:spPr>
          <a:xfrm>
            <a:off x="1979612" y="856349"/>
            <a:ext cx="9829800" cy="1277251"/>
          </a:xfrm>
          <a:prstGeom prst="rect">
            <a:avLst/>
          </a:prstGeom>
          <a:noFill/>
        </p:spPr>
        <p:txBody>
          <a:bodyPr wrap="square" lIns="121899" tIns="60949" rIns="121899" bIns="60949" rtlCol="0">
            <a:spAutoFit/>
          </a:bodyPr>
          <a:lstStyle/>
          <a:p>
            <a:pPr algn="just"/>
            <a:r>
              <a:rPr lang="vi-VN" sz="2500" b="1">
                <a:latin typeface="Arial" pitchFamily="34" charset="0"/>
                <a:cs typeface="Arial" pitchFamily="34" charset="0"/>
              </a:rPr>
              <a:t>Cho </a:t>
            </a:r>
            <a:r>
              <a:rPr lang="en-US" sz="2500" b="1" smtClean="0">
                <a:latin typeface="Arial" pitchFamily="34" charset="0"/>
                <a:cs typeface="Arial" pitchFamily="34" charset="0"/>
              </a:rPr>
              <a:t>hình bình hành ABCD và gọi A’B’C’D’ là hình chiếu của ABCD trên mặt phẳng (P) theo phương d (H 4.60)</a:t>
            </a:r>
            <a:br>
              <a:rPr lang="en-US" sz="2500" b="1" smtClean="0">
                <a:latin typeface="Arial" pitchFamily="34" charset="0"/>
                <a:cs typeface="Arial" pitchFamily="34" charset="0"/>
              </a:rPr>
            </a:br>
            <a:r>
              <a:rPr lang="en-US" sz="2500" b="1" smtClean="0">
                <a:latin typeface="Arial" pitchFamily="34" charset="0"/>
                <a:cs typeface="Arial" pitchFamily="34" charset="0"/>
              </a:rPr>
              <a:t>Chứng minh rằng tứ giác A’B’C’D’ là hình bình hành .</a:t>
            </a:r>
            <a:endParaRPr lang="vi-VN" sz="2500" b="1">
              <a:latin typeface="Arial" pitchFamily="34" charset="0"/>
              <a:cs typeface="Arial" pitchFamily="34" charset="0"/>
            </a:endParaRPr>
          </a:p>
        </p:txBody>
      </p:sp>
      <p:sp>
        <p:nvSpPr>
          <p:cNvPr id="25" name="TextBox 24"/>
          <p:cNvSpPr txBox="1"/>
          <p:nvPr/>
        </p:nvSpPr>
        <p:spPr>
          <a:xfrm>
            <a:off x="608012" y="4491335"/>
            <a:ext cx="7086600" cy="830997"/>
          </a:xfrm>
          <a:prstGeom prst="rect">
            <a:avLst/>
          </a:prstGeom>
          <a:noFill/>
        </p:spPr>
        <p:txBody>
          <a:bodyPr wrap="square" rtlCol="0">
            <a:spAutoFit/>
          </a:bodyPr>
          <a:lstStyle/>
          <a:p>
            <a:pPr algn="just"/>
            <a:r>
              <a:rPr lang="en-US" b="1" smtClean="0">
                <a:latin typeface="Arial" pitchFamily="34" charset="0"/>
                <a:cs typeface="Arial" pitchFamily="34" charset="0"/>
              </a:rPr>
              <a:t>Tứ giác A’B’C’D’ có A’B’//C’D’ và A’D’//B’C’ nên nó là </a:t>
            </a:r>
            <a:r>
              <a:rPr lang="en-US" b="1" smtClean="0">
                <a:solidFill>
                  <a:srgbClr val="C00000"/>
                </a:solidFill>
                <a:latin typeface="Arial" pitchFamily="34" charset="0"/>
                <a:cs typeface="Arial" pitchFamily="34" charset="0"/>
              </a:rPr>
              <a:t>hình bình hành </a:t>
            </a:r>
            <a:r>
              <a:rPr lang="en-US" b="1" smtClean="0">
                <a:latin typeface="Arial" pitchFamily="34" charset="0"/>
                <a:cs typeface="Arial" pitchFamily="34" charset="0"/>
              </a:rPr>
              <a:t>.</a:t>
            </a:r>
            <a:endParaRPr lang="vi-VN" b="1">
              <a:latin typeface="Arial" pitchFamily="34" charset="0"/>
              <a:cs typeface="Arial" pitchFamily="34" charset="0"/>
            </a:endParaRPr>
          </a:p>
        </p:txBody>
      </p:sp>
      <p:grpSp>
        <p:nvGrpSpPr>
          <p:cNvPr id="2" name="Group 1"/>
          <p:cNvGrpSpPr/>
          <p:nvPr/>
        </p:nvGrpSpPr>
        <p:grpSpPr>
          <a:xfrm>
            <a:off x="7847012" y="2366282"/>
            <a:ext cx="3933825" cy="2662918"/>
            <a:chOff x="8151812" y="2314162"/>
            <a:chExt cx="3933825" cy="2662918"/>
          </a:xfrm>
        </p:grpSpPr>
        <p:pic>
          <p:nvPicPr>
            <p:cNvPr id="327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1812" y="2314162"/>
              <a:ext cx="39338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489775" y="463852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4.60</a:t>
              </a:r>
              <a:endParaRPr lang="en-US" sz="1600" b="1">
                <a:solidFill>
                  <a:schemeClr val="accent6">
                    <a:lumMod val="75000"/>
                  </a:schemeClr>
                </a:solidFill>
                <a:latin typeface="Arial" pitchFamily="34" charset="0"/>
                <a:cs typeface="Arial" pitchFamily="34" charset="0"/>
              </a:endParaRPr>
            </a:p>
          </p:txBody>
        </p:sp>
      </p:grpSp>
      <p:sp>
        <p:nvSpPr>
          <p:cNvPr id="28"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4" y="222653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456612" y="2333625"/>
            <a:ext cx="3429000" cy="2619375"/>
            <a:chOff x="8151812" y="2333625"/>
            <a:chExt cx="3429000" cy="2619375"/>
          </a:xfrm>
        </p:grpSpPr>
        <p:pic>
          <p:nvPicPr>
            <p:cNvPr id="337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2333625"/>
              <a:ext cx="34290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18612" y="461444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4.61</a:t>
              </a:r>
              <a:endParaRPr lang="en-US" sz="1600" b="1">
                <a:solidFill>
                  <a:schemeClr val="accent6">
                    <a:lumMod val="75000"/>
                  </a:schemeClr>
                </a:solidFill>
                <a:latin typeface="Arial" pitchFamily="34" charset="0"/>
                <a:cs typeface="Arial" pitchFamily="34" charset="0"/>
              </a:endParaRPr>
            </a:p>
          </p:txBody>
        </p:sp>
      </p:grpSp>
      <p:sp>
        <p:nvSpPr>
          <p:cNvPr id="14" name="TextBox 13"/>
          <p:cNvSpPr txBox="1"/>
          <p:nvPr/>
        </p:nvSpPr>
        <p:spPr>
          <a:xfrm>
            <a:off x="344424" y="2743200"/>
            <a:ext cx="7578787"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Hình thang ABCD có AB // CD, A'B'C'D' là hình chiếu song song của ABCD trên mặt phẳng (P) theo phương d </a:t>
            </a:r>
          </a:p>
        </p:txBody>
      </p:sp>
      <p:sp>
        <p:nvSpPr>
          <p:cNvPr id="17" name="TextBox 16"/>
          <p:cNvSpPr txBox="1"/>
          <p:nvPr/>
        </p:nvSpPr>
        <p:spPr>
          <a:xfrm>
            <a:off x="655637" y="3943529"/>
            <a:ext cx="7315199" cy="1200329"/>
          </a:xfrm>
          <a:prstGeom prst="rect">
            <a:avLst/>
          </a:prstGeom>
          <a:noFill/>
        </p:spPr>
        <p:txBody>
          <a:bodyPr wrap="square" rtlCol="0">
            <a:spAutoFit/>
          </a:bodyPr>
          <a:lstStyle/>
          <a:p>
            <a:pPr algn="just"/>
            <a:r>
              <a:rPr lang="vi-VN" b="1">
                <a:latin typeface="Arial" pitchFamily="34" charset="0"/>
                <a:cs typeface="Arial" pitchFamily="34" charset="0"/>
              </a:rPr>
              <a:t>Vì ABCD là hình thang có AB // CD, do đó hình chiếu của AB là A'B' song song với hình chiếu của CD là C'D'.</a:t>
            </a:r>
          </a:p>
        </p:txBody>
      </p:sp>
      <p:sp>
        <p:nvSpPr>
          <p:cNvPr id="18" name="TextBox 17"/>
          <p:cNvSpPr txBox="1"/>
          <p:nvPr/>
        </p:nvSpPr>
        <p:spPr>
          <a:xfrm>
            <a:off x="655636" y="5253335"/>
            <a:ext cx="8686801" cy="461665"/>
          </a:xfrm>
          <a:prstGeom prst="rect">
            <a:avLst/>
          </a:prstGeom>
          <a:noFill/>
        </p:spPr>
        <p:txBody>
          <a:bodyPr wrap="square" rtlCol="0">
            <a:spAutoFit/>
          </a:bodyPr>
          <a:lstStyle/>
          <a:p>
            <a:pPr algn="just"/>
            <a:r>
              <a:rPr lang="vi-VN" b="1">
                <a:latin typeface="Arial" pitchFamily="34" charset="0"/>
                <a:cs typeface="Arial" pitchFamily="34" charset="0"/>
              </a:rPr>
              <a:t>Tứ giác A'B'C'D' có A'B' // C'D' nên nó là hình thang</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4" name="Group 3"/>
          <p:cNvGrpSpPr/>
          <p:nvPr/>
        </p:nvGrpSpPr>
        <p:grpSpPr>
          <a:xfrm>
            <a:off x="227012" y="800100"/>
            <a:ext cx="11422785" cy="1426433"/>
            <a:chOff x="227012" y="800100"/>
            <a:chExt cx="11422785" cy="1426433"/>
          </a:xfrm>
        </p:grpSpPr>
        <p:sp>
          <p:nvSpPr>
            <p:cNvPr id="19" name="Rounded Rectangle 18"/>
            <p:cNvSpPr/>
            <p:nvPr/>
          </p:nvSpPr>
          <p:spPr>
            <a:xfrm>
              <a:off x="1979612" y="838201"/>
              <a:ext cx="9670185" cy="1219199"/>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08212" y="981693"/>
              <a:ext cx="9220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Chứng minh rằng hình chiếu song song của  một hình thang là một hình thang (H 4.61)</a:t>
              </a:r>
              <a:endParaRPr lang="vi-VN" sz="2600" b="1">
                <a:latin typeface="Arial" pitchFamily="34" charset="0"/>
                <a:cs typeface="Arial" pitchFamily="34" charset="0"/>
              </a:endParaRPr>
            </a:p>
          </p:txBody>
        </p:sp>
        <p:sp>
          <p:nvSpPr>
            <p:cNvPr id="20" name="Rectangle 19"/>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1"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8012" y="26059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14" name="TextBox 13"/>
              <p:cNvSpPr txBox="1"/>
              <p:nvPr/>
            </p:nvSpPr>
            <p:spPr>
              <a:xfrm>
                <a:off x="836612" y="4103132"/>
                <a:ext cx="7162800" cy="993349"/>
              </a:xfrm>
              <a:prstGeom prst="rect">
                <a:avLst/>
              </a:prstGeom>
              <a:noFill/>
            </p:spPr>
            <p:txBody>
              <a:bodyPr wrap="square" rtlCol="0">
                <a:spAutoFit/>
              </a:bodyPr>
              <a:lstStyle/>
              <a:p>
                <a:pPr algn="just"/>
                <a:r>
                  <a:rPr lang="en-US" b="1" smtClean="0">
                    <a:latin typeface="Arial" pitchFamily="34" charset="0"/>
                    <a:cs typeface="Arial" pitchFamily="34" charset="0"/>
                  </a:rPr>
                  <a:t>Do vậy B’, N’, C’ thẳng hàng theo thứ tự đó và  </a:t>
                </a:r>
                <a14:m>
                  <m:oMath xmlns:m="http://schemas.openxmlformats.org/officeDocument/2006/math">
                    <m:f>
                      <m:fPr>
                        <m:ctrlPr>
                          <a:rPr lang="en-US" b="1" i="1">
                            <a:latin typeface="Cambria Math"/>
                            <a:cs typeface="Arial" pitchFamily="34" charset="0"/>
                          </a:rPr>
                        </m:ctrlPr>
                      </m:fPr>
                      <m:num>
                        <m:r>
                          <a:rPr lang="en-US" b="1" i="1">
                            <a:latin typeface="Cambria Math"/>
                            <a:cs typeface="Arial" pitchFamily="34" charset="0"/>
                          </a:rPr>
                          <m:t>𝑩</m:t>
                        </m:r>
                        <m:r>
                          <a:rPr lang="en-US" b="1" i="1" smtClean="0">
                            <a:latin typeface="Cambria Math"/>
                            <a:cs typeface="Arial" pitchFamily="34" charset="0"/>
                          </a:rPr>
                          <m:t>′</m:t>
                        </m:r>
                        <m:r>
                          <a:rPr lang="en-US" b="1" i="1">
                            <a:latin typeface="Cambria Math"/>
                            <a:cs typeface="Arial" pitchFamily="34" charset="0"/>
                          </a:rPr>
                          <m:t>𝑴</m:t>
                        </m:r>
                        <m:r>
                          <a:rPr lang="en-US" b="1" i="1" smtClean="0">
                            <a:latin typeface="Cambria Math"/>
                            <a:cs typeface="Arial" pitchFamily="34" charset="0"/>
                          </a:rPr>
                          <m:t>′</m:t>
                        </m:r>
                      </m:num>
                      <m:den>
                        <m:r>
                          <a:rPr lang="en-US" b="1" i="1">
                            <a:latin typeface="Cambria Math"/>
                            <a:cs typeface="Arial" pitchFamily="34" charset="0"/>
                          </a:rPr>
                          <m:t>𝑴</m:t>
                        </m:r>
                        <m:r>
                          <a:rPr lang="en-US" b="1" i="1" smtClean="0">
                            <a:latin typeface="Cambria Math"/>
                            <a:cs typeface="Arial" pitchFamily="34" charset="0"/>
                          </a:rPr>
                          <m:t>′</m:t>
                        </m:r>
                        <m:r>
                          <a:rPr lang="en-US" b="1" i="1">
                            <a:latin typeface="Cambria Math"/>
                            <a:cs typeface="Arial" pitchFamily="34" charset="0"/>
                          </a:rPr>
                          <m:t>𝑪</m:t>
                        </m:r>
                        <m:r>
                          <a:rPr lang="en-US" b="1" i="1" smtClean="0">
                            <a:latin typeface="Cambria Math"/>
                            <a:cs typeface="Arial" pitchFamily="34" charset="0"/>
                          </a:rPr>
                          <m:t>′</m:t>
                        </m:r>
                      </m:den>
                    </m:f>
                    <m:r>
                      <a:rPr lang="en-US" b="1" i="1">
                        <a:latin typeface="Cambria Math"/>
                        <a:cs typeface="Arial" pitchFamily="34" charset="0"/>
                      </a:rPr>
                      <m:t>=</m:t>
                    </m:r>
                    <m:r>
                      <a:rPr lang="en-US" b="1" i="1">
                        <a:latin typeface="Cambria Math"/>
                        <a:cs typeface="Arial" pitchFamily="34" charset="0"/>
                      </a:rPr>
                      <m:t>𝟏</m:t>
                    </m:r>
                  </m:oMath>
                </a14:m>
                <a:r>
                  <a:rPr lang="en-US" b="1" smtClean="0">
                    <a:latin typeface="Arial" pitchFamily="34" charset="0"/>
                    <a:cs typeface="Arial" pitchFamily="34" charset="0"/>
                  </a:rPr>
                  <a:t> , tức là M’ là trung điểm của B’C’</a:t>
                </a:r>
                <a:endParaRPr lang="vi-VN"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836612" y="4103132"/>
                <a:ext cx="7162800" cy="993349"/>
              </a:xfrm>
              <a:prstGeom prst="rect">
                <a:avLst/>
              </a:prstGeom>
              <a:blipFill rotWithShape="1">
                <a:blip r:embed="rId4"/>
                <a:stretch>
                  <a:fillRect l="-1277" t="-4294" r="-1362" b="-49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31812" y="2971800"/>
                <a:ext cx="7239000" cy="101668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Vì M là trung điểm của BC nên B, M, C thẳng hàng theo thứ tự đó và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𝑩𝑴</m:t>
                        </m:r>
                      </m:num>
                      <m:den>
                        <m:r>
                          <a:rPr lang="en-US" b="1" i="1" smtClean="0">
                            <a:latin typeface="Cambria Math"/>
                            <a:cs typeface="Arial" pitchFamily="34" charset="0"/>
                          </a:rPr>
                          <m:t>𝑴𝑪</m:t>
                        </m:r>
                      </m:den>
                    </m:f>
                    <m:r>
                      <a:rPr lang="en-US" b="1" i="1" smtClean="0">
                        <a:latin typeface="Cambria Math"/>
                        <a:cs typeface="Arial" pitchFamily="34" charset="0"/>
                      </a:rPr>
                      <m:t>=</m:t>
                    </m:r>
                    <m:r>
                      <a:rPr lang="en-US" b="1" i="1" smtClean="0">
                        <a:latin typeface="Cambria Math"/>
                        <a:cs typeface="Arial" pitchFamily="34" charset="0"/>
                      </a:rPr>
                      <m:t>𝟏</m:t>
                    </m:r>
                  </m:oMath>
                </a14:m>
                <a:endParaRPr lang="vi-VN"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531812" y="2971800"/>
                <a:ext cx="7239000" cy="1016689"/>
              </a:xfrm>
              <a:prstGeom prst="rect">
                <a:avLst/>
              </a:prstGeom>
              <a:blipFill rotWithShape="1">
                <a:blip r:embed="rId5"/>
                <a:stretch>
                  <a:fillRect l="-1094" t="-4217" r="-1263" b="-2410"/>
                </a:stretch>
              </a:blipFill>
            </p:spPr>
            <p:txBody>
              <a:bodyPr/>
              <a:lstStyle/>
              <a:p>
                <a:r>
                  <a:rPr lang="en-US">
                    <a:noFill/>
                  </a:rPr>
                  <a:t> </a:t>
                </a:r>
              </a:p>
            </p:txBody>
          </p:sp>
        </mc:Fallback>
      </mc:AlternateContent>
      <p:grpSp>
        <p:nvGrpSpPr>
          <p:cNvPr id="2" name="Group 1"/>
          <p:cNvGrpSpPr/>
          <p:nvPr/>
        </p:nvGrpSpPr>
        <p:grpSpPr>
          <a:xfrm>
            <a:off x="303212" y="762000"/>
            <a:ext cx="11506200" cy="1661971"/>
            <a:chOff x="303212" y="762000"/>
            <a:chExt cx="11506200" cy="1661971"/>
          </a:xfrm>
        </p:grpSpPr>
        <p:sp>
          <p:nvSpPr>
            <p:cNvPr id="16" name="Rounded Rectangle 15"/>
            <p:cNvSpPr/>
            <p:nvPr/>
          </p:nvSpPr>
          <p:spPr>
            <a:xfrm>
              <a:off x="1714587" y="819827"/>
              <a:ext cx="10044590" cy="1604144"/>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762000"/>
              <a:ext cx="98298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a:t>
              </a:r>
              <a:r>
                <a:rPr lang="en-US" sz="2500" b="1" smtClean="0">
                  <a:latin typeface="Arial" pitchFamily="34" charset="0"/>
                  <a:cs typeface="Arial" pitchFamily="34" charset="0"/>
                </a:rPr>
                <a:t>tam giác ABC có M là trung điểm của BC . Một phép chiếu song song biến tam giác ABC thành tam giác A’B’C’, biến M thành M’. Chứng minh rằng A’M’ là đường trung tuyến của tam giác A’B’C’ (H 4.62)</a:t>
              </a:r>
              <a:endParaRPr lang="vi-VN" sz="2500" b="1">
                <a:latin typeface="Arial" pitchFamily="34" charset="0"/>
                <a:cs typeface="Arial" pitchFamily="34" charset="0"/>
              </a:endParaRPr>
            </a:p>
          </p:txBody>
        </p:sp>
      </p:grpSp>
      <p:sp>
        <p:nvSpPr>
          <p:cNvPr id="25" name="TextBox 24"/>
          <p:cNvSpPr txBox="1"/>
          <p:nvPr/>
        </p:nvSpPr>
        <p:spPr>
          <a:xfrm>
            <a:off x="836612" y="5246132"/>
            <a:ext cx="7620000"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r>
              <a:rPr lang="en-US" b="1" smtClean="0">
                <a:solidFill>
                  <a:srgbClr val="C00000"/>
                </a:solidFill>
                <a:latin typeface="Arial" pitchFamily="34" charset="0"/>
                <a:cs typeface="Arial" pitchFamily="34" charset="0"/>
              </a:rPr>
              <a:t>A’M’ là đường trung tuyến của tam giác A’B’C’</a:t>
            </a:r>
            <a:endParaRPr lang="vi-VN" b="1">
              <a:solidFill>
                <a:srgbClr val="C00000"/>
              </a:solidFill>
              <a:latin typeface="Arial" pitchFamily="34" charset="0"/>
              <a:cs typeface="Arial" pitchFamily="34" charset="0"/>
            </a:endParaRPr>
          </a:p>
        </p:txBody>
      </p:sp>
      <p:sp>
        <p:nvSpPr>
          <p:cNvPr id="28"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8617585" y="2508885"/>
            <a:ext cx="3164205" cy="3336637"/>
            <a:chOff x="8617585" y="2508885"/>
            <a:chExt cx="3164205" cy="3336637"/>
          </a:xfrm>
        </p:grpSpPr>
        <p:pic>
          <p:nvPicPr>
            <p:cNvPr id="3482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7585" y="2508885"/>
              <a:ext cx="3164205" cy="320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570737" y="5506968"/>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4.62</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72420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2" y="2349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62000"/>
            <a:ext cx="11644903" cy="1426433"/>
            <a:chOff x="227012" y="800100"/>
            <a:chExt cx="11644903" cy="1426433"/>
          </a:xfrm>
        </p:grpSpPr>
        <p:sp>
          <p:nvSpPr>
            <p:cNvPr id="21" name="Rounded Rectangle 20"/>
            <p:cNvSpPr/>
            <p:nvPr/>
          </p:nvSpPr>
          <p:spPr>
            <a:xfrm>
              <a:off x="1979612" y="838201"/>
              <a:ext cx="9892303" cy="138833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3</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59745"/>
              <a:ext cx="9725132"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Một phép chiếu song song biến tam giác ABC thành tam giác A’B’C’. Chứng minh rằng phép chiếu đó biến đường trung bình của tam giác ABC thành đường trung bình của tam giác A’B’C’.</a:t>
              </a:r>
              <a:endParaRPr lang="vi-VN" b="1">
                <a:latin typeface="Arial" pitchFamily="34" charset="0"/>
                <a:cs typeface="Arial" pitchFamily="34" charset="0"/>
              </a:endParaRPr>
            </a:p>
          </p:txBody>
        </p:sp>
      </p:grpSp>
      <p:sp>
        <p:nvSpPr>
          <p:cNvPr id="11"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sp>
        <p:nvSpPr>
          <p:cNvPr id="13" name="TextBox 12"/>
          <p:cNvSpPr txBox="1"/>
          <p:nvPr/>
        </p:nvSpPr>
        <p:spPr>
          <a:xfrm>
            <a:off x="227012" y="2743200"/>
            <a:ext cx="7510312"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Tam giác A'B'C' là hình chiếu của tam giác ABC trên mặt phẳng (P) theo phương d.</a:t>
            </a: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9973" y="2209800"/>
            <a:ext cx="3321942"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498324" y="3505200"/>
                <a:ext cx="7239000" cy="769441"/>
              </a:xfrm>
              <a:prstGeom prst="rect">
                <a:avLst/>
              </a:prstGeom>
              <a:noFill/>
            </p:spPr>
            <p:txBody>
              <a:bodyPr wrap="square" rtlCol="0">
                <a:spAutoFit/>
              </a:bodyPr>
              <a:lstStyle/>
              <a:p>
                <a:pPr algn="just"/>
                <a:r>
                  <a:rPr lang="vi-VN" sz="2200" b="1">
                    <a:latin typeface="Arial" pitchFamily="34" charset="0"/>
                    <a:cs typeface="Arial" pitchFamily="34" charset="0"/>
                  </a:rPr>
                  <a:t>Gọi M, N, P </a:t>
                </a:r>
                <a:r>
                  <a:rPr lang="vi-VN" sz="2200" b="1" smtClean="0">
                    <a:latin typeface="Arial" pitchFamily="34" charset="0"/>
                    <a:cs typeface="Arial" pitchFamily="34" charset="0"/>
                  </a:rPr>
                  <a:t>là </a:t>
                </a:r>
                <a:r>
                  <a:rPr lang="vi-VN" sz="2200" b="1">
                    <a:latin typeface="Arial" pitchFamily="34" charset="0"/>
                    <a:cs typeface="Arial" pitchFamily="34" charset="0"/>
                  </a:rPr>
                  <a:t>trung điểm của AB, BC, AC. Khi đó MN, NP, MP là các đường trung bình của </a:t>
                </a:r>
                <a14:m>
                  <m:oMath xmlns:m="http://schemas.openxmlformats.org/officeDocument/2006/math">
                    <m:r>
                      <a:rPr lang="vi-VN" sz="2200" b="1" i="1" smtClean="0">
                        <a:latin typeface="Cambria Math"/>
                        <a:ea typeface="Cambria Math"/>
                        <a:cs typeface="Arial" pitchFamily="34" charset="0"/>
                      </a:rPr>
                      <m:t>∆</m:t>
                    </m:r>
                  </m:oMath>
                </a14:m>
                <a:r>
                  <a:rPr lang="vi-VN" sz="2200" b="1" smtClean="0">
                    <a:latin typeface="Arial" pitchFamily="34" charset="0"/>
                    <a:cs typeface="Arial" pitchFamily="34" charset="0"/>
                  </a:rPr>
                  <a:t>ABC</a:t>
                </a:r>
                <a:r>
                  <a:rPr lang="vi-VN" sz="2200" b="1">
                    <a:latin typeface="Arial" pitchFamily="34" charset="0"/>
                    <a:cs typeface="Arial" pitchFamily="34" charset="0"/>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498324" y="3505200"/>
                <a:ext cx="7239000" cy="769441"/>
              </a:xfrm>
              <a:prstGeom prst="rect">
                <a:avLst/>
              </a:prstGeom>
              <a:blipFill rotWithShape="1">
                <a:blip r:embed="rId7"/>
                <a:stretch>
                  <a:fillRect l="-1095" t="-3968" r="-1095" b="-15873"/>
                </a:stretch>
              </a:blipFill>
            </p:spPr>
            <p:txBody>
              <a:bodyPr/>
              <a:lstStyle/>
              <a:p>
                <a:r>
                  <a:rPr lang="en-US">
                    <a:noFill/>
                  </a:rPr>
                  <a:t> </a:t>
                </a:r>
              </a:p>
            </p:txBody>
          </p:sp>
        </mc:Fallback>
      </mc:AlternateContent>
      <p:sp>
        <p:nvSpPr>
          <p:cNvPr id="17" name="TextBox 16"/>
          <p:cNvSpPr txBox="1"/>
          <p:nvPr/>
        </p:nvSpPr>
        <p:spPr>
          <a:xfrm>
            <a:off x="498324" y="4267200"/>
            <a:ext cx="7239000" cy="769441"/>
          </a:xfrm>
          <a:prstGeom prst="rect">
            <a:avLst/>
          </a:prstGeom>
          <a:noFill/>
        </p:spPr>
        <p:txBody>
          <a:bodyPr wrap="square" rtlCol="0">
            <a:spAutoFit/>
          </a:bodyPr>
          <a:lstStyle/>
          <a:p>
            <a:pPr algn="just"/>
            <a:r>
              <a:rPr lang="vi-VN" sz="2200" b="1">
                <a:latin typeface="Arial" pitchFamily="34" charset="0"/>
                <a:cs typeface="Arial" pitchFamily="34" charset="0"/>
              </a:rPr>
              <a:t>Gọi M', N', P' lần lượt là hình chiếu của M, N, P trên mặt phẳng (P) theo phương d.</a:t>
            </a:r>
          </a:p>
        </p:txBody>
      </p:sp>
      <mc:AlternateContent xmlns:mc="http://schemas.openxmlformats.org/markup-compatibility/2006" xmlns:a14="http://schemas.microsoft.com/office/drawing/2010/main">
        <mc:Choice Requires="a14">
          <p:sp>
            <p:nvSpPr>
              <p:cNvPr id="18" name="TextBox 17"/>
              <p:cNvSpPr txBox="1"/>
              <p:nvPr/>
            </p:nvSpPr>
            <p:spPr>
              <a:xfrm>
                <a:off x="498324" y="5105400"/>
                <a:ext cx="11014686" cy="601062"/>
              </a:xfrm>
              <a:prstGeom prst="rect">
                <a:avLst/>
              </a:prstGeom>
              <a:noFill/>
            </p:spPr>
            <p:txBody>
              <a:bodyPr wrap="square" rtlCol="0">
                <a:spAutoFit/>
              </a:bodyPr>
              <a:lstStyle/>
              <a:p>
                <a:pPr algn="just"/>
                <a:r>
                  <a:rPr lang="vi-VN" sz="2200" b="1" smtClean="0">
                    <a:latin typeface="Arial" pitchFamily="34" charset="0"/>
                    <a:cs typeface="Arial" pitchFamily="34" charset="0"/>
                  </a:rPr>
                  <a:t>Vì M là trung điểm của AB nên A, M, B thẳng hàng theo thứ tự </a:t>
                </a:r>
                <a:r>
                  <a:rPr lang="vi-VN" sz="2200" b="1">
                    <a:latin typeface="Arial" pitchFamily="34" charset="0"/>
                    <a:cs typeface="Arial" pitchFamily="34" charset="0"/>
                  </a:rPr>
                  <a:t>đó </a:t>
                </a:r>
                <a:r>
                  <a:rPr lang="vi-VN" sz="2200" b="1" smtClean="0">
                    <a:latin typeface="Arial" pitchFamily="34" charset="0"/>
                    <a:cs typeface="Arial" pitchFamily="34" charset="0"/>
                  </a:rPr>
                  <a:t>và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𝑨𝑴</m:t>
                        </m:r>
                      </m:num>
                      <m:den>
                        <m:r>
                          <a:rPr lang="en-US" sz="2200" b="1" i="1" smtClean="0">
                            <a:latin typeface="Cambria Math"/>
                            <a:cs typeface="Arial" pitchFamily="34" charset="0"/>
                          </a:rPr>
                          <m:t>𝑴𝑩</m:t>
                        </m:r>
                      </m:den>
                    </m:f>
                    <m:r>
                      <a:rPr lang="en-US" sz="2200" b="1" i="1" smtClean="0">
                        <a:latin typeface="Cambria Math"/>
                        <a:cs typeface="Arial" pitchFamily="34" charset="0"/>
                      </a:rPr>
                      <m:t>=</m:t>
                    </m:r>
                    <m:r>
                      <a:rPr lang="en-US" sz="2200" b="1" i="1" smtClean="0">
                        <a:latin typeface="Cambria Math"/>
                        <a:cs typeface="Arial" pitchFamily="34" charset="0"/>
                      </a:rPr>
                      <m:t>𝟏</m:t>
                    </m:r>
                  </m:oMath>
                </a14:m>
                <a:r>
                  <a:rPr lang="vi-VN"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98324" y="5105400"/>
                <a:ext cx="11014686" cy="601062"/>
              </a:xfrm>
              <a:prstGeom prst="rect">
                <a:avLst/>
              </a:prstGeom>
              <a:blipFill rotWithShape="1">
                <a:blip r:embed="rId8"/>
                <a:stretch>
                  <a:fillRect l="-719" b="-3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98324" y="5706462"/>
                <a:ext cx="11014686" cy="578876"/>
              </a:xfrm>
              <a:prstGeom prst="rect">
                <a:avLst/>
              </a:prstGeom>
              <a:noFill/>
            </p:spPr>
            <p:txBody>
              <a:bodyPr wrap="square" rtlCol="0">
                <a:spAutoFit/>
              </a:bodyPr>
              <a:lstStyle/>
              <a:p>
                <a:pPr algn="just"/>
                <a:r>
                  <a:rPr lang="vi-VN" sz="2200" b="1" smtClean="0">
                    <a:latin typeface="Arial" pitchFamily="34" charset="0"/>
                    <a:cs typeface="Arial" pitchFamily="34" charset="0"/>
                  </a:rPr>
                  <a:t>Do vậy A', M', B' thẳng hàng theo thứ tự </a:t>
                </a:r>
                <a:r>
                  <a:rPr lang="vi-VN" sz="2200" b="1">
                    <a:latin typeface="Arial" pitchFamily="34" charset="0"/>
                    <a:cs typeface="Arial" pitchFamily="34" charset="0"/>
                  </a:rPr>
                  <a:t>đó </a:t>
                </a:r>
                <a:r>
                  <a:rPr lang="vi-VN" sz="2200" b="1" smtClean="0">
                    <a:latin typeface="Arial" pitchFamily="34" charset="0"/>
                    <a:cs typeface="Arial" pitchFamily="34" charset="0"/>
                  </a:rPr>
                  <a:t>và</a:t>
                </a:r>
                <a:r>
                  <a:rPr lang="en-US" sz="2200" b="1" smtClean="0">
                    <a:latin typeface="Arial" pitchFamily="34" charset="0"/>
                    <a:cs typeface="Arial" pitchFamily="34" charset="0"/>
                  </a:rPr>
                  <a:t> </a:t>
                </a:r>
                <a14:m>
                  <m:oMath xmlns:m="http://schemas.openxmlformats.org/officeDocument/2006/math">
                    <m:f>
                      <m:fPr>
                        <m:ctrlPr>
                          <a:rPr lang="en-US" sz="2200" b="1" i="1">
                            <a:latin typeface="Cambria Math"/>
                            <a:cs typeface="Arial" pitchFamily="34" charset="0"/>
                          </a:rPr>
                        </m:ctrlPr>
                      </m:fPr>
                      <m:num>
                        <m:r>
                          <a:rPr lang="en-US" sz="2200" b="1" i="1">
                            <a:latin typeface="Cambria Math"/>
                            <a:cs typeface="Arial" pitchFamily="34" charset="0"/>
                          </a:rPr>
                          <m:t>𝑨</m:t>
                        </m:r>
                        <m:r>
                          <a:rPr lang="en-US" sz="2200" b="1" i="1" smtClean="0">
                            <a:latin typeface="Cambria Math"/>
                            <a:cs typeface="Arial" pitchFamily="34" charset="0"/>
                          </a:rPr>
                          <m:t>′</m:t>
                        </m:r>
                        <m:r>
                          <a:rPr lang="en-US" sz="2200" b="1" i="1">
                            <a:latin typeface="Cambria Math"/>
                            <a:cs typeface="Arial" pitchFamily="34" charset="0"/>
                          </a:rPr>
                          <m:t>𝑴</m:t>
                        </m:r>
                        <m:r>
                          <a:rPr lang="en-US" sz="2200" b="1" i="1" smtClean="0">
                            <a:latin typeface="Cambria Math"/>
                            <a:cs typeface="Arial" pitchFamily="34" charset="0"/>
                          </a:rPr>
                          <m:t>′</m:t>
                        </m:r>
                      </m:num>
                      <m:den>
                        <m:r>
                          <a:rPr lang="en-US" sz="2200" b="1" i="1">
                            <a:latin typeface="Cambria Math"/>
                            <a:cs typeface="Arial" pitchFamily="34" charset="0"/>
                          </a:rPr>
                          <m:t>𝑴</m:t>
                        </m:r>
                        <m:r>
                          <a:rPr lang="en-US" sz="2200" b="1" i="1" smtClean="0">
                            <a:latin typeface="Cambria Math"/>
                            <a:cs typeface="Arial" pitchFamily="34" charset="0"/>
                          </a:rPr>
                          <m:t>′</m:t>
                        </m:r>
                        <m:r>
                          <a:rPr lang="en-US" sz="2200" b="1" i="1">
                            <a:latin typeface="Cambria Math"/>
                            <a:cs typeface="Arial" pitchFamily="34" charset="0"/>
                          </a:rPr>
                          <m:t>𝑩</m:t>
                        </m:r>
                        <m:r>
                          <a:rPr lang="en-US" sz="2200" b="1" i="1" smtClean="0">
                            <a:latin typeface="Cambria Math"/>
                            <a:cs typeface="Arial" pitchFamily="34" charset="0"/>
                          </a:rPr>
                          <m:t>′</m:t>
                        </m:r>
                      </m:den>
                    </m:f>
                    <m:r>
                      <a:rPr lang="en-US" sz="2200" b="1" i="1">
                        <a:latin typeface="Cambria Math"/>
                        <a:cs typeface="Arial" pitchFamily="34" charset="0"/>
                      </a:rPr>
                      <m:t>=</m:t>
                    </m:r>
                    <m:r>
                      <a:rPr lang="en-US" sz="2200" b="1" i="1">
                        <a:latin typeface="Cambria Math"/>
                        <a:cs typeface="Arial" pitchFamily="34" charset="0"/>
                      </a:rPr>
                      <m:t>𝟏</m:t>
                    </m:r>
                  </m:oMath>
                </a14:m>
                <a:r>
                  <a:rPr lang="vi-VN" sz="2200" b="1">
                    <a:latin typeface="Arial" pitchFamily="34" charset="0"/>
                    <a:cs typeface="Arial" pitchFamily="34" charset="0"/>
                  </a:rPr>
                  <a:t>tức là M' là trung điểm </a:t>
                </a:r>
                <a:r>
                  <a:rPr lang="vi-VN" sz="2200" b="1" smtClean="0">
                    <a:latin typeface="Arial" pitchFamily="34" charset="0"/>
                    <a:cs typeface="Arial" pitchFamily="34" charset="0"/>
                  </a:rPr>
                  <a:t>A'B</a:t>
                </a:r>
                <a:r>
                  <a:rPr lang="vi-VN" sz="2200" b="1">
                    <a:latin typeface="Arial" pitchFamily="34" charset="0"/>
                    <a:cs typeface="Arial" pitchFamily="34" charset="0"/>
                  </a:rPr>
                  <a:t>'</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98324" y="5706462"/>
                <a:ext cx="11014686" cy="578876"/>
              </a:xfrm>
              <a:prstGeom prst="rect">
                <a:avLst/>
              </a:prstGeom>
              <a:blipFill rotWithShape="1">
                <a:blip r:embed="rId9"/>
                <a:stretch>
                  <a:fillRect l="-719" r="-221" b="-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98323" y="6279124"/>
                <a:ext cx="11690501" cy="430887"/>
              </a:xfrm>
              <a:prstGeom prst="rect">
                <a:avLst/>
              </a:prstGeom>
              <a:noFill/>
            </p:spPr>
            <p:txBody>
              <a:bodyPr wrap="square" rtlCol="0">
                <a:spAutoFit/>
              </a:bodyPr>
              <a:lstStyle/>
              <a:p>
                <a:pPr algn="just"/>
                <a:r>
                  <a:rPr lang="en-US" sz="2200" b="1" smtClean="0">
                    <a:latin typeface="Arial" pitchFamily="34" charset="0"/>
                    <a:cs typeface="Arial" pitchFamily="34" charset="0"/>
                  </a:rPr>
                  <a:t>Tương tự N</a:t>
                </a:r>
                <a:r>
                  <a:rPr lang="vi-VN" sz="2200" b="1" smtClean="0">
                    <a:latin typeface="Arial" pitchFamily="34" charset="0"/>
                    <a:cs typeface="Arial" pitchFamily="34" charset="0"/>
                  </a:rPr>
                  <a:t>' </a:t>
                </a:r>
                <a:r>
                  <a:rPr lang="vi-VN" sz="2200" b="1">
                    <a:latin typeface="Arial" pitchFamily="34" charset="0"/>
                    <a:cs typeface="Arial" pitchFamily="34" charset="0"/>
                  </a:rPr>
                  <a:t>là trung điểm </a:t>
                </a:r>
                <a:r>
                  <a:rPr lang="vi-VN" sz="2200" b="1" smtClean="0">
                    <a:latin typeface="Arial" pitchFamily="34" charset="0"/>
                    <a:cs typeface="Arial" pitchFamily="34" charset="0"/>
                  </a:rPr>
                  <a:t>B‘</a:t>
                </a:r>
                <a:r>
                  <a:rPr lang="en-US" sz="2200" b="1" smtClean="0">
                    <a:latin typeface="Arial" pitchFamily="34" charset="0"/>
                    <a:cs typeface="Arial" pitchFamily="34" charset="0"/>
                  </a:rPr>
                  <a:t>C’ .</a:t>
                </a:r>
                <a:r>
                  <a:rPr lang="vi-VN" sz="2200" b="1">
                    <a:latin typeface="Arial" pitchFamily="34" charset="0"/>
                    <a:cs typeface="Arial" pitchFamily="34" charset="0"/>
                  </a:rPr>
                  <a:t> Vậy M'N', N'P', M'P' là các đường trung </a:t>
                </a:r>
                <a:r>
                  <a:rPr lang="vi-VN" sz="2200" b="1" smtClean="0">
                    <a:latin typeface="Arial" pitchFamily="34" charset="0"/>
                    <a:cs typeface="Arial" pitchFamily="34" charset="0"/>
                  </a:rPr>
                  <a:t>bình</a:t>
                </a:r>
                <a:r>
                  <a:rPr lang="en-US" sz="2200" b="1" smtClean="0">
                    <a:latin typeface="Arial" pitchFamily="34" charset="0"/>
                    <a:cs typeface="Arial" pitchFamily="34" charset="0"/>
                  </a:rPr>
                  <a:t> </a:t>
                </a:r>
                <a14:m>
                  <m:oMath xmlns:m="http://schemas.openxmlformats.org/officeDocument/2006/math">
                    <m:r>
                      <a:rPr lang="vi-VN" sz="2200" b="1" i="1">
                        <a:latin typeface="Cambria Math"/>
                        <a:ea typeface="Cambria Math"/>
                        <a:cs typeface="Arial" pitchFamily="34" charset="0"/>
                      </a:rPr>
                      <m:t>∆</m:t>
                    </m:r>
                  </m:oMath>
                </a14:m>
                <a:r>
                  <a:rPr lang="vi-VN" sz="2200" b="1" smtClean="0">
                    <a:latin typeface="Arial" pitchFamily="34" charset="0"/>
                    <a:cs typeface="Arial" pitchFamily="34" charset="0"/>
                  </a:rPr>
                  <a:t>A</a:t>
                </a:r>
                <a:r>
                  <a:rPr lang="en-US" sz="2200" b="1" smtClean="0">
                    <a:latin typeface="Arial" pitchFamily="34" charset="0"/>
                    <a:cs typeface="Arial" pitchFamily="34" charset="0"/>
                  </a:rPr>
                  <a:t>’</a:t>
                </a:r>
                <a:r>
                  <a:rPr lang="vi-VN" sz="2200" b="1" smtClean="0">
                    <a:latin typeface="Arial" pitchFamily="34" charset="0"/>
                    <a:cs typeface="Arial" pitchFamily="34" charset="0"/>
                  </a:rPr>
                  <a:t>B</a:t>
                </a:r>
                <a:r>
                  <a:rPr lang="en-US" sz="2200" b="1" smtClean="0">
                    <a:latin typeface="Arial" pitchFamily="34" charset="0"/>
                    <a:cs typeface="Arial" pitchFamily="34" charset="0"/>
                  </a:rPr>
                  <a:t>’</a:t>
                </a:r>
                <a:r>
                  <a:rPr lang="vi-VN" sz="2200" b="1" smtClean="0">
                    <a:latin typeface="Arial" pitchFamily="34" charset="0"/>
                    <a:cs typeface="Arial" pitchFamily="34" charset="0"/>
                  </a:rPr>
                  <a:t>C</a:t>
                </a:r>
                <a:r>
                  <a:rPr lang="en-US" sz="2200" b="1" smtClean="0">
                    <a:latin typeface="Arial" pitchFamily="34" charset="0"/>
                    <a:cs typeface="Arial" pitchFamily="34" charset="0"/>
                  </a:rPr>
                  <a:t>’  </a:t>
                </a:r>
                <a:endParaRPr lang="vi-VN" sz="2200" b="1">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8323" y="6279124"/>
                <a:ext cx="11690501" cy="430887"/>
              </a:xfrm>
              <a:prstGeom prst="rect">
                <a:avLst/>
              </a:prstGeom>
              <a:blipFill rotWithShape="1">
                <a:blip r:embed="rId10"/>
                <a:stretch>
                  <a:fillRect l="-678" t="-7042" b="-28169"/>
                </a:stretch>
              </a:blipFill>
            </p:spPr>
            <p:txBody>
              <a:bodyPr/>
              <a:lstStyle/>
              <a:p>
                <a:r>
                  <a:rPr lang="en-US">
                    <a:noFill/>
                  </a:rPr>
                  <a:t> </a:t>
                </a:r>
              </a:p>
            </p:txBody>
          </p:sp>
        </mc:Fallback>
      </mc:AlternateContent>
    </p:spTree>
    <p:extLst>
      <p:ext uri="{BB962C8B-B14F-4D97-AF65-F5344CB8AC3E}">
        <p14:creationId xmlns:p14="http://schemas.microsoft.com/office/powerpoint/2010/main" val="15808386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367145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grpSp>
        <p:nvGrpSpPr>
          <p:cNvPr id="5" name="Group 4"/>
          <p:cNvGrpSpPr/>
          <p:nvPr/>
        </p:nvGrpSpPr>
        <p:grpSpPr>
          <a:xfrm>
            <a:off x="287500" y="762001"/>
            <a:ext cx="11560013" cy="1066799"/>
            <a:chOff x="287500" y="762001"/>
            <a:chExt cx="11560013" cy="1066799"/>
          </a:xfrm>
        </p:grpSpPr>
        <p:sp>
          <p:nvSpPr>
            <p:cNvPr id="17" name="Rounded Rectangle 16"/>
            <p:cNvSpPr/>
            <p:nvPr/>
          </p:nvSpPr>
          <p:spPr>
            <a:xfrm>
              <a:off x="289088" y="762001"/>
              <a:ext cx="11558425" cy="1066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979611" y="838200"/>
              <a:ext cx="9657061" cy="892552"/>
            </a:xfrm>
            <a:prstGeom prst="rect">
              <a:avLst/>
            </a:prstGeom>
            <a:noFill/>
          </p:spPr>
          <p:txBody>
            <a:bodyPr wrap="square" rtlCol="0">
              <a:spAutoFit/>
            </a:bodyPr>
            <a:lstStyle/>
            <a:p>
              <a:r>
                <a:rPr lang="en-US" sz="2600" b="1" smtClean="0">
                  <a:latin typeface="Arial" pitchFamily="34" charset="0"/>
                  <a:cs typeface="Arial" pitchFamily="34" charset="0"/>
                </a:rPr>
                <a:t> Trong ba hình dưới đây, hình nào thể hiện hình lập phương chính xác hơn ?</a:t>
              </a:r>
              <a:endParaRPr lang="vi-VN" sz="2600" b="1">
                <a:latin typeface="Arial" pitchFamily="34" charset="0"/>
                <a:cs typeface="Arial" pitchFamily="34" charset="0"/>
              </a:endParaRPr>
            </a:p>
          </p:txBody>
        </p:sp>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0080" b="33848"/>
            <a:stretch/>
          </p:blipFill>
          <p:spPr bwMode="auto">
            <a:xfrm>
              <a:off x="287500" y="821947"/>
              <a:ext cx="1692112" cy="5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596989" y="4724400"/>
            <a:ext cx="9383623" cy="2021548"/>
            <a:chOff x="478879" y="4343400"/>
            <a:chExt cx="9383623" cy="2021548"/>
          </a:xfrm>
        </p:grpSpPr>
        <p:grpSp>
          <p:nvGrpSpPr>
            <p:cNvPr id="16" name="Group 15"/>
            <p:cNvGrpSpPr/>
            <p:nvPr/>
          </p:nvGrpSpPr>
          <p:grpSpPr>
            <a:xfrm>
              <a:off x="478879" y="4343400"/>
              <a:ext cx="8984878" cy="1940362"/>
              <a:chOff x="301624" y="4914900"/>
              <a:chExt cx="8984878" cy="1940362"/>
            </a:xfrm>
          </p:grpSpPr>
          <p:sp>
            <p:nvSpPr>
              <p:cNvPr id="22" name="Rounded Rectangle 21"/>
              <p:cNvSpPr/>
              <p:nvPr/>
            </p:nvSpPr>
            <p:spPr>
              <a:xfrm>
                <a:off x="301624" y="4914900"/>
                <a:ext cx="8984878" cy="194036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3" name="TextBox 22"/>
              <p:cNvSpPr txBox="1"/>
              <p:nvPr/>
            </p:nvSpPr>
            <p:spPr>
              <a:xfrm>
                <a:off x="354557" y="5031938"/>
                <a:ext cx="8387023" cy="1692771"/>
              </a:xfrm>
              <a:prstGeom prst="rect">
                <a:avLst/>
              </a:prstGeom>
              <a:noFill/>
            </p:spPr>
            <p:txBody>
              <a:bodyPr wrap="square" rtlCol="0">
                <a:spAutoFit/>
              </a:bodyPr>
              <a:lstStyle/>
              <a:p>
                <a:pPr marL="457200" indent="-457200">
                  <a:buFont typeface="Arial" pitchFamily="34" charset="0"/>
                  <a:buChar char="•"/>
                </a:pPr>
                <a:r>
                  <a:rPr lang="en-US" sz="2600" b="1" smtClean="0">
                    <a:solidFill>
                      <a:srgbClr val="C00000"/>
                    </a:solidFill>
                    <a:latin typeface="Arial" pitchFamily="34" charset="0"/>
                    <a:cs typeface="Arial" pitchFamily="34" charset="0"/>
                  </a:rPr>
                  <a:t>Hình biểu diễn </a:t>
                </a:r>
                <a:r>
                  <a:rPr lang="en-US" sz="2600" b="1" smtClean="0">
                    <a:latin typeface="Arial" pitchFamily="34" charset="0"/>
                    <a:cs typeface="Arial" pitchFamily="34" charset="0"/>
                  </a:rPr>
                  <a:t>của một hình trong không gian là hình chiếu song song của hình đó trên một mặt phẳng theo một phương chiếu nào đó hoặc hình đồng dạng với hình chiếu đó.</a:t>
                </a:r>
                <a:endParaRPr lang="vi-VN" sz="2600" b="1">
                  <a:latin typeface="Arial" pitchFamily="34" charset="0"/>
                  <a:cs typeface="Arial" pitchFamily="34" charset="0"/>
                </a:endParaRPr>
              </a:p>
            </p:txBody>
          </p:sp>
        </p:grpSp>
        <p:pic>
          <p:nvPicPr>
            <p:cNvPr id="2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a:off x="8528498" y="5057775"/>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198812" y="1905000"/>
            <a:ext cx="7496091" cy="2052629"/>
            <a:chOff x="3272415" y="2221923"/>
            <a:chExt cx="7496091" cy="2052629"/>
          </a:xfrm>
        </p:grpSpPr>
        <p:sp>
          <p:nvSpPr>
            <p:cNvPr id="15" name="TextBox 14"/>
            <p:cNvSpPr txBox="1"/>
            <p:nvPr/>
          </p:nvSpPr>
          <p:spPr>
            <a:xfrm>
              <a:off x="9510609" y="293587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4.63</a:t>
              </a:r>
              <a:endParaRPr lang="en-US" sz="1600" b="1">
                <a:solidFill>
                  <a:schemeClr val="accent6">
                    <a:lumMod val="75000"/>
                  </a:schemeClr>
                </a:solidFill>
                <a:latin typeface="Arial" pitchFamily="34" charset="0"/>
                <a:cs typeface="Arial" pitchFamily="34" charset="0"/>
              </a:endParaRPr>
            </a:p>
          </p:txBody>
        </p:sp>
        <p:pic>
          <p:nvPicPr>
            <p:cNvPr id="368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2415" y="2221923"/>
              <a:ext cx="6044045" cy="176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189412"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a)</a:t>
              </a:r>
              <a:endParaRPr lang="en-US" sz="1600" b="1">
                <a:solidFill>
                  <a:srgbClr val="C00000"/>
                </a:solidFill>
                <a:latin typeface="Arial" pitchFamily="34" charset="0"/>
                <a:cs typeface="Arial" pitchFamily="34" charset="0"/>
              </a:endParaRPr>
            </a:p>
          </p:txBody>
        </p:sp>
        <p:sp>
          <p:nvSpPr>
            <p:cNvPr id="25" name="TextBox 24"/>
            <p:cNvSpPr txBox="1"/>
            <p:nvPr/>
          </p:nvSpPr>
          <p:spPr>
            <a:xfrm>
              <a:off x="6068300"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b)</a:t>
              </a:r>
              <a:endParaRPr lang="en-US" sz="1600" b="1">
                <a:solidFill>
                  <a:srgbClr val="C00000"/>
                </a:solidFill>
                <a:latin typeface="Arial" pitchFamily="34" charset="0"/>
                <a:cs typeface="Arial" pitchFamily="34" charset="0"/>
              </a:endParaRPr>
            </a:p>
          </p:txBody>
        </p:sp>
        <p:sp>
          <p:nvSpPr>
            <p:cNvPr id="26" name="TextBox 25"/>
            <p:cNvSpPr txBox="1"/>
            <p:nvPr/>
          </p:nvSpPr>
          <p:spPr>
            <a:xfrm>
              <a:off x="8373251" y="3935998"/>
              <a:ext cx="628948"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c)</a:t>
              </a:r>
              <a:endParaRPr lang="en-US" sz="1600" b="1">
                <a:solidFill>
                  <a:srgbClr val="C00000"/>
                </a:solidFill>
                <a:latin typeface="Arial" pitchFamily="34" charset="0"/>
                <a:cs typeface="Arial" pitchFamily="34" charset="0"/>
              </a:endParaRPr>
            </a:p>
          </p:txBody>
        </p:sp>
      </p:grpSp>
      <p:sp>
        <p:nvSpPr>
          <p:cNvPr id="27" name="TextBox 26"/>
          <p:cNvSpPr txBox="1"/>
          <p:nvPr/>
        </p:nvSpPr>
        <p:spPr>
          <a:xfrm>
            <a:off x="447213" y="4034135"/>
            <a:ext cx="11400299"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Trong ba hình đã cho, Hình 4.63a thể hiện hình lập phương chính xác nhất.</a:t>
            </a:r>
          </a:p>
        </p:txBody>
      </p:sp>
    </p:spTree>
    <p:extLst>
      <p:ext uri="{BB962C8B-B14F-4D97-AF65-F5344CB8AC3E}">
        <p14:creationId xmlns:p14="http://schemas.microsoft.com/office/powerpoint/2010/main" val="52866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23" name="TextBox 22"/>
          <p:cNvSpPr txBox="1"/>
          <p:nvPr/>
        </p:nvSpPr>
        <p:spPr>
          <a:xfrm>
            <a:off x="447214" y="838200"/>
            <a:ext cx="11362198" cy="892552"/>
          </a:xfrm>
          <a:prstGeom prst="rect">
            <a:avLst/>
          </a:prstGeom>
          <a:noFill/>
        </p:spPr>
        <p:txBody>
          <a:bodyPr wrap="square" rtlCol="0">
            <a:spAutoFit/>
          </a:bodyPr>
          <a:lstStyle/>
          <a:p>
            <a:r>
              <a:rPr lang="en-US" sz="2600" b="1" smtClean="0">
                <a:latin typeface="Arial" pitchFamily="34" charset="0"/>
                <a:cs typeface="Arial" pitchFamily="34" charset="0"/>
              </a:rPr>
              <a:t>     Khi hình phẳng nằm trong mặt phẳng không song song với phương chiếu thì hình biểu diễn của hình phẳng đó có các tính chất sau :</a:t>
            </a:r>
            <a:endParaRPr lang="vi-VN" sz="2600" b="1">
              <a:latin typeface="Arial" pitchFamily="34" charset="0"/>
              <a:cs typeface="Arial" pitchFamily="34" charset="0"/>
            </a:endParaRPr>
          </a:p>
        </p:txBody>
      </p:sp>
      <p:sp>
        <p:nvSpPr>
          <p:cNvPr id="31" name="Rounded Rectangle 30"/>
          <p:cNvSpPr/>
          <p:nvPr/>
        </p:nvSpPr>
        <p:spPr>
          <a:xfrm>
            <a:off x="303212" y="1905000"/>
            <a:ext cx="8153400" cy="3986986"/>
          </a:xfrm>
          <a:prstGeom prst="roundRect">
            <a:avLst>
              <a:gd name="adj" fmla="val 366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373762" y="1929586"/>
            <a:ext cx="7859899"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một tam giác (cân, đều, vuông) là </a:t>
            </a:r>
            <a:r>
              <a:rPr lang="en-US" sz="2600" b="1" smtClean="0">
                <a:solidFill>
                  <a:srgbClr val="C00000"/>
                </a:solidFill>
                <a:latin typeface="Arial" pitchFamily="34" charset="0"/>
                <a:cs typeface="Arial" pitchFamily="34" charset="0"/>
              </a:rPr>
              <a:t>một tam giác </a:t>
            </a:r>
            <a:endParaRPr lang="vi-VN" sz="2600" b="1">
              <a:solidFill>
                <a:srgbClr val="C00000"/>
              </a:solidFill>
              <a:latin typeface="Arial" pitchFamily="34" charset="0"/>
              <a:cs typeface="Arial" pitchFamily="34" charset="0"/>
            </a:endParaRPr>
          </a:p>
        </p:txBody>
      </p:sp>
      <p:sp>
        <p:nvSpPr>
          <p:cNvPr id="28" name="TextBox 27"/>
          <p:cNvSpPr txBox="1"/>
          <p:nvPr/>
        </p:nvSpPr>
        <p:spPr>
          <a:xfrm>
            <a:off x="373762" y="2852581"/>
            <a:ext cx="7859899" cy="892552"/>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vuông, hình chữ nhật , hình thoi, hình bình hành là </a:t>
            </a:r>
            <a:r>
              <a:rPr lang="en-US" sz="2600" b="1" smtClean="0">
                <a:solidFill>
                  <a:srgbClr val="C00000"/>
                </a:solidFill>
                <a:latin typeface="Arial" pitchFamily="34" charset="0"/>
                <a:cs typeface="Arial" pitchFamily="34" charset="0"/>
              </a:rPr>
              <a:t>hình bình hành</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9" name="TextBox 28"/>
              <p:cNvSpPr txBox="1"/>
              <p:nvPr/>
            </p:nvSpPr>
            <p:spPr>
              <a:xfrm>
                <a:off x="373762" y="3775576"/>
                <a:ext cx="7859899" cy="1476366"/>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thang với AB//CD là một hình thang A’B’C’D’ với A’B’//C’D’ thoả mãn </a:t>
                </a:r>
                <a14:m>
                  <m:oMath xmlns:m="http://schemas.openxmlformats.org/officeDocument/2006/math">
                    <m:f>
                      <m:fPr>
                        <m:ctrlPr>
                          <a:rPr lang="en-US" sz="2600" b="1" i="1" smtClean="0">
                            <a:latin typeface="Cambria Math"/>
                            <a:cs typeface="Arial" pitchFamily="34" charset="0"/>
                          </a:rPr>
                        </m:ctrlPr>
                      </m:fPr>
                      <m:num>
                        <m:r>
                          <a:rPr lang="en-US" sz="2600" b="1" i="1" smtClean="0">
                            <a:latin typeface="Cambria Math"/>
                            <a:cs typeface="Arial" pitchFamily="34" charset="0"/>
                          </a:rPr>
                          <m:t>𝑨𝑩</m:t>
                        </m:r>
                      </m:num>
                      <m:den>
                        <m:r>
                          <a:rPr lang="en-US" sz="2600" b="1" i="1" smtClean="0">
                            <a:latin typeface="Cambria Math"/>
                            <a:cs typeface="Arial" pitchFamily="34" charset="0"/>
                          </a:rPr>
                          <m:t>𝑪𝑫</m:t>
                        </m:r>
                      </m:den>
                    </m:f>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𝑨</m:t>
                        </m:r>
                        <m:r>
                          <m:rPr>
                            <m:lit/>
                          </m:rPr>
                          <a:rPr lang="en-US" sz="2600" b="1" i="1" smtClean="0">
                            <a:latin typeface="Cambria Math"/>
                            <a:cs typeface="Arial" pitchFamily="34" charset="0"/>
                          </a:rPr>
                          <m:t>′</m:t>
                        </m:r>
                        <m:r>
                          <a:rPr lang="en-US" sz="2600" b="1" i="1" smtClean="0">
                            <a:latin typeface="Cambria Math"/>
                            <a:cs typeface="Arial" pitchFamily="34" charset="0"/>
                          </a:rPr>
                          <m:t>𝑩</m:t>
                        </m:r>
                        <m:r>
                          <a:rPr lang="en-US" sz="2600" b="1" i="1" smtClean="0">
                            <a:latin typeface="Cambria Math"/>
                            <a:cs typeface="Arial" pitchFamily="34" charset="0"/>
                          </a:rPr>
                          <m:t>′</m:t>
                        </m:r>
                      </m:num>
                      <m:den>
                        <m:sSup>
                          <m:sSupPr>
                            <m:ctrlPr>
                              <a:rPr lang="en-US" sz="2600" b="1" i="1" smtClean="0">
                                <a:latin typeface="Cambria Math"/>
                                <a:cs typeface="Arial" pitchFamily="34" charset="0"/>
                              </a:rPr>
                            </m:ctrlPr>
                          </m:sSupPr>
                          <m:e>
                            <m:r>
                              <a:rPr lang="en-US" sz="2600" b="1" i="1" smtClean="0">
                                <a:latin typeface="Cambria Math"/>
                                <a:cs typeface="Arial" pitchFamily="34" charset="0"/>
                              </a:rPr>
                              <m:t>𝑪</m:t>
                            </m:r>
                          </m:e>
                          <m:sup>
                            <m:r>
                              <a:rPr lang="en-US" sz="2600" b="1" i="1" smtClean="0">
                                <a:latin typeface="Cambria Math"/>
                                <a:cs typeface="Arial" pitchFamily="34" charset="0"/>
                              </a:rPr>
                              <m:t>′</m:t>
                            </m:r>
                          </m:sup>
                        </m:sSup>
                        <m:r>
                          <a:rPr lang="en-US" sz="2600" b="1" i="1" smtClean="0">
                            <a:latin typeface="Cambria Math"/>
                            <a:cs typeface="Arial" pitchFamily="34" charset="0"/>
                          </a:rPr>
                          <m:t>𝑫</m:t>
                        </m:r>
                        <m:r>
                          <a:rPr lang="en-US" sz="2600" b="1" i="1" smtClean="0">
                            <a:latin typeface="Cambria Math"/>
                            <a:cs typeface="Arial" pitchFamily="34" charset="0"/>
                          </a:rPr>
                          <m:t>′</m:t>
                        </m:r>
                      </m:den>
                    </m:f>
                  </m:oMath>
                </a14:m>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3762" y="3775576"/>
                <a:ext cx="7859899" cy="1476366"/>
              </a:xfrm>
              <a:prstGeom prst="rect">
                <a:avLst/>
              </a:prstGeom>
              <a:blipFill rotWithShape="1">
                <a:blip r:embed="rId3"/>
                <a:stretch>
                  <a:fillRect l="-1163" t="-3704" r="-1395" b="-2469"/>
                </a:stretch>
              </a:blipFill>
            </p:spPr>
            <p:txBody>
              <a:bodyPr/>
              <a:lstStyle/>
              <a:p>
                <a:r>
                  <a:rPr lang="en-US">
                    <a:noFill/>
                  </a:rPr>
                  <a:t> </a:t>
                </a:r>
              </a:p>
            </p:txBody>
          </p:sp>
        </mc:Fallback>
      </mc:AlternateContent>
      <p:sp>
        <p:nvSpPr>
          <p:cNvPr id="30" name="TextBox 29"/>
          <p:cNvSpPr txBox="1"/>
          <p:nvPr/>
        </p:nvSpPr>
        <p:spPr>
          <a:xfrm>
            <a:off x="349063" y="5282386"/>
            <a:ext cx="7193149" cy="492443"/>
          </a:xfrm>
          <a:prstGeom prst="rect">
            <a:avLst/>
          </a:prstGeom>
          <a:noFill/>
        </p:spPr>
        <p:txBody>
          <a:bodyPr wrap="square" rtlCol="0">
            <a:spAutoFit/>
          </a:bodyPr>
          <a:lstStyle/>
          <a:p>
            <a:pPr marL="457200" indent="-457200" algn="just">
              <a:buFont typeface="Arial" pitchFamily="34" charset="0"/>
              <a:buChar char="•"/>
            </a:pPr>
            <a:r>
              <a:rPr lang="en-US" sz="2600" b="1" smtClean="0">
                <a:latin typeface="Arial" pitchFamily="34" charset="0"/>
                <a:cs typeface="Arial" pitchFamily="34" charset="0"/>
              </a:rPr>
              <a:t>Hình biểu diễn của hình tròn là hình </a:t>
            </a:r>
            <a:r>
              <a:rPr lang="en-US" sz="2600" b="1" smtClean="0">
                <a:solidFill>
                  <a:srgbClr val="C00000"/>
                </a:solidFill>
                <a:latin typeface="Arial" pitchFamily="34" charset="0"/>
                <a:cs typeface="Arial" pitchFamily="34" charset="0"/>
              </a:rPr>
              <a:t>elip</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6282" y="1941544"/>
            <a:ext cx="3239330" cy="308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12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wipe(left)">
                                      <p:cBhvr>
                                        <p:cTn id="11" dur="500"/>
                                        <p:tgtEl>
                                          <p:spTgt spid="389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animBg="1"/>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714587" y="819827"/>
            <a:ext cx="10044590" cy="1262028"/>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77470" y="119603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3</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702" y="221982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04617" y="4031112"/>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Hình thang ABCD có 2 đáy AB, CD và AB = 2CD nên hình biểu diễn của nó là một hình thang có độ dài một đáy gấp 2 lần độ dài đáy còn lại</a:t>
            </a:r>
            <a:endParaRPr lang="vi-VN" b="1">
              <a:latin typeface="Arial" pitchFamily="34" charset="0"/>
              <a:cs typeface="Arial" pitchFamily="34" charset="0"/>
            </a:endParaRPr>
          </a:p>
        </p:txBody>
      </p:sp>
      <p:sp>
        <p:nvSpPr>
          <p:cNvPr id="22" name="TextBox 21"/>
          <p:cNvSpPr txBox="1"/>
          <p:nvPr/>
        </p:nvSpPr>
        <p:spPr>
          <a:xfrm>
            <a:off x="436101" y="2743200"/>
            <a:ext cx="7711914" cy="1200329"/>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Hình lăng trụ ABCD.A’B’C’D’ có các mặt bên là hình bình hành nên hình biểu diễn của nó cũng có các mặt bên là hình bình hành.</a:t>
            </a:r>
            <a:endParaRPr lang="vi-VN" b="1">
              <a:latin typeface="Arial" pitchFamily="34" charset="0"/>
              <a:cs typeface="Arial" pitchFamily="34" charset="0"/>
            </a:endParaRPr>
          </a:p>
        </p:txBody>
      </p:sp>
      <p:sp>
        <p:nvSpPr>
          <p:cNvPr id="13" name="TextBox 12"/>
          <p:cNvSpPr txBox="1"/>
          <p:nvPr/>
        </p:nvSpPr>
        <p:spPr>
          <a:xfrm>
            <a:off x="1979612" y="790575"/>
            <a:ext cx="9829800" cy="1206014"/>
          </a:xfrm>
          <a:prstGeom prst="rect">
            <a:avLst/>
          </a:prstGeom>
          <a:noFill/>
        </p:spPr>
        <p:txBody>
          <a:bodyPr wrap="square" lIns="121899" tIns="60949" rIns="121899" bIns="60949" rtlCol="0">
            <a:spAutoFit/>
          </a:bodyPr>
          <a:lstStyle/>
          <a:p>
            <a:pPr>
              <a:lnSpc>
                <a:spcPct val="150000"/>
              </a:lnSpc>
            </a:pPr>
            <a:r>
              <a:rPr lang="en-US" sz="2500" b="1" smtClean="0">
                <a:latin typeface="Arial" pitchFamily="34" charset="0"/>
                <a:cs typeface="Arial" pitchFamily="34" charset="0"/>
              </a:rPr>
              <a:t>Vẽ hình biểu diễn của hình lăng trụ ABCD.A’B’C’D’ có mặt đáy ABCD là hình thang, AB song song với CD và AB = 2CD</a:t>
            </a:r>
            <a:endParaRPr lang="vi-VN" sz="2500" b="1">
              <a:latin typeface="Arial" pitchFamily="34" charset="0"/>
              <a:cs typeface="Arial" pitchFamily="34" charset="0"/>
            </a:endParaRPr>
          </a:p>
        </p:txBody>
      </p:sp>
      <p:grpSp>
        <p:nvGrpSpPr>
          <p:cNvPr id="3" name="Group 2"/>
          <p:cNvGrpSpPr/>
          <p:nvPr/>
        </p:nvGrpSpPr>
        <p:grpSpPr>
          <a:xfrm>
            <a:off x="8761412" y="2230706"/>
            <a:ext cx="3353848" cy="2892838"/>
            <a:chOff x="8761412" y="2230706"/>
            <a:chExt cx="3353848" cy="2892838"/>
          </a:xfrm>
        </p:grpSpPr>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1412" y="2230706"/>
              <a:ext cx="3353848" cy="289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737901" y="4761414"/>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4.64</a:t>
              </a:r>
              <a:endParaRPr lang="en-US" sz="1600" b="1">
                <a:solidFill>
                  <a:schemeClr val="accent6">
                    <a:lumMod val="75000"/>
                  </a:schemeClr>
                </a:solidFill>
                <a:latin typeface="Arial" pitchFamily="34" charset="0"/>
                <a:cs typeface="Arial" pitchFamily="34" charset="0"/>
              </a:endParaRPr>
            </a:p>
          </p:txBody>
        </p:sp>
      </p:grpSp>
      <p:sp>
        <p:nvSpPr>
          <p:cNvPr id="16"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21" name="TextBox 20"/>
          <p:cNvSpPr txBox="1"/>
          <p:nvPr/>
        </p:nvSpPr>
        <p:spPr>
          <a:xfrm>
            <a:off x="704617" y="5319309"/>
            <a:ext cx="7678170" cy="830997"/>
          </a:xfrm>
          <a:prstGeom prst="rect">
            <a:avLst/>
          </a:prstGeom>
          <a:noFill/>
        </p:spPr>
        <p:txBody>
          <a:bodyPr wrap="square" rtlCol="0">
            <a:spAutoFit/>
          </a:bodyPr>
          <a:lstStyle/>
          <a:p>
            <a:pPr algn="just"/>
            <a:r>
              <a:rPr lang="en-US" b="1" smtClean="0">
                <a:latin typeface="Arial" pitchFamily="34" charset="0"/>
                <a:cs typeface="Arial" pitchFamily="34" charset="0"/>
              </a:rPr>
              <a:t>Từ đó , ta vẽ được hình biểu diễn của lăng trụ ABCD.A’B’C’D’ như (H 4.64)</a:t>
            </a:r>
            <a:endParaRPr lang="vi-VN" b="1">
              <a:latin typeface="Arial" pitchFamily="34" charset="0"/>
              <a:cs typeface="Arial" pitchFamily="34" charset="0"/>
            </a:endParaRPr>
          </a:p>
        </p:txBody>
      </p:sp>
    </p:spTree>
    <p:extLst>
      <p:ext uri="{BB962C8B-B14F-4D97-AF65-F5344CB8AC3E}">
        <p14:creationId xmlns:p14="http://schemas.microsoft.com/office/powerpoint/2010/main" val="5419550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38" y="24383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50812" y="762000"/>
            <a:ext cx="11706332" cy="1426433"/>
            <a:chOff x="150812" y="762000"/>
            <a:chExt cx="11706332" cy="1426433"/>
          </a:xfrm>
        </p:grpSpPr>
        <p:sp>
          <p:nvSpPr>
            <p:cNvPr id="17" name="Rounded Rectangle 16"/>
            <p:cNvSpPr/>
            <p:nvPr/>
          </p:nvSpPr>
          <p:spPr>
            <a:xfrm>
              <a:off x="1903412" y="800101"/>
              <a:ext cx="9953732" cy="1388332"/>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7620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13434" y="12979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4</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390064" y="9348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38200"/>
              <a:ext cx="9725132" cy="1249294"/>
            </a:xfrm>
            <a:prstGeom prst="rect">
              <a:avLst/>
            </a:prstGeom>
            <a:noFill/>
          </p:spPr>
          <p:txBody>
            <a:bodyPr wrap="square" lIns="121899" tIns="60949" rIns="121899" bIns="60949" rtlCol="0">
              <a:spAutoFit/>
            </a:bodyPr>
            <a:lstStyle/>
            <a:p>
              <a:pPr algn="just">
                <a:lnSpc>
                  <a:spcPct val="150000"/>
                </a:lnSpc>
              </a:pPr>
              <a:r>
                <a:rPr lang="en-US" sz="2600" b="1" smtClean="0">
                  <a:latin typeface="Arial" pitchFamily="34" charset="0"/>
                  <a:cs typeface="Arial" pitchFamily="34" charset="0"/>
                </a:rPr>
                <a:t>Vẽ hình biểu diễn của hình chóp </a:t>
              </a:r>
              <a:r>
                <a:rPr lang="vi-VN" sz="2600" b="1" smtClean="0">
                  <a:latin typeface="Arial" pitchFamily="34" charset="0"/>
                  <a:cs typeface="Arial" pitchFamily="34" charset="0"/>
                </a:rPr>
                <a:t>S.ABCD có đáy ABCD là hình bình hành</a:t>
              </a:r>
              <a:endParaRPr lang="vi-VN" sz="2600" b="1">
                <a:latin typeface="Arial" pitchFamily="34" charset="0"/>
                <a:cs typeface="Arial" pitchFamily="34" charset="0"/>
              </a:endParaRPr>
            </a:p>
          </p:txBody>
        </p:sp>
      </p:grpSp>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sp>
        <p:nvSpPr>
          <p:cNvPr id="13" name="TextBox 12"/>
          <p:cNvSpPr txBox="1"/>
          <p:nvPr/>
        </p:nvSpPr>
        <p:spPr>
          <a:xfrm>
            <a:off x="436101" y="2873276"/>
            <a:ext cx="7711914" cy="1200329"/>
          </a:xfrm>
          <a:prstGeom prst="rect">
            <a:avLst/>
          </a:prstGeom>
          <a:noFill/>
        </p:spPr>
        <p:txBody>
          <a:bodyPr wrap="square" rtlCol="0">
            <a:spAutoFit/>
          </a:bodyPr>
          <a:lstStyle/>
          <a:p>
            <a:pPr marL="342900" indent="-342900" algn="just">
              <a:buFont typeface="Arial" pitchFamily="34" charset="0"/>
              <a:buChar char="•"/>
            </a:pPr>
            <a:r>
              <a:rPr lang="vi-VN" b="1">
                <a:latin typeface="Arial" pitchFamily="34" charset="0"/>
                <a:cs typeface="Arial" pitchFamily="34" charset="0"/>
              </a:rPr>
              <a:t>Hình chóp S.ABCD có các mặt bên là các hình tam giác nên hình biểu diễn của nó cũng có các mặt bên là hình tam </a:t>
            </a:r>
            <a:r>
              <a:rPr lang="vi-VN" b="1" smtClean="0">
                <a:latin typeface="Arial" pitchFamily="34" charset="0"/>
                <a:cs typeface="Arial" pitchFamily="34" charset="0"/>
              </a:rPr>
              <a:t>giác</a:t>
            </a:r>
            <a:r>
              <a:rPr lang="en-US" b="1">
                <a:latin typeface="Arial" pitchFamily="34" charset="0"/>
                <a:cs typeface="Arial" pitchFamily="34" charset="0"/>
              </a:rPr>
              <a:t>.</a:t>
            </a:r>
            <a:endParaRPr lang="vi-VN" b="1">
              <a:latin typeface="Arial" pitchFamily="34" charset="0"/>
              <a:cs typeface="Arial" pitchFamily="34" charset="0"/>
            </a:endParaRPr>
          </a:p>
        </p:txBody>
      </p:sp>
      <p:sp>
        <p:nvSpPr>
          <p:cNvPr id="14" name="TextBox 13"/>
          <p:cNvSpPr txBox="1"/>
          <p:nvPr/>
        </p:nvSpPr>
        <p:spPr>
          <a:xfrm>
            <a:off x="436101" y="4091970"/>
            <a:ext cx="7711914" cy="1200329"/>
          </a:xfrm>
          <a:prstGeom prst="rect">
            <a:avLst/>
          </a:prstGeom>
          <a:noFill/>
        </p:spPr>
        <p:txBody>
          <a:bodyPr wrap="square" rtlCol="0">
            <a:spAutoFit/>
          </a:bodyPr>
          <a:lstStyle/>
          <a:p>
            <a:pPr marL="342900" indent="-342900" algn="just">
              <a:buFont typeface="Arial" pitchFamily="34" charset="0"/>
              <a:buChar char="•"/>
            </a:pPr>
            <a:r>
              <a:rPr lang="en-US" b="1">
                <a:latin typeface="Arial" pitchFamily="34" charset="0"/>
                <a:cs typeface="Arial" pitchFamily="34" charset="0"/>
              </a:rPr>
              <a:t>Đ</a:t>
            </a:r>
            <a:r>
              <a:rPr lang="vi-VN" b="1" smtClean="0">
                <a:latin typeface="Arial" pitchFamily="34" charset="0"/>
                <a:cs typeface="Arial" pitchFamily="34" charset="0"/>
              </a:rPr>
              <a:t>áy </a:t>
            </a:r>
            <a:r>
              <a:rPr lang="vi-VN" b="1">
                <a:latin typeface="Arial" pitchFamily="34" charset="0"/>
                <a:cs typeface="Arial" pitchFamily="34" charset="0"/>
              </a:rPr>
              <a:t>ABCD là hình bình hành nên hình biểu diễn của đáy ABCD cũng là một hình bình hành. Từ đó ta vẽ được hình biểu diễn của hình chóp </a:t>
            </a:r>
            <a:r>
              <a:rPr lang="vi-VN" b="1" smtClean="0">
                <a:latin typeface="Arial" pitchFamily="34" charset="0"/>
                <a:cs typeface="Arial" pitchFamily="34" charset="0"/>
              </a:rPr>
              <a:t>S.ABCD</a:t>
            </a:r>
            <a:endParaRPr lang="vi-VN" b="1">
              <a:latin typeface="Arial" pitchFamily="34" charset="0"/>
              <a:cs typeface="Arial"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339549"/>
            <a:ext cx="34956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2025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963" y="2711151"/>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860174"/>
            <a:chOff x="150812" y="630257"/>
            <a:chExt cx="11782531" cy="1860174"/>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78724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723527"/>
            </a:xfrm>
            <a:prstGeom prst="rect">
              <a:avLst/>
            </a:prstGeom>
            <a:noFill/>
          </p:spPr>
          <p:txBody>
            <a:bodyPr wrap="square" lIns="121899" tIns="60949" rIns="121899" bIns="60949" rtlCol="0">
              <a:spAutoFit/>
            </a:bodyPr>
            <a:lstStyle/>
            <a:p>
              <a:pPr algn="just"/>
              <a:r>
                <a:rPr lang="vi-VN" sz="2600" b="1" smtClean="0">
                  <a:latin typeface="Arial" pitchFamily="34" charset="0"/>
                  <a:cs typeface="Arial" pitchFamily="34" charset="0"/>
                </a:rPr>
                <a:t>Phép chiếu song song có thể được sử dụng để vẽ dạng nổi (hay dạng 3D) của chữ cái trong hình dưới đây. Theo phương pháp đó hãy vẽ dạng nổi của một số chữ cái quen thuộc như L, N, 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12" name="AutoShape 4"/>
          <p:cNvSpPr>
            <a:spLocks noChangeArrowheads="1"/>
          </p:cNvSpPr>
          <p:nvPr/>
        </p:nvSpPr>
        <p:spPr bwMode="gray">
          <a:xfrm>
            <a:off x="447214" y="95249"/>
            <a:ext cx="6256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3 . HÌNH BIỂU DIỄN CỦA MỘT HÌNH KHÔNG GIAN</a:t>
            </a:r>
            <a:endParaRPr lang="vi-VN" sz="1800" b="1">
              <a:solidFill>
                <a:schemeClr val="bg1"/>
              </a:solidFill>
              <a:latin typeface="Arial" pitchFamily="34" charset="0"/>
              <a:cs typeface="Arial" pitchFamily="34" charset="0"/>
            </a:endParaRPr>
          </a:p>
        </p:txBody>
      </p:sp>
      <p:pic>
        <p:nvPicPr>
          <p:cNvPr id="419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4386" y="2743200"/>
            <a:ext cx="4054029" cy="18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9225" y="3200400"/>
            <a:ext cx="6672775"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D</a:t>
            </a:r>
            <a:r>
              <a:rPr lang="vi-VN" b="1" smtClean="0">
                <a:latin typeface="Arial" pitchFamily="34" charset="0"/>
                <a:cs typeface="Arial" pitchFamily="34" charset="0"/>
              </a:rPr>
              <a:t>ạng </a:t>
            </a:r>
            <a:r>
              <a:rPr lang="vi-VN" b="1">
                <a:latin typeface="Arial" pitchFamily="34" charset="0"/>
                <a:cs typeface="Arial" pitchFamily="34" charset="0"/>
              </a:rPr>
              <a:t>nổi của một số chữ cái quen thuộc như L, N, T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545" y="4038600"/>
            <a:ext cx="43910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371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1986"/>
                                        </p:tgtEl>
                                        <p:attrNameLst>
                                          <p:attrName>style.visibility</p:attrName>
                                        </p:attrNameLst>
                                      </p:cBhvr>
                                      <p:to>
                                        <p:strVal val="visible"/>
                                      </p:to>
                                    </p:set>
                                    <p:animEffect transition="in" filter="wipe(left)">
                                      <p:cBhvr>
                                        <p:cTn id="11" dur="500"/>
                                        <p:tgtEl>
                                          <p:spTgt spid="419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left)">
                                      <p:cBhvr>
                                        <p:cTn id="2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799743"/>
            <a:ext cx="7162800" cy="2781657"/>
            <a:chOff x="303212" y="802154"/>
            <a:chExt cx="7162800" cy="2781657"/>
          </a:xfrm>
        </p:grpSpPr>
        <p:sp>
          <p:nvSpPr>
            <p:cNvPr id="3" name="Rounded Rectangle 2"/>
            <p:cNvSpPr/>
            <p:nvPr/>
          </p:nvSpPr>
          <p:spPr>
            <a:xfrm>
              <a:off x="303212" y="802154"/>
              <a:ext cx="7162800" cy="2781657"/>
            </a:xfrm>
            <a:prstGeom prst="roundRect">
              <a:avLst>
                <a:gd name="adj" fmla="val 4061"/>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3212" y="840611"/>
              <a:ext cx="7010400" cy="2677656"/>
            </a:xfrm>
            <a:prstGeom prst="rect">
              <a:avLst/>
            </a:prstGeom>
            <a:noFill/>
          </p:spPr>
          <p:txBody>
            <a:bodyPr wrap="square" rtlCol="0">
              <a:spAutoFit/>
            </a:bodyPr>
            <a:lstStyle/>
            <a:p>
              <a:pPr algn="just"/>
              <a:r>
                <a:rPr lang="en-US" b="1" smtClean="0">
                  <a:latin typeface="Arial" pitchFamily="34" charset="0"/>
                  <a:cs typeface="Arial" pitchFamily="34" charset="0"/>
                </a:rPr>
                <a:t>      </a:t>
              </a:r>
              <a:r>
                <a:rPr lang="vi-VN" sz="2800" b="1">
                  <a:latin typeface="Arial" pitchFamily="34" charset="0"/>
                  <a:cs typeface="Arial" pitchFamily="34" charset="0"/>
                </a:rPr>
                <a:t>Trong bóng đá công nghệ </a:t>
              </a:r>
              <a:r>
                <a:rPr lang="vi-VN" sz="2800" b="1" smtClean="0">
                  <a:latin typeface="Arial" pitchFamily="34" charset="0"/>
                  <a:cs typeface="Arial" pitchFamily="34" charset="0"/>
                </a:rPr>
                <a:t>go</a:t>
              </a:r>
              <a:r>
                <a:rPr lang="en-US" sz="2800" b="1" smtClean="0">
                  <a:latin typeface="Arial" pitchFamily="34" charset="0"/>
                  <a:cs typeface="Arial" pitchFamily="34" charset="0"/>
                </a:rPr>
                <a:t>al- </a:t>
              </a:r>
              <a:r>
                <a:rPr lang="vi-VN" sz="2800" b="1" smtClean="0">
                  <a:latin typeface="Arial" pitchFamily="34" charset="0"/>
                  <a:cs typeface="Arial" pitchFamily="34" charset="0"/>
                </a:rPr>
                <a:t>line </a:t>
              </a:r>
              <a:r>
                <a:rPr lang="vi-VN" sz="2800" b="1">
                  <a:latin typeface="Arial" pitchFamily="34" charset="0"/>
                  <a:cs typeface="Arial" pitchFamily="34" charset="0"/>
                </a:rPr>
                <a:t>được sử dụng để xác định </a:t>
              </a:r>
              <a:r>
                <a:rPr lang="en-US" sz="2800" b="1" smtClean="0">
                  <a:latin typeface="Arial" pitchFamily="34" charset="0"/>
                  <a:cs typeface="Arial" pitchFamily="34" charset="0"/>
                </a:rPr>
                <a:t>x</a:t>
              </a:r>
              <a:r>
                <a:rPr lang="vi-VN" sz="2800" b="1" smtClean="0">
                  <a:latin typeface="Arial" pitchFamily="34" charset="0"/>
                  <a:cs typeface="Arial" pitchFamily="34" charset="0"/>
                </a:rPr>
                <a:t>em </a:t>
              </a:r>
              <a:r>
                <a:rPr lang="vi-VN" sz="2800" b="1">
                  <a:latin typeface="Arial" pitchFamily="34" charset="0"/>
                  <a:cs typeface="Arial" pitchFamily="34" charset="0"/>
                </a:rPr>
                <a:t>bóng đã hoàn toàn vượt qua vạch </a:t>
              </a:r>
              <a:r>
                <a:rPr lang="vi-VN" sz="2800" b="1" smtClean="0">
                  <a:latin typeface="Arial" pitchFamily="34" charset="0"/>
                  <a:cs typeface="Arial" pitchFamily="34" charset="0"/>
                </a:rPr>
                <a:t>v</a:t>
              </a:r>
              <a:r>
                <a:rPr lang="en-US" sz="2800" b="1">
                  <a:latin typeface="Arial" pitchFamily="34" charset="0"/>
                  <a:cs typeface="Arial" pitchFamily="34" charset="0"/>
                </a:rPr>
                <a:t>ô</a:t>
              </a:r>
              <a:r>
                <a:rPr lang="vi-VN" sz="2800" b="1" smtClean="0">
                  <a:latin typeface="Arial" pitchFamily="34" charset="0"/>
                  <a:cs typeface="Arial" pitchFamily="34" charset="0"/>
                </a:rPr>
                <a:t>i </a:t>
              </a:r>
              <a:r>
                <a:rPr lang="vi-VN" sz="2800" b="1">
                  <a:latin typeface="Arial" pitchFamily="34" charset="0"/>
                  <a:cs typeface="Arial" pitchFamily="34" charset="0"/>
                </a:rPr>
                <a:t>hay </a:t>
              </a:r>
              <a:r>
                <a:rPr lang="vi-VN" sz="2800" b="1" smtClean="0">
                  <a:latin typeface="Arial" pitchFamily="34" charset="0"/>
                  <a:cs typeface="Arial" pitchFamily="34" charset="0"/>
                </a:rPr>
                <a:t>chưa</a:t>
              </a:r>
              <a:r>
                <a:rPr lang="en-US" sz="2800" b="1" smtClean="0">
                  <a:latin typeface="Arial" pitchFamily="34" charset="0"/>
                  <a:cs typeface="Arial" pitchFamily="34" charset="0"/>
                </a:rPr>
                <a:t>,</a:t>
              </a:r>
              <a:r>
                <a:rPr lang="vi-VN" sz="2800" b="1" smtClean="0">
                  <a:latin typeface="Arial" pitchFamily="34" charset="0"/>
                  <a:cs typeface="Arial" pitchFamily="34" charset="0"/>
                </a:rPr>
                <a:t> </a:t>
              </a:r>
              <a:r>
                <a:rPr lang="vi-VN" sz="2800" b="1">
                  <a:latin typeface="Arial" pitchFamily="34" charset="0"/>
                  <a:cs typeface="Arial" pitchFamily="34" charset="0"/>
                </a:rPr>
                <a:t>từ đó giúp trọng tài đưa ra quyết định về một bàn thắng </a:t>
              </a:r>
              <a:r>
                <a:rPr lang="vi-VN" sz="2800" b="1" smtClean="0">
                  <a:latin typeface="Arial" pitchFamily="34" charset="0"/>
                  <a:cs typeface="Arial" pitchFamily="34" charset="0"/>
                </a:rPr>
                <a:t>c</a:t>
              </a:r>
              <a:r>
                <a:rPr lang="en-US" sz="2800" b="1">
                  <a:latin typeface="Arial" pitchFamily="34" charset="0"/>
                  <a:cs typeface="Arial" pitchFamily="34" charset="0"/>
                </a:rPr>
                <a:t>ó</a:t>
              </a:r>
              <a:r>
                <a:rPr lang="vi-VN" sz="2800" b="1" smtClean="0">
                  <a:latin typeface="Arial" pitchFamily="34" charset="0"/>
                  <a:cs typeface="Arial" pitchFamily="34" charset="0"/>
                </a:rPr>
                <a:t> </a:t>
              </a:r>
              <a:r>
                <a:rPr lang="vi-VN" sz="2800" b="1">
                  <a:latin typeface="Arial" pitchFamily="34" charset="0"/>
                  <a:cs typeface="Arial" pitchFamily="34" charset="0"/>
                </a:rPr>
                <a:t>được ghi hay </a:t>
              </a:r>
              <a:r>
                <a:rPr lang="vi-VN" sz="2800" b="1" smtClean="0">
                  <a:latin typeface="Arial" pitchFamily="34" charset="0"/>
                  <a:cs typeface="Arial" pitchFamily="34" charset="0"/>
                </a:rPr>
                <a:t>không</a:t>
              </a:r>
              <a:r>
                <a:rPr lang="en-US" sz="2800" b="1" smtClean="0">
                  <a:latin typeface="Arial" pitchFamily="34" charset="0"/>
                  <a:cs typeface="Arial" pitchFamily="34" charset="0"/>
                </a:rPr>
                <a:t>.</a:t>
              </a:r>
              <a:endParaRPr lang="vi-VN" sz="28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2132012" y="40386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en-US" sz="2800" b="1">
                  <a:solidFill>
                    <a:schemeClr val="tx2">
                      <a:lumMod val="75000"/>
                    </a:schemeClr>
                  </a:solidFill>
                  <a:latin typeface="Arial" pitchFamily="34" charset="0"/>
                  <a:cs typeface="Arial" pitchFamily="34" charset="0"/>
                </a:rPr>
                <a:t>Y</a:t>
              </a:r>
              <a:r>
                <a:rPr lang="vi-VN" sz="2800" b="1" smtClean="0">
                  <a:solidFill>
                    <a:schemeClr val="tx2">
                      <a:lumMod val="75000"/>
                    </a:schemeClr>
                  </a:solidFill>
                  <a:latin typeface="Arial" pitchFamily="34" charset="0"/>
                  <a:cs typeface="Arial" pitchFamily="34" charset="0"/>
                </a:rPr>
                <a:t>ếu </a:t>
              </a:r>
              <a:r>
                <a:rPr lang="vi-VN" sz="2800" b="1">
                  <a:solidFill>
                    <a:schemeClr val="tx2">
                      <a:lumMod val="75000"/>
                    </a:schemeClr>
                  </a:solidFill>
                  <a:latin typeface="Arial" pitchFamily="34" charset="0"/>
                  <a:cs typeface="Arial" pitchFamily="34" charset="0"/>
                </a:rPr>
                <a:t>tố hình học nào cho ta biết quả bóng đã vượt qua vạch </a:t>
              </a:r>
              <a:r>
                <a:rPr lang="vi-VN" sz="2800" b="1" smtClean="0">
                  <a:solidFill>
                    <a:schemeClr val="tx2">
                      <a:lumMod val="75000"/>
                    </a:schemeClr>
                  </a:solidFill>
                  <a:latin typeface="Arial" pitchFamily="34" charset="0"/>
                  <a:cs typeface="Arial" pitchFamily="34" charset="0"/>
                </a:rPr>
                <a:t>v</a:t>
              </a:r>
              <a:r>
                <a:rPr lang="en-US" sz="2800" b="1">
                  <a:solidFill>
                    <a:schemeClr val="tx2">
                      <a:lumMod val="75000"/>
                    </a:schemeClr>
                  </a:solidFill>
                  <a:latin typeface="Arial" pitchFamily="34" charset="0"/>
                  <a:cs typeface="Arial" pitchFamily="34" charset="0"/>
                </a:rPr>
                <a:t>ô</a:t>
              </a:r>
              <a:r>
                <a:rPr lang="vi-VN" sz="2800" b="1" smtClean="0">
                  <a:solidFill>
                    <a:schemeClr val="tx2">
                      <a:lumMod val="75000"/>
                    </a:schemeClr>
                  </a:solidFill>
                  <a:latin typeface="Arial" pitchFamily="34" charset="0"/>
                  <a:cs typeface="Arial" pitchFamily="34" charset="0"/>
                </a:rPr>
                <a:t>i </a:t>
              </a:r>
              <a:r>
                <a:rPr lang="vi-VN" sz="2800" b="1">
                  <a:solidFill>
                    <a:schemeClr val="tx2">
                      <a:lumMod val="75000"/>
                    </a:schemeClr>
                  </a:solidFill>
                  <a:latin typeface="Arial" pitchFamily="34" charset="0"/>
                  <a:cs typeface="Arial" pitchFamily="34" charset="0"/>
                </a:rPr>
                <a:t>hay </a:t>
              </a:r>
              <a:r>
                <a:rPr lang="vi-VN" sz="2800" b="1" smtClean="0">
                  <a:solidFill>
                    <a:schemeClr val="tx2">
                      <a:lumMod val="75000"/>
                    </a:schemeClr>
                  </a:solidFill>
                  <a:latin typeface="Arial" pitchFamily="34" charset="0"/>
                  <a:cs typeface="Arial" pitchFamily="34" charset="0"/>
                </a:rPr>
                <a:t>chưa</a:t>
              </a:r>
              <a:r>
                <a:rPr lang="en-US" sz="2800" b="1" smtClean="0">
                  <a:solidFill>
                    <a:schemeClr val="tx2">
                      <a:lumMod val="75000"/>
                    </a:schemeClr>
                  </a:solidFill>
                  <a:latin typeface="Arial" pitchFamily="34" charset="0"/>
                  <a:cs typeface="Arial" pitchFamily="34" charset="0"/>
                </a:rPr>
                <a:t>?</a:t>
              </a:r>
              <a:r>
                <a:rPr lang="vi-VN" sz="2800" b="1" smtClean="0">
                  <a:solidFill>
                    <a:schemeClr val="tx2">
                      <a:lumMod val="75000"/>
                    </a:schemeClr>
                  </a:solidFill>
                  <a:latin typeface="Arial" pitchFamily="34" charset="0"/>
                  <a:cs typeface="Arial" pitchFamily="34" charset="0"/>
                </a:rPr>
                <a:t> </a:t>
              </a:r>
              <a:endParaRPr lang="vi-VN" sz="28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7680" y="914401"/>
            <a:ext cx="4299381" cy="2601455"/>
          </a:xfrm>
          <a:prstGeom prst="rect">
            <a:avLst/>
          </a:prstGeom>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6405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3065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7313612" y="46736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8126201" y="44196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8126201" y="44196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07024"/>
            <a:ext cx="11558425" cy="3175754"/>
            <a:chOff x="289088" y="1086760"/>
            <a:chExt cx="11558425" cy="3175754"/>
          </a:xfrm>
        </p:grpSpPr>
        <p:sp>
          <p:nvSpPr>
            <p:cNvPr id="17" name="Rounded Rectangle 16"/>
            <p:cNvSpPr/>
            <p:nvPr/>
          </p:nvSpPr>
          <p:spPr>
            <a:xfrm>
              <a:off x="289088" y="1086760"/>
              <a:ext cx="11558425" cy="3175754"/>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47215" y="1134385"/>
              <a:ext cx="11400298" cy="3077766"/>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b="1" smtClean="0">
                  <a:latin typeface="Arial" pitchFamily="34" charset="0"/>
                  <a:cs typeface="Arial" pitchFamily="34" charset="0"/>
                </a:rPr>
                <a:t>Một </a:t>
              </a:r>
              <a:r>
                <a:rPr lang="vi-VN" b="1">
                  <a:latin typeface="Arial" pitchFamily="34" charset="0"/>
                  <a:cs typeface="Arial" pitchFamily="34" charset="0"/>
                </a:rPr>
                <a:t>khung cửa sổ có dạng hình tròn với </a:t>
              </a:r>
              <a:r>
                <a:rPr lang="vi-VN" b="1" smtClean="0">
                  <a:latin typeface="Arial" pitchFamily="34" charset="0"/>
                  <a:cs typeface="Arial" pitchFamily="34" charset="0"/>
                </a:rPr>
                <a:t>cá</a:t>
              </a:r>
              <a:r>
                <a:rPr lang="en-US" b="1">
                  <a:latin typeface="Arial" pitchFamily="34" charset="0"/>
                  <a:cs typeface="Arial" pitchFamily="34" charset="0"/>
                </a:rPr>
                <a:t>c</a:t>
              </a:r>
              <a:r>
                <a:rPr lang="vi-VN" b="1" smtClean="0">
                  <a:latin typeface="Arial" pitchFamily="34" charset="0"/>
                  <a:cs typeface="Arial" pitchFamily="34" charset="0"/>
                </a:rPr>
                <a:t> </a:t>
              </a:r>
              <a:r>
                <a:rPr lang="en-US" b="1" smtClean="0">
                  <a:latin typeface="Arial" pitchFamily="34" charset="0"/>
                  <a:cs typeface="Arial" pitchFamily="34" charset="0"/>
                </a:rPr>
                <a:t>chấn</a:t>
              </a:r>
              <a:r>
                <a:rPr lang="vi-VN" b="1" smtClean="0">
                  <a:latin typeface="Arial" pitchFamily="34" charset="0"/>
                  <a:cs typeface="Arial" pitchFamily="34" charset="0"/>
                </a:rPr>
                <a:t> </a:t>
              </a:r>
              <a:r>
                <a:rPr lang="vi-VN" b="1">
                  <a:latin typeface="Arial" pitchFamily="34" charset="0"/>
                  <a:cs typeface="Arial" pitchFamily="34" charset="0"/>
                </a:rPr>
                <a:t>song tạo thành hình vuông </a:t>
              </a:r>
              <a:r>
                <a:rPr lang="vi-VN" b="1" smtClean="0">
                  <a:latin typeface="Arial" pitchFamily="34" charset="0"/>
                  <a:cs typeface="Arial" pitchFamily="34" charset="0"/>
                </a:rPr>
                <a:t>ABCD</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chéo </a:t>
              </a:r>
              <a:r>
                <a:rPr lang="vi-VN" b="1" smtClean="0">
                  <a:latin typeface="Arial" pitchFamily="34" charset="0"/>
                  <a:cs typeface="Arial" pitchFamily="34" charset="0"/>
                </a:rPr>
                <a:t>c</a:t>
              </a:r>
              <a:r>
                <a:rPr lang="en-US" b="1" smtClean="0">
                  <a:latin typeface="Arial" pitchFamily="34" charset="0"/>
                  <a:cs typeface="Arial" pitchFamily="34" charset="0"/>
                </a:rPr>
                <a:t>ủa</a:t>
              </a:r>
              <a:r>
                <a:rPr lang="vi-VN" b="1" smtClean="0">
                  <a:latin typeface="Arial" pitchFamily="34" charset="0"/>
                  <a:cs typeface="Arial" pitchFamily="34" charset="0"/>
                </a:rPr>
                <a:t> </a:t>
              </a:r>
              <a:r>
                <a:rPr lang="vi-VN" b="1">
                  <a:latin typeface="Arial" pitchFamily="34" charset="0"/>
                  <a:cs typeface="Arial" pitchFamily="34" charset="0"/>
                </a:rPr>
                <a:t>hình vuông cắt nhau tại </a:t>
              </a:r>
              <a:r>
                <a:rPr lang="vi-VN" b="1" smtClean="0">
                  <a:latin typeface="Arial" pitchFamily="34" charset="0"/>
                  <a:cs typeface="Arial" pitchFamily="34" charset="0"/>
                </a:rPr>
                <a:t>O</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D</a:t>
              </a:r>
              <a:r>
                <a:rPr lang="vi-VN" b="1" smtClean="0">
                  <a:latin typeface="Arial" pitchFamily="34" charset="0"/>
                  <a:cs typeface="Arial" pitchFamily="34" charset="0"/>
                </a:rPr>
                <a:t>ưới </a:t>
              </a:r>
              <a:r>
                <a:rPr lang="vi-VN" b="1">
                  <a:latin typeface="Arial" pitchFamily="34" charset="0"/>
                  <a:cs typeface="Arial" pitchFamily="34" charset="0"/>
                </a:rPr>
                <a:t>ánh mặt trời khung cửa và </a:t>
              </a:r>
              <a:r>
                <a:rPr lang="en-US" b="1" smtClean="0">
                  <a:latin typeface="Arial" pitchFamily="34" charset="0"/>
                  <a:cs typeface="Arial" pitchFamily="34" charset="0"/>
                </a:rPr>
                <a:t>các chấn </a:t>
              </a:r>
              <a:r>
                <a:rPr lang="vi-VN" b="1" smtClean="0">
                  <a:latin typeface="Arial" pitchFamily="34" charset="0"/>
                  <a:cs typeface="Arial" pitchFamily="34" charset="0"/>
                </a:rPr>
                <a:t>song đ</a:t>
              </a:r>
              <a:r>
                <a:rPr lang="en-US" b="1" smtClean="0">
                  <a:latin typeface="Arial" pitchFamily="34" charset="0"/>
                  <a:cs typeface="Arial" pitchFamily="34" charset="0"/>
                </a:rPr>
                <a:t>ổ</a:t>
              </a:r>
              <a:r>
                <a:rPr lang="vi-VN" b="1" smtClean="0">
                  <a:latin typeface="Arial" pitchFamily="34" charset="0"/>
                  <a:cs typeface="Arial" pitchFamily="34" charset="0"/>
                </a:rPr>
                <a:t> </a:t>
              </a:r>
              <a:r>
                <a:rPr lang="vi-VN" b="1">
                  <a:latin typeface="Arial" pitchFamily="34" charset="0"/>
                  <a:cs typeface="Arial" pitchFamily="34" charset="0"/>
                </a:rPr>
                <a:t>bóng lên sàn </a:t>
              </a:r>
              <a:r>
                <a:rPr lang="vi-VN" b="1" smtClean="0">
                  <a:latin typeface="Arial" pitchFamily="34" charset="0"/>
                  <a:cs typeface="Arial" pitchFamily="34" charset="0"/>
                </a:rPr>
                <a:t>nhà</a:t>
              </a:r>
              <a:r>
                <a:rPr lang="en-US" b="1" smtClean="0">
                  <a:latin typeface="Arial" pitchFamily="34" charset="0"/>
                  <a:cs typeface="Arial" pitchFamily="34" charset="0"/>
                </a:rPr>
                <a:t> (H 4.56a)</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hình vẽ và trả lời các câu hỏi </a:t>
              </a:r>
              <a:r>
                <a:rPr lang="vi-VN" b="1" smtClean="0">
                  <a:latin typeface="Arial" pitchFamily="34" charset="0"/>
                  <a:cs typeface="Arial" pitchFamily="34" charset="0"/>
                </a:rPr>
                <a:t>sau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đường thẳng nối </a:t>
              </a:r>
              <a:r>
                <a:rPr lang="vi-VN" b="1" smtClean="0">
                  <a:latin typeface="Arial" pitchFamily="34" charset="0"/>
                  <a:cs typeface="Arial" pitchFamily="34" charset="0"/>
                </a:rPr>
                <a:t>m</a:t>
              </a:r>
              <a:r>
                <a:rPr lang="en-US" b="1" smtClean="0">
                  <a:latin typeface="Arial" pitchFamily="34" charset="0"/>
                  <a:cs typeface="Arial" pitchFamily="34" charset="0"/>
                </a:rPr>
                <a:t>ỗi</a:t>
              </a:r>
              <a:r>
                <a:rPr lang="vi-VN" b="1" smtClean="0">
                  <a:latin typeface="Arial" pitchFamily="34" charset="0"/>
                  <a:cs typeface="Arial" pitchFamily="34" charset="0"/>
                </a:rPr>
                <a:t> </a:t>
              </a:r>
              <a:r>
                <a:rPr lang="vi-VN" b="1">
                  <a:latin typeface="Arial" pitchFamily="34" charset="0"/>
                  <a:cs typeface="Arial" pitchFamily="34" charset="0"/>
                </a:rPr>
                <a:t>điểm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 với bóng </a:t>
              </a:r>
              <a:r>
                <a:rPr lang="en-US" b="1" smtClean="0">
                  <a:latin typeface="Arial" pitchFamily="34" charset="0"/>
                  <a:cs typeface="Arial" pitchFamily="34" charset="0"/>
                </a:rPr>
                <a:t>A</a:t>
              </a:r>
              <a:r>
                <a:rPr lang="vi-VN" b="1" smtClean="0">
                  <a:latin typeface="Arial" pitchFamily="34" charset="0"/>
                  <a:cs typeface="Arial" pitchFamily="34" charset="0"/>
                </a:rPr>
                <a: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a:t>
              </a:r>
              <a:r>
                <a:rPr lang="vi-VN" b="1" smtClean="0">
                  <a:latin typeface="Arial" pitchFamily="34" charset="0"/>
                  <a:cs typeface="Arial" pitchFamily="34" charset="0"/>
                </a:rPr>
                <a:t>‘</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C’ </a:t>
              </a:r>
              <a:r>
                <a:rPr lang="vi-VN" b="1" smtClean="0">
                  <a:latin typeface="Arial" pitchFamily="34" charset="0"/>
                  <a:cs typeface="Arial" pitchFamily="34" charset="0"/>
                </a:rPr>
                <a:t>có </a:t>
              </a:r>
              <a:r>
                <a:rPr lang="vi-VN" b="1">
                  <a:latin typeface="Arial" pitchFamily="34" charset="0"/>
                  <a:cs typeface="Arial" pitchFamily="34" charset="0"/>
                </a:rPr>
                <a:t>đôi một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song </a:t>
              </a:r>
              <a:r>
                <a:rPr lang="vi-VN" b="1">
                  <a:latin typeface="Arial" pitchFamily="34" charset="0"/>
                  <a:cs typeface="Arial" pitchFamily="34" charset="0"/>
                </a:rPr>
                <a:t>song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b.</a:t>
              </a:r>
              <a:r>
                <a:rPr lang="vi-VN" b="1" smtClean="0">
                  <a:latin typeface="Arial" pitchFamily="34" charset="0"/>
                  <a:cs typeface="Arial" pitchFamily="34" charset="0"/>
                </a:rPr>
                <a:t> </a:t>
              </a:r>
              <a:r>
                <a:rPr lang="vi-VN" b="1">
                  <a:latin typeface="Arial" pitchFamily="34" charset="0"/>
                  <a:cs typeface="Arial" pitchFamily="34" charset="0"/>
                </a:rPr>
                <a:t>Làm thế nào để xác định được bóng đổ trên sàn nhà của mỗi điểm trên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khung </a:t>
              </a:r>
              <a:r>
                <a:rPr lang="vi-VN" b="1">
                  <a:latin typeface="Arial" pitchFamily="34" charset="0"/>
                  <a:cs typeface="Arial" pitchFamily="34" charset="0"/>
                </a:rPr>
                <a:t>cửa </a:t>
              </a:r>
              <a:r>
                <a:rPr lang="vi-VN" b="1" smtClean="0">
                  <a:latin typeface="Arial" pitchFamily="34" charset="0"/>
                  <a:cs typeface="Arial" pitchFamily="34" charset="0"/>
                </a:rPr>
                <a:t>sổ</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397360" y="1141736"/>
              <a:ext cx="1582252"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38" y="39804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7983393" y="4010025"/>
            <a:ext cx="3712316" cy="2500729"/>
            <a:chOff x="7983393" y="4065001"/>
            <a:chExt cx="3712316" cy="2500729"/>
          </a:xfrm>
        </p:grpSpPr>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3393" y="4065001"/>
              <a:ext cx="3680114" cy="250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437812" y="622717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4.56a</a:t>
              </a:r>
              <a:endParaRPr lang="en-US" sz="1600" b="1">
                <a:solidFill>
                  <a:srgbClr val="C00000"/>
                </a:solidFill>
                <a:latin typeface="Arial" pitchFamily="34" charset="0"/>
                <a:cs typeface="Arial" pitchFamily="34" charset="0"/>
              </a:endParaRPr>
            </a:p>
          </p:txBody>
        </p:sp>
      </p:grpSp>
      <p:sp>
        <p:nvSpPr>
          <p:cNvPr id="11" name="TextBox 10"/>
          <p:cNvSpPr txBox="1"/>
          <p:nvPr/>
        </p:nvSpPr>
        <p:spPr>
          <a:xfrm>
            <a:off x="417052" y="4419600"/>
            <a:ext cx="7620000" cy="830997"/>
          </a:xfrm>
          <a:prstGeom prst="rect">
            <a:avLst/>
          </a:prstGeom>
          <a:noFill/>
        </p:spPr>
        <p:txBody>
          <a:bodyPr wrap="square" rtlCol="0">
            <a:spAutoFit/>
          </a:bodyPr>
          <a:lstStyle/>
          <a:p>
            <a:pPr algn="just"/>
            <a:r>
              <a:rPr lang="vi-VN" b="1">
                <a:latin typeface="Arial" pitchFamily="34" charset="0"/>
                <a:cs typeface="Arial" pitchFamily="34" charset="0"/>
              </a:rPr>
              <a:t>a) Các đường thẳng nối mỗi điểm A, B, C với bóng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A</a:t>
            </a:r>
            <a:r>
              <a:rPr lang="vi-VN" b="1">
                <a:latin typeface="Arial" pitchFamily="34" charset="0"/>
                <a:cs typeface="Arial" pitchFamily="34" charset="0"/>
              </a:rPr>
              <a:t>', B', C' đôi một song song với nhau.</a:t>
            </a:r>
            <a:endParaRPr lang="vi-VN" b="1" i="1">
              <a:latin typeface="Arial" pitchFamily="34" charset="0"/>
              <a:cs typeface="Arial" pitchFamily="34" charset="0"/>
            </a:endParaRPr>
          </a:p>
        </p:txBody>
      </p:sp>
      <p:sp>
        <p:nvSpPr>
          <p:cNvPr id="13" name="TextBox 12"/>
          <p:cNvSpPr txBox="1"/>
          <p:nvPr/>
        </p:nvSpPr>
        <p:spPr>
          <a:xfrm>
            <a:off x="415464" y="5250597"/>
            <a:ext cx="7620000" cy="1200329"/>
          </a:xfrm>
          <a:prstGeom prst="rect">
            <a:avLst/>
          </a:prstGeom>
          <a:noFill/>
        </p:spPr>
        <p:txBody>
          <a:bodyPr wrap="square" rtlCol="0">
            <a:spAutoFit/>
          </a:bodyPr>
          <a:lstStyle/>
          <a:p>
            <a:pPr algn="just"/>
            <a:r>
              <a:rPr lang="vi-VN" b="1">
                <a:latin typeface="Arial" pitchFamily="34" charset="0"/>
                <a:cs typeface="Arial" pitchFamily="34" charset="0"/>
              </a:rPr>
              <a:t>b) Để xác định được bóng đổ trên sàn nhà của mỗi điểm trên khung cửa sổ ta sử dụng phép chiếu song song.</a:t>
            </a:r>
            <a:endParaRPr lang="vi-VN" b="1" i="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469857" y="952500"/>
            <a:ext cx="3611418" cy="2609850"/>
            <a:chOff x="8469857" y="952500"/>
            <a:chExt cx="3611418" cy="260985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9857" y="952500"/>
              <a:ext cx="3611418"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017669" y="3223796"/>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4.56b</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303212" y="762000"/>
            <a:ext cx="7977734" cy="3581400"/>
            <a:chOff x="303212" y="762000"/>
            <a:chExt cx="7977734" cy="3581400"/>
          </a:xfrm>
        </p:grpSpPr>
        <p:sp>
          <p:nvSpPr>
            <p:cNvPr id="29" name="Rounded Rectangle 28"/>
            <p:cNvSpPr/>
            <p:nvPr/>
          </p:nvSpPr>
          <p:spPr>
            <a:xfrm>
              <a:off x="303212" y="762000"/>
              <a:ext cx="7976145" cy="3581400"/>
            </a:xfrm>
            <a:prstGeom prst="roundRect">
              <a:avLst>
                <a:gd name="adj" fmla="val 366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47214" y="762000"/>
                  <a:ext cx="7628398" cy="1246495"/>
                </a:xfrm>
                <a:prstGeom prst="rect">
                  <a:avLst/>
                </a:prstGeom>
                <a:noFill/>
              </p:spPr>
              <p:txBody>
                <a:bodyPr wrap="square" rtlCol="0">
                  <a:spAutoFit/>
                </a:bodyPr>
                <a:lstStyle/>
                <a:p>
                  <a:r>
                    <a:rPr lang="en-US" b="1" smtClean="0">
                      <a:latin typeface="Arial" pitchFamily="34" charset="0"/>
                      <a:cs typeface="Arial" pitchFamily="34" charset="0"/>
                    </a:rPr>
                    <a:t>      Cho mặt phẳng (𝛼) và </a:t>
                  </a:r>
                  <a:r>
                    <a:rPr lang="vi-VN" b="1" smtClean="0">
                      <a:latin typeface="Arial" pitchFamily="34" charset="0"/>
                      <a:cs typeface="Arial" pitchFamily="34" charset="0"/>
                    </a:rPr>
                    <a:t>đường thẳng</a:t>
                  </a:r>
                  <a:r>
                    <a:rPr lang="en-US" b="1" smtClean="0">
                      <a:latin typeface="Arial" pitchFamily="34" charset="0"/>
                      <a:cs typeface="Arial" pitchFamily="34" charset="0"/>
                    </a:rPr>
                    <a:t>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cắt (𝛼). Với mỗi điểm M trong không gian ta xác định điểm M’ như sau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7214" y="762000"/>
                  <a:ext cx="7628398" cy="1246495"/>
                </a:xfrm>
                <a:prstGeom prst="rect">
                  <a:avLst/>
                </a:prstGeom>
                <a:blipFill rotWithShape="1">
                  <a:blip r:embed="rId4"/>
                  <a:stretch>
                    <a:fillRect l="-1198" t="-3922" r="-479" b="-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04801" y="2008495"/>
                  <a:ext cx="7976145" cy="477054"/>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Nếu M thuộc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thì M’ là giao điểm của (𝛼) và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04801" y="2008495"/>
                  <a:ext cx="7976145" cy="477054"/>
                </a:xfrm>
                <a:prstGeom prst="rect">
                  <a:avLst/>
                </a:prstGeom>
                <a:blipFill rotWithShape="1">
                  <a:blip r:embed="rId5"/>
                  <a:stretch>
                    <a:fillRect l="-994" t="-10127"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03213" y="2546241"/>
                  <a:ext cx="7619999" cy="846386"/>
                </a:xfrm>
                <a:prstGeom prst="rect">
                  <a:avLst/>
                </a:prstGeom>
                <a:noFill/>
              </p:spPr>
              <p:txBody>
                <a:bodyPr wrap="square" rtlCol="0">
                  <a:spAutoFit/>
                </a:bodyPr>
                <a:lstStyle/>
                <a:p>
                  <a:pPr marL="457200" indent="-457200">
                    <a:buFont typeface="Arial" pitchFamily="34" charset="0"/>
                    <a:buChar char="•"/>
                  </a:pPr>
                  <a:r>
                    <a:rPr lang="en-US" b="1" smtClean="0">
                      <a:latin typeface="Arial" pitchFamily="34" charset="0"/>
                      <a:cs typeface="Arial" pitchFamily="34" charset="0"/>
                    </a:rPr>
                    <a:t>Nếu M không thuộc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thì M’ là giao điểm của (𝛼) và </a:t>
                  </a:r>
                  <a:r>
                    <a:rPr lang="vi-VN" b="1" smtClean="0">
                      <a:latin typeface="Arial" pitchFamily="34" charset="0"/>
                      <a:cs typeface="Arial" pitchFamily="34" charset="0"/>
                    </a:rPr>
                    <a:t>đường thẳng</a:t>
                  </a:r>
                  <a:r>
                    <a:rPr lang="en-US" b="1" smtClean="0">
                      <a:latin typeface="Arial" pitchFamily="34" charset="0"/>
                      <a:cs typeface="Arial" pitchFamily="34" charset="0"/>
                    </a:rPr>
                    <a:t> qua M song song với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03213" y="2546241"/>
                  <a:ext cx="7619999" cy="846386"/>
                </a:xfrm>
                <a:prstGeom prst="rect">
                  <a:avLst/>
                </a:prstGeom>
                <a:blipFill rotWithShape="1">
                  <a:blip r:embed="rId6"/>
                  <a:stretch>
                    <a:fillRect l="-1120" t="-5755" r="-880" b="-143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447215" y="3392627"/>
                  <a:ext cx="7552198" cy="846386"/>
                </a:xfrm>
                <a:prstGeom prst="rect">
                  <a:avLst/>
                </a:prstGeom>
                <a:noFill/>
              </p:spPr>
              <p:txBody>
                <a:bodyPr wrap="square" rtlCol="0">
                  <a:spAutoFit/>
                </a:bodyPr>
                <a:lstStyle/>
                <a:p>
                  <a:r>
                    <a:rPr lang="en-US" b="1" smtClean="0">
                      <a:latin typeface="Arial" pitchFamily="34" charset="0"/>
                      <a:cs typeface="Arial" pitchFamily="34" charset="0"/>
                    </a:rPr>
                    <a:t>Điểm M’ được gọi là </a:t>
                  </a:r>
                  <a:r>
                    <a:rPr lang="en-US" b="1" smtClean="0">
                      <a:solidFill>
                        <a:srgbClr val="C00000"/>
                      </a:solidFill>
                      <a:latin typeface="Arial" pitchFamily="34" charset="0"/>
                      <a:cs typeface="Arial" pitchFamily="34" charset="0"/>
                    </a:rPr>
                    <a:t>hình chiếu song song </a:t>
                  </a:r>
                  <a:r>
                    <a:rPr lang="en-US" b="1" smtClean="0">
                      <a:latin typeface="Arial" pitchFamily="34" charset="0"/>
                      <a:cs typeface="Arial" pitchFamily="34" charset="0"/>
                    </a:rPr>
                    <a:t>của điểm M trên mặt phẳng (𝛼) theo phương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447215" y="3392627"/>
                  <a:ext cx="7552198" cy="846386"/>
                </a:xfrm>
                <a:prstGeom prst="rect">
                  <a:avLst/>
                </a:prstGeom>
                <a:blipFill rotWithShape="1">
                  <a:blip r:embed="rId7"/>
                  <a:stretch>
                    <a:fillRect l="-1211" t="-5072" b="-15217"/>
                  </a:stretch>
                </a:blipFill>
              </p:spPr>
              <p:txBody>
                <a:bodyPr/>
                <a:lstStyle/>
                <a:p>
                  <a:r>
                    <a:rPr lang="en-US">
                      <a:noFill/>
                    </a:rPr>
                    <a:t> </a:t>
                  </a:r>
                </a:p>
              </p:txBody>
            </p:sp>
          </mc:Fallback>
        </mc:AlternateContent>
      </p:grpSp>
      <p:grpSp>
        <p:nvGrpSpPr>
          <p:cNvPr id="5" name="Group 4"/>
          <p:cNvGrpSpPr/>
          <p:nvPr/>
        </p:nvGrpSpPr>
        <p:grpSpPr>
          <a:xfrm>
            <a:off x="303212" y="4570661"/>
            <a:ext cx="11885613" cy="2287339"/>
            <a:chOff x="303212" y="4495800"/>
            <a:chExt cx="11885613" cy="2287339"/>
          </a:xfrm>
        </p:grpSpPr>
        <p:sp>
          <p:nvSpPr>
            <p:cNvPr id="21" name="Rounded Rectangle 20"/>
            <p:cNvSpPr/>
            <p:nvPr/>
          </p:nvSpPr>
          <p:spPr>
            <a:xfrm>
              <a:off x="303212" y="4495800"/>
              <a:ext cx="11506200" cy="2057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mc:Choice xmlns:a14="http://schemas.microsoft.com/office/drawing/2010/main" Requires="a14">
            <p:sp>
              <p:nvSpPr>
                <p:cNvPr id="27" name="TextBox 26"/>
                <p:cNvSpPr txBox="1"/>
                <p:nvPr/>
              </p:nvSpPr>
              <p:spPr>
                <a:xfrm>
                  <a:off x="598024" y="4674841"/>
                  <a:ext cx="10982788" cy="830997"/>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Phép đặt tương ứng mỗi điểm M với hình chiếu M’ của nó được gọi là </a:t>
                  </a:r>
                  <a:r>
                    <a:rPr lang="en-US" b="1" smtClean="0">
                      <a:solidFill>
                        <a:srgbClr val="C00000"/>
                      </a:solidFill>
                      <a:latin typeface="Arial" pitchFamily="34" charset="0"/>
                      <a:cs typeface="Arial" pitchFamily="34" charset="0"/>
                    </a:rPr>
                    <a:t>phép chiếu song song </a:t>
                  </a:r>
                  <a:r>
                    <a:rPr lang="en-US" b="1" smtClean="0">
                      <a:latin typeface="Arial" pitchFamily="34" charset="0"/>
                      <a:cs typeface="Arial" pitchFamily="34" charset="0"/>
                    </a:rPr>
                    <a:t>theo phương </a:t>
                  </a:r>
                  <a14:m>
                    <m:oMath xmlns:m="http://schemas.openxmlformats.org/officeDocument/2006/math">
                      <m:r>
                        <a:rPr lang="en-US" b="1" i="1">
                          <a:latin typeface="Cambria Math"/>
                          <a:ea typeface="Cambria Math"/>
                          <a:cs typeface="Arial" pitchFamily="34" charset="0"/>
                        </a:rPr>
                        <m:t>∆</m:t>
                      </m:r>
                    </m:oMath>
                  </a14:m>
                  <a:endParaRPr lang="vi-VN"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598024" y="4674841"/>
                  <a:ext cx="10982788" cy="830997"/>
                </a:xfrm>
                <a:prstGeom prst="rect">
                  <a:avLst/>
                </a:prstGeom>
                <a:blipFill rotWithShape="1">
                  <a:blip r:embed="rId8"/>
                  <a:stretch>
                    <a:fillRect l="-721" t="-5147" b="-169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598024" y="5630614"/>
                  <a:ext cx="10536701" cy="846386"/>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Mặt phẳng (𝛼) được gọi là mặt phẳng chiếu , phương </a:t>
                  </a:r>
                  <a14:m>
                    <m:oMath xmlns:m="http://schemas.openxmlformats.org/officeDocument/2006/math">
                      <m:r>
                        <a:rPr lang="en-US" b="1" i="1">
                          <a:latin typeface="Cambria Math"/>
                          <a:ea typeface="Cambria Math"/>
                          <a:cs typeface="Arial" pitchFamily="34" charset="0"/>
                        </a:rPr>
                        <m:t>∆</m:t>
                      </m:r>
                    </m:oMath>
                  </a14:m>
                  <a:r>
                    <a:rPr lang="en-US" b="1" smtClean="0">
                      <a:latin typeface="Arial" pitchFamily="34" charset="0"/>
                      <a:cs typeface="Arial" pitchFamily="34" charset="0"/>
                    </a:rPr>
                    <a:t> gọi là </a:t>
                  </a:r>
                  <a:r>
                    <a:rPr lang="en-US" b="1" smtClean="0">
                      <a:solidFill>
                        <a:srgbClr val="C00000"/>
                      </a:solidFill>
                      <a:latin typeface="Arial" pitchFamily="34" charset="0"/>
                      <a:cs typeface="Arial" pitchFamily="34" charset="0"/>
                    </a:rPr>
                    <a:t>phương chiếu</a:t>
                  </a:r>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598024" y="5630614"/>
                  <a:ext cx="10536701" cy="846386"/>
                </a:xfrm>
                <a:prstGeom prst="rect">
                  <a:avLst/>
                </a:prstGeom>
                <a:blipFill rotWithShape="1">
                  <a:blip r:embed="rId9"/>
                  <a:stretch>
                    <a:fillRect l="-752" t="-5755" b="-14388"/>
                  </a:stretch>
                </a:blipFill>
              </p:spPr>
              <p:txBody>
                <a:bodyPr/>
                <a:lstStyle/>
                <a:p>
                  <a:r>
                    <a:rPr lang="en-US">
                      <a:noFill/>
                    </a:rPr>
                    <a:t> </a:t>
                  </a:r>
                </a:p>
              </p:txBody>
            </p:sp>
          </mc:Fallback>
        </mc:AlternateContent>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706515" y="5191395"/>
              <a:ext cx="1482310" cy="1591744"/>
            </a:xfrm>
            <a:prstGeom prst="rect">
              <a:avLst/>
            </a:prstGeom>
          </p:spPr>
        </p:pic>
      </p:grpSp>
    </p:spTree>
    <p:extLst>
      <p:ext uri="{BB962C8B-B14F-4D97-AF65-F5344CB8AC3E}">
        <p14:creationId xmlns:p14="http://schemas.microsoft.com/office/powerpoint/2010/main" val="3367432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303212" y="781050"/>
            <a:ext cx="11544804" cy="1600200"/>
            <a:chOff x="303212" y="857250"/>
            <a:chExt cx="11544804" cy="1600200"/>
          </a:xfrm>
        </p:grpSpPr>
        <p:sp>
          <p:nvSpPr>
            <p:cNvPr id="21" name="Rounded Rectangle 20"/>
            <p:cNvSpPr/>
            <p:nvPr/>
          </p:nvSpPr>
          <p:spPr>
            <a:xfrm>
              <a:off x="303212" y="857250"/>
              <a:ext cx="11201400"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TextBox 26"/>
            <p:cNvSpPr txBox="1"/>
            <p:nvPr/>
          </p:nvSpPr>
          <p:spPr>
            <a:xfrm>
              <a:off x="531812" y="1085671"/>
              <a:ext cx="10287000"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Cho hình </a:t>
              </a:r>
              <a:r>
                <a:rPr lang="en-US" b="1" smtClean="0">
                  <a:latin typeface="Alison" pitchFamily="2" charset="0"/>
                  <a:cs typeface="Arial" pitchFamily="34" charset="0"/>
                </a:rPr>
                <a:t>H</a:t>
              </a:r>
              <a:r>
                <a:rPr lang="en-US" b="1" smtClean="0">
                  <a:latin typeface="Arial" pitchFamily="34" charset="0"/>
                  <a:cs typeface="Arial" pitchFamily="34" charset="0"/>
                </a:rPr>
                <a:t> . Tập hợp </a:t>
              </a:r>
              <a:r>
                <a:rPr lang="en-US" b="1">
                  <a:latin typeface="Alison" pitchFamily="2" charset="0"/>
                  <a:cs typeface="Arial" pitchFamily="34" charset="0"/>
                </a:rPr>
                <a:t>H’</a:t>
              </a:r>
              <a:r>
                <a:rPr lang="en-US" b="1" smtClean="0">
                  <a:latin typeface="Arial" pitchFamily="34" charset="0"/>
                  <a:cs typeface="Arial" pitchFamily="34" charset="0"/>
                </a:rPr>
                <a:t> các hình chiếu M’ của các điểm M thuộc </a:t>
              </a:r>
              <a:r>
                <a:rPr lang="en-US" b="1">
                  <a:latin typeface="Alison" pitchFamily="2" charset="0"/>
                  <a:cs typeface="Arial" pitchFamily="34" charset="0"/>
                </a:rPr>
                <a:t>H</a:t>
              </a:r>
              <a:r>
                <a:rPr lang="en-US" b="1" smtClean="0">
                  <a:latin typeface="Arial" pitchFamily="34" charset="0"/>
                  <a:cs typeface="Arial" pitchFamily="34" charset="0"/>
                </a:rPr>
                <a:t> qua phép chiếu song song được gọi là </a:t>
              </a:r>
              <a:r>
                <a:rPr lang="en-US" b="1" smtClean="0">
                  <a:solidFill>
                    <a:srgbClr val="C00000"/>
                  </a:solidFill>
                  <a:latin typeface="Arial" pitchFamily="34" charset="0"/>
                  <a:cs typeface="Arial" pitchFamily="34" charset="0"/>
                </a:rPr>
                <a:t>hình chiếu </a:t>
              </a:r>
              <a:r>
                <a:rPr lang="en-US" b="1" smtClean="0">
                  <a:latin typeface="Arial" pitchFamily="34" charset="0"/>
                  <a:cs typeface="Arial" pitchFamily="34" charset="0"/>
                </a:rPr>
                <a:t>của </a:t>
              </a:r>
              <a:r>
                <a:rPr lang="en-US" b="1">
                  <a:latin typeface="Alison" pitchFamily="2" charset="0"/>
                  <a:cs typeface="Arial" pitchFamily="34" charset="0"/>
                </a:rPr>
                <a:t>H</a:t>
              </a:r>
              <a:r>
                <a:rPr lang="en-US" b="1" smtClean="0">
                  <a:latin typeface="Arial" pitchFamily="34" charset="0"/>
                  <a:cs typeface="Arial" pitchFamily="34" charset="0"/>
                </a:rPr>
                <a:t> qua phép chiếu song song đó.</a:t>
              </a:r>
              <a:endParaRPr lang="vi-VN" b="1">
                <a:latin typeface="Arial" pitchFamily="34" charset="0"/>
                <a:cs typeface="Arial" pitchFamily="34" charset="0"/>
              </a:endParaRPr>
            </a:p>
          </p:txBody>
        </p:sp>
        <p:pic>
          <p:nvPicPr>
            <p:cNvPr id="18"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44" b="39131"/>
            <a:stretch/>
          </p:blipFill>
          <p:spPr bwMode="auto">
            <a:xfrm>
              <a:off x="10514012" y="1131227"/>
              <a:ext cx="1334004" cy="130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6246812" y="2543176"/>
            <a:ext cx="3754241" cy="2906626"/>
            <a:chOff x="6246812" y="2783549"/>
            <a:chExt cx="3754241" cy="2906626"/>
          </a:xfrm>
        </p:grpSpPr>
        <p:pic>
          <p:nvPicPr>
            <p:cNvPr id="358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24658"/>
            <a:stretch/>
          </p:blipFill>
          <p:spPr bwMode="auto">
            <a:xfrm>
              <a:off x="6246812" y="2783549"/>
              <a:ext cx="3754241" cy="23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6551612" y="5105400"/>
              <a:ext cx="3324225" cy="584775"/>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Bóng đổ của người bán hàng rong dưới ánh mặt trời</a:t>
              </a:r>
              <a:endParaRPr lang="en-US" sz="1600" b="1">
                <a:solidFill>
                  <a:schemeClr val="accent6">
                    <a:lumMod val="75000"/>
                  </a:schemeClr>
                </a:solidFill>
                <a:latin typeface="Arial" pitchFamily="34" charset="0"/>
                <a:cs typeface="Arial" pitchFamily="34" charset="0"/>
              </a:endParaRPr>
            </a:p>
          </p:txBody>
        </p:sp>
      </p:grpSp>
      <p:grpSp>
        <p:nvGrpSpPr>
          <p:cNvPr id="10" name="Group 9"/>
          <p:cNvGrpSpPr/>
          <p:nvPr/>
        </p:nvGrpSpPr>
        <p:grpSpPr>
          <a:xfrm>
            <a:off x="1522411" y="2610341"/>
            <a:ext cx="3324225" cy="2602692"/>
            <a:chOff x="1522411" y="2822138"/>
            <a:chExt cx="3324225" cy="2602692"/>
          </a:xfrm>
        </p:grpSpPr>
        <p:pic>
          <p:nvPicPr>
            <p:cNvPr id="358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5215" y="2822138"/>
              <a:ext cx="2638615" cy="218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522411" y="5086276"/>
              <a:ext cx="3324225"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chiếu của hình chữ A</a:t>
              </a:r>
              <a:endParaRPr lang="en-US" sz="1600" b="1">
                <a:solidFill>
                  <a:schemeClr val="accent6">
                    <a:lumMod val="75000"/>
                  </a:schemeClr>
                </a:solidFill>
                <a:latin typeface="Arial" pitchFamily="34" charset="0"/>
                <a:cs typeface="Arial" pitchFamily="34" charset="0"/>
              </a:endParaRPr>
            </a:p>
          </p:txBody>
        </p:sp>
      </p:grpSp>
      <p:grpSp>
        <p:nvGrpSpPr>
          <p:cNvPr id="9" name="Group 8"/>
          <p:cNvGrpSpPr/>
          <p:nvPr/>
        </p:nvGrpSpPr>
        <p:grpSpPr>
          <a:xfrm>
            <a:off x="836612" y="5676900"/>
            <a:ext cx="10287000" cy="952500"/>
            <a:chOff x="760412" y="5791200"/>
            <a:chExt cx="10287000" cy="952500"/>
          </a:xfrm>
        </p:grpSpPr>
        <p:sp>
          <p:nvSpPr>
            <p:cNvPr id="38" name="Rounded Rectangle 37"/>
            <p:cNvSpPr/>
            <p:nvPr/>
          </p:nvSpPr>
          <p:spPr>
            <a:xfrm>
              <a:off x="760412" y="5791200"/>
              <a:ext cx="10287000" cy="95250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7" name="TextBox 36"/>
            <p:cNvSpPr txBox="1"/>
            <p:nvPr/>
          </p:nvSpPr>
          <p:spPr>
            <a:xfrm>
              <a:off x="901951" y="5867400"/>
              <a:ext cx="9840661" cy="830997"/>
            </a:xfrm>
            <a:prstGeom prst="rect">
              <a:avLst/>
            </a:prstGeom>
            <a:noFill/>
          </p:spPr>
          <p:txBody>
            <a:bodyPr wrap="square" rtlCol="0">
              <a:spAutoFit/>
            </a:bodyPr>
            <a:lstStyle/>
            <a:p>
              <a:pPr marL="342900" indent="-342900">
                <a:buFont typeface="Wingdings" pitchFamily="2" charset="2"/>
                <a:buChar char="Ø"/>
              </a:pPr>
              <a:r>
                <a:rPr lang="en-US" b="1" smtClean="0">
                  <a:solidFill>
                    <a:srgbClr val="C00000"/>
                  </a:solidFill>
                  <a:latin typeface="Arial" pitchFamily="34" charset="0"/>
                  <a:cs typeface="Arial" pitchFamily="34" charset="0"/>
                </a:rPr>
                <a:t>Chú ý</a:t>
              </a:r>
              <a:r>
                <a:rPr lang="en-US" b="1" smtClean="0">
                  <a:latin typeface="Arial" pitchFamily="34" charset="0"/>
                  <a:cs typeface="Arial" pitchFamily="34" charset="0"/>
                </a:rPr>
                <a:t> : Nếu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phương chiếu thì </a:t>
              </a:r>
              <a:br>
                <a:rPr lang="en-US" b="1" smtClean="0">
                  <a:latin typeface="Arial" pitchFamily="34" charset="0"/>
                  <a:cs typeface="Arial" pitchFamily="34" charset="0"/>
                </a:rPr>
              </a:br>
              <a:r>
                <a:rPr lang="en-US" b="1" smtClean="0">
                  <a:latin typeface="Arial" pitchFamily="34" charset="0"/>
                  <a:cs typeface="Arial" pitchFamily="34" charset="0"/>
                </a:rPr>
                <a:t>              hình chiếu của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là một điểm. </a:t>
              </a:r>
              <a:endParaRPr lang="vi-VN" b="1">
                <a:latin typeface="Arial" pitchFamily="34" charset="0"/>
                <a:cs typeface="Arial" pitchFamily="34" charset="0"/>
              </a:endParaRPr>
            </a:p>
          </p:txBody>
        </p:sp>
      </p:grpSp>
    </p:spTree>
    <p:extLst>
      <p:ext uri="{BB962C8B-B14F-4D97-AF65-F5344CB8AC3E}">
        <p14:creationId xmlns:p14="http://schemas.microsoft.com/office/powerpoint/2010/main" val="3368068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3212" y="762000"/>
            <a:ext cx="11506200" cy="2017931"/>
            <a:chOff x="303212" y="762000"/>
            <a:chExt cx="11506200" cy="2017931"/>
          </a:xfrm>
        </p:grpSpPr>
        <p:sp>
          <p:nvSpPr>
            <p:cNvPr id="15" name="Rounded Rectangle 14"/>
            <p:cNvSpPr/>
            <p:nvPr/>
          </p:nvSpPr>
          <p:spPr>
            <a:xfrm>
              <a:off x="1714587" y="819827"/>
              <a:ext cx="10044590" cy="1960104"/>
            </a:xfrm>
            <a:prstGeom prst="roundRect">
              <a:avLst>
                <a:gd name="adj" fmla="val 678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76200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792698" y="1196030"/>
              <a:ext cx="457754" cy="646331"/>
            </a:xfrm>
            <a:prstGeom prst="rect">
              <a:avLst/>
            </a:prstGeom>
          </p:spPr>
          <p:txBody>
            <a:bodyPr wrap="none">
              <a:spAutoFit/>
            </a:bodyPr>
            <a:lstStyle/>
            <a:p>
              <a:pPr algn="ctr"/>
              <a:r>
                <a:rPr lang="en-US" sz="3600" b="1" spc="67" smtClean="0">
                  <a:ln w="11430"/>
                  <a:effectLst>
                    <a:outerShdw blurRad="76200" dist="50800" dir="5400000" algn="tl" rotWithShape="0">
                      <a:srgbClr val="000000">
                        <a:alpha val="65000"/>
                      </a:srgbClr>
                    </a:outerShdw>
                  </a:effectLst>
                  <a:latin typeface=".VnCentury SchoolbookH" pitchFamily="34" charset="0"/>
                </a:rPr>
                <a:t>1</a:t>
              </a:r>
              <a:endParaRPr lang="en-US" sz="40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79612" y="810183"/>
              <a:ext cx="9829800"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a:t>
              </a:r>
              <a:r>
                <a:rPr lang="en-US" b="1" smtClean="0">
                  <a:latin typeface="Arial" pitchFamily="34" charset="0"/>
                  <a:cs typeface="Arial" pitchFamily="34" charset="0"/>
                </a:rPr>
                <a:t>hình lăng trụ tam giác ABC. A’B’C’ . (H 4.57)</a:t>
              </a:r>
              <a:br>
                <a:rPr lang="en-US" b="1" smtClean="0">
                  <a:latin typeface="Arial" pitchFamily="34" charset="0"/>
                  <a:cs typeface="Arial" pitchFamily="34" charset="0"/>
                </a:rPr>
              </a:br>
              <a:r>
                <a:rPr lang="en-US" b="1" smtClean="0">
                  <a:latin typeface="Arial" pitchFamily="34" charset="0"/>
                  <a:cs typeface="Arial" pitchFamily="34" charset="0"/>
                </a:rPr>
                <a:t>a. Xác định hình chiếu của điểm A trên mặt phẳng (A’B’C’) theo phương CC’</a:t>
              </a:r>
              <a:br>
                <a:rPr lang="en-US" b="1" smtClean="0">
                  <a:latin typeface="Arial" pitchFamily="34" charset="0"/>
                  <a:cs typeface="Arial" pitchFamily="34" charset="0"/>
                </a:rPr>
              </a:br>
              <a:r>
                <a:rPr lang="en-US" b="1" smtClean="0">
                  <a:latin typeface="Arial" pitchFamily="34" charset="0"/>
                  <a:cs typeface="Arial" pitchFamily="34" charset="0"/>
                </a:rPr>
                <a:t>b. Gọi M là một điểm thuộc đoạn thẳng AB. Xác định hình chiếu của M trên mp(A’B’C’) theo phương CC’.</a:t>
              </a:r>
              <a:endParaRPr lang="vi-VN" b="1">
                <a:latin typeface="Arial" pitchFamily="34" charset="0"/>
                <a:cs typeface="Arial" pitchFamily="34" charset="0"/>
              </a:endParaRPr>
            </a:p>
          </p:txBody>
        </p:sp>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0412" y="2974891"/>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84212" y="3429000"/>
            <a:ext cx="7620000" cy="461665"/>
          </a:xfrm>
          <a:prstGeom prst="rect">
            <a:avLst/>
          </a:prstGeom>
          <a:noFill/>
        </p:spPr>
        <p:txBody>
          <a:bodyPr wrap="square" rtlCol="0">
            <a:spAutoFit/>
          </a:bodyPr>
          <a:lstStyle/>
          <a:p>
            <a:pPr algn="just"/>
            <a:r>
              <a:rPr lang="en-US" b="1" smtClean="0">
                <a:latin typeface="Arial" pitchFamily="34" charset="0"/>
                <a:cs typeface="Arial" pitchFamily="34" charset="0"/>
              </a:rPr>
              <a:t>a. Vì </a:t>
            </a:r>
            <a:r>
              <a:rPr lang="en-US" b="1">
                <a:latin typeface="Arial" pitchFamily="34" charset="0"/>
                <a:cs typeface="Arial" pitchFamily="34" charset="0"/>
              </a:rPr>
              <a:t>ABC. </a:t>
            </a:r>
            <a:r>
              <a:rPr lang="en-US" b="1" smtClean="0">
                <a:latin typeface="Arial" pitchFamily="34" charset="0"/>
                <a:cs typeface="Arial" pitchFamily="34" charset="0"/>
              </a:rPr>
              <a:t>A’B’C’ là hình lăng trụ nên AA’//BB’//CC’</a:t>
            </a:r>
            <a:endParaRPr lang="vi-VN" b="1" i="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1065212" y="38862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𝑨</m:t>
                    </m:r>
                    <m:r>
                      <a:rPr lang="en-US" b="1" i="1" smtClean="0">
                        <a:latin typeface="Cambria Math"/>
                        <a:cs typeface="Arial" pitchFamily="34" charset="0"/>
                      </a:rPr>
                      <m:t>′∈</m:t>
                    </m:r>
                    <m:r>
                      <a:rPr lang="en-US" b="1" i="1" smtClean="0">
                        <a:latin typeface="Cambria Math"/>
                        <a:ea typeface="Cambria Math"/>
                        <a:cs typeface="Arial" pitchFamily="34" charset="0"/>
                      </a:rPr>
                      <m:t>𝒎𝒑</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𝑩</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i="1" smtClean="0">
                    <a:latin typeface="Arial" pitchFamily="34" charset="0"/>
                    <a:cs typeface="Arial" pitchFamily="34" charset="0"/>
                  </a:rPr>
                  <a:t> </a:t>
                </a:r>
                <a:r>
                  <a:rPr lang="en-US" b="1" smtClean="0">
                    <a:latin typeface="Arial" pitchFamily="34" charset="0"/>
                    <a:cs typeface="Arial" pitchFamily="34" charset="0"/>
                  </a:rPr>
                  <a:t>nên A’ là hình chiếu của A trên mp(A’B’C’) theo phương CC’</a:t>
                </a:r>
                <a:endParaRPr lang="vi-VN" b="1" i="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65212" y="3886200"/>
                <a:ext cx="6781800" cy="830997"/>
              </a:xfrm>
              <a:prstGeom prst="rect">
                <a:avLst/>
              </a:prstGeom>
              <a:blipFill rotWithShape="1">
                <a:blip r:embed="rId5"/>
                <a:stretch>
                  <a:fillRect l="-1439" t="-5147" r="-1349" b="-16176"/>
                </a:stretch>
              </a:blipFill>
            </p:spPr>
            <p:txBody>
              <a:bodyPr/>
              <a:lstStyle/>
              <a:p>
                <a:r>
                  <a:rPr lang="en-US">
                    <a:noFill/>
                  </a:rPr>
                  <a:t> </a:t>
                </a:r>
              </a:p>
            </p:txBody>
          </p:sp>
        </mc:Fallback>
      </mc:AlternateContent>
      <p:sp>
        <p:nvSpPr>
          <p:cNvPr id="19" name="TextBox 18"/>
          <p:cNvSpPr txBox="1"/>
          <p:nvPr/>
        </p:nvSpPr>
        <p:spPr>
          <a:xfrm>
            <a:off x="646112" y="4876800"/>
            <a:ext cx="7620000" cy="830997"/>
          </a:xfrm>
          <a:prstGeom prst="rect">
            <a:avLst/>
          </a:prstGeom>
          <a:noFill/>
        </p:spPr>
        <p:txBody>
          <a:bodyPr wrap="square" rtlCol="0">
            <a:spAutoFit/>
          </a:bodyPr>
          <a:lstStyle/>
          <a:p>
            <a:pPr algn="just"/>
            <a:r>
              <a:rPr lang="en-US" b="1" smtClean="0">
                <a:latin typeface="Arial" pitchFamily="34" charset="0"/>
                <a:cs typeface="Arial" pitchFamily="34" charset="0"/>
              </a:rPr>
              <a:t>b. Trong mp(ABB’A’) vẽ MM’//AA’ với M’ thuộc A’B’ </a:t>
            </a:r>
            <a:br>
              <a:rPr lang="en-US" b="1" smtClean="0">
                <a:latin typeface="Arial" pitchFamily="34" charset="0"/>
                <a:cs typeface="Arial" pitchFamily="34" charset="0"/>
              </a:rPr>
            </a:br>
            <a:r>
              <a:rPr lang="en-US" b="1" smtClean="0">
                <a:latin typeface="Arial" pitchFamily="34" charset="0"/>
                <a:cs typeface="Arial" pitchFamily="34" charset="0"/>
              </a:rPr>
              <a:t>     thì MM’//CC’</a:t>
            </a:r>
            <a:endParaRPr lang="vi-VN" b="1" i="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1103312" y="57200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en-US" b="1" i="1" smtClean="0">
                        <a:latin typeface="Cambria Math"/>
                        <a:cs typeface="Arial" pitchFamily="34" charset="0"/>
                      </a:rPr>
                      <m:t>𝑴</m:t>
                    </m:r>
                    <m:r>
                      <a:rPr lang="en-US" b="1" i="1" smtClean="0">
                        <a:latin typeface="Cambria Math"/>
                        <a:cs typeface="Arial" pitchFamily="34" charset="0"/>
                      </a:rPr>
                      <m:t>′∈</m:t>
                    </m:r>
                    <m:r>
                      <a:rPr lang="en-US" b="1" i="1" smtClean="0">
                        <a:latin typeface="Cambria Math"/>
                        <a:ea typeface="Cambria Math"/>
                        <a:cs typeface="Arial" pitchFamily="34" charset="0"/>
                      </a:rPr>
                      <m:t>𝒎𝒑</m:t>
                    </m:r>
                    <m:r>
                      <a:rPr lang="en-US" b="1" i="1" smtClean="0">
                        <a:latin typeface="Cambria Math"/>
                        <a:ea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𝑨</m:t>
                        </m:r>
                      </m:e>
                      <m:sup>
                        <m:r>
                          <a:rPr lang="en-US" b="1" i="1" smtClean="0">
                            <a:latin typeface="Cambria Math"/>
                            <a:ea typeface="Cambria Math"/>
                            <a:cs typeface="Arial" pitchFamily="34" charset="0"/>
                          </a:rPr>
                          <m:t>′</m:t>
                        </m:r>
                      </m:sup>
                    </m:sSup>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𝑩</m:t>
                        </m:r>
                      </m:e>
                      <m:sup>
                        <m:r>
                          <a:rPr lang="en-US" b="1" i="1" smtClean="0">
                            <a:latin typeface="Cambria Math"/>
                            <a:ea typeface="Cambria Math"/>
                            <a:cs typeface="Arial" pitchFamily="34" charset="0"/>
                          </a:rPr>
                          <m:t>′</m:t>
                        </m:r>
                      </m:sup>
                    </m:sSup>
                    <m:r>
                      <a:rPr lang="en-US" b="1" i="1" smtClean="0">
                        <a:latin typeface="Cambria Math"/>
                        <a:ea typeface="Cambria Math"/>
                        <a:cs typeface="Arial" pitchFamily="34" charset="0"/>
                      </a:rPr>
                      <m:t>𝑪</m:t>
                    </m:r>
                    <m:r>
                      <a:rPr lang="en-US" b="1" i="1" smtClean="0">
                        <a:latin typeface="Cambria Math"/>
                        <a:ea typeface="Cambria Math"/>
                        <a:cs typeface="Arial" pitchFamily="34" charset="0"/>
                      </a:rPr>
                      <m:t>′)</m:t>
                    </m:r>
                  </m:oMath>
                </a14:m>
                <a:r>
                  <a:rPr lang="en-US" b="1" i="1" smtClean="0">
                    <a:latin typeface="Arial" pitchFamily="34" charset="0"/>
                    <a:cs typeface="Arial" pitchFamily="34" charset="0"/>
                  </a:rPr>
                  <a:t> </a:t>
                </a:r>
                <a:r>
                  <a:rPr lang="en-US" b="1" smtClean="0">
                    <a:latin typeface="Arial" pitchFamily="34" charset="0"/>
                    <a:cs typeface="Arial" pitchFamily="34" charset="0"/>
                  </a:rPr>
                  <a:t>nên M’ là hình chiếu của M trên mp(A’B’C’) theo phương CC’</a:t>
                </a:r>
                <a:endParaRPr lang="vi-VN" b="1" i="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103312" y="5720000"/>
                <a:ext cx="6781800" cy="830997"/>
              </a:xfrm>
              <a:prstGeom prst="rect">
                <a:avLst/>
              </a:prstGeom>
              <a:blipFill rotWithShape="1">
                <a:blip r:embed="rId6"/>
                <a:stretch>
                  <a:fillRect l="-1439" t="-5109" r="-1349" b="-16058"/>
                </a:stretch>
              </a:blipFill>
            </p:spPr>
            <p:txBody>
              <a:bodyPr/>
              <a:lstStyle/>
              <a:p>
                <a:r>
                  <a:rPr lang="en-US">
                    <a:noFill/>
                  </a:rPr>
                  <a:t> </a:t>
                </a:r>
              </a:p>
            </p:txBody>
          </p:sp>
        </mc:Fallback>
      </mc:AlternateContent>
      <p:grpSp>
        <p:nvGrpSpPr>
          <p:cNvPr id="4" name="Group 3"/>
          <p:cNvGrpSpPr/>
          <p:nvPr/>
        </p:nvGrpSpPr>
        <p:grpSpPr>
          <a:xfrm>
            <a:off x="8693149" y="2960102"/>
            <a:ext cx="3095625" cy="3245852"/>
            <a:chOff x="8693149" y="2960102"/>
            <a:chExt cx="3095625" cy="3245852"/>
          </a:xfrm>
        </p:grpSpPr>
        <p:sp>
          <p:nvSpPr>
            <p:cNvPr id="20" name="TextBox 19"/>
            <p:cNvSpPr txBox="1"/>
            <p:nvPr/>
          </p:nvSpPr>
          <p:spPr>
            <a:xfrm>
              <a:off x="9523412" y="5867400"/>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4.57</a:t>
              </a:r>
              <a:endParaRPr lang="en-US" sz="1600" b="1">
                <a:solidFill>
                  <a:schemeClr val="accent6">
                    <a:lumMod val="75000"/>
                  </a:schemeClr>
                </a:solidFill>
                <a:latin typeface="Arial" pitchFamily="34" charset="0"/>
                <a:cs typeface="Arial" pitchFamily="34" charset="0"/>
              </a:endParaRPr>
            </a:p>
          </p:txBody>
        </p:sp>
        <p:pic>
          <p:nvPicPr>
            <p:cNvPr id="3686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93149" y="2960102"/>
              <a:ext cx="30956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2" y="23487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800100"/>
            <a:ext cx="11422785" cy="1426433"/>
            <a:chOff x="227012" y="800100"/>
            <a:chExt cx="11422785" cy="1426433"/>
          </a:xfrm>
        </p:grpSpPr>
        <p:sp>
          <p:nvSpPr>
            <p:cNvPr id="21" name="Rounded Rectangle 20"/>
            <p:cNvSpPr/>
            <p:nvPr/>
          </p:nvSpPr>
          <p:spPr>
            <a:xfrm>
              <a:off x="1979612" y="838201"/>
              <a:ext cx="9670185" cy="1338884"/>
            </a:xfrm>
            <a:prstGeom prst="roundRect">
              <a:avLst>
                <a:gd name="adj" fmla="val 9218"/>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00100"/>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89634" y="1336013"/>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972948"/>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2012" y="886383"/>
              <a:ext cx="9448800"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hình hộp ABCD.EFGH (H 4.58) . Xác định hình chiếu của điểm A trên mặt phẳng (CDHG) theo phương BC và theo phương BG.</a:t>
              </a:r>
              <a:endParaRPr lang="vi-VN" b="1" i="1">
                <a:latin typeface="Arial" pitchFamily="34" charset="0"/>
                <a:cs typeface="Arial" pitchFamily="34" charset="0"/>
              </a:endParaRPr>
            </a:p>
          </p:txBody>
        </p:sp>
      </p:grpSp>
      <p:grpSp>
        <p:nvGrpSpPr>
          <p:cNvPr id="3" name="Group 2"/>
          <p:cNvGrpSpPr/>
          <p:nvPr/>
        </p:nvGrpSpPr>
        <p:grpSpPr>
          <a:xfrm>
            <a:off x="8522421" y="2286000"/>
            <a:ext cx="3515591" cy="2819400"/>
            <a:chOff x="8278485" y="2344016"/>
            <a:chExt cx="3515591" cy="2819400"/>
          </a:xfrm>
        </p:grpSpPr>
        <p:pic>
          <p:nvPicPr>
            <p:cNvPr id="3789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8485" y="2344016"/>
              <a:ext cx="3515591"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127076" y="4824862"/>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4.58</a:t>
              </a:r>
              <a:endParaRPr lang="en-US" sz="1600" b="1">
                <a:solidFill>
                  <a:schemeClr val="accent6">
                    <a:lumMod val="75000"/>
                  </a:schemeClr>
                </a:solidFill>
                <a:latin typeface="Arial" pitchFamily="34" charset="0"/>
                <a:cs typeface="Arial" pitchFamily="34" charset="0"/>
              </a:endParaRPr>
            </a:p>
          </p:txBody>
        </p:sp>
      </p:grpSp>
      <p:sp>
        <p:nvSpPr>
          <p:cNvPr id="12"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sp>
        <p:nvSpPr>
          <p:cNvPr id="13" name="TextBox 12"/>
          <p:cNvSpPr txBox="1"/>
          <p:nvPr/>
        </p:nvSpPr>
        <p:spPr>
          <a:xfrm>
            <a:off x="447214" y="2743200"/>
            <a:ext cx="7620000" cy="461665"/>
          </a:xfrm>
          <a:prstGeom prst="rect">
            <a:avLst/>
          </a:prstGeom>
          <a:noFill/>
        </p:spPr>
        <p:txBody>
          <a:bodyPr wrap="square" rtlCol="0">
            <a:spAutoFit/>
          </a:bodyPr>
          <a:lstStyle/>
          <a:p>
            <a:pPr algn="just"/>
            <a:r>
              <a:rPr lang="en-US" b="1">
                <a:latin typeface="Arial" pitchFamily="34" charset="0"/>
                <a:cs typeface="Arial" pitchFamily="34" charset="0"/>
              </a:rPr>
              <a:t>+) Vì ABCD.EFGH là hình hộp nên AD // BC</a:t>
            </a:r>
            <a:endParaRPr lang="vi-VN" b="1" i="1">
              <a:latin typeface="Arial" pitchFamily="34" charset="0"/>
              <a:cs typeface="Arial" pitchFamily="34" charset="0"/>
            </a:endParaRPr>
          </a:p>
        </p:txBody>
      </p:sp>
      <p:sp>
        <p:nvSpPr>
          <p:cNvPr id="14" name="TextBox 13"/>
          <p:cNvSpPr txBox="1"/>
          <p:nvPr/>
        </p:nvSpPr>
        <p:spPr>
          <a:xfrm>
            <a:off x="828214" y="3200400"/>
            <a:ext cx="6781800" cy="1200329"/>
          </a:xfrm>
          <a:prstGeom prst="rect">
            <a:avLst/>
          </a:prstGeom>
          <a:noFill/>
        </p:spPr>
        <p:txBody>
          <a:bodyPr wrap="square" rtlCol="0">
            <a:spAutoFit/>
          </a:bodyPr>
          <a:lstStyle/>
          <a:p>
            <a:pPr algn="just"/>
            <a:r>
              <a:rPr lang="vi-VN" b="1">
                <a:latin typeface="Arial" pitchFamily="34" charset="0"/>
                <a:cs typeface="Arial" pitchFamily="34" charset="0"/>
              </a:rPr>
              <a:t>Vì D thuộc mặt phẳng (CDHG) nên D là hình chiếu của điểm A trên mặt phẳng (CDHG) theo phương BC.</a:t>
            </a:r>
            <a:endParaRPr lang="vi-VN" b="1" i="1">
              <a:latin typeface="Arial" pitchFamily="34" charset="0"/>
              <a:cs typeface="Arial" pitchFamily="34" charset="0"/>
            </a:endParaRPr>
          </a:p>
        </p:txBody>
      </p:sp>
      <p:sp>
        <p:nvSpPr>
          <p:cNvPr id="17" name="TextBox 16"/>
          <p:cNvSpPr txBox="1"/>
          <p:nvPr/>
        </p:nvSpPr>
        <p:spPr>
          <a:xfrm>
            <a:off x="481117" y="4432401"/>
            <a:ext cx="7620000" cy="830997"/>
          </a:xfrm>
          <a:prstGeom prst="rect">
            <a:avLst/>
          </a:prstGeom>
          <a:noFill/>
        </p:spPr>
        <p:txBody>
          <a:bodyPr wrap="square" rtlCol="0">
            <a:spAutoFit/>
          </a:bodyPr>
          <a:lstStyle/>
          <a:p>
            <a:pPr algn="just"/>
            <a:r>
              <a:rPr lang="vi-VN" b="1">
                <a:latin typeface="Arial" pitchFamily="34" charset="0"/>
                <a:cs typeface="Arial" pitchFamily="34" charset="0"/>
              </a:rPr>
              <a:t>+) Vì ABCD.EFGH là hình hộp nên các mặt của nó đều là các hình bình hành</a:t>
            </a:r>
            <a:endParaRPr lang="vi-VN" b="1" i="1">
              <a:latin typeface="Arial" pitchFamily="34" charset="0"/>
              <a:cs typeface="Arial" pitchFamily="34" charset="0"/>
            </a:endParaRPr>
          </a:p>
        </p:txBody>
      </p:sp>
      <p:sp>
        <p:nvSpPr>
          <p:cNvPr id="18" name="TextBox 17"/>
          <p:cNvSpPr txBox="1"/>
          <p:nvPr/>
        </p:nvSpPr>
        <p:spPr>
          <a:xfrm>
            <a:off x="828214" y="5201902"/>
            <a:ext cx="10981198" cy="830997"/>
          </a:xfrm>
          <a:prstGeom prst="rect">
            <a:avLst/>
          </a:prstGeom>
          <a:noFill/>
        </p:spPr>
        <p:txBody>
          <a:bodyPr wrap="square" rtlCol="0">
            <a:spAutoFit/>
          </a:bodyPr>
          <a:lstStyle/>
          <a:p>
            <a:r>
              <a:rPr lang="vi-VN" b="1">
                <a:latin typeface="Arial" pitchFamily="34" charset="0"/>
                <a:cs typeface="Arial" pitchFamily="34" charset="0"/>
              </a:rPr>
              <a:t>Do đó, ABCD và CDHG là các hình bình hành. Từ đó suy ra AB // CD,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AB </a:t>
            </a:r>
            <a:r>
              <a:rPr lang="vi-VN" b="1">
                <a:latin typeface="Arial" pitchFamily="34" charset="0"/>
                <a:cs typeface="Arial" pitchFamily="34" charset="0"/>
              </a:rPr>
              <a:t>= CD và CD // HG, CD = HG nên AB // HG và AB = HG</a:t>
            </a:r>
            <a:endParaRPr lang="vi-VN" b="1" i="1">
              <a:latin typeface="Arial" pitchFamily="34" charset="0"/>
              <a:cs typeface="Arial" pitchFamily="34" charset="0"/>
            </a:endParaRPr>
          </a:p>
        </p:txBody>
      </p:sp>
      <p:sp>
        <p:nvSpPr>
          <p:cNvPr id="20" name="TextBox 19"/>
          <p:cNvSpPr txBox="1"/>
          <p:nvPr/>
        </p:nvSpPr>
        <p:spPr>
          <a:xfrm>
            <a:off x="790114" y="5985274"/>
            <a:ext cx="10981198" cy="830997"/>
          </a:xfrm>
          <a:prstGeom prst="rect">
            <a:avLst/>
          </a:prstGeom>
          <a:noFill/>
        </p:spPr>
        <p:txBody>
          <a:bodyPr wrap="square" rtlCol="0">
            <a:spAutoFit/>
          </a:bodyPr>
          <a:lstStyle/>
          <a:p>
            <a:r>
              <a:rPr lang="en-US" b="1" smtClean="0">
                <a:latin typeface="Arial" pitchFamily="34" charset="0"/>
                <a:cs typeface="Arial" pitchFamily="34" charset="0"/>
              </a:rPr>
              <a:t>S</a:t>
            </a:r>
            <a:r>
              <a:rPr lang="vi-VN" b="1" smtClean="0">
                <a:latin typeface="Arial" pitchFamily="34" charset="0"/>
                <a:cs typeface="Arial" pitchFamily="34" charset="0"/>
              </a:rPr>
              <a:t>uy </a:t>
            </a:r>
            <a:r>
              <a:rPr lang="vi-VN" b="1">
                <a:latin typeface="Arial" pitchFamily="34" charset="0"/>
                <a:cs typeface="Arial" pitchFamily="34" charset="0"/>
              </a:rPr>
              <a:t>ra ABGH là hình bình hành nên AH // BG. Vì H thuộc </a:t>
            </a:r>
            <a:r>
              <a:rPr lang="en-US" b="1" smtClean="0">
                <a:latin typeface="Arial" pitchFamily="34" charset="0"/>
                <a:cs typeface="Arial" pitchFamily="34" charset="0"/>
              </a:rPr>
              <a:t>mp</a:t>
            </a:r>
            <a:r>
              <a:rPr lang="vi-VN" b="1" smtClean="0">
                <a:latin typeface="Arial" pitchFamily="34" charset="0"/>
                <a:cs typeface="Arial" pitchFamily="34" charset="0"/>
              </a:rPr>
              <a:t>(CDHG</a:t>
            </a:r>
            <a:r>
              <a:rPr lang="vi-VN" b="1">
                <a:latin typeface="Arial" pitchFamily="34" charset="0"/>
                <a:cs typeface="Arial" pitchFamily="34" charset="0"/>
              </a:rPr>
              <a:t>) nên H là hình chiếu của điểm A trên </a:t>
            </a:r>
            <a:r>
              <a:rPr lang="en-US" b="1" smtClean="0">
                <a:latin typeface="Arial" pitchFamily="34" charset="0"/>
                <a:cs typeface="Arial" pitchFamily="34" charset="0"/>
              </a:rPr>
              <a:t>mp</a:t>
            </a:r>
            <a:r>
              <a:rPr lang="vi-VN" b="1" smtClean="0">
                <a:latin typeface="Arial" pitchFamily="34" charset="0"/>
                <a:cs typeface="Arial" pitchFamily="34" charset="0"/>
              </a:rPr>
              <a:t>(CDHG</a:t>
            </a:r>
            <a:r>
              <a:rPr lang="vi-VN" b="1">
                <a:latin typeface="Arial" pitchFamily="34" charset="0"/>
                <a:cs typeface="Arial" pitchFamily="34" charset="0"/>
              </a:rPr>
              <a:t>) theo phương BG.</a:t>
            </a:r>
            <a:endParaRPr lang="vi-VN" b="1" i="1">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78"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3"/>
            <a:chOff x="150812" y="630257"/>
            <a:chExt cx="11782531" cy="1603903"/>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4"/>
              <a:ext cx="9801331" cy="1530976"/>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Trong hình ảnh mở đầu, khi một bàn thắng được ghi thì hình chiếu của quả bóng trên mặt đất theo phương thẳng đứng có vị trí như thế nào với vạch vôi ?</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47214" y="95249"/>
            <a:ext cx="47327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1  . PHÉP CHIẾU  SONG SONG </a:t>
            </a:r>
            <a:endParaRPr lang="vi-VN" sz="2000" b="1">
              <a:solidFill>
                <a:schemeClr val="bg1"/>
              </a:solidFill>
              <a:latin typeface="Arial" pitchFamily="34" charset="0"/>
              <a:cs typeface="Arial" pitchFamily="34" charset="0"/>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7625" y="2472404"/>
            <a:ext cx="3877987" cy="2478249"/>
          </a:xfrm>
          <a:prstGeom prst="rect">
            <a:avLst/>
          </a:prstGeom>
        </p:spPr>
      </p:pic>
      <p:sp>
        <p:nvSpPr>
          <p:cNvPr id="12" name="TextBox 11"/>
          <p:cNvSpPr txBox="1"/>
          <p:nvPr/>
        </p:nvSpPr>
        <p:spPr>
          <a:xfrm>
            <a:off x="455612" y="2849940"/>
            <a:ext cx="7162800" cy="1569660"/>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K</a:t>
            </a:r>
            <a:r>
              <a:rPr lang="vi-VN" b="1" smtClean="0">
                <a:latin typeface="Arial" pitchFamily="34" charset="0"/>
                <a:cs typeface="Arial" pitchFamily="34" charset="0"/>
              </a:rPr>
              <a:t>hi </a:t>
            </a:r>
            <a:r>
              <a:rPr lang="vi-VN" b="1">
                <a:latin typeface="Arial" pitchFamily="34" charset="0"/>
                <a:cs typeface="Arial" pitchFamily="34" charset="0"/>
              </a:rPr>
              <a:t>một bàn thắng được ghi thì hình chiếu của quả bóng trên mặt đất theo phương thẳng đứng nằm phía trong vạch vôi về phía bên trong khung thành.</a:t>
            </a:r>
            <a:endParaRPr lang="vi-VN" b="1" i="1">
              <a:latin typeface="Arial" pitchFamily="34" charset="0"/>
              <a:cs typeface="Arial" pitchFamily="34" charset="0"/>
            </a:endParaRPr>
          </a:p>
        </p:txBody>
      </p:sp>
    </p:spTree>
    <p:extLst>
      <p:ext uri="{BB962C8B-B14F-4D97-AF65-F5344CB8AC3E}">
        <p14:creationId xmlns:p14="http://schemas.microsoft.com/office/powerpoint/2010/main" val="3268211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538" y="2867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517942"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2 . TÍNH CHẤT CỦA PHÉP CHIẾU SONG SONG </a:t>
            </a:r>
            <a:endParaRPr lang="vi-VN" sz="2000" b="1">
              <a:solidFill>
                <a:schemeClr val="bg1"/>
              </a:solidFill>
              <a:latin typeface="Arial" pitchFamily="34" charset="0"/>
              <a:cs typeface="Arial" pitchFamily="34" charset="0"/>
            </a:endParaRPr>
          </a:p>
        </p:txBody>
      </p:sp>
      <p:grpSp>
        <p:nvGrpSpPr>
          <p:cNvPr id="4" name="Group 3"/>
          <p:cNvGrpSpPr/>
          <p:nvPr/>
        </p:nvGrpSpPr>
        <p:grpSpPr>
          <a:xfrm>
            <a:off x="289088" y="762000"/>
            <a:ext cx="11672724" cy="1981200"/>
            <a:chOff x="289088" y="762000"/>
            <a:chExt cx="11672724" cy="1981200"/>
          </a:xfrm>
        </p:grpSpPr>
        <p:sp>
          <p:nvSpPr>
            <p:cNvPr id="17" name="Rounded Rectangle 16"/>
            <p:cNvSpPr/>
            <p:nvPr/>
          </p:nvSpPr>
          <p:spPr>
            <a:xfrm>
              <a:off x="289088" y="762000"/>
              <a:ext cx="11672724" cy="1981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1" y="888563"/>
              <a:ext cx="11430001" cy="1692771"/>
            </a:xfrm>
            <a:prstGeom prst="rect">
              <a:avLst/>
            </a:prstGeom>
            <a:noFill/>
          </p:spPr>
          <p:txBody>
            <a:bodyPr wrap="square" rtlCol="0">
              <a:spAutoFit/>
            </a:bodyPr>
            <a:lstStyle/>
            <a:p>
              <a:r>
                <a:rPr lang="en-US" sz="2600" b="1" smtClean="0">
                  <a:latin typeface="Arial" pitchFamily="34" charset="0"/>
                  <a:cs typeface="Arial" pitchFamily="34" charset="0"/>
                </a:rPr>
                <a:t>	  Quan sát Hình 4.56a và trả lời các câu hỏi sau :</a:t>
              </a:r>
            </a:p>
            <a:p>
              <a:pPr marL="514350" indent="-514350">
                <a:buAutoNum type="alphaLcPeriod"/>
              </a:pPr>
              <a:r>
                <a:rPr lang="en-US" sz="2600" b="1" smtClean="0">
                  <a:latin typeface="Arial" pitchFamily="34" charset="0"/>
                  <a:cs typeface="Arial" pitchFamily="34" charset="0"/>
                </a:rPr>
                <a:t>Hình chiếu O’ của điểm O có nằm trên đoạn A’C’ hay không?</a:t>
              </a:r>
            </a:p>
            <a:p>
              <a:pPr marL="514350" indent="-514350">
                <a:buAutoNum type="alphaLcPeriod"/>
              </a:pPr>
              <a:r>
                <a:rPr lang="en-US" sz="2600" b="1" smtClean="0">
                  <a:latin typeface="Arial" pitchFamily="34" charset="0"/>
                  <a:cs typeface="Arial" pitchFamily="34" charset="0"/>
                </a:rPr>
                <a:t>Hình chiếu của hai song cửa AB và CD như thế nào với nhau?</a:t>
              </a:r>
            </a:p>
            <a:p>
              <a:pPr marL="514350" indent="-514350">
                <a:buAutoNum type="alphaLcPeriod"/>
              </a:pPr>
              <a:r>
                <a:rPr lang="en-US" sz="2600" b="1" smtClean="0">
                  <a:latin typeface="Arial" pitchFamily="34" charset="0"/>
                  <a:cs typeface="Arial" pitchFamily="34" charset="0"/>
                </a:rPr>
                <a:t>Hình chiếu O’ của điểm O có phải là trung điểm của A’C’ hay không?</a:t>
              </a:r>
              <a:endParaRPr lang="vi-VN"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8529954" y="2891661"/>
            <a:ext cx="3279458" cy="3157270"/>
            <a:chOff x="8383745" y="2841307"/>
            <a:chExt cx="3279458" cy="3157270"/>
          </a:xfrm>
        </p:grpSpPr>
        <p:sp>
          <p:nvSpPr>
            <p:cNvPr id="12" name="TextBox 11"/>
            <p:cNvSpPr txBox="1"/>
            <p:nvPr/>
          </p:nvSpPr>
          <p:spPr>
            <a:xfrm>
              <a:off x="9224803" y="5660023"/>
              <a:ext cx="1257897" cy="338554"/>
            </a:xfrm>
            <a:prstGeom prst="rect">
              <a:avLst/>
            </a:prstGeom>
            <a:noFill/>
          </p:spPr>
          <p:txBody>
            <a:bodyPr wrap="square" rtlCol="0">
              <a:spAutoFit/>
            </a:bodyPr>
            <a:lstStyle/>
            <a:p>
              <a:pPr algn="ctr"/>
              <a:r>
                <a:rPr lang="en-US" sz="1600" b="1" smtClean="0">
                  <a:solidFill>
                    <a:schemeClr val="accent6">
                      <a:lumMod val="75000"/>
                    </a:schemeClr>
                  </a:solidFill>
                  <a:latin typeface="Arial" pitchFamily="34" charset="0"/>
                  <a:cs typeface="Arial" pitchFamily="34" charset="0"/>
                </a:rPr>
                <a:t>Hình 4.59a</a:t>
              </a:r>
              <a:endParaRPr lang="en-US" sz="1600" b="1">
                <a:solidFill>
                  <a:schemeClr val="accent6">
                    <a:lumMod val="75000"/>
                  </a:schemeClr>
                </a:solidFill>
                <a:latin typeface="Arial" pitchFamily="34" charset="0"/>
                <a:cs typeface="Arial" pitchFamily="34" charset="0"/>
              </a:endParaRPr>
            </a:p>
          </p:txBody>
        </p:sp>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3745" y="2841307"/>
              <a:ext cx="3279458" cy="279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447214" y="3276600"/>
            <a:ext cx="7856998" cy="461665"/>
          </a:xfrm>
          <a:prstGeom prst="rect">
            <a:avLst/>
          </a:prstGeom>
          <a:noFill/>
        </p:spPr>
        <p:txBody>
          <a:bodyPr wrap="square" rtlCol="0">
            <a:spAutoFit/>
          </a:bodyPr>
          <a:lstStyle/>
          <a:p>
            <a:pPr algn="just"/>
            <a:r>
              <a:rPr lang="vi-VN" b="1" smtClean="0">
                <a:latin typeface="Arial" pitchFamily="34" charset="0"/>
                <a:cs typeface="Arial" pitchFamily="34" charset="0"/>
              </a:rPr>
              <a:t>a</a:t>
            </a:r>
            <a:r>
              <a:rPr lang="vi-VN" b="1">
                <a:latin typeface="Arial" pitchFamily="34" charset="0"/>
                <a:cs typeface="Arial" pitchFamily="34" charset="0"/>
              </a:rPr>
              <a:t>) Hình chiếu O' của điểm O nằm trên đoạn A'C'.</a:t>
            </a:r>
            <a:endParaRPr lang="vi-VN" b="1" i="1">
              <a:latin typeface="Arial" pitchFamily="34" charset="0"/>
              <a:cs typeface="Arial" pitchFamily="34" charset="0"/>
            </a:endParaRPr>
          </a:p>
        </p:txBody>
      </p:sp>
      <p:sp>
        <p:nvSpPr>
          <p:cNvPr id="14" name="TextBox 13"/>
          <p:cNvSpPr txBox="1"/>
          <p:nvPr/>
        </p:nvSpPr>
        <p:spPr>
          <a:xfrm>
            <a:off x="429124" y="3810000"/>
            <a:ext cx="7628398" cy="830997"/>
          </a:xfrm>
          <a:prstGeom prst="rect">
            <a:avLst/>
          </a:prstGeom>
          <a:noFill/>
        </p:spPr>
        <p:txBody>
          <a:bodyPr wrap="square" rtlCol="0">
            <a:spAutoFit/>
          </a:bodyPr>
          <a:lstStyle/>
          <a:p>
            <a:pPr algn="just"/>
            <a:r>
              <a:rPr lang="vi-VN" b="1">
                <a:latin typeface="Arial" pitchFamily="34" charset="0"/>
                <a:cs typeface="Arial" pitchFamily="34" charset="0"/>
              </a:rPr>
              <a:t>b) Hình chiếu của hai song cửa AB và CD lần lượt là A'B' và C'D', chúng song song với nhau.</a:t>
            </a:r>
            <a:endParaRPr lang="vi-VN" b="1" i="1">
              <a:latin typeface="Arial" pitchFamily="34" charset="0"/>
              <a:cs typeface="Arial" pitchFamily="34" charset="0"/>
            </a:endParaRPr>
          </a:p>
        </p:txBody>
      </p:sp>
      <p:sp>
        <p:nvSpPr>
          <p:cNvPr id="15" name="TextBox 14"/>
          <p:cNvSpPr txBox="1"/>
          <p:nvPr/>
        </p:nvSpPr>
        <p:spPr>
          <a:xfrm>
            <a:off x="429124" y="4640997"/>
            <a:ext cx="7628398" cy="830997"/>
          </a:xfrm>
          <a:prstGeom prst="rect">
            <a:avLst/>
          </a:prstGeom>
          <a:noFill/>
        </p:spPr>
        <p:txBody>
          <a:bodyPr wrap="square" rtlCol="0">
            <a:spAutoFit/>
          </a:bodyPr>
          <a:lstStyle/>
          <a:p>
            <a:pPr algn="just"/>
            <a:r>
              <a:rPr lang="vi-VN" b="1">
                <a:latin typeface="Arial" pitchFamily="34" charset="0"/>
                <a:cs typeface="Arial" pitchFamily="34" charset="0"/>
              </a:rPr>
              <a:t>c) Hình chiếu O' của điểm O là trung điểm của đoạn A'C'.</a:t>
            </a:r>
            <a:endParaRPr lang="vi-VN" b="1" i="1">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39121</TotalTime>
  <Words>1934</Words>
  <PresentationFormat>Custom</PresentationFormat>
  <Paragraphs>136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2024-03-12T11:31:15Z</dcterms:modified>
</cp:coreProperties>
</file>