
<file path=[Content_Types].xml><?xml version="1.0" encoding="utf-8"?>
<Types xmlns="http://schemas.openxmlformats.org/package/2006/content-types">
  <Default Extension="png" ContentType="image/png"/>
  <Default Extension="webm" ContentType="vide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27" r:id="rId2"/>
    <p:sldId id="457" r:id="rId3"/>
    <p:sldId id="427" r:id="rId4"/>
    <p:sldId id="471" r:id="rId5"/>
    <p:sldId id="472" r:id="rId6"/>
    <p:sldId id="473" r:id="rId7"/>
    <p:sldId id="468" r:id="rId8"/>
    <p:sldId id="463" r:id="rId9"/>
    <p:sldId id="465" r:id="rId10"/>
    <p:sldId id="474" r:id="rId11"/>
    <p:sldId id="475" r:id="rId12"/>
    <p:sldId id="477" r:id="rId13"/>
    <p:sldId id="476" r:id="rId14"/>
    <p:sldId id="340"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44A"/>
    <a:srgbClr val="A3F3FB"/>
    <a:srgbClr val="0000CC"/>
    <a:srgbClr val="E8E4B6"/>
    <a:srgbClr val="E8B6E4"/>
    <a:srgbClr val="FF0066"/>
    <a:srgbClr val="C5F3F3"/>
    <a:srgbClr val="FF7C80"/>
    <a:srgbClr val="FF66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671" autoAdjust="0"/>
  </p:normalViewPr>
  <p:slideViewPr>
    <p:cSldViewPr>
      <p:cViewPr varScale="1">
        <p:scale>
          <a:sx n="49" d="100"/>
          <a:sy n="49" d="100"/>
        </p:scale>
        <p:origin x="-300" y="-10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827200"/>
            <a:ext cx="1739080" cy="225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432719" y="4114800"/>
            <a:ext cx="13382995"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GÓC SÁNG TẠO: NÉT ĐẸP TRĂM MIỀN</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54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5400" b="1" smtClean="0">
                <a:solidFill>
                  <a:srgbClr val="0000CC"/>
                </a:solidFill>
                <a:effectLst>
                  <a:outerShdw blurRad="38100" dist="38100" dir="2700000" algn="tl">
                    <a:srgbClr val="000000">
                      <a:alpha val="43137"/>
                    </a:srgbClr>
                  </a:outerShdw>
                </a:effectLst>
                <a:latin typeface="Times New Roman" pitchFamily="18" charset="0"/>
              </a:rPr>
              <a:t>VỀ </a:t>
            </a:r>
            <a:r>
              <a:rPr lang="en-US" sz="54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3382959"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096000"/>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1409" y="6100454"/>
            <a:ext cx="1211090" cy="8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76919" y="5781235"/>
            <a:ext cx="3396458" cy="242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27919" y="1600200"/>
            <a:ext cx="14249402" cy="1200329"/>
          </a:xfrm>
          <a:prstGeom prst="rect">
            <a:avLst/>
          </a:prstGeom>
        </p:spPr>
        <p:txBody>
          <a:bodyPr wrap="square">
            <a:spAutoFit/>
          </a:bodyPr>
          <a:lstStyle/>
          <a:p>
            <a:pPr algn="just"/>
            <a:r>
              <a:rPr lang="en-US" sz="3600" b="1" dirty="0" smtClean="0">
                <a:solidFill>
                  <a:srgbClr val="FF0066"/>
                </a:solidFill>
                <a:latin typeface="Times New Roman" pitchFamily="18" charset="0"/>
                <a:cs typeface="Times New Roman" pitchFamily="18" charset="0"/>
              </a:rPr>
              <a:t>7. </a:t>
            </a:r>
            <a:r>
              <a:rPr lang="en-US" sz="3600" b="1" u="sng" dirty="0" err="1" smtClean="0">
                <a:solidFill>
                  <a:srgbClr val="FF0066"/>
                </a:solidFill>
                <a:latin typeface="Times New Roman" pitchFamily="18" charset="0"/>
                <a:cs typeface="Times New Roman" pitchFamily="18" charset="0"/>
              </a:rPr>
              <a:t>Cách</a:t>
            </a:r>
            <a:r>
              <a:rPr lang="en-US" sz="3600" b="1" u="sng" dirty="0" smtClean="0">
                <a:solidFill>
                  <a:srgbClr val="FF0066"/>
                </a:solidFill>
                <a:latin typeface="Times New Roman" pitchFamily="18" charset="0"/>
                <a:cs typeface="Times New Roman" pitchFamily="18" charset="0"/>
              </a:rPr>
              <a:t> </a:t>
            </a:r>
            <a:r>
              <a:rPr lang="en-US" sz="3600" b="1" u="sng" dirty="0" err="1" smtClean="0">
                <a:solidFill>
                  <a:srgbClr val="FF0066"/>
                </a:solidFill>
                <a:latin typeface="Times New Roman" pitchFamily="18" charset="0"/>
                <a:cs typeface="Times New Roman" pitchFamily="18" charset="0"/>
              </a:rPr>
              <a:t>trang</a:t>
            </a:r>
            <a:r>
              <a:rPr lang="en-US" sz="3600" b="1" u="sng" dirty="0" smtClean="0">
                <a:solidFill>
                  <a:srgbClr val="FF0066"/>
                </a:solidFill>
                <a:latin typeface="Times New Roman" pitchFamily="18" charset="0"/>
                <a:cs typeface="Times New Roman" pitchFamily="18" charset="0"/>
              </a:rPr>
              <a:t> </a:t>
            </a:r>
            <a:r>
              <a:rPr lang="en-US" sz="3600" b="1" u="sng" dirty="0" err="1" smtClean="0">
                <a:solidFill>
                  <a:srgbClr val="FF0066"/>
                </a:solidFill>
                <a:latin typeface="Times New Roman" pitchFamily="18" charset="0"/>
                <a:cs typeface="Times New Roman" pitchFamily="18" charset="0"/>
              </a:rPr>
              <a:t>trí</a:t>
            </a:r>
            <a:r>
              <a:rPr lang="en-US" sz="3600" b="1" u="sng" dirty="0" smtClean="0">
                <a:solidFill>
                  <a:srgbClr val="FF0066"/>
                </a:solidFill>
                <a:latin typeface="Times New Roman" pitchFamily="18" charset="0"/>
                <a:cs typeface="Times New Roman" pitchFamily="18" charset="0"/>
              </a:rPr>
              <a:t> </a:t>
            </a:r>
            <a:r>
              <a:rPr lang="en-US" sz="3600" b="1" u="sng" dirty="0" err="1" smtClean="0">
                <a:solidFill>
                  <a:srgbClr val="FF0066"/>
                </a:solidFill>
                <a:latin typeface="Times New Roman" pitchFamily="18" charset="0"/>
                <a:cs typeface="Times New Roman" pitchFamily="18" charset="0"/>
              </a:rPr>
              <a:t>đoạn</a:t>
            </a:r>
            <a:r>
              <a:rPr lang="en-US" sz="3600" b="1" u="sng" dirty="0" smtClean="0">
                <a:solidFill>
                  <a:srgbClr val="FF0066"/>
                </a:solidFill>
                <a:latin typeface="Times New Roman" pitchFamily="18" charset="0"/>
                <a:cs typeface="Times New Roman" pitchFamily="18" charset="0"/>
              </a:rPr>
              <a:t> </a:t>
            </a:r>
            <a:r>
              <a:rPr lang="en-US" sz="3600" b="1" u="sng" dirty="0" err="1" smtClean="0">
                <a:solidFill>
                  <a:srgbClr val="FF0066"/>
                </a:solidFill>
                <a:latin typeface="Times New Roman" pitchFamily="18" charset="0"/>
                <a:cs typeface="Times New Roman" pitchFamily="18" charset="0"/>
              </a:rPr>
              <a:t>văn</a:t>
            </a:r>
            <a:r>
              <a:rPr lang="en-US" sz="3600" b="1" u="sng" dirty="0" smtClean="0">
                <a:solidFill>
                  <a:srgbClr val="FF0066"/>
                </a:solidFill>
                <a:latin typeface="Times New Roman" pitchFamily="18" charset="0"/>
                <a:cs typeface="Times New Roman" pitchFamily="18" charset="0"/>
              </a:rPr>
              <a:t> </a:t>
            </a:r>
            <a:r>
              <a:rPr lang="en-US" sz="3600" b="1" u="sng" dirty="0" err="1" smtClean="0">
                <a:solidFill>
                  <a:srgbClr val="FF0066"/>
                </a:solidFill>
                <a:latin typeface="Times New Roman" pitchFamily="18" charset="0"/>
                <a:cs typeface="Times New Roman" pitchFamily="18" charset="0"/>
              </a:rPr>
              <a:t>viết</a:t>
            </a:r>
            <a:r>
              <a:rPr lang="en-US" sz="3600" b="1" u="sng" dirty="0" smtClean="0">
                <a:solidFill>
                  <a:srgbClr val="FF0066"/>
                </a:solidFill>
                <a:latin typeface="Times New Roman" pitchFamily="18" charset="0"/>
                <a:cs typeface="Times New Roman" pitchFamily="18" charset="0"/>
              </a:rPr>
              <a:t> </a:t>
            </a:r>
            <a:r>
              <a:rPr lang="en-US" sz="3600" b="1" u="sng" dirty="0" err="1" smtClean="0">
                <a:solidFill>
                  <a:srgbClr val="FF0066"/>
                </a:solidFill>
                <a:latin typeface="Times New Roman" pitchFamily="18" charset="0"/>
                <a:cs typeface="Times New Roman" pitchFamily="18" charset="0"/>
              </a:rPr>
              <a:t>về</a:t>
            </a:r>
            <a:r>
              <a:rPr lang="en-US" sz="3600" b="1" u="sng" dirty="0" smtClean="0">
                <a:solidFill>
                  <a:srgbClr val="FF0066"/>
                </a:solidFill>
                <a:latin typeface="Times New Roman" pitchFamily="18" charset="0"/>
                <a:cs typeface="Times New Roman" pitchFamily="18" charset="0"/>
              </a:rPr>
              <a:t> </a:t>
            </a:r>
            <a:r>
              <a:rPr lang="nl-NL" sz="3600" b="1" u="sng" dirty="0">
                <a:solidFill>
                  <a:srgbClr val="FF0066"/>
                </a:solidFill>
                <a:latin typeface="Times New Roman" pitchFamily="18" charset="0"/>
                <a:cs typeface="Times New Roman" pitchFamily="18" charset="0"/>
              </a:rPr>
              <a:t>một ngày tết (lễ hội) ở địa phương em hoặc về bộ trang phục của một dân tộc mà em biết</a:t>
            </a:r>
            <a:r>
              <a:rPr lang="nl-NL" sz="3600" b="1" u="sng" dirty="0" smtClean="0">
                <a:solidFill>
                  <a:srgbClr val="FF0066"/>
                </a:solidFill>
                <a:latin typeface="Times New Roman" pitchFamily="18" charset="0"/>
                <a:cs typeface="Times New Roman" pitchFamily="18" charset="0"/>
              </a:rPr>
              <a:t>.</a:t>
            </a:r>
            <a:endParaRPr lang="en-US" sz="3600" b="1" u="sng" dirty="0">
              <a:solidFill>
                <a:srgbClr val="FF0066"/>
              </a:solidFill>
              <a:latin typeface="Times New Roman" pitchFamily="18" charset="0"/>
              <a:cs typeface="Times New Roman" pitchFamily="18" charset="0"/>
            </a:endParaRPr>
          </a:p>
        </p:txBody>
      </p:sp>
      <p:pic>
        <p:nvPicPr>
          <p:cNvPr id="2050" name="Picture 2" descr="Mẫu bài dự thi Cùng Kun viết chữ đẹp"/>
          <p:cNvPicPr>
            <a:picLocks noChangeAspect="1" noChangeArrowheads="1"/>
          </p:cNvPicPr>
          <p:nvPr/>
        </p:nvPicPr>
        <p:blipFill rotWithShape="1">
          <a:blip r:embed="rId2">
            <a:extLst>
              <a:ext uri="{28A0092B-C50C-407E-A947-70E740481C1C}">
                <a14:useLocalDpi xmlns:a14="http://schemas.microsoft.com/office/drawing/2010/main" val="0"/>
              </a:ext>
            </a:extLst>
          </a:blip>
          <a:srcRect t="8542"/>
          <a:stretch/>
        </p:blipFill>
        <p:spPr bwMode="auto">
          <a:xfrm>
            <a:off x="3947319" y="3022840"/>
            <a:ext cx="8674916" cy="596876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4214019" y="42893"/>
            <a:ext cx="7848600" cy="1599885"/>
            <a:chOff x="4214019" y="42893"/>
            <a:chExt cx="7848600" cy="1599885"/>
          </a:xfrm>
        </p:grpSpPr>
        <p:grpSp>
          <p:nvGrpSpPr>
            <p:cNvPr id="19" name="Group 18"/>
            <p:cNvGrpSpPr/>
            <p:nvPr/>
          </p:nvGrpSpPr>
          <p:grpSpPr>
            <a:xfrm>
              <a:off x="5010700" y="42893"/>
              <a:ext cx="6255239" cy="1013727"/>
              <a:chOff x="4926153" y="103852"/>
              <a:chExt cx="6149694" cy="1013727"/>
            </a:xfrm>
          </p:grpSpPr>
          <p:grpSp>
            <p:nvGrpSpPr>
              <p:cNvPr id="24" name="Group 23"/>
              <p:cNvGrpSpPr/>
              <p:nvPr/>
            </p:nvGrpSpPr>
            <p:grpSpPr>
              <a:xfrm>
                <a:off x="4926153" y="103852"/>
                <a:ext cx="6149694" cy="1013727"/>
                <a:chOff x="4926153" y="103852"/>
                <a:chExt cx="6149694" cy="1013727"/>
              </a:xfrm>
            </p:grpSpPr>
            <p:sp>
              <p:nvSpPr>
                <p:cNvPr id="26" name="TextBox 25"/>
                <p:cNvSpPr txBox="1"/>
                <p:nvPr/>
              </p:nvSpPr>
              <p:spPr>
                <a:xfrm>
                  <a:off x="4926153" y="103852"/>
                  <a:ext cx="6149694" cy="584775"/>
                </a:xfrm>
                <a:prstGeom prst="rect">
                  <a:avLst/>
                </a:prstGeom>
                <a:noFill/>
              </p:spPr>
              <p:txBody>
                <a:bodyPr wrap="none" rtlCol="0">
                  <a:spAutoFit/>
                </a:bodyPr>
                <a:lstStyle/>
                <a:p>
                  <a:r>
                    <a:rPr lang="en-US" sz="3200" dirty="0" err="1" smtClean="0">
                      <a:solidFill>
                        <a:srgbClr val="0000CC"/>
                      </a:solidFill>
                      <a:latin typeface="Times New Roman" pitchFamily="18" charset="0"/>
                      <a:cs typeface="Times New Roman" pitchFamily="18" charset="0"/>
                    </a:rPr>
                    <a:t>Thứ</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ngày</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tháng</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năm</a:t>
                  </a:r>
                  <a:r>
                    <a:rPr lang="en-US" sz="3200" dirty="0" smtClean="0">
                      <a:solidFill>
                        <a:srgbClr val="0000CC"/>
                      </a:solidFill>
                      <a:latin typeface="Times New Roman" pitchFamily="18" charset="0"/>
                      <a:cs typeface="Times New Roman" pitchFamily="18" charset="0"/>
                    </a:rPr>
                    <a:t>…….</a:t>
                  </a:r>
                  <a:endParaRPr lang="en-US" sz="3200" dirty="0">
                    <a:solidFill>
                      <a:srgbClr val="0000CC"/>
                    </a:solidFill>
                    <a:latin typeface="Times New Roman" pitchFamily="18" charset="0"/>
                    <a:cs typeface="Times New Roman" pitchFamily="18" charset="0"/>
                  </a:endParaRPr>
                </a:p>
              </p:txBody>
            </p:sp>
            <p:sp>
              <p:nvSpPr>
                <p:cNvPr id="27" name="TextBox 26"/>
                <p:cNvSpPr txBox="1"/>
                <p:nvPr/>
              </p:nvSpPr>
              <p:spPr>
                <a:xfrm>
                  <a:off x="6870126" y="594359"/>
                  <a:ext cx="226174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TIẾNG VIỆT</a:t>
                  </a:r>
                  <a:endParaRPr lang="en-US" sz="2800" b="1" dirty="0">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7057080"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14"/>
            <p:cNvSpPr txBox="1">
              <a:spLocks noChangeArrowheads="1"/>
            </p:cNvSpPr>
            <p:nvPr/>
          </p:nvSpPr>
          <p:spPr bwMode="auto">
            <a:xfrm>
              <a:off x="4214019" y="1066800"/>
              <a:ext cx="7848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GÓC SÁNG TẠO: NÉT ĐẸP TRĂM MIỀN</a:t>
              </a:r>
              <a:endParaRPr lang="en-US" sz="28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6809523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13982" y="1755542"/>
            <a:ext cx="12874257" cy="683053"/>
            <a:chOff x="1466635" y="1700014"/>
            <a:chExt cx="7671838" cy="683053"/>
          </a:xfrm>
        </p:grpSpPr>
        <p:sp>
          <p:nvSpPr>
            <p:cNvPr id="5" name="Rectangle 4"/>
            <p:cNvSpPr/>
            <p:nvPr/>
          </p:nvSpPr>
          <p:spPr>
            <a:xfrm>
              <a:off x="1466635" y="1700014"/>
              <a:ext cx="7671838"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8. </a:t>
              </a:r>
              <a:r>
                <a:rPr lang="en-US" sz="3800" b="1" dirty="0" err="1">
                  <a:solidFill>
                    <a:srgbClr val="FF0066"/>
                  </a:solidFill>
                  <a:latin typeface="Times New Roman" pitchFamily="18" charset="0"/>
                  <a:cs typeface="Times New Roman" pitchFamily="18" charset="0"/>
                </a:rPr>
                <a:t>Giới</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thiệu</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và</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bình</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chọn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đoạn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viết</a:t>
              </a:r>
              <a:r>
                <a:rPr lang="en-US" sz="3800" b="1" dirty="0">
                  <a:solidFill>
                    <a:srgbClr val="FF0066"/>
                  </a:solidFill>
                  <a:latin typeface="Times New Roman" pitchFamily="18" charset="0"/>
                  <a:cs typeface="Times New Roman" pitchFamily="18" charset="0"/>
                </a:rPr>
                <a:t> hay</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6" name="Straight Connector 5"/>
            <p:cNvCxnSpPr/>
            <p:nvPr/>
          </p:nvCxnSpPr>
          <p:spPr>
            <a:xfrm flipV="1">
              <a:off x="1730648" y="2346345"/>
              <a:ext cx="4567625" cy="36722"/>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8" name="Rectangle 17"/>
          <p:cNvSpPr/>
          <p:nvPr/>
        </p:nvSpPr>
        <p:spPr>
          <a:xfrm>
            <a:off x="1757027" y="2719828"/>
            <a:ext cx="8484246" cy="677108"/>
          </a:xfrm>
          <a:prstGeom prst="rect">
            <a:avLst/>
          </a:prstGeom>
        </p:spPr>
        <p:txBody>
          <a:bodyPr wrap="none">
            <a:spAutoFit/>
          </a:bodyPr>
          <a:lstStyle/>
          <a:p>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Đọc</a:t>
            </a:r>
            <a:r>
              <a:rPr lang="en-US" sz="3800" b="1" dirty="0" smtClean="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viết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và</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trao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đổi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trong</a:t>
            </a:r>
            <a:r>
              <a:rPr lang="en-US" sz="3800" b="1" dirty="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nhóm</a:t>
            </a:r>
            <a:r>
              <a:rPr lang="en-US" sz="3800" b="1" dirty="0" smtClean="0">
                <a:solidFill>
                  <a:srgbClr val="0000CC"/>
                </a:solidFill>
                <a:latin typeface="Times New Roman" pitchFamily="18" charset="0"/>
                <a:cs typeface="Times New Roman" pitchFamily="18" charset="0"/>
              </a:rPr>
              <a:t>. </a:t>
            </a:r>
            <a:endParaRPr lang="en-US" sz="3800" b="1" dirty="0">
              <a:solidFill>
                <a:srgbClr val="0000CC"/>
              </a:solidFill>
              <a:latin typeface="Times New Roman" pitchFamily="18" charset="0"/>
              <a:cs typeface="Times New Roman" pitchFamily="18" charset="0"/>
            </a:endParaRPr>
          </a:p>
        </p:txBody>
      </p:sp>
      <p:sp>
        <p:nvSpPr>
          <p:cNvPr id="20" name="Rectangle 19"/>
          <p:cNvSpPr/>
          <p:nvPr/>
        </p:nvSpPr>
        <p:spPr>
          <a:xfrm>
            <a:off x="1757026" y="3523241"/>
            <a:ext cx="13620293" cy="685124"/>
          </a:xfrm>
          <a:prstGeom prst="rect">
            <a:avLst/>
          </a:prstGeom>
        </p:spPr>
        <p:txBody>
          <a:bodyPr wrap="square">
            <a:spAutoFit/>
          </a:bodyPr>
          <a:lstStyle/>
          <a:p>
            <a:pPr>
              <a:lnSpc>
                <a:spcPct val="107000"/>
              </a:lnSpc>
              <a:spcAft>
                <a:spcPts val="0"/>
              </a:spcAft>
            </a:pP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Bình</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1, 2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tốt</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hay,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bày</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lớp</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2" name="Rectangle 21"/>
          <p:cNvSpPr/>
          <p:nvPr/>
        </p:nvSpPr>
        <p:spPr>
          <a:xfrm>
            <a:off x="1757027" y="4334670"/>
            <a:ext cx="8430193" cy="646331"/>
          </a:xfrm>
          <a:prstGeom prst="rect">
            <a:avLst/>
          </a:prstGeom>
        </p:spPr>
        <p:txBody>
          <a:bodyPr wrap="none">
            <a:spAutoFit/>
          </a:bodyPr>
          <a:lstStyle/>
          <a:p>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Từng</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nhóm</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tiếp</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nối</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nhau</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1765392" y="5107306"/>
            <a:ext cx="12848582" cy="646331"/>
          </a:xfrm>
          <a:prstGeom prst="rect">
            <a:avLst/>
          </a:prstGeom>
        </p:spPr>
        <p:txBody>
          <a:bodyPr wrap="none">
            <a:spAutoFit/>
          </a:bodyPr>
          <a:lstStyle/>
          <a:p>
            <a:r>
              <a:rPr lang="en-US" sz="3600" b="1" dirty="0" smtClean="0">
                <a:solidFill>
                  <a:srgbClr val="0000CC"/>
                </a:solidFill>
                <a:latin typeface="Times New Roman" panose="02020603050405020304" pitchFamily="18" charset="0"/>
                <a:ea typeface="Calibri" panose="020F0502020204030204" pitchFamily="34" charset="0"/>
              </a:rPr>
              <a:t>- </a:t>
            </a:r>
            <a:r>
              <a:rPr lang="en-US" sz="3600" b="1" dirty="0" err="1" smtClean="0">
                <a:solidFill>
                  <a:srgbClr val="0000CC"/>
                </a:solidFill>
                <a:latin typeface="Times New Roman" panose="02020603050405020304" pitchFamily="18" charset="0"/>
                <a:ea typeface="Calibri" panose="020F0502020204030204" pitchFamily="34" charset="0"/>
              </a:rPr>
              <a:t>Cả</a:t>
            </a:r>
            <a:r>
              <a:rPr lang="en-US" sz="3600" b="1" dirty="0" smtClean="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lớp</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smtClean="0">
                <a:solidFill>
                  <a:srgbClr val="0000CC"/>
                </a:solidFill>
                <a:latin typeface="Times New Roman" panose="02020603050405020304" pitchFamily="18" charset="0"/>
                <a:ea typeface="Calibri" panose="020F0502020204030204" pitchFamily="34" charset="0"/>
              </a:rPr>
              <a:t>lắng</a:t>
            </a:r>
            <a:r>
              <a:rPr lang="en-US" sz="3600" b="1" dirty="0" smtClean="0">
                <a:solidFill>
                  <a:srgbClr val="0000CC"/>
                </a:solidFill>
                <a:latin typeface="Times New Roman" panose="02020603050405020304" pitchFamily="18" charset="0"/>
                <a:ea typeface="Calibri" panose="020F0502020204030204" pitchFamily="34" charset="0"/>
              </a:rPr>
              <a:t> </a:t>
            </a:r>
            <a:r>
              <a:rPr lang="en-US" sz="3600" b="1" dirty="0" err="1" smtClean="0">
                <a:solidFill>
                  <a:srgbClr val="0000CC"/>
                </a:solidFill>
                <a:latin typeface="Times New Roman" panose="02020603050405020304" pitchFamily="18" charset="0"/>
                <a:ea typeface="Calibri" panose="020F0502020204030204" pitchFamily="34" charset="0"/>
              </a:rPr>
              <a:t>nghe</a:t>
            </a:r>
            <a:r>
              <a:rPr lang="en-US" sz="3600" b="1" dirty="0" smtClean="0">
                <a:solidFill>
                  <a:srgbClr val="0000CC"/>
                </a:solidFill>
                <a:latin typeface="Times New Roman" panose="02020603050405020304" pitchFamily="18" charset="0"/>
                <a:ea typeface="Calibri" panose="020F0502020204030204" pitchFamily="34" charset="0"/>
              </a:rPr>
              <a:t> </a:t>
            </a:r>
            <a:r>
              <a:rPr lang="en-US" sz="3600" b="1" dirty="0" err="1" smtClean="0">
                <a:solidFill>
                  <a:srgbClr val="0000CC"/>
                </a:solidFill>
                <a:latin typeface="Times New Roman" panose="02020603050405020304" pitchFamily="18" charset="0"/>
                <a:ea typeface="Calibri" panose="020F0502020204030204" pitchFamily="34" charset="0"/>
              </a:rPr>
              <a:t>bình</a:t>
            </a:r>
            <a:r>
              <a:rPr lang="en-US" sz="3600" b="1" dirty="0" smtClean="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chọn</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những</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sản</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smtClean="0">
                <a:solidFill>
                  <a:srgbClr val="0000CC"/>
                </a:solidFill>
                <a:latin typeface="Times New Roman" panose="02020603050405020304" pitchFamily="18" charset="0"/>
                <a:ea typeface="Calibri" panose="020F0502020204030204" pitchFamily="34" charset="0"/>
              </a:rPr>
              <a:t>phẩm</a:t>
            </a:r>
            <a:r>
              <a:rPr lang="en-US" sz="3600" b="1" dirty="0" smtClean="0">
                <a:solidFill>
                  <a:srgbClr val="0000CC"/>
                </a:solidFill>
                <a:latin typeface="Times New Roman" panose="02020603050405020304" pitchFamily="18" charset="0"/>
                <a:ea typeface="Calibri" panose="020F0502020204030204" pitchFamily="34" charset="0"/>
              </a:rPr>
              <a:t> hay, </a:t>
            </a:r>
            <a:r>
              <a:rPr lang="en-US" sz="3600" b="1" dirty="0" err="1" smtClean="0">
                <a:solidFill>
                  <a:srgbClr val="0000CC"/>
                </a:solidFill>
                <a:latin typeface="Times New Roman" panose="02020603050405020304" pitchFamily="18" charset="0"/>
                <a:ea typeface="Calibri" panose="020F0502020204030204" pitchFamily="34" charset="0"/>
              </a:rPr>
              <a:t>trang</a:t>
            </a:r>
            <a:r>
              <a:rPr lang="en-US" sz="3600" b="1" dirty="0" smtClean="0">
                <a:solidFill>
                  <a:srgbClr val="0000CC"/>
                </a:solidFill>
                <a:latin typeface="Times New Roman" panose="02020603050405020304" pitchFamily="18" charset="0"/>
                <a:ea typeface="Calibri" panose="020F0502020204030204" pitchFamily="34" charset="0"/>
              </a:rPr>
              <a:t> </a:t>
            </a:r>
            <a:r>
              <a:rPr lang="en-US" sz="3600" b="1" dirty="0" err="1" smtClean="0">
                <a:solidFill>
                  <a:srgbClr val="0000CC"/>
                </a:solidFill>
                <a:latin typeface="Times New Roman" panose="02020603050405020304" pitchFamily="18" charset="0"/>
                <a:ea typeface="Calibri" panose="020F0502020204030204" pitchFamily="34" charset="0"/>
              </a:rPr>
              <a:t>trí</a:t>
            </a:r>
            <a:r>
              <a:rPr lang="en-US" sz="3600" b="1" dirty="0" smtClean="0">
                <a:solidFill>
                  <a:srgbClr val="0000CC"/>
                </a:solidFill>
                <a:latin typeface="Times New Roman" panose="02020603050405020304" pitchFamily="18" charset="0"/>
                <a:ea typeface="Calibri" panose="020F0502020204030204" pitchFamily="34" charset="0"/>
              </a:rPr>
              <a:t> </a:t>
            </a:r>
            <a:r>
              <a:rPr lang="en-US" sz="3600" b="1" dirty="0" err="1" smtClean="0">
                <a:solidFill>
                  <a:srgbClr val="0000CC"/>
                </a:solidFill>
                <a:latin typeface="Times New Roman" panose="02020603050405020304" pitchFamily="18" charset="0"/>
                <a:ea typeface="Calibri" panose="020F0502020204030204" pitchFamily="34" charset="0"/>
              </a:rPr>
              <a:t>đẹp</a:t>
            </a:r>
            <a:r>
              <a:rPr lang="en-US" sz="3600" b="1" dirty="0" smtClean="0">
                <a:solidFill>
                  <a:srgbClr val="0000CC"/>
                </a:solidFill>
                <a:latin typeface="Times New Roman" panose="02020603050405020304" pitchFamily="18" charset="0"/>
                <a:ea typeface="Calibri" panose="020F0502020204030204" pitchFamily="34" charset="0"/>
              </a:rPr>
              <a:t>.</a:t>
            </a:r>
            <a:endParaRPr lang="en-US" sz="3600" b="1" dirty="0">
              <a:solidFill>
                <a:srgbClr val="0000CC"/>
              </a:solidFill>
            </a:endParaRPr>
          </a:p>
        </p:txBody>
      </p:sp>
      <p:grpSp>
        <p:nvGrpSpPr>
          <p:cNvPr id="15" name="Group 14"/>
          <p:cNvGrpSpPr/>
          <p:nvPr/>
        </p:nvGrpSpPr>
        <p:grpSpPr>
          <a:xfrm>
            <a:off x="4214019" y="42893"/>
            <a:ext cx="7848600" cy="1599885"/>
            <a:chOff x="4214019" y="42893"/>
            <a:chExt cx="7848600" cy="1599885"/>
          </a:xfrm>
        </p:grpSpPr>
        <p:grpSp>
          <p:nvGrpSpPr>
            <p:cNvPr id="16" name="Group 15"/>
            <p:cNvGrpSpPr/>
            <p:nvPr/>
          </p:nvGrpSpPr>
          <p:grpSpPr>
            <a:xfrm>
              <a:off x="5010700" y="42893"/>
              <a:ext cx="6255239" cy="1013727"/>
              <a:chOff x="4926153" y="103852"/>
              <a:chExt cx="6149694" cy="1013727"/>
            </a:xfrm>
          </p:grpSpPr>
          <p:grpSp>
            <p:nvGrpSpPr>
              <p:cNvPr id="19" name="Group 18"/>
              <p:cNvGrpSpPr/>
              <p:nvPr/>
            </p:nvGrpSpPr>
            <p:grpSpPr>
              <a:xfrm>
                <a:off x="4926153" y="103852"/>
                <a:ext cx="6149694" cy="1013727"/>
                <a:chOff x="4926153" y="103852"/>
                <a:chExt cx="6149694" cy="1013727"/>
              </a:xfrm>
            </p:grpSpPr>
            <p:sp>
              <p:nvSpPr>
                <p:cNvPr id="23" name="TextBox 22"/>
                <p:cNvSpPr txBox="1"/>
                <p:nvPr/>
              </p:nvSpPr>
              <p:spPr>
                <a:xfrm>
                  <a:off x="4926153" y="103852"/>
                  <a:ext cx="6149694" cy="584775"/>
                </a:xfrm>
                <a:prstGeom prst="rect">
                  <a:avLst/>
                </a:prstGeom>
                <a:noFill/>
              </p:spPr>
              <p:txBody>
                <a:bodyPr wrap="none" rtlCol="0">
                  <a:spAutoFit/>
                </a:bodyPr>
                <a:lstStyle/>
                <a:p>
                  <a:r>
                    <a:rPr lang="en-US" sz="3200" dirty="0" err="1" smtClean="0">
                      <a:solidFill>
                        <a:srgbClr val="0000CC"/>
                      </a:solidFill>
                      <a:latin typeface="Times New Roman" pitchFamily="18" charset="0"/>
                      <a:cs typeface="Times New Roman" pitchFamily="18" charset="0"/>
                    </a:rPr>
                    <a:t>Thứ</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ngày</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tháng</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năm</a:t>
                  </a:r>
                  <a:r>
                    <a:rPr lang="en-US" sz="3200" dirty="0" smtClean="0">
                      <a:solidFill>
                        <a:srgbClr val="0000CC"/>
                      </a:solidFill>
                      <a:latin typeface="Times New Roman" pitchFamily="18" charset="0"/>
                      <a:cs typeface="Times New Roman" pitchFamily="18" charset="0"/>
                    </a:rPr>
                    <a:t>…….</a:t>
                  </a:r>
                  <a:endParaRPr lang="en-US" sz="3200" dirty="0">
                    <a:solidFill>
                      <a:srgbClr val="0000CC"/>
                    </a:solidFill>
                    <a:latin typeface="Times New Roman" pitchFamily="18" charset="0"/>
                    <a:cs typeface="Times New Roman" pitchFamily="18" charset="0"/>
                  </a:endParaRPr>
                </a:p>
              </p:txBody>
            </p:sp>
            <p:sp>
              <p:nvSpPr>
                <p:cNvPr id="25" name="TextBox 24"/>
                <p:cNvSpPr txBox="1"/>
                <p:nvPr/>
              </p:nvSpPr>
              <p:spPr>
                <a:xfrm>
                  <a:off x="6870126" y="594359"/>
                  <a:ext cx="226174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TIẾNG VIỆT</a:t>
                  </a:r>
                  <a:endParaRPr lang="en-US" sz="2800" b="1" dirty="0">
                    <a:solidFill>
                      <a:srgbClr val="FF0066"/>
                    </a:solidFill>
                    <a:latin typeface="Times New Roman" pitchFamily="18" charset="0"/>
                    <a:cs typeface="Times New Roman" pitchFamily="18" charset="0"/>
                  </a:endParaRPr>
                </a:p>
              </p:txBody>
            </p:sp>
          </p:grpSp>
          <p:cxnSp>
            <p:nvCxnSpPr>
              <p:cNvPr id="21" name="Straight Connector 20"/>
              <p:cNvCxnSpPr/>
              <p:nvPr/>
            </p:nvCxnSpPr>
            <p:spPr>
              <a:xfrm>
                <a:off x="7057080"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7" name="Text Box 14"/>
            <p:cNvSpPr txBox="1">
              <a:spLocks noChangeArrowheads="1"/>
            </p:cNvSpPr>
            <p:nvPr/>
          </p:nvSpPr>
          <p:spPr bwMode="auto">
            <a:xfrm>
              <a:off x="4214019" y="1066800"/>
              <a:ext cx="7848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GÓC SÁNG TẠO: NÉT ĐẸP TRĂM MIỀN</a:t>
              </a:r>
              <a:endParaRPr lang="en-US" sz="28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196908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trang phục truyền thống của các dân tộc ở Việt Nam.web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0719" y="533400"/>
            <a:ext cx="14935200" cy="8137518"/>
          </a:xfrm>
          <a:prstGeom prst="rect">
            <a:avLst/>
          </a:prstGeom>
        </p:spPr>
      </p:pic>
    </p:spTree>
    <p:extLst>
      <p:ext uri="{BB962C8B-B14F-4D97-AF65-F5344CB8AC3E}">
        <p14:creationId xmlns:p14="http://schemas.microsoft.com/office/powerpoint/2010/main" val="2479083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13982" y="1676400"/>
            <a:ext cx="12874257" cy="646331"/>
          </a:xfrm>
          <a:prstGeom prst="rect">
            <a:avLst/>
          </a:prstGeom>
        </p:spPr>
        <p:txBody>
          <a:bodyPr wrap="square">
            <a:spAutoFit/>
          </a:bodyPr>
          <a:lstStyle/>
          <a:p>
            <a:r>
              <a:rPr lang="en-US" sz="3600" b="1" dirty="0">
                <a:solidFill>
                  <a:srgbClr val="FF0066"/>
                </a:solidFill>
                <a:latin typeface="Times New Roman" pitchFamily="18" charset="0"/>
                <a:cs typeface="Times New Roman" pitchFamily="18" charset="0"/>
              </a:rPr>
              <a:t>9</a:t>
            </a:r>
            <a:r>
              <a:rPr lang="en-US" sz="3600" b="1" dirty="0" smtClean="0">
                <a:solidFill>
                  <a:srgbClr val="FF0066"/>
                </a:solidFill>
                <a:latin typeface="Times New Roman" pitchFamily="18" charset="0"/>
                <a:cs typeface="Times New Roman" pitchFamily="18" charset="0"/>
              </a:rPr>
              <a:t>. </a:t>
            </a:r>
            <a:r>
              <a:rPr lang="en-US" sz="3600" b="1" u="sng" dirty="0" err="1" smtClean="0">
                <a:solidFill>
                  <a:srgbClr val="FF0066"/>
                </a:solidFill>
                <a:latin typeface="Times New Roman" pitchFamily="18" charset="0"/>
                <a:cs typeface="Times New Roman" pitchFamily="18" charset="0"/>
              </a:rPr>
              <a:t>Tự</a:t>
            </a:r>
            <a:r>
              <a:rPr lang="en-US" sz="3600" b="1" u="sng" dirty="0" smtClean="0">
                <a:solidFill>
                  <a:srgbClr val="FF0066"/>
                </a:solidFill>
                <a:latin typeface="Times New Roman" pitchFamily="18" charset="0"/>
                <a:cs typeface="Times New Roman" pitchFamily="18" charset="0"/>
              </a:rPr>
              <a:t> </a:t>
            </a:r>
            <a:r>
              <a:rPr lang="en-US" sz="3600" b="1" u="sng" dirty="0" err="1" smtClean="0">
                <a:solidFill>
                  <a:srgbClr val="FF0066"/>
                </a:solidFill>
                <a:latin typeface="Times New Roman" pitchFamily="18" charset="0"/>
                <a:cs typeface="Times New Roman" pitchFamily="18" charset="0"/>
              </a:rPr>
              <a:t>đánh</a:t>
            </a:r>
            <a:r>
              <a:rPr lang="en-US" sz="3600" b="1" u="sng" dirty="0" smtClean="0">
                <a:solidFill>
                  <a:srgbClr val="FF0066"/>
                </a:solidFill>
                <a:latin typeface="Times New Roman" pitchFamily="18" charset="0"/>
                <a:cs typeface="Times New Roman" pitchFamily="18" charset="0"/>
              </a:rPr>
              <a:t> </a:t>
            </a:r>
            <a:r>
              <a:rPr lang="en-US" sz="3600" b="1" u="sng" dirty="0" err="1" smtClean="0">
                <a:solidFill>
                  <a:srgbClr val="FF0066"/>
                </a:solidFill>
                <a:latin typeface="Times New Roman" pitchFamily="18" charset="0"/>
                <a:cs typeface="Times New Roman" pitchFamily="18" charset="0"/>
              </a:rPr>
              <a:t>giá</a:t>
            </a:r>
            <a:r>
              <a:rPr lang="en-US" sz="3600" b="1" u="sng" dirty="0" smtClean="0">
                <a:solidFill>
                  <a:srgbClr val="FF0066"/>
                </a:solidFill>
                <a:latin typeface="Times New Roman" pitchFamily="18" charset="0"/>
                <a:cs typeface="Times New Roman" pitchFamily="18" charset="0"/>
              </a:rPr>
              <a:t>.</a:t>
            </a:r>
            <a:endParaRPr lang="en-US" sz="3600" b="1" u="sng" dirty="0">
              <a:solidFill>
                <a:srgbClr val="FF0066"/>
              </a:solidFill>
              <a:latin typeface="Times New Roman" pitchFamily="18" charset="0"/>
              <a:cs typeface="Times New Roman" pitchFamily="18" charset="0"/>
            </a:endParaRPr>
          </a:p>
        </p:txBody>
      </p:sp>
      <p:sp>
        <p:nvSpPr>
          <p:cNvPr id="18" name="Rectangle 17"/>
          <p:cNvSpPr/>
          <p:nvPr/>
        </p:nvSpPr>
        <p:spPr>
          <a:xfrm>
            <a:off x="1356520" y="2283058"/>
            <a:ext cx="13454324" cy="646331"/>
          </a:xfrm>
          <a:prstGeom prst="rect">
            <a:avLst/>
          </a:prstGeom>
        </p:spPr>
        <p:txBody>
          <a:bodyPr wrap="none">
            <a:spAutoFit/>
          </a:bodyPr>
          <a:lstStyle/>
          <a:p>
            <a:r>
              <a:rPr lang="en-US" sz="3600" b="1" dirty="0" err="1" smtClean="0">
                <a:solidFill>
                  <a:srgbClr val="0000CC"/>
                </a:solidFill>
                <a:latin typeface="Times New Roman" pitchFamily="18" charset="0"/>
                <a:cs typeface="Times New Roman" pitchFamily="18" charset="0"/>
              </a:rPr>
              <a:t>Sau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Bài</a:t>
            </a:r>
            <a:r>
              <a:rPr lang="en-US" sz="3600" b="1" dirty="0" smtClean="0">
                <a:solidFill>
                  <a:srgbClr val="0000CC"/>
                </a:solidFill>
                <a:latin typeface="Times New Roman" pitchFamily="18" charset="0"/>
                <a:cs typeface="Times New Roman" pitchFamily="18" charset="0"/>
              </a:rPr>
              <a:t> 14, </a:t>
            </a:r>
            <a:r>
              <a:rPr lang="en-US" sz="3600" b="1" dirty="0" err="1" smtClean="0">
                <a:solidFill>
                  <a:srgbClr val="0000CC"/>
                </a:solidFill>
                <a:latin typeface="Times New Roman" pitchFamily="18" charset="0"/>
                <a:cs typeface="Times New Roman" pitchFamily="18" charset="0"/>
              </a:rPr>
              <a:t>em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biết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thêm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những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gì</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thêm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được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những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gì</a:t>
            </a:r>
            <a:r>
              <a:rPr lang="en-US" sz="3600" b="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0" name="Rectangle 19"/>
          <p:cNvSpPr/>
          <p:nvPr/>
        </p:nvSpPr>
        <p:spPr>
          <a:xfrm>
            <a:off x="1356519" y="2895600"/>
            <a:ext cx="13620293" cy="685124"/>
          </a:xfrm>
          <a:prstGeom prst="rect">
            <a:avLst/>
          </a:prstGeom>
        </p:spPr>
        <p:txBody>
          <a:bodyPr wrap="square">
            <a:spAutoFit/>
          </a:bodyPr>
          <a:lstStyle/>
          <a:p>
            <a:pPr>
              <a:lnSpc>
                <a:spcPct val="107000"/>
              </a:lnSpc>
              <a:spcAft>
                <a:spcPts val="0"/>
              </a:spcAft>
            </a:pP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Hãy</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hoàn</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chỉnh</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bảng</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đây</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tự</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đánh</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giá</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gợi</a:t>
            </a:r>
            <a:r>
              <a:rPr lang="en-US" sz="36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ý:</a:t>
            </a:r>
            <a:endPar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5" name="Group 14"/>
          <p:cNvGrpSpPr/>
          <p:nvPr/>
        </p:nvGrpSpPr>
        <p:grpSpPr>
          <a:xfrm>
            <a:off x="4214019" y="42893"/>
            <a:ext cx="7848600" cy="1599885"/>
            <a:chOff x="4214019" y="42893"/>
            <a:chExt cx="7848600" cy="1599885"/>
          </a:xfrm>
        </p:grpSpPr>
        <p:grpSp>
          <p:nvGrpSpPr>
            <p:cNvPr id="16" name="Group 15"/>
            <p:cNvGrpSpPr/>
            <p:nvPr/>
          </p:nvGrpSpPr>
          <p:grpSpPr>
            <a:xfrm>
              <a:off x="5010700" y="42893"/>
              <a:ext cx="6255239" cy="1013727"/>
              <a:chOff x="4926153" y="103852"/>
              <a:chExt cx="6149694" cy="1013727"/>
            </a:xfrm>
          </p:grpSpPr>
          <p:grpSp>
            <p:nvGrpSpPr>
              <p:cNvPr id="19" name="Group 18"/>
              <p:cNvGrpSpPr/>
              <p:nvPr/>
            </p:nvGrpSpPr>
            <p:grpSpPr>
              <a:xfrm>
                <a:off x="4926153" y="103852"/>
                <a:ext cx="6149694" cy="1013727"/>
                <a:chOff x="4926153" y="103852"/>
                <a:chExt cx="6149694" cy="1013727"/>
              </a:xfrm>
            </p:grpSpPr>
            <p:sp>
              <p:nvSpPr>
                <p:cNvPr id="23" name="TextBox 22"/>
                <p:cNvSpPr txBox="1"/>
                <p:nvPr/>
              </p:nvSpPr>
              <p:spPr>
                <a:xfrm>
                  <a:off x="4926153" y="103852"/>
                  <a:ext cx="6149694" cy="584775"/>
                </a:xfrm>
                <a:prstGeom prst="rect">
                  <a:avLst/>
                </a:prstGeom>
                <a:noFill/>
              </p:spPr>
              <p:txBody>
                <a:bodyPr wrap="none" rtlCol="0">
                  <a:spAutoFit/>
                </a:bodyPr>
                <a:lstStyle/>
                <a:p>
                  <a:r>
                    <a:rPr lang="en-US" sz="3200" dirty="0" err="1" smtClean="0">
                      <a:solidFill>
                        <a:srgbClr val="0000CC"/>
                      </a:solidFill>
                      <a:latin typeface="Times New Roman" pitchFamily="18" charset="0"/>
                      <a:cs typeface="Times New Roman" pitchFamily="18" charset="0"/>
                    </a:rPr>
                    <a:t>Thứ</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ngày</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tháng</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năm</a:t>
                  </a:r>
                  <a:r>
                    <a:rPr lang="en-US" sz="3200" dirty="0" smtClean="0">
                      <a:solidFill>
                        <a:srgbClr val="0000CC"/>
                      </a:solidFill>
                      <a:latin typeface="Times New Roman" pitchFamily="18" charset="0"/>
                      <a:cs typeface="Times New Roman" pitchFamily="18" charset="0"/>
                    </a:rPr>
                    <a:t>…….</a:t>
                  </a:r>
                  <a:endParaRPr lang="en-US" sz="3200" dirty="0">
                    <a:solidFill>
                      <a:srgbClr val="0000CC"/>
                    </a:solidFill>
                    <a:latin typeface="Times New Roman" pitchFamily="18" charset="0"/>
                    <a:cs typeface="Times New Roman" pitchFamily="18" charset="0"/>
                  </a:endParaRPr>
                </a:p>
              </p:txBody>
            </p:sp>
            <p:sp>
              <p:nvSpPr>
                <p:cNvPr id="25" name="TextBox 24"/>
                <p:cNvSpPr txBox="1"/>
                <p:nvPr/>
              </p:nvSpPr>
              <p:spPr>
                <a:xfrm>
                  <a:off x="6870126" y="594359"/>
                  <a:ext cx="226174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TIẾNG VIỆT</a:t>
                  </a:r>
                  <a:endParaRPr lang="en-US" sz="2800" b="1" dirty="0">
                    <a:solidFill>
                      <a:srgbClr val="FF0066"/>
                    </a:solidFill>
                    <a:latin typeface="Times New Roman" pitchFamily="18" charset="0"/>
                    <a:cs typeface="Times New Roman" pitchFamily="18" charset="0"/>
                  </a:endParaRPr>
                </a:p>
              </p:txBody>
            </p:sp>
          </p:grpSp>
          <p:cxnSp>
            <p:nvCxnSpPr>
              <p:cNvPr id="21" name="Straight Connector 20"/>
              <p:cNvCxnSpPr/>
              <p:nvPr/>
            </p:nvCxnSpPr>
            <p:spPr>
              <a:xfrm>
                <a:off x="7057080"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7" name="Text Box 14"/>
            <p:cNvSpPr txBox="1">
              <a:spLocks noChangeArrowheads="1"/>
            </p:cNvSpPr>
            <p:nvPr/>
          </p:nvSpPr>
          <p:spPr bwMode="auto">
            <a:xfrm>
              <a:off x="4214019" y="1066800"/>
              <a:ext cx="7848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GÓC SÁNG TẠO: NÉT ĐẸP TRĂM MIỀN</a:t>
              </a:r>
            </a:p>
          </p:txBody>
        </p:sp>
      </p:gr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734" y="3580724"/>
            <a:ext cx="12334875" cy="528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09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3337719" y="4114800"/>
            <a:ext cx="9601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utmay.vn/wp-content/uploads/2021/08/but-mai-thay-anh-5-5-538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19" y="304800"/>
            <a:ext cx="7010400" cy="8610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ài thi viết chữ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3119" y="304800"/>
            <a:ext cx="6705600" cy="861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620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214019" y="42893"/>
            <a:ext cx="7848600" cy="1599885"/>
            <a:chOff x="4214019" y="42893"/>
            <a:chExt cx="7848600" cy="1599885"/>
          </a:xfrm>
        </p:grpSpPr>
        <p:grpSp>
          <p:nvGrpSpPr>
            <p:cNvPr id="14" name="Group 13"/>
            <p:cNvGrpSpPr/>
            <p:nvPr/>
          </p:nvGrpSpPr>
          <p:grpSpPr>
            <a:xfrm>
              <a:off x="5010700" y="42893"/>
              <a:ext cx="6255239" cy="1013727"/>
              <a:chOff x="4926153" y="103852"/>
              <a:chExt cx="6149694" cy="1013727"/>
            </a:xfrm>
          </p:grpSpPr>
          <p:grpSp>
            <p:nvGrpSpPr>
              <p:cNvPr id="15" name="Group 14"/>
              <p:cNvGrpSpPr/>
              <p:nvPr/>
            </p:nvGrpSpPr>
            <p:grpSpPr>
              <a:xfrm>
                <a:off x="4926153" y="103852"/>
                <a:ext cx="6149694" cy="1013727"/>
                <a:chOff x="4926153" y="103852"/>
                <a:chExt cx="6149694" cy="1013727"/>
              </a:xfrm>
            </p:grpSpPr>
            <p:sp>
              <p:nvSpPr>
                <p:cNvPr id="17" name="TextBox 16"/>
                <p:cNvSpPr txBox="1"/>
                <p:nvPr/>
              </p:nvSpPr>
              <p:spPr>
                <a:xfrm>
                  <a:off x="4926153" y="103852"/>
                  <a:ext cx="6149694" cy="584775"/>
                </a:xfrm>
                <a:prstGeom prst="rect">
                  <a:avLst/>
                </a:prstGeom>
                <a:noFill/>
              </p:spPr>
              <p:txBody>
                <a:bodyPr wrap="none" rtlCol="0">
                  <a:spAutoFit/>
                </a:bodyPr>
                <a:lstStyle/>
                <a:p>
                  <a:r>
                    <a:rPr lang="en-US" sz="3200" dirty="0" err="1" smtClean="0">
                      <a:solidFill>
                        <a:srgbClr val="0000CC"/>
                      </a:solidFill>
                      <a:latin typeface="Times New Roman" pitchFamily="18" charset="0"/>
                      <a:cs typeface="Times New Roman" pitchFamily="18" charset="0"/>
                    </a:rPr>
                    <a:t>Thứ</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ngày</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tháng</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năm</a:t>
                  </a:r>
                  <a:r>
                    <a:rPr lang="en-US" sz="3200" dirty="0" smtClean="0">
                      <a:solidFill>
                        <a:srgbClr val="0000CC"/>
                      </a:solidFill>
                      <a:latin typeface="Times New Roman" pitchFamily="18" charset="0"/>
                      <a:cs typeface="Times New Roman" pitchFamily="18" charset="0"/>
                    </a:rPr>
                    <a:t>…….</a:t>
                  </a:r>
                  <a:endParaRPr lang="en-US" sz="3200" dirty="0">
                    <a:solidFill>
                      <a:srgbClr val="0000CC"/>
                    </a:solidFill>
                    <a:latin typeface="Times New Roman" pitchFamily="18" charset="0"/>
                    <a:cs typeface="Times New Roman" pitchFamily="18" charset="0"/>
                  </a:endParaRPr>
                </a:p>
              </p:txBody>
            </p:sp>
            <p:sp>
              <p:nvSpPr>
                <p:cNvPr id="18" name="TextBox 17"/>
                <p:cNvSpPr txBox="1"/>
                <p:nvPr/>
              </p:nvSpPr>
              <p:spPr>
                <a:xfrm>
                  <a:off x="6870126" y="594359"/>
                  <a:ext cx="226174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TIẾNG VIỆT</a:t>
                  </a:r>
                  <a:endParaRPr lang="en-US" sz="2800" b="1" dirty="0">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7057080"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214019" y="1066800"/>
              <a:ext cx="7848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GÓC SÁNG TẠO: NÉT ĐẸP TRĂM MIỀN</a:t>
              </a:r>
              <a:endParaRPr lang="en-US" sz="28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
        <p:nvSpPr>
          <p:cNvPr id="24" name="Rectangle 23"/>
          <p:cNvSpPr/>
          <p:nvPr/>
        </p:nvSpPr>
        <p:spPr>
          <a:xfrm>
            <a:off x="1171321" y="1642778"/>
            <a:ext cx="5810249" cy="646331"/>
          </a:xfrm>
          <a:prstGeom prst="rect">
            <a:avLst/>
          </a:prstGeom>
        </p:spPr>
        <p:txBody>
          <a:bodyPr wrap="square">
            <a:spAutoFit/>
          </a:bodyPr>
          <a:lstStyle/>
          <a:p>
            <a:r>
              <a:rPr lang="en-US" sz="3600" b="1" dirty="0" smtClean="0">
                <a:solidFill>
                  <a:srgbClr val="FF0066"/>
                </a:solidFill>
                <a:latin typeface="Times New Roman" pitchFamily="18" charset="0"/>
                <a:cs typeface="Times New Roman" pitchFamily="18" charset="0"/>
              </a:rPr>
              <a:t>1. </a:t>
            </a:r>
            <a:r>
              <a:rPr lang="en-US" sz="3600" b="1" dirty="0" err="1" smtClean="0">
                <a:solidFill>
                  <a:srgbClr val="FF0066"/>
                </a:solidFill>
                <a:latin typeface="Times New Roman" pitchFamily="18" charset="0"/>
                <a:cs typeface="Times New Roman" pitchFamily="18" charset="0"/>
              </a:rPr>
              <a:t>Chọn</a:t>
            </a:r>
            <a:r>
              <a:rPr lang="en-US" sz="3600" b="1" dirty="0" smtClean="0">
                <a:solidFill>
                  <a:srgbClr val="FF0066"/>
                </a:solidFill>
                <a:latin typeface="Times New Roman" pitchFamily="18" charset="0"/>
                <a:cs typeface="Times New Roman" pitchFamily="18" charset="0"/>
              </a:rPr>
              <a:t> 1 </a:t>
            </a:r>
            <a:r>
              <a:rPr lang="en-US" sz="3600" b="1" dirty="0" err="1" smtClean="0">
                <a:solidFill>
                  <a:srgbClr val="FF0066"/>
                </a:solidFill>
                <a:latin typeface="Times New Roman" pitchFamily="18" charset="0"/>
                <a:cs typeface="Times New Roman" pitchFamily="18" charset="0"/>
              </a:rPr>
              <a:t>trong</a:t>
            </a:r>
            <a:r>
              <a:rPr lang="en-US" sz="3600" b="1" dirty="0" smtClean="0">
                <a:solidFill>
                  <a:srgbClr val="FF0066"/>
                </a:solidFill>
                <a:latin typeface="Times New Roman" pitchFamily="18" charset="0"/>
                <a:cs typeface="Times New Roman" pitchFamily="18" charset="0"/>
              </a:rPr>
              <a:t> 2 </a:t>
            </a:r>
            <a:r>
              <a:rPr lang="en-US" sz="3600" b="1" dirty="0" err="1" smtClean="0">
                <a:solidFill>
                  <a:srgbClr val="FF0066"/>
                </a:solidFill>
                <a:latin typeface="Times New Roman" pitchFamily="18" charset="0"/>
                <a:cs typeface="Times New Roman" pitchFamily="18" charset="0"/>
              </a:rPr>
              <a:t>đề</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sau</a:t>
            </a:r>
            <a:r>
              <a:rPr lang="en-US" sz="3600" b="1" dirty="0" smtClean="0">
                <a:solidFill>
                  <a:srgbClr val="FF0066"/>
                </a:solidFill>
                <a:latin typeface="Times New Roman" pitchFamily="18" charset="0"/>
                <a:cs typeface="Times New Roman" pitchFamily="18" charset="0"/>
              </a:rPr>
              <a:t>:</a:t>
            </a:r>
            <a:endParaRPr lang="en-US" sz="3600" b="1" dirty="0">
              <a:solidFill>
                <a:srgbClr val="FF0066"/>
              </a:solidFill>
              <a:latin typeface="Times New Roman" pitchFamily="18" charset="0"/>
              <a:cs typeface="Times New Roman" pitchFamily="18" charset="0"/>
            </a:endParaRPr>
          </a:p>
        </p:txBody>
      </p:sp>
      <p:sp>
        <p:nvSpPr>
          <p:cNvPr id="6" name="Rectangle 5"/>
          <p:cNvSpPr/>
          <p:nvPr/>
        </p:nvSpPr>
        <p:spPr>
          <a:xfrm>
            <a:off x="1127919" y="2743200"/>
            <a:ext cx="6553200" cy="1200329"/>
          </a:xfrm>
          <a:prstGeom prst="rect">
            <a:avLst/>
          </a:prstGeom>
        </p:spPr>
        <p:txBody>
          <a:bodyPr wrap="square">
            <a:spAutoFit/>
          </a:bodyPr>
          <a:lstStyle/>
          <a:p>
            <a:pPr algn="just"/>
            <a:r>
              <a:rPr lang="vi-VN" sz="3600" b="1" dirty="0" smtClean="0">
                <a:solidFill>
                  <a:srgbClr val="000000"/>
                </a:solidFill>
                <a:latin typeface="Times New Roman" panose="02020603050405020304" pitchFamily="18" charset="0"/>
                <a:cs typeface="Times New Roman" panose="02020603050405020304" pitchFamily="18" charset="0"/>
              </a:rPr>
              <a:t>a</a:t>
            </a:r>
            <a:r>
              <a:rPr lang="vi-VN" sz="3600" b="1" dirty="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Viết</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đoạn</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văn</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về</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một</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ngày</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tết</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hoặc</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lễ</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hội</a:t>
            </a:r>
            <a:r>
              <a:rPr lang="en-US" sz="3600" b="1" dirty="0" smtClean="0">
                <a:solidFill>
                  <a:srgbClr val="000000"/>
                </a:solidFill>
                <a:latin typeface="Times New Roman" panose="02020603050405020304" pitchFamily="18" charset="0"/>
                <a:cs typeface="Times New Roman" panose="02020603050405020304" pitchFamily="18" charset="0"/>
              </a:rPr>
              <a:t> ở </a:t>
            </a:r>
            <a:r>
              <a:rPr lang="en-US" sz="3600" b="1" dirty="0" err="1" smtClean="0">
                <a:solidFill>
                  <a:srgbClr val="000000"/>
                </a:solidFill>
                <a:latin typeface="Times New Roman" panose="02020603050405020304" pitchFamily="18" charset="0"/>
                <a:cs typeface="Times New Roman" panose="02020603050405020304" pitchFamily="18" charset="0"/>
              </a:rPr>
              <a:t>địa</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phương</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em</a:t>
            </a:r>
            <a:r>
              <a:rPr lang="en-US" sz="3600" b="1" dirty="0" smtClean="0">
                <a:solidFill>
                  <a:srgbClr val="000000"/>
                </a:solidFill>
                <a:latin typeface="Times New Roman" panose="02020603050405020304" pitchFamily="18" charset="0"/>
                <a:cs typeface="Times New Roman" panose="02020603050405020304" pitchFamily="18" charset="0"/>
              </a:rPr>
              <a:t>.</a:t>
            </a:r>
            <a:endParaRPr lang="vi-VN" sz="3600" b="1" dirty="0">
              <a:solidFill>
                <a:srgbClr val="00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8838428" y="6228078"/>
            <a:ext cx="6615091" cy="1200329"/>
          </a:xfrm>
          <a:prstGeom prst="rect">
            <a:avLst/>
          </a:prstGeom>
        </p:spPr>
        <p:txBody>
          <a:bodyPr wrap="square">
            <a:spAutoFit/>
          </a:bodyPr>
          <a:lstStyle/>
          <a:p>
            <a:pPr algn="just"/>
            <a:r>
              <a:rPr lang="vi-VN" sz="3600" b="1" dirty="0" smtClean="0">
                <a:solidFill>
                  <a:srgbClr val="000000"/>
                </a:solidFill>
                <a:latin typeface="Times New Roman" panose="02020603050405020304" pitchFamily="18" charset="0"/>
                <a:cs typeface="Times New Roman" panose="02020603050405020304" pitchFamily="18" charset="0"/>
              </a:rPr>
              <a:t>b</a:t>
            </a:r>
            <a:r>
              <a:rPr lang="vi-VN" sz="3600" b="1" dirty="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Viết</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đoạn</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văn</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về</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trang</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phục</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của</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một</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dân</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tộc</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mà</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em</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biết</a:t>
            </a:r>
            <a:r>
              <a:rPr lang="en-US" sz="3600" b="1" dirty="0" smtClean="0">
                <a:solidFill>
                  <a:srgbClr val="000000"/>
                </a:solidFill>
                <a:latin typeface="Times New Roman" panose="02020603050405020304" pitchFamily="18" charset="0"/>
                <a:cs typeface="Times New Roman" panose="02020603050405020304" pitchFamily="18" charset="0"/>
              </a:rPr>
              <a:t>.</a:t>
            </a:r>
            <a:endParaRPr lang="vi-VN" sz="3600" b="1" dirty="0">
              <a:solidFill>
                <a:srgbClr val="00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595519" y="2173842"/>
            <a:ext cx="6858000" cy="304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71321" y="5562600"/>
            <a:ext cx="6858000" cy="304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fade">
                                      <p:cBhvr>
                                        <p:cTn id="23"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171321" y="1642778"/>
            <a:ext cx="5810249" cy="646331"/>
          </a:xfrm>
          <a:prstGeom prst="rect">
            <a:avLst/>
          </a:prstGeom>
        </p:spPr>
        <p:txBody>
          <a:bodyPr wrap="square">
            <a:spAutoFit/>
          </a:bodyPr>
          <a:lstStyle/>
          <a:p>
            <a:r>
              <a:rPr lang="en-US" sz="3600" b="1" dirty="0" smtClean="0">
                <a:solidFill>
                  <a:srgbClr val="FF0066"/>
                </a:solidFill>
                <a:latin typeface="Times New Roman" pitchFamily="18" charset="0"/>
                <a:cs typeface="Times New Roman" pitchFamily="18" charset="0"/>
              </a:rPr>
              <a:t>1. </a:t>
            </a:r>
            <a:r>
              <a:rPr lang="en-US" sz="3600" b="1" dirty="0" err="1" smtClean="0">
                <a:solidFill>
                  <a:srgbClr val="FF0066"/>
                </a:solidFill>
                <a:latin typeface="Times New Roman" pitchFamily="18" charset="0"/>
                <a:cs typeface="Times New Roman" pitchFamily="18" charset="0"/>
              </a:rPr>
              <a:t>Chọn</a:t>
            </a:r>
            <a:r>
              <a:rPr lang="en-US" sz="3600" b="1" dirty="0" smtClean="0">
                <a:solidFill>
                  <a:srgbClr val="FF0066"/>
                </a:solidFill>
                <a:latin typeface="Times New Roman" pitchFamily="18" charset="0"/>
                <a:cs typeface="Times New Roman" pitchFamily="18" charset="0"/>
              </a:rPr>
              <a:t> 1 </a:t>
            </a:r>
            <a:r>
              <a:rPr lang="en-US" sz="3600" b="1" dirty="0" err="1" smtClean="0">
                <a:solidFill>
                  <a:srgbClr val="FF0066"/>
                </a:solidFill>
                <a:latin typeface="Times New Roman" pitchFamily="18" charset="0"/>
                <a:cs typeface="Times New Roman" pitchFamily="18" charset="0"/>
              </a:rPr>
              <a:t>trong</a:t>
            </a:r>
            <a:r>
              <a:rPr lang="en-US" sz="3600" b="1" dirty="0" smtClean="0">
                <a:solidFill>
                  <a:srgbClr val="FF0066"/>
                </a:solidFill>
                <a:latin typeface="Times New Roman" pitchFamily="18" charset="0"/>
                <a:cs typeface="Times New Roman" pitchFamily="18" charset="0"/>
              </a:rPr>
              <a:t> 2 </a:t>
            </a:r>
            <a:r>
              <a:rPr lang="en-US" sz="3600" b="1" dirty="0" err="1" smtClean="0">
                <a:solidFill>
                  <a:srgbClr val="FF0066"/>
                </a:solidFill>
                <a:latin typeface="Times New Roman" pitchFamily="18" charset="0"/>
                <a:cs typeface="Times New Roman" pitchFamily="18" charset="0"/>
              </a:rPr>
              <a:t>đề</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sau</a:t>
            </a:r>
            <a:r>
              <a:rPr lang="en-US" sz="3600" b="1" dirty="0" smtClean="0">
                <a:solidFill>
                  <a:srgbClr val="FF0066"/>
                </a:solidFill>
                <a:latin typeface="Times New Roman" pitchFamily="18" charset="0"/>
                <a:cs typeface="Times New Roman" pitchFamily="18" charset="0"/>
              </a:rPr>
              <a:t>:</a:t>
            </a:r>
            <a:endParaRPr lang="en-US" sz="3600" b="1" dirty="0">
              <a:solidFill>
                <a:srgbClr val="FF0066"/>
              </a:solidFill>
              <a:latin typeface="Times New Roman" pitchFamily="18" charset="0"/>
              <a:cs typeface="Times New Roman" pitchFamily="18" charset="0"/>
            </a:endParaRPr>
          </a:p>
        </p:txBody>
      </p:sp>
      <p:grpSp>
        <p:nvGrpSpPr>
          <p:cNvPr id="21" name="Group 20"/>
          <p:cNvGrpSpPr/>
          <p:nvPr/>
        </p:nvGrpSpPr>
        <p:grpSpPr>
          <a:xfrm>
            <a:off x="4214019" y="42893"/>
            <a:ext cx="7848600" cy="1599885"/>
            <a:chOff x="4214019" y="42893"/>
            <a:chExt cx="7848600" cy="1599885"/>
          </a:xfrm>
        </p:grpSpPr>
        <p:grpSp>
          <p:nvGrpSpPr>
            <p:cNvPr id="22" name="Group 21"/>
            <p:cNvGrpSpPr/>
            <p:nvPr/>
          </p:nvGrpSpPr>
          <p:grpSpPr>
            <a:xfrm>
              <a:off x="5010700" y="42893"/>
              <a:ext cx="6255239" cy="1013727"/>
              <a:chOff x="4926153" y="103852"/>
              <a:chExt cx="6149694" cy="1013727"/>
            </a:xfrm>
          </p:grpSpPr>
          <p:grpSp>
            <p:nvGrpSpPr>
              <p:cNvPr id="25" name="Group 24"/>
              <p:cNvGrpSpPr/>
              <p:nvPr/>
            </p:nvGrpSpPr>
            <p:grpSpPr>
              <a:xfrm>
                <a:off x="4926153" y="103852"/>
                <a:ext cx="6149694" cy="1013727"/>
                <a:chOff x="4926153" y="103852"/>
                <a:chExt cx="6149694" cy="1013727"/>
              </a:xfrm>
            </p:grpSpPr>
            <p:sp>
              <p:nvSpPr>
                <p:cNvPr id="27" name="TextBox 26"/>
                <p:cNvSpPr txBox="1"/>
                <p:nvPr/>
              </p:nvSpPr>
              <p:spPr>
                <a:xfrm>
                  <a:off x="4926153" y="103852"/>
                  <a:ext cx="6149694" cy="584775"/>
                </a:xfrm>
                <a:prstGeom prst="rect">
                  <a:avLst/>
                </a:prstGeom>
                <a:noFill/>
              </p:spPr>
              <p:txBody>
                <a:bodyPr wrap="none" rtlCol="0">
                  <a:spAutoFit/>
                </a:bodyPr>
                <a:lstStyle/>
                <a:p>
                  <a:r>
                    <a:rPr lang="en-US" sz="3200" dirty="0" err="1" smtClean="0">
                      <a:solidFill>
                        <a:srgbClr val="0000CC"/>
                      </a:solidFill>
                      <a:latin typeface="Times New Roman" pitchFamily="18" charset="0"/>
                      <a:cs typeface="Times New Roman" pitchFamily="18" charset="0"/>
                    </a:rPr>
                    <a:t>Thứ</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ngày</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tháng</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năm</a:t>
                  </a:r>
                  <a:r>
                    <a:rPr lang="en-US" sz="3200" dirty="0" smtClean="0">
                      <a:solidFill>
                        <a:srgbClr val="0000CC"/>
                      </a:solidFill>
                      <a:latin typeface="Times New Roman" pitchFamily="18" charset="0"/>
                      <a:cs typeface="Times New Roman" pitchFamily="18" charset="0"/>
                    </a:rPr>
                    <a:t>…….</a:t>
                  </a:r>
                  <a:endParaRPr lang="en-US" sz="3200" dirty="0">
                    <a:solidFill>
                      <a:srgbClr val="0000CC"/>
                    </a:solidFill>
                    <a:latin typeface="Times New Roman" pitchFamily="18" charset="0"/>
                    <a:cs typeface="Times New Roman" pitchFamily="18" charset="0"/>
                  </a:endParaRPr>
                </a:p>
              </p:txBody>
            </p:sp>
            <p:sp>
              <p:nvSpPr>
                <p:cNvPr id="28" name="TextBox 27"/>
                <p:cNvSpPr txBox="1"/>
                <p:nvPr/>
              </p:nvSpPr>
              <p:spPr>
                <a:xfrm>
                  <a:off x="6870126" y="594359"/>
                  <a:ext cx="226174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TIẾNG VIỆT</a:t>
                  </a:r>
                  <a:endParaRPr lang="en-US" sz="2800" b="1" dirty="0">
                    <a:solidFill>
                      <a:srgbClr val="FF0066"/>
                    </a:solidFill>
                    <a:latin typeface="Times New Roman" pitchFamily="18" charset="0"/>
                    <a:cs typeface="Times New Roman" pitchFamily="18" charset="0"/>
                  </a:endParaRPr>
                </a:p>
              </p:txBody>
            </p:sp>
          </p:grpSp>
          <p:cxnSp>
            <p:nvCxnSpPr>
              <p:cNvPr id="26" name="Straight Connector 25"/>
              <p:cNvCxnSpPr/>
              <p:nvPr/>
            </p:nvCxnSpPr>
            <p:spPr>
              <a:xfrm>
                <a:off x="7057080"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14"/>
            <p:cNvSpPr txBox="1">
              <a:spLocks noChangeArrowheads="1"/>
            </p:cNvSpPr>
            <p:nvPr/>
          </p:nvSpPr>
          <p:spPr bwMode="auto">
            <a:xfrm>
              <a:off x="4214019" y="1066800"/>
              <a:ext cx="7848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GÓC SÁNG TẠO: NÉT ĐẸP TRĂM MIỀN</a:t>
              </a:r>
              <a:endParaRPr lang="en-US" sz="28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
        <p:nvSpPr>
          <p:cNvPr id="29" name="Rectangle 28"/>
          <p:cNvSpPr/>
          <p:nvPr/>
        </p:nvSpPr>
        <p:spPr>
          <a:xfrm>
            <a:off x="1127919" y="2743200"/>
            <a:ext cx="6553200" cy="1200329"/>
          </a:xfrm>
          <a:prstGeom prst="rect">
            <a:avLst/>
          </a:prstGeom>
        </p:spPr>
        <p:txBody>
          <a:bodyPr wrap="square">
            <a:spAutoFit/>
          </a:bodyPr>
          <a:lstStyle/>
          <a:p>
            <a:pPr algn="just"/>
            <a:r>
              <a:rPr lang="vi-VN" sz="3600" b="1" dirty="0" smtClean="0">
                <a:solidFill>
                  <a:srgbClr val="000000"/>
                </a:solidFill>
                <a:latin typeface="Times New Roman" panose="02020603050405020304" pitchFamily="18" charset="0"/>
                <a:cs typeface="Times New Roman" panose="02020603050405020304" pitchFamily="18" charset="0"/>
              </a:rPr>
              <a:t>a</a:t>
            </a:r>
            <a:r>
              <a:rPr lang="vi-VN" sz="3600" b="1" dirty="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Viết</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đoạn</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văn</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về</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một</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ngày</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tết</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hoặc</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lễ</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hội</a:t>
            </a:r>
            <a:r>
              <a:rPr lang="en-US" sz="3600" b="1" dirty="0" smtClean="0">
                <a:solidFill>
                  <a:srgbClr val="000000"/>
                </a:solidFill>
                <a:latin typeface="Times New Roman" panose="02020603050405020304" pitchFamily="18" charset="0"/>
                <a:cs typeface="Times New Roman" panose="02020603050405020304" pitchFamily="18" charset="0"/>
              </a:rPr>
              <a:t> ở </a:t>
            </a:r>
            <a:r>
              <a:rPr lang="en-US" sz="3600" b="1" dirty="0" err="1" smtClean="0">
                <a:solidFill>
                  <a:srgbClr val="000000"/>
                </a:solidFill>
                <a:latin typeface="Times New Roman" panose="02020603050405020304" pitchFamily="18" charset="0"/>
                <a:cs typeface="Times New Roman" panose="02020603050405020304" pitchFamily="18" charset="0"/>
              </a:rPr>
              <a:t>địa</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phương</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em</a:t>
            </a:r>
            <a:r>
              <a:rPr lang="en-US" sz="3600" b="1" dirty="0" smtClean="0">
                <a:solidFill>
                  <a:srgbClr val="000000"/>
                </a:solidFill>
                <a:latin typeface="Times New Roman" panose="02020603050405020304" pitchFamily="18" charset="0"/>
                <a:cs typeface="Times New Roman" panose="02020603050405020304" pitchFamily="18" charset="0"/>
              </a:rPr>
              <a:t>.</a:t>
            </a:r>
            <a:endParaRPr lang="vi-VN" sz="3600" b="1" dirty="0">
              <a:solidFill>
                <a:srgbClr val="000000"/>
              </a:solidFill>
              <a:latin typeface="Times New Roman" panose="02020603050405020304" pitchFamily="18" charset="0"/>
              <a:cs typeface="Times New Roman" panose="02020603050405020304" pitchFamily="18" charset="0"/>
            </a:endParaRPr>
          </a:p>
        </p:txBody>
      </p:sp>
      <p:pic>
        <p:nvPicPr>
          <p:cNvPr id="3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595519" y="2173842"/>
            <a:ext cx="6858000" cy="304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95978" y="5211576"/>
            <a:ext cx="13343141" cy="3419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7094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171321" y="1642778"/>
            <a:ext cx="5810249" cy="646331"/>
          </a:xfrm>
          <a:prstGeom prst="rect">
            <a:avLst/>
          </a:prstGeom>
        </p:spPr>
        <p:txBody>
          <a:bodyPr wrap="square">
            <a:spAutoFit/>
          </a:bodyPr>
          <a:lstStyle/>
          <a:p>
            <a:r>
              <a:rPr lang="en-US" sz="3600" b="1" dirty="0" smtClean="0">
                <a:solidFill>
                  <a:srgbClr val="FF0066"/>
                </a:solidFill>
                <a:latin typeface="Times New Roman" pitchFamily="18" charset="0"/>
                <a:cs typeface="Times New Roman" pitchFamily="18" charset="0"/>
              </a:rPr>
              <a:t>1. </a:t>
            </a:r>
            <a:r>
              <a:rPr lang="en-US" sz="3600" b="1" dirty="0" err="1" smtClean="0">
                <a:solidFill>
                  <a:srgbClr val="FF0066"/>
                </a:solidFill>
                <a:latin typeface="Times New Roman" pitchFamily="18" charset="0"/>
                <a:cs typeface="Times New Roman" pitchFamily="18" charset="0"/>
              </a:rPr>
              <a:t>Chọn</a:t>
            </a:r>
            <a:r>
              <a:rPr lang="en-US" sz="3600" b="1" dirty="0" smtClean="0">
                <a:solidFill>
                  <a:srgbClr val="FF0066"/>
                </a:solidFill>
                <a:latin typeface="Times New Roman" pitchFamily="18" charset="0"/>
                <a:cs typeface="Times New Roman" pitchFamily="18" charset="0"/>
              </a:rPr>
              <a:t> 1 </a:t>
            </a:r>
            <a:r>
              <a:rPr lang="en-US" sz="3600" b="1" dirty="0" err="1" smtClean="0">
                <a:solidFill>
                  <a:srgbClr val="FF0066"/>
                </a:solidFill>
                <a:latin typeface="Times New Roman" pitchFamily="18" charset="0"/>
                <a:cs typeface="Times New Roman" pitchFamily="18" charset="0"/>
              </a:rPr>
              <a:t>trong</a:t>
            </a:r>
            <a:r>
              <a:rPr lang="en-US" sz="3600" b="1" dirty="0" smtClean="0">
                <a:solidFill>
                  <a:srgbClr val="FF0066"/>
                </a:solidFill>
                <a:latin typeface="Times New Roman" pitchFamily="18" charset="0"/>
                <a:cs typeface="Times New Roman" pitchFamily="18" charset="0"/>
              </a:rPr>
              <a:t> 2 </a:t>
            </a:r>
            <a:r>
              <a:rPr lang="en-US" sz="3600" b="1" dirty="0" err="1" smtClean="0">
                <a:solidFill>
                  <a:srgbClr val="FF0066"/>
                </a:solidFill>
                <a:latin typeface="Times New Roman" pitchFamily="18" charset="0"/>
                <a:cs typeface="Times New Roman" pitchFamily="18" charset="0"/>
              </a:rPr>
              <a:t>đề</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sau</a:t>
            </a:r>
            <a:r>
              <a:rPr lang="en-US" sz="3600" b="1" dirty="0" smtClean="0">
                <a:solidFill>
                  <a:srgbClr val="FF0066"/>
                </a:solidFill>
                <a:latin typeface="Times New Roman" pitchFamily="18" charset="0"/>
                <a:cs typeface="Times New Roman" pitchFamily="18" charset="0"/>
              </a:rPr>
              <a:t>:</a:t>
            </a:r>
            <a:endParaRPr lang="en-US" sz="3600" b="1" dirty="0">
              <a:solidFill>
                <a:srgbClr val="FF0066"/>
              </a:solidFill>
              <a:latin typeface="Times New Roman" pitchFamily="18" charset="0"/>
              <a:cs typeface="Times New Roman" pitchFamily="18" charset="0"/>
            </a:endParaRPr>
          </a:p>
        </p:txBody>
      </p:sp>
      <p:grpSp>
        <p:nvGrpSpPr>
          <p:cNvPr id="21" name="Group 20"/>
          <p:cNvGrpSpPr/>
          <p:nvPr/>
        </p:nvGrpSpPr>
        <p:grpSpPr>
          <a:xfrm>
            <a:off x="4214019" y="42893"/>
            <a:ext cx="7848600" cy="1599885"/>
            <a:chOff x="4214019" y="42893"/>
            <a:chExt cx="7848600" cy="1599885"/>
          </a:xfrm>
        </p:grpSpPr>
        <p:grpSp>
          <p:nvGrpSpPr>
            <p:cNvPr id="22" name="Group 21"/>
            <p:cNvGrpSpPr/>
            <p:nvPr/>
          </p:nvGrpSpPr>
          <p:grpSpPr>
            <a:xfrm>
              <a:off x="5010700" y="42893"/>
              <a:ext cx="6255239" cy="1013727"/>
              <a:chOff x="4926153" y="103852"/>
              <a:chExt cx="6149694" cy="1013727"/>
            </a:xfrm>
          </p:grpSpPr>
          <p:grpSp>
            <p:nvGrpSpPr>
              <p:cNvPr id="26" name="Group 25"/>
              <p:cNvGrpSpPr/>
              <p:nvPr/>
            </p:nvGrpSpPr>
            <p:grpSpPr>
              <a:xfrm>
                <a:off x="4926153" y="103852"/>
                <a:ext cx="6149694" cy="1013727"/>
                <a:chOff x="4926153" y="103852"/>
                <a:chExt cx="6149694" cy="1013727"/>
              </a:xfrm>
            </p:grpSpPr>
            <p:sp>
              <p:nvSpPr>
                <p:cNvPr id="28" name="TextBox 27"/>
                <p:cNvSpPr txBox="1"/>
                <p:nvPr/>
              </p:nvSpPr>
              <p:spPr>
                <a:xfrm>
                  <a:off x="4926153" y="103852"/>
                  <a:ext cx="6149694" cy="584775"/>
                </a:xfrm>
                <a:prstGeom prst="rect">
                  <a:avLst/>
                </a:prstGeom>
                <a:noFill/>
              </p:spPr>
              <p:txBody>
                <a:bodyPr wrap="none" rtlCol="0">
                  <a:spAutoFit/>
                </a:bodyPr>
                <a:lstStyle/>
                <a:p>
                  <a:r>
                    <a:rPr lang="en-US" sz="3200" dirty="0" err="1" smtClean="0">
                      <a:solidFill>
                        <a:srgbClr val="0000CC"/>
                      </a:solidFill>
                      <a:latin typeface="Times New Roman" pitchFamily="18" charset="0"/>
                      <a:cs typeface="Times New Roman" pitchFamily="18" charset="0"/>
                    </a:rPr>
                    <a:t>Thứ</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ngày</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tháng</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năm</a:t>
                  </a:r>
                  <a:r>
                    <a:rPr lang="en-US" sz="3200" dirty="0" smtClean="0">
                      <a:solidFill>
                        <a:srgbClr val="0000CC"/>
                      </a:solidFill>
                      <a:latin typeface="Times New Roman" pitchFamily="18" charset="0"/>
                      <a:cs typeface="Times New Roman" pitchFamily="18" charset="0"/>
                    </a:rPr>
                    <a:t>…….</a:t>
                  </a:r>
                  <a:endParaRPr lang="en-US" sz="3200" dirty="0">
                    <a:solidFill>
                      <a:srgbClr val="0000CC"/>
                    </a:solidFill>
                    <a:latin typeface="Times New Roman" pitchFamily="18" charset="0"/>
                    <a:cs typeface="Times New Roman" pitchFamily="18" charset="0"/>
                  </a:endParaRPr>
                </a:p>
              </p:txBody>
            </p:sp>
            <p:sp>
              <p:nvSpPr>
                <p:cNvPr id="29" name="TextBox 28"/>
                <p:cNvSpPr txBox="1"/>
                <p:nvPr/>
              </p:nvSpPr>
              <p:spPr>
                <a:xfrm>
                  <a:off x="6870126" y="594359"/>
                  <a:ext cx="226174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TIẾNG VIỆT</a:t>
                  </a:r>
                  <a:endParaRPr lang="en-US" sz="2800" b="1" dirty="0">
                    <a:solidFill>
                      <a:srgbClr val="FF0066"/>
                    </a:solidFill>
                    <a:latin typeface="Times New Roman" pitchFamily="18" charset="0"/>
                    <a:cs typeface="Times New Roman" pitchFamily="18" charset="0"/>
                  </a:endParaRPr>
                </a:p>
              </p:txBody>
            </p:sp>
          </p:grpSp>
          <p:cxnSp>
            <p:nvCxnSpPr>
              <p:cNvPr id="27" name="Straight Connector 26"/>
              <p:cNvCxnSpPr/>
              <p:nvPr/>
            </p:nvCxnSpPr>
            <p:spPr>
              <a:xfrm>
                <a:off x="7057080"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14"/>
            <p:cNvSpPr txBox="1">
              <a:spLocks noChangeArrowheads="1"/>
            </p:cNvSpPr>
            <p:nvPr/>
          </p:nvSpPr>
          <p:spPr bwMode="auto">
            <a:xfrm>
              <a:off x="4214019" y="1066800"/>
              <a:ext cx="7848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GÓC SÁNG TẠO: NÉT ĐẸP TRĂM MIỀN</a:t>
              </a:r>
              <a:endParaRPr lang="en-US" sz="28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
        <p:nvSpPr>
          <p:cNvPr id="30" name="Rectangle 29"/>
          <p:cNvSpPr/>
          <p:nvPr/>
        </p:nvSpPr>
        <p:spPr>
          <a:xfrm>
            <a:off x="1201636" y="3190964"/>
            <a:ext cx="6615091" cy="1200329"/>
          </a:xfrm>
          <a:prstGeom prst="rect">
            <a:avLst/>
          </a:prstGeom>
        </p:spPr>
        <p:txBody>
          <a:bodyPr wrap="square">
            <a:spAutoFit/>
          </a:bodyPr>
          <a:lstStyle/>
          <a:p>
            <a:pPr algn="just"/>
            <a:r>
              <a:rPr lang="vi-VN" sz="3600" b="1" dirty="0" smtClean="0">
                <a:solidFill>
                  <a:srgbClr val="000000"/>
                </a:solidFill>
                <a:latin typeface="Times New Roman" panose="02020603050405020304" pitchFamily="18" charset="0"/>
                <a:cs typeface="Times New Roman" panose="02020603050405020304" pitchFamily="18" charset="0"/>
              </a:rPr>
              <a:t>b</a:t>
            </a:r>
            <a:r>
              <a:rPr lang="vi-VN" sz="3600" b="1" dirty="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Viết</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đoạn</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văn</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về</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trang</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phục</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của</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một</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dân</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tộc</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mà</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em</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biết</a:t>
            </a:r>
            <a:r>
              <a:rPr lang="en-US" sz="3600" b="1" dirty="0" smtClean="0">
                <a:solidFill>
                  <a:srgbClr val="000000"/>
                </a:solidFill>
                <a:latin typeface="Times New Roman" panose="02020603050405020304" pitchFamily="18" charset="0"/>
                <a:cs typeface="Times New Roman" panose="02020603050405020304" pitchFamily="18" charset="0"/>
              </a:rPr>
              <a:t>.</a:t>
            </a:r>
            <a:endParaRPr lang="vi-VN" sz="3600" b="1" dirty="0">
              <a:solidFill>
                <a:srgbClr val="000000"/>
              </a:solidFill>
              <a:latin typeface="Times New Roman" panose="02020603050405020304" pitchFamily="18" charset="0"/>
              <a:cs typeface="Times New Roman" panose="02020603050405020304" pitchFamily="18" charset="0"/>
            </a:endParaRPr>
          </a:p>
        </p:txBody>
      </p:sp>
      <p:pic>
        <p:nvPicPr>
          <p:cNvPr id="31"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294136" y="2129521"/>
            <a:ext cx="7494498" cy="332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17" b="99583" l="0" r="100000">
                        <a14:foregroundMark x1="3976" y1="92083" x2="97554" y2="86250"/>
                        <a14:foregroundMark x1="12742" y1="15000" x2="96738" y2="15000"/>
                        <a14:backgroundMark x1="16718" y1="8333" x2="77268" y2="12083"/>
                        <a14:backgroundMark x1="77778" y1="8333" x2="93782" y2="791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61319" y="5486400"/>
            <a:ext cx="13367798" cy="3270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5562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71321" y="1642778"/>
            <a:ext cx="5810249" cy="646331"/>
          </a:xfrm>
          <a:prstGeom prst="rect">
            <a:avLst/>
          </a:prstGeom>
        </p:spPr>
        <p:txBody>
          <a:bodyPr wrap="square">
            <a:spAutoFit/>
          </a:bodyPr>
          <a:lstStyle/>
          <a:p>
            <a:r>
              <a:rPr lang="en-US" sz="3600" b="1" dirty="0" smtClean="0">
                <a:solidFill>
                  <a:srgbClr val="FF0066"/>
                </a:solidFill>
                <a:latin typeface="Times New Roman" pitchFamily="18" charset="0"/>
                <a:cs typeface="Times New Roman" pitchFamily="18" charset="0"/>
              </a:rPr>
              <a:t>2. </a:t>
            </a:r>
            <a:r>
              <a:rPr lang="en-US" sz="3600" b="1" dirty="0" err="1" smtClean="0">
                <a:solidFill>
                  <a:srgbClr val="FF0066"/>
                </a:solidFill>
                <a:latin typeface="Times New Roman" pitchFamily="18" charset="0"/>
                <a:cs typeface="Times New Roman" pitchFamily="18" charset="0"/>
              </a:rPr>
              <a:t>Chuẩn</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bị</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viết</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đoạn</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văn</a:t>
            </a:r>
            <a:r>
              <a:rPr lang="en-US" sz="3600" b="1" dirty="0" smtClean="0">
                <a:solidFill>
                  <a:srgbClr val="FF0066"/>
                </a:solidFill>
                <a:latin typeface="Times New Roman" pitchFamily="18" charset="0"/>
                <a:cs typeface="Times New Roman" pitchFamily="18" charset="0"/>
              </a:rPr>
              <a:t>:</a:t>
            </a:r>
            <a:endParaRPr lang="en-US" sz="3600" b="1" dirty="0">
              <a:solidFill>
                <a:srgbClr val="FF0066"/>
              </a:solidFill>
              <a:latin typeface="Times New Roman" pitchFamily="18" charset="0"/>
              <a:cs typeface="Times New Roman" pitchFamily="18" charset="0"/>
            </a:endParaRPr>
          </a:p>
        </p:txBody>
      </p:sp>
      <p:sp>
        <p:nvSpPr>
          <p:cNvPr id="10" name="Rectangle 9"/>
          <p:cNvSpPr/>
          <p:nvPr/>
        </p:nvSpPr>
        <p:spPr>
          <a:xfrm>
            <a:off x="1171321" y="2209800"/>
            <a:ext cx="13411200" cy="699102"/>
          </a:xfrm>
          <a:prstGeom prst="rect">
            <a:avLst/>
          </a:prstGeom>
        </p:spPr>
        <p:txBody>
          <a:bodyPr wrap="square">
            <a:spAutoFit/>
          </a:bodyPr>
          <a:lstStyle/>
          <a:p>
            <a:pPr>
              <a:lnSpc>
                <a:spcPct val="120000"/>
              </a:lnSpc>
            </a:pP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Các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em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thực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hiện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tìm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thêm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các</a:t>
            </a:r>
            <a:r>
              <a:rPr lang="en-US" sz="3600" b="1" dirty="0" smtClean="0">
                <a:solidFill>
                  <a:srgbClr val="0000CC"/>
                </a:solidFill>
                <a:latin typeface="Times New Roman" pitchFamily="18" charset="0"/>
                <a:cs typeface="Times New Roman" pitchFamily="18" charset="0"/>
              </a:rPr>
              <a:t> ý </a:t>
            </a:r>
            <a:r>
              <a:rPr lang="en-US" sz="3600" b="1" dirty="0" err="1" smtClean="0">
                <a:solidFill>
                  <a:srgbClr val="0000CC"/>
                </a:solidFill>
                <a:latin typeface="Times New Roman" pitchFamily="18" charset="0"/>
                <a:cs typeface="Times New Roman" pitchFamily="18" charset="0"/>
              </a:rPr>
              <a:t>theo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sơ</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đồ</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gợi</a:t>
            </a:r>
            <a:r>
              <a:rPr lang="en-US" sz="3600" b="1" dirty="0" smtClean="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ý </a:t>
            </a:r>
            <a:r>
              <a:rPr lang="en-US" sz="3600" b="1" dirty="0" err="1" smtClean="0">
                <a:solidFill>
                  <a:srgbClr val="0000CC"/>
                </a:solidFill>
                <a:latin typeface="Times New Roman" pitchFamily="18" charset="0"/>
                <a:cs typeface="Times New Roman" pitchFamily="18" charset="0"/>
              </a:rPr>
              <a:t>sau</a:t>
            </a:r>
            <a:r>
              <a:rPr lang="en-US" sz="3600" b="1" dirty="0" smtClean="0">
                <a:solidFill>
                  <a:srgbClr val="0000CC"/>
                </a:solidFill>
                <a:latin typeface="Times New Roman" pitchFamily="18" charset="0"/>
                <a:cs typeface="Times New Roman" pitchFamily="18" charset="0"/>
              </a:rPr>
              <a:t>:</a:t>
            </a:r>
            <a:endParaRPr lang="en-US" sz="3600" b="1" dirty="0" smtClean="0">
              <a:solidFill>
                <a:srgbClr val="0000CC"/>
              </a:solidFill>
              <a:latin typeface="Times New Roman" pitchFamily="18" charset="0"/>
              <a:cs typeface="Times New Roman" pitchFamily="18" charset="0"/>
            </a:endParaRPr>
          </a:p>
        </p:txBody>
      </p:sp>
      <p:grpSp>
        <p:nvGrpSpPr>
          <p:cNvPr id="11" name="Group 10"/>
          <p:cNvGrpSpPr/>
          <p:nvPr/>
        </p:nvGrpSpPr>
        <p:grpSpPr>
          <a:xfrm>
            <a:off x="4214019" y="42893"/>
            <a:ext cx="7848600" cy="1599885"/>
            <a:chOff x="4214019" y="42893"/>
            <a:chExt cx="7848600" cy="1599885"/>
          </a:xfrm>
        </p:grpSpPr>
        <p:grpSp>
          <p:nvGrpSpPr>
            <p:cNvPr id="12" name="Group 11"/>
            <p:cNvGrpSpPr/>
            <p:nvPr/>
          </p:nvGrpSpPr>
          <p:grpSpPr>
            <a:xfrm>
              <a:off x="5010700" y="42893"/>
              <a:ext cx="6255239" cy="1013727"/>
              <a:chOff x="4926153" y="103852"/>
              <a:chExt cx="6149694" cy="1013727"/>
            </a:xfrm>
          </p:grpSpPr>
          <p:grpSp>
            <p:nvGrpSpPr>
              <p:cNvPr id="14" name="Group 13"/>
              <p:cNvGrpSpPr/>
              <p:nvPr/>
            </p:nvGrpSpPr>
            <p:grpSpPr>
              <a:xfrm>
                <a:off x="4926153" y="103852"/>
                <a:ext cx="6149694" cy="1013727"/>
                <a:chOff x="4926153" y="103852"/>
                <a:chExt cx="6149694" cy="1013727"/>
              </a:xfrm>
            </p:grpSpPr>
            <p:sp>
              <p:nvSpPr>
                <p:cNvPr id="16" name="TextBox 15"/>
                <p:cNvSpPr txBox="1"/>
                <p:nvPr/>
              </p:nvSpPr>
              <p:spPr>
                <a:xfrm>
                  <a:off x="4926153" y="103852"/>
                  <a:ext cx="6149694" cy="584775"/>
                </a:xfrm>
                <a:prstGeom prst="rect">
                  <a:avLst/>
                </a:prstGeom>
                <a:noFill/>
              </p:spPr>
              <p:txBody>
                <a:bodyPr wrap="none" rtlCol="0">
                  <a:spAutoFit/>
                </a:bodyPr>
                <a:lstStyle/>
                <a:p>
                  <a:r>
                    <a:rPr lang="en-US" sz="3200" dirty="0" err="1" smtClean="0">
                      <a:solidFill>
                        <a:srgbClr val="0000CC"/>
                      </a:solidFill>
                      <a:latin typeface="Times New Roman" pitchFamily="18" charset="0"/>
                      <a:cs typeface="Times New Roman" pitchFamily="18" charset="0"/>
                    </a:rPr>
                    <a:t>Thứ</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ngày</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tháng</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năm</a:t>
                  </a:r>
                  <a:r>
                    <a:rPr lang="en-US" sz="3200" dirty="0" smtClean="0">
                      <a:solidFill>
                        <a:srgbClr val="0000CC"/>
                      </a:solidFill>
                      <a:latin typeface="Times New Roman" pitchFamily="18" charset="0"/>
                      <a:cs typeface="Times New Roman" pitchFamily="18" charset="0"/>
                    </a:rPr>
                    <a:t>…….</a:t>
                  </a:r>
                  <a:endParaRPr lang="en-US" sz="3200" dirty="0">
                    <a:solidFill>
                      <a:srgbClr val="0000CC"/>
                    </a:solidFill>
                    <a:latin typeface="Times New Roman" pitchFamily="18" charset="0"/>
                    <a:cs typeface="Times New Roman" pitchFamily="18" charset="0"/>
                  </a:endParaRPr>
                </a:p>
              </p:txBody>
            </p:sp>
            <p:sp>
              <p:nvSpPr>
                <p:cNvPr id="17" name="TextBox 16"/>
                <p:cNvSpPr txBox="1"/>
                <p:nvPr/>
              </p:nvSpPr>
              <p:spPr>
                <a:xfrm>
                  <a:off x="6870126" y="594359"/>
                  <a:ext cx="226174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TIẾNG VIỆT</a:t>
                  </a:r>
                  <a:endParaRPr lang="en-US" sz="2800" b="1" dirty="0">
                    <a:solidFill>
                      <a:srgbClr val="FF0066"/>
                    </a:solidFill>
                    <a:latin typeface="Times New Roman" pitchFamily="18" charset="0"/>
                    <a:cs typeface="Times New Roman" pitchFamily="18" charset="0"/>
                  </a:endParaRPr>
                </a:p>
              </p:txBody>
            </p:sp>
          </p:grpSp>
          <p:cxnSp>
            <p:nvCxnSpPr>
              <p:cNvPr id="15" name="Straight Connector 14"/>
              <p:cNvCxnSpPr/>
              <p:nvPr/>
            </p:nvCxnSpPr>
            <p:spPr>
              <a:xfrm>
                <a:off x="7057080"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4214019" y="1066800"/>
              <a:ext cx="7848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GÓC SÁNG TẠO: NÉT ĐẸP TRĂM MIỀN</a:t>
              </a:r>
              <a:endParaRPr lang="en-US" sz="28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3" b="98718" l="1241" r="97932">
                        <a14:backgroundMark x1="21820" y1="2198" x2="66184" y2="1465"/>
                        <a14:backgroundMark x1="25750" y1="31685" x2="49224" y2="33150"/>
                        <a14:backgroundMark x1="49224" y1="33150" x2="53568" y2="28022"/>
                        <a14:backgroundMark x1="53568" y1="28022" x2="65150" y2="28022"/>
                        <a14:backgroundMark x1="65150" y1="28022" x2="66184" y2="28571"/>
                        <a14:backgroundMark x1="22234" y1="64652" x2="34643" y2="63919"/>
                        <a14:backgroundMark x1="46329" y1="70879" x2="47466" y2="92125"/>
                        <a14:backgroundMark x1="47880" y1="92125" x2="35988" y2="90842"/>
                        <a14:backgroundMark x1="52017" y1="71978" x2="66081" y2="70879"/>
                        <a14:backgroundMark x1="71355" y1="72344" x2="92141" y2="71795"/>
                        <a14:backgroundMark x1="92141" y1="71795" x2="93485" y2="71062"/>
                        <a14:backgroundMark x1="7342" y1="62271" x2="18718" y2="6263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70211" y="2743200"/>
            <a:ext cx="11336216"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25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1889919" y="2011954"/>
            <a:ext cx="7543800" cy="646331"/>
          </a:xfrm>
          <a:prstGeom prst="rect">
            <a:avLst/>
          </a:prstGeom>
        </p:spPr>
        <p:txBody>
          <a:bodyPr wrap="square">
            <a:spAutoFit/>
          </a:bodyPr>
          <a:lstStyle/>
          <a:p>
            <a:r>
              <a:rPr lang="en-US" sz="3600" b="1" dirty="0">
                <a:solidFill>
                  <a:srgbClr val="FF0066"/>
                </a:solidFill>
                <a:latin typeface="Times New Roman" pitchFamily="18" charset="0"/>
                <a:cs typeface="Times New Roman" pitchFamily="18" charset="0"/>
              </a:rPr>
              <a:t>3</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Nói</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miệng</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theo</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dàn</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bài</a:t>
            </a:r>
            <a:r>
              <a:rPr lang="en-US" sz="3600" b="1" dirty="0" smtClean="0">
                <a:solidFill>
                  <a:srgbClr val="FF0066"/>
                </a:solidFill>
                <a:latin typeface="Times New Roman" pitchFamily="18" charset="0"/>
                <a:cs typeface="Times New Roman" pitchFamily="18" charset="0"/>
              </a:rPr>
              <a:t>.</a:t>
            </a:r>
            <a:endParaRPr lang="en-US" sz="3600" b="1" dirty="0">
              <a:solidFill>
                <a:srgbClr val="FF0066"/>
              </a:solidFill>
              <a:latin typeface="Times New Roman" pitchFamily="18" charset="0"/>
              <a:cs typeface="Times New Roman" pitchFamily="18" charset="0"/>
            </a:endParaRPr>
          </a:p>
        </p:txBody>
      </p:sp>
      <p:sp>
        <p:nvSpPr>
          <p:cNvPr id="48" name="Rectangle 47"/>
          <p:cNvSpPr/>
          <p:nvPr/>
        </p:nvSpPr>
        <p:spPr>
          <a:xfrm>
            <a:off x="1889919" y="2750643"/>
            <a:ext cx="13120628" cy="1754326"/>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Chúng</a:t>
            </a:r>
            <a:r>
              <a:rPr lang="en-US" sz="3600" b="1" dirty="0" smtClean="0">
                <a:solidFill>
                  <a:srgbClr val="0000CC"/>
                </a:solidFill>
                <a:latin typeface="Times New Roman" pitchFamily="18" charset="0"/>
                <a:cs typeface="Times New Roman" pitchFamily="18" charset="0"/>
              </a:rPr>
              <a:t> ta </a:t>
            </a:r>
            <a:r>
              <a:rPr lang="en-US" sz="3600" b="1" dirty="0" err="1" smtClean="0">
                <a:solidFill>
                  <a:srgbClr val="0000CC"/>
                </a:solidFill>
                <a:latin typeface="Times New Roman" pitchFamily="18" charset="0"/>
                <a:cs typeface="Times New Roman" pitchFamily="18" charset="0"/>
              </a:rPr>
              <a:t>cùng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thảo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luận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nhóm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lựa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chọn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trong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nhóm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viết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theo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yêu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cầu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của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chọn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Các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bạn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trong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nhóm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góp</a:t>
            </a:r>
            <a:r>
              <a:rPr lang="en-US" sz="3600" b="1" dirty="0" smtClean="0">
                <a:solidFill>
                  <a:srgbClr val="0000CC"/>
                </a:solidFill>
                <a:latin typeface="Times New Roman" pitchFamily="18" charset="0"/>
                <a:cs typeface="Times New Roman" pitchFamily="18" charset="0"/>
              </a:rPr>
              <a:t> ý </a:t>
            </a:r>
            <a:r>
              <a:rPr lang="en-US" sz="3600" b="1" dirty="0" err="1" smtClean="0">
                <a:solidFill>
                  <a:srgbClr val="0000CC"/>
                </a:solidFill>
                <a:latin typeface="Times New Roman" pitchFamily="18" charset="0"/>
                <a:cs typeface="Times New Roman" pitchFamily="18" charset="0"/>
              </a:rPr>
              <a:t>chân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thành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bạn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mình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sau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khi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nghe</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bạn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miệng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theo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dàn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bài</a:t>
            </a:r>
            <a:r>
              <a:rPr lang="en-US" sz="3600" b="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1889919" y="4597327"/>
            <a:ext cx="10682227" cy="646331"/>
          </a:xfrm>
          <a:prstGeom prst="rect">
            <a:avLst/>
          </a:prstGeom>
        </p:spPr>
        <p:txBody>
          <a:bodyPr wrap="square">
            <a:spAutoFit/>
          </a:bodyPr>
          <a:lstStyle/>
          <a:p>
            <a:r>
              <a:rPr lang="en-US" sz="3600" b="1" dirty="0">
                <a:solidFill>
                  <a:srgbClr val="FF0066"/>
                </a:solidFill>
                <a:latin typeface="Times New Roman" pitchFamily="18" charset="0"/>
                <a:cs typeface="Times New Roman" pitchFamily="18" charset="0"/>
              </a:rPr>
              <a:t>4</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Viết</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bài</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vào</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vở</a:t>
            </a:r>
            <a:endParaRPr lang="en-US" sz="3600" b="1" dirty="0">
              <a:solidFill>
                <a:srgbClr val="FF0066"/>
              </a:solidFill>
              <a:latin typeface="Times New Roman" pitchFamily="18" charset="0"/>
              <a:cs typeface="Times New Roman" pitchFamily="18" charset="0"/>
            </a:endParaRPr>
          </a:p>
        </p:txBody>
      </p:sp>
      <p:sp>
        <p:nvSpPr>
          <p:cNvPr id="50" name="Rectangle 49"/>
          <p:cNvSpPr/>
          <p:nvPr/>
        </p:nvSpPr>
        <p:spPr>
          <a:xfrm>
            <a:off x="1889919" y="5336016"/>
            <a:ext cx="13106401" cy="1200329"/>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Viết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bài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cá</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nhân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vào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vở</a:t>
            </a:r>
            <a:r>
              <a:rPr lang="en-US" sz="3600" b="1" dirty="0" smtClean="0">
                <a:solidFill>
                  <a:srgbClr val="0000CC"/>
                </a:solidFill>
                <a:latin typeface="Times New Roman" pitchFamily="18" charset="0"/>
                <a:cs typeface="Times New Roman" pitchFamily="18" charset="0"/>
              </a:rPr>
              <a:t> ô li </a:t>
            </a:r>
            <a:r>
              <a:rPr lang="en-US" sz="3600" b="1" dirty="0" err="1" smtClean="0">
                <a:solidFill>
                  <a:srgbClr val="0000CC"/>
                </a:solidFill>
                <a:latin typeface="Times New Roman" pitchFamily="18" charset="0"/>
                <a:cs typeface="Times New Roman" pitchFamily="18" charset="0"/>
              </a:rPr>
              <a:t>theo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dàn</a:t>
            </a:r>
            <a:r>
              <a:rPr lang="en-US" sz="3600" b="1" dirty="0">
                <a:solidFill>
                  <a:srgbClr val="0000CC"/>
                </a:solidFill>
                <a:latin typeface="Times New Roman" pitchFamily="18" charset="0"/>
                <a:cs typeface="Times New Roman" pitchFamily="18" charset="0"/>
              </a:rPr>
              <a:t> ý </a:t>
            </a:r>
            <a:r>
              <a:rPr lang="en-US" sz="3600" b="1" dirty="0" err="1">
                <a:solidFill>
                  <a:srgbClr val="0000CC"/>
                </a:solidFill>
                <a:latin typeface="Times New Roman" pitchFamily="18" charset="0"/>
                <a:cs typeface="Times New Roman" pitchFamily="18" charset="0"/>
              </a:rPr>
              <a:t>đã</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xếp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viết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đúng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liền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mạch</a:t>
            </a:r>
            <a:r>
              <a:rPr lang="en-US" sz="3600" b="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10" name="Rectangle 9"/>
          <p:cNvSpPr/>
          <p:nvPr/>
        </p:nvSpPr>
        <p:spPr>
          <a:xfrm>
            <a:off x="1889919" y="6628703"/>
            <a:ext cx="10682227" cy="646331"/>
          </a:xfrm>
          <a:prstGeom prst="rect">
            <a:avLst/>
          </a:prstGeom>
        </p:spPr>
        <p:txBody>
          <a:bodyPr wrap="square">
            <a:spAutoFit/>
          </a:bodyPr>
          <a:lstStyle/>
          <a:p>
            <a:r>
              <a:rPr lang="en-US" sz="3600" b="1" dirty="0">
                <a:solidFill>
                  <a:srgbClr val="FF0066"/>
                </a:solidFill>
                <a:latin typeface="Times New Roman" pitchFamily="18" charset="0"/>
                <a:cs typeface="Times New Roman" pitchFamily="18" charset="0"/>
              </a:rPr>
              <a:t>5</a:t>
            </a:r>
            <a:r>
              <a:rPr lang="en-US" sz="3600" b="1" dirty="0" smtClean="0">
                <a:solidFill>
                  <a:srgbClr val="FF0066"/>
                </a:solidFill>
                <a:latin typeface="Times New Roman" pitchFamily="18" charset="0"/>
                <a:cs typeface="Times New Roman" pitchFamily="18" charset="0"/>
              </a:rPr>
              <a:t>. Chia </a:t>
            </a:r>
            <a:r>
              <a:rPr lang="en-US" sz="3600" b="1" dirty="0" err="1" smtClean="0">
                <a:solidFill>
                  <a:srgbClr val="FF0066"/>
                </a:solidFill>
                <a:latin typeface="Times New Roman" pitchFamily="18" charset="0"/>
                <a:cs typeface="Times New Roman" pitchFamily="18" charset="0"/>
              </a:rPr>
              <a:t>sẻ</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trước</a:t>
            </a:r>
            <a:r>
              <a:rPr lang="en-US" sz="3600" b="1" dirty="0" smtClean="0">
                <a:solidFill>
                  <a:srgbClr val="FF0066"/>
                </a:solidFill>
                <a:latin typeface="Times New Roman" pitchFamily="18" charset="0"/>
                <a:cs typeface="Times New Roman" pitchFamily="18" charset="0"/>
              </a:rPr>
              <a:t> </a:t>
            </a:r>
            <a:r>
              <a:rPr lang="en-US" sz="3600" b="1" dirty="0" err="1" smtClean="0">
                <a:solidFill>
                  <a:srgbClr val="FF0066"/>
                </a:solidFill>
                <a:latin typeface="Times New Roman" pitchFamily="18" charset="0"/>
                <a:cs typeface="Times New Roman" pitchFamily="18" charset="0"/>
              </a:rPr>
              <a:t>lớp</a:t>
            </a:r>
            <a:endParaRPr lang="en-US" sz="3600" b="1" dirty="0">
              <a:solidFill>
                <a:srgbClr val="FF0066"/>
              </a:solidFill>
              <a:latin typeface="Times New Roman" pitchFamily="18" charset="0"/>
              <a:cs typeface="Times New Roman" pitchFamily="18" charset="0"/>
            </a:endParaRPr>
          </a:p>
        </p:txBody>
      </p:sp>
      <p:sp>
        <p:nvSpPr>
          <p:cNvPr id="11" name="Rectangle 10"/>
          <p:cNvSpPr/>
          <p:nvPr/>
        </p:nvSpPr>
        <p:spPr>
          <a:xfrm>
            <a:off x="1889919" y="7367390"/>
            <a:ext cx="13106401" cy="1200329"/>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Các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nhóm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cử</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đại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diện</a:t>
            </a:r>
            <a:r>
              <a:rPr lang="en-US" sz="3600" b="1" dirty="0" smtClean="0">
                <a:solidFill>
                  <a:srgbClr val="0000CC"/>
                </a:solidFill>
                <a:latin typeface="Times New Roman" pitchFamily="18" charset="0"/>
                <a:cs typeface="Times New Roman" pitchFamily="18" charset="0"/>
              </a:rPr>
              <a:t> chia </a:t>
            </a:r>
            <a:r>
              <a:rPr lang="en-US" sz="3600" b="1" dirty="0" err="1" smtClean="0">
                <a:solidFill>
                  <a:srgbClr val="0000CC"/>
                </a:solidFill>
                <a:latin typeface="Times New Roman" pitchFamily="18" charset="0"/>
                <a:cs typeface="Times New Roman" pitchFamily="18" charset="0"/>
              </a:rPr>
              <a:t>sẻ</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bài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viết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trước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lớp</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lớp</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cùng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nghe</a:t>
            </a:r>
            <a:r>
              <a:rPr lang="en-US" sz="3600" b="1" dirty="0" smtClean="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sửa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lỗi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bổ</a:t>
            </a:r>
            <a:r>
              <a:rPr lang="en-US" sz="3600" b="1" dirty="0">
                <a:solidFill>
                  <a:srgbClr val="0000CC"/>
                </a:solidFill>
                <a:latin typeface="Times New Roman" pitchFamily="18" charset="0"/>
                <a:cs typeface="Times New Roman" pitchFamily="18" charset="0"/>
              </a:rPr>
              <a:t> sung ý hay</a:t>
            </a:r>
            <a:r>
              <a:rPr lang="en-US" sz="3600" b="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grpSp>
        <p:nvGrpSpPr>
          <p:cNvPr id="19" name="Group 18"/>
          <p:cNvGrpSpPr/>
          <p:nvPr/>
        </p:nvGrpSpPr>
        <p:grpSpPr>
          <a:xfrm>
            <a:off x="4214019" y="42893"/>
            <a:ext cx="7848600" cy="1599885"/>
            <a:chOff x="4214019" y="42893"/>
            <a:chExt cx="7848600" cy="1599885"/>
          </a:xfrm>
        </p:grpSpPr>
        <p:grpSp>
          <p:nvGrpSpPr>
            <p:cNvPr id="20" name="Group 19"/>
            <p:cNvGrpSpPr/>
            <p:nvPr/>
          </p:nvGrpSpPr>
          <p:grpSpPr>
            <a:xfrm>
              <a:off x="5010700" y="42893"/>
              <a:ext cx="6255239" cy="1013727"/>
              <a:chOff x="4926153" y="103852"/>
              <a:chExt cx="6149694" cy="1013727"/>
            </a:xfrm>
          </p:grpSpPr>
          <p:grpSp>
            <p:nvGrpSpPr>
              <p:cNvPr id="22" name="Group 21"/>
              <p:cNvGrpSpPr/>
              <p:nvPr/>
            </p:nvGrpSpPr>
            <p:grpSpPr>
              <a:xfrm>
                <a:off x="4926153" y="103852"/>
                <a:ext cx="6149694" cy="1013727"/>
                <a:chOff x="4926153" y="103852"/>
                <a:chExt cx="6149694" cy="1013727"/>
              </a:xfrm>
            </p:grpSpPr>
            <p:sp>
              <p:nvSpPr>
                <p:cNvPr id="24" name="TextBox 23"/>
                <p:cNvSpPr txBox="1"/>
                <p:nvPr/>
              </p:nvSpPr>
              <p:spPr>
                <a:xfrm>
                  <a:off x="4926153" y="103852"/>
                  <a:ext cx="6149694" cy="584775"/>
                </a:xfrm>
                <a:prstGeom prst="rect">
                  <a:avLst/>
                </a:prstGeom>
                <a:noFill/>
              </p:spPr>
              <p:txBody>
                <a:bodyPr wrap="none" rtlCol="0">
                  <a:spAutoFit/>
                </a:bodyPr>
                <a:lstStyle/>
                <a:p>
                  <a:r>
                    <a:rPr lang="en-US" sz="3200" dirty="0" err="1" smtClean="0">
                      <a:solidFill>
                        <a:srgbClr val="0000CC"/>
                      </a:solidFill>
                      <a:latin typeface="Times New Roman" pitchFamily="18" charset="0"/>
                      <a:cs typeface="Times New Roman" pitchFamily="18" charset="0"/>
                    </a:rPr>
                    <a:t>Thứ</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ngày</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tháng</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năm</a:t>
                  </a:r>
                  <a:r>
                    <a:rPr lang="en-US" sz="3200" dirty="0" smtClean="0">
                      <a:solidFill>
                        <a:srgbClr val="0000CC"/>
                      </a:solidFill>
                      <a:latin typeface="Times New Roman" pitchFamily="18" charset="0"/>
                      <a:cs typeface="Times New Roman" pitchFamily="18" charset="0"/>
                    </a:rPr>
                    <a:t>…….</a:t>
                  </a:r>
                  <a:endParaRPr lang="en-US" sz="3200" dirty="0">
                    <a:solidFill>
                      <a:srgbClr val="0000CC"/>
                    </a:solidFill>
                    <a:latin typeface="Times New Roman" pitchFamily="18" charset="0"/>
                    <a:cs typeface="Times New Roman" pitchFamily="18" charset="0"/>
                  </a:endParaRPr>
                </a:p>
              </p:txBody>
            </p:sp>
            <p:sp>
              <p:nvSpPr>
                <p:cNvPr id="25" name="TextBox 24"/>
                <p:cNvSpPr txBox="1"/>
                <p:nvPr/>
              </p:nvSpPr>
              <p:spPr>
                <a:xfrm>
                  <a:off x="6870126" y="594359"/>
                  <a:ext cx="226174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TIẾNG VIỆT</a:t>
                  </a:r>
                  <a:endParaRPr lang="en-US" sz="2800" b="1" dirty="0">
                    <a:solidFill>
                      <a:srgbClr val="FF0066"/>
                    </a:solidFill>
                    <a:latin typeface="Times New Roman" pitchFamily="18" charset="0"/>
                    <a:cs typeface="Times New Roman" pitchFamily="18" charset="0"/>
                  </a:endParaRPr>
                </a:p>
              </p:txBody>
            </p:sp>
          </p:grpSp>
          <p:cxnSp>
            <p:nvCxnSpPr>
              <p:cNvPr id="23" name="Straight Connector 22"/>
              <p:cNvCxnSpPr/>
              <p:nvPr/>
            </p:nvCxnSpPr>
            <p:spPr>
              <a:xfrm>
                <a:off x="7057080"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1" name="Text Box 14"/>
            <p:cNvSpPr txBox="1">
              <a:spLocks noChangeArrowheads="1"/>
            </p:cNvSpPr>
            <p:nvPr/>
          </p:nvSpPr>
          <p:spPr bwMode="auto">
            <a:xfrm>
              <a:off x="4214019" y="1066800"/>
              <a:ext cx="7848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GÓC SÁNG TẠO: NÉT ĐẸP TRĂM MIỀN</a:t>
              </a:r>
              <a:endParaRPr lang="en-US" sz="28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19478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899319" y="2209800"/>
            <a:ext cx="14706599" cy="6740307"/>
          </a:xfrm>
          <a:prstGeom prst="rect">
            <a:avLst/>
          </a:prstGeom>
        </p:spPr>
        <p:txBody>
          <a:bodyPr wrap="square">
            <a:spAutoFit/>
          </a:bodyPr>
          <a:lstStyle/>
          <a:p>
            <a:pPr algn="just">
              <a:spcAft>
                <a:spcPts val="0"/>
              </a:spcAft>
            </a:pP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   </a:t>
            </a:r>
            <a:r>
              <a:rPr lang="en-US" sz="3600" b="1" dirty="0">
                <a:solidFill>
                  <a:srgbClr val="0000CC"/>
                </a:solidFill>
                <a:latin typeface="Times New Roman" pitchFamily="18" charset="0"/>
                <a:cs typeface="Times New Roman" pitchFamily="18" charset="0"/>
              </a:rPr>
              <a:t> </a:t>
            </a:r>
            <a:r>
              <a:rPr lang="vi-VN" sz="3600" b="1" dirty="0">
                <a:solidFill>
                  <a:srgbClr val="0000CC"/>
                </a:solidFill>
                <a:latin typeface="Times New Roman" pitchFamily="18" charset="0"/>
                <a:cs typeface="Times New Roman" pitchFamily="18" charset="0"/>
              </a:rPr>
              <a:t>Năm nào cũng vậy, cứ vào ngày 16 tháng Giêng là quê em lại tổ chức hội đua thuyền. Lễ hội được tổ chức trên dòng sông uốn lượn. Mở đầu là phần tế lễ ở đình làng. Các bô lão dâng hương và lễ vật để tế Thành Hoàng làng. Tiếp theo là hội đua thuyền. Trên sông là hàng chục chiếc thuyền đua nhau nằm chờ ở điểm xuất phát. Mỗi thuyền có mười chàng trai khỏe mạnh sẵn sàng trong tư thế chèo thuyền. Họ mặc những bộ đồng phục thật đẹp với màu sắc của mỗi đội khác nhau. Khi tiếng còi báo hiệu cuộc đua bắt đầu, những con thuyền lao nhanh vun vút về phía đích. Hai bên bờ sông người đứng chen nhau cổ vũ cho hội đua. Tiếng hò reo xen lẫn tiếng trống, tiếng chiêng tiếng vỗ tay vang động cả một khúc sông. </a:t>
            </a:r>
            <a:r>
              <a:rPr lang="vi-VN" sz="3600" b="1" dirty="0">
                <a:solidFill>
                  <a:srgbClr val="0000CC"/>
                </a:solidFill>
                <a:latin typeface="Times New Roman" pitchFamily="18" charset="0"/>
                <a:cs typeface="Times New Roman" pitchFamily="18" charset="0"/>
              </a:rPr>
              <a:t>Em mong năm nào cũng được về quê chơi để lại được chứng kiến lễ hội đua thuyền truyền thống ở quê hương </a:t>
            </a:r>
            <a:r>
              <a:rPr lang="vi-VN" sz="3600" b="1" dirty="0" smtClean="0">
                <a:solidFill>
                  <a:srgbClr val="0000CC"/>
                </a:solidFill>
                <a:latin typeface="Times New Roman" pitchFamily="18" charset="0"/>
                <a:cs typeface="Times New Roman" pitchFamily="18" charset="0"/>
              </a:rPr>
              <a:t>em.</a:t>
            </a:r>
            <a:endParaRPr lang="en-US" sz="3600" dirty="0"/>
          </a:p>
        </p:txBody>
      </p:sp>
      <p:sp>
        <p:nvSpPr>
          <p:cNvPr id="11" name="Rectangle 10"/>
          <p:cNvSpPr/>
          <p:nvPr/>
        </p:nvSpPr>
        <p:spPr>
          <a:xfrm>
            <a:off x="1508919" y="1600200"/>
            <a:ext cx="114300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6</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Bài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tham</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khảo</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Đề</a:t>
            </a:r>
            <a:r>
              <a:rPr lang="en-US" sz="3800" b="1" dirty="0" smtClean="0">
                <a:solidFill>
                  <a:srgbClr val="FF0066"/>
                </a:solidFill>
                <a:latin typeface="Times New Roman" pitchFamily="18" charset="0"/>
                <a:cs typeface="Times New Roman" pitchFamily="18" charset="0"/>
              </a:rPr>
              <a:t> a)</a:t>
            </a:r>
            <a:endParaRPr lang="en-US" sz="3800" b="1" dirty="0">
              <a:solidFill>
                <a:srgbClr val="FF0066"/>
              </a:solidFill>
              <a:latin typeface="Times New Roman" pitchFamily="18" charset="0"/>
              <a:cs typeface="Times New Roman" pitchFamily="18" charset="0"/>
            </a:endParaRPr>
          </a:p>
        </p:txBody>
      </p:sp>
      <p:grpSp>
        <p:nvGrpSpPr>
          <p:cNvPr id="13" name="Group 12"/>
          <p:cNvGrpSpPr/>
          <p:nvPr/>
        </p:nvGrpSpPr>
        <p:grpSpPr>
          <a:xfrm>
            <a:off x="4214019" y="42893"/>
            <a:ext cx="7848600" cy="1599885"/>
            <a:chOff x="4214019" y="42893"/>
            <a:chExt cx="7848600" cy="1599885"/>
          </a:xfrm>
        </p:grpSpPr>
        <p:grpSp>
          <p:nvGrpSpPr>
            <p:cNvPr id="20" name="Group 19"/>
            <p:cNvGrpSpPr/>
            <p:nvPr/>
          </p:nvGrpSpPr>
          <p:grpSpPr>
            <a:xfrm>
              <a:off x="5010700" y="42893"/>
              <a:ext cx="6255239" cy="1013727"/>
              <a:chOff x="4926153" y="103852"/>
              <a:chExt cx="6149694" cy="1013727"/>
            </a:xfrm>
          </p:grpSpPr>
          <p:grpSp>
            <p:nvGrpSpPr>
              <p:cNvPr id="22" name="Group 21"/>
              <p:cNvGrpSpPr/>
              <p:nvPr/>
            </p:nvGrpSpPr>
            <p:grpSpPr>
              <a:xfrm>
                <a:off x="4926153" y="103852"/>
                <a:ext cx="6149694" cy="1013727"/>
                <a:chOff x="4926153" y="103852"/>
                <a:chExt cx="6149694" cy="1013727"/>
              </a:xfrm>
            </p:grpSpPr>
            <p:sp>
              <p:nvSpPr>
                <p:cNvPr id="24" name="TextBox 23"/>
                <p:cNvSpPr txBox="1"/>
                <p:nvPr/>
              </p:nvSpPr>
              <p:spPr>
                <a:xfrm>
                  <a:off x="4926153" y="103852"/>
                  <a:ext cx="6149694" cy="584775"/>
                </a:xfrm>
                <a:prstGeom prst="rect">
                  <a:avLst/>
                </a:prstGeom>
                <a:noFill/>
              </p:spPr>
              <p:txBody>
                <a:bodyPr wrap="none" rtlCol="0">
                  <a:spAutoFit/>
                </a:bodyPr>
                <a:lstStyle/>
                <a:p>
                  <a:r>
                    <a:rPr lang="en-US" sz="3200" dirty="0" err="1" smtClean="0">
                      <a:solidFill>
                        <a:srgbClr val="0000CC"/>
                      </a:solidFill>
                      <a:latin typeface="Times New Roman" pitchFamily="18" charset="0"/>
                      <a:cs typeface="Times New Roman" pitchFamily="18" charset="0"/>
                    </a:rPr>
                    <a:t>Thứ</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ngày</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tháng</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năm</a:t>
                  </a:r>
                  <a:r>
                    <a:rPr lang="en-US" sz="3200" dirty="0" smtClean="0">
                      <a:solidFill>
                        <a:srgbClr val="0000CC"/>
                      </a:solidFill>
                      <a:latin typeface="Times New Roman" pitchFamily="18" charset="0"/>
                      <a:cs typeface="Times New Roman" pitchFamily="18" charset="0"/>
                    </a:rPr>
                    <a:t>…….</a:t>
                  </a:r>
                  <a:endParaRPr lang="en-US" sz="3200" dirty="0">
                    <a:solidFill>
                      <a:srgbClr val="0000CC"/>
                    </a:solidFill>
                    <a:latin typeface="Times New Roman" pitchFamily="18" charset="0"/>
                    <a:cs typeface="Times New Roman" pitchFamily="18" charset="0"/>
                  </a:endParaRPr>
                </a:p>
              </p:txBody>
            </p:sp>
            <p:sp>
              <p:nvSpPr>
                <p:cNvPr id="25" name="TextBox 24"/>
                <p:cNvSpPr txBox="1"/>
                <p:nvPr/>
              </p:nvSpPr>
              <p:spPr>
                <a:xfrm>
                  <a:off x="6870126" y="594359"/>
                  <a:ext cx="226174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TIẾNG VIỆT</a:t>
                  </a:r>
                  <a:endParaRPr lang="en-US" sz="2800" b="1" dirty="0">
                    <a:solidFill>
                      <a:srgbClr val="FF0066"/>
                    </a:solidFill>
                    <a:latin typeface="Times New Roman" pitchFamily="18" charset="0"/>
                    <a:cs typeface="Times New Roman" pitchFamily="18" charset="0"/>
                  </a:endParaRPr>
                </a:p>
              </p:txBody>
            </p:sp>
          </p:grpSp>
          <p:cxnSp>
            <p:nvCxnSpPr>
              <p:cNvPr id="23" name="Straight Connector 22"/>
              <p:cNvCxnSpPr/>
              <p:nvPr/>
            </p:nvCxnSpPr>
            <p:spPr>
              <a:xfrm>
                <a:off x="7057080"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1" name="Text Box 14"/>
            <p:cNvSpPr txBox="1">
              <a:spLocks noChangeArrowheads="1"/>
            </p:cNvSpPr>
            <p:nvPr/>
          </p:nvSpPr>
          <p:spPr bwMode="auto">
            <a:xfrm>
              <a:off x="4214019" y="1066800"/>
              <a:ext cx="7848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GÓC SÁNG TẠO: NÉT ĐẸP TRĂM MIỀN</a:t>
              </a:r>
              <a:endParaRPr lang="en-US" sz="28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372290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5519" y="2362200"/>
            <a:ext cx="14630400" cy="6186309"/>
          </a:xfrm>
          <a:prstGeom prst="rect">
            <a:avLst/>
          </a:prstGeom>
        </p:spPr>
        <p:txBody>
          <a:bodyPr wrap="square">
            <a:spAutoFit/>
          </a:bodyPr>
          <a:lstStyle/>
          <a:p>
            <a:pPr algn="just">
              <a:spcAft>
                <a:spcPts val="0"/>
              </a:spcAft>
            </a:pPr>
            <a:r>
              <a:rPr lang="en-US" sz="3600" b="1" dirty="0" smtClean="0">
                <a:solidFill>
                  <a:srgbClr val="0000CC"/>
                </a:solidFill>
                <a:latin typeface="Times New Roman" panose="02020603050405020304" pitchFamily="18" charset="0"/>
                <a:cs typeface="Times New Roman" panose="02020603050405020304" pitchFamily="18" charset="0"/>
              </a:rPr>
              <a:t>     </a:t>
            </a:r>
            <a:r>
              <a:rPr lang="vi-VN" sz="3600" b="1" dirty="0" smtClean="0">
                <a:solidFill>
                  <a:srgbClr val="0000CC"/>
                </a:solidFill>
                <a:latin typeface="Times New Roman" pitchFamily="18" charset="0"/>
                <a:cs typeface="Times New Roman" pitchFamily="18" charset="0"/>
              </a:rPr>
              <a:t>Nước </a:t>
            </a:r>
            <a:r>
              <a:rPr lang="vi-VN" sz="3600" b="1" dirty="0">
                <a:solidFill>
                  <a:srgbClr val="0000CC"/>
                </a:solidFill>
                <a:latin typeface="Times New Roman" pitchFamily="18" charset="0"/>
                <a:cs typeface="Times New Roman" pitchFamily="18" charset="0"/>
              </a:rPr>
              <a:t>ta có 54 dân tộc anh em, mỗi dân tộc có một kiểu trang phục truyền thống riêng. </a:t>
            </a:r>
            <a:r>
              <a:rPr lang="vi-VN" sz="3600" b="1" dirty="0">
                <a:solidFill>
                  <a:srgbClr val="0000CC"/>
                </a:solidFill>
                <a:latin typeface="Times New Roman" pitchFamily="18" charset="0"/>
                <a:cs typeface="Times New Roman" pitchFamily="18" charset="0"/>
              </a:rPr>
              <a:t>Trong đó, em đã có lần được nhìn thấy tận mắt bộ trang phục của người phụ nữ H'Mông trong một chuyến du lịch vùng cao. Bộ quần áo của phụ nữ dân tộc Mông gồm có khăn quấn đầu, khăn len đội đầu được dệt bằng tay, váy, yếm được thêu bằng tay. Bộ trang phục được đính những hạt cườm rất cầu kỳ, tỉ mỉ. Chính vì vậy, để hoàn thành một bộ trang phục mất khá nhiều thời gian. Các hoa văn, họa tiết trên trang phục của người Mông thiên về màu sắc. Đó là sự kết hợp giữa các màu nóng, tạo cảm giác nổi bật, ấn tượng. Nhìn những bộ trang phục được dệt bằng thổ cẩm nhiều màu sắc như vậy, em thấy rất đẹp và bắt mắt. Nếu có cơ hội, em rất muốn được mặc thử những bộ trang phục này.</a:t>
            </a:r>
            <a:endParaRPr lang="en-US" sz="3600" b="1" dirty="0">
              <a:solidFill>
                <a:srgbClr val="0000CC"/>
              </a:solidFill>
              <a:latin typeface="Times New Roman" pitchFamily="18" charset="0"/>
              <a:cs typeface="Times New Roman" pitchFamily="18" charset="0"/>
            </a:endParaRPr>
          </a:p>
        </p:txBody>
      </p:sp>
      <p:grpSp>
        <p:nvGrpSpPr>
          <p:cNvPr id="14" name="Group 13"/>
          <p:cNvGrpSpPr/>
          <p:nvPr/>
        </p:nvGrpSpPr>
        <p:grpSpPr>
          <a:xfrm>
            <a:off x="4214019" y="42893"/>
            <a:ext cx="7848600" cy="1599885"/>
            <a:chOff x="4214019" y="42893"/>
            <a:chExt cx="7848600" cy="1599885"/>
          </a:xfrm>
        </p:grpSpPr>
        <p:grpSp>
          <p:nvGrpSpPr>
            <p:cNvPr id="15" name="Group 14"/>
            <p:cNvGrpSpPr/>
            <p:nvPr/>
          </p:nvGrpSpPr>
          <p:grpSpPr>
            <a:xfrm>
              <a:off x="5010700" y="42893"/>
              <a:ext cx="6255239" cy="1013727"/>
              <a:chOff x="4926153" y="103852"/>
              <a:chExt cx="6149694" cy="1013727"/>
            </a:xfrm>
          </p:grpSpPr>
          <p:grpSp>
            <p:nvGrpSpPr>
              <p:cNvPr id="17" name="Group 16"/>
              <p:cNvGrpSpPr/>
              <p:nvPr/>
            </p:nvGrpSpPr>
            <p:grpSpPr>
              <a:xfrm>
                <a:off x="4926153" y="103852"/>
                <a:ext cx="6149694" cy="1013727"/>
                <a:chOff x="4926153" y="103852"/>
                <a:chExt cx="6149694" cy="1013727"/>
              </a:xfrm>
            </p:grpSpPr>
            <p:sp>
              <p:nvSpPr>
                <p:cNvPr id="23" name="TextBox 22"/>
                <p:cNvSpPr txBox="1"/>
                <p:nvPr/>
              </p:nvSpPr>
              <p:spPr>
                <a:xfrm>
                  <a:off x="4926153" y="103852"/>
                  <a:ext cx="6149694" cy="584775"/>
                </a:xfrm>
                <a:prstGeom prst="rect">
                  <a:avLst/>
                </a:prstGeom>
                <a:noFill/>
              </p:spPr>
              <p:txBody>
                <a:bodyPr wrap="none" rtlCol="0">
                  <a:spAutoFit/>
                </a:bodyPr>
                <a:lstStyle/>
                <a:p>
                  <a:r>
                    <a:rPr lang="en-US" sz="3200" dirty="0" err="1" smtClean="0">
                      <a:solidFill>
                        <a:srgbClr val="0000CC"/>
                      </a:solidFill>
                      <a:latin typeface="Times New Roman" pitchFamily="18" charset="0"/>
                      <a:cs typeface="Times New Roman" pitchFamily="18" charset="0"/>
                    </a:rPr>
                    <a:t>Thứ</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ngày</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tháng</a:t>
                  </a:r>
                  <a:r>
                    <a:rPr lang="en-US" sz="32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năm</a:t>
                  </a:r>
                  <a:r>
                    <a:rPr lang="en-US" sz="3200" dirty="0" smtClean="0">
                      <a:solidFill>
                        <a:srgbClr val="0000CC"/>
                      </a:solidFill>
                      <a:latin typeface="Times New Roman" pitchFamily="18" charset="0"/>
                      <a:cs typeface="Times New Roman" pitchFamily="18" charset="0"/>
                    </a:rPr>
                    <a:t>…….</a:t>
                  </a:r>
                  <a:endParaRPr lang="en-US" sz="3200" dirty="0">
                    <a:solidFill>
                      <a:srgbClr val="0000CC"/>
                    </a:solidFill>
                    <a:latin typeface="Times New Roman" pitchFamily="18" charset="0"/>
                    <a:cs typeface="Times New Roman" pitchFamily="18" charset="0"/>
                  </a:endParaRPr>
                </a:p>
              </p:txBody>
            </p:sp>
            <p:sp>
              <p:nvSpPr>
                <p:cNvPr id="24" name="TextBox 23"/>
                <p:cNvSpPr txBox="1"/>
                <p:nvPr/>
              </p:nvSpPr>
              <p:spPr>
                <a:xfrm>
                  <a:off x="6870126" y="594359"/>
                  <a:ext cx="226174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TIẾNG VIỆT</a:t>
                  </a:r>
                  <a:endParaRPr lang="en-US" sz="2800" b="1" dirty="0">
                    <a:solidFill>
                      <a:srgbClr val="FF0066"/>
                    </a:solidFill>
                    <a:latin typeface="Times New Roman" pitchFamily="18" charset="0"/>
                    <a:cs typeface="Times New Roman" pitchFamily="18" charset="0"/>
                  </a:endParaRPr>
                </a:p>
              </p:txBody>
            </p:sp>
          </p:grpSp>
          <p:cxnSp>
            <p:nvCxnSpPr>
              <p:cNvPr id="18" name="Straight Connector 17"/>
              <p:cNvCxnSpPr/>
              <p:nvPr/>
            </p:nvCxnSpPr>
            <p:spPr>
              <a:xfrm>
                <a:off x="7057080"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p:cNvSpPr txBox="1">
              <a:spLocks noChangeArrowheads="1"/>
            </p:cNvSpPr>
            <p:nvPr/>
          </p:nvSpPr>
          <p:spPr bwMode="auto">
            <a:xfrm>
              <a:off x="4214019" y="1066800"/>
              <a:ext cx="7848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GÓC SÁNG TẠO: NÉT ĐẸP TRĂM MIỀN</a:t>
              </a:r>
              <a:endParaRPr lang="en-US" sz="28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
        <p:nvSpPr>
          <p:cNvPr id="25" name="Rectangle 24"/>
          <p:cNvSpPr/>
          <p:nvPr/>
        </p:nvSpPr>
        <p:spPr>
          <a:xfrm>
            <a:off x="1508919" y="1600200"/>
            <a:ext cx="114300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6</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Bài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tham</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khảo</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Đề</a:t>
            </a:r>
            <a:r>
              <a:rPr lang="en-US" sz="3800" b="1" dirty="0" smtClean="0">
                <a:solidFill>
                  <a:srgbClr val="FF0066"/>
                </a:solidFill>
                <a:latin typeface="Times New Roman" pitchFamily="18" charset="0"/>
                <a:cs typeface="Times New Roman" pitchFamily="18" charset="0"/>
              </a:rPr>
              <a:t> b)</a:t>
            </a:r>
            <a:endParaRPr lang="en-US" sz="3800" b="1"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33745703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10657</TotalTime>
  <Words>859</Words>
  <Application>Microsoft Office PowerPoint</Application>
  <PresentationFormat>Custom</PresentationFormat>
  <Paragraphs>68</Paragraphs>
  <Slides>14</Slides>
  <Notes>1</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User</cp:lastModifiedBy>
  <cp:revision>1349</cp:revision>
  <dcterms:created xsi:type="dcterms:W3CDTF">2008-09-09T22:52:10Z</dcterms:created>
  <dcterms:modified xsi:type="dcterms:W3CDTF">2022-08-22T14:01:56Z</dcterms:modified>
</cp:coreProperties>
</file>