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420" r:id="rId2"/>
    <p:sldId id="304" r:id="rId3"/>
    <p:sldId id="302" r:id="rId4"/>
    <p:sldId id="292" r:id="rId5"/>
    <p:sldId id="398" r:id="rId6"/>
    <p:sldId id="306" r:id="rId7"/>
    <p:sldId id="355" r:id="rId8"/>
    <p:sldId id="410" r:id="rId9"/>
    <p:sldId id="409" r:id="rId10"/>
    <p:sldId id="346" r:id="rId11"/>
    <p:sldId id="373" r:id="rId12"/>
    <p:sldId id="401" r:id="rId13"/>
    <p:sldId id="411" r:id="rId14"/>
    <p:sldId id="402" r:id="rId15"/>
    <p:sldId id="403" r:id="rId16"/>
    <p:sldId id="404" r:id="rId17"/>
    <p:sldId id="412" r:id="rId18"/>
    <p:sldId id="413" r:id="rId19"/>
    <p:sldId id="415" r:id="rId20"/>
    <p:sldId id="416" r:id="rId21"/>
    <p:sldId id="419" r:id="rId22"/>
    <p:sldId id="417" r:id="rId23"/>
    <p:sldId id="375" r:id="rId24"/>
    <p:sldId id="315" r:id="rId25"/>
    <p:sldId id="367" r:id="rId26"/>
    <p:sldId id="331" r:id="rId27"/>
    <p:sldId id="295" r:id="rId28"/>
    <p:sldId id="329" r:id="rId29"/>
    <p:sldId id="34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5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Nguyễn Thị Huỳnh Lộc - Viện Ngôn ngữ" initials="NTHLVNn" lastIdx="2" clrIdx="1">
    <p:extLst>
      <p:ext uri="{19B8F6BF-5375-455C-9EA6-DF929625EA0E}">
        <p15:presenceInfo xmlns:p15="http://schemas.microsoft.com/office/powerpoint/2012/main" userId="S::nguyenthihuynhloc@vanlanguni.edu.vn::adef5ce8-8209-4174-8558-55e0cbbb50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5196" autoAdjust="0"/>
  </p:normalViewPr>
  <p:slideViewPr>
    <p:cSldViewPr snapToGrid="0">
      <p:cViewPr varScale="1">
        <p:scale>
          <a:sx n="60" d="100"/>
          <a:sy n="60" d="100"/>
        </p:scale>
        <p:origin x="1016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95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91056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789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1794017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7 Right on!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19F532E-CD31-B544-16D8-D81754F63122}"/>
              </a:ext>
            </a:extLst>
          </p:cNvPr>
          <p:cNvSpPr/>
          <p:nvPr userDrawn="1"/>
        </p:nvSpPr>
        <p:spPr>
          <a:xfrm>
            <a:off x="-22225" y="0"/>
            <a:ext cx="12214225" cy="387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D8FBB3-5469-BC44-172F-0F55AAD57B8F}"/>
              </a:ext>
            </a:extLst>
          </p:cNvPr>
          <p:cNvSpPr txBox="1"/>
          <p:nvPr userDrawn="1"/>
        </p:nvSpPr>
        <p:spPr>
          <a:xfrm>
            <a:off x="165100" y="44450"/>
            <a:ext cx="63671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+mn-cs"/>
              </a:rPr>
              <a:t>Unit 6</a:t>
            </a:r>
            <a:endParaRPr lang="en-US" sz="1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0090D9-EC3C-F738-3D56-CFB73E36F279}"/>
              </a:ext>
            </a:extLst>
          </p:cNvPr>
          <p:cNvSpPr txBox="1"/>
          <p:nvPr userDrawn="1"/>
        </p:nvSpPr>
        <p:spPr>
          <a:xfrm>
            <a:off x="10531561" y="31883"/>
            <a:ext cx="1639167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+mn-cs"/>
              </a:rPr>
              <a:t>Lesson 6a - Reading</a:t>
            </a:r>
            <a:endParaRPr lang="en-US" sz="1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9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ED942E9-FAA6-0037-B6A4-9F096BB891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92997" y="2274838"/>
            <a:ext cx="65344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6: </a:t>
            </a:r>
            <a:r>
              <a:rPr lang="en-US" sz="4800" b="1">
                <a:solidFill>
                  <a:srgbClr val="FF0000"/>
                </a:solidFill>
              </a:rPr>
              <a:t>Be green</a:t>
            </a:r>
            <a:endParaRPr lang="en-US" sz="4800" b="1" dirty="0">
              <a:solidFill>
                <a:srgbClr val="FF0000"/>
              </a:solidFill>
            </a:endParaRP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6a: Reading </a:t>
            </a:r>
          </a:p>
          <a:p>
            <a:pPr algn="ctr"/>
            <a:r>
              <a:rPr lang="en-US" sz="4800" b="1" dirty="0">
                <a:solidFill>
                  <a:srgbClr val="00B0F0"/>
                </a:solidFill>
              </a:rPr>
              <a:t>Page 96</a:t>
            </a:r>
          </a:p>
        </p:txBody>
      </p:sp>
    </p:spTree>
    <p:extLst>
      <p:ext uri="{BB962C8B-B14F-4D97-AF65-F5344CB8AC3E}">
        <p14:creationId xmlns:p14="http://schemas.microsoft.com/office/powerpoint/2010/main" val="2505124932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3975"/>
            <a:ext cx="9125339" cy="6944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6515" y="4065965"/>
            <a:ext cx="2842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white"/>
                </a:solidFill>
                <a:latin typeface="Calibri"/>
              </a:rPr>
              <a:t>Reading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103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D78238A-BBD8-CA2E-2BEA-D02E0020B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65" y="2942006"/>
            <a:ext cx="10780708" cy="10845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1965" y="438537"/>
            <a:ext cx="1744825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Pre-Reading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98C933-58FC-B098-DD7C-079B83F61E1F}"/>
              </a:ext>
            </a:extLst>
          </p:cNvPr>
          <p:cNvSpPr/>
          <p:nvPr/>
        </p:nvSpPr>
        <p:spPr>
          <a:xfrm>
            <a:off x="502363" y="1419535"/>
            <a:ext cx="10892477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Read the instruction quickly. Underline the key words. What are we going to do?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ED95AB-24E9-06E9-C432-494A7676A537}"/>
              </a:ext>
            </a:extLst>
          </p:cNvPr>
          <p:cNvCxnSpPr>
            <a:cxnSpLocks/>
          </p:cNvCxnSpPr>
          <p:nvPr/>
        </p:nvCxnSpPr>
        <p:spPr>
          <a:xfrm>
            <a:off x="4384310" y="3581742"/>
            <a:ext cx="69235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B2828F-540D-80D9-CB2B-DD89A63FBD71}"/>
              </a:ext>
            </a:extLst>
          </p:cNvPr>
          <p:cNvCxnSpPr>
            <a:cxnSpLocks/>
          </p:cNvCxnSpPr>
          <p:nvPr/>
        </p:nvCxnSpPr>
        <p:spPr>
          <a:xfrm>
            <a:off x="6276753" y="3581742"/>
            <a:ext cx="90811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336FA4-3819-37D9-7CBE-4A18885577DD}"/>
              </a:ext>
            </a:extLst>
          </p:cNvPr>
          <p:cNvCxnSpPr>
            <a:cxnSpLocks/>
          </p:cNvCxnSpPr>
          <p:nvPr/>
        </p:nvCxnSpPr>
        <p:spPr>
          <a:xfrm>
            <a:off x="8312050" y="3581742"/>
            <a:ext cx="72387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93A1DB2-5BF3-F608-4355-436B3A0CE191}"/>
              </a:ext>
            </a:extLst>
          </p:cNvPr>
          <p:cNvCxnSpPr>
            <a:cxnSpLocks/>
          </p:cNvCxnSpPr>
          <p:nvPr/>
        </p:nvCxnSpPr>
        <p:spPr>
          <a:xfrm>
            <a:off x="898504" y="3980793"/>
            <a:ext cx="192975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14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38537"/>
            <a:ext cx="1744825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Pre-Reading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140669-ECA5-090C-5B78-D9944E761A28}"/>
              </a:ext>
            </a:extLst>
          </p:cNvPr>
          <p:cNvSpPr/>
          <p:nvPr/>
        </p:nvSpPr>
        <p:spPr>
          <a:xfrm>
            <a:off x="1744826" y="423563"/>
            <a:ext cx="10163640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Read the text quickly. Find all the words in the blog related to school areas.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17CB87-707D-6028-0777-8A48FB166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71" y="2070201"/>
            <a:ext cx="8962593" cy="326734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5CE162C-FE79-2CBB-EE13-6908ECD04C90}"/>
              </a:ext>
            </a:extLst>
          </p:cNvPr>
          <p:cNvSpPr/>
          <p:nvPr/>
        </p:nvSpPr>
        <p:spPr>
          <a:xfrm>
            <a:off x="876467" y="3965944"/>
            <a:ext cx="2270770" cy="425303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5BEE0D1-5B52-50AA-22C8-AB36CFC8FF63}"/>
              </a:ext>
            </a:extLst>
          </p:cNvPr>
          <p:cNvSpPr/>
          <p:nvPr/>
        </p:nvSpPr>
        <p:spPr>
          <a:xfrm>
            <a:off x="4541059" y="3965944"/>
            <a:ext cx="1466336" cy="425303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9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38537"/>
            <a:ext cx="1744825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Pre-Reading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140669-ECA5-090C-5B78-D9944E761A28}"/>
              </a:ext>
            </a:extLst>
          </p:cNvPr>
          <p:cNvSpPr/>
          <p:nvPr/>
        </p:nvSpPr>
        <p:spPr>
          <a:xfrm>
            <a:off x="1744825" y="408521"/>
            <a:ext cx="10929257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Read the text quickly. Find all the words in the blog related to school areas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5BEE0D1-5B52-50AA-22C8-AB36CFC8FF63}"/>
              </a:ext>
            </a:extLst>
          </p:cNvPr>
          <p:cNvSpPr/>
          <p:nvPr/>
        </p:nvSpPr>
        <p:spPr>
          <a:xfrm>
            <a:off x="3530966" y="3436070"/>
            <a:ext cx="1059888" cy="33229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3FE940-4235-7561-AF4E-9BDF70960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03" y="1711750"/>
            <a:ext cx="6686550" cy="23286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5CE162C-FE79-2CBB-EE13-6908ECD04C90}"/>
              </a:ext>
            </a:extLst>
          </p:cNvPr>
          <p:cNvSpPr/>
          <p:nvPr/>
        </p:nvSpPr>
        <p:spPr>
          <a:xfrm>
            <a:off x="5252484" y="2738398"/>
            <a:ext cx="1956969" cy="345044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D5B682-CD60-B6E5-2BE2-EE025E20B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570" y="4236119"/>
            <a:ext cx="6581775" cy="21008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DFF442-E296-C058-EC75-9C68C9E26889}"/>
              </a:ext>
            </a:extLst>
          </p:cNvPr>
          <p:cNvSpPr/>
          <p:nvPr/>
        </p:nvSpPr>
        <p:spPr>
          <a:xfrm>
            <a:off x="5882374" y="5087376"/>
            <a:ext cx="857791" cy="332295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25B7B1-FBB8-1858-F550-0B390B6719D2}"/>
              </a:ext>
            </a:extLst>
          </p:cNvPr>
          <p:cNvSpPr/>
          <p:nvPr/>
        </p:nvSpPr>
        <p:spPr>
          <a:xfrm>
            <a:off x="8542303" y="5440937"/>
            <a:ext cx="1261573" cy="332295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7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4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8DE6C3-EC58-6825-71FC-09C52A3B7AFA}"/>
              </a:ext>
            </a:extLst>
          </p:cNvPr>
          <p:cNvSpPr/>
          <p:nvPr/>
        </p:nvSpPr>
        <p:spPr>
          <a:xfrm>
            <a:off x="337930" y="1040175"/>
            <a:ext cx="11717221" cy="19389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rgbClr val="0070C0"/>
                </a:solidFill>
              </a:rPr>
              <a:t>Read the reviews quickly.  What are we going to do? </a:t>
            </a:r>
          </a:p>
          <a:p>
            <a:r>
              <a:rPr lang="en-US" sz="4000" i="1" dirty="0">
                <a:solidFill>
                  <a:srgbClr val="FF0000"/>
                </a:solidFill>
              </a:rPr>
              <a:t>Decide if the statements (1-5) are R (right), W (wrong) or DS (doesn’t say).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EAEA7-CC73-6FCA-A761-7FB97A08F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68" y="3170948"/>
            <a:ext cx="10964008" cy="132343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C87E8D-6431-80BD-A70D-07B169A481FD}"/>
              </a:ext>
            </a:extLst>
          </p:cNvPr>
          <p:cNvCxnSpPr>
            <a:cxnSpLocks/>
          </p:cNvCxnSpPr>
          <p:nvPr/>
        </p:nvCxnSpPr>
        <p:spPr>
          <a:xfrm>
            <a:off x="7784645" y="3636481"/>
            <a:ext cx="156674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F61A41-E5CB-FCEB-AA3C-2F9B05B11BEC}"/>
              </a:ext>
            </a:extLst>
          </p:cNvPr>
          <p:cNvCxnSpPr>
            <a:cxnSpLocks/>
          </p:cNvCxnSpPr>
          <p:nvPr/>
        </p:nvCxnSpPr>
        <p:spPr>
          <a:xfrm>
            <a:off x="1753061" y="4024551"/>
            <a:ext cx="118810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BDA230-2EF8-C8E7-D84A-AD0803E5FD9E}"/>
              </a:ext>
            </a:extLst>
          </p:cNvPr>
          <p:cNvCxnSpPr>
            <a:cxnSpLocks/>
          </p:cNvCxnSpPr>
          <p:nvPr/>
        </p:nvCxnSpPr>
        <p:spPr>
          <a:xfrm>
            <a:off x="3139539" y="4024551"/>
            <a:ext cx="144387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A8B5AE7-1455-0E65-B7AD-25C509367ACF}"/>
              </a:ext>
            </a:extLst>
          </p:cNvPr>
          <p:cNvCxnSpPr>
            <a:cxnSpLocks/>
          </p:cNvCxnSpPr>
          <p:nvPr/>
        </p:nvCxnSpPr>
        <p:spPr>
          <a:xfrm>
            <a:off x="5077533" y="4024551"/>
            <a:ext cx="213397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D3ADD5C-1CFB-9882-D1DD-65571078D225}"/>
              </a:ext>
            </a:extLst>
          </p:cNvPr>
          <p:cNvCxnSpPr>
            <a:cxnSpLocks/>
          </p:cNvCxnSpPr>
          <p:nvPr/>
        </p:nvCxnSpPr>
        <p:spPr>
          <a:xfrm>
            <a:off x="7416952" y="4024551"/>
            <a:ext cx="10954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DDC4E8D-6289-250E-BB35-6D65D1511A64}"/>
              </a:ext>
            </a:extLst>
          </p:cNvPr>
          <p:cNvCxnSpPr>
            <a:cxnSpLocks/>
          </p:cNvCxnSpPr>
          <p:nvPr/>
        </p:nvCxnSpPr>
        <p:spPr>
          <a:xfrm>
            <a:off x="9081258" y="4024551"/>
            <a:ext cx="88649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58AE2E8-6801-6323-FD18-CA70AE87F0F5}"/>
              </a:ext>
            </a:extLst>
          </p:cNvPr>
          <p:cNvSpPr/>
          <p:nvPr/>
        </p:nvSpPr>
        <p:spPr>
          <a:xfrm>
            <a:off x="136849" y="419684"/>
            <a:ext cx="1744825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Pre-Reading</a:t>
            </a:r>
          </a:p>
        </p:txBody>
      </p:sp>
    </p:spTree>
    <p:extLst>
      <p:ext uri="{BB962C8B-B14F-4D97-AF65-F5344CB8AC3E}">
        <p14:creationId xmlns:p14="http://schemas.microsoft.com/office/powerpoint/2010/main" val="56814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D63A85-8177-DAC6-6700-50DD146AF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45" y="2168278"/>
            <a:ext cx="10877550" cy="26384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1965" y="438537"/>
            <a:ext cx="1884786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While-Reading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1E36ED-7254-7B5D-4A9F-0E1CF830C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751" y="374116"/>
            <a:ext cx="9832837" cy="101202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27AA2B-8AE8-9237-EDCD-721BD494282E}"/>
              </a:ext>
            </a:extLst>
          </p:cNvPr>
          <p:cNvCxnSpPr>
            <a:cxnSpLocks/>
          </p:cNvCxnSpPr>
          <p:nvPr/>
        </p:nvCxnSpPr>
        <p:spPr>
          <a:xfrm>
            <a:off x="1036009" y="2682188"/>
            <a:ext cx="17421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452012-BE0D-7B9B-17FC-F6984029F80F}"/>
              </a:ext>
            </a:extLst>
          </p:cNvPr>
          <p:cNvCxnSpPr>
            <a:cxnSpLocks/>
          </p:cNvCxnSpPr>
          <p:nvPr/>
        </p:nvCxnSpPr>
        <p:spPr>
          <a:xfrm>
            <a:off x="2952352" y="2690655"/>
            <a:ext cx="15729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BDCA3B-FCFF-7B54-4A78-F192CA4D081A}"/>
              </a:ext>
            </a:extLst>
          </p:cNvPr>
          <p:cNvCxnSpPr>
            <a:cxnSpLocks/>
          </p:cNvCxnSpPr>
          <p:nvPr/>
        </p:nvCxnSpPr>
        <p:spPr>
          <a:xfrm>
            <a:off x="4933265" y="2682188"/>
            <a:ext cx="15860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2EF1B8C-2F20-60C6-FA2E-ACF86E76A103}"/>
              </a:ext>
            </a:extLst>
          </p:cNvPr>
          <p:cNvCxnSpPr>
            <a:cxnSpLocks/>
          </p:cNvCxnSpPr>
          <p:nvPr/>
        </p:nvCxnSpPr>
        <p:spPr>
          <a:xfrm>
            <a:off x="7097487" y="2687970"/>
            <a:ext cx="23812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82558A0-BE2B-E683-3ED3-5A201F1F88F1}"/>
              </a:ext>
            </a:extLst>
          </p:cNvPr>
          <p:cNvCxnSpPr>
            <a:cxnSpLocks/>
          </p:cNvCxnSpPr>
          <p:nvPr/>
        </p:nvCxnSpPr>
        <p:spPr>
          <a:xfrm>
            <a:off x="2633392" y="3205813"/>
            <a:ext cx="16761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218448-BF16-0D41-36BD-44AF144D6744}"/>
              </a:ext>
            </a:extLst>
          </p:cNvPr>
          <p:cNvCxnSpPr>
            <a:cxnSpLocks/>
          </p:cNvCxnSpPr>
          <p:nvPr/>
        </p:nvCxnSpPr>
        <p:spPr>
          <a:xfrm>
            <a:off x="1482009" y="3667289"/>
            <a:ext cx="22180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EFCF297-59A2-E341-5F7E-2C63E4299063}"/>
              </a:ext>
            </a:extLst>
          </p:cNvPr>
          <p:cNvCxnSpPr>
            <a:cxnSpLocks/>
          </p:cNvCxnSpPr>
          <p:nvPr/>
        </p:nvCxnSpPr>
        <p:spPr>
          <a:xfrm>
            <a:off x="1494182" y="4171583"/>
            <a:ext cx="18665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AA7CBA2-F4A3-6641-9B7D-BEE843D116A9}"/>
              </a:ext>
            </a:extLst>
          </p:cNvPr>
          <p:cNvCxnSpPr>
            <a:cxnSpLocks/>
          </p:cNvCxnSpPr>
          <p:nvPr/>
        </p:nvCxnSpPr>
        <p:spPr>
          <a:xfrm>
            <a:off x="6913169" y="4160634"/>
            <a:ext cx="9354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3398AD6-2B3E-8F38-6A82-551A5D3AB327}"/>
              </a:ext>
            </a:extLst>
          </p:cNvPr>
          <p:cNvCxnSpPr>
            <a:cxnSpLocks/>
          </p:cNvCxnSpPr>
          <p:nvPr/>
        </p:nvCxnSpPr>
        <p:spPr>
          <a:xfrm>
            <a:off x="2123010" y="4644722"/>
            <a:ext cx="7898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A8F153-39A7-9482-461B-142DAA8704CC}"/>
              </a:ext>
            </a:extLst>
          </p:cNvPr>
          <p:cNvCxnSpPr>
            <a:cxnSpLocks/>
          </p:cNvCxnSpPr>
          <p:nvPr/>
        </p:nvCxnSpPr>
        <p:spPr>
          <a:xfrm>
            <a:off x="4035039" y="4644722"/>
            <a:ext cx="10968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418488D-A518-B92F-3F3E-FDA9E8722AD8}"/>
              </a:ext>
            </a:extLst>
          </p:cNvPr>
          <p:cNvCxnSpPr>
            <a:cxnSpLocks/>
          </p:cNvCxnSpPr>
          <p:nvPr/>
        </p:nvCxnSpPr>
        <p:spPr>
          <a:xfrm>
            <a:off x="5652904" y="4644722"/>
            <a:ext cx="20094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4BB26F-004B-6C0C-F85E-8911168B84DA}"/>
              </a:ext>
            </a:extLst>
          </p:cNvPr>
          <p:cNvCxnSpPr>
            <a:cxnSpLocks/>
          </p:cNvCxnSpPr>
          <p:nvPr/>
        </p:nvCxnSpPr>
        <p:spPr>
          <a:xfrm>
            <a:off x="4837561" y="3171945"/>
            <a:ext cx="13994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4F63659-B47B-BB23-26A3-EC9644AE1A08}"/>
              </a:ext>
            </a:extLst>
          </p:cNvPr>
          <p:cNvCxnSpPr>
            <a:cxnSpLocks/>
          </p:cNvCxnSpPr>
          <p:nvPr/>
        </p:nvCxnSpPr>
        <p:spPr>
          <a:xfrm>
            <a:off x="4695072" y="3667289"/>
            <a:ext cx="22180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B38D5BF-6A21-D99A-DEE4-6AE8D1F5D43A}"/>
              </a:ext>
            </a:extLst>
          </p:cNvPr>
          <p:cNvCxnSpPr>
            <a:cxnSpLocks/>
          </p:cNvCxnSpPr>
          <p:nvPr/>
        </p:nvCxnSpPr>
        <p:spPr>
          <a:xfrm>
            <a:off x="7518949" y="3675756"/>
            <a:ext cx="11090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7929A1B-D0CA-1A52-7C97-0C395CC60D21}"/>
              </a:ext>
            </a:extLst>
          </p:cNvPr>
          <p:cNvCxnSpPr>
            <a:cxnSpLocks/>
          </p:cNvCxnSpPr>
          <p:nvPr/>
        </p:nvCxnSpPr>
        <p:spPr>
          <a:xfrm>
            <a:off x="4353540" y="4152168"/>
            <a:ext cx="20218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FDE6506-CD73-011F-9CD1-47AC3BC54F0D}"/>
              </a:ext>
            </a:extLst>
          </p:cNvPr>
          <p:cNvCxnSpPr>
            <a:cxnSpLocks/>
          </p:cNvCxnSpPr>
          <p:nvPr/>
        </p:nvCxnSpPr>
        <p:spPr>
          <a:xfrm>
            <a:off x="8107341" y="4644722"/>
            <a:ext cx="11497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81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965" y="438537"/>
            <a:ext cx="1884786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While-Reading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A07313-24A7-8A32-9CBF-47E9F4C8165F}"/>
              </a:ext>
            </a:extLst>
          </p:cNvPr>
          <p:cNvSpPr/>
          <p:nvPr/>
        </p:nvSpPr>
        <p:spPr>
          <a:xfrm>
            <a:off x="2127380" y="489668"/>
            <a:ext cx="992777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Scan the text. Decide if the statements are R/W/DS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ED67B8-85C8-44AB-823E-D6CD634AA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58" y="1824447"/>
            <a:ext cx="8791575" cy="3086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81CA79-701B-B119-4F41-FC1DB2E11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98" y="5087798"/>
            <a:ext cx="10696575" cy="4667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7764F6E-870F-942A-341F-973FD57ABAF9}"/>
              </a:ext>
            </a:extLst>
          </p:cNvPr>
          <p:cNvSpPr txBox="1"/>
          <p:nvPr/>
        </p:nvSpPr>
        <p:spPr>
          <a:xfrm flipH="1">
            <a:off x="10570610" y="5092858"/>
            <a:ext cx="1236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AD85B2-81C5-B1A1-5D46-E7C2F637F8D5}"/>
              </a:ext>
            </a:extLst>
          </p:cNvPr>
          <p:cNvSpPr/>
          <p:nvPr/>
        </p:nvSpPr>
        <p:spPr>
          <a:xfrm>
            <a:off x="3891748" y="2417665"/>
            <a:ext cx="5883848" cy="34438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5E96C3A-A386-27C4-C943-3A7EAA7A24F7}"/>
              </a:ext>
            </a:extLst>
          </p:cNvPr>
          <p:cNvSpPr/>
          <p:nvPr/>
        </p:nvSpPr>
        <p:spPr>
          <a:xfrm>
            <a:off x="1129216" y="2799549"/>
            <a:ext cx="2886603" cy="34438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rrow: Striped Right 2">
            <a:extLst>
              <a:ext uri="{FF2B5EF4-FFF2-40B4-BE49-F238E27FC236}">
                <a16:creationId xmlns:a16="http://schemas.microsoft.com/office/drawing/2014/main" id="{0E0C0EA6-FE5D-4CAB-FA2C-28D0DBD367F2}"/>
              </a:ext>
            </a:extLst>
          </p:cNvPr>
          <p:cNvSpPr/>
          <p:nvPr/>
        </p:nvSpPr>
        <p:spPr>
          <a:xfrm>
            <a:off x="315798" y="5835192"/>
            <a:ext cx="631596" cy="301645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1D02AB-9567-B0DB-6EFD-03E581D544AE}"/>
              </a:ext>
            </a:extLst>
          </p:cNvPr>
          <p:cNvSpPr txBox="1"/>
          <p:nvPr/>
        </p:nvSpPr>
        <p:spPr>
          <a:xfrm>
            <a:off x="1129216" y="5759638"/>
            <a:ext cx="8504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</a:rPr>
              <a:t>Eco-Schools gave a Green Flag to Lauren’s school. </a:t>
            </a:r>
          </a:p>
        </p:txBody>
      </p:sp>
    </p:spTree>
    <p:extLst>
      <p:ext uri="{BB962C8B-B14F-4D97-AF65-F5344CB8AC3E}">
        <p14:creationId xmlns:p14="http://schemas.microsoft.com/office/powerpoint/2010/main" val="331606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56DAAB-B876-2FD7-30E6-39B5A4674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46" y="5747843"/>
            <a:ext cx="10810875" cy="5048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1965" y="438537"/>
            <a:ext cx="1884786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While-Reading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A07313-24A7-8A32-9CBF-47E9F4C8165F}"/>
              </a:ext>
            </a:extLst>
          </p:cNvPr>
          <p:cNvSpPr/>
          <p:nvPr/>
        </p:nvSpPr>
        <p:spPr>
          <a:xfrm>
            <a:off x="2127380" y="489668"/>
            <a:ext cx="992777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Scan the text. Decide if the statements are R/W/DS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ED67B8-85C8-44AB-823E-D6CD634AA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607" y="1313239"/>
            <a:ext cx="6866523" cy="24103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7764F6E-870F-942A-341F-973FD57ABAF9}"/>
              </a:ext>
            </a:extLst>
          </p:cNvPr>
          <p:cNvSpPr txBox="1"/>
          <p:nvPr/>
        </p:nvSpPr>
        <p:spPr>
          <a:xfrm flipH="1">
            <a:off x="10618330" y="5750172"/>
            <a:ext cx="1236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AD85B2-81C5-B1A1-5D46-E7C2F637F8D5}"/>
              </a:ext>
            </a:extLst>
          </p:cNvPr>
          <p:cNvSpPr/>
          <p:nvPr/>
        </p:nvSpPr>
        <p:spPr>
          <a:xfrm>
            <a:off x="4241902" y="2017335"/>
            <a:ext cx="1319912" cy="38649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5E96C3A-A386-27C4-C943-3A7EAA7A24F7}"/>
              </a:ext>
            </a:extLst>
          </p:cNvPr>
          <p:cNvSpPr/>
          <p:nvPr/>
        </p:nvSpPr>
        <p:spPr>
          <a:xfrm>
            <a:off x="6067125" y="2046211"/>
            <a:ext cx="2664320" cy="34879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CB6FC7-7B85-0058-DF47-A7A2D80E1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65" y="3762570"/>
            <a:ext cx="5644347" cy="18010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9DD664A-CAF7-E664-6EA9-80A0AB270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3091" y="3922838"/>
            <a:ext cx="5726145" cy="164077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EAB0E146-8F9E-0A9F-F1D6-B7D4E46B5341}"/>
              </a:ext>
            </a:extLst>
          </p:cNvPr>
          <p:cNvSpPr/>
          <p:nvPr/>
        </p:nvSpPr>
        <p:spPr>
          <a:xfrm>
            <a:off x="3978928" y="4177141"/>
            <a:ext cx="969550" cy="38649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BF51952-4F4F-0E0B-B0EA-A95B30906F4F}"/>
              </a:ext>
            </a:extLst>
          </p:cNvPr>
          <p:cNvSpPr/>
          <p:nvPr/>
        </p:nvSpPr>
        <p:spPr>
          <a:xfrm>
            <a:off x="1999663" y="3785903"/>
            <a:ext cx="1366944" cy="45615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886FC4-F58A-A846-6E65-CDBB8612E3A4}"/>
              </a:ext>
            </a:extLst>
          </p:cNvPr>
          <p:cNvSpPr/>
          <p:nvPr/>
        </p:nvSpPr>
        <p:spPr>
          <a:xfrm>
            <a:off x="8449564" y="4270936"/>
            <a:ext cx="996490" cy="30232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2D087C5-157C-A541-4C6A-7965BEC52A0D}"/>
              </a:ext>
            </a:extLst>
          </p:cNvPr>
          <p:cNvSpPr/>
          <p:nvPr/>
        </p:nvSpPr>
        <p:spPr>
          <a:xfrm>
            <a:off x="8928559" y="3922838"/>
            <a:ext cx="1263778" cy="30232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3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F2AEE1D-6531-C09D-E5A6-8C42D790E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23" y="1258900"/>
            <a:ext cx="6866523" cy="2410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DA5856-BFA1-DAD7-BF10-535AB0C27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46" y="5726303"/>
            <a:ext cx="10677525" cy="5238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1965" y="438537"/>
            <a:ext cx="1884786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While-Reading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A07313-24A7-8A32-9CBF-47E9F4C8165F}"/>
              </a:ext>
            </a:extLst>
          </p:cNvPr>
          <p:cNvSpPr/>
          <p:nvPr/>
        </p:nvSpPr>
        <p:spPr>
          <a:xfrm>
            <a:off x="2127380" y="489668"/>
            <a:ext cx="992777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Scan the text. Decide if the statements are R/W/DS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764F6E-870F-942A-341F-973FD57ABAF9}"/>
              </a:ext>
            </a:extLst>
          </p:cNvPr>
          <p:cNvSpPr txBox="1"/>
          <p:nvPr/>
        </p:nvSpPr>
        <p:spPr>
          <a:xfrm flipH="1">
            <a:off x="10458083" y="5743328"/>
            <a:ext cx="1236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5E96C3A-A386-27C4-C943-3A7EAA7A24F7}"/>
              </a:ext>
            </a:extLst>
          </p:cNvPr>
          <p:cNvSpPr/>
          <p:nvPr/>
        </p:nvSpPr>
        <p:spPr>
          <a:xfrm>
            <a:off x="827559" y="3020857"/>
            <a:ext cx="6122304" cy="27414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33A8D4-5C20-40CA-54BB-D1CAD558C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1526" y="3495763"/>
            <a:ext cx="6467351" cy="222345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6AD85B2-81C5-B1A1-5D46-E7C2F637F8D5}"/>
              </a:ext>
            </a:extLst>
          </p:cNvPr>
          <p:cNvSpPr/>
          <p:nvPr/>
        </p:nvSpPr>
        <p:spPr>
          <a:xfrm>
            <a:off x="5656082" y="4143607"/>
            <a:ext cx="2827128" cy="35278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29E9EA-6F97-2305-B69B-A58D53716DCD}"/>
              </a:ext>
            </a:extLst>
          </p:cNvPr>
          <p:cNvSpPr/>
          <p:nvPr/>
        </p:nvSpPr>
        <p:spPr>
          <a:xfrm>
            <a:off x="118250" y="3323552"/>
            <a:ext cx="1173222" cy="35278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965" y="438537"/>
            <a:ext cx="1884786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While-Reading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A07313-24A7-8A32-9CBF-47E9F4C8165F}"/>
              </a:ext>
            </a:extLst>
          </p:cNvPr>
          <p:cNvSpPr/>
          <p:nvPr/>
        </p:nvSpPr>
        <p:spPr>
          <a:xfrm>
            <a:off x="2127380" y="489668"/>
            <a:ext cx="992777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Scan the text. Decide if the statements are R/W/DS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764F6E-870F-942A-341F-973FD57ABAF9}"/>
              </a:ext>
            </a:extLst>
          </p:cNvPr>
          <p:cNvSpPr txBox="1"/>
          <p:nvPr/>
        </p:nvSpPr>
        <p:spPr>
          <a:xfrm flipH="1">
            <a:off x="10391500" y="5395923"/>
            <a:ext cx="1236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33A8D4-5C20-40CA-54BB-D1CAD558C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56" y="1885875"/>
            <a:ext cx="6467351" cy="222345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6AD85B2-81C5-B1A1-5D46-E7C2F637F8D5}"/>
              </a:ext>
            </a:extLst>
          </p:cNvPr>
          <p:cNvSpPr/>
          <p:nvPr/>
        </p:nvSpPr>
        <p:spPr>
          <a:xfrm>
            <a:off x="3836709" y="2821210"/>
            <a:ext cx="2960397" cy="35278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F929F2-3D95-588E-0696-C4E7D26B9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68" y="5239982"/>
            <a:ext cx="10715625" cy="4953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4085F31-8F70-1850-8F2D-BDFA8A6A5B30}"/>
              </a:ext>
            </a:extLst>
          </p:cNvPr>
          <p:cNvSpPr/>
          <p:nvPr/>
        </p:nvSpPr>
        <p:spPr>
          <a:xfrm>
            <a:off x="516552" y="3128069"/>
            <a:ext cx="3320156" cy="35278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0158B4-CB51-142E-CEDF-B8AC6247CFD0}"/>
              </a:ext>
            </a:extLst>
          </p:cNvPr>
          <p:cNvSpPr txBox="1"/>
          <p:nvPr/>
        </p:nvSpPr>
        <p:spPr>
          <a:xfrm flipH="1">
            <a:off x="10575705" y="5256799"/>
            <a:ext cx="1236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16938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4514" y="2632786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Reading</a:t>
            </a:r>
            <a:endParaRPr lang="en-US" sz="32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587" y="475483"/>
            <a:ext cx="4227771" cy="586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BF2AFC0-F459-82F9-70EA-4735A769A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58" y="1555939"/>
            <a:ext cx="7449589" cy="2134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C3EF03-F96B-55DC-BC03-8FF808DB8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" y="5288644"/>
            <a:ext cx="10725150" cy="5524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1965" y="438537"/>
            <a:ext cx="1884786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While-Reading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A07313-24A7-8A32-9CBF-47E9F4C8165F}"/>
              </a:ext>
            </a:extLst>
          </p:cNvPr>
          <p:cNvSpPr/>
          <p:nvPr/>
        </p:nvSpPr>
        <p:spPr>
          <a:xfrm>
            <a:off x="2127380" y="489668"/>
            <a:ext cx="992777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Scan the text. Decide if the statements are R/W/DS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764F6E-870F-942A-341F-973FD57ABAF9}"/>
              </a:ext>
            </a:extLst>
          </p:cNvPr>
          <p:cNvSpPr txBox="1"/>
          <p:nvPr/>
        </p:nvSpPr>
        <p:spPr>
          <a:xfrm flipH="1">
            <a:off x="10855396" y="5352454"/>
            <a:ext cx="1236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AD85B2-81C5-B1A1-5D46-E7C2F637F8D5}"/>
              </a:ext>
            </a:extLst>
          </p:cNvPr>
          <p:cNvSpPr/>
          <p:nvPr/>
        </p:nvSpPr>
        <p:spPr>
          <a:xfrm>
            <a:off x="6165129" y="2038785"/>
            <a:ext cx="2267889" cy="39333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085F31-8F70-1850-8F2D-BDFA8A6A5B30}"/>
              </a:ext>
            </a:extLst>
          </p:cNvPr>
          <p:cNvSpPr/>
          <p:nvPr/>
        </p:nvSpPr>
        <p:spPr>
          <a:xfrm>
            <a:off x="1138720" y="2432115"/>
            <a:ext cx="3923473" cy="31363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615BCA3-AB40-658E-E401-2DC9EB649885}"/>
              </a:ext>
            </a:extLst>
          </p:cNvPr>
          <p:cNvSpPr/>
          <p:nvPr/>
        </p:nvSpPr>
        <p:spPr>
          <a:xfrm>
            <a:off x="5168073" y="2432115"/>
            <a:ext cx="3264946" cy="39333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7214141-5496-E0EF-43C3-B5CF5D53EBBB}"/>
              </a:ext>
            </a:extLst>
          </p:cNvPr>
          <p:cNvSpPr/>
          <p:nvPr/>
        </p:nvSpPr>
        <p:spPr>
          <a:xfrm>
            <a:off x="1138720" y="2782531"/>
            <a:ext cx="3339012" cy="39333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78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6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A5B9ED-5185-7A1B-753B-DF67D4C7DB1A}"/>
              </a:ext>
            </a:extLst>
          </p:cNvPr>
          <p:cNvSpPr/>
          <p:nvPr/>
        </p:nvSpPr>
        <p:spPr>
          <a:xfrm>
            <a:off x="317434" y="1548189"/>
            <a:ext cx="9927771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Fill in the blanks with NO MORE THAN THREE WORDS to complete the summary. </a:t>
            </a:r>
          </a:p>
        </p:txBody>
      </p:sp>
      <p:sp>
        <p:nvSpPr>
          <p:cNvPr id="2" name="Rectangle 1"/>
          <p:cNvSpPr/>
          <p:nvPr/>
        </p:nvSpPr>
        <p:spPr>
          <a:xfrm>
            <a:off x="111965" y="438537"/>
            <a:ext cx="1744825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Extra-Practice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Pre-Reading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98C933-58FC-B098-DD7C-079B83F61E1F}"/>
              </a:ext>
            </a:extLst>
          </p:cNvPr>
          <p:cNvSpPr/>
          <p:nvPr/>
        </p:nvSpPr>
        <p:spPr>
          <a:xfrm>
            <a:off x="1972945" y="438537"/>
            <a:ext cx="9927772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Read the instruction quickly. Underline the key </a:t>
            </a:r>
            <a:r>
              <a:rPr lang="vi-VN" sz="32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words, the</a:t>
            </a:r>
            <a:r>
              <a:rPr lang="en-US" sz="32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dirty="0">
                <a:solidFill>
                  <a:srgbClr val="0070C0"/>
                </a:solidFill>
              </a:rPr>
              <a:t>words before and after each gap.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48378D0-F377-4612-C345-7EB01DD29430}"/>
              </a:ext>
            </a:extLst>
          </p:cNvPr>
          <p:cNvCxnSpPr>
            <a:cxnSpLocks/>
          </p:cNvCxnSpPr>
          <p:nvPr/>
        </p:nvCxnSpPr>
        <p:spPr>
          <a:xfrm>
            <a:off x="415810" y="2028218"/>
            <a:ext cx="43853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E59C47-34A4-96CB-9A4E-C109A53C0A1A}"/>
              </a:ext>
            </a:extLst>
          </p:cNvPr>
          <p:cNvCxnSpPr>
            <a:cxnSpLocks/>
          </p:cNvCxnSpPr>
          <p:nvPr/>
        </p:nvCxnSpPr>
        <p:spPr>
          <a:xfrm>
            <a:off x="1301313" y="2028218"/>
            <a:ext cx="159271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ED95AB-24E9-06E9-C432-494A7676A537}"/>
              </a:ext>
            </a:extLst>
          </p:cNvPr>
          <p:cNvCxnSpPr>
            <a:cxnSpLocks/>
          </p:cNvCxnSpPr>
          <p:nvPr/>
        </p:nvCxnSpPr>
        <p:spPr>
          <a:xfrm>
            <a:off x="3860793" y="2017520"/>
            <a:ext cx="4927072" cy="31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4EEE1A6-B213-51D0-033A-6FF22D4CF4F2}"/>
              </a:ext>
            </a:extLst>
          </p:cNvPr>
          <p:cNvSpPr txBox="1"/>
          <p:nvPr/>
        </p:nvSpPr>
        <p:spPr>
          <a:xfrm>
            <a:off x="930111" y="2846496"/>
            <a:ext cx="106972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7030A0"/>
                </a:solidFill>
              </a:rPr>
              <a:t>Lauren, Tina and Ricky all attend Eco-Schools, which received a 1) ___________ from Eco-Schools. It is an international organization which promotes 2) __________ schools.</a:t>
            </a:r>
          </a:p>
          <a:p>
            <a:r>
              <a:rPr lang="en-US" sz="2400" i="1" dirty="0">
                <a:solidFill>
                  <a:srgbClr val="7030A0"/>
                </a:solidFill>
              </a:rPr>
              <a:t>In Lauren’s school, 3) _________________ are installed in the school corridors and each classroom has 4) ___________________. </a:t>
            </a:r>
          </a:p>
          <a:p>
            <a:r>
              <a:rPr lang="en-US" sz="2400" i="1" dirty="0">
                <a:solidFill>
                  <a:srgbClr val="7030A0"/>
                </a:solidFill>
              </a:rPr>
              <a:t>In Tina’s school, to save on electricity, an outdoor classroom is used, and the students use 5) ______________ to create art in Art class.</a:t>
            </a:r>
          </a:p>
          <a:p>
            <a:r>
              <a:rPr lang="en-US" sz="2400" i="1" dirty="0">
                <a:solidFill>
                  <a:srgbClr val="7030A0"/>
                </a:solidFill>
              </a:rPr>
              <a:t>Ricky’s school, similarly, makes 6) _______ from food waste from the canteen to help grow organic vegetables.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8AF5C3-24BD-4299-FB3E-E5F4E36335D9}"/>
              </a:ext>
            </a:extLst>
          </p:cNvPr>
          <p:cNvCxnSpPr>
            <a:cxnSpLocks/>
          </p:cNvCxnSpPr>
          <p:nvPr/>
        </p:nvCxnSpPr>
        <p:spPr>
          <a:xfrm>
            <a:off x="5073607" y="3201596"/>
            <a:ext cx="145916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16DCF57-A741-6010-BABD-149165997F83}"/>
              </a:ext>
            </a:extLst>
          </p:cNvPr>
          <p:cNvCxnSpPr>
            <a:cxnSpLocks/>
          </p:cNvCxnSpPr>
          <p:nvPr/>
        </p:nvCxnSpPr>
        <p:spPr>
          <a:xfrm>
            <a:off x="7523779" y="3211457"/>
            <a:ext cx="115593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D8ECF39-81F9-D77C-B566-BAFA37ED1BF2}"/>
              </a:ext>
            </a:extLst>
          </p:cNvPr>
          <p:cNvCxnSpPr>
            <a:cxnSpLocks/>
          </p:cNvCxnSpPr>
          <p:nvPr/>
        </p:nvCxnSpPr>
        <p:spPr>
          <a:xfrm>
            <a:off x="996165" y="3590893"/>
            <a:ext cx="143595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73ECF5-D5F0-F92E-F317-A82C0AAF720A}"/>
              </a:ext>
            </a:extLst>
          </p:cNvPr>
          <p:cNvCxnSpPr>
            <a:cxnSpLocks/>
          </p:cNvCxnSpPr>
          <p:nvPr/>
        </p:nvCxnSpPr>
        <p:spPr>
          <a:xfrm>
            <a:off x="10904698" y="3216164"/>
            <a:ext cx="53800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404628-911A-5892-139F-F973F15DD44D}"/>
              </a:ext>
            </a:extLst>
          </p:cNvPr>
          <p:cNvCxnSpPr>
            <a:cxnSpLocks/>
          </p:cNvCxnSpPr>
          <p:nvPr/>
        </p:nvCxnSpPr>
        <p:spPr>
          <a:xfrm flipV="1">
            <a:off x="7563855" y="3590893"/>
            <a:ext cx="1155939" cy="86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6F60D59-B80A-5CE1-88B0-4FCB3C29922A}"/>
              </a:ext>
            </a:extLst>
          </p:cNvPr>
          <p:cNvCxnSpPr>
            <a:cxnSpLocks/>
          </p:cNvCxnSpPr>
          <p:nvPr/>
        </p:nvCxnSpPr>
        <p:spPr>
          <a:xfrm>
            <a:off x="996165" y="3969531"/>
            <a:ext cx="94813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688B57C-D356-58B9-5BCF-04863AEDA37C}"/>
              </a:ext>
            </a:extLst>
          </p:cNvPr>
          <p:cNvCxnSpPr>
            <a:cxnSpLocks/>
          </p:cNvCxnSpPr>
          <p:nvPr/>
        </p:nvCxnSpPr>
        <p:spPr>
          <a:xfrm>
            <a:off x="1301313" y="4331490"/>
            <a:ext cx="188464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2FF97B7-AAF3-15AE-C8A0-B8F31008A5C3}"/>
              </a:ext>
            </a:extLst>
          </p:cNvPr>
          <p:cNvCxnSpPr>
            <a:cxnSpLocks/>
          </p:cNvCxnSpPr>
          <p:nvPr/>
        </p:nvCxnSpPr>
        <p:spPr>
          <a:xfrm>
            <a:off x="6288733" y="4312240"/>
            <a:ext cx="150597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C1C48A6-1014-8B1C-B746-0797ABAFC7C5}"/>
              </a:ext>
            </a:extLst>
          </p:cNvPr>
          <p:cNvCxnSpPr>
            <a:cxnSpLocks/>
          </p:cNvCxnSpPr>
          <p:nvPr/>
        </p:nvCxnSpPr>
        <p:spPr>
          <a:xfrm>
            <a:off x="1003068" y="4687090"/>
            <a:ext cx="23327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EE6B6E4-1DC5-DE8A-A007-61DA0BBB625B}"/>
              </a:ext>
            </a:extLst>
          </p:cNvPr>
          <p:cNvCxnSpPr>
            <a:cxnSpLocks/>
          </p:cNvCxnSpPr>
          <p:nvPr/>
        </p:nvCxnSpPr>
        <p:spPr>
          <a:xfrm>
            <a:off x="1011535" y="5406041"/>
            <a:ext cx="4022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619AAF9-1973-938C-70D3-788D208B8568}"/>
              </a:ext>
            </a:extLst>
          </p:cNvPr>
          <p:cNvCxnSpPr>
            <a:cxnSpLocks/>
          </p:cNvCxnSpPr>
          <p:nvPr/>
        </p:nvCxnSpPr>
        <p:spPr>
          <a:xfrm>
            <a:off x="4302751" y="5406041"/>
            <a:ext cx="126831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F44C927-F85D-89B6-EF5B-83989A3B4626}"/>
              </a:ext>
            </a:extLst>
          </p:cNvPr>
          <p:cNvCxnSpPr>
            <a:cxnSpLocks/>
          </p:cNvCxnSpPr>
          <p:nvPr/>
        </p:nvCxnSpPr>
        <p:spPr>
          <a:xfrm>
            <a:off x="4011763" y="5770432"/>
            <a:ext cx="8101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872D192-EE97-AEB5-8F30-1905BD23020D}"/>
              </a:ext>
            </a:extLst>
          </p:cNvPr>
          <p:cNvCxnSpPr>
            <a:cxnSpLocks/>
          </p:cNvCxnSpPr>
          <p:nvPr/>
        </p:nvCxnSpPr>
        <p:spPr>
          <a:xfrm>
            <a:off x="6958929" y="5787366"/>
            <a:ext cx="135293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47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80E739-24B1-4838-D7D0-4807755B1617}"/>
              </a:ext>
            </a:extLst>
          </p:cNvPr>
          <p:cNvSpPr/>
          <p:nvPr/>
        </p:nvSpPr>
        <p:spPr>
          <a:xfrm>
            <a:off x="111965" y="438537"/>
            <a:ext cx="1884786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Extra-Practice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448B81-1BCF-9BF0-BB32-6A0A08F4C67D}"/>
              </a:ext>
            </a:extLst>
          </p:cNvPr>
          <p:cNvSpPr/>
          <p:nvPr/>
        </p:nvSpPr>
        <p:spPr>
          <a:xfrm>
            <a:off x="2127380" y="489668"/>
            <a:ext cx="9927771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Fill in the blanks with NO MORE THAN THREE WORDS to complete the summary.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4A7B75-6AB4-5B92-FB8C-C768F1D14435}"/>
              </a:ext>
            </a:extLst>
          </p:cNvPr>
          <p:cNvSpPr txBox="1"/>
          <p:nvPr/>
        </p:nvSpPr>
        <p:spPr>
          <a:xfrm>
            <a:off x="660603" y="2086003"/>
            <a:ext cx="10985965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</a:rPr>
              <a:t>Lauren, Tina and Ricky all attend Eco-Schools, which received a 1) _________ from Eco-Schools. It is an international organization which promotes 2) __________ schools.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In Lauren’s school, 3) ________________ are installed in the school corridors and each classroom has 4) ___________________. 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In Tina’s school, to save on electricity, an outdoor classroom is used, and the students use 5) ________________ to create art in Art class.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Ricky’s school, similarly, makes 6) __________________ from food waste from the canteen to help grow organic vegetables.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01C051-8AAD-63BF-E761-883D97CD1441}"/>
              </a:ext>
            </a:extLst>
          </p:cNvPr>
          <p:cNvSpPr txBox="1"/>
          <p:nvPr/>
        </p:nvSpPr>
        <p:spPr>
          <a:xfrm>
            <a:off x="676830" y="2509994"/>
            <a:ext cx="1850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Green Flag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5BC08C-3915-3B76-E5EF-8E7558A8D8C5}"/>
              </a:ext>
            </a:extLst>
          </p:cNvPr>
          <p:cNvSpPr txBox="1"/>
          <p:nvPr/>
        </p:nvSpPr>
        <p:spPr>
          <a:xfrm>
            <a:off x="2522125" y="2922162"/>
            <a:ext cx="1946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eco-friendly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D4E102-2FEC-87DA-D3A5-6752946D4C56}"/>
              </a:ext>
            </a:extLst>
          </p:cNvPr>
          <p:cNvSpPr txBox="1"/>
          <p:nvPr/>
        </p:nvSpPr>
        <p:spPr>
          <a:xfrm>
            <a:off x="4131894" y="3358165"/>
            <a:ext cx="2587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recycling bins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BCBD21-3841-28A9-F79A-10051E9507D7}"/>
              </a:ext>
            </a:extLst>
          </p:cNvPr>
          <p:cNvSpPr txBox="1"/>
          <p:nvPr/>
        </p:nvSpPr>
        <p:spPr>
          <a:xfrm>
            <a:off x="5984358" y="3809289"/>
            <a:ext cx="336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energy-efficient bulbs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424F3E-DFC2-0891-37C3-11445A2A9992}"/>
              </a:ext>
            </a:extLst>
          </p:cNvPr>
          <p:cNvSpPr txBox="1"/>
          <p:nvPr/>
        </p:nvSpPr>
        <p:spPr>
          <a:xfrm>
            <a:off x="3495418" y="4645448"/>
            <a:ext cx="3095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recycled materials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CAA6E0-3A3C-8303-8C65-0E815ABA871F}"/>
              </a:ext>
            </a:extLst>
          </p:cNvPr>
          <p:cNvSpPr txBox="1"/>
          <p:nvPr/>
        </p:nvSpPr>
        <p:spPr>
          <a:xfrm>
            <a:off x="6412327" y="5057285"/>
            <a:ext cx="1532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compost</a:t>
            </a:r>
          </a:p>
        </p:txBody>
      </p:sp>
    </p:spTree>
    <p:extLst>
      <p:ext uri="{BB962C8B-B14F-4D97-AF65-F5344CB8AC3E}">
        <p14:creationId xmlns:p14="http://schemas.microsoft.com/office/powerpoint/2010/main" val="312603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965" y="438537"/>
            <a:ext cx="1884786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Post-Reading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161CA2-70C5-8C32-1E96-D2C724187230}"/>
              </a:ext>
            </a:extLst>
          </p:cNvPr>
          <p:cNvSpPr/>
          <p:nvPr/>
        </p:nvSpPr>
        <p:spPr>
          <a:xfrm>
            <a:off x="2068355" y="683444"/>
            <a:ext cx="93047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B0F0"/>
                </a:solidFill>
                <a:latin typeface="+mj-lt"/>
                <a:ea typeface="Times New Roman" panose="02020603050405020304" pitchFamily="18" charset="0"/>
              </a:rPr>
              <a:t>Work in pairs and then share your idea with the class.</a:t>
            </a:r>
            <a:endParaRPr lang="en-US" sz="3200" b="1" i="1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A3EF05-F041-7BF6-E2FB-5B7819B87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77" y="1512330"/>
            <a:ext cx="9323157" cy="1024886"/>
          </a:xfrm>
          <a:prstGeom prst="rect">
            <a:avLst/>
          </a:prstGeom>
        </p:spPr>
      </p:pic>
      <p:sp>
        <p:nvSpPr>
          <p:cNvPr id="12" name="Cloud 11">
            <a:extLst>
              <a:ext uri="{FF2B5EF4-FFF2-40B4-BE49-F238E27FC236}">
                <a16:creationId xmlns:a16="http://schemas.microsoft.com/office/drawing/2014/main" id="{B853BD43-3697-1D49-72CB-01A5D0073AC4}"/>
              </a:ext>
            </a:extLst>
          </p:cNvPr>
          <p:cNvSpPr/>
          <p:nvPr/>
        </p:nvSpPr>
        <p:spPr>
          <a:xfrm>
            <a:off x="1153143" y="2502114"/>
            <a:ext cx="10219939" cy="363734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i="1" dirty="0">
                <a:solidFill>
                  <a:srgbClr val="FF0000"/>
                </a:solidFill>
                <a:latin typeface="+mj-lt"/>
              </a:rPr>
              <a:t>  </a:t>
            </a:r>
          </a:p>
          <a:p>
            <a:r>
              <a:rPr lang="en-US" sz="2800" i="1" dirty="0">
                <a:solidFill>
                  <a:srgbClr val="FF0000"/>
                </a:solidFill>
                <a:latin typeface="+mj-lt"/>
              </a:rPr>
              <a:t>In my school</a:t>
            </a:r>
            <a:r>
              <a:rPr lang="en-US" sz="2800" i="1" dirty="0">
                <a:latin typeface="+mj-lt"/>
              </a:rPr>
              <a:t>, we </a:t>
            </a:r>
            <a:r>
              <a:rPr lang="en-US" sz="2800" i="1" dirty="0">
                <a:solidFill>
                  <a:srgbClr val="FF0000"/>
                </a:solidFill>
                <a:latin typeface="+mj-lt"/>
              </a:rPr>
              <a:t>have </a:t>
            </a:r>
            <a:r>
              <a:rPr lang="en-US" sz="2800" i="1" dirty="0">
                <a:latin typeface="+mj-lt"/>
              </a:rPr>
              <a:t>recycling bins in the corridors, </a:t>
            </a:r>
            <a:r>
              <a:rPr lang="en-US" sz="2800" i="1" dirty="0">
                <a:solidFill>
                  <a:srgbClr val="FF0000"/>
                </a:solidFill>
                <a:latin typeface="+mj-lt"/>
              </a:rPr>
              <a:t>but </a:t>
            </a:r>
            <a:r>
              <a:rPr lang="en-US" sz="2800" i="1" dirty="0">
                <a:latin typeface="+mj-lt"/>
              </a:rPr>
              <a:t>we </a:t>
            </a:r>
            <a:r>
              <a:rPr lang="en-US" sz="2800" i="1" dirty="0">
                <a:solidFill>
                  <a:srgbClr val="FF0000"/>
                </a:solidFill>
                <a:latin typeface="+mj-lt"/>
              </a:rPr>
              <a:t>don’t have </a:t>
            </a:r>
            <a:r>
              <a:rPr lang="en-US" sz="2800" i="1" dirty="0">
                <a:latin typeface="+mj-lt"/>
              </a:rPr>
              <a:t>energy-efficient light bulbs in </a:t>
            </a:r>
            <a:r>
              <a:rPr lang="en-US" sz="2800" i="1">
                <a:latin typeface="+mj-lt"/>
              </a:rPr>
              <a:t>the classrooms.</a:t>
            </a:r>
            <a:endParaRPr lang="en-US" sz="2800" i="1" dirty="0">
              <a:latin typeface="+mj-lt"/>
            </a:endParaRPr>
          </a:p>
          <a:p>
            <a:r>
              <a:rPr lang="en-US" sz="2800" i="1" dirty="0">
                <a:latin typeface="+mj-lt"/>
              </a:rPr>
              <a:t>We create art from recycled materials, </a:t>
            </a:r>
            <a:r>
              <a:rPr lang="en-US" sz="2800" i="1" dirty="0">
                <a:solidFill>
                  <a:srgbClr val="FF0000"/>
                </a:solidFill>
                <a:latin typeface="+mj-lt"/>
              </a:rPr>
              <a:t>too, but </a:t>
            </a:r>
            <a:r>
              <a:rPr lang="en-US" sz="2800" i="1" dirty="0">
                <a:latin typeface="+mj-lt"/>
              </a:rPr>
              <a:t>we </a:t>
            </a:r>
            <a:r>
              <a:rPr lang="en-US" sz="2800" i="1" dirty="0">
                <a:solidFill>
                  <a:srgbClr val="FF0000"/>
                </a:solidFill>
                <a:latin typeface="+mj-lt"/>
              </a:rPr>
              <a:t>don’t have </a:t>
            </a:r>
            <a:r>
              <a:rPr lang="en-US" sz="2800" i="1" dirty="0">
                <a:latin typeface="+mj-lt"/>
              </a:rPr>
              <a:t>lessons outside on sunny days.</a:t>
            </a:r>
          </a:p>
          <a:p>
            <a:pPr algn="ctr"/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850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ED6BCC-E466-CE26-B290-0C6C06478FE6}"/>
              </a:ext>
            </a:extLst>
          </p:cNvPr>
          <p:cNvSpPr/>
          <p:nvPr/>
        </p:nvSpPr>
        <p:spPr>
          <a:xfrm>
            <a:off x="822131" y="750491"/>
            <a:ext cx="10547738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Describe your own one-week “go-green” plan to make your school more eco-friendly. Please write at least 40 words.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       E.g.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 </a:t>
            </a:r>
            <a:r>
              <a:rPr lang="en-US" sz="3600" i="1" dirty="0">
                <a:solidFill>
                  <a:srgbClr val="FF0000"/>
                </a:solidFill>
              </a:rPr>
              <a:t>am going to </a:t>
            </a:r>
            <a:r>
              <a:rPr lang="en-US" sz="3600" i="1" dirty="0">
                <a:solidFill>
                  <a:srgbClr val="0070C0"/>
                </a:solidFill>
              </a:rPr>
              <a:t>save paper and go digital.</a:t>
            </a:r>
            <a:r>
              <a:rPr lang="en-US" sz="3600" i="1" dirty="0">
                <a:solidFill>
                  <a:srgbClr val="FF0000"/>
                </a:solidFill>
              </a:rPr>
              <a:t> And I am going to </a:t>
            </a:r>
            <a:r>
              <a:rPr lang="en-US" sz="3600" i="1" dirty="0">
                <a:solidFill>
                  <a:srgbClr val="0070C0"/>
                </a:solidFill>
              </a:rPr>
              <a:t>create art from recycled materials. </a:t>
            </a:r>
            <a:r>
              <a:rPr lang="en-US" sz="3600" i="1" dirty="0">
                <a:solidFill>
                  <a:srgbClr val="FF0000"/>
                </a:solidFill>
              </a:rPr>
              <a:t>Also, I am going to </a:t>
            </a:r>
            <a:r>
              <a:rPr lang="en-US" sz="3600" i="1" dirty="0">
                <a:solidFill>
                  <a:srgbClr val="0070C0"/>
                </a:solidFill>
              </a:rPr>
              <a:t>ride a bike to school. </a:t>
            </a:r>
          </a:p>
        </p:txBody>
      </p:sp>
    </p:spTree>
    <p:extLst>
      <p:ext uri="{BB962C8B-B14F-4D97-AF65-F5344CB8AC3E}">
        <p14:creationId xmlns:p14="http://schemas.microsoft.com/office/powerpoint/2010/main" val="1488463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0226" y="416993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226" y="1658971"/>
            <a:ext cx="4821928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install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energy-efficient bulb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recycled materials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compost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organic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greenhouse</a:t>
            </a:r>
          </a:p>
        </p:txBody>
      </p:sp>
      <p:sp>
        <p:nvSpPr>
          <p:cNvPr id="6" name="Rectangle 5"/>
          <p:cNvSpPr/>
          <p:nvPr/>
        </p:nvSpPr>
        <p:spPr>
          <a:xfrm>
            <a:off x="5984660" y="1618907"/>
            <a:ext cx="550434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Reading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Scan a text, read for details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495929"/>
            <a:ext cx="11525896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Learn by heart vocabularies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>
                <a:solidFill>
                  <a:srgbClr val="0070C0"/>
                </a:solidFill>
              </a:rPr>
              <a:t>TA 7 Right On Notebook</a:t>
            </a:r>
            <a:r>
              <a:rPr lang="en-US" sz="3600" i="1" dirty="0">
                <a:solidFill>
                  <a:srgbClr val="0070C0"/>
                </a:solidFill>
              </a:rPr>
              <a:t> on pages 44 &amp; 45.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>
                <a:solidFill>
                  <a:srgbClr val="0070C0"/>
                </a:solidFill>
              </a:rPr>
              <a:t>TA 7 Right on Workbook</a:t>
            </a:r>
            <a:r>
              <a:rPr lang="en-US" sz="3600" i="1" dirty="0">
                <a:solidFill>
                  <a:srgbClr val="0070C0"/>
                </a:solidFill>
              </a:rPr>
              <a:t> on page 43.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97 SB).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105"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5500656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96988" y="411086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3653" y="1402737"/>
            <a:ext cx="116246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pPr marL="457200" indent="-457200">
              <a:buFontTx/>
              <a:buChar char="-"/>
            </a:pPr>
            <a:r>
              <a:rPr lang="en-US" sz="3200" i="1" dirty="0">
                <a:solidFill>
                  <a:srgbClr val="0070C0"/>
                </a:solidFill>
              </a:rPr>
              <a:t>scan a text, to listen and read for details. </a:t>
            </a:r>
          </a:p>
          <a:p>
            <a:pPr marL="457200" indent="-457200">
              <a:buFontTx/>
              <a:buChar char="-"/>
            </a:pPr>
            <a:r>
              <a:rPr lang="en-US" sz="3200" i="1" dirty="0">
                <a:solidFill>
                  <a:srgbClr val="0070C0"/>
                </a:solidFill>
              </a:rPr>
              <a:t>learn and talk about school green activities. </a:t>
            </a:r>
          </a:p>
          <a:p>
            <a:pPr marL="457200" indent="-457200">
              <a:buFontTx/>
              <a:buChar char="-"/>
            </a:pPr>
            <a:r>
              <a:rPr lang="en-US" sz="3200" i="1" dirty="0">
                <a:solidFill>
                  <a:srgbClr val="0070C0"/>
                </a:solidFill>
              </a:rPr>
              <a:t>make suggestions. </a:t>
            </a:r>
          </a:p>
          <a:p>
            <a:pPr marL="457200" indent="-457200">
              <a:buFontTx/>
              <a:buChar char="-"/>
            </a:pPr>
            <a:r>
              <a:rPr lang="en-US" sz="3200" i="1" dirty="0">
                <a:solidFill>
                  <a:srgbClr val="0070C0"/>
                </a:solidFill>
              </a:rPr>
              <a:t>learn prepositional phrases. </a:t>
            </a:r>
          </a:p>
          <a:p>
            <a:pPr marL="457200" indent="-457200">
              <a:buFontTx/>
              <a:buChar char="-"/>
            </a:pPr>
            <a:r>
              <a:rPr lang="en-US" sz="3200" i="1" dirty="0">
                <a:solidFill>
                  <a:srgbClr val="0070C0"/>
                </a:solidFill>
              </a:rPr>
              <a:t>compare schools. </a:t>
            </a:r>
          </a:p>
          <a:p>
            <a:pPr marL="457200" indent="-457200">
              <a:buFontTx/>
              <a:buChar char="-"/>
            </a:pPr>
            <a:r>
              <a:rPr lang="en-US" sz="3200" i="1" dirty="0">
                <a:solidFill>
                  <a:srgbClr val="0070C0"/>
                </a:solidFill>
              </a:rPr>
              <a:t>prepare a poster about making your school more eco-friendly.</a:t>
            </a:r>
          </a:p>
          <a:p>
            <a:pPr marL="457200" indent="-457200">
              <a:buFontTx/>
              <a:buChar char="-"/>
            </a:pPr>
            <a:r>
              <a:rPr lang="en-US" sz="3200" i="1" dirty="0">
                <a:solidFill>
                  <a:srgbClr val="0070C0"/>
                </a:solidFill>
              </a:rPr>
              <a:t>develop vocabulary: </a:t>
            </a:r>
            <a:r>
              <a:rPr lang="en-US" sz="3200" b="1" i="1" dirty="0">
                <a:solidFill>
                  <a:srgbClr val="0070C0"/>
                </a:solidFill>
              </a:rPr>
              <a:t>install, compost, greenhouse, organic, energy-efficient bulb, recycled materials</a:t>
            </a:r>
            <a:r>
              <a:rPr lang="en-US" sz="3200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723B48-FF43-866C-29A6-BB2C67E3E178}"/>
              </a:ext>
            </a:extLst>
          </p:cNvPr>
          <p:cNvSpPr txBox="1"/>
          <p:nvPr/>
        </p:nvSpPr>
        <p:spPr>
          <a:xfrm>
            <a:off x="835899" y="1080172"/>
            <a:ext cx="105202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Answer the question.</a:t>
            </a:r>
          </a:p>
          <a:p>
            <a:endParaRPr lang="en-US" sz="3200" b="1" dirty="0"/>
          </a:p>
          <a:p>
            <a:endParaRPr lang="en-US" sz="3200" b="1" dirty="0"/>
          </a:p>
          <a:p>
            <a:r>
              <a:rPr lang="en-US" sz="3200" dirty="0">
                <a:solidFill>
                  <a:srgbClr val="0070C0"/>
                </a:solidFill>
              </a:rPr>
              <a:t>What are you doing at school to “go green” these day?</a:t>
            </a:r>
          </a:p>
          <a:p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052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25142" y="670804"/>
            <a:ext cx="6527006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• install </a:t>
            </a:r>
          </a:p>
          <a:p>
            <a:pPr algn="ctr"/>
            <a:r>
              <a:rPr lang="en-US" sz="3600" i="1" dirty="0"/>
              <a:t>• energy-efficient bulb </a:t>
            </a:r>
          </a:p>
          <a:p>
            <a:pPr algn="ctr"/>
            <a:r>
              <a:rPr lang="en-US" sz="3600" i="1" dirty="0"/>
              <a:t>• recycled materials </a:t>
            </a:r>
          </a:p>
          <a:p>
            <a:pPr algn="ctr"/>
            <a:r>
              <a:rPr lang="en-US" sz="3600" i="1" dirty="0"/>
              <a:t>• compost </a:t>
            </a:r>
          </a:p>
          <a:p>
            <a:pPr algn="ctr"/>
            <a:r>
              <a:rPr lang="en-US" sz="3600" i="1" dirty="0"/>
              <a:t>• organic </a:t>
            </a:r>
          </a:p>
          <a:p>
            <a:pPr algn="ctr"/>
            <a:r>
              <a:rPr lang="en-US" sz="3600" i="1" dirty="0"/>
              <a:t>• greenhouse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18EB9F-88E8-3C5A-9489-0862E4CB4A79}"/>
              </a:ext>
            </a:extLst>
          </p:cNvPr>
          <p:cNvSpPr/>
          <p:nvPr/>
        </p:nvSpPr>
        <p:spPr>
          <a:xfrm>
            <a:off x="426559" y="328534"/>
            <a:ext cx="871744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</a:rPr>
              <a:t>Listen and repeat. </a:t>
            </a:r>
            <a:r>
              <a:rPr lang="en-US" sz="2400" b="1" i="1" dirty="0">
                <a:solidFill>
                  <a:srgbClr val="0070C0"/>
                </a:solidFill>
              </a:rPr>
              <a:t>Click each phrase to hear the sound.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CF7621-EAE0-1521-C8DB-52ED0DE8888C}"/>
              </a:ext>
            </a:extLst>
          </p:cNvPr>
          <p:cNvSpPr txBox="1"/>
          <p:nvPr/>
        </p:nvSpPr>
        <p:spPr>
          <a:xfrm>
            <a:off x="701987" y="1812017"/>
            <a:ext cx="11362534" cy="1077218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1"/>
                </a:solidFill>
              </a:rPr>
              <a:t>energy-efficient bulb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/>
              <a:t>(n. </a:t>
            </a:r>
            <a:r>
              <a:rPr lang="en-US" sz="3200" dirty="0" err="1"/>
              <a:t>phr</a:t>
            </a:r>
            <a:r>
              <a:rPr lang="en-US" sz="3200" dirty="0"/>
              <a:t>) </a:t>
            </a: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enərdʒi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ɪˈfɪʃnt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bʌlb</a:t>
            </a:r>
            <a:r>
              <a:rPr lang="en-US" sz="3200" dirty="0">
                <a:solidFill>
                  <a:srgbClr val="FF0000"/>
                </a:solidFill>
              </a:rPr>
              <a:t>/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bóng đèn tiết kiệm năng lượng</a:t>
            </a:r>
            <a:endParaRPr lang="en-US" sz="3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0CF222-22F0-EFB2-36FA-A4ECE365F5CA}"/>
              </a:ext>
            </a:extLst>
          </p:cNvPr>
          <p:cNvSpPr txBox="1"/>
          <p:nvPr/>
        </p:nvSpPr>
        <p:spPr>
          <a:xfrm>
            <a:off x="695127" y="3968766"/>
            <a:ext cx="11362534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1"/>
                </a:solidFill>
              </a:rPr>
              <a:t>compost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/>
              <a:t>(n) </a:t>
            </a: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kɒmpɒst</a:t>
            </a:r>
            <a:r>
              <a:rPr lang="en-US" sz="3200" dirty="0">
                <a:solidFill>
                  <a:srgbClr val="FF0000"/>
                </a:solidFill>
              </a:rPr>
              <a:t>/ </a:t>
            </a:r>
            <a:r>
              <a:rPr lang="vi-VN" sz="3200" dirty="0">
                <a:solidFill>
                  <a:srgbClr val="1D2A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 hữu cơ (làm từ rác, lá cây...)</a:t>
            </a:r>
            <a:endParaRPr lang="en-US" sz="3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7E4101-C9BF-45E3-3F87-2445B86561C3}"/>
              </a:ext>
            </a:extLst>
          </p:cNvPr>
          <p:cNvSpPr txBox="1"/>
          <p:nvPr/>
        </p:nvSpPr>
        <p:spPr>
          <a:xfrm>
            <a:off x="701987" y="5625727"/>
            <a:ext cx="11362534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1"/>
                </a:solidFill>
              </a:rPr>
              <a:t>greenhouse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/>
              <a:t>(n) </a:t>
            </a: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ɡriːnhaʊs</a:t>
            </a:r>
            <a:r>
              <a:rPr lang="en-US" sz="3200" dirty="0">
                <a:solidFill>
                  <a:srgbClr val="FF0000"/>
                </a:solidFill>
              </a:rPr>
              <a:t>/ </a:t>
            </a:r>
            <a:r>
              <a:rPr lang="en-US" sz="3200" dirty="0" err="1">
                <a:solidFill>
                  <a:srgbClr val="002060"/>
                </a:solidFill>
              </a:rPr>
              <a:t>nhà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kính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CD6940-2C88-ABE1-B1CC-FA2B41A71C65}"/>
              </a:ext>
            </a:extLst>
          </p:cNvPr>
          <p:cNvSpPr txBox="1"/>
          <p:nvPr/>
        </p:nvSpPr>
        <p:spPr>
          <a:xfrm>
            <a:off x="726183" y="1066985"/>
            <a:ext cx="11362534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1"/>
                </a:solidFill>
              </a:rPr>
              <a:t>install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/>
              <a:t>(v) 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ɪnˈstɔːl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D2A57"/>
                </a:solidFill>
                <a:latin typeface="+mj-lt"/>
              </a:rPr>
              <a:t>cài</a:t>
            </a:r>
            <a:r>
              <a:rPr lang="en-US" sz="3200" dirty="0">
                <a:solidFill>
                  <a:srgbClr val="1D2A57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1D2A57"/>
                </a:solidFill>
                <a:latin typeface="+mj-lt"/>
              </a:rPr>
              <a:t>đặt</a:t>
            </a:r>
            <a:r>
              <a:rPr lang="en-US" sz="3200" dirty="0">
                <a:solidFill>
                  <a:srgbClr val="1D2A57"/>
                </a:solidFill>
                <a:latin typeface="+mj-lt"/>
              </a:rPr>
              <a:t>, </a:t>
            </a:r>
            <a:r>
              <a:rPr lang="en-US" sz="3200" dirty="0" err="1">
                <a:solidFill>
                  <a:srgbClr val="1D2A57"/>
                </a:solidFill>
                <a:latin typeface="+mj-lt"/>
              </a:rPr>
              <a:t>lắp</a:t>
            </a:r>
            <a:r>
              <a:rPr lang="en-US" sz="3200" dirty="0">
                <a:solidFill>
                  <a:srgbClr val="1D2A57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1D2A57"/>
                </a:solidFill>
                <a:latin typeface="+mj-lt"/>
              </a:rPr>
              <a:t>đặt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0EF25F-EC38-307A-DAC6-AB2E574F0CE4}"/>
              </a:ext>
            </a:extLst>
          </p:cNvPr>
          <p:cNvSpPr txBox="1"/>
          <p:nvPr/>
        </p:nvSpPr>
        <p:spPr>
          <a:xfrm>
            <a:off x="726183" y="4842580"/>
            <a:ext cx="11362534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1"/>
                </a:solidFill>
              </a:rPr>
              <a:t>organic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/>
              <a:t>(adj) 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ɔːrˈɡænɪk</a:t>
            </a:r>
            <a:r>
              <a:rPr lang="en-US" sz="3200" dirty="0">
                <a:solidFill>
                  <a:srgbClr val="FF0000"/>
                </a:solidFill>
              </a:rPr>
              <a:t>/ </a:t>
            </a:r>
            <a:r>
              <a:rPr lang="en-US" sz="3200" dirty="0">
                <a:solidFill>
                  <a:srgbClr val="1D2A57"/>
                </a:solidFill>
                <a:latin typeface="+mj-lt"/>
              </a:rPr>
              <a:t>hữu </a:t>
            </a:r>
            <a:r>
              <a:rPr lang="en-US" sz="3200" dirty="0" err="1">
                <a:solidFill>
                  <a:srgbClr val="1D2A57"/>
                </a:solidFill>
                <a:latin typeface="+mj-lt"/>
              </a:rPr>
              <a:t>cơ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93C3DB-EA27-3978-D49D-94369CD5971B}"/>
              </a:ext>
            </a:extLst>
          </p:cNvPr>
          <p:cNvSpPr txBox="1"/>
          <p:nvPr/>
        </p:nvSpPr>
        <p:spPr>
          <a:xfrm>
            <a:off x="701987" y="3099193"/>
            <a:ext cx="11355674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1"/>
                </a:solidFill>
              </a:rPr>
              <a:t>recycled materials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/>
              <a:t>(</a:t>
            </a:r>
            <a:r>
              <a:rPr lang="en-US" sz="3200" dirty="0" err="1"/>
              <a:t>phr</a:t>
            </a:r>
            <a:r>
              <a:rPr lang="en-US" sz="3200" dirty="0"/>
              <a:t>) </a:t>
            </a:r>
            <a:r>
              <a:rPr lang="en-US" sz="3200" dirty="0">
                <a:solidFill>
                  <a:srgbClr val="FF0000"/>
                </a:solidFill>
              </a:rPr>
              <a:t>/ˌ</a:t>
            </a:r>
            <a:r>
              <a:rPr lang="en-US" sz="3200" dirty="0" err="1">
                <a:solidFill>
                  <a:srgbClr val="FF0000"/>
                </a:solidFill>
              </a:rPr>
              <a:t>ri</a:t>
            </a:r>
            <a:r>
              <a:rPr lang="en-US" sz="3200" dirty="0">
                <a:solidFill>
                  <a:srgbClr val="FF0000"/>
                </a:solidFill>
              </a:rPr>
              <a:t>ːˈ</a:t>
            </a:r>
            <a:r>
              <a:rPr lang="en-US" sz="3200" dirty="0" err="1">
                <a:solidFill>
                  <a:srgbClr val="FF0000"/>
                </a:solidFill>
              </a:rPr>
              <a:t>saɪkld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məˈtɪriəlz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D2A57"/>
                </a:solidFill>
                <a:latin typeface="+mj-lt"/>
              </a:rPr>
              <a:t>các</a:t>
            </a:r>
            <a:r>
              <a:rPr lang="en-US" sz="3200" dirty="0">
                <a:solidFill>
                  <a:srgbClr val="1D2A57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1D2A57"/>
                </a:solidFill>
                <a:latin typeface="+mj-lt"/>
              </a:rPr>
              <a:t>vật</a:t>
            </a:r>
            <a:r>
              <a:rPr lang="en-US" sz="3200" dirty="0">
                <a:solidFill>
                  <a:srgbClr val="1D2A57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1D2A57"/>
                </a:solidFill>
                <a:latin typeface="+mj-lt"/>
              </a:rPr>
              <a:t>liệu</a:t>
            </a:r>
            <a:r>
              <a:rPr lang="en-US" sz="3200" dirty="0">
                <a:solidFill>
                  <a:srgbClr val="1D2A57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1D2A57"/>
                </a:solidFill>
                <a:latin typeface="+mj-lt"/>
              </a:rPr>
              <a:t>tái</a:t>
            </a:r>
            <a:r>
              <a:rPr lang="en-US" sz="3200" dirty="0">
                <a:solidFill>
                  <a:srgbClr val="1D2A57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1D2A57"/>
                </a:solidFill>
                <a:latin typeface="+mj-lt"/>
              </a:rPr>
              <a:t>chế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" name="install">
            <a:hlinkClick r:id="" action="ppaction://media"/>
            <a:extLst>
              <a:ext uri="{FF2B5EF4-FFF2-40B4-BE49-F238E27FC236}">
                <a16:creationId xmlns:a16="http://schemas.microsoft.com/office/drawing/2014/main" id="{E1FEB457-14D4-8A8A-41B4-AB911D8E8D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025213" y="430828"/>
            <a:ext cx="487363" cy="487363"/>
          </a:xfrm>
          <a:prstGeom prst="rect">
            <a:avLst/>
          </a:prstGeom>
        </p:spPr>
      </p:pic>
      <p:pic>
        <p:nvPicPr>
          <p:cNvPr id="4" name="energyefficientbulb">
            <a:hlinkClick r:id="" action="ppaction://media"/>
            <a:extLst>
              <a:ext uri="{FF2B5EF4-FFF2-40B4-BE49-F238E27FC236}">
                <a16:creationId xmlns:a16="http://schemas.microsoft.com/office/drawing/2014/main" id="{2A886911-1B1D-242F-CB26-855E628C1C8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025212" y="458586"/>
            <a:ext cx="487363" cy="487363"/>
          </a:xfrm>
          <a:prstGeom prst="rect">
            <a:avLst/>
          </a:prstGeom>
        </p:spPr>
      </p:pic>
      <p:pic>
        <p:nvPicPr>
          <p:cNvPr id="13" name="recycledmaterials">
            <a:hlinkClick r:id="" action="ppaction://media"/>
            <a:extLst>
              <a:ext uri="{FF2B5EF4-FFF2-40B4-BE49-F238E27FC236}">
                <a16:creationId xmlns:a16="http://schemas.microsoft.com/office/drawing/2014/main" id="{30D32D3D-2B34-56C4-C60D-8327C59681A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025209" y="487502"/>
            <a:ext cx="487363" cy="487363"/>
          </a:xfrm>
          <a:prstGeom prst="rect">
            <a:avLst/>
          </a:prstGeom>
        </p:spPr>
      </p:pic>
      <p:pic>
        <p:nvPicPr>
          <p:cNvPr id="14" name="compost">
            <a:hlinkClick r:id="" action="ppaction://media"/>
            <a:extLst>
              <a:ext uri="{FF2B5EF4-FFF2-40B4-BE49-F238E27FC236}">
                <a16:creationId xmlns:a16="http://schemas.microsoft.com/office/drawing/2014/main" id="{223C7866-88DA-034E-7F32-F1CABAF05E8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025209" y="452334"/>
            <a:ext cx="487363" cy="487363"/>
          </a:xfrm>
          <a:prstGeom prst="rect">
            <a:avLst/>
          </a:prstGeom>
        </p:spPr>
      </p:pic>
      <p:pic>
        <p:nvPicPr>
          <p:cNvPr id="15" name="organic">
            <a:hlinkClick r:id="" action="ppaction://media"/>
            <a:extLst>
              <a:ext uri="{FF2B5EF4-FFF2-40B4-BE49-F238E27FC236}">
                <a16:creationId xmlns:a16="http://schemas.microsoft.com/office/drawing/2014/main" id="{5AB45174-8254-C418-B657-CA8A2E0171C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025212" y="469438"/>
            <a:ext cx="487363" cy="487363"/>
          </a:xfrm>
          <a:prstGeom prst="rect">
            <a:avLst/>
          </a:prstGeom>
        </p:spPr>
      </p:pic>
      <p:pic>
        <p:nvPicPr>
          <p:cNvPr id="18" name="greenhouse">
            <a:hlinkClick r:id="" action="ppaction://media"/>
            <a:extLst>
              <a:ext uri="{FF2B5EF4-FFF2-40B4-BE49-F238E27FC236}">
                <a16:creationId xmlns:a16="http://schemas.microsoft.com/office/drawing/2014/main" id="{DBD46EB0-EC5B-750A-D9DE-7C3E7A52F60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025211" y="4391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9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08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17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22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25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DC620A-085D-D964-E0A6-4428C9434CF7}"/>
              </a:ext>
            </a:extLst>
          </p:cNvPr>
          <p:cNvSpPr txBox="1"/>
          <p:nvPr/>
        </p:nvSpPr>
        <p:spPr>
          <a:xfrm>
            <a:off x="864909" y="649606"/>
            <a:ext cx="10070183" cy="5371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Unscramble the words.</a:t>
            </a:r>
          </a:p>
          <a:p>
            <a:pPr>
              <a:lnSpc>
                <a:spcPct val="120000"/>
              </a:lnSpc>
            </a:pPr>
            <a:endParaRPr lang="en-US" sz="3200" b="1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3200" dirty="0" err="1">
                <a:solidFill>
                  <a:srgbClr val="0070C0"/>
                </a:solidFill>
              </a:rPr>
              <a:t>sailltn</a:t>
            </a:r>
            <a:r>
              <a:rPr lang="en-US" sz="3200" dirty="0">
                <a:solidFill>
                  <a:srgbClr val="0070C0"/>
                </a:solidFill>
              </a:rPr>
              <a:t>                                           	_________________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3200" dirty="0" err="1">
                <a:solidFill>
                  <a:srgbClr val="0070C0"/>
                </a:solidFill>
              </a:rPr>
              <a:t>neergy-feficenit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ubbl</a:t>
            </a:r>
            <a:r>
              <a:rPr lang="en-US" sz="3200" dirty="0">
                <a:solidFill>
                  <a:srgbClr val="0070C0"/>
                </a:solidFill>
              </a:rPr>
              <a:t>                	_________________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3200" dirty="0" err="1">
                <a:solidFill>
                  <a:srgbClr val="0070C0"/>
                </a:solidFill>
              </a:rPr>
              <a:t>cyrecedl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ametrilsa</a:t>
            </a:r>
            <a:r>
              <a:rPr lang="en-US" sz="3200" dirty="0">
                <a:solidFill>
                  <a:srgbClr val="0070C0"/>
                </a:solidFill>
              </a:rPr>
              <a:t> 	      	  	_________________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3200" dirty="0" err="1">
                <a:solidFill>
                  <a:srgbClr val="0070C0"/>
                </a:solidFill>
              </a:rPr>
              <a:t>cmopsot</a:t>
            </a:r>
            <a:r>
              <a:rPr lang="en-US" sz="3200" dirty="0">
                <a:solidFill>
                  <a:srgbClr val="0070C0"/>
                </a:solidFill>
              </a:rPr>
              <a:t>                                      	_________________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3200" dirty="0" err="1">
                <a:solidFill>
                  <a:srgbClr val="0070C0"/>
                </a:solidFill>
              </a:rPr>
              <a:t>ogaricn</a:t>
            </a:r>
            <a:r>
              <a:rPr lang="en-US" sz="3200" dirty="0">
                <a:solidFill>
                  <a:srgbClr val="0070C0"/>
                </a:solidFill>
              </a:rPr>
              <a:t> 			              	_________________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3200" dirty="0" err="1">
                <a:solidFill>
                  <a:srgbClr val="0070C0"/>
                </a:solidFill>
              </a:rPr>
              <a:t>hrgueseeno</a:t>
            </a:r>
            <a:r>
              <a:rPr lang="en-US" sz="3200" dirty="0">
                <a:solidFill>
                  <a:srgbClr val="0070C0"/>
                </a:solidFill>
              </a:rPr>
              <a:t>                                	_________________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1074FB-3F56-53FB-559B-6E935AE29363}"/>
              </a:ext>
            </a:extLst>
          </p:cNvPr>
          <p:cNvSpPr txBox="1"/>
          <p:nvPr/>
        </p:nvSpPr>
        <p:spPr>
          <a:xfrm flipH="1">
            <a:off x="7354724" y="1872371"/>
            <a:ext cx="1236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install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8E8AC4-8EC9-40F7-03FD-951E48CF4ED0}"/>
              </a:ext>
            </a:extLst>
          </p:cNvPr>
          <p:cNvSpPr txBox="1"/>
          <p:nvPr/>
        </p:nvSpPr>
        <p:spPr>
          <a:xfrm flipH="1">
            <a:off x="6370436" y="2478412"/>
            <a:ext cx="3930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energy-efficient bulb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EF21DD-4DF4-8439-830E-92385D12AFC2}"/>
              </a:ext>
            </a:extLst>
          </p:cNvPr>
          <p:cNvSpPr txBox="1"/>
          <p:nvPr/>
        </p:nvSpPr>
        <p:spPr>
          <a:xfrm flipH="1">
            <a:off x="6625562" y="3041921"/>
            <a:ext cx="3930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recycled materials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40C214-9780-E8FB-01EF-C20A1CA8B744}"/>
              </a:ext>
            </a:extLst>
          </p:cNvPr>
          <p:cNvSpPr txBox="1"/>
          <p:nvPr/>
        </p:nvSpPr>
        <p:spPr>
          <a:xfrm flipH="1">
            <a:off x="7254306" y="3637329"/>
            <a:ext cx="1995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compost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F9C70B-022A-F007-3941-3E5ABF9B5F06}"/>
              </a:ext>
            </a:extLst>
          </p:cNvPr>
          <p:cNvSpPr txBox="1"/>
          <p:nvPr/>
        </p:nvSpPr>
        <p:spPr>
          <a:xfrm flipH="1">
            <a:off x="7167548" y="4212485"/>
            <a:ext cx="1880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  organic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F4B066-573D-8C9C-1179-CE8FFE299AFC}"/>
              </a:ext>
            </a:extLst>
          </p:cNvPr>
          <p:cNvSpPr txBox="1"/>
          <p:nvPr/>
        </p:nvSpPr>
        <p:spPr>
          <a:xfrm flipH="1">
            <a:off x="7155659" y="4807893"/>
            <a:ext cx="2193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greenhouse</a:t>
            </a:r>
          </a:p>
        </p:txBody>
      </p:sp>
    </p:spTree>
    <p:extLst>
      <p:ext uri="{BB962C8B-B14F-4D97-AF65-F5344CB8AC3E}">
        <p14:creationId xmlns:p14="http://schemas.microsoft.com/office/powerpoint/2010/main" val="214456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8133B9-9FB4-B3D9-C3E3-EE12E214D73C}"/>
              </a:ext>
            </a:extLst>
          </p:cNvPr>
          <p:cNvSpPr txBox="1"/>
          <p:nvPr/>
        </p:nvSpPr>
        <p:spPr>
          <a:xfrm>
            <a:off x="864909" y="582067"/>
            <a:ext cx="11001026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Please complete the sentences with the given words.</a:t>
            </a:r>
          </a:p>
          <a:p>
            <a:endParaRPr lang="en-US" sz="2800" dirty="0">
              <a:solidFill>
                <a:srgbClr val="0070C0"/>
              </a:solidFill>
            </a:endParaRPr>
          </a:p>
          <a:p>
            <a:endParaRPr lang="en-US" sz="2800" dirty="0">
              <a:solidFill>
                <a:srgbClr val="0070C0"/>
              </a:solidFill>
            </a:endParaRPr>
          </a:p>
          <a:p>
            <a:endParaRPr lang="en-US" sz="2800" dirty="0">
              <a:solidFill>
                <a:srgbClr val="0070C0"/>
              </a:solidFill>
            </a:endParaRPr>
          </a:p>
          <a:p>
            <a:endParaRPr lang="en-US" sz="2800" dirty="0"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The trees will be cut up and used to make _____________.</a:t>
            </a:r>
          </a:p>
          <a:p>
            <a:pPr marL="457200" indent="-457200"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They’ve ______________ some new ____________________.</a:t>
            </a:r>
          </a:p>
          <a:p>
            <a:pPr marL="457200" indent="-457200"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There are some common ________________ such as paper, glass, plastic, etc. </a:t>
            </a:r>
          </a:p>
          <a:p>
            <a:pPr marL="457200" indent="-457200"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The shop sells ___________ food.</a:t>
            </a:r>
          </a:p>
          <a:p>
            <a:pPr marL="457200" indent="-457200"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Lisa grows a lot of tomatoes in her ________________.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F9EBBC8-346F-09AF-FCEF-D4FC5F17848E}"/>
              </a:ext>
            </a:extLst>
          </p:cNvPr>
          <p:cNvSpPr/>
          <p:nvPr/>
        </p:nvSpPr>
        <p:spPr>
          <a:xfrm>
            <a:off x="1184635" y="1240501"/>
            <a:ext cx="9822730" cy="8389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energy-efficient bulbs            organic                 greenhouse               Compost      installed                   recycled materials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856DE7-A4EA-8B60-6D89-6859049E3C2A}"/>
              </a:ext>
            </a:extLst>
          </p:cNvPr>
          <p:cNvSpPr txBox="1"/>
          <p:nvPr/>
        </p:nvSpPr>
        <p:spPr>
          <a:xfrm>
            <a:off x="8828198" y="2706021"/>
            <a:ext cx="181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compost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73C75B-43E5-9BF5-561C-EFE08BA9D04D}"/>
              </a:ext>
            </a:extLst>
          </p:cNvPr>
          <p:cNvSpPr txBox="1"/>
          <p:nvPr/>
        </p:nvSpPr>
        <p:spPr>
          <a:xfrm>
            <a:off x="3453352" y="3209381"/>
            <a:ext cx="181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installed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2B83CA-8D40-44E4-C08C-18E087153D67}"/>
              </a:ext>
            </a:extLst>
          </p:cNvPr>
          <p:cNvSpPr txBox="1"/>
          <p:nvPr/>
        </p:nvSpPr>
        <p:spPr>
          <a:xfrm>
            <a:off x="7591861" y="3220013"/>
            <a:ext cx="3994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energy-efficient bulbs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5FC0CF-3AB1-7C3C-4417-EB23F6DD8307}"/>
              </a:ext>
            </a:extLst>
          </p:cNvPr>
          <p:cNvSpPr txBox="1"/>
          <p:nvPr/>
        </p:nvSpPr>
        <p:spPr>
          <a:xfrm>
            <a:off x="5607285" y="3695372"/>
            <a:ext cx="358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recycled materials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54106F-5DD6-04CC-CE9D-696C9796907A}"/>
              </a:ext>
            </a:extLst>
          </p:cNvPr>
          <p:cNvSpPr txBox="1"/>
          <p:nvPr/>
        </p:nvSpPr>
        <p:spPr>
          <a:xfrm>
            <a:off x="4248693" y="4669317"/>
            <a:ext cx="1651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organic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DA0B83-6E88-80E2-04E7-69F5E713A13C}"/>
              </a:ext>
            </a:extLst>
          </p:cNvPr>
          <p:cNvSpPr txBox="1"/>
          <p:nvPr/>
        </p:nvSpPr>
        <p:spPr>
          <a:xfrm>
            <a:off x="7707937" y="5154641"/>
            <a:ext cx="3151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greenhouse</a:t>
            </a:r>
          </a:p>
        </p:txBody>
      </p:sp>
    </p:spTree>
    <p:extLst>
      <p:ext uri="{BB962C8B-B14F-4D97-AF65-F5344CB8AC3E}">
        <p14:creationId xmlns:p14="http://schemas.microsoft.com/office/powerpoint/2010/main" val="85595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7763</TotalTime>
  <Words>974</Words>
  <Application>Microsoft Office PowerPoint</Application>
  <PresentationFormat>Widescreen</PresentationFormat>
  <Paragraphs>146</Paragraphs>
  <Slides>29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 Nguyen Thanh</cp:lastModifiedBy>
  <cp:revision>441</cp:revision>
  <dcterms:created xsi:type="dcterms:W3CDTF">2020-12-08T03:17:05Z</dcterms:created>
  <dcterms:modified xsi:type="dcterms:W3CDTF">2022-12-21T03:08:36Z</dcterms:modified>
</cp:coreProperties>
</file>