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2" r:id="rId2"/>
    <p:sldMasterId id="2147483684" r:id="rId3"/>
  </p:sldMasterIdLst>
  <p:sldIdLst>
    <p:sldId id="281" r:id="rId4"/>
    <p:sldId id="259" r:id="rId5"/>
    <p:sldId id="266" r:id="rId6"/>
    <p:sldId id="282" r:id="rId7"/>
    <p:sldId id="260" r:id="rId8"/>
    <p:sldId id="271" r:id="rId9"/>
    <p:sldId id="283" r:id="rId10"/>
    <p:sldId id="289" r:id="rId11"/>
    <p:sldId id="285" r:id="rId12"/>
    <p:sldId id="286" r:id="rId13"/>
    <p:sldId id="290" r:id="rId14"/>
    <p:sldId id="257" r:id="rId15"/>
    <p:sldId id="274" r:id="rId16"/>
    <p:sldId id="288" r:id="rId17"/>
    <p:sldId id="263" r:id="rId18"/>
    <p:sldId id="270" r:id="rId19"/>
    <p:sldId id="279" r:id="rId20"/>
    <p:sldId id="280" r:id="rId21"/>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UTM Avo" panose="02040603050506020204" pitchFamily="18" charset="0"/>
      <p:regular r:id="rId28"/>
      <p:bold r:id="rId29"/>
      <p:italic r:id="rId30"/>
      <p:boldItalic r:id="rId31"/>
    </p:embeddedFont>
  </p:embeddedFontLst>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04"/>
  </p:normalViewPr>
  <p:slideViewPr>
    <p:cSldViewPr snapToGrid="0">
      <p:cViewPr varScale="1">
        <p:scale>
          <a:sx n="68" d="100"/>
          <a:sy n="68" d="100"/>
        </p:scale>
        <p:origin x="51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0.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CB359-C368-FAAB-58D5-0D02FBB3D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032F6F-935E-C66B-8985-FCC117989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EBAB38-F9B1-12E8-4194-CD76A9D9AD36}"/>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5" name="Footer Placeholder 4">
            <a:extLst>
              <a:ext uri="{FF2B5EF4-FFF2-40B4-BE49-F238E27FC236}">
                <a16:creationId xmlns:a16="http://schemas.microsoft.com/office/drawing/2014/main" id="{7510F5B9-0BBA-6237-AA41-7C8A68FB5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3F7DC-A0D2-2B59-3108-A6C6969B3DF2}"/>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36897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10C0-86E6-71B8-02C1-6ADF11245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9FDAF7-A048-683D-CCCC-A63BA5B51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BC5C8-39F6-6DD7-9FBA-7C02F011CA7E}"/>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5" name="Footer Placeholder 4">
            <a:extLst>
              <a:ext uri="{FF2B5EF4-FFF2-40B4-BE49-F238E27FC236}">
                <a16:creationId xmlns:a16="http://schemas.microsoft.com/office/drawing/2014/main" id="{BEADA172-8CFC-0C43-AABF-1121A5E1C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E851D-8129-DE77-B672-9040F1A251D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47286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A3BDA-1EAA-353D-F8DE-1FA3FAC25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114AA8-3789-CBC3-5C55-CAEDF3B8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B3290-4B06-5823-1D14-C03BE4FA6A47}"/>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5" name="Footer Placeholder 4">
            <a:extLst>
              <a:ext uri="{FF2B5EF4-FFF2-40B4-BE49-F238E27FC236}">
                <a16:creationId xmlns:a16="http://schemas.microsoft.com/office/drawing/2014/main" id="{647E6A11-9C61-AEB0-DA00-C59F4DD3A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08BEB-E646-E98F-031B-DAA706C808D8}"/>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4824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4949BE-1264-40E4-BDA5-77919F8C2881}"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93253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2273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949BE-1264-40E4-BDA5-77919F8C2881}"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61234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949BE-1264-40E4-BDA5-77919F8C2881}" type="datetimeFigureOut">
              <a:rPr lang="en-US" smtClean="0"/>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19046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949BE-1264-40E4-BDA5-77919F8C2881}" type="datetimeFigureOut">
              <a:rPr lang="en-US" smtClean="0"/>
              <a:t>1/10/2024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44984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949BE-1264-40E4-BDA5-77919F8C2881}" type="datetimeFigureOut">
              <a:rPr lang="en-US" smtClean="0"/>
              <a:t>1/10/2024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9414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949BE-1264-40E4-BDA5-77919F8C2881}" type="datetimeFigureOut">
              <a:rPr lang="en-US" smtClean="0"/>
              <a:t>1/10/2024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928281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1880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D68C-4EF3-3E93-F0E4-7A1EAF30A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CA9882-3F56-BADC-45F5-A1FA9E284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AE65-1C31-E61D-C80A-17679EA4FBF9}"/>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5" name="Footer Placeholder 4">
            <a:extLst>
              <a:ext uri="{FF2B5EF4-FFF2-40B4-BE49-F238E27FC236}">
                <a16:creationId xmlns:a16="http://schemas.microsoft.com/office/drawing/2014/main" id="{CB217C64-8BD3-3E2A-43D6-03E984216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A8E1E-00B5-FF84-1631-BE2FDBC6853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50294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912015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4952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06454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63EA-5E16-0164-3BF7-EC6193188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6C1A5-D051-8CD0-E385-04A1BB9C4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5E8B92-5EBB-861C-F641-232B78583BCE}"/>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5" name="Footer Placeholder 4">
            <a:extLst>
              <a:ext uri="{FF2B5EF4-FFF2-40B4-BE49-F238E27FC236}">
                <a16:creationId xmlns:a16="http://schemas.microsoft.com/office/drawing/2014/main" id="{07DE1FA5-F0E9-920C-9617-20FF0411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5CBFB-D74C-A513-032C-49C669C55A90}"/>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76035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5FB1-B7B6-E690-03F9-233493113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55743-94AF-F71F-6977-BA5AC7FF2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35840-7275-07FB-4ECD-6A47C5E26F44}"/>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5" name="Footer Placeholder 4">
            <a:extLst>
              <a:ext uri="{FF2B5EF4-FFF2-40B4-BE49-F238E27FC236}">
                <a16:creationId xmlns:a16="http://schemas.microsoft.com/office/drawing/2014/main" id="{90F6FB95-8616-2719-0EF2-AD6DA12AD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52DA1-4EAA-5B92-2E1E-54F03167DAD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113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5860-AEC1-F21E-9439-AC5E985F83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516979-79D4-4C8A-C601-95DC67AF0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C1366-F510-43D2-F98E-965A52513E53}"/>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5" name="Footer Placeholder 4">
            <a:extLst>
              <a:ext uri="{FF2B5EF4-FFF2-40B4-BE49-F238E27FC236}">
                <a16:creationId xmlns:a16="http://schemas.microsoft.com/office/drawing/2014/main" id="{028A0301-AFD1-A01E-9432-7C0E9BEA6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A5184-EEF7-EE92-A5D4-839DE873B3CE}"/>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9320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18EF-B2D9-B1BE-C161-D13DE6897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EA824-C61F-1EF0-F51E-18319AA1B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94C721-113D-8B59-E65F-84AE609CA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02189D-BD29-274B-72ED-B84764A073FE}"/>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6" name="Footer Placeholder 5">
            <a:extLst>
              <a:ext uri="{FF2B5EF4-FFF2-40B4-BE49-F238E27FC236}">
                <a16:creationId xmlns:a16="http://schemas.microsoft.com/office/drawing/2014/main" id="{CFECB693-E414-2C0A-CAA5-15C4CB3F7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725BF-2EEF-84C6-2BB1-729C28E20F2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01013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6D48-1528-BF8A-2F89-D761D88DB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901AC-E4A8-58D0-A52E-5CADBFB11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DA3EE9-7C77-EEFC-CE78-00E89BAE8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B90C92-E471-B5F7-6BEC-2CE3E1408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400897-423C-07E1-A10A-7C59F23AA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8E054-52BB-9483-E1EB-D05C5880E859}"/>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8" name="Footer Placeholder 7">
            <a:extLst>
              <a:ext uri="{FF2B5EF4-FFF2-40B4-BE49-F238E27FC236}">
                <a16:creationId xmlns:a16="http://schemas.microsoft.com/office/drawing/2014/main" id="{39EC79F0-876F-DCD2-6992-E25F90C2DA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89AE4E-2FE4-95BC-1725-EACD29A4E573}"/>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82493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D625-FC08-D663-FF18-8710C7E8A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14C6F2-7565-5AD1-9625-7F784BA6240B}"/>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4" name="Footer Placeholder 3">
            <a:extLst>
              <a:ext uri="{FF2B5EF4-FFF2-40B4-BE49-F238E27FC236}">
                <a16:creationId xmlns:a16="http://schemas.microsoft.com/office/drawing/2014/main" id="{418EB37D-3164-F74D-30C0-A3CF9C906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D8DA1A-C6DA-15F4-F28F-12A6846DE7B6}"/>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4975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373B0-FE23-81C5-1342-81A7DE13F603}"/>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3" name="Footer Placeholder 2">
            <a:extLst>
              <a:ext uri="{FF2B5EF4-FFF2-40B4-BE49-F238E27FC236}">
                <a16:creationId xmlns:a16="http://schemas.microsoft.com/office/drawing/2014/main" id="{71A0B33B-6F6D-08CE-F79B-EDC97DD9C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02294D-94A1-C185-CA85-2DE03FE4CCC7}"/>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4652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DA0A-999E-F79D-3D7B-BC0F80AB9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93E550-A2B2-1FD4-FC5E-0155D7D38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FD8D4-E3E9-3387-ECDD-20703B5339EC}"/>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5" name="Footer Placeholder 4">
            <a:extLst>
              <a:ext uri="{FF2B5EF4-FFF2-40B4-BE49-F238E27FC236}">
                <a16:creationId xmlns:a16="http://schemas.microsoft.com/office/drawing/2014/main" id="{F5FE3999-2E2F-4649-76D3-B231DD652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3A913-02D6-7024-9DDD-B530DE88D33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5145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5DBE-06F2-A90E-2773-94F846419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090A59-53B7-5DAD-4D2D-46531514A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C06CDE-6ADF-3AE3-6DFD-D9A0EC8BB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B2EB0-C857-5536-3D6F-AEB2489AF9A7}"/>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6" name="Footer Placeholder 5">
            <a:extLst>
              <a:ext uri="{FF2B5EF4-FFF2-40B4-BE49-F238E27FC236}">
                <a16:creationId xmlns:a16="http://schemas.microsoft.com/office/drawing/2014/main" id="{63D6DA25-59E1-8576-4DDB-60DD5B5CB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E5CBE-DCE2-C05B-F325-632066928EA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031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A1A3-C002-BE74-93F5-FDB4A1AC8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77B58-B74F-002B-32B6-14E76C63A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11DC5D-FF3E-4100-4F80-E4D1073F8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A2486-3500-0000-44B3-599E88FABF10}"/>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6" name="Footer Placeholder 5">
            <a:extLst>
              <a:ext uri="{FF2B5EF4-FFF2-40B4-BE49-F238E27FC236}">
                <a16:creationId xmlns:a16="http://schemas.microsoft.com/office/drawing/2014/main" id="{595029E0-8C18-D056-9955-D030C24E8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773AE-FB84-2633-7C9E-CF58AF68EAD8}"/>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943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93D7-77AB-6883-3786-975512956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748A89-586A-D3F5-2955-B2C04E339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291DF-C5C3-9C6D-FABE-2704A8FE99BF}"/>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5" name="Footer Placeholder 4">
            <a:extLst>
              <a:ext uri="{FF2B5EF4-FFF2-40B4-BE49-F238E27FC236}">
                <a16:creationId xmlns:a16="http://schemas.microsoft.com/office/drawing/2014/main" id="{A4A8887F-0F21-1832-AFB6-2C135249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75050-4C27-476B-843C-DD44B93ADC8F}"/>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56647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EFA051-CA26-FA49-A07B-5EA4E5FC9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B17C35-63EA-6A66-24CE-146DFB5856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6019F-AA6A-078D-9D2E-AB27C7AACBA0}"/>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5" name="Footer Placeholder 4">
            <a:extLst>
              <a:ext uri="{FF2B5EF4-FFF2-40B4-BE49-F238E27FC236}">
                <a16:creationId xmlns:a16="http://schemas.microsoft.com/office/drawing/2014/main" id="{C438E183-218B-EC4C-402E-8CFDF480A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3DF49-864D-94D6-0F01-4C5F95F2896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78581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10D7-43E2-27E6-B52B-80214C7A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B1AF0-1660-95CB-8909-C7079FB0B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2CF109-C42D-ABD0-92C8-8E04F689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43B5F6-C21A-532C-A7A0-20FFA9B88BCF}"/>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6" name="Footer Placeholder 5">
            <a:extLst>
              <a:ext uri="{FF2B5EF4-FFF2-40B4-BE49-F238E27FC236}">
                <a16:creationId xmlns:a16="http://schemas.microsoft.com/office/drawing/2014/main" id="{36C4B400-062F-F623-23E7-2F390EBF3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3765A9-6170-524F-1675-81BB3793209B}"/>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26070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7FFF5-B0CD-4F13-AC32-B2D3C699D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D59DCE-D1E5-36F7-3C1C-28022F721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AE6A7-B025-35F2-355E-7BB5EAA86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4B650-45FF-38E4-C8D8-C877757FA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899E66-9168-3AF3-51A1-AC9160720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53256E-39DB-9C33-4E7F-391F27F04C47}"/>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8" name="Footer Placeholder 7">
            <a:extLst>
              <a:ext uri="{FF2B5EF4-FFF2-40B4-BE49-F238E27FC236}">
                <a16:creationId xmlns:a16="http://schemas.microsoft.com/office/drawing/2014/main" id="{62B8C339-1E2E-D100-3748-06F1DA82AF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6C3A0B-C84F-EB4D-66BA-36B5DCDD7917}"/>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7761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6ED7-C03A-95E1-BC49-5FD53FCD9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8AF172-E041-99AC-255A-8B5AB21FC198}"/>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4" name="Footer Placeholder 3">
            <a:extLst>
              <a:ext uri="{FF2B5EF4-FFF2-40B4-BE49-F238E27FC236}">
                <a16:creationId xmlns:a16="http://schemas.microsoft.com/office/drawing/2014/main" id="{2AC00131-E27D-75AB-A7EA-C5355539F7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567D31-2DC5-DB2A-29BF-E0835B1015D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23720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01730-6A3E-18EC-47DD-A614769CD06C}"/>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3" name="Footer Placeholder 2">
            <a:extLst>
              <a:ext uri="{FF2B5EF4-FFF2-40B4-BE49-F238E27FC236}">
                <a16:creationId xmlns:a16="http://schemas.microsoft.com/office/drawing/2014/main" id="{F14E3FDD-3A6C-B024-AEC6-BED99AB03C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FCE5AC-7F66-41A2-B146-4000CBB93B8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46801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3546-C49D-9798-0C37-F80C19352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DCA46A-6FFF-8B45-A293-C794CFBD6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469AA1-2D1A-3054-CDD6-567969990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22BBB5-2CDF-8FC1-981F-4A0C5518ABC3}"/>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6" name="Footer Placeholder 5">
            <a:extLst>
              <a:ext uri="{FF2B5EF4-FFF2-40B4-BE49-F238E27FC236}">
                <a16:creationId xmlns:a16="http://schemas.microsoft.com/office/drawing/2014/main" id="{D1DFD70F-5533-0BBF-9AEF-91CAC5B0FE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8F2FB-2DEE-F0A1-465D-C673D1397229}"/>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2322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39B4-E217-B28D-30FF-2C0AB0D75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43FFDC-E88F-1F0C-ECF0-7AA21FFA7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BE10CB-D284-A341-F846-78EED0D97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62789-07EF-DBB0-122A-BEA8179E60B0}"/>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6" name="Footer Placeholder 5">
            <a:extLst>
              <a:ext uri="{FF2B5EF4-FFF2-40B4-BE49-F238E27FC236}">
                <a16:creationId xmlns:a16="http://schemas.microsoft.com/office/drawing/2014/main" id="{375C2917-4D78-E2C5-B240-2C83A2A02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4E6FDF-BCDB-7F7A-F813-4FDA4DCAD79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77711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CE697A-28CD-EDD6-6415-D3C701EC5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0A0CBA-D392-B3C6-11C8-2B7A43CDA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FCAAC-A88B-1C44-0137-1A638B2A3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5F583-0148-4553-964E-C48E0D09F0A7}" type="datetimeFigureOut">
              <a:rPr lang="en-US" smtClean="0"/>
              <a:t>1/10/2024</a:t>
            </a:fld>
            <a:endParaRPr lang="en-US"/>
          </a:p>
        </p:txBody>
      </p:sp>
      <p:sp>
        <p:nvSpPr>
          <p:cNvPr id="5" name="Footer Placeholder 4">
            <a:extLst>
              <a:ext uri="{FF2B5EF4-FFF2-40B4-BE49-F238E27FC236}">
                <a16:creationId xmlns:a16="http://schemas.microsoft.com/office/drawing/2014/main" id="{C98EEFD4-4D1A-FAD6-8C8F-648DA608D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BC7197-0211-521E-ABF8-E35EA0FC8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96640-AC40-4FB1-869D-32BD2614E6D2}" type="slidenum">
              <a:rPr lang="en-US" smtClean="0"/>
              <a:t>‹#›</a:t>
            </a:fld>
            <a:endParaRPr lang="en-US"/>
          </a:p>
        </p:txBody>
      </p:sp>
    </p:spTree>
    <p:extLst>
      <p:ext uri="{BB962C8B-B14F-4D97-AF65-F5344CB8AC3E}">
        <p14:creationId xmlns:p14="http://schemas.microsoft.com/office/powerpoint/2010/main" val="101289674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949BE-1264-40E4-BDA5-77919F8C2881}" type="datetimeFigureOut">
              <a:rPr lang="en-US" smtClean="0"/>
              <a:t>1/10/2024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76ABB-7A76-4521-92C4-E4A5C9A8EA59}" type="slidenum">
              <a:rPr lang="en-US" smtClean="0"/>
              <a:t>‹#›</a:t>
            </a:fld>
            <a:endParaRPr lang="en-US"/>
          </a:p>
        </p:txBody>
      </p:sp>
    </p:spTree>
    <p:extLst>
      <p:ext uri="{BB962C8B-B14F-4D97-AF65-F5344CB8AC3E}">
        <p14:creationId xmlns:p14="http://schemas.microsoft.com/office/powerpoint/2010/main" val="41326095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CCB7BBCD-1B94-0ABF-54FA-C41F30EA8391}"/>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AD2C8457-2C65-AECF-4226-BAA6D30A4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05DB20-E44C-5BFC-4FA7-C96AFFC98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4B673-F1CA-CC81-D3CF-2EA41B43D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EAE1-69FA-42CF-B65D-944C8BD08CC2}" type="datetimeFigureOut">
              <a:rPr lang="en-US" smtClean="0"/>
              <a:t>1/10/2024</a:t>
            </a:fld>
            <a:endParaRPr lang="en-US"/>
          </a:p>
        </p:txBody>
      </p:sp>
      <p:sp>
        <p:nvSpPr>
          <p:cNvPr id="5" name="Footer Placeholder 4">
            <a:extLst>
              <a:ext uri="{FF2B5EF4-FFF2-40B4-BE49-F238E27FC236}">
                <a16:creationId xmlns:a16="http://schemas.microsoft.com/office/drawing/2014/main" id="{7925DDE0-5353-BD71-71EC-BEA2574C6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E4915A-B8CD-FCF9-59A0-649E8CB84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CAD0A-DAF0-46D1-BC9F-C74D80005738}" type="slidenum">
              <a:rPr lang="en-US" smtClean="0"/>
              <a:t>‹#›</a:t>
            </a:fld>
            <a:endParaRPr lang="en-US"/>
          </a:p>
        </p:txBody>
      </p:sp>
    </p:spTree>
    <p:extLst>
      <p:ext uri="{BB962C8B-B14F-4D97-AF65-F5344CB8AC3E}">
        <p14:creationId xmlns:p14="http://schemas.microsoft.com/office/powerpoint/2010/main" val="7218100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hoc10.vn/doc-sach/tieng-viet-4-tap-2/1/388/60/" TargetMode="Externa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hoc10.vn/doc-sach/tieng-viet-4-tap-2/1/388/60/" TargetMode="External"/><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hyperlink" Target="https://www.facebook.com/groups/hoc10donghanhcunggiaovientieuhoc" TargetMode="External"/><Relationship Id="rId2" Type="http://schemas.openxmlformats.org/officeDocument/2006/relationships/image" Target="../media/image20.jpg"/><Relationship Id="rId1" Type="http://schemas.openxmlformats.org/officeDocument/2006/relationships/slideLayout" Target="../slideLayouts/slideLayout23.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ieng-viet-4-tap-2/1/388/60/"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hoc10.vn/doc-sach/tieng-viet-4-tap-2/1/388/60/" TargetMode="Externa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54;p1">
            <a:extLst>
              <a:ext uri="{FF2B5EF4-FFF2-40B4-BE49-F238E27FC236}">
                <a16:creationId xmlns:a16="http://schemas.microsoft.com/office/drawing/2014/main" id="{C8F29496-1A23-93BD-8B98-920D11615CB0}"/>
              </a:ext>
            </a:extLst>
          </p:cNvPr>
          <p:cNvSpPr txBox="1">
            <a:spLocks/>
          </p:cNvSpPr>
          <p:nvPr/>
        </p:nvSpPr>
        <p:spPr>
          <a:xfrm>
            <a:off x="1106229" y="1924062"/>
            <a:ext cx="9979542" cy="248425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4800" b="1" i="0" u="none" strike="noStrike" kern="0" cap="none" spc="0" normalizeH="0" baseline="0" noProof="0" dirty="0" err="1">
                <a:ln>
                  <a:noFill/>
                </a:ln>
                <a:solidFill>
                  <a:srgbClr val="002060"/>
                </a:solidFill>
                <a:effectLst/>
                <a:uLnTx/>
                <a:uFillTx/>
                <a:latin typeface="UTM Avo" panose="02040603050506020204" pitchFamily="18"/>
                <a:sym typeface="Calibri"/>
              </a:rPr>
              <a:t>Tuần</a:t>
            </a:r>
            <a:r>
              <a:rPr kumimoji="0" lang="en-US" sz="4800" b="1" i="0" u="none" strike="noStrike" kern="0" cap="none" spc="0" normalizeH="0" baseline="0" noProof="0" dirty="0">
                <a:ln>
                  <a:noFill/>
                </a:ln>
                <a:solidFill>
                  <a:srgbClr val="002060"/>
                </a:solidFill>
                <a:effectLst/>
                <a:uLnTx/>
                <a:uFillTx/>
                <a:latin typeface="UTM Avo" panose="02040603050506020204" pitchFamily="18"/>
                <a:sym typeface="Calibri"/>
              </a:rPr>
              <a:t> 26</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vi-VN" sz="4800" b="1" i="0" u="none" strike="noStrike" kern="0" cap="none" spc="0" normalizeH="0" baseline="0" noProof="0" dirty="0">
                <a:ln>
                  <a:noFill/>
                </a:ln>
                <a:solidFill>
                  <a:srgbClr val="FF0000"/>
                </a:solidFill>
                <a:effectLst/>
                <a:uLnTx/>
                <a:uFillTx/>
                <a:latin typeface="UTM Avo" panose="02040603050506020204" pitchFamily="18"/>
                <a:cs typeface="Arial" panose="020B0604020202020204" pitchFamily="34" charset="0"/>
                <a:sym typeface="Calibri"/>
              </a:rPr>
              <a:t>Luyện từ và câu: Trạng ngữ</a:t>
            </a:r>
            <a:endParaRPr kumimoji="0" lang="en-US" sz="4800" b="1" i="0" u="none" strike="noStrike" kern="0" cap="none" spc="0" normalizeH="0" baseline="0" noProof="0" dirty="0">
              <a:ln>
                <a:noFill/>
              </a:ln>
              <a:solidFill>
                <a:srgbClr val="FF0000"/>
              </a:solidFill>
              <a:effectLst/>
              <a:uLnTx/>
              <a:uFillTx/>
              <a:latin typeface="UTM Avo" panose="02040603050506020204" pitchFamily="18"/>
              <a:cs typeface="Arial" panose="020B0604020202020204" pitchFamily="34" charset="0"/>
              <a:sym typeface="Calibri"/>
            </a:endParaRPr>
          </a:p>
        </p:txBody>
      </p:sp>
      <p:sp>
        <p:nvSpPr>
          <p:cNvPr id="6" name="TextBox 5">
            <a:extLst>
              <a:ext uri="{FF2B5EF4-FFF2-40B4-BE49-F238E27FC236}">
                <a16:creationId xmlns:a16="http://schemas.microsoft.com/office/drawing/2014/main" id="{32F50952-C3AA-0DA7-501F-3C8841BFFE53}"/>
              </a:ext>
            </a:extLst>
          </p:cNvPr>
          <p:cNvSpPr txBox="1"/>
          <p:nvPr/>
        </p:nvSpPr>
        <p:spPr>
          <a:xfrm>
            <a:off x="8910084" y="141514"/>
            <a:ext cx="3281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TIẾNG VIỆT 4</a:t>
            </a:r>
          </a:p>
        </p:txBody>
      </p:sp>
      <p:sp>
        <p:nvSpPr>
          <p:cNvPr id="7" name="TextBox 6">
            <a:extLst>
              <a:ext uri="{FF2B5EF4-FFF2-40B4-BE49-F238E27FC236}">
                <a16:creationId xmlns:a16="http://schemas.microsoft.com/office/drawing/2014/main" id="{DECAFAE6-6A63-972C-89E4-39C8906555F1}"/>
              </a:ext>
            </a:extLst>
          </p:cNvPr>
          <p:cNvSpPr txBox="1"/>
          <p:nvPr/>
        </p:nvSpPr>
        <p:spPr>
          <a:xfrm>
            <a:off x="10277475" y="771178"/>
            <a:ext cx="1673225" cy="52322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Tập</a:t>
            </a: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 2</a:t>
            </a:r>
          </a:p>
        </p:txBody>
      </p:sp>
    </p:spTree>
    <p:extLst>
      <p:ext uri="{BB962C8B-B14F-4D97-AF65-F5344CB8AC3E}">
        <p14:creationId xmlns:p14="http://schemas.microsoft.com/office/powerpoint/2010/main" val="205994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81;p10">
            <a:extLst>
              <a:ext uri="{FF2B5EF4-FFF2-40B4-BE49-F238E27FC236}">
                <a16:creationId xmlns:a16="http://schemas.microsoft.com/office/drawing/2014/main" id="{67F07544-C4D5-4FCA-5FE4-FF761BC843F8}"/>
              </a:ext>
            </a:extLst>
          </p:cNvPr>
          <p:cNvSpPr/>
          <p:nvPr/>
        </p:nvSpPr>
        <p:spPr>
          <a:xfrm rot="-3766568">
            <a:off x="-3091328" y="6286468"/>
            <a:ext cx="5970387" cy="5253941"/>
          </a:xfrm>
          <a:custGeom>
            <a:avLst/>
            <a:gdLst/>
            <a:ahLst/>
            <a:cxnLst/>
            <a:rect l="l" t="t" r="r" b="b"/>
            <a:pathLst>
              <a:path w="8955581" h="7880911" extrusionOk="0">
                <a:moveTo>
                  <a:pt x="0" y="0"/>
                </a:moveTo>
                <a:lnTo>
                  <a:pt x="8955581" y="0"/>
                </a:lnTo>
                <a:lnTo>
                  <a:pt x="8955581" y="7880912"/>
                </a:lnTo>
                <a:lnTo>
                  <a:pt x="0" y="7880912"/>
                </a:lnTo>
                <a:lnTo>
                  <a:pt x="0" y="0"/>
                </a:lnTo>
                <a:close/>
              </a:path>
            </a:pathLst>
          </a:custGeom>
          <a:blipFill rotWithShape="1">
            <a:blip r:embed="rId3">
              <a:alphaModFix/>
            </a:blip>
            <a:stretch>
              <a:fillRect/>
            </a:stretch>
          </a:blipFill>
          <a:ln>
            <a:noFill/>
          </a:ln>
        </p:spPr>
        <p:txBody>
          <a:bodyPr/>
          <a:lstStyle/>
          <a:p>
            <a:endParaRPr lang="en-US"/>
          </a:p>
        </p:txBody>
      </p:sp>
      <p:sp>
        <p:nvSpPr>
          <p:cNvPr id="3" name="Google Shape;182;p10">
            <a:extLst>
              <a:ext uri="{FF2B5EF4-FFF2-40B4-BE49-F238E27FC236}">
                <a16:creationId xmlns:a16="http://schemas.microsoft.com/office/drawing/2014/main" id="{C2D31629-5E56-31F3-39FB-B85D09A0A215}"/>
              </a:ext>
            </a:extLst>
          </p:cNvPr>
          <p:cNvSpPr/>
          <p:nvPr/>
        </p:nvSpPr>
        <p:spPr>
          <a:xfrm rot="-3766568">
            <a:off x="8900228" y="3878246"/>
            <a:ext cx="5213533" cy="4587909"/>
          </a:xfrm>
          <a:custGeom>
            <a:avLst/>
            <a:gdLst/>
            <a:ahLst/>
            <a:cxnLst/>
            <a:rect l="l" t="t" r="r" b="b"/>
            <a:pathLst>
              <a:path w="7820300" h="6881864" extrusionOk="0">
                <a:moveTo>
                  <a:pt x="0" y="0"/>
                </a:moveTo>
                <a:lnTo>
                  <a:pt x="7820300" y="0"/>
                </a:lnTo>
                <a:lnTo>
                  <a:pt x="7820300" y="6881864"/>
                </a:lnTo>
                <a:lnTo>
                  <a:pt x="0" y="6881864"/>
                </a:lnTo>
                <a:lnTo>
                  <a:pt x="0" y="0"/>
                </a:lnTo>
                <a:close/>
              </a:path>
            </a:pathLst>
          </a:custGeom>
          <a:blipFill rotWithShape="1">
            <a:blip r:embed="rId3">
              <a:alphaModFix/>
            </a:blip>
            <a:stretch>
              <a:fillRect/>
            </a:stretch>
          </a:blipFill>
          <a:ln>
            <a:noFill/>
          </a:ln>
        </p:spPr>
        <p:txBody>
          <a:bodyPr/>
          <a:lstStyle/>
          <a:p>
            <a:endParaRPr lang="en-US"/>
          </a:p>
        </p:txBody>
      </p:sp>
      <p:sp>
        <p:nvSpPr>
          <p:cNvPr id="4" name="Google Shape;183;p10">
            <a:extLst>
              <a:ext uri="{FF2B5EF4-FFF2-40B4-BE49-F238E27FC236}">
                <a16:creationId xmlns:a16="http://schemas.microsoft.com/office/drawing/2014/main" id="{01BA36D2-63C5-0612-03F2-7EA4F04BDCB7}"/>
              </a:ext>
            </a:extLst>
          </p:cNvPr>
          <p:cNvSpPr/>
          <p:nvPr/>
        </p:nvSpPr>
        <p:spPr>
          <a:xfrm rot="1472322">
            <a:off x="9438623" y="4403167"/>
            <a:ext cx="615993" cy="1892715"/>
          </a:xfrm>
          <a:custGeom>
            <a:avLst/>
            <a:gdLst/>
            <a:ahLst/>
            <a:cxnLst/>
            <a:rect l="l" t="t" r="r" b="b"/>
            <a:pathLst>
              <a:path w="923989" h="2839073" extrusionOk="0">
                <a:moveTo>
                  <a:pt x="0" y="0"/>
                </a:moveTo>
                <a:lnTo>
                  <a:pt x="923989" y="0"/>
                </a:lnTo>
                <a:lnTo>
                  <a:pt x="923989" y="2839072"/>
                </a:lnTo>
                <a:lnTo>
                  <a:pt x="0" y="2839072"/>
                </a:lnTo>
                <a:lnTo>
                  <a:pt x="0" y="0"/>
                </a:lnTo>
                <a:close/>
              </a:path>
            </a:pathLst>
          </a:custGeom>
          <a:blipFill rotWithShape="1">
            <a:blip r:embed="rId4">
              <a:alphaModFix/>
            </a:blip>
            <a:stretch>
              <a:fillRect/>
            </a:stretch>
          </a:blipFill>
          <a:ln>
            <a:noFill/>
          </a:ln>
        </p:spPr>
        <p:txBody>
          <a:bodyPr/>
          <a:lstStyle/>
          <a:p>
            <a:endParaRPr lang="en-US"/>
          </a:p>
        </p:txBody>
      </p:sp>
      <p:grpSp>
        <p:nvGrpSpPr>
          <p:cNvPr id="5" name="Google Shape;184;p10">
            <a:extLst>
              <a:ext uri="{FF2B5EF4-FFF2-40B4-BE49-F238E27FC236}">
                <a16:creationId xmlns:a16="http://schemas.microsoft.com/office/drawing/2014/main" id="{4E3F7FDF-3B44-2AC1-BD5C-18555AA4730A}"/>
              </a:ext>
            </a:extLst>
          </p:cNvPr>
          <p:cNvGrpSpPr/>
          <p:nvPr/>
        </p:nvGrpSpPr>
        <p:grpSpPr>
          <a:xfrm>
            <a:off x="4006265" y="2634236"/>
            <a:ext cx="4179467" cy="4067082"/>
            <a:chOff x="1961024" y="4999219"/>
            <a:chExt cx="1409904" cy="1371992"/>
          </a:xfrm>
        </p:grpSpPr>
        <p:sp>
          <p:nvSpPr>
            <p:cNvPr id="6" name="Google Shape;185;p10">
              <a:extLst>
                <a:ext uri="{FF2B5EF4-FFF2-40B4-BE49-F238E27FC236}">
                  <a16:creationId xmlns:a16="http://schemas.microsoft.com/office/drawing/2014/main" id="{1192520F-ED78-2DE1-2A12-25498DE3BDFF}"/>
                </a:ext>
              </a:extLst>
            </p:cNvPr>
            <p:cNvSpPr/>
            <p:nvPr/>
          </p:nvSpPr>
          <p:spPr>
            <a:xfrm>
              <a:off x="1961024" y="4999219"/>
              <a:ext cx="1409904" cy="1305924"/>
            </a:xfrm>
            <a:custGeom>
              <a:avLst/>
              <a:gdLst/>
              <a:ahLst/>
              <a:cxnLst/>
              <a:rect l="l" t="t" r="r" b="b"/>
              <a:pathLst>
                <a:path w="1409904" h="1305924" extrusionOk="0">
                  <a:moveTo>
                    <a:pt x="0" y="0"/>
                  </a:moveTo>
                  <a:lnTo>
                    <a:pt x="1409904" y="0"/>
                  </a:lnTo>
                  <a:lnTo>
                    <a:pt x="1409904" y="1305924"/>
                  </a:lnTo>
                  <a:lnTo>
                    <a:pt x="0" y="1305924"/>
                  </a:lnTo>
                  <a:lnTo>
                    <a:pt x="0" y="0"/>
                  </a:lnTo>
                  <a:close/>
                </a:path>
              </a:pathLst>
            </a:custGeom>
            <a:blipFill rotWithShape="1">
              <a:blip r:embed="rId5">
                <a:alphaModFix/>
              </a:blip>
              <a:stretch>
                <a:fillRect/>
              </a:stretch>
            </a:blipFill>
            <a:ln>
              <a:noFill/>
            </a:ln>
          </p:spPr>
          <p:txBody>
            <a:bodyPr/>
            <a:lstStyle/>
            <a:p>
              <a:endParaRPr lang="en-US"/>
            </a:p>
          </p:txBody>
        </p:sp>
        <p:sp>
          <p:nvSpPr>
            <p:cNvPr id="7" name="Google Shape;186;p10">
              <a:extLst>
                <a:ext uri="{FF2B5EF4-FFF2-40B4-BE49-F238E27FC236}">
                  <a16:creationId xmlns:a16="http://schemas.microsoft.com/office/drawing/2014/main" id="{CB4E8056-B84B-A9BD-D355-E5DD016B9D4A}"/>
                </a:ext>
              </a:extLst>
            </p:cNvPr>
            <p:cNvSpPr/>
            <p:nvPr/>
          </p:nvSpPr>
          <p:spPr>
            <a:xfrm>
              <a:off x="2134947" y="5322429"/>
              <a:ext cx="1062057" cy="1048782"/>
            </a:xfrm>
            <a:custGeom>
              <a:avLst/>
              <a:gdLst/>
              <a:ahLst/>
              <a:cxnLst/>
              <a:rect l="l" t="t" r="r" b="b"/>
              <a:pathLst>
                <a:path w="1062057" h="1048782" extrusionOk="0">
                  <a:moveTo>
                    <a:pt x="0" y="0"/>
                  </a:moveTo>
                  <a:lnTo>
                    <a:pt x="1062057" y="0"/>
                  </a:lnTo>
                  <a:lnTo>
                    <a:pt x="1062057" y="1048782"/>
                  </a:lnTo>
                  <a:lnTo>
                    <a:pt x="0" y="1048782"/>
                  </a:lnTo>
                  <a:lnTo>
                    <a:pt x="0" y="0"/>
                  </a:lnTo>
                  <a:close/>
                </a:path>
              </a:pathLst>
            </a:custGeom>
            <a:blipFill rotWithShape="1">
              <a:blip r:embed="rId6">
                <a:alphaModFix/>
              </a:blip>
              <a:stretch>
                <a:fillRect/>
              </a:stretch>
            </a:blipFill>
            <a:ln>
              <a:noFill/>
            </a:ln>
          </p:spPr>
          <p:txBody>
            <a:bodyPr/>
            <a:lstStyle/>
            <a:p>
              <a:endParaRPr lang="en-US"/>
            </a:p>
          </p:txBody>
        </p:sp>
      </p:grpSp>
      <p:sp>
        <p:nvSpPr>
          <p:cNvPr id="8" name="Google Shape;187;p10">
            <a:extLst>
              <a:ext uri="{FF2B5EF4-FFF2-40B4-BE49-F238E27FC236}">
                <a16:creationId xmlns:a16="http://schemas.microsoft.com/office/drawing/2014/main" id="{EB79D261-6CA8-F273-EA6D-CC5AF405BD32}"/>
              </a:ext>
            </a:extLst>
          </p:cNvPr>
          <p:cNvSpPr txBox="1"/>
          <p:nvPr/>
        </p:nvSpPr>
        <p:spPr>
          <a:xfrm>
            <a:off x="3329489" y="1800829"/>
            <a:ext cx="5533021" cy="833407"/>
          </a:xfrm>
          <a:prstGeom prst="rect">
            <a:avLst/>
          </a:prstGeom>
          <a:noFill/>
          <a:ln>
            <a:noFill/>
          </a:ln>
        </p:spPr>
        <p:txBody>
          <a:bodyPr spcFirstLastPara="1" wrap="square" lIns="60950" tIns="30467" rIns="60950" bIns="30467" anchor="t" anchorCtr="0">
            <a:spAutoFit/>
          </a:bodyPr>
          <a:lstStyle/>
          <a:p>
            <a:pPr algn="ctr">
              <a:lnSpc>
                <a:spcPct val="114000"/>
              </a:lnSpc>
            </a:pPr>
            <a:r>
              <a:rPr lang="vi-VN" sz="4400" b="1" dirty="0">
                <a:solidFill>
                  <a:schemeClr val="bg1"/>
                </a:solidFill>
                <a:latin typeface="UTM Avo" panose="02040603050506020204" pitchFamily="18"/>
              </a:rPr>
              <a:t>2. Rút ra bài học</a:t>
            </a:r>
            <a:endParaRPr sz="4400" dirty="0">
              <a:solidFill>
                <a:schemeClr val="bg1"/>
              </a:solidFill>
              <a:latin typeface="UTM Avo" panose="02040603050506020204" pitchFamily="18"/>
            </a:endParaRPr>
          </a:p>
        </p:txBody>
      </p:sp>
    </p:spTree>
    <p:extLst>
      <p:ext uri="{BB962C8B-B14F-4D97-AF65-F5344CB8AC3E}">
        <p14:creationId xmlns:p14="http://schemas.microsoft.com/office/powerpoint/2010/main" val="30803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99;p11">
            <a:extLst>
              <a:ext uri="{FF2B5EF4-FFF2-40B4-BE49-F238E27FC236}">
                <a16:creationId xmlns:a16="http://schemas.microsoft.com/office/drawing/2014/main" id="{04EC1421-1B46-5292-F8AA-B25A88FD45F9}"/>
              </a:ext>
            </a:extLst>
          </p:cNvPr>
          <p:cNvSpPr/>
          <p:nvPr/>
        </p:nvSpPr>
        <p:spPr>
          <a:xfrm>
            <a:off x="2153047" y="2336800"/>
            <a:ext cx="7885906" cy="2988629"/>
          </a:xfrm>
          <a:prstGeom prst="roundRect">
            <a:avLst>
              <a:gd name="adj" fmla="val 16667"/>
            </a:avLst>
          </a:prstGeom>
          <a:solidFill>
            <a:schemeClr val="lt1"/>
          </a:solidFill>
          <a:ln w="25400" cap="flat" cmpd="sng">
            <a:solidFill>
              <a:srgbClr val="FF9E7A"/>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60950" tIns="30467" rIns="60950" bIns="30467" anchor="ctr" anchorCtr="0">
            <a:noAutofit/>
          </a:bodyPr>
          <a:lstStyle/>
          <a:p>
            <a:pPr algn="ctr">
              <a:lnSpc>
                <a:spcPct val="150000"/>
              </a:lnSpc>
            </a:pPr>
            <a:r>
              <a:rPr lang="vi-VN" sz="3200">
                <a:solidFill>
                  <a:schemeClr val="bg1"/>
                </a:solidFill>
                <a:latin typeface="UTM Avo" panose="02040603050506020204" pitchFamily="18"/>
              </a:rPr>
              <a:t>Trạng ngữ thường đứng đầu câu, </a:t>
            </a:r>
            <a:endParaRPr sz="500">
              <a:solidFill>
                <a:schemeClr val="bg1"/>
              </a:solidFill>
              <a:latin typeface="UTM Avo" panose="02040603050506020204" pitchFamily="18"/>
            </a:endParaRPr>
          </a:p>
          <a:p>
            <a:pPr algn="ctr">
              <a:lnSpc>
                <a:spcPct val="150000"/>
              </a:lnSpc>
            </a:pPr>
            <a:r>
              <a:rPr lang="vi-VN" sz="3200">
                <a:solidFill>
                  <a:schemeClr val="bg1"/>
                </a:solidFill>
                <a:latin typeface="UTM Avo" panose="02040603050506020204" pitchFamily="18"/>
              </a:rPr>
              <a:t>ngăn cách với hai thành phần chính </a:t>
            </a:r>
            <a:endParaRPr sz="500">
              <a:solidFill>
                <a:schemeClr val="bg1"/>
              </a:solidFill>
              <a:latin typeface="UTM Avo" panose="02040603050506020204" pitchFamily="18"/>
            </a:endParaRPr>
          </a:p>
          <a:p>
            <a:pPr algn="ctr">
              <a:lnSpc>
                <a:spcPct val="150000"/>
              </a:lnSpc>
            </a:pPr>
            <a:r>
              <a:rPr lang="vi-VN" sz="3200">
                <a:solidFill>
                  <a:schemeClr val="bg1"/>
                </a:solidFill>
                <a:latin typeface="UTM Avo" panose="02040603050506020204" pitchFamily="18"/>
              </a:rPr>
              <a:t>của câu bằng dấu phẩy.</a:t>
            </a:r>
            <a:endParaRPr sz="3200">
              <a:solidFill>
                <a:schemeClr val="bg1"/>
              </a:solidFill>
              <a:latin typeface="UTM Avo" panose="02040603050506020204" pitchFamily="18"/>
            </a:endParaRPr>
          </a:p>
        </p:txBody>
      </p:sp>
    </p:spTree>
    <p:extLst>
      <p:ext uri="{BB962C8B-B14F-4D97-AF65-F5344CB8AC3E}">
        <p14:creationId xmlns:p14="http://schemas.microsoft.com/office/powerpoint/2010/main" val="869953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Tiếng việt (1)">
            <a:extLst>
              <a:ext uri="{FF2B5EF4-FFF2-40B4-BE49-F238E27FC236}">
                <a16:creationId xmlns:a16="http://schemas.microsoft.com/office/drawing/2014/main" id="{2561DA70-C5C3-4B1C-BCF1-5AE58EB49A6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6413"/>
          </a:xfrm>
          <a:prstGeom prst="rect">
            <a:avLst/>
          </a:prstGeom>
        </p:spPr>
      </p:pic>
      <p:pic>
        <p:nvPicPr>
          <p:cNvPr id="2" name="Picture 1">
            <a:hlinkClick r:id="rId3"/>
            <a:extLst>
              <a:ext uri="{FF2B5EF4-FFF2-40B4-BE49-F238E27FC236}">
                <a16:creationId xmlns:a16="http://schemas.microsoft.com/office/drawing/2014/main" id="{5CE2061C-8B0D-AC4A-BA88-56FFD890CF9A}"/>
              </a:ext>
            </a:extLst>
          </p:cNvPr>
          <p:cNvPicPr>
            <a:picLocks noChangeAspect="1"/>
          </p:cNvPicPr>
          <p:nvPr/>
        </p:nvPicPr>
        <p:blipFill>
          <a:blip r:embed="rId4"/>
          <a:stretch>
            <a:fillRect/>
          </a:stretch>
        </p:blipFill>
        <p:spPr>
          <a:xfrm>
            <a:off x="9080119" y="691352"/>
            <a:ext cx="3111881" cy="1721648"/>
          </a:xfrm>
          <a:prstGeom prst="rect">
            <a:avLst/>
          </a:prstGeom>
        </p:spPr>
      </p:pic>
    </p:spTree>
    <p:extLst>
      <p:ext uri="{BB962C8B-B14F-4D97-AF65-F5344CB8AC3E}">
        <p14:creationId xmlns:p14="http://schemas.microsoft.com/office/powerpoint/2010/main" val="1621639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218;p13">
            <a:extLst>
              <a:ext uri="{FF2B5EF4-FFF2-40B4-BE49-F238E27FC236}">
                <a16:creationId xmlns:a16="http://schemas.microsoft.com/office/drawing/2014/main" id="{ABA97401-9DD1-91EE-1307-C451578AA124}"/>
              </a:ext>
            </a:extLst>
          </p:cNvPr>
          <p:cNvSpPr txBox="1"/>
          <p:nvPr/>
        </p:nvSpPr>
        <p:spPr>
          <a:xfrm>
            <a:off x="873300" y="1534948"/>
            <a:ext cx="10445400" cy="430861"/>
          </a:xfrm>
          <a:prstGeom prst="rect">
            <a:avLst/>
          </a:prstGeom>
          <a:noFill/>
          <a:ln>
            <a:noFill/>
          </a:ln>
        </p:spPr>
        <p:txBody>
          <a:bodyPr spcFirstLastPara="1" wrap="square" lIns="60950" tIns="30467" rIns="60950" bIns="30467" anchor="t" anchorCtr="0">
            <a:spAutoFit/>
          </a:bodyPr>
          <a:lstStyle/>
          <a:p>
            <a:pPr algn="ctr"/>
            <a:r>
              <a:rPr lang="vi-VN" sz="2400" b="1" dirty="0">
                <a:solidFill>
                  <a:schemeClr val="bg1"/>
                </a:solidFill>
                <a:latin typeface="UTM Avo" panose="02040603050506020204" pitchFamily="18"/>
              </a:rPr>
              <a:t>Bài tập 1. Tìm trạng ngữ trong các câu sau: </a:t>
            </a:r>
            <a:endParaRPr sz="2400" dirty="0">
              <a:solidFill>
                <a:schemeClr val="bg1"/>
              </a:solidFill>
              <a:latin typeface="UTM Avo" panose="02040603050506020204" pitchFamily="18"/>
            </a:endParaRPr>
          </a:p>
        </p:txBody>
      </p:sp>
      <p:sp>
        <p:nvSpPr>
          <p:cNvPr id="6" name="Google Shape;219;p13">
            <a:extLst>
              <a:ext uri="{FF2B5EF4-FFF2-40B4-BE49-F238E27FC236}">
                <a16:creationId xmlns:a16="http://schemas.microsoft.com/office/drawing/2014/main" id="{E8707D81-C028-29EA-20C0-75DA3865767E}"/>
              </a:ext>
            </a:extLst>
          </p:cNvPr>
          <p:cNvSpPr/>
          <p:nvPr/>
        </p:nvSpPr>
        <p:spPr>
          <a:xfrm>
            <a:off x="711200" y="2070099"/>
            <a:ext cx="10769600" cy="4597400"/>
          </a:xfrm>
          <a:prstGeom prst="roundRect">
            <a:avLst>
              <a:gd name="adj" fmla="val 3647"/>
            </a:avLst>
          </a:prstGeom>
          <a:solidFill>
            <a:schemeClr val="tx1"/>
          </a:solidFill>
          <a:ln w="25400" cap="flat" cmpd="sng">
            <a:solidFill>
              <a:schemeClr val="accent2"/>
            </a:solidFill>
            <a:prstDash val="solid"/>
            <a:round/>
            <a:headEnd type="none" w="sm" len="sm"/>
            <a:tailEnd type="none" w="sm" len="sm"/>
          </a:ln>
        </p:spPr>
        <p:txBody>
          <a:bodyPr spcFirstLastPara="1" wrap="square" lIns="240000" tIns="30467" rIns="240000" bIns="120000" anchor="ctr" anchorCtr="0">
            <a:noAutofit/>
          </a:bodyPr>
          <a:lstStyle/>
          <a:p>
            <a:pPr indent="304815" algn="just">
              <a:lnSpc>
                <a:spcPct val="150000"/>
              </a:lnSpc>
            </a:pPr>
            <a:r>
              <a:rPr lang="vi-VN" sz="2400" dirty="0">
                <a:solidFill>
                  <a:schemeClr val="bg1"/>
                </a:solidFill>
                <a:latin typeface="UTM Avo" panose="02040603050506020204" pitchFamily="18"/>
              </a:rPr>
              <a:t>Thuở xưa, nước ta bị giặc Minh xâm lược. Bấy giờ, có ông Lê Lợi khởi nghĩa ở vùng Lam Sơn. Trong buổi đầu, vì còn yếu, nghĩa quân nhiều lần bị thua. Để giúp Lê Lợi đánh đuổi ngoại xâm, Đức Long Quân đã cho nghĩa quân mượn thanh gươm thần. Từ khi có gươm thần, nghĩa quân đánh đâu thắng đó. Sau khi đuổi giặc Minh về nước, Lê Lợi lên ngôi vua. Một năm sau, khi nhà vua cưỡi thuyền rồng dạo quanh hồ Tả Vọng, Long Quân sai Rùa Vàng lên lấy lại thanh gươm thần. Từ đó, hồ mang tên Hồ Gươm.</a:t>
            </a:r>
            <a:endParaRPr sz="2400" dirty="0">
              <a:solidFill>
                <a:schemeClr val="bg1"/>
              </a:solidFill>
              <a:latin typeface="UTM Avo" panose="02040603050506020204" pitchFamily="18"/>
            </a:endParaRPr>
          </a:p>
        </p:txBody>
      </p:sp>
      <p:cxnSp>
        <p:nvCxnSpPr>
          <p:cNvPr id="7" name="Google Shape;220;p13">
            <a:extLst>
              <a:ext uri="{FF2B5EF4-FFF2-40B4-BE49-F238E27FC236}">
                <a16:creationId xmlns:a16="http://schemas.microsoft.com/office/drawing/2014/main" id="{A191F33A-7DFB-2754-AB0F-36A666EE48C6}"/>
              </a:ext>
            </a:extLst>
          </p:cNvPr>
          <p:cNvCxnSpPr/>
          <p:nvPr/>
        </p:nvCxnSpPr>
        <p:spPr>
          <a:xfrm>
            <a:off x="1316788" y="2590800"/>
            <a:ext cx="1332000" cy="0"/>
          </a:xfrm>
          <a:prstGeom prst="straightConnector1">
            <a:avLst/>
          </a:prstGeom>
          <a:noFill/>
          <a:ln w="28575" cap="flat" cmpd="sng">
            <a:solidFill>
              <a:srgbClr val="FF0000"/>
            </a:solidFill>
            <a:prstDash val="solid"/>
            <a:round/>
            <a:headEnd type="none" w="sm" len="sm"/>
            <a:tailEnd type="none" w="sm" len="sm"/>
          </a:ln>
        </p:spPr>
      </p:cxnSp>
      <p:cxnSp>
        <p:nvCxnSpPr>
          <p:cNvPr id="8" name="Google Shape;221;p13">
            <a:extLst>
              <a:ext uri="{FF2B5EF4-FFF2-40B4-BE49-F238E27FC236}">
                <a16:creationId xmlns:a16="http://schemas.microsoft.com/office/drawing/2014/main" id="{4A6D1AAB-7DBE-2AA4-3D23-3E4989DAD525}"/>
              </a:ext>
            </a:extLst>
          </p:cNvPr>
          <p:cNvCxnSpPr/>
          <p:nvPr/>
        </p:nvCxnSpPr>
        <p:spPr>
          <a:xfrm>
            <a:off x="5268888" y="3187700"/>
            <a:ext cx="2232000" cy="0"/>
          </a:xfrm>
          <a:prstGeom prst="straightConnector1">
            <a:avLst/>
          </a:prstGeom>
          <a:noFill/>
          <a:ln w="28575" cap="flat" cmpd="sng">
            <a:solidFill>
              <a:srgbClr val="FF0000"/>
            </a:solidFill>
            <a:prstDash val="solid"/>
            <a:round/>
            <a:headEnd type="none" w="sm" len="sm"/>
            <a:tailEnd type="none" w="sm" len="sm"/>
          </a:ln>
        </p:spPr>
      </p:cxnSp>
      <p:cxnSp>
        <p:nvCxnSpPr>
          <p:cNvPr id="9" name="Google Shape;222;p13">
            <a:extLst>
              <a:ext uri="{FF2B5EF4-FFF2-40B4-BE49-F238E27FC236}">
                <a16:creationId xmlns:a16="http://schemas.microsoft.com/office/drawing/2014/main" id="{3534FE81-8149-64E2-4E07-DA76EA0EFAA6}"/>
              </a:ext>
            </a:extLst>
          </p:cNvPr>
          <p:cNvCxnSpPr/>
          <p:nvPr/>
        </p:nvCxnSpPr>
        <p:spPr>
          <a:xfrm>
            <a:off x="7773988" y="2628900"/>
            <a:ext cx="1152000" cy="0"/>
          </a:xfrm>
          <a:prstGeom prst="straightConnector1">
            <a:avLst/>
          </a:prstGeom>
          <a:noFill/>
          <a:ln w="28575" cap="flat" cmpd="sng">
            <a:solidFill>
              <a:srgbClr val="FF0000"/>
            </a:solidFill>
            <a:prstDash val="solid"/>
            <a:round/>
            <a:headEnd type="none" w="sm" len="sm"/>
            <a:tailEnd type="none" w="sm" len="sm"/>
          </a:ln>
        </p:spPr>
      </p:cxnSp>
      <p:cxnSp>
        <p:nvCxnSpPr>
          <p:cNvPr id="10" name="Google Shape;223;p13">
            <a:extLst>
              <a:ext uri="{FF2B5EF4-FFF2-40B4-BE49-F238E27FC236}">
                <a16:creationId xmlns:a16="http://schemas.microsoft.com/office/drawing/2014/main" id="{71BDDF9D-4AE9-2149-2219-C4C0D0F02CFA}"/>
              </a:ext>
            </a:extLst>
          </p:cNvPr>
          <p:cNvCxnSpPr/>
          <p:nvPr/>
        </p:nvCxnSpPr>
        <p:spPr>
          <a:xfrm>
            <a:off x="3836988" y="3745624"/>
            <a:ext cx="5688000" cy="0"/>
          </a:xfrm>
          <a:prstGeom prst="straightConnector1">
            <a:avLst/>
          </a:prstGeom>
          <a:noFill/>
          <a:ln w="28575" cap="flat" cmpd="sng">
            <a:solidFill>
              <a:srgbClr val="FF0000"/>
            </a:solidFill>
            <a:prstDash val="solid"/>
            <a:round/>
            <a:headEnd type="none" w="sm" len="sm"/>
            <a:tailEnd type="none" w="sm" len="sm"/>
          </a:ln>
        </p:spPr>
      </p:cxnSp>
      <p:cxnSp>
        <p:nvCxnSpPr>
          <p:cNvPr id="11" name="Google Shape;224;p13">
            <a:extLst>
              <a:ext uri="{FF2B5EF4-FFF2-40B4-BE49-F238E27FC236}">
                <a16:creationId xmlns:a16="http://schemas.microsoft.com/office/drawing/2014/main" id="{25503765-913E-1057-FCC5-1C14F7BA5049}"/>
              </a:ext>
            </a:extLst>
          </p:cNvPr>
          <p:cNvCxnSpPr/>
          <p:nvPr/>
        </p:nvCxnSpPr>
        <p:spPr>
          <a:xfrm>
            <a:off x="8925988" y="4292600"/>
            <a:ext cx="2268000" cy="0"/>
          </a:xfrm>
          <a:prstGeom prst="straightConnector1">
            <a:avLst/>
          </a:prstGeom>
          <a:noFill/>
          <a:ln w="28575" cap="flat" cmpd="sng">
            <a:solidFill>
              <a:srgbClr val="FF0000"/>
            </a:solidFill>
            <a:prstDash val="solid"/>
            <a:round/>
            <a:headEnd type="none" w="sm" len="sm"/>
            <a:tailEnd type="none" w="sm" len="sm"/>
          </a:ln>
        </p:spPr>
      </p:cxnSp>
      <p:cxnSp>
        <p:nvCxnSpPr>
          <p:cNvPr id="12" name="Google Shape;225;p13">
            <a:extLst>
              <a:ext uri="{FF2B5EF4-FFF2-40B4-BE49-F238E27FC236}">
                <a16:creationId xmlns:a16="http://schemas.microsoft.com/office/drawing/2014/main" id="{D6CBB36A-E754-2EEE-8F30-5D5DF8B64DD0}"/>
              </a:ext>
            </a:extLst>
          </p:cNvPr>
          <p:cNvCxnSpPr/>
          <p:nvPr/>
        </p:nvCxnSpPr>
        <p:spPr>
          <a:xfrm>
            <a:off x="992188" y="4813300"/>
            <a:ext cx="720000" cy="0"/>
          </a:xfrm>
          <a:prstGeom prst="straightConnector1">
            <a:avLst/>
          </a:prstGeom>
          <a:noFill/>
          <a:ln w="28575" cap="flat" cmpd="sng">
            <a:solidFill>
              <a:srgbClr val="FF0000"/>
            </a:solidFill>
            <a:prstDash val="solid"/>
            <a:round/>
            <a:headEnd type="none" w="sm" len="sm"/>
            <a:tailEnd type="none" w="sm" len="sm"/>
          </a:ln>
        </p:spPr>
      </p:cxnSp>
      <p:cxnSp>
        <p:nvCxnSpPr>
          <p:cNvPr id="13" name="Google Shape;226;p13">
            <a:extLst>
              <a:ext uri="{FF2B5EF4-FFF2-40B4-BE49-F238E27FC236}">
                <a16:creationId xmlns:a16="http://schemas.microsoft.com/office/drawing/2014/main" id="{88FC2826-7DA6-0215-4EC7-0728DDEBF4DF}"/>
              </a:ext>
            </a:extLst>
          </p:cNvPr>
          <p:cNvCxnSpPr/>
          <p:nvPr/>
        </p:nvCxnSpPr>
        <p:spPr>
          <a:xfrm>
            <a:off x="7147988" y="4813300"/>
            <a:ext cx="4032000" cy="0"/>
          </a:xfrm>
          <a:prstGeom prst="straightConnector1">
            <a:avLst/>
          </a:prstGeom>
          <a:noFill/>
          <a:ln w="28575" cap="flat" cmpd="sng">
            <a:solidFill>
              <a:srgbClr val="FF0000"/>
            </a:solidFill>
            <a:prstDash val="solid"/>
            <a:round/>
            <a:headEnd type="none" w="sm" len="sm"/>
            <a:tailEnd type="none" w="sm" len="sm"/>
          </a:ln>
        </p:spPr>
      </p:cxnSp>
      <p:cxnSp>
        <p:nvCxnSpPr>
          <p:cNvPr id="14" name="Google Shape;227;p13">
            <a:extLst>
              <a:ext uri="{FF2B5EF4-FFF2-40B4-BE49-F238E27FC236}">
                <a16:creationId xmlns:a16="http://schemas.microsoft.com/office/drawing/2014/main" id="{EC81C592-4457-F325-1EDE-43CCA5D02BE5}"/>
              </a:ext>
            </a:extLst>
          </p:cNvPr>
          <p:cNvCxnSpPr/>
          <p:nvPr/>
        </p:nvCxnSpPr>
        <p:spPr>
          <a:xfrm>
            <a:off x="992188" y="5372100"/>
            <a:ext cx="720000" cy="0"/>
          </a:xfrm>
          <a:prstGeom prst="straightConnector1">
            <a:avLst/>
          </a:prstGeom>
          <a:noFill/>
          <a:ln w="28575" cap="flat" cmpd="sng">
            <a:solidFill>
              <a:srgbClr val="FF0000"/>
            </a:solidFill>
            <a:prstDash val="solid"/>
            <a:round/>
            <a:headEnd type="none" w="sm" len="sm"/>
            <a:tailEnd type="none" w="sm" len="sm"/>
          </a:ln>
        </p:spPr>
      </p:cxnSp>
      <p:cxnSp>
        <p:nvCxnSpPr>
          <p:cNvPr id="15" name="Google Shape;228;p13">
            <a:extLst>
              <a:ext uri="{FF2B5EF4-FFF2-40B4-BE49-F238E27FC236}">
                <a16:creationId xmlns:a16="http://schemas.microsoft.com/office/drawing/2014/main" id="{EFA6F593-16C6-20F5-7251-EE8D85673D1D}"/>
              </a:ext>
            </a:extLst>
          </p:cNvPr>
          <p:cNvCxnSpPr/>
          <p:nvPr/>
        </p:nvCxnSpPr>
        <p:spPr>
          <a:xfrm>
            <a:off x="5170488" y="5359400"/>
            <a:ext cx="6012000" cy="0"/>
          </a:xfrm>
          <a:prstGeom prst="straightConnector1">
            <a:avLst/>
          </a:prstGeom>
          <a:noFill/>
          <a:ln w="28575" cap="flat" cmpd="sng">
            <a:solidFill>
              <a:srgbClr val="FF0000"/>
            </a:solidFill>
            <a:prstDash val="solid"/>
            <a:round/>
            <a:headEnd type="none" w="sm" len="sm"/>
            <a:tailEnd type="none" w="sm" len="sm"/>
          </a:ln>
        </p:spPr>
      </p:cxnSp>
      <p:cxnSp>
        <p:nvCxnSpPr>
          <p:cNvPr id="16" name="Google Shape;229;p13">
            <a:extLst>
              <a:ext uri="{FF2B5EF4-FFF2-40B4-BE49-F238E27FC236}">
                <a16:creationId xmlns:a16="http://schemas.microsoft.com/office/drawing/2014/main" id="{E6B6D92E-7B90-3184-944E-AB77169CEECF}"/>
              </a:ext>
            </a:extLst>
          </p:cNvPr>
          <p:cNvCxnSpPr/>
          <p:nvPr/>
        </p:nvCxnSpPr>
        <p:spPr>
          <a:xfrm>
            <a:off x="979488" y="5930900"/>
            <a:ext cx="4500000" cy="0"/>
          </a:xfrm>
          <a:prstGeom prst="straightConnector1">
            <a:avLst/>
          </a:prstGeom>
          <a:noFill/>
          <a:ln w="28575" cap="flat" cmpd="sng">
            <a:solidFill>
              <a:srgbClr val="FF0000"/>
            </a:solidFill>
            <a:prstDash val="solid"/>
            <a:round/>
            <a:headEnd type="none" w="sm" len="sm"/>
            <a:tailEnd type="none" w="sm" len="sm"/>
          </a:ln>
        </p:spPr>
      </p:cxnSp>
      <p:cxnSp>
        <p:nvCxnSpPr>
          <p:cNvPr id="17" name="Google Shape;230;p13">
            <a:extLst>
              <a:ext uri="{FF2B5EF4-FFF2-40B4-BE49-F238E27FC236}">
                <a16:creationId xmlns:a16="http://schemas.microsoft.com/office/drawing/2014/main" id="{5BD602BC-4631-5387-0B95-51A2A5E04F98}"/>
              </a:ext>
            </a:extLst>
          </p:cNvPr>
          <p:cNvCxnSpPr/>
          <p:nvPr/>
        </p:nvCxnSpPr>
        <p:spPr>
          <a:xfrm>
            <a:off x="3760788" y="6451600"/>
            <a:ext cx="792000" cy="0"/>
          </a:xfrm>
          <a:prstGeom prst="straightConnector1">
            <a:avLst/>
          </a:prstGeom>
          <a:noFill/>
          <a:ln w="28575" cap="flat" cmpd="sng">
            <a:solidFill>
              <a:srgbClr val="FF0000"/>
            </a:solidFill>
            <a:prstDash val="solid"/>
            <a:round/>
            <a:headEnd type="none" w="sm" len="sm"/>
            <a:tailEnd type="none" w="sm" len="sm"/>
          </a:ln>
        </p:spPr>
      </p:cxnSp>
    </p:spTree>
    <p:extLst>
      <p:ext uri="{BB962C8B-B14F-4D97-AF65-F5344CB8AC3E}">
        <p14:creationId xmlns:p14="http://schemas.microsoft.com/office/powerpoint/2010/main" val="325234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Google Shape;238;p14">
            <a:extLst>
              <a:ext uri="{FF2B5EF4-FFF2-40B4-BE49-F238E27FC236}">
                <a16:creationId xmlns:a16="http://schemas.microsoft.com/office/drawing/2014/main" id="{19B88E05-5665-CE57-E6A8-DD71DE51980B}"/>
              </a:ext>
            </a:extLst>
          </p:cNvPr>
          <p:cNvSpPr txBox="1"/>
          <p:nvPr/>
        </p:nvSpPr>
        <p:spPr>
          <a:xfrm>
            <a:off x="1289447" y="1526202"/>
            <a:ext cx="9613106" cy="1908188"/>
          </a:xfrm>
          <a:prstGeom prst="rect">
            <a:avLst/>
          </a:prstGeom>
          <a:noFill/>
          <a:ln>
            <a:noFill/>
          </a:ln>
        </p:spPr>
        <p:txBody>
          <a:bodyPr spcFirstLastPara="1" wrap="square" lIns="60950" tIns="30467" rIns="60950" bIns="30467" anchor="t" anchorCtr="0">
            <a:spAutoFit/>
          </a:bodyPr>
          <a:lstStyle/>
          <a:p>
            <a:pPr algn="ctr">
              <a:lnSpc>
                <a:spcPct val="150000"/>
              </a:lnSpc>
            </a:pPr>
            <a:r>
              <a:rPr lang="vi-VN" sz="2000" b="1" dirty="0">
                <a:solidFill>
                  <a:schemeClr val="bg1"/>
                </a:solidFill>
                <a:latin typeface="UTM Avo" panose="02040603050506020204" pitchFamily="18"/>
              </a:rPr>
              <a:t>Bài tập 2. Dựa vào nội dung bài đọc Trường Sa, viết một đoạn văn ngắn (4 − 5 câu) về các chiến sĩ ở Trường Sa, trong đó ít nhất một câu có trạng ngữ. Chỉ ra trạng ngữ trong câu đó.</a:t>
            </a:r>
            <a:endParaRPr sz="2000" b="1" dirty="0">
              <a:solidFill>
                <a:schemeClr val="bg1"/>
              </a:solidFill>
              <a:latin typeface="UTM Avo" panose="02040603050506020204" pitchFamily="18"/>
            </a:endParaRPr>
          </a:p>
          <a:p>
            <a:pPr algn="ctr">
              <a:lnSpc>
                <a:spcPct val="150000"/>
              </a:lnSpc>
            </a:pPr>
            <a:endParaRPr sz="2000" b="1" dirty="0">
              <a:solidFill>
                <a:schemeClr val="bg1"/>
              </a:solidFill>
              <a:latin typeface="UTM Avo" panose="02040603050506020204" pitchFamily="18"/>
            </a:endParaRPr>
          </a:p>
        </p:txBody>
      </p:sp>
      <p:sp>
        <p:nvSpPr>
          <p:cNvPr id="22" name="Google Shape;239;p14">
            <a:extLst>
              <a:ext uri="{FF2B5EF4-FFF2-40B4-BE49-F238E27FC236}">
                <a16:creationId xmlns:a16="http://schemas.microsoft.com/office/drawing/2014/main" id="{7EFFF2CA-0AC4-5774-B9CE-585575081475}"/>
              </a:ext>
            </a:extLst>
          </p:cNvPr>
          <p:cNvSpPr/>
          <p:nvPr/>
        </p:nvSpPr>
        <p:spPr>
          <a:xfrm>
            <a:off x="82061" y="2994020"/>
            <a:ext cx="12027877" cy="3625370"/>
          </a:xfrm>
          <a:prstGeom prst="roundRect">
            <a:avLst>
              <a:gd name="adj" fmla="val 3647"/>
            </a:avLst>
          </a:prstGeom>
          <a:solidFill>
            <a:schemeClr val="lt1"/>
          </a:solidFill>
          <a:ln w="25400" cap="flat" cmpd="sng">
            <a:solidFill>
              <a:schemeClr val="accent2"/>
            </a:solidFill>
            <a:prstDash val="solid"/>
            <a:round/>
            <a:headEnd type="none" w="sm" len="sm"/>
            <a:tailEnd type="none" w="sm" len="sm"/>
          </a:ln>
        </p:spPr>
        <p:txBody>
          <a:bodyPr spcFirstLastPara="1" wrap="square" lIns="240000" tIns="30467" rIns="240000" bIns="120000" anchor="ctr" anchorCtr="0">
            <a:noAutofit/>
          </a:bodyPr>
          <a:lstStyle/>
          <a:p>
            <a:pPr algn="ctr">
              <a:lnSpc>
                <a:spcPct val="150000"/>
              </a:lnSpc>
            </a:pPr>
            <a:r>
              <a:rPr lang="vi-VN" sz="2200" b="1" dirty="0">
                <a:solidFill>
                  <a:schemeClr val="bg1"/>
                </a:solidFill>
                <a:latin typeface="UTM Avo" panose="02040603050506020204" pitchFamily="18"/>
              </a:rPr>
              <a:t>Đoạn văn tham khảo:</a:t>
            </a:r>
            <a:endParaRPr sz="2200" dirty="0">
              <a:solidFill>
                <a:schemeClr val="bg1"/>
              </a:solidFill>
              <a:latin typeface="UTM Avo" panose="02040603050506020204" pitchFamily="18"/>
            </a:endParaRPr>
          </a:p>
          <a:p>
            <a:pPr indent="304815" algn="just">
              <a:lnSpc>
                <a:spcPct val="150000"/>
              </a:lnSpc>
            </a:pPr>
            <a:r>
              <a:rPr lang="vi-VN" sz="2200" dirty="0">
                <a:solidFill>
                  <a:schemeClr val="bg1"/>
                </a:solidFill>
                <a:latin typeface="UTM Avo" panose="02040603050506020204" pitchFamily="18"/>
              </a:rPr>
              <a:t>Từ rất lâu đời, quần đảo Trường Sa đã là một phần không thể tách rời của Tổ quốc Việt Nam ta. Nơi đây, các chú bộ đội hải quân ngày đêm nắm chắc tay súng bảo vệ biển, đảo. Ở quần đảo Trường Sa, các chú bộ đội hải quân coi đảo là nhà, coi đồng đội là người thân của mình. Bằng tình yêu nước và lòng dũng cảm, </a:t>
            </a:r>
            <a:r>
              <a:rPr lang="vi-VN" sz="2200">
                <a:solidFill>
                  <a:schemeClr val="bg1"/>
                </a:solidFill>
                <a:latin typeface="UTM Avo" panose="02040603050506020204" pitchFamily="18"/>
              </a:rPr>
              <a:t>các ch</a:t>
            </a:r>
            <a:r>
              <a:rPr lang="en-US" sz="2200">
                <a:solidFill>
                  <a:schemeClr val="bg1"/>
                </a:solidFill>
                <a:latin typeface="UTM Avo" panose="02040603050506020204" pitchFamily="18"/>
              </a:rPr>
              <a:t>ú</a:t>
            </a:r>
            <a:r>
              <a:rPr lang="vi-VN" sz="2200">
                <a:solidFill>
                  <a:schemeClr val="bg1"/>
                </a:solidFill>
                <a:latin typeface="UTM Avo" panose="02040603050506020204" pitchFamily="18"/>
              </a:rPr>
              <a:t> </a:t>
            </a:r>
            <a:r>
              <a:rPr lang="vi-VN" sz="2200" dirty="0">
                <a:solidFill>
                  <a:schemeClr val="bg1"/>
                </a:solidFill>
                <a:latin typeface="UTM Avo" panose="02040603050506020204" pitchFamily="18"/>
              </a:rPr>
              <a:t>luôn giữ cho người dân ở Trường Sa một cuộc sống bình yên. Em rất yêu quý và biết ơn các chú.</a:t>
            </a:r>
            <a:endParaRPr sz="2200" dirty="0">
              <a:solidFill>
                <a:schemeClr val="bg1"/>
              </a:solidFill>
              <a:latin typeface="UTM Avo" panose="02040603050506020204" pitchFamily="18"/>
            </a:endParaRPr>
          </a:p>
        </p:txBody>
      </p:sp>
      <p:cxnSp>
        <p:nvCxnSpPr>
          <p:cNvPr id="23" name="Google Shape;240;p14">
            <a:extLst>
              <a:ext uri="{FF2B5EF4-FFF2-40B4-BE49-F238E27FC236}">
                <a16:creationId xmlns:a16="http://schemas.microsoft.com/office/drawing/2014/main" id="{4738335C-0FD4-35F4-14B5-3F10283A0EBE}"/>
              </a:ext>
            </a:extLst>
          </p:cNvPr>
          <p:cNvCxnSpPr/>
          <p:nvPr/>
        </p:nvCxnSpPr>
        <p:spPr>
          <a:xfrm>
            <a:off x="699294" y="3979321"/>
            <a:ext cx="1728000" cy="0"/>
          </a:xfrm>
          <a:prstGeom prst="straightConnector1">
            <a:avLst/>
          </a:prstGeom>
          <a:noFill/>
          <a:ln w="28575" cap="flat" cmpd="sng">
            <a:solidFill>
              <a:srgbClr val="FF0000"/>
            </a:solidFill>
            <a:prstDash val="solid"/>
            <a:round/>
            <a:headEnd type="none" w="sm" len="sm"/>
            <a:tailEnd type="none" w="sm" len="sm"/>
          </a:ln>
        </p:spPr>
      </p:cxnSp>
      <p:cxnSp>
        <p:nvCxnSpPr>
          <p:cNvPr id="24" name="Google Shape;241;p14">
            <a:extLst>
              <a:ext uri="{FF2B5EF4-FFF2-40B4-BE49-F238E27FC236}">
                <a16:creationId xmlns:a16="http://schemas.microsoft.com/office/drawing/2014/main" id="{B2251B65-FCA2-1E99-DFD7-28D41CB89928}"/>
              </a:ext>
            </a:extLst>
          </p:cNvPr>
          <p:cNvCxnSpPr/>
          <p:nvPr/>
        </p:nvCxnSpPr>
        <p:spPr>
          <a:xfrm>
            <a:off x="2955568" y="4474621"/>
            <a:ext cx="1044000" cy="0"/>
          </a:xfrm>
          <a:prstGeom prst="straightConnector1">
            <a:avLst/>
          </a:prstGeom>
          <a:noFill/>
          <a:ln w="28575" cap="flat" cmpd="sng">
            <a:solidFill>
              <a:srgbClr val="FF0000"/>
            </a:solidFill>
            <a:prstDash val="solid"/>
            <a:round/>
            <a:headEnd type="none" w="sm" len="sm"/>
            <a:tailEnd type="none" w="sm" len="sm"/>
          </a:ln>
        </p:spPr>
      </p:cxnSp>
      <p:cxnSp>
        <p:nvCxnSpPr>
          <p:cNvPr id="25" name="Google Shape;242;p14">
            <a:extLst>
              <a:ext uri="{FF2B5EF4-FFF2-40B4-BE49-F238E27FC236}">
                <a16:creationId xmlns:a16="http://schemas.microsoft.com/office/drawing/2014/main" id="{24D252B2-C0B8-3FB6-D1AB-7E680657776F}"/>
              </a:ext>
            </a:extLst>
          </p:cNvPr>
          <p:cNvCxnSpPr/>
          <p:nvPr/>
        </p:nvCxnSpPr>
        <p:spPr>
          <a:xfrm>
            <a:off x="2927999" y="4989288"/>
            <a:ext cx="3168000" cy="0"/>
          </a:xfrm>
          <a:prstGeom prst="straightConnector1">
            <a:avLst/>
          </a:prstGeom>
          <a:noFill/>
          <a:ln w="28575" cap="flat" cmpd="sng">
            <a:solidFill>
              <a:srgbClr val="FF0000"/>
            </a:solidFill>
            <a:prstDash val="solid"/>
            <a:round/>
            <a:headEnd type="none" w="sm" len="sm"/>
            <a:tailEnd type="none" w="sm" len="sm"/>
          </a:ln>
        </p:spPr>
      </p:cxnSp>
      <p:cxnSp>
        <p:nvCxnSpPr>
          <p:cNvPr id="26" name="Google Shape;243;p14">
            <a:extLst>
              <a:ext uri="{FF2B5EF4-FFF2-40B4-BE49-F238E27FC236}">
                <a16:creationId xmlns:a16="http://schemas.microsoft.com/office/drawing/2014/main" id="{AA47A9B5-6BB5-9117-711F-6AD1CF105686}"/>
              </a:ext>
            </a:extLst>
          </p:cNvPr>
          <p:cNvCxnSpPr>
            <a:cxnSpLocks/>
          </p:cNvCxnSpPr>
          <p:nvPr/>
        </p:nvCxnSpPr>
        <p:spPr>
          <a:xfrm>
            <a:off x="5686682" y="5497288"/>
            <a:ext cx="5342389" cy="0"/>
          </a:xfrm>
          <a:prstGeom prst="straightConnector1">
            <a:avLst/>
          </a:prstGeom>
          <a:noFill/>
          <a:ln w="28575" cap="flat" cmpd="sng">
            <a:solidFill>
              <a:srgbClr val="FF0000"/>
            </a:solidFill>
            <a:prstDash val="solid"/>
            <a:round/>
            <a:headEnd type="none" w="sm" len="sm"/>
            <a:tailEnd type="none" w="sm" len="sm"/>
          </a:ln>
        </p:spPr>
      </p:cxnSp>
    </p:spTree>
    <p:extLst>
      <p:ext uri="{BB962C8B-B14F-4D97-AF65-F5344CB8AC3E}">
        <p14:creationId xmlns:p14="http://schemas.microsoft.com/office/powerpoint/2010/main" val="224451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p:tgtEl>
                                          <p:spTgt spid="2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par>
                                <p:cTn id="18" presetID="10"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E4B572C6-2E0E-5B1E-E244-B72DD9A27459}"/>
              </a:ext>
            </a:extLst>
          </p:cNvPr>
          <p:cNvPicPr>
            <a:picLocks noChangeAspect="1"/>
          </p:cNvPicPr>
          <p:nvPr/>
        </p:nvPicPr>
        <p:blipFill>
          <a:blip r:embed="rId4"/>
          <a:stretch>
            <a:fillRect/>
          </a:stretch>
        </p:blipFill>
        <p:spPr>
          <a:xfrm>
            <a:off x="9080119" y="691352"/>
            <a:ext cx="3111881" cy="1721648"/>
          </a:xfrm>
          <a:prstGeom prst="rect">
            <a:avLst/>
          </a:prstGeom>
        </p:spPr>
      </p:pic>
    </p:spTree>
    <p:extLst>
      <p:ext uri="{BB962C8B-B14F-4D97-AF65-F5344CB8AC3E}">
        <p14:creationId xmlns:p14="http://schemas.microsoft.com/office/powerpoint/2010/main" val="94022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251;p15">
            <a:extLst>
              <a:ext uri="{FF2B5EF4-FFF2-40B4-BE49-F238E27FC236}">
                <a16:creationId xmlns:a16="http://schemas.microsoft.com/office/drawing/2014/main" id="{30AC5F63-EF07-7BD1-9F0D-BB428DED0C3A}"/>
              </a:ext>
            </a:extLst>
          </p:cNvPr>
          <p:cNvSpPr/>
          <p:nvPr/>
        </p:nvSpPr>
        <p:spPr>
          <a:xfrm>
            <a:off x="2393785" y="1853906"/>
            <a:ext cx="1917087" cy="1456987"/>
          </a:xfrm>
          <a:custGeom>
            <a:avLst/>
            <a:gdLst/>
            <a:ahLst/>
            <a:cxnLst/>
            <a:rect l="l" t="t" r="r" b="b"/>
            <a:pathLst>
              <a:path w="2875631" h="2185480" extrusionOk="0">
                <a:moveTo>
                  <a:pt x="0" y="0"/>
                </a:moveTo>
                <a:lnTo>
                  <a:pt x="2875631" y="0"/>
                </a:lnTo>
                <a:lnTo>
                  <a:pt x="2875631" y="2185479"/>
                </a:lnTo>
                <a:lnTo>
                  <a:pt x="0" y="2185479"/>
                </a:lnTo>
                <a:lnTo>
                  <a:pt x="0" y="0"/>
                </a:lnTo>
                <a:close/>
              </a:path>
            </a:pathLst>
          </a:custGeom>
          <a:blipFill rotWithShape="1">
            <a:blip r:embed="rId3">
              <a:alphaModFix/>
            </a:blip>
            <a:stretch>
              <a:fillRect/>
            </a:stretch>
          </a:blipFill>
          <a:ln>
            <a:noFill/>
          </a:ln>
        </p:spPr>
        <p:txBody>
          <a:bodyPr/>
          <a:lstStyle/>
          <a:p>
            <a:endParaRPr lang="en-US"/>
          </a:p>
        </p:txBody>
      </p:sp>
      <p:sp>
        <p:nvSpPr>
          <p:cNvPr id="4" name="Google Shape;252;p15">
            <a:extLst>
              <a:ext uri="{FF2B5EF4-FFF2-40B4-BE49-F238E27FC236}">
                <a16:creationId xmlns:a16="http://schemas.microsoft.com/office/drawing/2014/main" id="{5537F7C1-357D-26DC-50C7-D17532804CD2}"/>
              </a:ext>
            </a:extLst>
          </p:cNvPr>
          <p:cNvSpPr/>
          <p:nvPr/>
        </p:nvSpPr>
        <p:spPr>
          <a:xfrm>
            <a:off x="8540512" y="1839112"/>
            <a:ext cx="1257703" cy="1471781"/>
          </a:xfrm>
          <a:custGeom>
            <a:avLst/>
            <a:gdLst/>
            <a:ahLst/>
            <a:cxnLst/>
            <a:rect l="l" t="t" r="r" b="b"/>
            <a:pathLst>
              <a:path w="1886555" h="2207671" extrusionOk="0">
                <a:moveTo>
                  <a:pt x="0" y="0"/>
                </a:moveTo>
                <a:lnTo>
                  <a:pt x="1886555" y="0"/>
                </a:lnTo>
                <a:lnTo>
                  <a:pt x="1886555" y="2207670"/>
                </a:lnTo>
                <a:lnTo>
                  <a:pt x="0" y="2207670"/>
                </a:lnTo>
                <a:lnTo>
                  <a:pt x="0" y="0"/>
                </a:lnTo>
                <a:close/>
              </a:path>
            </a:pathLst>
          </a:custGeom>
          <a:blipFill rotWithShape="1">
            <a:blip r:embed="rId4">
              <a:alphaModFix/>
            </a:blip>
            <a:stretch>
              <a:fillRect/>
            </a:stretch>
          </a:blipFill>
          <a:ln>
            <a:noFill/>
          </a:ln>
        </p:spPr>
        <p:txBody>
          <a:bodyPr/>
          <a:lstStyle/>
          <a:p>
            <a:endParaRPr lang="en-US"/>
          </a:p>
        </p:txBody>
      </p:sp>
      <p:sp>
        <p:nvSpPr>
          <p:cNvPr id="5" name="Google Shape;253;p15">
            <a:extLst>
              <a:ext uri="{FF2B5EF4-FFF2-40B4-BE49-F238E27FC236}">
                <a16:creationId xmlns:a16="http://schemas.microsoft.com/office/drawing/2014/main" id="{57A158B4-65CF-CBC4-B212-E23CE7087E69}"/>
              </a:ext>
            </a:extLst>
          </p:cNvPr>
          <p:cNvSpPr txBox="1"/>
          <p:nvPr/>
        </p:nvSpPr>
        <p:spPr>
          <a:xfrm>
            <a:off x="1355478" y="3782294"/>
            <a:ext cx="3652620" cy="1354089"/>
          </a:xfrm>
          <a:prstGeom prst="rect">
            <a:avLst/>
          </a:prstGeom>
          <a:noFill/>
          <a:ln>
            <a:noFill/>
          </a:ln>
        </p:spPr>
        <p:txBody>
          <a:bodyPr spcFirstLastPara="1" wrap="square" lIns="0" tIns="0" rIns="0" bIns="0" anchor="t" anchorCtr="0">
            <a:spAutoFit/>
          </a:bodyPr>
          <a:lstStyle/>
          <a:p>
            <a:pPr algn="ctr">
              <a:lnSpc>
                <a:spcPct val="150000"/>
              </a:lnSpc>
            </a:pPr>
            <a:r>
              <a:rPr lang="vi-VN" sz="2933">
                <a:solidFill>
                  <a:srgbClr val="152225"/>
                </a:solidFill>
                <a:latin typeface="UTM Avo" panose="02040603050506020204" pitchFamily="18"/>
              </a:rPr>
              <a:t>Hoàn thành bài tập về trạng ngữ </a:t>
            </a:r>
            <a:endParaRPr sz="2933">
              <a:solidFill>
                <a:srgbClr val="152225"/>
              </a:solidFill>
              <a:latin typeface="UTM Avo" panose="02040603050506020204" pitchFamily="18"/>
            </a:endParaRPr>
          </a:p>
        </p:txBody>
      </p:sp>
      <p:sp>
        <p:nvSpPr>
          <p:cNvPr id="7" name="Google Shape;255;p15">
            <a:extLst>
              <a:ext uri="{FF2B5EF4-FFF2-40B4-BE49-F238E27FC236}">
                <a16:creationId xmlns:a16="http://schemas.microsoft.com/office/drawing/2014/main" id="{E55CA4E0-007A-23E8-AE20-4F87E468831F}"/>
              </a:ext>
            </a:extLst>
          </p:cNvPr>
          <p:cNvSpPr txBox="1"/>
          <p:nvPr/>
        </p:nvSpPr>
        <p:spPr>
          <a:xfrm>
            <a:off x="6560392" y="3443773"/>
            <a:ext cx="4797800" cy="2031133"/>
          </a:xfrm>
          <a:prstGeom prst="rect">
            <a:avLst/>
          </a:prstGeom>
          <a:noFill/>
          <a:ln>
            <a:noFill/>
          </a:ln>
        </p:spPr>
        <p:txBody>
          <a:bodyPr spcFirstLastPara="1" wrap="square" lIns="0" tIns="0" rIns="0" bIns="0" anchor="t" anchorCtr="0">
            <a:spAutoFit/>
          </a:bodyPr>
          <a:lstStyle/>
          <a:p>
            <a:pPr algn="ctr">
              <a:lnSpc>
                <a:spcPct val="150000"/>
              </a:lnSpc>
            </a:pPr>
            <a:r>
              <a:rPr lang="vi-VN" sz="2933" dirty="0">
                <a:solidFill>
                  <a:srgbClr val="152225"/>
                </a:solidFill>
                <a:latin typeface="UTM Avo" panose="02040603050506020204" pitchFamily="18"/>
              </a:rPr>
              <a:t>Chuẩn bị </a:t>
            </a:r>
            <a:endParaRPr sz="622" dirty="0">
              <a:latin typeface="UTM Avo" panose="02040603050506020204" pitchFamily="18"/>
            </a:endParaRPr>
          </a:p>
          <a:p>
            <a:pPr algn="ctr">
              <a:lnSpc>
                <a:spcPct val="150000"/>
              </a:lnSpc>
            </a:pPr>
            <a:r>
              <a:rPr lang="vi-VN" sz="2933" b="1" dirty="0">
                <a:solidFill>
                  <a:srgbClr val="152225"/>
                </a:solidFill>
                <a:latin typeface="UTM Avo" panose="02040603050506020204" pitchFamily="18"/>
              </a:rPr>
              <a:t>Góc sáng tạo:</a:t>
            </a:r>
            <a:r>
              <a:rPr lang="vi-VN" sz="622" dirty="0">
                <a:latin typeface="UTM Avo" panose="02040603050506020204" pitchFamily="18"/>
              </a:rPr>
              <a:t> </a:t>
            </a:r>
            <a:endParaRPr sz="622" dirty="0">
              <a:latin typeface="UTM Avo" panose="02040603050506020204" pitchFamily="18"/>
            </a:endParaRPr>
          </a:p>
          <a:p>
            <a:pPr algn="ctr">
              <a:lnSpc>
                <a:spcPct val="150000"/>
              </a:lnSpc>
            </a:pPr>
            <a:r>
              <a:rPr lang="vi-VN" sz="2933" b="1" i="1" dirty="0">
                <a:solidFill>
                  <a:srgbClr val="152225"/>
                </a:solidFill>
                <a:latin typeface="UTM Avo" panose="02040603050506020204" pitchFamily="18"/>
              </a:rPr>
              <a:t>Những trang sử vàng</a:t>
            </a:r>
            <a:endParaRPr sz="2933" b="1" dirty="0">
              <a:solidFill>
                <a:srgbClr val="152225"/>
              </a:solidFill>
              <a:latin typeface="UTM Avo" panose="02040603050506020204" pitchFamily="18"/>
            </a:endParaRPr>
          </a:p>
        </p:txBody>
      </p:sp>
    </p:spTree>
    <p:extLst>
      <p:ext uri="{BB962C8B-B14F-4D97-AF65-F5344CB8AC3E}">
        <p14:creationId xmlns:p14="http://schemas.microsoft.com/office/powerpoint/2010/main" val="51549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p:tgtEl>
                                          <p:spTgt spid="5"/>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54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CB027CB-33A2-DB8E-FDCD-11D3E26EE0D0}"/>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3EB4BD1-2902-EC4A-0F38-79BCCA9B2602}"/>
              </a:ext>
            </a:extLst>
          </p:cNvPr>
          <p:cNvSpPr txBox="1"/>
          <p:nvPr/>
        </p:nvSpPr>
        <p:spPr>
          <a:xfrm>
            <a:off x="454403" y="574846"/>
            <a:ext cx="11367083" cy="141199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Để</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kết</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nối</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cộng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đồng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giáo</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viên</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và</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nhận</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thêm</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nhiều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tài</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liệu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giảng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dạy</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mời</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quý</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thầy</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cô</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tham</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gia</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Group Facebook</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theo</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đường</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link:  </a:t>
            </a:r>
          </a:p>
        </p:txBody>
      </p:sp>
      <p:sp>
        <p:nvSpPr>
          <p:cNvPr id="11" name="Rectangle: Rounded Corners 10">
            <a:extLst>
              <a:ext uri="{FF2B5EF4-FFF2-40B4-BE49-F238E27FC236}">
                <a16:creationId xmlns:a16="http://schemas.microsoft.com/office/drawing/2014/main" id="{277F7C17-E574-9332-676F-7B4FC88CD262}"/>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hlinkClick r:id="rId3"/>
            <a:extLst>
              <a:ext uri="{FF2B5EF4-FFF2-40B4-BE49-F238E27FC236}">
                <a16:creationId xmlns:a16="http://schemas.microsoft.com/office/drawing/2014/main" id="{EEDCC7DA-65BA-6B5F-4904-487E49566583}"/>
              </a:ext>
            </a:extLst>
          </p:cNvPr>
          <p:cNvSpPr txBox="1"/>
          <p:nvPr/>
        </p:nvSpPr>
        <p:spPr>
          <a:xfrm>
            <a:off x="2644617" y="2000034"/>
            <a:ext cx="71222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Hoc10 – Đồng hành cùng giáo viên tiểu học</a:t>
            </a:r>
          </a:p>
        </p:txBody>
      </p:sp>
      <p:sp>
        <p:nvSpPr>
          <p:cNvPr id="15" name="TextBox 14">
            <a:extLst>
              <a:ext uri="{FF2B5EF4-FFF2-40B4-BE49-F238E27FC236}">
                <a16:creationId xmlns:a16="http://schemas.microsoft.com/office/drawing/2014/main" id="{27B892AE-66B0-F635-0B83-4AD3E5525730}"/>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Hoặc truy cập qua QR code</a:t>
            </a:r>
          </a:p>
        </p:txBody>
      </p:sp>
      <p:pic>
        <p:nvPicPr>
          <p:cNvPr id="1026" name="Picture 2" descr="Ngón Trỏ, ngón tay, Máy tính Biểu tượng Tay - tay png tải về - Miễn phí  trong suốt Tay png Tải về.">
            <a:extLst>
              <a:ext uri="{FF2B5EF4-FFF2-40B4-BE49-F238E27FC236}">
                <a16:creationId xmlns:a16="http://schemas.microsoft.com/office/drawing/2014/main" id="{7E39AE3B-04ED-AC20-C486-F5B9A97F621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832875A-4427-A797-26A3-6FCDC20AC8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5420" y="3722149"/>
            <a:ext cx="2684532" cy="2684532"/>
          </a:xfrm>
          <a:prstGeom prst="roundRect">
            <a:avLst>
              <a:gd name="adj" fmla="val 12957"/>
            </a:avLst>
          </a:prstGeom>
        </p:spPr>
      </p:pic>
    </p:spTree>
    <p:extLst>
      <p:ext uri="{BB962C8B-B14F-4D97-AF65-F5344CB8AC3E}">
        <p14:creationId xmlns:p14="http://schemas.microsoft.com/office/powerpoint/2010/main" val="247533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10"/>
                                        </p:tgtEl>
                                        <p:attrNameLst>
                                          <p:attrName>style.color</p:attrName>
                                        </p:attrNameLst>
                                      </p:cBhvr>
                                      <p:by>
                                        <p:hsl h="7200000" s="0" l="0"/>
                                      </p:by>
                                    </p:animClr>
                                    <p:animClr clrSpc="hsl" dir="cw">
                                      <p:cBhvr>
                                        <p:cTn id="7" dur="1000" fill="hold"/>
                                        <p:tgtEl>
                                          <p:spTgt spid="10"/>
                                        </p:tgtEl>
                                        <p:attrNameLst>
                                          <p:attrName>fillcolor</p:attrName>
                                        </p:attrNameLst>
                                      </p:cBhvr>
                                      <p:by>
                                        <p:hsl h="7200000" s="0" l="0"/>
                                      </p:by>
                                    </p:animClr>
                                    <p:animClr clrSpc="hsl" dir="cw">
                                      <p:cBhvr>
                                        <p:cTn id="8" dur="1000" fill="hold"/>
                                        <p:tgtEl>
                                          <p:spTgt spid="10"/>
                                        </p:tgtEl>
                                        <p:attrNameLst>
                                          <p:attrName>stroke.color</p:attrName>
                                        </p:attrNameLst>
                                      </p:cBhvr>
                                      <p:by>
                                        <p:hsl h="7200000" s="0" l="0"/>
                                      </p:by>
                                    </p:animClr>
                                    <p:set>
                                      <p:cBhvr>
                                        <p:cTn id="9" dur="1000" fill="hold"/>
                                        <p:tgtEl>
                                          <p:spTgt spid="10"/>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11"/>
                                        </p:tgtEl>
                                        <p:attrNameLst>
                                          <p:attrName>fillcolor</p:attrName>
                                        </p:attrNameLst>
                                      </p:cBhvr>
                                      <p:to>
                                        <a:srgbClr val="C5E0B3"/>
                                      </p:to>
                                    </p:animClr>
                                    <p:set>
                                      <p:cBhvr>
                                        <p:cTn id="12" dur="1000" fill="hold"/>
                                        <p:tgtEl>
                                          <p:spTgt spid="11"/>
                                        </p:tgtEl>
                                        <p:attrNameLst>
                                          <p:attrName>fill.type</p:attrName>
                                        </p:attrNameLst>
                                      </p:cBhvr>
                                      <p:to>
                                        <p:strVal val="solid"/>
                                      </p:to>
                                    </p:set>
                                    <p:set>
                                      <p:cBhvr>
                                        <p:cTn id="13" dur="1000" fill="hold"/>
                                        <p:tgtEl>
                                          <p:spTgt spid="11"/>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6"/>
                                        </p:tgtEl>
                                        <p:attrNameLst>
                                          <p:attrName>style.color</p:attrName>
                                        </p:attrNameLst>
                                      </p:cBhvr>
                                      <p:by>
                                        <p:hsl h="7200000" s="0" l="0"/>
                                      </p:by>
                                    </p:animClr>
                                    <p:animClr clrSpc="hsl" dir="cw">
                                      <p:cBhvr>
                                        <p:cTn id="16" dur="1000" fill="hold"/>
                                        <p:tgtEl>
                                          <p:spTgt spid="6"/>
                                        </p:tgtEl>
                                        <p:attrNameLst>
                                          <p:attrName>fillcolor</p:attrName>
                                        </p:attrNameLst>
                                      </p:cBhvr>
                                      <p:by>
                                        <p:hsl h="7200000" s="0" l="0"/>
                                      </p:by>
                                    </p:animClr>
                                    <p:animClr clrSpc="hsl" dir="cw">
                                      <p:cBhvr>
                                        <p:cTn id="17" dur="1000" fill="hold"/>
                                        <p:tgtEl>
                                          <p:spTgt spid="6"/>
                                        </p:tgtEl>
                                        <p:attrNameLst>
                                          <p:attrName>stroke.color</p:attrName>
                                        </p:attrNameLst>
                                      </p:cBhvr>
                                      <p:by>
                                        <p:hsl h="7200000" s="0" l="0"/>
                                      </p:by>
                                    </p:animClr>
                                    <p:set>
                                      <p:cBhvr>
                                        <p:cTn id="18" dur="1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922B9963-47AA-E4D3-0E27-23CDFAB7B912}"/>
              </a:ext>
            </a:extLst>
          </p:cNvPr>
          <p:cNvPicPr>
            <a:picLocks noChangeAspect="1"/>
          </p:cNvPicPr>
          <p:nvPr/>
        </p:nvPicPr>
        <p:blipFill>
          <a:blip r:embed="rId4"/>
          <a:stretch>
            <a:fillRect/>
          </a:stretch>
        </p:blipFill>
        <p:spPr>
          <a:xfrm>
            <a:off x="9080119" y="691352"/>
            <a:ext cx="3111881" cy="1721648"/>
          </a:xfrm>
          <a:prstGeom prst="rect">
            <a:avLst/>
          </a:prstGeom>
        </p:spPr>
      </p:pic>
    </p:spTree>
    <p:extLst>
      <p:ext uri="{BB962C8B-B14F-4D97-AF65-F5344CB8AC3E}">
        <p14:creationId xmlns:p14="http://schemas.microsoft.com/office/powerpoint/2010/main" val="1820456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oogle Shape;112;p2">
            <a:extLst>
              <a:ext uri="{FF2B5EF4-FFF2-40B4-BE49-F238E27FC236}">
                <a16:creationId xmlns:a16="http://schemas.microsoft.com/office/drawing/2014/main" id="{FE470308-95A7-0F9C-FEE3-8634A9A4B51E}"/>
              </a:ext>
            </a:extLst>
          </p:cNvPr>
          <p:cNvGrpSpPr/>
          <p:nvPr/>
        </p:nvGrpSpPr>
        <p:grpSpPr>
          <a:xfrm>
            <a:off x="2163052" y="1447800"/>
            <a:ext cx="7642754" cy="4760798"/>
            <a:chOff x="3205286" y="2933700"/>
            <a:chExt cx="11464131" cy="7141197"/>
          </a:xfrm>
        </p:grpSpPr>
        <p:sp>
          <p:nvSpPr>
            <p:cNvPr id="11" name="Google Shape;113;p2">
              <a:extLst>
                <a:ext uri="{FF2B5EF4-FFF2-40B4-BE49-F238E27FC236}">
                  <a16:creationId xmlns:a16="http://schemas.microsoft.com/office/drawing/2014/main" id="{CF03AAB6-8A8E-A07E-AC7F-0C58CF1A7E40}"/>
                </a:ext>
              </a:extLst>
            </p:cNvPr>
            <p:cNvSpPr/>
            <p:nvPr/>
          </p:nvSpPr>
          <p:spPr>
            <a:xfrm>
              <a:off x="3205286" y="2933700"/>
              <a:ext cx="11464131" cy="7141197"/>
            </a:xfrm>
            <a:custGeom>
              <a:avLst/>
              <a:gdLst/>
              <a:ahLst/>
              <a:cxnLst/>
              <a:rect l="l" t="t" r="r" b="b"/>
              <a:pathLst>
                <a:path w="1387746" h="864450" extrusionOk="0">
                  <a:moveTo>
                    <a:pt x="0" y="0"/>
                  </a:moveTo>
                  <a:lnTo>
                    <a:pt x="1387746" y="0"/>
                  </a:lnTo>
                  <a:lnTo>
                    <a:pt x="1387746" y="864450"/>
                  </a:lnTo>
                  <a:lnTo>
                    <a:pt x="0" y="864450"/>
                  </a:lnTo>
                  <a:lnTo>
                    <a:pt x="0" y="0"/>
                  </a:lnTo>
                  <a:close/>
                </a:path>
              </a:pathLst>
            </a:custGeom>
            <a:blipFill rotWithShape="1">
              <a:blip r:embed="rId3">
                <a:alphaModFix/>
              </a:blip>
              <a:stretch>
                <a:fillRect/>
              </a:stretch>
            </a:blipFill>
            <a:ln>
              <a:noFill/>
            </a:ln>
          </p:spPr>
          <p:txBody>
            <a:bodyPr/>
            <a:lstStyle/>
            <a:p>
              <a:endParaRPr lang="en-US"/>
            </a:p>
          </p:txBody>
        </p:sp>
        <p:sp>
          <p:nvSpPr>
            <p:cNvPr id="12" name="Google Shape;114;p2">
              <a:extLst>
                <a:ext uri="{FF2B5EF4-FFF2-40B4-BE49-F238E27FC236}">
                  <a16:creationId xmlns:a16="http://schemas.microsoft.com/office/drawing/2014/main" id="{A945F098-AAF0-4D16-3E51-590285D9B64C}"/>
                </a:ext>
              </a:extLst>
            </p:cNvPr>
            <p:cNvSpPr txBox="1"/>
            <p:nvPr/>
          </p:nvSpPr>
          <p:spPr>
            <a:xfrm>
              <a:off x="6386557" y="5844536"/>
              <a:ext cx="5512503" cy="3416280"/>
            </a:xfrm>
            <a:prstGeom prst="rect">
              <a:avLst/>
            </a:prstGeom>
            <a:noFill/>
            <a:ln>
              <a:noFill/>
            </a:ln>
          </p:spPr>
          <p:txBody>
            <a:bodyPr spcFirstLastPara="1" wrap="square" lIns="60950" tIns="30467" rIns="60950" bIns="30467" anchor="t" anchorCtr="0">
              <a:spAutoFit/>
            </a:bodyPr>
            <a:lstStyle/>
            <a:p>
              <a:pPr algn="ctr">
                <a:lnSpc>
                  <a:spcPct val="150000"/>
                </a:lnSpc>
              </a:pPr>
              <a:r>
                <a:rPr lang="vi-VN" sz="3200" b="1" dirty="0">
                  <a:solidFill>
                    <a:schemeClr val="bg1"/>
                  </a:solidFill>
                  <a:latin typeface="UTM Avo" panose="02040603050506020204" pitchFamily="18"/>
                </a:rPr>
                <a:t>Em hãy nhắc lại kiến thức về trạng ngữ.</a:t>
              </a:r>
              <a:endParaRPr sz="3200" b="1" dirty="0">
                <a:solidFill>
                  <a:schemeClr val="bg1"/>
                </a:solidFill>
                <a:latin typeface="UTM Avo" panose="02040603050506020204" pitchFamily="18"/>
              </a:endParaRPr>
            </a:p>
          </p:txBody>
        </p:sp>
      </p:grpSp>
    </p:spTree>
    <p:extLst>
      <p:ext uri="{BB962C8B-B14F-4D97-AF65-F5344CB8AC3E}">
        <p14:creationId xmlns:p14="http://schemas.microsoft.com/office/powerpoint/2010/main" val="4196135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121;p3">
            <a:extLst>
              <a:ext uri="{FF2B5EF4-FFF2-40B4-BE49-F238E27FC236}">
                <a16:creationId xmlns:a16="http://schemas.microsoft.com/office/drawing/2014/main" id="{93586D44-63A8-E2C1-6FDA-A1C94C0E2C1F}"/>
              </a:ext>
            </a:extLst>
          </p:cNvPr>
          <p:cNvSpPr txBox="1"/>
          <p:nvPr/>
        </p:nvSpPr>
        <p:spPr>
          <a:xfrm>
            <a:off x="2552747" y="1563485"/>
            <a:ext cx="7086506" cy="1169525"/>
          </a:xfrm>
          <a:prstGeom prst="rect">
            <a:avLst/>
          </a:prstGeom>
          <a:noFill/>
          <a:ln>
            <a:noFill/>
          </a:ln>
        </p:spPr>
        <p:txBody>
          <a:bodyPr spcFirstLastPara="1" wrap="square" lIns="60950" tIns="30467" rIns="60950" bIns="30467" anchor="t" anchorCtr="0">
            <a:spAutoFit/>
          </a:bodyPr>
          <a:lstStyle/>
          <a:p>
            <a:pPr algn="ctr">
              <a:lnSpc>
                <a:spcPct val="150000"/>
              </a:lnSpc>
            </a:pPr>
            <a:r>
              <a:rPr lang="vi-VN" sz="2400" b="1" dirty="0">
                <a:solidFill>
                  <a:schemeClr val="bg1"/>
                </a:solidFill>
                <a:latin typeface="UTM Avo" panose="02040603050506020204" pitchFamily="18"/>
              </a:rPr>
              <a:t>Trạng ngữ là một thành phần phụ của câu, bổ sung cho câu những thông tin sau:</a:t>
            </a:r>
            <a:endParaRPr sz="2400" b="1" dirty="0">
              <a:solidFill>
                <a:schemeClr val="bg1"/>
              </a:solidFill>
              <a:latin typeface="UTM Avo" panose="02040603050506020204" pitchFamily="18"/>
            </a:endParaRPr>
          </a:p>
        </p:txBody>
      </p:sp>
      <p:sp>
        <p:nvSpPr>
          <p:cNvPr id="5" name="Google Shape;122;p3">
            <a:extLst>
              <a:ext uri="{FF2B5EF4-FFF2-40B4-BE49-F238E27FC236}">
                <a16:creationId xmlns:a16="http://schemas.microsoft.com/office/drawing/2014/main" id="{A2FCE9BA-96BA-D703-4A7B-474BBE5D1187}"/>
              </a:ext>
            </a:extLst>
          </p:cNvPr>
          <p:cNvSpPr/>
          <p:nvPr/>
        </p:nvSpPr>
        <p:spPr>
          <a:xfrm>
            <a:off x="1308194" y="2895600"/>
            <a:ext cx="9536906" cy="3236607"/>
          </a:xfrm>
          <a:prstGeom prst="roundRect">
            <a:avLst>
              <a:gd name="adj" fmla="val 6282"/>
            </a:avLst>
          </a:prstGeom>
          <a:solidFill>
            <a:schemeClr val="lt1"/>
          </a:solidFill>
          <a:ln w="25400" cap="flat" cmpd="sng">
            <a:solidFill>
              <a:srgbClr val="FF9E7A"/>
            </a:solidFill>
            <a:prstDash val="solid"/>
            <a:round/>
            <a:headEnd type="none" w="sm" len="sm"/>
            <a:tailEnd type="none" w="sm" len="sm"/>
          </a:ln>
        </p:spPr>
        <p:txBody>
          <a:bodyPr spcFirstLastPara="1" wrap="square" lIns="60950" tIns="30467" rIns="60950" bIns="30467" anchor="ctr" anchorCtr="0">
            <a:noAutofit/>
          </a:bodyPr>
          <a:lstStyle/>
          <a:p>
            <a:pPr marL="457200" indent="-457200" algn="just">
              <a:lnSpc>
                <a:spcPct val="150000"/>
              </a:lnSpc>
              <a:buSzPct val="100000"/>
              <a:buFont typeface="+mj-lt"/>
              <a:buAutoNum type="alphaLcPeriod"/>
            </a:pPr>
            <a:r>
              <a:rPr lang="vi-VN" sz="2400" dirty="0">
                <a:solidFill>
                  <a:schemeClr val="bg1"/>
                </a:solidFill>
                <a:latin typeface="UTM Avo" panose="02040603050506020204" pitchFamily="18"/>
              </a:rPr>
              <a:t>Thời gian diễn ra sự việc (trả lời câu hỏi </a:t>
            </a:r>
            <a:r>
              <a:rPr lang="vi-VN" sz="2400" i="1" dirty="0">
                <a:solidFill>
                  <a:schemeClr val="bg1"/>
                </a:solidFill>
                <a:latin typeface="UTM Avo" panose="02040603050506020204" pitchFamily="18"/>
              </a:rPr>
              <a:t>Khi nào?, Bao giờ?</a:t>
            </a:r>
            <a:r>
              <a:rPr lang="vi-VN" sz="2400" dirty="0">
                <a:solidFill>
                  <a:schemeClr val="bg1"/>
                </a:solidFill>
                <a:latin typeface="UTM Avo" panose="02040603050506020204" pitchFamily="18"/>
              </a:rPr>
              <a:t>).</a:t>
            </a:r>
            <a:endParaRPr sz="2400" dirty="0">
              <a:solidFill>
                <a:schemeClr val="bg1"/>
              </a:solidFill>
              <a:latin typeface="UTM Avo" panose="02040603050506020204" pitchFamily="18"/>
            </a:endParaRPr>
          </a:p>
          <a:p>
            <a:pPr marL="457200" indent="-457200" algn="just">
              <a:lnSpc>
                <a:spcPct val="150000"/>
              </a:lnSpc>
              <a:buSzPct val="100000"/>
              <a:buFont typeface="+mj-lt"/>
              <a:buAutoNum type="alphaLcPeriod"/>
            </a:pPr>
            <a:r>
              <a:rPr lang="vi-VN" sz="2400" dirty="0">
                <a:solidFill>
                  <a:schemeClr val="bg1"/>
                </a:solidFill>
                <a:latin typeface="UTM Avo" panose="02040603050506020204" pitchFamily="18"/>
              </a:rPr>
              <a:t>Địa điểm diễn ra sự việc (trả lời câu hỏi </a:t>
            </a:r>
            <a:r>
              <a:rPr lang="vi-VN" sz="2400" i="1" dirty="0">
                <a:solidFill>
                  <a:schemeClr val="bg1"/>
                </a:solidFill>
                <a:latin typeface="UTM Avo" panose="02040603050506020204" pitchFamily="18"/>
              </a:rPr>
              <a:t>Ở đâu?</a:t>
            </a:r>
            <a:r>
              <a:rPr lang="vi-VN" sz="2400" dirty="0">
                <a:solidFill>
                  <a:schemeClr val="bg1"/>
                </a:solidFill>
                <a:latin typeface="UTM Avo" panose="02040603050506020204" pitchFamily="18"/>
              </a:rPr>
              <a:t>).</a:t>
            </a:r>
            <a:endParaRPr sz="2400" dirty="0">
              <a:solidFill>
                <a:schemeClr val="bg1"/>
              </a:solidFill>
              <a:latin typeface="UTM Avo" panose="02040603050506020204" pitchFamily="18"/>
            </a:endParaRPr>
          </a:p>
          <a:p>
            <a:pPr marL="457200" indent="-457200" algn="just">
              <a:lnSpc>
                <a:spcPct val="150000"/>
              </a:lnSpc>
              <a:buFont typeface="+mj-lt"/>
              <a:buAutoNum type="alphaLcPeriod"/>
            </a:pPr>
            <a:r>
              <a:rPr lang="vi-VN" sz="2400" dirty="0">
                <a:solidFill>
                  <a:schemeClr val="bg1"/>
                </a:solidFill>
                <a:latin typeface="UTM Avo" panose="02040603050506020204" pitchFamily="18"/>
              </a:rPr>
              <a:t>Nguyên nhân của sự việc (trả lời câu hỏi </a:t>
            </a:r>
            <a:r>
              <a:rPr lang="vi-VN" sz="2400" i="1" dirty="0">
                <a:solidFill>
                  <a:schemeClr val="bg1"/>
                </a:solidFill>
                <a:latin typeface="UTM Avo" panose="02040603050506020204" pitchFamily="18"/>
              </a:rPr>
              <a:t>Vì sao?</a:t>
            </a:r>
            <a:r>
              <a:rPr lang="vi-VN" sz="2400" dirty="0">
                <a:solidFill>
                  <a:schemeClr val="bg1"/>
                </a:solidFill>
                <a:latin typeface="UTM Avo" panose="02040603050506020204" pitchFamily="18"/>
              </a:rPr>
              <a:t>). </a:t>
            </a:r>
            <a:endParaRPr sz="2400" dirty="0">
              <a:solidFill>
                <a:schemeClr val="bg1"/>
              </a:solidFill>
              <a:latin typeface="UTM Avo" panose="02040603050506020204" pitchFamily="18"/>
            </a:endParaRPr>
          </a:p>
          <a:p>
            <a:pPr marL="457200" indent="-457200" algn="just">
              <a:lnSpc>
                <a:spcPct val="150000"/>
              </a:lnSpc>
              <a:buFont typeface="+mj-lt"/>
              <a:buAutoNum type="alphaLcPeriod"/>
            </a:pPr>
            <a:r>
              <a:rPr lang="vi-VN" sz="2400" dirty="0">
                <a:solidFill>
                  <a:schemeClr val="bg1"/>
                </a:solidFill>
                <a:latin typeface="UTM Avo" panose="02040603050506020204" pitchFamily="18"/>
              </a:rPr>
              <a:t>Mục đích của hoạt động (trả lời câu hỏi </a:t>
            </a:r>
            <a:r>
              <a:rPr lang="vi-VN" sz="2400" i="1" dirty="0">
                <a:solidFill>
                  <a:schemeClr val="bg1"/>
                </a:solidFill>
                <a:latin typeface="UTM Avo" panose="02040603050506020204" pitchFamily="18"/>
              </a:rPr>
              <a:t>Để làm gì?</a:t>
            </a:r>
            <a:r>
              <a:rPr lang="vi-VN" sz="2400" dirty="0">
                <a:solidFill>
                  <a:schemeClr val="bg1"/>
                </a:solidFill>
                <a:latin typeface="UTM Avo" panose="02040603050506020204" pitchFamily="18"/>
              </a:rPr>
              <a:t>). </a:t>
            </a:r>
            <a:endParaRPr sz="2400" dirty="0">
              <a:solidFill>
                <a:schemeClr val="bg1"/>
              </a:solidFill>
              <a:latin typeface="UTM Avo" panose="02040603050506020204" pitchFamily="18"/>
            </a:endParaRPr>
          </a:p>
          <a:p>
            <a:pPr marL="457200" indent="-457200" algn="just">
              <a:lnSpc>
                <a:spcPct val="150000"/>
              </a:lnSpc>
              <a:buFont typeface="+mj-lt"/>
              <a:buAutoNum type="alphaLcPeriod"/>
            </a:pPr>
            <a:r>
              <a:rPr lang="vi-VN" sz="2400" dirty="0">
                <a:solidFill>
                  <a:schemeClr val="bg1"/>
                </a:solidFill>
                <a:latin typeface="UTM Avo" panose="02040603050506020204" pitchFamily="18"/>
              </a:rPr>
              <a:t>Phương tiện thực hiện hoạt động (trả lời câu hỏi </a:t>
            </a:r>
            <a:r>
              <a:rPr lang="vi-VN" sz="2400" i="1" dirty="0">
                <a:solidFill>
                  <a:schemeClr val="bg1"/>
                </a:solidFill>
                <a:latin typeface="UTM Avo" panose="02040603050506020204" pitchFamily="18"/>
              </a:rPr>
              <a:t>Bằng gì?</a:t>
            </a:r>
            <a:r>
              <a:rPr lang="vi-VN" sz="2400" dirty="0">
                <a:solidFill>
                  <a:schemeClr val="bg1"/>
                </a:solidFill>
                <a:latin typeface="UTM Avo" panose="02040603050506020204" pitchFamily="18"/>
              </a:rPr>
              <a:t>).</a:t>
            </a:r>
            <a:endParaRPr sz="2400" dirty="0">
              <a:solidFill>
                <a:schemeClr val="bg1"/>
              </a:solidFill>
              <a:latin typeface="UTM Avo" panose="02040603050506020204" pitchFamily="18"/>
            </a:endParaRPr>
          </a:p>
        </p:txBody>
      </p:sp>
    </p:spTree>
    <p:extLst>
      <p:ext uri="{BB962C8B-B14F-4D97-AF65-F5344CB8AC3E}">
        <p14:creationId xmlns:p14="http://schemas.microsoft.com/office/powerpoint/2010/main" val="1697629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7DF67B1D-1333-C493-2A91-E2F4FEDDFCE8}"/>
              </a:ext>
            </a:extLst>
          </p:cNvPr>
          <p:cNvPicPr>
            <a:picLocks noChangeAspect="1"/>
          </p:cNvPicPr>
          <p:nvPr/>
        </p:nvPicPr>
        <p:blipFill>
          <a:blip r:embed="rId4"/>
          <a:stretch>
            <a:fillRect/>
          </a:stretch>
        </p:blipFill>
        <p:spPr>
          <a:xfrm>
            <a:off x="9244085" y="691352"/>
            <a:ext cx="2947915" cy="1630934"/>
          </a:xfrm>
          <a:prstGeom prst="rect">
            <a:avLst/>
          </a:prstGeom>
        </p:spPr>
      </p:pic>
    </p:spTree>
    <p:extLst>
      <p:ext uri="{BB962C8B-B14F-4D97-AF65-F5344CB8AC3E}">
        <p14:creationId xmlns:p14="http://schemas.microsoft.com/office/powerpoint/2010/main" val="2473840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37;p6">
            <a:extLst>
              <a:ext uri="{FF2B5EF4-FFF2-40B4-BE49-F238E27FC236}">
                <a16:creationId xmlns:a16="http://schemas.microsoft.com/office/drawing/2014/main" id="{8C2B15F1-3254-5942-D940-CDF4DC65BB1B}"/>
              </a:ext>
            </a:extLst>
          </p:cNvPr>
          <p:cNvSpPr/>
          <p:nvPr/>
        </p:nvSpPr>
        <p:spPr>
          <a:xfrm rot="-3766568">
            <a:off x="-3091328" y="6286468"/>
            <a:ext cx="5970387" cy="5253941"/>
          </a:xfrm>
          <a:custGeom>
            <a:avLst/>
            <a:gdLst/>
            <a:ahLst/>
            <a:cxnLst/>
            <a:rect l="l" t="t" r="r" b="b"/>
            <a:pathLst>
              <a:path w="8955581" h="7880911" extrusionOk="0">
                <a:moveTo>
                  <a:pt x="0" y="0"/>
                </a:moveTo>
                <a:lnTo>
                  <a:pt x="8955581" y="0"/>
                </a:lnTo>
                <a:lnTo>
                  <a:pt x="8955581" y="7880912"/>
                </a:lnTo>
                <a:lnTo>
                  <a:pt x="0" y="7880912"/>
                </a:lnTo>
                <a:lnTo>
                  <a:pt x="0" y="0"/>
                </a:lnTo>
                <a:close/>
              </a:path>
            </a:pathLst>
          </a:custGeom>
          <a:blipFill rotWithShape="1">
            <a:blip r:embed="rId3">
              <a:alphaModFix/>
            </a:blip>
            <a:stretch>
              <a:fillRect/>
            </a:stretch>
          </a:blipFill>
          <a:ln>
            <a:noFill/>
          </a:ln>
        </p:spPr>
        <p:txBody>
          <a:bodyPr/>
          <a:lstStyle/>
          <a:p>
            <a:endParaRPr lang="en-US"/>
          </a:p>
        </p:txBody>
      </p:sp>
      <p:sp>
        <p:nvSpPr>
          <p:cNvPr id="3" name="Google Shape;138;p6">
            <a:extLst>
              <a:ext uri="{FF2B5EF4-FFF2-40B4-BE49-F238E27FC236}">
                <a16:creationId xmlns:a16="http://schemas.microsoft.com/office/drawing/2014/main" id="{F75B562A-AA3C-23C1-B1D4-B0BCD6FBB8BE}"/>
              </a:ext>
            </a:extLst>
          </p:cNvPr>
          <p:cNvSpPr/>
          <p:nvPr/>
        </p:nvSpPr>
        <p:spPr>
          <a:xfrm rot="-3766568">
            <a:off x="8900228" y="3878246"/>
            <a:ext cx="5213533" cy="4587909"/>
          </a:xfrm>
          <a:custGeom>
            <a:avLst/>
            <a:gdLst/>
            <a:ahLst/>
            <a:cxnLst/>
            <a:rect l="l" t="t" r="r" b="b"/>
            <a:pathLst>
              <a:path w="7820300" h="6881864" extrusionOk="0">
                <a:moveTo>
                  <a:pt x="0" y="0"/>
                </a:moveTo>
                <a:lnTo>
                  <a:pt x="7820300" y="0"/>
                </a:lnTo>
                <a:lnTo>
                  <a:pt x="7820300" y="6881864"/>
                </a:lnTo>
                <a:lnTo>
                  <a:pt x="0" y="6881864"/>
                </a:lnTo>
                <a:lnTo>
                  <a:pt x="0" y="0"/>
                </a:lnTo>
                <a:close/>
              </a:path>
            </a:pathLst>
          </a:custGeom>
          <a:blipFill rotWithShape="1">
            <a:blip r:embed="rId3">
              <a:alphaModFix/>
            </a:blip>
            <a:stretch>
              <a:fillRect/>
            </a:stretch>
          </a:blipFill>
          <a:ln>
            <a:noFill/>
          </a:ln>
        </p:spPr>
        <p:txBody>
          <a:bodyPr/>
          <a:lstStyle/>
          <a:p>
            <a:endParaRPr lang="en-US"/>
          </a:p>
        </p:txBody>
      </p:sp>
      <p:sp>
        <p:nvSpPr>
          <p:cNvPr id="4" name="Google Shape;139;p6">
            <a:extLst>
              <a:ext uri="{FF2B5EF4-FFF2-40B4-BE49-F238E27FC236}">
                <a16:creationId xmlns:a16="http://schemas.microsoft.com/office/drawing/2014/main" id="{E26015D7-5ABB-4581-BCF2-E53539B3036C}"/>
              </a:ext>
            </a:extLst>
          </p:cNvPr>
          <p:cNvSpPr/>
          <p:nvPr/>
        </p:nvSpPr>
        <p:spPr>
          <a:xfrm rot="1472322">
            <a:off x="9438623" y="4403167"/>
            <a:ext cx="615993" cy="1892715"/>
          </a:xfrm>
          <a:custGeom>
            <a:avLst/>
            <a:gdLst/>
            <a:ahLst/>
            <a:cxnLst/>
            <a:rect l="l" t="t" r="r" b="b"/>
            <a:pathLst>
              <a:path w="923989" h="2839073" extrusionOk="0">
                <a:moveTo>
                  <a:pt x="0" y="0"/>
                </a:moveTo>
                <a:lnTo>
                  <a:pt x="923989" y="0"/>
                </a:lnTo>
                <a:lnTo>
                  <a:pt x="923989" y="2839072"/>
                </a:lnTo>
                <a:lnTo>
                  <a:pt x="0" y="2839072"/>
                </a:lnTo>
                <a:lnTo>
                  <a:pt x="0" y="0"/>
                </a:lnTo>
                <a:close/>
              </a:path>
            </a:pathLst>
          </a:custGeom>
          <a:blipFill rotWithShape="1">
            <a:blip r:embed="rId4">
              <a:alphaModFix/>
            </a:blip>
            <a:stretch>
              <a:fillRect/>
            </a:stretch>
          </a:blipFill>
          <a:ln>
            <a:noFill/>
          </a:ln>
        </p:spPr>
        <p:txBody>
          <a:bodyPr/>
          <a:lstStyle/>
          <a:p>
            <a:endParaRPr lang="en-US"/>
          </a:p>
        </p:txBody>
      </p:sp>
      <p:grpSp>
        <p:nvGrpSpPr>
          <p:cNvPr id="5" name="Google Shape;140;p6">
            <a:extLst>
              <a:ext uri="{FF2B5EF4-FFF2-40B4-BE49-F238E27FC236}">
                <a16:creationId xmlns:a16="http://schemas.microsoft.com/office/drawing/2014/main" id="{77506E8F-8B10-3C81-B200-A7CB2C865F1E}"/>
              </a:ext>
            </a:extLst>
          </p:cNvPr>
          <p:cNvGrpSpPr/>
          <p:nvPr/>
        </p:nvGrpSpPr>
        <p:grpSpPr>
          <a:xfrm>
            <a:off x="3741261" y="2554170"/>
            <a:ext cx="4387583" cy="4064000"/>
            <a:chOff x="2046366" y="3290747"/>
            <a:chExt cx="1409904" cy="1305924"/>
          </a:xfrm>
        </p:grpSpPr>
        <p:sp>
          <p:nvSpPr>
            <p:cNvPr id="6" name="Google Shape;141;p6">
              <a:extLst>
                <a:ext uri="{FF2B5EF4-FFF2-40B4-BE49-F238E27FC236}">
                  <a16:creationId xmlns:a16="http://schemas.microsoft.com/office/drawing/2014/main" id="{7BB22A91-349E-08E0-4186-9606FE21641D}"/>
                </a:ext>
              </a:extLst>
            </p:cNvPr>
            <p:cNvSpPr/>
            <p:nvPr/>
          </p:nvSpPr>
          <p:spPr>
            <a:xfrm>
              <a:off x="2046366" y="3290747"/>
              <a:ext cx="1409904" cy="1305924"/>
            </a:xfrm>
            <a:custGeom>
              <a:avLst/>
              <a:gdLst/>
              <a:ahLst/>
              <a:cxnLst/>
              <a:rect l="l" t="t" r="r" b="b"/>
              <a:pathLst>
                <a:path w="1409904" h="1305924" extrusionOk="0">
                  <a:moveTo>
                    <a:pt x="0" y="0"/>
                  </a:moveTo>
                  <a:lnTo>
                    <a:pt x="1409904" y="0"/>
                  </a:lnTo>
                  <a:lnTo>
                    <a:pt x="1409904" y="1305923"/>
                  </a:lnTo>
                  <a:lnTo>
                    <a:pt x="0" y="1305923"/>
                  </a:lnTo>
                  <a:lnTo>
                    <a:pt x="0" y="0"/>
                  </a:lnTo>
                  <a:close/>
                </a:path>
              </a:pathLst>
            </a:custGeom>
            <a:blipFill rotWithShape="1">
              <a:blip r:embed="rId5">
                <a:alphaModFix/>
              </a:blip>
              <a:stretch>
                <a:fillRect/>
              </a:stretch>
            </a:blipFill>
            <a:ln>
              <a:noFill/>
            </a:ln>
          </p:spPr>
          <p:txBody>
            <a:bodyPr/>
            <a:lstStyle/>
            <a:p>
              <a:endParaRPr lang="en-US"/>
            </a:p>
          </p:txBody>
        </p:sp>
        <p:sp>
          <p:nvSpPr>
            <p:cNvPr id="7" name="Google Shape;142;p6">
              <a:extLst>
                <a:ext uri="{FF2B5EF4-FFF2-40B4-BE49-F238E27FC236}">
                  <a16:creationId xmlns:a16="http://schemas.microsoft.com/office/drawing/2014/main" id="{F3B52F0C-B192-E1DE-D4D9-F7A43FD2C6C2}"/>
                </a:ext>
              </a:extLst>
            </p:cNvPr>
            <p:cNvSpPr/>
            <p:nvPr/>
          </p:nvSpPr>
          <p:spPr>
            <a:xfrm>
              <a:off x="2308246" y="3438975"/>
              <a:ext cx="886144" cy="1083968"/>
            </a:xfrm>
            <a:custGeom>
              <a:avLst/>
              <a:gdLst/>
              <a:ahLst/>
              <a:cxnLst/>
              <a:rect l="l" t="t" r="r" b="b"/>
              <a:pathLst>
                <a:path w="886144" h="1083968" extrusionOk="0">
                  <a:moveTo>
                    <a:pt x="0" y="0"/>
                  </a:moveTo>
                  <a:lnTo>
                    <a:pt x="886144" y="0"/>
                  </a:lnTo>
                  <a:lnTo>
                    <a:pt x="886144" y="1083968"/>
                  </a:lnTo>
                  <a:lnTo>
                    <a:pt x="0" y="1083968"/>
                  </a:lnTo>
                  <a:lnTo>
                    <a:pt x="0" y="0"/>
                  </a:lnTo>
                  <a:close/>
                </a:path>
              </a:pathLst>
            </a:custGeom>
            <a:blipFill rotWithShape="1">
              <a:blip r:embed="rId6">
                <a:alphaModFix/>
              </a:blip>
              <a:stretch>
                <a:fillRect/>
              </a:stretch>
            </a:blipFill>
            <a:ln>
              <a:noFill/>
            </a:ln>
          </p:spPr>
          <p:txBody>
            <a:bodyPr/>
            <a:lstStyle/>
            <a:p>
              <a:endParaRPr lang="en-US"/>
            </a:p>
          </p:txBody>
        </p:sp>
      </p:grpSp>
      <p:sp>
        <p:nvSpPr>
          <p:cNvPr id="8" name="Google Shape;143;p6">
            <a:extLst>
              <a:ext uri="{FF2B5EF4-FFF2-40B4-BE49-F238E27FC236}">
                <a16:creationId xmlns:a16="http://schemas.microsoft.com/office/drawing/2014/main" id="{5A271523-7E4E-00CA-ED85-B7EB0973F04A}"/>
              </a:ext>
            </a:extLst>
          </p:cNvPr>
          <p:cNvSpPr txBox="1"/>
          <p:nvPr/>
        </p:nvSpPr>
        <p:spPr>
          <a:xfrm>
            <a:off x="4179607" y="1745428"/>
            <a:ext cx="3542787" cy="833407"/>
          </a:xfrm>
          <a:prstGeom prst="rect">
            <a:avLst/>
          </a:prstGeom>
          <a:noFill/>
          <a:ln>
            <a:noFill/>
          </a:ln>
        </p:spPr>
        <p:txBody>
          <a:bodyPr spcFirstLastPara="1" wrap="square" lIns="60950" tIns="30467" rIns="60950" bIns="30467" anchor="t" anchorCtr="0">
            <a:spAutoFit/>
          </a:bodyPr>
          <a:lstStyle/>
          <a:p>
            <a:pPr algn="ctr">
              <a:lnSpc>
                <a:spcPct val="114000"/>
              </a:lnSpc>
            </a:pPr>
            <a:r>
              <a:rPr lang="vi-VN" sz="4400" b="1" dirty="0">
                <a:solidFill>
                  <a:schemeClr val="bg1"/>
                </a:solidFill>
                <a:latin typeface="UTM Avo" panose="02040603050506020204" pitchFamily="18"/>
              </a:rPr>
              <a:t>1. Nhận xét</a:t>
            </a:r>
            <a:endParaRPr sz="4400" dirty="0">
              <a:solidFill>
                <a:schemeClr val="bg1"/>
              </a:solidFill>
              <a:latin typeface="UTM Avo" panose="02040603050506020204" pitchFamily="18"/>
            </a:endParaRPr>
          </a:p>
        </p:txBody>
      </p:sp>
    </p:spTree>
    <p:extLst>
      <p:ext uri="{BB962C8B-B14F-4D97-AF65-F5344CB8AC3E}">
        <p14:creationId xmlns:p14="http://schemas.microsoft.com/office/powerpoint/2010/main" val="1293535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151;p7">
            <a:extLst>
              <a:ext uri="{FF2B5EF4-FFF2-40B4-BE49-F238E27FC236}">
                <a16:creationId xmlns:a16="http://schemas.microsoft.com/office/drawing/2014/main" id="{86A9064C-3B03-6A50-7CB6-350C51F32A43}"/>
              </a:ext>
            </a:extLst>
          </p:cNvPr>
          <p:cNvSpPr txBox="1"/>
          <p:nvPr/>
        </p:nvSpPr>
        <p:spPr>
          <a:xfrm>
            <a:off x="1467247" y="1646780"/>
            <a:ext cx="9257506" cy="2277520"/>
          </a:xfrm>
          <a:prstGeom prst="rect">
            <a:avLst/>
          </a:prstGeom>
          <a:noFill/>
          <a:ln>
            <a:noFill/>
          </a:ln>
        </p:spPr>
        <p:txBody>
          <a:bodyPr spcFirstLastPara="1" wrap="square" lIns="60950" tIns="30467" rIns="60950" bIns="30467" anchor="t" anchorCtr="0">
            <a:spAutoFit/>
          </a:bodyPr>
          <a:lstStyle/>
          <a:p>
            <a:pPr algn="just">
              <a:lnSpc>
                <a:spcPct val="150000"/>
              </a:lnSpc>
            </a:pPr>
            <a:r>
              <a:rPr lang="vi-VN" sz="2400" dirty="0">
                <a:solidFill>
                  <a:schemeClr val="bg1"/>
                </a:solidFill>
                <a:latin typeface="UTM Avo" panose="02040603050506020204" pitchFamily="18"/>
              </a:rPr>
              <a:t>Ngày hôm đó, mầm cỏ đã lấm tấm xanh khắp các ngọn đồi. Đêm ấy, trời mưa phùn. Đêm hôm sau, </a:t>
            </a:r>
            <a:r>
              <a:rPr lang="vi-VN" sz="2400">
                <a:solidFill>
                  <a:schemeClr val="bg1"/>
                </a:solidFill>
                <a:latin typeface="UTM Avo" panose="02040603050506020204" pitchFamily="18"/>
              </a:rPr>
              <a:t>lại m</a:t>
            </a:r>
            <a:r>
              <a:rPr lang="en-US" sz="2400">
                <a:solidFill>
                  <a:schemeClr val="bg1"/>
                </a:solidFill>
                <a:latin typeface="UTM Avo" panose="02040603050506020204" pitchFamily="18"/>
              </a:rPr>
              <a:t>ư</a:t>
            </a:r>
            <a:r>
              <a:rPr lang="vi-VN" sz="2400">
                <a:solidFill>
                  <a:schemeClr val="bg1"/>
                </a:solidFill>
                <a:latin typeface="UTM Avo" panose="02040603050506020204" pitchFamily="18"/>
              </a:rPr>
              <a:t>a </a:t>
            </a:r>
            <a:r>
              <a:rPr lang="vi-VN" sz="2400" dirty="0">
                <a:solidFill>
                  <a:schemeClr val="bg1"/>
                </a:solidFill>
                <a:latin typeface="UTM Avo" panose="02040603050506020204" pitchFamily="18"/>
              </a:rPr>
              <a:t>tiếp. Sáng ngày thứ ba, Nhẫn lùa </a:t>
            </a:r>
            <a:r>
              <a:rPr lang="vi-VN" sz="2400">
                <a:solidFill>
                  <a:schemeClr val="bg1"/>
                </a:solidFill>
                <a:latin typeface="UTM Avo" panose="02040603050506020204" pitchFamily="18"/>
              </a:rPr>
              <a:t>đàn b</a:t>
            </a:r>
            <a:r>
              <a:rPr lang="en-US" sz="2400">
                <a:solidFill>
                  <a:schemeClr val="bg1"/>
                </a:solidFill>
                <a:latin typeface="UTM Avo" panose="02040603050506020204" pitchFamily="18"/>
              </a:rPr>
              <a:t>ò</a:t>
            </a:r>
            <a:r>
              <a:rPr lang="vi-VN" sz="2400">
                <a:solidFill>
                  <a:schemeClr val="bg1"/>
                </a:solidFill>
                <a:latin typeface="UTM Avo" panose="02040603050506020204" pitchFamily="18"/>
              </a:rPr>
              <a:t> </a:t>
            </a:r>
            <a:r>
              <a:rPr lang="vi-VN" sz="2400" dirty="0">
                <a:solidFill>
                  <a:schemeClr val="bg1"/>
                </a:solidFill>
                <a:latin typeface="UTM Avo" panose="02040603050506020204" pitchFamily="18"/>
              </a:rPr>
              <a:t>ra đi.</a:t>
            </a:r>
            <a:endParaRPr sz="2400" dirty="0">
              <a:solidFill>
                <a:schemeClr val="bg1"/>
              </a:solidFill>
              <a:latin typeface="UTM Avo" panose="02040603050506020204" pitchFamily="18"/>
            </a:endParaRPr>
          </a:p>
          <a:p>
            <a:pPr algn="r">
              <a:lnSpc>
                <a:spcPct val="150000"/>
              </a:lnSpc>
            </a:pPr>
            <a:r>
              <a:rPr lang="vi-VN" sz="2400" dirty="0">
                <a:solidFill>
                  <a:schemeClr val="bg1"/>
                </a:solidFill>
                <a:latin typeface="UTM Avo" panose="02040603050506020204" pitchFamily="18"/>
              </a:rPr>
              <a:t>Theo HỒ PHƯƠNG</a:t>
            </a:r>
            <a:endParaRPr sz="2400" dirty="0">
              <a:solidFill>
                <a:schemeClr val="bg1"/>
              </a:solidFill>
              <a:latin typeface="UTM Avo" panose="02040603050506020204" pitchFamily="18"/>
            </a:endParaRPr>
          </a:p>
        </p:txBody>
      </p:sp>
      <p:sp>
        <p:nvSpPr>
          <p:cNvPr id="6" name="Google Shape;152;p7">
            <a:extLst>
              <a:ext uri="{FF2B5EF4-FFF2-40B4-BE49-F238E27FC236}">
                <a16:creationId xmlns:a16="http://schemas.microsoft.com/office/drawing/2014/main" id="{CDBBBBE0-BCB5-B9CE-A04E-78F0239AE83F}"/>
              </a:ext>
            </a:extLst>
          </p:cNvPr>
          <p:cNvSpPr/>
          <p:nvPr/>
        </p:nvSpPr>
        <p:spPr>
          <a:xfrm>
            <a:off x="870347" y="3975538"/>
            <a:ext cx="3212306" cy="2686334"/>
          </a:xfrm>
          <a:prstGeom prst="roundRect">
            <a:avLst>
              <a:gd name="adj" fmla="val 3756"/>
            </a:avLst>
          </a:prstGeom>
          <a:solidFill>
            <a:schemeClr val="accent4">
              <a:lumMod val="60000"/>
              <a:lumOff val="40000"/>
            </a:schemeClr>
          </a:solidFill>
          <a:ln>
            <a:noFill/>
          </a:ln>
        </p:spPr>
        <p:txBody>
          <a:bodyPr spcFirstLastPara="1" wrap="square" lIns="60950" tIns="30467" rIns="60950" bIns="30467" anchor="ctr" anchorCtr="0">
            <a:noAutofit/>
          </a:bodyPr>
          <a:lstStyle/>
          <a:p>
            <a:pPr algn="ctr">
              <a:lnSpc>
                <a:spcPct val="150000"/>
              </a:lnSpc>
            </a:pPr>
            <a:r>
              <a:rPr lang="vi-VN" sz="2400" b="1" dirty="0">
                <a:solidFill>
                  <a:schemeClr val="bg1"/>
                </a:solidFill>
                <a:latin typeface="UTM Avo" panose="02040603050506020204" pitchFamily="18"/>
              </a:rPr>
              <a:t>Câu 1: </a:t>
            </a:r>
            <a:endParaRPr sz="622" dirty="0">
              <a:solidFill>
                <a:schemeClr val="bg1"/>
              </a:solidFill>
              <a:latin typeface="UTM Avo" panose="02040603050506020204" pitchFamily="18"/>
            </a:endParaRPr>
          </a:p>
          <a:p>
            <a:pPr algn="ctr">
              <a:lnSpc>
                <a:spcPct val="150000"/>
              </a:lnSpc>
            </a:pPr>
            <a:r>
              <a:rPr lang="vi-VN" sz="2400" dirty="0">
                <a:solidFill>
                  <a:schemeClr val="bg1"/>
                </a:solidFill>
                <a:latin typeface="UTM Avo" panose="02040603050506020204" pitchFamily="18"/>
              </a:rPr>
              <a:t>Tìm trạng ngữ </a:t>
            </a:r>
          </a:p>
          <a:p>
            <a:pPr algn="ctr">
              <a:lnSpc>
                <a:spcPct val="150000"/>
              </a:lnSpc>
            </a:pPr>
            <a:r>
              <a:rPr lang="vi-VN" sz="2400" dirty="0">
                <a:solidFill>
                  <a:schemeClr val="bg1"/>
                </a:solidFill>
                <a:latin typeface="UTM Avo" panose="02040603050506020204" pitchFamily="18"/>
              </a:rPr>
              <a:t>trong mỗi câu.</a:t>
            </a:r>
            <a:endParaRPr sz="2400" dirty="0">
              <a:solidFill>
                <a:schemeClr val="bg1"/>
              </a:solidFill>
              <a:latin typeface="UTM Avo" panose="02040603050506020204" pitchFamily="18"/>
            </a:endParaRPr>
          </a:p>
        </p:txBody>
      </p:sp>
      <p:sp>
        <p:nvSpPr>
          <p:cNvPr id="7" name="Google Shape;153;p7">
            <a:extLst>
              <a:ext uri="{FF2B5EF4-FFF2-40B4-BE49-F238E27FC236}">
                <a16:creationId xmlns:a16="http://schemas.microsoft.com/office/drawing/2014/main" id="{6B11900F-93D3-3374-4177-DFB9162FEEDB}"/>
              </a:ext>
            </a:extLst>
          </p:cNvPr>
          <p:cNvSpPr/>
          <p:nvPr/>
        </p:nvSpPr>
        <p:spPr>
          <a:xfrm>
            <a:off x="4410273" y="3975538"/>
            <a:ext cx="3212306" cy="2686334"/>
          </a:xfrm>
          <a:prstGeom prst="roundRect">
            <a:avLst>
              <a:gd name="adj" fmla="val 3756"/>
            </a:avLst>
          </a:prstGeom>
          <a:solidFill>
            <a:schemeClr val="accent4">
              <a:lumMod val="60000"/>
              <a:lumOff val="40000"/>
            </a:schemeClr>
          </a:solidFill>
          <a:ln>
            <a:noFill/>
          </a:ln>
        </p:spPr>
        <p:txBody>
          <a:bodyPr spcFirstLastPara="1" wrap="square" lIns="60950" tIns="30467" rIns="60950" bIns="30467" anchor="ctr" anchorCtr="0">
            <a:noAutofit/>
          </a:bodyPr>
          <a:lstStyle/>
          <a:p>
            <a:pPr algn="ctr">
              <a:lnSpc>
                <a:spcPct val="150000"/>
              </a:lnSpc>
            </a:pPr>
            <a:r>
              <a:rPr lang="vi-VN" sz="2400" b="1" dirty="0">
                <a:solidFill>
                  <a:schemeClr val="bg1"/>
                </a:solidFill>
                <a:latin typeface="UTM Avo" panose="02040603050506020204" pitchFamily="18"/>
              </a:rPr>
              <a:t>Câu 2: </a:t>
            </a:r>
            <a:endParaRPr sz="622" dirty="0">
              <a:solidFill>
                <a:schemeClr val="bg1"/>
              </a:solidFill>
              <a:latin typeface="UTM Avo" panose="02040603050506020204" pitchFamily="18"/>
            </a:endParaRPr>
          </a:p>
          <a:p>
            <a:pPr algn="ctr">
              <a:lnSpc>
                <a:spcPct val="150000"/>
              </a:lnSpc>
            </a:pPr>
            <a:r>
              <a:rPr lang="vi-VN" sz="2400" dirty="0">
                <a:solidFill>
                  <a:schemeClr val="bg1"/>
                </a:solidFill>
                <a:latin typeface="UTM Avo" panose="02040603050506020204" pitchFamily="18"/>
              </a:rPr>
              <a:t>Trạng ngữ đứng ở </a:t>
            </a:r>
          </a:p>
          <a:p>
            <a:pPr algn="ctr">
              <a:lnSpc>
                <a:spcPct val="150000"/>
              </a:lnSpc>
            </a:pPr>
            <a:r>
              <a:rPr lang="vi-VN" sz="2400" dirty="0">
                <a:solidFill>
                  <a:schemeClr val="bg1"/>
                </a:solidFill>
                <a:latin typeface="UTM Avo" panose="02040603050506020204" pitchFamily="18"/>
              </a:rPr>
              <a:t>vị trí nào trong </a:t>
            </a:r>
          </a:p>
          <a:p>
            <a:pPr algn="ctr">
              <a:lnSpc>
                <a:spcPct val="150000"/>
              </a:lnSpc>
            </a:pPr>
            <a:r>
              <a:rPr lang="vi-VN" sz="2400" dirty="0">
                <a:solidFill>
                  <a:schemeClr val="bg1"/>
                </a:solidFill>
                <a:latin typeface="UTM Avo" panose="02040603050506020204" pitchFamily="18"/>
              </a:rPr>
              <a:t>mỗi câu trên?</a:t>
            </a:r>
            <a:endParaRPr sz="2400" dirty="0">
              <a:solidFill>
                <a:schemeClr val="bg1"/>
              </a:solidFill>
              <a:latin typeface="UTM Avo" panose="02040603050506020204" pitchFamily="18"/>
            </a:endParaRPr>
          </a:p>
        </p:txBody>
      </p:sp>
      <p:sp>
        <p:nvSpPr>
          <p:cNvPr id="8" name="Google Shape;154;p7">
            <a:extLst>
              <a:ext uri="{FF2B5EF4-FFF2-40B4-BE49-F238E27FC236}">
                <a16:creationId xmlns:a16="http://schemas.microsoft.com/office/drawing/2014/main" id="{72180B10-9702-3AC2-6CC2-03A76362F2A1}"/>
              </a:ext>
            </a:extLst>
          </p:cNvPr>
          <p:cNvSpPr/>
          <p:nvPr/>
        </p:nvSpPr>
        <p:spPr>
          <a:xfrm>
            <a:off x="8013700" y="3962400"/>
            <a:ext cx="3212306" cy="2686334"/>
          </a:xfrm>
          <a:prstGeom prst="roundRect">
            <a:avLst>
              <a:gd name="adj" fmla="val 3756"/>
            </a:avLst>
          </a:prstGeom>
          <a:solidFill>
            <a:schemeClr val="accent4">
              <a:lumMod val="60000"/>
              <a:lumOff val="40000"/>
            </a:schemeClr>
          </a:solidFill>
          <a:ln>
            <a:noFill/>
          </a:ln>
        </p:spPr>
        <p:txBody>
          <a:bodyPr spcFirstLastPara="1" wrap="square" lIns="60950" tIns="30467" rIns="60950" bIns="30467" anchor="ctr" anchorCtr="0">
            <a:noAutofit/>
          </a:bodyPr>
          <a:lstStyle/>
          <a:p>
            <a:pPr algn="ctr">
              <a:lnSpc>
                <a:spcPct val="150000"/>
              </a:lnSpc>
            </a:pPr>
            <a:r>
              <a:rPr lang="vi-VN" sz="2400" b="1" dirty="0">
                <a:solidFill>
                  <a:schemeClr val="bg1"/>
                </a:solidFill>
                <a:latin typeface="UTM Avo" panose="02040603050506020204" pitchFamily="18"/>
              </a:rPr>
              <a:t>Câu 3: </a:t>
            </a:r>
            <a:endParaRPr sz="622" dirty="0">
              <a:solidFill>
                <a:schemeClr val="bg1"/>
              </a:solidFill>
              <a:latin typeface="UTM Avo" panose="02040603050506020204" pitchFamily="18"/>
            </a:endParaRPr>
          </a:p>
          <a:p>
            <a:pPr algn="ctr">
              <a:lnSpc>
                <a:spcPct val="150000"/>
              </a:lnSpc>
            </a:pPr>
            <a:r>
              <a:rPr lang="vi-VN" sz="2400" dirty="0">
                <a:solidFill>
                  <a:schemeClr val="bg1"/>
                </a:solidFill>
                <a:latin typeface="UTM Avo" panose="02040603050506020204" pitchFamily="18"/>
              </a:rPr>
              <a:t>Trạng ngữ được ngăn cách với chủ ngữ và vị ngữ bằng dấu câu nào?</a:t>
            </a:r>
            <a:endParaRPr sz="2400" dirty="0">
              <a:solidFill>
                <a:schemeClr val="bg1"/>
              </a:solidFill>
              <a:latin typeface="UTM Avo" panose="02040603050506020204" pitchFamily="18"/>
            </a:endParaRPr>
          </a:p>
        </p:txBody>
      </p:sp>
    </p:spTree>
    <p:extLst>
      <p:ext uri="{BB962C8B-B14F-4D97-AF65-F5344CB8AC3E}">
        <p14:creationId xmlns:p14="http://schemas.microsoft.com/office/powerpoint/2010/main" val="99909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162;p8">
            <a:extLst>
              <a:ext uri="{FF2B5EF4-FFF2-40B4-BE49-F238E27FC236}">
                <a16:creationId xmlns:a16="http://schemas.microsoft.com/office/drawing/2014/main" id="{91899931-ED97-490D-7548-E41FA2E0DE7D}"/>
              </a:ext>
            </a:extLst>
          </p:cNvPr>
          <p:cNvSpPr txBox="1"/>
          <p:nvPr/>
        </p:nvSpPr>
        <p:spPr>
          <a:xfrm>
            <a:off x="965199" y="2732644"/>
            <a:ext cx="10261600" cy="2277520"/>
          </a:xfrm>
          <a:prstGeom prst="rect">
            <a:avLst/>
          </a:prstGeom>
          <a:noFill/>
          <a:ln>
            <a:noFill/>
          </a:ln>
        </p:spPr>
        <p:txBody>
          <a:bodyPr spcFirstLastPara="1" wrap="square" lIns="60950" tIns="30467" rIns="60950" bIns="30467" anchor="t" anchorCtr="0">
            <a:spAutoFit/>
          </a:bodyPr>
          <a:lstStyle/>
          <a:p>
            <a:pPr algn="just">
              <a:lnSpc>
                <a:spcPct val="150000"/>
              </a:lnSpc>
            </a:pPr>
            <a:r>
              <a:rPr lang="vi-VN" sz="2400" b="1" dirty="0">
                <a:solidFill>
                  <a:srgbClr val="C00000"/>
                </a:solidFill>
                <a:latin typeface="UTM Avo" panose="02040603050506020204" pitchFamily="18"/>
              </a:rPr>
              <a:t>Ngày hôm đó</a:t>
            </a:r>
            <a:r>
              <a:rPr lang="vi-VN" sz="2400" dirty="0">
                <a:solidFill>
                  <a:schemeClr val="bg1"/>
                </a:solidFill>
                <a:latin typeface="UTM Avo" panose="02040603050506020204" pitchFamily="18"/>
              </a:rPr>
              <a:t>, mầm cỏ đã lấm tấm xanh khắp các ngọn đồi. </a:t>
            </a:r>
            <a:r>
              <a:rPr lang="vi-VN" sz="2400" b="1" dirty="0">
                <a:solidFill>
                  <a:srgbClr val="C00000"/>
                </a:solidFill>
                <a:latin typeface="UTM Avo" panose="02040603050506020204" pitchFamily="18"/>
              </a:rPr>
              <a:t>Đêm ấy</a:t>
            </a:r>
            <a:r>
              <a:rPr lang="vi-VN" sz="2400" dirty="0">
                <a:solidFill>
                  <a:schemeClr val="bg1"/>
                </a:solidFill>
                <a:latin typeface="UTM Avo" panose="02040603050506020204" pitchFamily="18"/>
              </a:rPr>
              <a:t>, trời mưa phùn. </a:t>
            </a:r>
            <a:r>
              <a:rPr lang="vi-VN" sz="2400" b="1" dirty="0">
                <a:solidFill>
                  <a:srgbClr val="C00000"/>
                </a:solidFill>
                <a:latin typeface="UTM Avo" panose="02040603050506020204" pitchFamily="18"/>
              </a:rPr>
              <a:t>Đêm hôm sau</a:t>
            </a:r>
            <a:r>
              <a:rPr lang="vi-VN" sz="2400" dirty="0">
                <a:solidFill>
                  <a:schemeClr val="bg1"/>
                </a:solidFill>
                <a:latin typeface="UTM Avo" panose="02040603050506020204" pitchFamily="18"/>
              </a:rPr>
              <a:t>, lại mua tiếp. </a:t>
            </a:r>
            <a:r>
              <a:rPr lang="vi-VN" sz="2400" b="1" dirty="0">
                <a:solidFill>
                  <a:srgbClr val="C00000"/>
                </a:solidFill>
                <a:latin typeface="UTM Avo" panose="02040603050506020204" pitchFamily="18"/>
              </a:rPr>
              <a:t>Sáng ngày thứ ba</a:t>
            </a:r>
            <a:r>
              <a:rPr lang="vi-VN" sz="2400" dirty="0">
                <a:solidFill>
                  <a:srgbClr val="C00000"/>
                </a:solidFill>
                <a:latin typeface="UTM Avo" panose="02040603050506020204" pitchFamily="18"/>
              </a:rPr>
              <a:t>,</a:t>
            </a:r>
            <a:r>
              <a:rPr lang="vi-VN" sz="2400" dirty="0">
                <a:solidFill>
                  <a:schemeClr val="lt1"/>
                </a:solidFill>
                <a:latin typeface="UTM Avo" panose="02040603050506020204" pitchFamily="18"/>
              </a:rPr>
              <a:t> </a:t>
            </a:r>
            <a:r>
              <a:rPr lang="vi-VN" sz="2400" dirty="0">
                <a:solidFill>
                  <a:schemeClr val="bg1"/>
                </a:solidFill>
                <a:latin typeface="UTM Avo" panose="02040603050506020204" pitchFamily="18"/>
              </a:rPr>
              <a:t>Nhẫn lùa đàn bỏ ra đi.</a:t>
            </a:r>
            <a:endParaRPr sz="2400" dirty="0">
              <a:solidFill>
                <a:schemeClr val="bg1"/>
              </a:solidFill>
              <a:latin typeface="UTM Avo" panose="02040603050506020204" pitchFamily="18"/>
            </a:endParaRPr>
          </a:p>
          <a:p>
            <a:pPr algn="r">
              <a:lnSpc>
                <a:spcPct val="150000"/>
              </a:lnSpc>
            </a:pPr>
            <a:r>
              <a:rPr lang="vi-VN" sz="2400" dirty="0">
                <a:solidFill>
                  <a:schemeClr val="bg1"/>
                </a:solidFill>
                <a:latin typeface="UTM Avo" panose="02040603050506020204" pitchFamily="18"/>
              </a:rPr>
              <a:t>Theo HỒ PHƯƠNG</a:t>
            </a:r>
            <a:endParaRPr sz="2400" dirty="0">
              <a:solidFill>
                <a:schemeClr val="bg1"/>
              </a:solidFill>
              <a:latin typeface="UTM Avo" panose="02040603050506020204" pitchFamily="18"/>
            </a:endParaRPr>
          </a:p>
        </p:txBody>
      </p:sp>
      <p:sp>
        <p:nvSpPr>
          <p:cNvPr id="6" name="Google Shape;163;p8">
            <a:extLst>
              <a:ext uri="{FF2B5EF4-FFF2-40B4-BE49-F238E27FC236}">
                <a16:creationId xmlns:a16="http://schemas.microsoft.com/office/drawing/2014/main" id="{472EE2B6-1664-0DDF-DFF6-AFE0FB6C2AB7}"/>
              </a:ext>
            </a:extLst>
          </p:cNvPr>
          <p:cNvSpPr/>
          <p:nvPr/>
        </p:nvSpPr>
        <p:spPr>
          <a:xfrm>
            <a:off x="3229173" y="1831612"/>
            <a:ext cx="5733653" cy="666297"/>
          </a:xfrm>
          <a:prstGeom prst="roundRect">
            <a:avLst>
              <a:gd name="adj" fmla="val 3756"/>
            </a:avLst>
          </a:prstGeom>
          <a:solidFill>
            <a:schemeClr val="accent4">
              <a:lumMod val="60000"/>
              <a:lumOff val="40000"/>
            </a:schemeClr>
          </a:solidFill>
          <a:ln>
            <a:noFill/>
          </a:ln>
        </p:spPr>
        <p:txBody>
          <a:bodyPr spcFirstLastPara="1" wrap="square" lIns="60950" tIns="30467" rIns="60950" bIns="120000" anchor="ctr" anchorCtr="0">
            <a:noAutofit/>
          </a:bodyPr>
          <a:lstStyle/>
          <a:p>
            <a:pPr algn="ctr">
              <a:lnSpc>
                <a:spcPct val="150000"/>
              </a:lnSpc>
            </a:pPr>
            <a:r>
              <a:rPr lang="vi-VN" sz="2400" b="1" dirty="0">
                <a:solidFill>
                  <a:sysClr val="windowText" lastClr="000000"/>
                </a:solidFill>
                <a:latin typeface="UTM Avo" panose="02040603050506020204" pitchFamily="18"/>
              </a:rPr>
              <a:t>Câu 1: </a:t>
            </a:r>
            <a:r>
              <a:rPr lang="vi-VN" sz="2400" dirty="0">
                <a:solidFill>
                  <a:sysClr val="windowText" lastClr="000000"/>
                </a:solidFill>
                <a:latin typeface="UTM Avo" panose="02040603050506020204" pitchFamily="18"/>
              </a:rPr>
              <a:t>Tìm trạng ngữ trong mỗi câu</a:t>
            </a:r>
            <a:endParaRPr sz="2400" dirty="0">
              <a:solidFill>
                <a:sysClr val="windowText" lastClr="000000"/>
              </a:solidFill>
              <a:latin typeface="UTM Avo" panose="02040603050506020204" pitchFamily="18"/>
            </a:endParaRPr>
          </a:p>
        </p:txBody>
      </p:sp>
      <p:sp>
        <p:nvSpPr>
          <p:cNvPr id="7" name="Google Shape;164;p8">
            <a:extLst>
              <a:ext uri="{FF2B5EF4-FFF2-40B4-BE49-F238E27FC236}">
                <a16:creationId xmlns:a16="http://schemas.microsoft.com/office/drawing/2014/main" id="{DE034A25-8743-08C7-26B3-6F576C4C1165}"/>
              </a:ext>
            </a:extLst>
          </p:cNvPr>
          <p:cNvSpPr txBox="1"/>
          <p:nvPr/>
        </p:nvSpPr>
        <p:spPr>
          <a:xfrm>
            <a:off x="3124994" y="5168699"/>
            <a:ext cx="7530306" cy="1169525"/>
          </a:xfrm>
          <a:prstGeom prst="rect">
            <a:avLst/>
          </a:prstGeom>
          <a:noFill/>
          <a:ln>
            <a:noFill/>
          </a:ln>
        </p:spPr>
        <p:txBody>
          <a:bodyPr spcFirstLastPara="1" wrap="square" lIns="60950" tIns="30467" rIns="60950" bIns="30467" anchor="t" anchorCtr="0">
            <a:spAutoFit/>
          </a:bodyPr>
          <a:lstStyle/>
          <a:p>
            <a:pPr algn="just">
              <a:lnSpc>
                <a:spcPct val="150000"/>
              </a:lnSpc>
            </a:pPr>
            <a:r>
              <a:rPr lang="vi-VN" sz="2400" dirty="0">
                <a:solidFill>
                  <a:sysClr val="windowText" lastClr="000000"/>
                </a:solidFill>
                <a:latin typeface="UTM Avo" panose="02040603050506020204" pitchFamily="18"/>
              </a:rPr>
              <a:t>Các trạng ngữ đều bổ sung thông tin về thời gian diễn ra sự việc trong câu.</a:t>
            </a:r>
            <a:endParaRPr sz="2400" dirty="0">
              <a:solidFill>
                <a:sysClr val="windowText" lastClr="000000"/>
              </a:solidFill>
              <a:latin typeface="UTM Avo" panose="02040603050506020204" pitchFamily="18"/>
            </a:endParaRPr>
          </a:p>
        </p:txBody>
      </p:sp>
      <p:sp>
        <p:nvSpPr>
          <p:cNvPr id="8" name="Google Shape;165;p8">
            <a:extLst>
              <a:ext uri="{FF2B5EF4-FFF2-40B4-BE49-F238E27FC236}">
                <a16:creationId xmlns:a16="http://schemas.microsoft.com/office/drawing/2014/main" id="{F9AF142B-D424-0959-2DAE-4794D261C199}"/>
              </a:ext>
            </a:extLst>
          </p:cNvPr>
          <p:cNvSpPr/>
          <p:nvPr/>
        </p:nvSpPr>
        <p:spPr>
          <a:xfrm>
            <a:off x="1981200" y="5449848"/>
            <a:ext cx="889794" cy="553577"/>
          </a:xfrm>
          <a:prstGeom prst="rightArrow">
            <a:avLst>
              <a:gd name="adj1" fmla="val 50000"/>
              <a:gd name="adj2" fmla="val 50000"/>
            </a:avLst>
          </a:prstGeom>
          <a:solidFill>
            <a:schemeClr val="accent2"/>
          </a:solidFill>
          <a:ln w="25400" cap="flat" cmpd="sng">
            <a:noFill/>
            <a:prstDash val="solid"/>
            <a:round/>
            <a:headEnd type="none" w="sm" len="sm"/>
            <a:tailEnd type="none" w="sm" len="sm"/>
          </a:ln>
        </p:spPr>
        <p:txBody>
          <a:bodyPr spcFirstLastPara="1" wrap="square" lIns="60950" tIns="30467" rIns="60950" bIns="30467" anchor="ctr" anchorCtr="0">
            <a:noAutofit/>
          </a:bodyPr>
          <a:lstStyle/>
          <a:p>
            <a:pPr algn="ctr"/>
            <a:endParaRPr sz="2400">
              <a:solidFill>
                <a:schemeClr val="lt1"/>
              </a:solidFill>
              <a:latin typeface="UTM Avo" panose="02040603050506020204" pitchFamily="18"/>
              <a:ea typeface="Calibri"/>
              <a:cs typeface="Calibri"/>
              <a:sym typeface="Calibri"/>
            </a:endParaRPr>
          </a:p>
        </p:txBody>
      </p:sp>
    </p:spTree>
    <p:extLst>
      <p:ext uri="{BB962C8B-B14F-4D97-AF65-F5344CB8AC3E}">
        <p14:creationId xmlns:p14="http://schemas.microsoft.com/office/powerpoint/2010/main" val="294392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173;p9">
            <a:extLst>
              <a:ext uri="{FF2B5EF4-FFF2-40B4-BE49-F238E27FC236}">
                <a16:creationId xmlns:a16="http://schemas.microsoft.com/office/drawing/2014/main" id="{F1206E4B-0E34-13B1-7EB5-97BF9CEE41D2}"/>
              </a:ext>
            </a:extLst>
          </p:cNvPr>
          <p:cNvSpPr/>
          <p:nvPr/>
        </p:nvSpPr>
        <p:spPr>
          <a:xfrm>
            <a:off x="809653" y="1943101"/>
            <a:ext cx="10591800" cy="1106872"/>
          </a:xfrm>
          <a:prstGeom prst="roundRect">
            <a:avLst>
              <a:gd name="adj" fmla="val 3756"/>
            </a:avLst>
          </a:prstGeom>
          <a:solidFill>
            <a:schemeClr val="accent4">
              <a:lumMod val="60000"/>
              <a:lumOff val="40000"/>
            </a:schemeClr>
          </a:solidFill>
          <a:ln>
            <a:noFill/>
          </a:ln>
        </p:spPr>
        <p:txBody>
          <a:bodyPr spcFirstLastPara="1" wrap="square" lIns="60950" tIns="30467" rIns="60950" bIns="30467" anchor="ctr" anchorCtr="0">
            <a:noAutofit/>
          </a:bodyPr>
          <a:lstStyle/>
          <a:p>
            <a:pPr algn="ctr">
              <a:lnSpc>
                <a:spcPct val="150000"/>
              </a:lnSpc>
            </a:pPr>
            <a:r>
              <a:rPr lang="vi-VN" sz="2400" b="1" dirty="0">
                <a:solidFill>
                  <a:schemeClr val="bg1"/>
                </a:solidFill>
                <a:latin typeface="UTM Avo" panose="02040603050506020204" pitchFamily="18"/>
              </a:rPr>
              <a:t>Câu 2: </a:t>
            </a:r>
            <a:r>
              <a:rPr lang="vi-VN" sz="2400" dirty="0">
                <a:solidFill>
                  <a:schemeClr val="bg1"/>
                </a:solidFill>
                <a:latin typeface="UTM Avo" panose="02040603050506020204" pitchFamily="18"/>
              </a:rPr>
              <a:t>Trạng ngữ đứng ở vị trí nào trong mỗi câu trên?</a:t>
            </a:r>
            <a:endParaRPr sz="2400" dirty="0">
              <a:solidFill>
                <a:schemeClr val="bg1"/>
              </a:solidFill>
              <a:latin typeface="UTM Avo" panose="02040603050506020204" pitchFamily="18"/>
            </a:endParaRPr>
          </a:p>
        </p:txBody>
      </p:sp>
      <p:sp>
        <p:nvSpPr>
          <p:cNvPr id="6" name="Google Shape;174;p9">
            <a:extLst>
              <a:ext uri="{FF2B5EF4-FFF2-40B4-BE49-F238E27FC236}">
                <a16:creationId xmlns:a16="http://schemas.microsoft.com/office/drawing/2014/main" id="{31973009-D641-2345-AE15-B5B727A2F215}"/>
              </a:ext>
            </a:extLst>
          </p:cNvPr>
          <p:cNvSpPr txBox="1"/>
          <p:nvPr/>
        </p:nvSpPr>
        <p:spPr>
          <a:xfrm>
            <a:off x="2458641" y="3183804"/>
            <a:ext cx="7293823" cy="482542"/>
          </a:xfrm>
          <a:prstGeom prst="rect">
            <a:avLst/>
          </a:prstGeom>
          <a:noFill/>
          <a:ln>
            <a:noFill/>
          </a:ln>
        </p:spPr>
        <p:txBody>
          <a:bodyPr spcFirstLastPara="1" wrap="square" lIns="60950" tIns="30467" rIns="60950" bIns="30467" anchor="t" anchorCtr="0">
            <a:spAutoFit/>
          </a:bodyPr>
          <a:lstStyle/>
          <a:p>
            <a:pPr marL="304815" algn="ctr">
              <a:lnSpc>
                <a:spcPct val="114000"/>
              </a:lnSpc>
            </a:pPr>
            <a:r>
              <a:rPr lang="vi-VN" sz="2400" dirty="0">
                <a:solidFill>
                  <a:schemeClr val="bg1"/>
                </a:solidFill>
                <a:latin typeface="UTM Avo" panose="02040603050506020204" pitchFamily="18"/>
              </a:rPr>
              <a:t>Các trạng ngữ đều đứng đầu câu.</a:t>
            </a:r>
            <a:endParaRPr sz="2400" dirty="0">
              <a:solidFill>
                <a:schemeClr val="bg1"/>
              </a:solidFill>
              <a:latin typeface="UTM Avo" panose="02040603050506020204" pitchFamily="18"/>
            </a:endParaRPr>
          </a:p>
        </p:txBody>
      </p:sp>
      <p:sp>
        <p:nvSpPr>
          <p:cNvPr id="7" name="Google Shape;175;p9">
            <a:extLst>
              <a:ext uri="{FF2B5EF4-FFF2-40B4-BE49-F238E27FC236}">
                <a16:creationId xmlns:a16="http://schemas.microsoft.com/office/drawing/2014/main" id="{A10E1A13-EBB1-CA08-B254-716B5ACE1BAD}"/>
              </a:ext>
            </a:extLst>
          </p:cNvPr>
          <p:cNvSpPr/>
          <p:nvPr/>
        </p:nvSpPr>
        <p:spPr>
          <a:xfrm>
            <a:off x="809653" y="4127500"/>
            <a:ext cx="10591800" cy="1106872"/>
          </a:xfrm>
          <a:prstGeom prst="roundRect">
            <a:avLst>
              <a:gd name="adj" fmla="val 3756"/>
            </a:avLst>
          </a:prstGeom>
          <a:solidFill>
            <a:schemeClr val="accent4">
              <a:lumMod val="60000"/>
              <a:lumOff val="40000"/>
            </a:schemeClr>
          </a:solidFill>
          <a:ln>
            <a:noFill/>
          </a:ln>
        </p:spPr>
        <p:txBody>
          <a:bodyPr spcFirstLastPara="1" wrap="square" lIns="60950" tIns="30467" rIns="60950" bIns="30467" anchor="ctr" anchorCtr="0">
            <a:noAutofit/>
          </a:bodyPr>
          <a:lstStyle/>
          <a:p>
            <a:pPr algn="ctr">
              <a:lnSpc>
                <a:spcPct val="150000"/>
              </a:lnSpc>
            </a:pPr>
            <a:r>
              <a:rPr lang="vi-VN" sz="2400" b="1" dirty="0">
                <a:solidFill>
                  <a:schemeClr val="bg1"/>
                </a:solidFill>
                <a:latin typeface="UTM Avo" panose="02040603050506020204" pitchFamily="18"/>
              </a:rPr>
              <a:t>Câu 3: </a:t>
            </a:r>
            <a:r>
              <a:rPr lang="vi-VN" sz="2400" dirty="0">
                <a:solidFill>
                  <a:schemeClr val="bg1"/>
                </a:solidFill>
                <a:latin typeface="UTM Avo" panose="02040603050506020204" pitchFamily="18"/>
              </a:rPr>
              <a:t>Trạng ngữ được ngăn cách với </a:t>
            </a:r>
            <a:endParaRPr sz="2400" dirty="0">
              <a:solidFill>
                <a:schemeClr val="bg1"/>
              </a:solidFill>
              <a:latin typeface="UTM Avo" panose="02040603050506020204" pitchFamily="18"/>
            </a:endParaRPr>
          </a:p>
          <a:p>
            <a:pPr algn="ctr">
              <a:lnSpc>
                <a:spcPct val="150000"/>
              </a:lnSpc>
            </a:pPr>
            <a:r>
              <a:rPr lang="vi-VN" sz="2400" dirty="0">
                <a:solidFill>
                  <a:schemeClr val="bg1"/>
                </a:solidFill>
                <a:latin typeface="UTM Avo" panose="02040603050506020204" pitchFamily="18"/>
              </a:rPr>
              <a:t>chủ ngữ và vị ngữ bằng dấu câu nào?</a:t>
            </a:r>
            <a:endParaRPr sz="2400" dirty="0">
              <a:solidFill>
                <a:schemeClr val="bg1"/>
              </a:solidFill>
              <a:latin typeface="UTM Avo" panose="02040603050506020204" pitchFamily="18"/>
            </a:endParaRPr>
          </a:p>
        </p:txBody>
      </p:sp>
      <p:sp>
        <p:nvSpPr>
          <p:cNvPr id="8" name="Google Shape;176;p9">
            <a:extLst>
              <a:ext uri="{FF2B5EF4-FFF2-40B4-BE49-F238E27FC236}">
                <a16:creationId xmlns:a16="http://schemas.microsoft.com/office/drawing/2014/main" id="{97AADE8E-CC83-8644-2CF1-85827FAC13EE}"/>
              </a:ext>
            </a:extLst>
          </p:cNvPr>
          <p:cNvSpPr txBox="1"/>
          <p:nvPr/>
        </p:nvSpPr>
        <p:spPr>
          <a:xfrm>
            <a:off x="914400" y="5311562"/>
            <a:ext cx="10591800" cy="615527"/>
          </a:xfrm>
          <a:prstGeom prst="rect">
            <a:avLst/>
          </a:prstGeom>
          <a:noFill/>
          <a:ln>
            <a:noFill/>
          </a:ln>
        </p:spPr>
        <p:txBody>
          <a:bodyPr spcFirstLastPara="1" wrap="square" lIns="60950" tIns="30467" rIns="60950" bIns="30467" anchor="t" anchorCtr="0">
            <a:spAutoFit/>
          </a:bodyPr>
          <a:lstStyle/>
          <a:p>
            <a:pPr marL="304815" algn="just">
              <a:lnSpc>
                <a:spcPct val="150000"/>
              </a:lnSpc>
            </a:pPr>
            <a:r>
              <a:rPr lang="vi-VN" sz="2400" dirty="0">
                <a:solidFill>
                  <a:schemeClr val="bg1"/>
                </a:solidFill>
                <a:latin typeface="UTM Avo" panose="02040603050506020204" pitchFamily="18"/>
              </a:rPr>
              <a:t>Trạng ngữ được ngăn cách với chủ ngữ và vị ngữ bằng dấu phẩy.</a:t>
            </a:r>
            <a:endParaRPr sz="2400" dirty="0">
              <a:solidFill>
                <a:schemeClr val="bg1"/>
              </a:solidFill>
              <a:latin typeface="UTM Avo" panose="02040603050506020204" pitchFamily="18"/>
            </a:endParaRPr>
          </a:p>
        </p:txBody>
      </p:sp>
    </p:spTree>
    <p:extLst>
      <p:ext uri="{BB962C8B-B14F-4D97-AF65-F5344CB8AC3E}">
        <p14:creationId xmlns:p14="http://schemas.microsoft.com/office/powerpoint/2010/main" val="1333317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6ED58AA-6044-4063-A2D9-5C566FADBD0E}" vid="{6929B544-CFDD-4290-A91C-DFD0546A7D38}"/>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725</Words>
  <PresentationFormat>Widescreen</PresentationFormat>
  <Paragraphs>50</Paragraphs>
  <Slides>18</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18</vt:i4>
      </vt:variant>
    </vt:vector>
  </HeadingPairs>
  <TitlesOfParts>
    <vt:vector size="25" baseType="lpstr">
      <vt:lpstr>Calibri</vt:lpstr>
      <vt:lpstr>Arial</vt:lpstr>
      <vt:lpstr>UTM Avo</vt:lpstr>
      <vt:lpstr>Calibri Light</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2023-10-19T01:39:18Z</dcterms:created>
  <dcterms:modified xsi:type="dcterms:W3CDTF">2024-01-10T04:58:20Z</dcterms:modified>
</cp:coreProperties>
</file>