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64" r:id="rId3"/>
    <p:sldId id="258" r:id="rId4"/>
    <p:sldId id="260" r:id="rId5"/>
    <p:sldId id="259" r:id="rId6"/>
    <p:sldId id="257" r:id="rId7"/>
    <p:sldId id="267" r:id="rId8"/>
    <p:sldId id="270" r:id="rId9"/>
    <p:sldId id="275" r:id="rId10"/>
    <p:sldId id="263" r:id="rId11"/>
    <p:sldId id="272" r:id="rId12"/>
    <p:sldId id="274" r:id="rId13"/>
    <p:sldId id="261" r:id="rId14"/>
    <p:sldId id="312" r:id="rId15"/>
    <p:sldId id="313" r:id="rId16"/>
    <p:sldId id="271" r:id="rId17"/>
    <p:sldId id="282" r:id="rId18"/>
    <p:sldId id="273" r:id="rId19"/>
    <p:sldId id="277" r:id="rId20"/>
    <p:sldId id="280" r:id="rId21"/>
    <p:sldId id="283" r:id="rId22"/>
    <p:sldId id="284" r:id="rId23"/>
    <p:sldId id="285" r:id="rId24"/>
    <p:sldId id="314" r:id="rId25"/>
    <p:sldId id="276" r:id="rId26"/>
    <p:sldId id="294" r:id="rId27"/>
    <p:sldId id="295" r:id="rId28"/>
    <p:sldId id="293" r:id="rId29"/>
    <p:sldId id="287" r:id="rId30"/>
    <p:sldId id="288" r:id="rId31"/>
    <p:sldId id="289" r:id="rId32"/>
    <p:sldId id="311" r:id="rId33"/>
    <p:sldId id="291" r:id="rId34"/>
    <p:sldId id="315" r:id="rId35"/>
    <p:sldId id="316" r:id="rId36"/>
    <p:sldId id="317" r:id="rId37"/>
    <p:sldId id="268" r:id="rId38"/>
    <p:sldId id="307" r:id="rId39"/>
    <p:sldId id="308" r:id="rId40"/>
    <p:sldId id="262" r:id="rId41"/>
    <p:sldId id="265" r:id="rId42"/>
  </p:sldIdLst>
  <p:sldSz cx="18288000" cy="10287000"/>
  <p:notesSz cx="6858000" cy="9144000"/>
  <p:embeddedFontLst>
    <p:embeddedFont>
      <p:font typeface="Calibri Light" panose="020F0302020204030204" pitchFamily="34" charset="0"/>
      <p:regular r:id="rId44"/>
      <p:italic r:id="rId45"/>
    </p:embeddedFon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0" d="100"/>
          <a:sy n="40" d="100"/>
        </p:scale>
        <p:origin x="7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14</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08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3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2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4.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92.svg"/><Relationship Id="rId2"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43.png"/><Relationship Id="rId5" Type="http://schemas.openxmlformats.org/officeDocument/2006/relationships/image" Target="../media/image14.svg"/><Relationship Id="rId10" Type="http://schemas.openxmlformats.org/officeDocument/2006/relationships/image" Target="../media/image90.svg"/><Relationship Id="rId4" Type="http://schemas.openxmlformats.org/officeDocument/2006/relationships/image" Target="../media/image41.png"/><Relationship Id="rId9" Type="http://schemas.openxmlformats.org/officeDocument/2006/relationships/image" Target="../media/image42.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18" Type="http://schemas.openxmlformats.org/officeDocument/2006/relationships/image" Target="../media/image46.png"/><Relationship Id="rId3" Type="http://schemas.openxmlformats.org/officeDocument/2006/relationships/image" Target="../media/image20.svg"/><Relationship Id="rId21" Type="http://schemas.openxmlformats.org/officeDocument/2006/relationships/image" Target="../media/image43.png"/><Relationship Id="rId7"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7.png"/><Relationship Id="rId9" Type="http://schemas.openxmlformats.org/officeDocument/2006/relationships/image" Target="../media/image70.svg"/></Relationships>
</file>

<file path=ppt/slides/_rels/slide12.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6.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13" Type="http://schemas.openxmlformats.org/officeDocument/2006/relationships/image" Target="../media/image41.svg"/><Relationship Id="rId18" Type="http://schemas.openxmlformats.org/officeDocument/2006/relationships/image" Target="../media/image52.png"/><Relationship Id="rId12" Type="http://schemas.openxmlformats.org/officeDocument/2006/relationships/image" Target="../media/image23.png"/><Relationship Id="rId17" Type="http://schemas.openxmlformats.org/officeDocument/2006/relationships/image" Target="../media/image51.png"/><Relationship Id="rId2" Type="http://schemas.openxmlformats.org/officeDocument/2006/relationships/image" Target="../media/image46.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60.svg"/><Relationship Id="rId15" Type="http://schemas.microsoft.com/office/2007/relationships/hdphoto" Target="../media/hdphoto1.wdp"/><Relationship Id="rId10" Type="http://schemas.openxmlformats.org/officeDocument/2006/relationships/image" Target="../media/image49.png"/><Relationship Id="rId9" Type="http://schemas.openxmlformats.org/officeDocument/2006/relationships/image" Target="../media/image70.sv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4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49.png"/><Relationship Id="rId9" Type="http://schemas.openxmlformats.org/officeDocument/2006/relationships/image" Target="../media/image70.sv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49.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46.png"/><Relationship Id="rId14" Type="http://schemas.openxmlformats.org/officeDocument/2006/relationships/image" Target="../media/image53.png"/><Relationship Id="rId9" Type="http://schemas.openxmlformats.org/officeDocument/2006/relationships/image" Target="../media/image70.svg"/></Relationships>
</file>

<file path=ppt/slides/_rels/slide1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54.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8.png"/><Relationship Id="rId16" Type="http://schemas.openxmlformats.org/officeDocument/2006/relationships/image" Target="../media/image30.png"/><Relationship Id="rId20" Type="http://schemas.openxmlformats.org/officeDocument/2006/relationships/image" Target="../media/image55.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6.png"/><Relationship Id="rId19" Type="http://schemas.openxmlformats.org/officeDocument/2006/relationships/image" Target="../media/image74.svg"/><Relationship Id="rId14" Type="http://schemas.openxmlformats.org/officeDocument/2006/relationships/image" Target="../media/image27.png"/><Relationship Id="rId22" Type="http://schemas.openxmlformats.org/officeDocument/2006/relationships/image" Target="../media/image82.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58.png"/><Relationship Id="rId5" Type="http://schemas.openxmlformats.org/officeDocument/2006/relationships/image" Target="../media/image14.svg"/><Relationship Id="rId10" Type="http://schemas.openxmlformats.org/officeDocument/2006/relationships/image" Target="../media/image57.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20.svg"/><Relationship Id="rId21" Type="http://schemas.openxmlformats.org/officeDocument/2006/relationships/image" Target="../media/image60.png"/><Relationship Id="rId7"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image" Target="../media/image7.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svg"/><Relationship Id="rId19" Type="http://schemas.openxmlformats.org/officeDocument/2006/relationships/image" Target="../media/image25.png"/><Relationship Id="rId9" Type="http://schemas.openxmlformats.org/officeDocument/2006/relationships/image" Target="../media/image70.svg"/></Relationships>
</file>

<file path=ppt/slides/_rels/slide19.xml.rels><?xml version="1.0" encoding="UTF-8" standalone="yes"?>
<Relationships xmlns="http://schemas.openxmlformats.org/package/2006/relationships"><Relationship Id="rId12" Type="http://schemas.openxmlformats.org/officeDocument/2006/relationships/image" Target="../media/image61.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49.png"/><Relationship Id="rId9" Type="http://schemas.openxmlformats.org/officeDocument/2006/relationships/image" Target="../media/image7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2.svg"/><Relationship Id="rId5" Type="http://schemas.openxmlformats.org/officeDocument/2006/relationships/image" Target="../media/image96.svg"/><Relationship Id="rId4" Type="http://schemas.openxmlformats.org/officeDocument/2006/relationships/image" Target="../media/image11.png"/><Relationship Id="rId14" Type="http://schemas.openxmlformats.org/officeDocument/2006/relationships/image" Target="../media/image13.jpg"/></Relationships>
</file>

<file path=ppt/slides/_rels/slide20.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62.png"/><Relationship Id="rId3" Type="http://schemas.openxmlformats.org/officeDocument/2006/relationships/image" Target="../media/image20.svg"/><Relationship Id="rId12" Type="http://schemas.openxmlformats.org/officeDocument/2006/relationships/image" Target="../media/image28.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6.png"/><Relationship Id="rId16" Type="http://schemas.openxmlformats.org/officeDocument/2006/relationships/image" Target="../media/image30.png"/><Relationship Id="rId20" Type="http://schemas.openxmlformats.org/officeDocument/2006/relationships/image" Target="../media/image63.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3.png"/><Relationship Id="rId4" Type="http://schemas.openxmlformats.org/officeDocument/2006/relationships/image" Target="../media/image27.pn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4.svg"/><Relationship Id="rId10" Type="http://schemas.openxmlformats.org/officeDocument/2006/relationships/image" Target="../media/image65.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66.png"/><Relationship Id="rId14" Type="http://schemas.openxmlformats.org/officeDocument/2006/relationships/image" Target="../media/image7.png"/></Relationships>
</file>

<file path=ppt/slides/_rels/slide23.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25.png"/><Relationship Id="rId25" Type="http://schemas.openxmlformats.org/officeDocument/2006/relationships/image" Target="../media/image70.png"/><Relationship Id="rId2" Type="http://schemas.openxmlformats.org/officeDocument/2006/relationships/image" Target="../media/image37.png"/><Relationship Id="rId16" Type="http://schemas.openxmlformats.org/officeDocument/2006/relationships/image" Target="../media/image67.png"/><Relationship Id="rId20" Type="http://schemas.openxmlformats.org/officeDocument/2006/relationships/image" Target="../media/image80.svg"/><Relationship Id="rId1" Type="http://schemas.openxmlformats.org/officeDocument/2006/relationships/slideLayout" Target="../slideLayouts/slideLayout7.xml"/><Relationship Id="rId24" Type="http://schemas.openxmlformats.org/officeDocument/2006/relationships/image" Target="../media/image69.png"/><Relationship Id="rId5" Type="http://schemas.openxmlformats.org/officeDocument/2006/relationships/image" Target="../media/image14.svg"/><Relationship Id="rId15" Type="http://schemas.openxmlformats.org/officeDocument/2006/relationships/image" Target="../media/image46.png"/><Relationship Id="rId23" Type="http://schemas.openxmlformats.org/officeDocument/2006/relationships/image" Target="../media/image68.png"/><Relationship Id="rId14" Type="http://schemas.openxmlformats.org/officeDocument/2006/relationships/image" Target="../media/image7.png"/><Relationship Id="rId9" Type="http://schemas.openxmlformats.org/officeDocument/2006/relationships/image" Target="../media/image70.svg"/><Relationship Id="rId22"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72.png"/><Relationship Id="rId5" Type="http://schemas.openxmlformats.org/officeDocument/2006/relationships/image" Target="../media/image14.svg"/><Relationship Id="rId10" Type="http://schemas.openxmlformats.org/officeDocument/2006/relationships/image" Target="../media/image71.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2.svg"/><Relationship Id="rId7" Type="http://schemas.openxmlformats.org/officeDocument/2006/relationships/image" Target="../media/image68.svg"/><Relationship Id="rId17" Type="http://schemas.openxmlformats.org/officeDocument/2006/relationships/image" Target="../media/image74.png"/><Relationship Id="rId2" Type="http://schemas.openxmlformats.org/officeDocument/2006/relationships/image" Target="../media/image33.png"/><Relationship Id="rId16" Type="http://schemas.openxmlformats.org/officeDocument/2006/relationships/image" Target="../media/image78.svg"/><Relationship Id="rId1" Type="http://schemas.openxmlformats.org/officeDocument/2006/relationships/slideLayout" Target="../slideLayouts/slideLayout7.xml"/><Relationship Id="rId10" Type="http://schemas.openxmlformats.org/officeDocument/2006/relationships/image" Target="../media/image6.png"/><Relationship Id="rId9" Type="http://schemas.openxmlformats.org/officeDocument/2006/relationships/image" Target="../media/image70.svg"/><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46.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4.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0" Type="http://schemas.openxmlformats.org/officeDocument/2006/relationships/image" Target="../media/image75.png"/><Relationship Id="rId9" Type="http://schemas.openxmlformats.org/officeDocument/2006/relationships/image" Target="../media/image70.svg"/></Relationships>
</file>

<file path=ppt/slides/_rels/slide2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76.svg"/><Relationship Id="rId15" Type="http://schemas.openxmlformats.org/officeDocument/2006/relationships/image" Target="../media/image12.svg"/><Relationship Id="rId10" Type="http://schemas.openxmlformats.org/officeDocument/2006/relationships/image" Target="../media/image37.png"/><Relationship Id="rId9" Type="http://schemas.openxmlformats.org/officeDocument/2006/relationships/image" Target="../media/image80.svg"/><Relationship Id="rId1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NUL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83.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12.sv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70.sv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83.png"/><Relationship Id="rId1" Type="http://schemas.openxmlformats.org/officeDocument/2006/relationships/slideLayout" Target="../slideLayouts/slideLayout7.xml"/><Relationship Id="rId11" Type="http://schemas.openxmlformats.org/officeDocument/2006/relationships/image" Target="../media/image70.svg"/><Relationship Id="rId5" Type="http://schemas.openxmlformats.org/officeDocument/2006/relationships/image" Target="../media/image66.svg"/><Relationship Id="rId10" Type="http://schemas.openxmlformats.org/officeDocument/2006/relationships/image" Target="../media/image46.png"/><Relationship Id="rId4" Type="http://schemas.openxmlformats.org/officeDocument/2006/relationships/image" Target="../media/image85.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33.png"/><Relationship Id="rId16" Type="http://schemas.openxmlformats.org/officeDocument/2006/relationships/image" Target="../media/image8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34.png"/><Relationship Id="rId9" Type="http://schemas.openxmlformats.org/officeDocument/2006/relationships/image" Target="../media/image70.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17"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62.svg"/><Relationship Id="rId15" Type="http://schemas.openxmlformats.org/officeDocument/2006/relationships/image" Target="../media/image39.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37.png"/><Relationship Id="rId2" Type="http://schemas.openxmlformats.org/officeDocument/2006/relationships/image" Target="../media/image73.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55.png"/><Relationship Id="rId9" Type="http://schemas.openxmlformats.org/officeDocument/2006/relationships/image" Target="../media/image80.svg"/></Relationships>
</file>

<file path=ppt/slides/_rels/slide4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30.png"/><Relationship Id="rId2" Type="http://schemas.openxmlformats.org/officeDocument/2006/relationships/image" Target="../media/image88.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92.png"/><Relationship Id="rId10" Type="http://schemas.openxmlformats.org/officeDocument/2006/relationships/image" Target="../media/image90.png"/><Relationship Id="rId9" Type="http://schemas.openxmlformats.org/officeDocument/2006/relationships/image" Target="../media/image112.svg"/><Relationship Id="rId1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7" Type="http://schemas.openxmlformats.org/officeDocument/2006/relationships/image" Target="../media/image46.svg"/><Relationship Id="rId12"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9.svg"/><Relationship Id="rId5" Type="http://schemas.openxmlformats.org/officeDocument/2006/relationships/image" Target="../media/image14.svg"/><Relationship Id="rId10"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1.png"/><Relationship Id="rId3" Type="http://schemas.openxmlformats.org/officeDocument/2006/relationships/image" Target="../media/image20.svg"/><Relationship Id="rId12" Type="http://schemas.openxmlformats.org/officeDocument/2006/relationships/image" Target="../media/image28.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6.png"/><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5" Type="http://schemas.openxmlformats.org/officeDocument/2006/relationships/image" Target="../media/image22.svg"/><Relationship Id="rId19" Type="http://schemas.openxmlformats.org/officeDocument/2006/relationships/image" Target="../media/image32.png"/><Relationship Id="rId4" Type="http://schemas.openxmlformats.org/officeDocument/2006/relationships/image" Target="../media/image2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7" Type="http://schemas.openxmlformats.org/officeDocument/2006/relationships/image" Target="../media/image68.svg"/><Relationship Id="rId12"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s>
</file>

<file path=ppt/slides/_rels/slide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6.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6.svg"/><Relationship Id="rId15" Type="http://schemas.microsoft.com/office/2007/relationships/hdphoto" Target="../media/hdphoto1.wdp"/><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6.svg"/><Relationship Id="rId15" Type="http://schemas.openxmlformats.org/officeDocument/2006/relationships/image" Target="../media/image7.png"/><Relationship Id="rId19" Type="http://schemas.openxmlformats.org/officeDocument/2006/relationships/image" Target="../media/image14.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014233" y="681467"/>
            <a:ext cx="12264358" cy="1554962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8758">
            <a:off x="17260919" y="587686"/>
            <a:ext cx="1640672" cy="143185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454573" y="1675009"/>
            <a:ext cx="1640672" cy="1431859"/>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095161" y="7841554"/>
            <a:ext cx="1794877" cy="2104867"/>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446050" y="6743700"/>
            <a:ext cx="1851099" cy="2917205"/>
          </a:xfrm>
          <a:prstGeom prst="rect">
            <a:avLst/>
          </a:prstGeom>
        </p:spPr>
      </p:pic>
      <p:grpSp>
        <p:nvGrpSpPr>
          <p:cNvPr id="20" name="Group 19"/>
          <p:cNvGrpSpPr/>
          <p:nvPr/>
        </p:nvGrpSpPr>
        <p:grpSpPr>
          <a:xfrm>
            <a:off x="6669498" y="419100"/>
            <a:ext cx="5156147" cy="1600199"/>
            <a:chOff x="6259098" y="333537"/>
            <a:chExt cx="5891116" cy="1576901"/>
          </a:xfrm>
        </p:grpSpPr>
        <p:grpSp>
          <p:nvGrpSpPr>
            <p:cNvPr id="3" name="Group 3"/>
            <p:cNvGrpSpPr/>
            <p:nvPr/>
          </p:nvGrpSpPr>
          <p:grpSpPr>
            <a:xfrm>
              <a:off x="6259098" y="333537"/>
              <a:ext cx="5891116" cy="1576901"/>
              <a:chOff x="297285" y="-45353"/>
              <a:chExt cx="2514489" cy="835841"/>
            </a:xfrm>
          </p:grpSpPr>
          <p:sp>
            <p:nvSpPr>
              <p:cNvPr id="4" name="Freeform 4"/>
              <p:cNvSpPr/>
              <p:nvPr/>
            </p:nvSpPr>
            <p:spPr>
              <a:xfrm>
                <a:off x="297285" y="-45353"/>
                <a:ext cx="2514489" cy="835841"/>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19" name="TextBox 18"/>
            <p:cNvSpPr txBox="1"/>
            <p:nvPr/>
          </p:nvSpPr>
          <p:spPr>
            <a:xfrm>
              <a:off x="6818111" y="659461"/>
              <a:ext cx="4592788" cy="925052"/>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KẾT LUẬN</a:t>
              </a:r>
              <a:endParaRPr lang="en-US" sz="55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138470" y="2638010"/>
                <a:ext cx="10015883" cy="1942198"/>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Kí</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a:t>
                </a:r>
                <a:r>
                  <a:rPr lang="en-US" sz="4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n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P</m:t>
                        </m:r>
                      </m:e>
                      <m:sub>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sub>
                    </m:sSub>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 – 1</m:t>
                        </m:r>
                      </m:e>
                    </m:d>
                    <m:r>
                      <a:rPr lang="en-US" sz="4000">
                        <a:effectLst/>
                        <a:latin typeface="Cambria Math" panose="02040503050406030204" pitchFamily="18" charset="0"/>
                        <a:ea typeface="Calibri" panose="020F0502020204030204" pitchFamily="34" charset="0"/>
                        <a:cs typeface="Arial" panose="020B0604020202020204" pitchFamily="34" charset="0"/>
                      </a:rPr>
                      <m:t>. … . 2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38470" y="2638010"/>
                <a:ext cx="10015883" cy="1942198"/>
              </a:xfrm>
              <a:prstGeom prst="rect">
                <a:avLst/>
              </a:prstGeom>
              <a:blipFill>
                <a:blip r:embed="rId13"/>
                <a:stretch>
                  <a:fillRect l="-2191" b="-11950"/>
                </a:stretch>
              </a:blipFill>
            </p:spPr>
            <p:txBody>
              <a:bodyPr/>
              <a:lstStyle/>
              <a:p>
                <a:r>
                  <a:rPr lang="en-US">
                    <a:noFill/>
                  </a:rPr>
                  <a:t> </a:t>
                </a:r>
              </a:p>
            </p:txBody>
          </p:sp>
        </mc:Fallback>
      </mc:AlternateContent>
      <p:sp>
        <p:nvSpPr>
          <p:cNvPr id="13" name="TextBox 12"/>
          <p:cNvSpPr txBox="1"/>
          <p:nvPr/>
        </p:nvSpPr>
        <p:spPr>
          <a:xfrm>
            <a:off x="3200400" y="4961209"/>
            <a:ext cx="29128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smtClean="0">
                <a:solidFill>
                  <a:srgbClr val="1F497D"/>
                </a:solidFill>
                <a:latin typeface="Arial" panose="020B0604020202020204" pitchFamily="34" charset="0"/>
                <a:cs typeface="Arial" panose="020B0604020202020204" pitchFamily="34" charset="0"/>
              </a:rPr>
              <a:t>Quy</a:t>
            </a:r>
            <a:r>
              <a:rPr lang="en-US" sz="4200" b="1" dirty="0" smtClean="0">
                <a:solidFill>
                  <a:srgbClr val="1F497D"/>
                </a:solidFill>
                <a:latin typeface="Arial" panose="020B0604020202020204" pitchFamily="34" charset="0"/>
                <a:cs typeface="Arial" panose="020B0604020202020204" pitchFamily="34" charset="0"/>
              </a:rPr>
              <a:t> </a:t>
            </a:r>
            <a:r>
              <a:rPr lang="en-US" sz="4200" b="1" dirty="0" err="1" smtClean="0">
                <a:solidFill>
                  <a:srgbClr val="1F497D"/>
                </a:solidFill>
                <a:latin typeface="Arial" panose="020B0604020202020204" pitchFamily="34" charset="0"/>
                <a:cs typeface="Arial" panose="020B0604020202020204" pitchFamily="34" charset="0"/>
              </a:rPr>
              <a:t>ước</a:t>
            </a:r>
            <a:r>
              <a:rPr lang="en-US" sz="4200" b="1" dirty="0" smtClean="0">
                <a:solidFill>
                  <a:srgbClr val="1F497D"/>
                </a:solidFill>
                <a:latin typeface="Arial" panose="020B0604020202020204" pitchFamily="34" charset="0"/>
                <a:cs typeface="Arial" panose="020B0604020202020204" pitchFamily="34" charset="0"/>
              </a:rPr>
              <a:t>:</a:t>
            </a:r>
            <a:endParaRPr kumimoji="0" lang="en-US" sz="4200" b="1" i="0" u="none"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138470" y="5871508"/>
                <a:ext cx="12020754" cy="2850845"/>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1 . 2 . … . n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n </a:t>
                </a:r>
                <a:r>
                  <a:rPr lang="en-US" sz="4000" dirty="0" err="1">
                    <a:effectLst/>
                    <a:latin typeface="Arial" panose="020B0604020202020204" pitchFamily="34" charset="0"/>
                    <a:ea typeface="Calibri" panose="020F0502020204030204" pitchFamily="34" charset="0"/>
                    <a:cs typeface="Arial" panose="020B0604020202020204" pitchFamily="34" charset="0"/>
                  </a:rPr>
                  <a:t>giai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 1 . 2 .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Như </a:t>
                </a: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P</m:t>
                        </m:r>
                      </m:e>
                      <m:sub>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sub>
                    </m:sSub>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38470" y="5871508"/>
                <a:ext cx="12020754" cy="2850845"/>
              </a:xfrm>
              <a:prstGeom prst="rect">
                <a:avLst/>
              </a:prstGeom>
              <a:blipFill>
                <a:blip r:embed="rId14"/>
                <a:stretch>
                  <a:fillRect l="-1826" r="-1775" b="-81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51609" y="8763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58008" y="3619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43960" y="8256448"/>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966594" y="2476500"/>
                <a:ext cx="12335428" cy="718017"/>
              </a:xfrm>
              <a:prstGeom prst="rect">
                <a:avLst/>
              </a:prstGeom>
            </p:spPr>
            <p:txBody>
              <a:bodyPr wrap="non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luân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lưu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11</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5 </a:t>
                </a:r>
                <a:r>
                  <a:rPr lang="en-US" sz="3800" dirty="0" err="1">
                    <a:effectLst/>
                    <a:latin typeface="Arial" panose="020B0604020202020204" pitchFamily="34" charset="0"/>
                    <a:ea typeface="Calibri" panose="020F0502020204030204" pitchFamily="34" charset="0"/>
                    <a:cs typeface="Arial" panose="020B0604020202020204" pitchFamily="34" charset="0"/>
                  </a:rPr>
                  <a:t>cầu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thủ</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966594" y="2476500"/>
                <a:ext cx="12335428" cy="718017"/>
              </a:xfrm>
              <a:prstGeom prst="rect">
                <a:avLst/>
              </a:prstGeom>
              <a:blipFill>
                <a:blip r:embed="rId19"/>
                <a:stretch>
                  <a:fillRect l="-1631" t="-14407" b="-27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42794" y="5067300"/>
                <a:ext cx="12121006" cy="3908762"/>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luân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lưu</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11</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thủ</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thủ</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1200"/>
                  </a:spcAft>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P</m:t>
                        </m:r>
                      </m:e>
                      <m:sub>
                        <m:r>
                          <a:rPr lang="en-US" sz="3800">
                            <a:effectLst/>
                            <a:latin typeface="Cambria Math" panose="02040503050406030204" pitchFamily="18" charset="0"/>
                            <a:ea typeface="Calibri" panose="020F0502020204030204" pitchFamily="34" charset="0"/>
                            <a:cs typeface="Arial" panose="020B0604020202020204" pitchFamily="34" charset="0"/>
                          </a:rPr>
                          <m:t>5</m:t>
                        </m:r>
                      </m:sub>
                    </m:sSub>
                    <m:r>
                      <a:rPr lang="en-US" sz="3800">
                        <a:effectLst/>
                        <a:latin typeface="Cambria Math" panose="02040503050406030204" pitchFamily="18" charset="0"/>
                        <a:ea typeface="Calibri" panose="020F0502020204030204" pitchFamily="34" charset="0"/>
                        <a:cs typeface="Arial" panose="020B0604020202020204" pitchFamily="34" charset="0"/>
                      </a:rPr>
                      <m:t>=5⋅4⋅3⋅2⋅1=120</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42794" y="5067300"/>
                <a:ext cx="12121006" cy="3908762"/>
              </a:xfrm>
              <a:prstGeom prst="rect">
                <a:avLst/>
              </a:prstGeom>
              <a:blipFill>
                <a:blip r:embed="rId20"/>
                <a:stretch>
                  <a:fillRect l="-1659"/>
                </a:stretch>
              </a:blipFill>
            </p:spPr>
            <p:txBody>
              <a:bodyPr/>
              <a:lstStyle/>
              <a:p>
                <a:r>
                  <a:rPr lang="en-US">
                    <a:noFill/>
                  </a:rPr>
                  <a:t> </a:t>
                </a:r>
              </a:p>
            </p:txBody>
          </p:sp>
        </mc:Fallback>
      </mc:AlternateContent>
      <p:pic>
        <p:nvPicPr>
          <p:cNvPr id="17"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97200" y="7076961"/>
            <a:ext cx="1867682" cy="294333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051231" y="782241"/>
            <a:ext cx="5105400"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3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30200" y="7604381"/>
            <a:ext cx="4425533" cy="2526577"/>
          </a:xfrm>
          <a:prstGeom prst="rect">
            <a:avLst/>
          </a:prstGeom>
        </p:spPr>
      </p:pic>
      <p:sp>
        <p:nvSpPr>
          <p:cNvPr id="38" name="Oval Callout 37"/>
          <p:cNvSpPr/>
          <p:nvPr/>
        </p:nvSpPr>
        <p:spPr>
          <a:xfrm>
            <a:off x="3962400" y="3317535"/>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010841"/>
            <a:ext cx="15925800" cy="1846659"/>
          </a:xfrm>
          <a:prstGeom prst="rect">
            <a:avLst/>
          </a:prstGeom>
        </p:spPr>
        <p:txBody>
          <a:bodyPr wrap="square">
            <a:spAutoFit/>
          </a:bodyPr>
          <a:lstStyle/>
          <a:p>
            <a:pPr algn="just">
              <a:lnSpc>
                <a:spcPct val="150000"/>
              </a:lnSpc>
              <a:spcAft>
                <a:spcPts val="800"/>
              </a:spcAft>
            </a:pP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đôi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2, 3, 4, 5, 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238148" y="4766330"/>
            <a:ext cx="14459052" cy="3806170"/>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1, 2, 3, 4, 5, 6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này</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Vậy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tìm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P</a:t>
            </a:r>
            <a:r>
              <a:rPr lang="en-US" sz="3800" baseline="-25000" dirty="0">
                <a:latin typeface="Arial" panose="020B0604020202020204" pitchFamily="34" charset="0"/>
                <a:ea typeface="Calibri" panose="020F0502020204030204" pitchFamily="34" charset="0"/>
                <a:cs typeface="Times New Roman" panose="02020603050405020304" pitchFamily="18" charset="0"/>
              </a:rPr>
              <a:t>6</a:t>
            </a:r>
            <a:r>
              <a:rPr lang="en-US" sz="3800" dirty="0">
                <a:latin typeface="Arial" panose="020B0604020202020204" pitchFamily="34" charset="0"/>
                <a:ea typeface="Calibri" panose="020F0502020204030204" pitchFamily="34" charset="0"/>
                <a:cs typeface="Times New Roman" panose="02020603050405020304" pitchFamily="18" charset="0"/>
              </a:rPr>
              <a:t> = 6! = 720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453246" y="84807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604675" y="347951"/>
            <a:ext cx="1354912" cy="1398620"/>
          </a:xfrm>
          <a:prstGeom prst="rect">
            <a:avLst/>
          </a:prstGeom>
        </p:spPr>
      </p:pic>
      <p:pic>
        <p:nvPicPr>
          <p:cNvPr id="13"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6221" y="625899"/>
            <a:ext cx="1211179" cy="1207167"/>
          </a:xfrm>
          <a:prstGeom prst="rect">
            <a:avLst/>
          </a:prstGeom>
        </p:spPr>
      </p:pic>
      <p:sp>
        <p:nvSpPr>
          <p:cNvPr id="14" name="Rectangle 13"/>
          <p:cNvSpPr/>
          <p:nvPr/>
        </p:nvSpPr>
        <p:spPr>
          <a:xfrm>
            <a:off x="2297360" y="837067"/>
            <a:ext cx="309571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Chỉnh hợp</a:t>
            </a:r>
          </a:p>
        </p:txBody>
      </p:sp>
      <p:pic>
        <p:nvPicPr>
          <p:cNvPr id="21" name="Picture 20"/>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58253" y="3184494"/>
            <a:ext cx="950078" cy="886670"/>
          </a:xfrm>
          <a:prstGeom prst="rect">
            <a:avLst/>
          </a:prstGeom>
        </p:spPr>
      </p:pic>
      <p:sp>
        <p:nvSpPr>
          <p:cNvPr id="22" name="TextBox 21"/>
          <p:cNvSpPr txBox="1"/>
          <p:nvPr/>
        </p:nvSpPr>
        <p:spPr>
          <a:xfrm>
            <a:off x="1856332" y="3326682"/>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3</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343347" y="3087146"/>
                <a:ext cx="14097000" cy="1958806"/>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Cho 3 </a:t>
                </a:r>
                <a:r>
                  <a:rPr lang="en-US" sz="3800" dirty="0" err="1">
                    <a:latin typeface="Arial" panose="020B0604020202020204" pitchFamily="34" charset="0"/>
                    <a:ea typeface="Calibri" panose="020F0502020204030204" pitchFamily="34" charset="0"/>
                    <a:cs typeface="Times New Roman" panose="02020603050405020304" pitchFamily="18" charset="0"/>
                  </a:rPr>
                  <a:t>điểm</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kê</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vectơ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a:effectLst/>
                            <a:latin typeface="Cambria Math" panose="02040503050406030204" pitchFamily="18" charset="0"/>
                            <a:ea typeface="Calibri" panose="020F0502020204030204" pitchFamily="34" charset="0"/>
                            <a:cs typeface="Arial" panose="020B0604020202020204" pitchFamily="34" charset="0"/>
                          </a:rPr>
                          <m:t>0</m:t>
                        </m:r>
                      </m:e>
                    </m:acc>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cuối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43347" y="3087146"/>
                <a:ext cx="14097000" cy="1958806"/>
              </a:xfrm>
              <a:prstGeom prst="rect">
                <a:avLst/>
              </a:prstGeom>
              <a:blipFill>
                <a:blip r:embed="rId16"/>
                <a:stretch>
                  <a:fillRect l="-1427" r="-1383" b="-6211"/>
                </a:stretch>
              </a:blipFill>
            </p:spPr>
            <p:txBody>
              <a:bodyPr/>
              <a:lstStyle/>
              <a:p>
                <a:r>
                  <a:rPr lang="en-US">
                    <a:noFill/>
                  </a:rPr>
                  <a:t> </a:t>
                </a:r>
              </a:p>
            </p:txBody>
          </p:sp>
        </mc:Fallback>
      </mc:AlternateContent>
      <p:sp>
        <p:nvSpPr>
          <p:cNvPr id="15" name="Oval Callout 14"/>
          <p:cNvSpPr/>
          <p:nvPr/>
        </p:nvSpPr>
        <p:spPr>
          <a:xfrm>
            <a:off x="8448747" y="544993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343347" y="6819900"/>
                <a:ext cx="12115800" cy="2061398"/>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vectơ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yêu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AB</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BA</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AC</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CA</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BC</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CB</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3347" y="6819900"/>
                <a:ext cx="12115800" cy="2061398"/>
              </a:xfrm>
              <a:prstGeom prst="rect">
                <a:avLst/>
              </a:prstGeom>
              <a:blipFill>
                <a:blip r:embed="rId17"/>
                <a:stretch>
                  <a:fillRect l="-1660"/>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5621000" y="7339107"/>
            <a:ext cx="2328874" cy="2731245"/>
          </a:xfrm>
          <a:prstGeom prst="rect">
            <a:avLst/>
          </a:prstGeom>
        </p:spPr>
      </p:pic>
      <p:sp>
        <p:nvSpPr>
          <p:cNvPr id="17" name="Rectangle 16"/>
          <p:cNvSpPr/>
          <p:nvPr/>
        </p:nvSpPr>
        <p:spPr>
          <a:xfrm>
            <a:off x="2333455" y="1882200"/>
            <a:ext cx="3687228" cy="916276"/>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a.  </a:t>
            </a:r>
            <a:r>
              <a:rPr lang="en-US" sz="4000" b="1" dirty="0" err="1">
                <a:latin typeface="Arial" panose="020B0604020202020204" pitchFamily="34" charset="0"/>
                <a:ea typeface="Calibri" panose="020F0502020204030204" pitchFamily="34" charset="0"/>
                <a:cs typeface="Times New Roman" panose="02020603050405020304" pitchFamily="18" charset="0"/>
              </a:rPr>
              <a:t>Định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nghĩa</a:t>
            </a:r>
            <a:r>
              <a:rPr lang="en-US" sz="4000" b="1"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 grpId="0"/>
      <p:bldP spid="15" grpId="0" animBg="1"/>
      <p:bldP spid="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56924" y="7674724"/>
            <a:ext cx="1502142" cy="2340449"/>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5752" y="2530845"/>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533400" y="457623"/>
            <a:ext cx="950078" cy="886670"/>
          </a:xfrm>
          <a:prstGeom prst="rect">
            <a:avLst/>
          </a:prstGeom>
        </p:spPr>
      </p:pic>
      <p:sp>
        <p:nvSpPr>
          <p:cNvPr id="22" name="TextBox 21"/>
          <p:cNvSpPr txBox="1"/>
          <p:nvPr/>
        </p:nvSpPr>
        <p:spPr>
          <a:xfrm>
            <a:off x="1531479" y="5998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8428694" y="4610693"/>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2995664" y="457623"/>
                <a:ext cx="14825674"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latin typeface="Cambria Math" panose="02040503050406030204" pitchFamily="18" charset="0"/>
                        <a:ea typeface="Calibri" panose="020F0502020204030204" pitchFamily="34" charset="0"/>
                        <a:cs typeface="Arial" panose="020B0604020202020204" pitchFamily="34" charset="0"/>
                      </a:rPr>
                      <m:t>A</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B</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C</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D</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Nêu</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95664" y="457623"/>
                <a:ext cx="14825674" cy="3600986"/>
              </a:xfrm>
              <a:prstGeom prst="rect">
                <a:avLst/>
              </a:prstGeom>
              <a:blipFill>
                <a:blip r:embed="rId14"/>
                <a:stretch>
                  <a:fillRect l="-1357" r="-1357" b="-2876"/>
                </a:stretch>
              </a:blipFill>
            </p:spPr>
            <p:txBody>
              <a:bodyPr/>
              <a:lstStyle/>
              <a:p>
                <a:r>
                  <a:rPr lang="en-US">
                    <a:noFill/>
                  </a:rPr>
                  <a:t> </a:t>
                </a:r>
              </a:p>
            </p:txBody>
          </p:sp>
        </mc:Fallback>
      </mc:AlternateContent>
      <p:sp>
        <p:nvSpPr>
          <p:cNvPr id="8" name="Rectangle 7"/>
          <p:cNvSpPr/>
          <p:nvPr/>
        </p:nvSpPr>
        <p:spPr>
          <a:xfrm>
            <a:off x="2415092" y="5981700"/>
            <a:ext cx="15532404" cy="3600986"/>
          </a:xfrm>
          <a:prstGeom prst="rect">
            <a:avLst/>
          </a:prstGeom>
        </p:spPr>
        <p:txBody>
          <a:bodyPr wrap="square">
            <a:spAutoFit/>
          </a:bodyPr>
          <a:lstStyle/>
          <a:p>
            <a:pPr marL="571500" indent="-571500" algn="just">
              <a:lnSpc>
                <a:spcPct val="150000"/>
              </a:lnSpc>
              <a:buFontTx/>
              <a:buChar char="-"/>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Kết</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quả</a:t>
            </a:r>
            <a:r>
              <a:rPr lang="en-US" sz="3800" b="1" dirty="0">
                <a:latin typeface="Arial" panose="020B0604020202020204" pitchFamily="34" charset="0"/>
                <a:ea typeface="Calibri" panose="020F0502020204030204" pitchFamily="34" charset="0"/>
                <a:cs typeface="Times New Roman" panose="02020603050405020304" pitchFamily="18" charset="0"/>
              </a:rPr>
              <a:t> 1:</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B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trước</a:t>
            </a:r>
            <a:r>
              <a:rPr lang="en-US" sz="3800" dirty="0">
                <a:latin typeface="Arial" panose="020B0604020202020204" pitchFamily="34" charset="0"/>
                <a:ea typeface="Calibri" panose="020F0502020204030204" pitchFamily="34" charset="0"/>
                <a:cs typeface="Times New Roman" panose="02020603050405020304" pitchFamily="18" charset="0"/>
              </a:rPr>
              <a:t>, B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hoặc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lại</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buFontTx/>
              <a:buChar char="-"/>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Kết</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quả</a:t>
            </a:r>
            <a:r>
              <a:rPr lang="en-US" sz="3800" b="1"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C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trước</a:t>
            </a:r>
            <a:r>
              <a:rPr lang="en-US" sz="3800" dirty="0">
                <a:latin typeface="Arial" panose="020B0604020202020204" pitchFamily="34" charset="0"/>
                <a:ea typeface="Calibri" panose="020F0502020204030204" pitchFamily="34" charset="0"/>
                <a:cs typeface="Times New Roman" panose="02020603050405020304" pitchFamily="18" charset="0"/>
              </a:rPr>
              <a:t>, C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hoặc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5752" y="2530845"/>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533400" y="457623"/>
            <a:ext cx="950078" cy="886670"/>
          </a:xfrm>
          <a:prstGeom prst="rect">
            <a:avLst/>
          </a:prstGeom>
        </p:spPr>
      </p:pic>
      <p:sp>
        <p:nvSpPr>
          <p:cNvPr id="22" name="TextBox 21"/>
          <p:cNvSpPr txBox="1"/>
          <p:nvPr/>
        </p:nvSpPr>
        <p:spPr>
          <a:xfrm>
            <a:off x="1531479" y="5998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8428694" y="4610693"/>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2995664" y="457623"/>
                <a:ext cx="14825674" cy="36009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lớp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học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đặt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A</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B</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D</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thực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hành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thực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hành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95664" y="457623"/>
                <a:ext cx="14825674" cy="3600986"/>
              </a:xfrm>
              <a:prstGeom prst="rect">
                <a:avLst/>
              </a:prstGeom>
              <a:blipFill>
                <a:blip r:embed="rId14"/>
                <a:stretch>
                  <a:fillRect l="-1357" r="-1357" b="-2876"/>
                </a:stretch>
              </a:blipFill>
            </p:spPr>
            <p:txBody>
              <a:bodyPr/>
              <a:lstStyle/>
              <a:p>
                <a:r>
                  <a:rPr lang="en-US">
                    <a:noFill/>
                  </a:rPr>
                  <a:t> </a:t>
                </a:r>
              </a:p>
            </p:txBody>
          </p:sp>
        </mc:Fallback>
      </mc:AlternateContent>
      <p:sp>
        <p:nvSpPr>
          <p:cNvPr id="8" name="Rectangle 7"/>
          <p:cNvSpPr/>
          <p:nvPr/>
        </p:nvSpPr>
        <p:spPr>
          <a:xfrm>
            <a:off x="2366369" y="6266914"/>
            <a:ext cx="15629850" cy="3600986"/>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rồi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rồi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56924" y="7674724"/>
            <a:ext cx="1502142" cy="2340449"/>
          </a:xfrm>
          <a:prstGeom prst="rect">
            <a:avLst/>
          </a:prstGeom>
        </p:spPr>
      </p:pic>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7467600" y="539711"/>
            <a:ext cx="4038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38200" y="1978958"/>
            <a:ext cx="16682975" cy="7184581"/>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1689" y="5829300"/>
            <a:ext cx="3022511" cy="4656193"/>
          </a:xfrm>
          <a:prstGeom prst="rect">
            <a:avLst/>
          </a:prstGeom>
        </p:spPr>
      </p:pic>
      <p:sp>
        <p:nvSpPr>
          <p:cNvPr id="3" name="Rectangle 2"/>
          <p:cNvSpPr/>
          <p:nvPr/>
        </p:nvSpPr>
        <p:spPr>
          <a:xfrm>
            <a:off x="3352800" y="3330119"/>
            <a:ext cx="12649200" cy="4708981"/>
          </a:xfrm>
          <a:prstGeom prst="rect">
            <a:avLst/>
          </a:prstGeom>
        </p:spPr>
        <p:txBody>
          <a:bodyPr wrap="square">
            <a:spAutoFit/>
          </a:bodyPr>
          <a:lstStyle/>
          <a:p>
            <a:pPr algn="just">
              <a:lnSpc>
                <a:spcPct val="150000"/>
              </a:lnSpc>
            </a:pPr>
            <a:r>
              <a:rPr lang="vi-VN" sz="4000" dirty="0">
                <a:solidFill>
                  <a:schemeClr val="bg1"/>
                </a:solidFill>
              </a:rPr>
              <a:t>Cho tập hợp A gồm n phần tử và một số nguyên k với 1 ≤ k ≤ n.</a:t>
            </a:r>
          </a:p>
          <a:p>
            <a:pPr algn="just">
              <a:lnSpc>
                <a:spcPct val="150000"/>
              </a:lnSpc>
            </a:pPr>
            <a:r>
              <a:rPr lang="vi-VN" sz="4000" dirty="0">
                <a:solidFill>
                  <a:schemeClr val="bg1"/>
                </a:solidFill>
              </a:rPr>
              <a:t>Mỗi kết quả của việc lấy k phần tử từ n phần tử của tập hợp A và sắp xếp chúng theo một thứ tự nào đó được gọi là một chỉnh hợp chập k của n phần tử đã cho. </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556800" y="815262"/>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469900" y="3567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56800" y="2116604"/>
                <a:ext cx="17578800" cy="969496"/>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kê</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6800" y="2116604"/>
                <a:ext cx="17578800" cy="969496"/>
              </a:xfrm>
              <a:prstGeom prst="rect">
                <a:avLst/>
              </a:prstGeom>
              <a:blipFill>
                <a:blip r:embed="rId9"/>
                <a:stretch>
                  <a:fillRect l="-1144" b="-1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71600" y="4971752"/>
                <a:ext cx="15773400" cy="2000548"/>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12, 13, 14, 15, 21, 23, 24, 25, 31, 32, 34, 35, 41, 42, 43, 45, 51, 52, 53, 54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71600" y="4971752"/>
                <a:ext cx="15773400" cy="2000548"/>
              </a:xfrm>
              <a:prstGeom prst="rect">
                <a:avLst/>
              </a:prstGeom>
              <a:blipFill>
                <a:blip r:embed="rId10"/>
                <a:stretch>
                  <a:fillRect l="-1275" b="-5793"/>
                </a:stretch>
              </a:blipFill>
            </p:spPr>
            <p:txBody>
              <a:bodyPr/>
              <a:lstStyle/>
              <a:p>
                <a:r>
                  <a:rPr lang="en-US">
                    <a:noFill/>
                  </a:rPr>
                  <a:t> </a:t>
                </a:r>
              </a:p>
            </p:txBody>
          </p:sp>
        </mc:Fallback>
      </mc:AlternateContent>
      <p:pic>
        <p:nvPicPr>
          <p:cNvPr id="11" name="Picture 10"/>
          <p:cNvPicPr>
            <a:picLocks noChangeAspect="1"/>
          </p:cNvPicPr>
          <p:nvPr/>
        </p:nvPicPr>
        <p:blipFill>
          <a:blip r:embed="rId11"/>
          <a:stretch>
            <a:fillRect/>
          </a:stretch>
        </p:blipFill>
        <p:spPr>
          <a:xfrm>
            <a:off x="6627900" y="8323210"/>
            <a:ext cx="5436600" cy="1778191"/>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1028724" y="-153587"/>
            <a:ext cx="1640672" cy="1431859"/>
          </a:xfrm>
          <a:prstGeom prst="rect">
            <a:avLst/>
          </a:prstGeom>
        </p:spPr>
      </p:pic>
      <p:grpSp>
        <p:nvGrpSpPr>
          <p:cNvPr id="18" name="Group 17"/>
          <p:cNvGrpSpPr/>
          <p:nvPr/>
        </p:nvGrpSpPr>
        <p:grpSpPr>
          <a:xfrm>
            <a:off x="16764000" y="9069336"/>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509793">
            <a:off x="17577234" y="-70183"/>
            <a:ext cx="811931" cy="1265048"/>
          </a:xfrm>
          <a:prstGeom prst="rect">
            <a:avLst/>
          </a:prstGeom>
        </p:spPr>
      </p:pic>
      <p:sp>
        <p:nvSpPr>
          <p:cNvPr id="13" name="Rectangle 12"/>
          <p:cNvSpPr/>
          <p:nvPr/>
        </p:nvSpPr>
        <p:spPr>
          <a:xfrm>
            <a:off x="381000" y="445050"/>
            <a:ext cx="5219699" cy="1015663"/>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b.  </a:t>
            </a:r>
            <a:r>
              <a:rPr lang="en-US" sz="40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b="1" dirty="0" smtClean="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các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chỉnh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hợp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9" cstate="print">
            <a:duotone>
              <a:prstClr val="black"/>
              <a:schemeClr val="accent1">
                <a:tint val="45000"/>
                <a:satMod val="400000"/>
              </a:schemeClr>
            </a:duotone>
            <a:extLst>
              <a:ext uri="{BEBA8EAE-BF5A-486C-A8C5-ECC9F3942E4B}">
                <a14:imgProps xmlns:a14="http://schemas.microsoft.com/office/drawing/2010/main">
                  <a14:imgLayer r:embed="rId20">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001000" y="446830"/>
            <a:ext cx="950078" cy="886670"/>
          </a:xfrm>
          <a:prstGeom prst="rect">
            <a:avLst/>
          </a:prstGeom>
        </p:spPr>
      </p:pic>
      <p:sp>
        <p:nvSpPr>
          <p:cNvPr id="15" name="TextBox 14"/>
          <p:cNvSpPr txBox="1"/>
          <p:nvPr/>
        </p:nvSpPr>
        <p:spPr>
          <a:xfrm>
            <a:off x="8999079" y="58901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81000" y="1562100"/>
                <a:ext cx="17602200" cy="8402300"/>
              </a:xfrm>
              <a:prstGeom prst="rect">
                <a:avLst/>
              </a:prstGeom>
            </p:spPr>
            <p:txBody>
              <a:bodyPr wrap="square">
                <a:spAutoFit/>
              </a:bodyPr>
              <a:lstStyle/>
              <a:p>
                <a:pPr algn="just">
                  <a:lnSpc>
                    <a:spcPct val="150000"/>
                  </a:lnSpc>
                </a:pP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lớp</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được</a:t>
                </a:r>
                <a:r>
                  <a:rPr lang="en-US" sz="3600" dirty="0">
                    <a:latin typeface="Arial" panose="020B0604020202020204" pitchFamily="34" charset="0"/>
                    <a:ea typeface="Calibri" panose="020F0502020204030204" pitchFamily="34" charset="0"/>
                    <a:cs typeface="Times New Roman" panose="02020603050405020304" pitchFamily="18" charset="0"/>
                  </a:rPr>
                  <a:t> chia </a:t>
                </a:r>
                <a:r>
                  <a:rPr lang="en-US" sz="3600" dirty="0" err="1">
                    <a:latin typeface="Arial" panose="020B0604020202020204" pitchFamily="34" charset="0"/>
                    <a:ea typeface="Calibri" panose="020F0502020204030204" pitchFamily="34" charset="0"/>
                    <a:cs typeface="Times New Roman" panose="02020603050405020304" pitchFamily="18" charset="0"/>
                  </a:rPr>
                  <a:t>thành</a:t>
                </a:r>
                <a:r>
                  <a:rPr lang="en-US" sz="3600" dirty="0">
                    <a:latin typeface="Arial" panose="020B0604020202020204" pitchFamily="34" charset="0"/>
                    <a:ea typeface="Calibri" panose="020F0502020204030204" pitchFamily="34" charset="0"/>
                    <a:cs typeface="Times New Roman" panose="02020603050405020304" pitchFamily="18" charset="0"/>
                  </a:rPr>
                  <a:t> 5 </a:t>
                </a:r>
                <a:r>
                  <a:rPr lang="en-US" sz="3600" dirty="0" err="1">
                    <a:latin typeface="Arial" panose="020B0604020202020204" pitchFamily="34" charset="0"/>
                    <a:ea typeface="Calibri" panose="020F0502020204030204" pitchFamily="34" charset="0"/>
                    <a:cs typeface="Times New Roman" panose="02020603050405020304" pitchFamily="18" charset="0"/>
                  </a:rPr>
                  <a:t>nhóm</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A</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B</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C</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D</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E</m:t>
                    </m:r>
                  </m:oMath>
                </a14:m>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tham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trải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xong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600" dirty="0">
                    <a:effectLst/>
                    <a:latin typeface="Arial" panose="020B0604020202020204" pitchFamily="34" charset="0"/>
                    <a:ea typeface="Calibri" panose="020F0502020204030204" pitchFamily="34" charset="0"/>
                    <a:cs typeface="Times New Roman" panose="02020603050405020304" pitchFamily="18" charset="0"/>
                  </a:rPr>
                  <a:t> 5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a)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b)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c)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d)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chỉnh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chập</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600" dirty="0">
                    <a:effectLst/>
                    <a:latin typeface="Arial" panose="020B0604020202020204" pitchFamily="34" charset="0"/>
                    <a:ea typeface="Calibri" panose="020F0502020204030204" pitchFamily="34" charset="0"/>
                    <a:cs typeface="Times New Roman" panose="02020603050405020304" pitchFamily="18" charset="0"/>
                  </a:rPr>
                  <a:t> 5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chỉnh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1562100"/>
                <a:ext cx="17602200" cy="8402300"/>
              </a:xfrm>
              <a:prstGeom prst="rect">
                <a:avLst/>
              </a:prstGeom>
              <a:blipFill>
                <a:blip r:embed="rId21"/>
                <a:stretch>
                  <a:fillRect l="-1074" r="-1039" b="-508"/>
                </a:stretch>
              </a:blipFill>
            </p:spPr>
            <p:txBody>
              <a:bodyPr/>
              <a:lstStyle/>
              <a:p>
                <a:r>
                  <a:rPr lang="en-US">
                    <a:noFill/>
                  </a:rPr>
                  <a:t> </a:t>
                </a:r>
              </a:p>
            </p:txBody>
          </p:sp>
        </mc:Fallback>
      </mc:AlternateContent>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203553" y="47469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424972" y="615628"/>
            <a:ext cx="1354912" cy="1398620"/>
          </a:xfrm>
          <a:prstGeom prst="rect">
            <a:avLst/>
          </a:prstGeom>
        </p:spPr>
      </p:pic>
      <p:sp>
        <p:nvSpPr>
          <p:cNvPr id="15" name="Oval Callout 14"/>
          <p:cNvSpPr/>
          <p:nvPr/>
        </p:nvSpPr>
        <p:spPr>
          <a:xfrm>
            <a:off x="8496300" y="5961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676400" y="2019300"/>
            <a:ext cx="15392400" cy="6642844"/>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b. </a:t>
            </a:r>
            <a:r>
              <a:rPr lang="en-US" sz="3800" dirty="0" err="1">
                <a:latin typeface="Arial" panose="020B0604020202020204" pitchFamily="34" charset="0"/>
                <a:ea typeface="Times New Roman" panose="02020603050405020304" pitchFamily="18" charset="0"/>
                <a:cs typeface="Times New Roman" panose="02020603050405020304" pitchFamily="18" charset="0"/>
              </a:rPr>
              <a:t>Sau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4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c. </a:t>
            </a:r>
            <a:r>
              <a:rPr lang="en-US" sz="3800" dirty="0" err="1">
                <a:latin typeface="Arial" panose="020B0604020202020204" pitchFamily="34" charset="0"/>
                <a:ea typeface="Times New Roman" panose="02020603050405020304" pitchFamily="18" charset="0"/>
                <a:cs typeface="Times New Roman" panose="02020603050405020304" pitchFamily="18" charset="0"/>
              </a:rPr>
              <a:t>Sau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3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ba</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d. </a:t>
            </a:r>
            <a:r>
              <a:rPr lang="en-US" sz="3800" dirty="0" err="1">
                <a:latin typeface="Arial" panose="020B0604020202020204" pitchFamily="34" charset="0"/>
                <a:ea typeface="Times New Roman" panose="02020603050405020304" pitchFamily="18" charset="0"/>
                <a:cs typeface="Times New Roman" panose="02020603050405020304" pitchFamily="18" charset="0"/>
              </a:rPr>
              <a:t>Áp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tắc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nhân</a:t>
            </a:r>
            <a:r>
              <a:rPr lang="en-US" sz="3800" dirty="0">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tạo</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ra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5 </a:t>
            </a:r>
            <a:r>
              <a:rPr lang="en-US" sz="3800" dirty="0">
                <a:latin typeface="Arial" panose="020B0604020202020204" pitchFamily="34" charset="0"/>
                <a:ea typeface="Times New Roman" panose="02020603050405020304" pitchFamily="18" charset="0"/>
                <a:cs typeface="Times New Roman" panose="02020603050405020304" pitchFamily="18" charset="0"/>
              </a:rPr>
              <a:t>. 4 . 3 = 60.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36664" y="7200900"/>
            <a:ext cx="1552257" cy="2909045"/>
          </a:xfrm>
          <a:prstGeom prst="rect">
            <a:avLst/>
          </a:prstGeom>
        </p:spPr>
      </p:pic>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3345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2404" y="8496300"/>
            <a:ext cx="4051120" cy="41414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45672" y="7375815"/>
            <a:ext cx="1946528" cy="294928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381000" y="2042742"/>
            <a:ext cx="17526000" cy="2862322"/>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Trong vòng đấu loại trực tiếp của giải bóng đá, nếu sau khi kết thúc 90 phút thi đấu và hai hiệp phụ mà kết quả vẫn hoà thì loạt đá luân lưu 11 m sẽ được thực hiện. Trước hết, mỗi đội cử ra 5 cầu thủ thực hiện loạt đá luân lưu. </a:t>
            </a:r>
            <a:endParaRPr lang="en-US" sz="40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1763" y="5295900"/>
            <a:ext cx="5887237" cy="3784314"/>
          </a:xfrm>
          <a:prstGeom prst="rect">
            <a:avLst/>
          </a:prstGeom>
        </p:spPr>
      </p:pic>
      <p:sp>
        <p:nvSpPr>
          <p:cNvPr id="8" name="Rectangle 7"/>
          <p:cNvSpPr/>
          <p:nvPr/>
        </p:nvSpPr>
        <p:spPr>
          <a:xfrm>
            <a:off x="7994144" y="4914900"/>
            <a:ext cx="9912856" cy="1938992"/>
          </a:xfrm>
          <a:prstGeom prst="rect">
            <a:avLst/>
          </a:prstGeom>
        </p:spPr>
        <p:txBody>
          <a:bodyPr wrap="square">
            <a:spAutoFit/>
          </a:bodyPr>
          <a:lstStyle/>
          <a:p>
            <a:pPr algn="just">
              <a:lnSpc>
                <a:spcPct val="150000"/>
              </a:lnSpc>
              <a:spcBef>
                <a:spcPts val="600"/>
              </a:spcBef>
              <a:spcAft>
                <a:spcPts val="800"/>
              </a:spcAft>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Trong toán học, mỗi cách xếp thứ tự đá luân lưu của 5 cầu thủ được gọi là gì?</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875" y="1505520"/>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05000" y="8269291"/>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312734" y="7890646"/>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002000" y="-1938432"/>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16860" y="813551"/>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94739" y="1962284"/>
            <a:ext cx="823225" cy="407122"/>
          </a:xfrm>
          <a:prstGeom prst="rect">
            <a:avLst/>
          </a:prstGeom>
        </p:spPr>
      </p:pic>
      <p:sp>
        <p:nvSpPr>
          <p:cNvPr id="17" name="TextBox 16"/>
          <p:cNvSpPr txBox="1"/>
          <p:nvPr/>
        </p:nvSpPr>
        <p:spPr>
          <a:xfrm>
            <a:off x="7208297" y="584225"/>
            <a:ext cx="4038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124200" y="2114683"/>
                <a:ext cx="12115800" cy="3047244"/>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Kí hiệu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là số các chỉnh hợp chập k của n phần tử (1 </a:t>
                </a:r>
                <a14:m>
                  <m:oMath xmlns:m="http://schemas.openxmlformats.org/officeDocument/2006/math">
                    <m:r>
                      <a:rPr lang="en-US"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k </a:t>
                </a:r>
                <a14:m>
                  <m:oMath xmlns:m="http://schemas.openxmlformats.org/officeDocument/2006/math">
                    <m:r>
                      <a:rPr lang="en-US"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 n(n – 1)…(n – k +1).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124200" y="2114683"/>
                <a:ext cx="12115800" cy="3047244"/>
              </a:xfrm>
              <a:prstGeom prst="rect">
                <a:avLst/>
              </a:prstGeom>
              <a:blipFill>
                <a:blip r:embed="rId18"/>
                <a:stretch>
                  <a:fillRect l="-1812" r="-1761" b="-3600"/>
                </a:stretch>
              </a:blipFill>
            </p:spPr>
            <p:txBody>
              <a:bodyPr/>
              <a:lstStyle/>
              <a:p>
                <a:r>
                  <a:rPr lang="en-US">
                    <a:noFill/>
                  </a:rPr>
                  <a:t> </a:t>
                </a:r>
              </a:p>
            </p:txBody>
          </p:sp>
        </mc:Fallback>
      </mc:AlternateContent>
      <p:pic>
        <p:nvPicPr>
          <p:cNvPr id="15"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5161">
            <a:off x="16505346" y="8402396"/>
            <a:ext cx="2189745" cy="2106137"/>
          </a:xfrm>
          <a:prstGeom prst="rect">
            <a:avLst/>
          </a:prstGeom>
        </p:spPr>
      </p:pic>
      <p:sp>
        <p:nvSpPr>
          <p:cNvPr id="12" name="TextBox 11"/>
          <p:cNvSpPr txBox="1"/>
          <p:nvPr/>
        </p:nvSpPr>
        <p:spPr>
          <a:xfrm>
            <a:off x="3398297" y="6896100"/>
            <a:ext cx="29128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smtClean="0">
                <a:solidFill>
                  <a:srgbClr val="1F497D"/>
                </a:solidFill>
                <a:latin typeface="Arial" panose="020B0604020202020204" pitchFamily="34" charset="0"/>
                <a:cs typeface="Arial" panose="020B0604020202020204" pitchFamily="34" charset="0"/>
              </a:rPr>
              <a:t>Nhận</a:t>
            </a:r>
            <a:r>
              <a:rPr lang="en-US" sz="4200" b="1" dirty="0" smtClean="0">
                <a:solidFill>
                  <a:srgbClr val="1F497D"/>
                </a:solidFill>
                <a:latin typeface="Arial" panose="020B0604020202020204" pitchFamily="34" charset="0"/>
                <a:cs typeface="Arial" panose="020B0604020202020204" pitchFamily="34" charset="0"/>
              </a:rPr>
              <a:t> </a:t>
            </a:r>
            <a:r>
              <a:rPr lang="en-US" sz="4200" b="1" dirty="0" err="1" smtClean="0">
                <a:solidFill>
                  <a:srgbClr val="1F497D"/>
                </a:solidFill>
                <a:latin typeface="Arial" panose="020B0604020202020204" pitchFamily="34" charset="0"/>
                <a:cs typeface="Arial" panose="020B0604020202020204" pitchFamily="34" charset="0"/>
              </a:rPr>
              <a:t>xét</a:t>
            </a:r>
            <a:r>
              <a:rPr lang="en-US" sz="4200" b="1" dirty="0" smtClean="0">
                <a:solidFill>
                  <a:srgbClr val="1F497D"/>
                </a:solidFill>
                <a:latin typeface="Arial" panose="020B0604020202020204" pitchFamily="34" charset="0"/>
                <a:cs typeface="Arial" panose="020B0604020202020204" pitchFamily="34" charset="0"/>
              </a:rPr>
              <a:t>:</a:t>
            </a:r>
            <a:endParaRPr kumimoji="0" lang="en-US" sz="4200" b="1" i="0" u="none"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72794" y="7890646"/>
                <a:ext cx="4862006" cy="100854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800"/>
                  </a:spcAft>
                </a:pPr>
                <a14:m>
                  <m:oMath xmlns:m="http://schemas.openxmlformats.org/officeDocument/2006/math">
                    <m:sSubSup>
                      <m:sSubSupPr>
                        <m:ctrlPr>
                          <a:rPr lang="en-US" sz="3800" i="1">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a:t>
                </a:r>
                <a:r>
                  <a:rPr lang="en-US" sz="3800"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n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3800" baseline="30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72794" y="7890646"/>
                <a:ext cx="4862006" cy="1008546"/>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94548" y="8405451"/>
            <a:ext cx="1808297" cy="1739253"/>
          </a:xfrm>
          <a:prstGeom prst="rect">
            <a:avLst/>
          </a:prstGeom>
        </p:spPr>
      </p:pic>
      <p:grpSp>
        <p:nvGrpSpPr>
          <p:cNvPr id="12" name="Group 11"/>
          <p:cNvGrpSpPr/>
          <p:nvPr/>
        </p:nvGrpSpPr>
        <p:grpSpPr>
          <a:xfrm>
            <a:off x="609600" y="50474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6248400" y="4710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18017" y="-196650"/>
            <a:ext cx="1640672" cy="1431859"/>
          </a:xfrm>
          <a:prstGeom prst="rect">
            <a:avLst/>
          </a:prstGeom>
        </p:spPr>
      </p:pic>
      <p:sp>
        <p:nvSpPr>
          <p:cNvPr id="5" name="Rectangle 4"/>
          <p:cNvSpPr/>
          <p:nvPr/>
        </p:nvSpPr>
        <p:spPr>
          <a:xfrm>
            <a:off x="609600" y="1733877"/>
            <a:ext cx="17079018" cy="2723823"/>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Ở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Hỏi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stretch>
            <a:fillRect/>
          </a:stretch>
        </p:blipFill>
        <p:spPr>
          <a:xfrm>
            <a:off x="14630400" y="4076700"/>
            <a:ext cx="2819400" cy="604157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400300" y="6057900"/>
                <a:ext cx="11468100" cy="3623684"/>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chập</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e>
                      <m:sub>
                        <m:r>
                          <a:rPr lang="en-US" sz="3800">
                            <a:effectLst/>
                            <a:latin typeface="Cambria Math" panose="02040503050406030204" pitchFamily="18" charset="0"/>
                            <a:ea typeface="Calibri" panose="020F0502020204030204" pitchFamily="34" charset="0"/>
                            <a:cs typeface="Arial" panose="020B0604020202020204" pitchFamily="34" charset="0"/>
                          </a:rPr>
                          <m:t>10</m:t>
                        </m:r>
                      </m:sub>
                      <m:sup>
                        <m:r>
                          <a:rPr lang="en-US" sz="3800">
                            <a:effectLst/>
                            <a:latin typeface="Cambria Math" panose="02040503050406030204" pitchFamily="18" charset="0"/>
                            <a:ea typeface="Calibri" panose="020F0502020204030204" pitchFamily="34" charset="0"/>
                            <a:cs typeface="Arial" panose="020B0604020202020204" pitchFamily="34" charset="0"/>
                          </a:rPr>
                          <m:t>6</m:t>
                        </m:r>
                      </m:sup>
                    </m:sSubSup>
                    <m:r>
                      <a:rPr lang="en-US" sz="3800">
                        <a:effectLst/>
                        <a:latin typeface="Cambria Math" panose="02040503050406030204" pitchFamily="18" charset="0"/>
                        <a:ea typeface="Calibri" panose="020F0502020204030204" pitchFamily="34" charset="0"/>
                        <a:cs typeface="Arial" panose="020B0604020202020204" pitchFamily="34" charset="0"/>
                      </a:rPr>
                      <m:t>=10⋅9⋅8⋅7⋅6⋅5=151200</m:t>
                    </m:r>
                  </m:oMath>
                </a14:m>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mã</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00300" y="6057900"/>
                <a:ext cx="11468100" cy="3623684"/>
              </a:xfrm>
              <a:prstGeom prst="rect">
                <a:avLst/>
              </a:prstGeom>
              <a:blipFill>
                <a:blip r:embed="rId10"/>
                <a:stretch>
                  <a:fillRect l="-1754" b="-2862"/>
                </a:stretch>
              </a:blipFill>
            </p:spPr>
            <p:txBody>
              <a:bodyPr/>
              <a:lstStyle/>
              <a:p>
                <a:r>
                  <a:rPr lang="en-US">
                    <a:noFill/>
                  </a:rPr>
                  <a:t> </a:t>
                </a:r>
              </a:p>
            </p:txBody>
          </p:sp>
        </mc:Fallback>
      </mc:AlternateContent>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1580" y="531270"/>
            <a:ext cx="905034" cy="886933"/>
          </a:xfrm>
          <a:prstGeom prst="rect">
            <a:avLst/>
          </a:prstGeom>
        </p:spPr>
      </p:pic>
      <p:grpSp>
        <p:nvGrpSpPr>
          <p:cNvPr id="13" name="Group 12"/>
          <p:cNvGrpSpPr/>
          <p:nvPr/>
        </p:nvGrpSpPr>
        <p:grpSpPr>
          <a:xfrm>
            <a:off x="6781800" y="319247"/>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38" name="Oval Callout 37"/>
          <p:cNvSpPr/>
          <p:nvPr/>
        </p:nvSpPr>
        <p:spPr>
          <a:xfrm>
            <a:off x="8686800" y="557361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708011" y="1562100"/>
            <a:ext cx="17012072"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vòng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bóng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sau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thúc</a:t>
            </a:r>
            <a:r>
              <a:rPr lang="en-US" sz="4000" dirty="0">
                <a:latin typeface="Arial" panose="020B0604020202020204" pitchFamily="34" charset="0"/>
                <a:ea typeface="Times New Roman" panose="02020603050405020304" pitchFamily="18" charset="0"/>
                <a:cs typeface="Times New Roman" panose="02020603050405020304" pitchFamily="18" charset="0"/>
              </a:rPr>
              <a:t> 90 </a:t>
            </a:r>
            <a:r>
              <a:rPr lang="en-US" sz="4000" dirty="0" err="1">
                <a:latin typeface="Arial" panose="020B0604020202020204" pitchFamily="34" charset="0"/>
                <a:ea typeface="Times New Roman" panose="02020603050405020304" pitchFamily="18" charset="0"/>
                <a:cs typeface="Times New Roman" panose="02020603050405020304" pitchFamily="18" charset="0"/>
              </a:rPr>
              <a:t>phút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hiệp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phụ</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trận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vẫn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hòa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loạt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luân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lưu</a:t>
            </a:r>
            <a:r>
              <a:rPr lang="en-US" sz="4000" dirty="0">
                <a:latin typeface="Arial" panose="020B0604020202020204" pitchFamily="34" charset="0"/>
                <a:ea typeface="Times New Roman" panose="02020603050405020304" pitchFamily="18" charset="0"/>
                <a:cs typeface="Times New Roman" panose="02020603050405020304" pitchFamily="18" charset="0"/>
              </a:rPr>
              <a:t> 11 m </a:t>
            </a:r>
            <a:r>
              <a:rPr lang="en-US" sz="4000" dirty="0" err="1">
                <a:latin typeface="Arial" panose="020B0604020202020204" pitchFamily="34" charset="0"/>
                <a:ea typeface="Times New Roman" panose="02020603050405020304" pitchFamily="18" charset="0"/>
                <a:cs typeface="Times New Roman" panose="02020603050405020304" pitchFamily="18" charset="0"/>
              </a:rPr>
              <a:t>sẽ</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ra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xếp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thứ</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tự</a:t>
            </a:r>
            <a:r>
              <a:rPr lang="en-US" sz="4000" dirty="0">
                <a:latin typeface="Arial" panose="020B0604020202020204" pitchFamily="34" charset="0"/>
                <a:ea typeface="Times New Roman" panose="02020603050405020304" pitchFamily="18" charset="0"/>
                <a:cs typeface="Times New Roman" panose="02020603050405020304" pitchFamily="18" charset="0"/>
              </a:rPr>
              <a:t> 5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thủ</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luân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lưu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từ</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bóng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dirty="0">
                <a:latin typeface="Arial" panose="020B0604020202020204" pitchFamily="34" charset="0"/>
                <a:ea typeface="Times New Roman" panose="02020603050405020304" pitchFamily="18" charset="0"/>
                <a:cs typeface="Times New Roman" panose="02020603050405020304" pitchFamily="18" charset="0"/>
              </a:rPr>
              <a:t> 11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thủ</a:t>
            </a:r>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03447" y="6716487"/>
                <a:ext cx="17221200" cy="2797625"/>
              </a:xfrm>
              <a:prstGeom prst="rect">
                <a:avLst/>
              </a:prstGeom>
            </p:spPr>
            <p:txBody>
              <a:bodyPr wrap="square">
                <a:spAutoFit/>
              </a:bodyPr>
              <a:lstStyle/>
              <a:p>
                <a:pPr algn="just">
                  <a:lnSpc>
                    <a:spcPct val="150000"/>
                  </a:lnSpc>
                </a:pPr>
                <a:r>
                  <a:rPr lang="en-US" sz="3800" dirty="0" err="1">
                    <a:latin typeface="Arial" panose="020B0604020202020204" pitchFamily="34" charset="0"/>
                    <a:ea typeface="Times New Roman" panose="02020603050405020304" pitchFamily="18" charset="0"/>
                    <a:cs typeface="Times New Roman" panose="02020603050405020304" pitchFamily="18" charset="0"/>
                  </a:rPr>
                  <a:t>Mỗi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ra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xếp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tự</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thủ</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đá</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luân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lưu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từ</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bóng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11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thủ</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chập</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11.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𝐀</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𝟏𝟏</m:t>
                        </m:r>
                      </m:sub>
                      <m:sup>
                        <m:r>
                          <a:rPr lang="en-US" sz="3800" b="1" i="1">
                            <a:effectLst/>
                            <a:latin typeface="Cambria Math" panose="02040503050406030204" pitchFamily="18" charset="0"/>
                            <a:ea typeface="Times New Roman" panose="02020603050405020304" pitchFamily="18" charset="0"/>
                            <a:cs typeface="Arial" panose="020B0604020202020204" pitchFamily="34" charset="0"/>
                          </a:rPr>
                          <m:t>𝟓</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55 440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3447" y="6716487"/>
                <a:ext cx="17221200" cy="2797625"/>
              </a:xfrm>
              <a:prstGeom prst="rect">
                <a:avLst/>
              </a:prstGeom>
              <a:blipFill>
                <a:blip r:embed="rId15"/>
                <a:stretch>
                  <a:fillRect l="-1168" r="-1168" b="-3268"/>
                </a:stretch>
              </a:blipFill>
            </p:spPr>
            <p:txBody>
              <a:bodyPr/>
              <a:lstStyle/>
              <a:p>
                <a:r>
                  <a:rPr lang="en-US">
                    <a:noFill/>
                  </a:rPr>
                  <a:t> </a:t>
                </a:r>
              </a:p>
            </p:txBody>
          </p:sp>
        </mc:Fallback>
      </mc:AlternateContent>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26000" y="9070645"/>
            <a:ext cx="905034" cy="886933"/>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7023" y="1575476"/>
            <a:ext cx="905034" cy="886933"/>
          </a:xfrm>
          <a:prstGeom prst="rect">
            <a:avLst/>
          </a:prstGeom>
        </p:spPr>
      </p:pic>
      <p:grpSp>
        <p:nvGrpSpPr>
          <p:cNvPr id="26" name="Group 3"/>
          <p:cNvGrpSpPr/>
          <p:nvPr/>
        </p:nvGrpSpPr>
        <p:grpSpPr>
          <a:xfrm>
            <a:off x="-197023"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413319" y="-58868"/>
            <a:ext cx="1640672" cy="1431859"/>
          </a:xfrm>
          <a:prstGeom prst="rect">
            <a:avLst/>
          </a:prstGeom>
        </p:spPr>
      </p:pic>
      <p:pic>
        <p:nvPicPr>
          <p:cNvPr id="18"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74208" y="8133061"/>
            <a:ext cx="1207360" cy="1881156"/>
          </a:xfrm>
          <a:prstGeom prst="rect">
            <a:avLst/>
          </a:prstGeom>
        </p:spPr>
      </p:pic>
      <p:pic>
        <p:nvPicPr>
          <p:cNvPr id="21"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145216" y="7183034"/>
            <a:ext cx="2148227" cy="2685284"/>
          </a:xfrm>
          <a:prstGeom prst="rect">
            <a:avLst/>
          </a:prstGeom>
        </p:spPr>
      </p:pic>
      <p:pic>
        <p:nvPicPr>
          <p:cNvPr id="17" name="Picture 16"/>
          <p:cNvPicPr>
            <a:picLocks noChangeAspect="1"/>
          </p:cNvPicPr>
          <p:nvPr/>
        </p:nvPicPr>
        <p:blipFill>
          <a:blip r:embed="rId21" cstate="print">
            <a:duotone>
              <a:prstClr val="black"/>
              <a:schemeClr val="accent1">
                <a:tint val="45000"/>
                <a:satMod val="400000"/>
              </a:schemeClr>
            </a:duotone>
            <a:extLst>
              <a:ext uri="{BEBA8EAE-BF5A-486C-A8C5-ECC9F3942E4B}">
                <a14:imgProps xmlns:a14="http://schemas.microsoft.com/office/drawing/2010/main">
                  <a14:imgLayer r:embed="rId2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257719" y="901077"/>
            <a:ext cx="950078" cy="886670"/>
          </a:xfrm>
          <a:prstGeom prst="rect">
            <a:avLst/>
          </a:prstGeom>
        </p:spPr>
      </p:pic>
      <p:sp>
        <p:nvSpPr>
          <p:cNvPr id="20" name="TextBox 19"/>
          <p:cNvSpPr txBox="1"/>
          <p:nvPr/>
        </p:nvSpPr>
        <p:spPr>
          <a:xfrm>
            <a:off x="2255798" y="104326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263162" y="876300"/>
            <a:ext cx="15940059" cy="1846659"/>
          </a:xfrm>
          <a:prstGeom prst="rect">
            <a:avLst/>
          </a:prstGeom>
        </p:spPr>
        <p:txBody>
          <a:bodyPr wrap="square">
            <a:spAutoFit/>
          </a:bodyPr>
          <a:lstStyle/>
          <a:p>
            <a:pPr>
              <a:lnSpc>
                <a:spcPct val="150000"/>
              </a:lnSpc>
            </a:pPr>
            <a:r>
              <a:rPr lang="en-US" sz="3800" dirty="0" smtClean="0">
                <a:latin typeface="Arial" panose="020B0604020202020204" pitchFamily="34" charset="0"/>
                <a:ea typeface="Times New Roman" panose="02020603050405020304" pitchFamily="18" charset="0"/>
              </a:rPr>
              <a:t>                  </a:t>
            </a:r>
            <a:r>
              <a:rPr lang="en-US" sz="3800" dirty="0" err="1" smtClean="0">
                <a:latin typeface="Arial" panose="020B0604020202020204" pitchFamily="34" charset="0"/>
                <a:ea typeface="Times New Roman" panose="02020603050405020304" pitchFamily="18" charset="0"/>
              </a:rPr>
              <a:t>Có</a:t>
            </a:r>
            <a:r>
              <a:rPr lang="en-US" sz="3800" dirty="0" smtClean="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thể</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số</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hoán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vị</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và</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số</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chỉnh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hợp</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bằng</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máy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cầm</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tay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như</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sau</a:t>
            </a:r>
            <a:r>
              <a:rPr lang="en-US" sz="3800" dirty="0">
                <a:latin typeface="Arial" panose="020B0604020202020204" pitchFamily="34" charset="0"/>
                <a:ea typeface="Times New Roman" panose="02020603050405020304" pitchFamily="18" charset="0"/>
              </a:rPr>
              <a:t>.</a:t>
            </a:r>
            <a:endParaRPr lang="en-US" sz="3800" dirty="0"/>
          </a:p>
        </p:txBody>
      </p:sp>
      <p:pic>
        <p:nvPicPr>
          <p:cNvPr id="1026" name="Picture 11" descr="Icon&#10;&#10;Description automatically generate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90006" y="2839630"/>
            <a:ext cx="1337926" cy="12423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2" descr="Icon&#10;&#10;Description automatically generate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83896" y="2839630"/>
            <a:ext cx="1703812" cy="12423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989606" y="3204575"/>
            <a:ext cx="913610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Nút</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giai</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thừa</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alt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n</a:t>
            </a:r>
            <a:r>
              <a:rPr lang="en-US" altLang="en-US" sz="3800" dirty="0" err="1">
                <a:latin typeface="Calibri" panose="020F0502020204030204" pitchFamily="34" charset="0"/>
                <a:ea typeface="Times New Roman" panose="02020603050405020304" pitchFamily="18" charset="0"/>
                <a:cs typeface="Arial" panose="020B0604020202020204" pitchFamily="34" charset="0"/>
              </a:rPr>
              <a:t>ú</a:t>
            </a:r>
            <a:r>
              <a:rPr lang="en-US" altLang="en-US" sz="3800" dirty="0" err="1">
                <a:latin typeface="Arial" panose="020B0604020202020204" pitchFamily="34" charset="0"/>
                <a:ea typeface="Times New Roman" panose="02020603050405020304" pitchFamily="18" charset="0"/>
                <a:cs typeface="Arial" panose="020B0604020202020204" pitchFamily="34" charset="0"/>
              </a:rPr>
              <a:t>t</a:t>
            </a:r>
            <a:r>
              <a:rPr lang="en-US" altLang="en-US" sz="3800" dirty="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chỉnh</a:t>
            </a:r>
            <a:r>
              <a:rPr lang="en-US" altLang="en-US" sz="3800" dirty="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hợp</a:t>
            </a:r>
            <a:r>
              <a:rPr lang="en-US" altLang="en-US" sz="3800" b="1" dirty="0">
                <a:latin typeface="Arial" panose="020B0604020202020204" pitchFamily="34" charset="0"/>
                <a:ea typeface="Times New Roman" panose="02020603050405020304" pitchFamily="18" charset="0"/>
                <a:cs typeface="Arial" panose="020B0604020202020204" pitchFamily="34" charset="0"/>
              </a:rPr>
              <a:t> </a:t>
            </a:r>
            <a:endParaRPr lang="en-US" altLang="en-US" sz="3800" dirty="0">
              <a:latin typeface="Arial" panose="020B0604020202020204" pitchFamily="34" charset="0"/>
            </a:endParaRPr>
          </a:p>
        </p:txBody>
      </p:sp>
      <p:pic>
        <p:nvPicPr>
          <p:cNvPr id="25" name="Picture 24" descr="Graphical user interface, text, application, chat or text message&#10;&#10;Description automatically generated"/>
          <p:cNvPicPr/>
          <p:nvPr/>
        </p:nvPicPr>
        <p:blipFill>
          <a:blip r:embed="rId25"/>
          <a:stretch>
            <a:fillRect/>
          </a:stretch>
        </p:blipFill>
        <p:spPr>
          <a:xfrm>
            <a:off x="3227606" y="4579000"/>
            <a:ext cx="11859994" cy="3231500"/>
          </a:xfrm>
          <a:prstGeom prst="rect">
            <a:avLst/>
          </a:prstGeom>
        </p:spPr>
      </p:pic>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up)">
                                      <p:cBhvr>
                                        <p:cTn id="23" dur="500"/>
                                        <p:tgtEl>
                                          <p:spTgt spid="1026"/>
                                        </p:tgtEl>
                                      </p:cBhvr>
                                    </p:animEffect>
                                  </p:childTnLst>
                                </p:cTn>
                              </p:par>
                              <p:par>
                                <p:cTn id="24" presetID="22" presetClass="entr" presetSubtype="1"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wipe(up)">
                                      <p:cBhvr>
                                        <p:cTn id="26" dur="500"/>
                                        <p:tgtEl>
                                          <p:spTgt spid="10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09600" y="5715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469900" y="2171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9"/>
          <a:stretch>
            <a:fillRect/>
          </a:stretch>
        </p:blipFill>
        <p:spPr>
          <a:xfrm>
            <a:off x="6627900" y="8470709"/>
            <a:ext cx="5436600" cy="177819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64800" y="828454"/>
                <a:ext cx="9027600" cy="730328"/>
              </a:xfrm>
              <a:prstGeom prst="rect">
                <a:avLst/>
              </a:prstGeom>
            </p:spPr>
            <p:txBody>
              <a:bodyPr wrap="non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tay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12!;  </a:t>
                </a:r>
                <a14:m>
                  <m:oMath xmlns:m="http://schemas.openxmlformats.org/officeDocument/2006/math">
                    <m:sSubSup>
                      <m:sSubSupPr>
                        <m:ctrlPr>
                          <a:rPr lang="en-US" sz="3800" i="1">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3800">
                            <a:latin typeface="Cambria Math" panose="02040503050406030204" pitchFamily="18" charset="0"/>
                            <a:ea typeface="Calibri" panose="020F0502020204030204" pitchFamily="34" charset="0"/>
                            <a:cs typeface="Arial" panose="020B0604020202020204" pitchFamily="34" charset="0"/>
                          </a:rPr>
                          <m:t>A</m:t>
                        </m:r>
                      </m:e>
                      <m:sub>
                        <m:r>
                          <a:rPr lang="en-US" sz="3800">
                            <a:latin typeface="Cambria Math" panose="02040503050406030204" pitchFamily="18" charset="0"/>
                            <a:ea typeface="Calibri" panose="020F0502020204030204" pitchFamily="34" charset="0"/>
                            <a:cs typeface="Arial" panose="020B0604020202020204" pitchFamily="34" charset="0"/>
                          </a:rPr>
                          <m:t>12</m:t>
                        </m:r>
                      </m:sub>
                      <m:sup>
                        <m:r>
                          <a:rPr lang="en-US" sz="3800">
                            <a:latin typeface="Cambria Math" panose="02040503050406030204" pitchFamily="18" charset="0"/>
                            <a:ea typeface="Calibri" panose="020F0502020204030204" pitchFamily="34" charset="0"/>
                            <a:cs typeface="Arial" panose="020B0604020202020204" pitchFamily="34" charset="0"/>
                          </a:rPr>
                          <m:t>6</m:t>
                        </m:r>
                      </m:sup>
                    </m:sSubSup>
                  </m:oMath>
                </a14:m>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64800" y="828454"/>
                <a:ext cx="9027600" cy="730328"/>
              </a:xfrm>
              <a:prstGeom prst="rect">
                <a:avLst/>
              </a:prstGeom>
              <a:blipFill>
                <a:blip r:embed="rId10"/>
                <a:stretch>
                  <a:fillRect l="-2228" t="-13333" r="-1283" b="-25833"/>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2667000" y="3936998"/>
            <a:ext cx="13017413" cy="3340102"/>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662280" y="5715000"/>
            <a:ext cx="1607725" cy="1546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51258" y="7973706"/>
            <a:ext cx="1537778" cy="2395972"/>
          </a:xfrm>
          <a:prstGeom prst="rect">
            <a:avLst/>
          </a:prstGeom>
        </p:spPr>
      </p:pic>
      <p:grpSp>
        <p:nvGrpSpPr>
          <p:cNvPr id="17" name="Group 16"/>
          <p:cNvGrpSpPr/>
          <p:nvPr/>
        </p:nvGrpSpPr>
        <p:grpSpPr>
          <a:xfrm>
            <a:off x="6917439" y="-49106"/>
            <a:ext cx="4741161" cy="1704173"/>
            <a:chOff x="6705600" y="238927"/>
            <a:chExt cx="4741161" cy="1704173"/>
          </a:xfrm>
        </p:grpSpPr>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215653" y="1562100"/>
            <a:ext cx="16383000" cy="360098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Bài</a:t>
            </a:r>
            <a:r>
              <a:rPr lang="fr-FR" sz="3800" b="1" dirty="0">
                <a:latin typeface="Arial" panose="020B0604020202020204" pitchFamily="34" charset="0"/>
                <a:ea typeface="Calibri" panose="020F0502020204030204" pitchFamily="34" charset="0"/>
                <a:cs typeface="Arial" panose="020B0604020202020204" pitchFamily="34" charset="0"/>
              </a:rPr>
              <a:t> 1 (SGK – </a:t>
            </a:r>
            <a:r>
              <a:rPr lang="fr-FR" sz="3800" b="1" dirty="0" err="1">
                <a:latin typeface="Arial" panose="020B0604020202020204" pitchFamily="34" charset="0"/>
                <a:ea typeface="Calibri" panose="020F0502020204030204" pitchFamily="34" charset="0"/>
                <a:cs typeface="Arial" panose="020B0604020202020204" pitchFamily="34" charset="0"/>
              </a:rPr>
              <a:t>trang</a:t>
            </a:r>
            <a:r>
              <a:rPr lang="fr-FR" sz="3800" b="1" dirty="0">
                <a:latin typeface="Arial" panose="020B0604020202020204" pitchFamily="34" charset="0"/>
                <a:ea typeface="Calibri" panose="020F0502020204030204" pitchFamily="34" charset="0"/>
                <a:cs typeface="Arial" panose="020B0604020202020204" pitchFamily="34" charset="0"/>
              </a:rPr>
              <a:t> </a:t>
            </a:r>
            <a:r>
              <a:rPr lang="fr-FR" sz="3800" b="1" dirty="0" smtClean="0">
                <a:latin typeface="Arial" panose="020B0604020202020204" pitchFamily="34" charset="0"/>
                <a:ea typeface="Calibri" panose="020F0502020204030204" pitchFamily="34" charset="0"/>
                <a:cs typeface="Arial" panose="020B0604020202020204" pitchFamily="34" charset="0"/>
              </a:rPr>
              <a:t>14)</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vi-VN" sz="3800" dirty="0" smtClean="0"/>
              <a:t>Từ </a:t>
            </a:r>
            <a:r>
              <a:rPr lang="vi-VN" sz="3800" dirty="0"/>
              <a:t>các chữ số 1,2,3,4,5,6,7,8, ta lập được bao nhiêu số tự nhiên</a:t>
            </a:r>
          </a:p>
          <a:p>
            <a:pPr>
              <a:lnSpc>
                <a:spcPct val="150000"/>
              </a:lnSpc>
            </a:pPr>
            <a:r>
              <a:rPr lang="vi-VN" sz="3800" dirty="0"/>
              <a:t>a) Gồm 8 chữ số đôi một khác nhau?</a:t>
            </a:r>
          </a:p>
          <a:p>
            <a:pPr>
              <a:lnSpc>
                <a:spcPct val="150000"/>
              </a:lnSpc>
            </a:pPr>
            <a:r>
              <a:rPr lang="vi-VN" sz="3800" dirty="0"/>
              <a:t>b) Gồm 6 chữ số đôi một khác nhau</a:t>
            </a:r>
            <a:r>
              <a:rPr lang="vi-VN" sz="3800" dirty="0" smtClean="0"/>
              <a:t>?</a:t>
            </a:r>
            <a:endParaRPr lang="vi-VN" sz="3800" dirty="0"/>
          </a:p>
        </p:txBody>
      </p:sp>
      <p:pic>
        <p:nvPicPr>
          <p:cNvPr id="23"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5310797" y="387932"/>
            <a:ext cx="2287856" cy="2021633"/>
          </a:xfrm>
          <a:prstGeom prst="rect">
            <a:avLst/>
          </a:prstGeom>
        </p:spPr>
      </p:pic>
      <p:sp>
        <p:nvSpPr>
          <p:cNvPr id="14" name="Oval Callout 13"/>
          <p:cNvSpPr/>
          <p:nvPr/>
        </p:nvSpPr>
        <p:spPr>
          <a:xfrm>
            <a:off x="8289039" y="5295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215653" y="6506709"/>
                <a:ext cx="15475693" cy="3513591"/>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Arial" panose="020B0604020202020204" pitchFamily="34" charset="0"/>
                  </a:rPr>
                  <a:t>a) </a:t>
                </a:r>
                <a:r>
                  <a:rPr lang="nl-NL" sz="3800" dirty="0">
                    <a:latin typeface="Arial" panose="020B0604020202020204" pitchFamily="34" charset="0"/>
                    <a:ea typeface="Calibri" panose="020F0502020204030204" pitchFamily="34" charset="0"/>
                    <a:cs typeface="Arial" panose="020B0604020202020204" pitchFamily="34" charset="0"/>
                  </a:rPr>
                  <a:t>Số tự nhiên gồm 8 chữ số đôi một khác nhau được lập từ các chữ số 1, 2, 3, 4, 5, 6, 7, 8 là: P</a:t>
                </a:r>
                <a:r>
                  <a:rPr lang="nl-NL" sz="3800" baseline="-25000" dirty="0">
                    <a:effectLst/>
                    <a:latin typeface="Arial" panose="020B0604020202020204" pitchFamily="34" charset="0"/>
                    <a:ea typeface="Calibri" panose="020F0502020204030204" pitchFamily="34" charset="0"/>
                    <a:cs typeface="Arial" panose="020B0604020202020204" pitchFamily="34" charset="0"/>
                  </a:rPr>
                  <a:t>8</a:t>
                </a:r>
                <a:r>
                  <a:rPr lang="nl-NL" sz="3800" dirty="0">
                    <a:effectLst/>
                    <a:latin typeface="Arial" panose="020B0604020202020204" pitchFamily="34" charset="0"/>
                    <a:ea typeface="Calibri" panose="020F0502020204030204" pitchFamily="34" charset="0"/>
                    <a:cs typeface="Arial" panose="020B0604020202020204" pitchFamily="34" charset="0"/>
                  </a:rPr>
                  <a:t> = 8! = 40 320 (số).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smtClean="0">
                    <a:effectLst/>
                    <a:latin typeface="Arial" panose="020B0604020202020204" pitchFamily="34" charset="0"/>
                    <a:ea typeface="Calibri" panose="020F0502020204030204" pitchFamily="34" charset="0"/>
                    <a:cs typeface="Arial" panose="020B0604020202020204" pitchFamily="34" charset="0"/>
                  </a:rPr>
                  <a:t>b) </a:t>
                </a:r>
                <a:r>
                  <a:rPr lang="nl-NL" sz="3800" dirty="0">
                    <a:effectLst/>
                    <a:latin typeface="Arial" panose="020B0604020202020204" pitchFamily="34" charset="0"/>
                    <a:ea typeface="Calibri" panose="020F0502020204030204" pitchFamily="34" charset="0"/>
                    <a:cs typeface="Arial" panose="020B0604020202020204" pitchFamily="34" charset="0"/>
                  </a:rPr>
                  <a:t>Số các số tự nhiên gồm 6 chữ số đôi một khác nhau được lập từ các chữ số 1, 2, 3, 4, 5, 6, 7, 8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P</m:t>
                        </m:r>
                      </m:e>
                      <m:sub>
                        <m:r>
                          <a:rPr lang="nl-NL" sz="3800">
                            <a:effectLst/>
                            <a:latin typeface="Cambria Math" panose="02040503050406030204" pitchFamily="18" charset="0"/>
                            <a:ea typeface="Calibri" panose="020F0502020204030204" pitchFamily="34" charset="0"/>
                            <a:cs typeface="Arial" panose="020B0604020202020204" pitchFamily="34" charset="0"/>
                          </a:rPr>
                          <m:t>8</m:t>
                        </m:r>
                      </m:sub>
                      <m:sup>
                        <m:r>
                          <a:rPr lang="nl-NL" sz="3800">
                            <a:effectLst/>
                            <a:latin typeface="Cambria Math" panose="02040503050406030204" pitchFamily="18" charset="0"/>
                            <a:ea typeface="Calibri" panose="020F0502020204030204" pitchFamily="34" charset="0"/>
                            <a:cs typeface="Arial" panose="020B0604020202020204" pitchFamily="34" charset="0"/>
                          </a:rPr>
                          <m:t>6</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 20 160 (số).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15653" y="6506709"/>
                <a:ext cx="15475693" cy="3513591"/>
              </a:xfrm>
              <a:prstGeom prst="rect">
                <a:avLst/>
              </a:prstGeom>
              <a:blipFill>
                <a:blip r:embed="rId17"/>
                <a:stretch>
                  <a:fillRect l="-1300" r="-1300" b="-5893"/>
                </a:stretch>
              </a:blipFill>
            </p:spPr>
            <p:txBody>
              <a:bodyPr/>
              <a:lstStyle/>
              <a:p>
                <a:r>
                  <a:rPr lang="en-US">
                    <a:noFill/>
                  </a:rPr>
                  <a:t> </a:t>
                </a:r>
              </a:p>
            </p:txBody>
          </p:sp>
        </mc:Fallback>
      </mc:AlternateContent>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anim calcmode="lin" valueType="num">
                                      <p:cBhvr>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7066901" y="292104"/>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382861"/>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8" name="Rectangle 7"/>
          <p:cNvSpPr/>
          <p:nvPr/>
        </p:nvSpPr>
        <p:spPr>
          <a:xfrm>
            <a:off x="990600" y="2283804"/>
            <a:ext cx="16383000" cy="969496"/>
          </a:xfrm>
          <a:prstGeom prst="rect">
            <a:avLst/>
          </a:prstGeom>
        </p:spPr>
        <p:txBody>
          <a:bodyPr wrap="square">
            <a:spAutoFit/>
          </a:bodyPr>
          <a:lstStyle/>
          <a:p>
            <a:pPr>
              <a:lnSpc>
                <a:spcPct val="150000"/>
              </a:lnSpc>
            </a:pPr>
            <a:r>
              <a:rPr lang="en-US" sz="3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3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8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2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352617" y="9458302"/>
            <a:ext cx="1640672" cy="1431859"/>
          </a:xfrm>
          <a:prstGeom prst="rect">
            <a:avLst/>
          </a:prstGeom>
        </p:spPr>
      </p:pic>
      <p:sp>
        <p:nvSpPr>
          <p:cNvPr id="2" name="Rectangle 1"/>
          <p:cNvSpPr/>
          <p:nvPr/>
        </p:nvSpPr>
        <p:spPr>
          <a:xfrm>
            <a:off x="941754" y="2283804"/>
            <a:ext cx="16203246" cy="7109639"/>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truyền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thống</a:t>
            </a:r>
            <a:r>
              <a:rPr lang="en-US" sz="3800" dirty="0">
                <a:latin typeface="Arial" panose="020B0604020202020204" pitchFamily="34" charset="0"/>
                <a:ea typeface="Calibri" panose="020F0502020204030204" pitchFamily="34" charset="0"/>
                <a:cs typeface="Times New Roman" panose="02020603050405020304" pitchFamily="18" charset="0"/>
              </a:rPr>
              <a:t>, 60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phim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ghế</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rạp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ghế</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186998" y="8384154"/>
            <a:ext cx="1726403" cy="16604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775034" y="140328"/>
            <a:ext cx="1355914" cy="2112614"/>
          </a:xfrm>
          <a:prstGeom prst="rect">
            <a:avLst/>
          </a:prstGeom>
        </p:spPr>
      </p:pic>
      <p:sp>
        <p:nvSpPr>
          <p:cNvPr id="12" name="Oval Callout 11"/>
          <p:cNvSpPr/>
          <p:nvPr/>
        </p:nvSpPr>
        <p:spPr>
          <a:xfrm>
            <a:off x="8420100" y="4191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76400" y="1866900"/>
                <a:ext cx="15240000" cy="7616700"/>
              </a:xfrm>
              <a:prstGeom prst="rect">
                <a:avLst/>
              </a:prstGeom>
            </p:spPr>
            <p:txBody>
              <a:bodyPr wrap="square">
                <a:spAutoFit/>
              </a:bodyPr>
              <a:lstStyle/>
              <a:p>
                <a:pPr marL="742950" indent="-742950" algn="just">
                  <a:lnSpc>
                    <a:spcPct val="150000"/>
                  </a:lnSpc>
                  <a:spcAft>
                    <a:spcPts val="600"/>
                  </a:spcAft>
                  <a:buAutoNum type="alphaLcPeriod"/>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sắp xếp 20 bạn để ngồi vào hàng đầu tiên là</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Aft>
                    <a:spcPts val="6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20</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b. Sau khi xếp xong hàng đầu tiên, số cách sắp xếp 20 bạn để ngồi vào hàng thứ hai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40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20</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c. Sau khi sắp xếp xong hai hàng đầu, số cách sắp xếp 20 bạn để ngồi vào hàng thứ ba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P</a:t>
                </a:r>
                <a:r>
                  <a:rPr lang="nl-NL" sz="3800" baseline="-25000" dirty="0" smtClean="0">
                    <a:effectLst/>
                    <a:latin typeface="Arial" panose="020B0604020202020204" pitchFamily="34" charset="0"/>
                    <a:ea typeface="Times New Roman" panose="02020603050405020304" pitchFamily="18" charset="0"/>
                    <a:cs typeface="Times New Roman" panose="02020603050405020304" pitchFamily="18" charset="0"/>
                  </a:rPr>
                  <a:t>20</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20!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76400" y="1866900"/>
                <a:ext cx="15240000" cy="7616700"/>
              </a:xfrm>
              <a:prstGeom prst="rect">
                <a:avLst/>
              </a:prstGeom>
              <a:blipFill>
                <a:blip r:embed="rId10"/>
                <a:stretch>
                  <a:fillRect l="-1320" r="-1320" b="-880"/>
                </a:stretch>
              </a:blipFill>
            </p:spPr>
            <p:txBody>
              <a:bodyPr/>
              <a:lstStyle/>
              <a:p>
                <a:r>
                  <a:rPr lang="en-US">
                    <a:noFill/>
                  </a:rPr>
                  <a:t> </a:t>
                </a:r>
              </a:p>
            </p:txBody>
          </p:sp>
        </mc:Fallback>
      </mc:AlternateContent>
    </p:spTree>
    <p:extLst>
      <p:ext uri="{BB962C8B-B14F-4D97-AF65-F5344CB8AC3E}">
        <p14:creationId xmlns:p14="http://schemas.microsoft.com/office/powerpoint/2010/main" val="32045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anim calcmode="lin" valueType="num">
                                      <p:cBhvr>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anim calcmode="lin" valueType="num">
                                      <p:cBhvr>
                                        <p:cTn id="3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590791" y="-3274852"/>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98240" y="8191500"/>
            <a:ext cx="1463928" cy="182991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90499"/>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514367"/>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54400" y="218753"/>
            <a:ext cx="905034" cy="886933"/>
          </a:xfrm>
          <a:prstGeom prst="rect">
            <a:avLst/>
          </a:prstGeom>
        </p:spPr>
      </p:pic>
      <p:grpSp>
        <p:nvGrpSpPr>
          <p:cNvPr id="13" name="Group 12"/>
          <p:cNvGrpSpPr/>
          <p:nvPr/>
        </p:nvGrpSpPr>
        <p:grpSpPr>
          <a:xfrm>
            <a:off x="6858000" y="-190500"/>
            <a:ext cx="4741161" cy="1704173"/>
            <a:chOff x="6705600" y="238927"/>
            <a:chExt cx="4741161" cy="1704173"/>
          </a:xfrm>
        </p:grpSpPr>
        <p:pic>
          <p:nvPicPr>
            <p:cNvPr id="14"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5" name="Rectangle 14"/>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685800" y="1489161"/>
            <a:ext cx="7772400" cy="875048"/>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3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36237" y="4762500"/>
            <a:ext cx="1752600" cy="7687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688376" y="1517984"/>
            <a:ext cx="17048323" cy="3600986"/>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Bạn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khẩu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email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8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kí</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26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cái</a:t>
            </a:r>
            <a:r>
              <a:rPr lang="en-US" sz="3800" dirty="0">
                <a:latin typeface="Arial" panose="020B0604020202020204" pitchFamily="34" charset="0"/>
                <a:ea typeface="Calibri" panose="020F0502020204030204" pitchFamily="34" charset="0"/>
                <a:cs typeface="Times New Roman" panose="02020603050405020304" pitchFamily="18" charset="0"/>
              </a:rPr>
              <a:t> in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khẩu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1066800" y="5678675"/>
                <a:ext cx="15849600" cy="457022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Arial" panose="020B0604020202020204" pitchFamily="34" charset="0"/>
                  </a:rPr>
                  <a:t>Số </a:t>
                </a:r>
                <a:r>
                  <a:rPr lang="nl-NL" sz="3800" dirty="0">
                    <a:latin typeface="Arial" panose="020B0604020202020204" pitchFamily="34" charset="0"/>
                    <a:ea typeface="Times New Roman" panose="02020603050405020304" pitchFamily="18" charset="0"/>
                    <a:cs typeface="Arial" panose="020B0604020202020204" pitchFamily="34" charset="0"/>
                  </a:rPr>
                  <a:t>cách chọn 3 kí tự đầu tiên là 3 chữ cái trong bảng gồm 26 chữ cái in thường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3</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cách.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Số </a:t>
                </a:r>
                <a:r>
                  <a:rPr lang="nl-NL" sz="3800" dirty="0">
                    <a:effectLst/>
                    <a:latin typeface="Arial" panose="020B0604020202020204" pitchFamily="34" charset="0"/>
                    <a:ea typeface="Times New Roman" panose="02020603050405020304" pitchFamily="18" charset="0"/>
                    <a:cs typeface="Arial" panose="020B0604020202020204" pitchFamily="34" charset="0"/>
                  </a:rPr>
                  <a:t>cách chọn 5 kí tự tiếp theo là chữ số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5</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cách.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Áp </a:t>
                </a:r>
                <a:r>
                  <a:rPr lang="nl-NL" sz="3800" dirty="0">
                    <a:effectLst/>
                    <a:latin typeface="Arial" panose="020B0604020202020204" pitchFamily="34" charset="0"/>
                    <a:ea typeface="Times New Roman" panose="02020603050405020304" pitchFamily="18" charset="0"/>
                    <a:cs typeface="Arial" panose="020B0604020202020204" pitchFamily="34" charset="0"/>
                  </a:rPr>
                  <a:t>dụng quy tắc nhân, số mật khẩu Việt có thể tạo ra là: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3</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5</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 471 744 000 (mật khẩu)</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66800" y="5678675"/>
                <a:ext cx="15849600" cy="4570225"/>
              </a:xfrm>
              <a:prstGeom prst="rect">
                <a:avLst/>
              </a:prstGeom>
              <a:blipFill>
                <a:blip r:embed="rId16"/>
                <a:stretch>
                  <a:fillRect l="-1154" r="-1269" b="-1869"/>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wipe(down)">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32" dur="500"/>
                                        <p:tgtEl>
                                          <p:spTgt spid="23">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p:sp>
        <p:nvSpPr>
          <p:cNvPr id="3" name="Rectangle 2"/>
          <p:cNvSpPr/>
          <p:nvPr/>
        </p:nvSpPr>
        <p:spPr>
          <a:xfrm>
            <a:off x="1507066" y="1985308"/>
            <a:ext cx="15093872" cy="1938992"/>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 Cho </a:t>
            </a:r>
            <a:r>
              <a:rPr lang="en-US" sz="4000" b="1" dirty="0" err="1">
                <a:latin typeface="Arial" panose="020B0604020202020204" pitchFamily="34" charset="0"/>
                <a:ea typeface="Times New Roman" panose="02020603050405020304" pitchFamily="18" charset="0"/>
              </a:rPr>
              <a:t>tập</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hợp</a:t>
            </a:r>
            <a:r>
              <a:rPr lang="en-US" sz="4000" b="1" dirty="0">
                <a:latin typeface="Arial" panose="020B0604020202020204" pitchFamily="34" charset="0"/>
                <a:ea typeface="Times New Roman" panose="02020603050405020304" pitchFamily="18" charset="0"/>
              </a:rPr>
              <a:t> A </a:t>
            </a:r>
            <a:r>
              <a:rPr lang="en-US" sz="4000" b="1" dirty="0" err="1">
                <a:latin typeface="Arial" panose="020B0604020202020204" pitchFamily="34" charset="0"/>
                <a:ea typeface="Times New Roman" panose="02020603050405020304" pitchFamily="18" charset="0"/>
              </a:rPr>
              <a:t>gồm</a:t>
            </a:r>
            <a:r>
              <a:rPr lang="en-US" sz="4000" b="1" dirty="0">
                <a:latin typeface="Arial" panose="020B0604020202020204" pitchFamily="34" charset="0"/>
                <a:ea typeface="Times New Roman" panose="02020603050405020304" pitchFamily="18" charset="0"/>
              </a:rPr>
              <a:t> n </a:t>
            </a:r>
            <a:r>
              <a:rPr lang="en-US" sz="4000" b="1" dirty="0" err="1">
                <a:latin typeface="Arial" panose="020B0604020202020204" pitchFamily="34" charset="0"/>
                <a:ea typeface="Times New Roman" panose="02020603050405020304" pitchFamily="18" charset="0"/>
              </a:rPr>
              <a:t>phần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tử</a:t>
            </a:r>
            <a:r>
              <a:rPr lang="en-US" sz="4000" b="1" dirty="0">
                <a:latin typeface="Arial" panose="020B0604020202020204" pitchFamily="34" charset="0"/>
                <a:ea typeface="Times New Roman" panose="02020603050405020304" pitchFamily="18" charset="0"/>
              </a:rPr>
              <a:t> (n ∈ N*). </a:t>
            </a:r>
            <a:r>
              <a:rPr lang="en-US" sz="4000" b="1" dirty="0" err="1" smtClean="0">
                <a:latin typeface="Arial" panose="020B0604020202020204" pitchFamily="34" charset="0"/>
                <a:ea typeface="Times New Roman" panose="02020603050405020304" pitchFamily="18" charset="0"/>
              </a:rPr>
              <a:t>Mỗi</a:t>
            </a:r>
            <a:r>
              <a:rPr lang="en-US" sz="4000" b="1" dirty="0" smtClean="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hoán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vị</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của</a:t>
            </a:r>
            <a:r>
              <a:rPr lang="en-US" sz="4000" b="1" dirty="0">
                <a:latin typeface="Arial" panose="020B0604020202020204" pitchFamily="34" charset="0"/>
                <a:ea typeface="Times New Roman" panose="02020603050405020304" pitchFamily="18" charset="0"/>
              </a:rPr>
              <a:t> n </a:t>
            </a:r>
            <a:r>
              <a:rPr lang="en-US" sz="4000" b="1" dirty="0" err="1">
                <a:latin typeface="Arial" panose="020B0604020202020204" pitchFamily="34" charset="0"/>
                <a:ea typeface="Times New Roman" panose="02020603050405020304" pitchFamily="18" charset="0"/>
              </a:rPr>
              <a:t>phần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tử</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đó</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là</a:t>
            </a:r>
            <a:r>
              <a:rPr lang="en-US" sz="4000" b="1" dirty="0">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52700" y="7334100"/>
            <a:ext cx="2485862" cy="2464112"/>
          </a:xfrm>
          <a:prstGeom prst="rect">
            <a:avLst/>
          </a:prstGeom>
        </p:spPr>
      </p:pic>
      <p:sp>
        <p:nvSpPr>
          <p:cNvPr id="8" name="Oval 7"/>
          <p:cNvSpPr/>
          <p:nvPr/>
        </p:nvSpPr>
        <p:spPr>
          <a:xfrm>
            <a:off x="1410814" y="431470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10857" y="3970749"/>
            <a:ext cx="14990081" cy="5439951"/>
          </a:xfrm>
          <a:prstGeom prst="rect">
            <a:avLst/>
          </a:prstGeom>
        </p:spPr>
        <p:txBody>
          <a:bodyPr wrap="square">
            <a:spAutoFit/>
          </a:bodyPr>
          <a:lstStyle/>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A. Một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B. Tất cả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C. Một số được tính bằng n(n -1). ... .2 . 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D. Một số được tính bằng 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 y="5748831"/>
            <a:ext cx="3343054" cy="96772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 ĐẠI SỐ TỔ HỢP</a:t>
            </a:r>
          </a:p>
        </p:txBody>
      </p:sp>
      <p:sp>
        <p:nvSpPr>
          <p:cNvPr id="11" name="Rectangle 10"/>
          <p:cNvSpPr/>
          <p:nvPr/>
        </p:nvSpPr>
        <p:spPr>
          <a:xfrm>
            <a:off x="3219140" y="3771900"/>
            <a:ext cx="11849719" cy="1472454"/>
          </a:xfrm>
          <a:prstGeom prst="rect">
            <a:avLst/>
          </a:prstGeom>
        </p:spPr>
        <p:txBody>
          <a:bodyPr wrap="non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2: HOÁN VỊ. CHỈNH HỢP</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619252" y="1451908"/>
                <a:ext cx="15144748" cy="1938992"/>
              </a:xfrm>
              <a:prstGeom prst="rect">
                <a:avLst/>
              </a:prstGeom>
            </p:spPr>
            <p:txBody>
              <a:bodyPr wrap="square">
                <a:spAutoFit/>
              </a:bodyPr>
              <a:lstStyle/>
              <a:p>
                <a:pPr algn="just">
                  <a:lnSpc>
                    <a:spcPct val="150000"/>
                  </a:lnSpc>
                  <a:spcBef>
                    <a:spcPts val="3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Câu 2:</a:t>
                </a:r>
                <a:r>
                  <a:rPr lang="nl-NL" sz="4000" b="1" dirty="0">
                    <a:effectLst/>
                    <a:latin typeface="Arial" panose="020B0604020202020204" pitchFamily="34" charset="0"/>
                    <a:ea typeface="Calibri" panose="020F0502020204030204" pitchFamily="34" charset="0"/>
                    <a:cs typeface="Times New Roman" panose="02020603050405020304" pitchFamily="18" charset="0"/>
                  </a:rPr>
                  <a:t> Cho tập hợp A gồm n phần tử và một số nguyên k với 1 </a:t>
                </a:r>
                <a14:m>
                  <m:oMath xmlns:m="http://schemas.openxmlformats.org/officeDocument/2006/math">
                    <m:r>
                      <a:rPr lang="nl-NL" sz="4000" b="1">
                        <a:effectLst/>
                        <a:latin typeface="Cambria Math" panose="02040503050406030204" pitchFamily="18" charset="0"/>
                        <a:ea typeface="Calibri" panose="020F0502020204030204" pitchFamily="34"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k </a:t>
                </a:r>
                <a14:m>
                  <m:oMath xmlns:m="http://schemas.openxmlformats.org/officeDocument/2006/math">
                    <m:r>
                      <a:rPr lang="nl-NL" sz="4000" b="1">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n. Mỗi chỉnh hợp chập k của n phần tử đã cho là:</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19252" y="1451908"/>
                <a:ext cx="15144748" cy="1938992"/>
              </a:xfrm>
              <a:prstGeom prst="rect">
                <a:avLst/>
              </a:prstGeom>
              <a:blipFill>
                <a:blip r:embed="rId3"/>
                <a:stretch>
                  <a:fillRect l="-1449" r="-1409" b="-6918"/>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01800" y="7734300"/>
            <a:ext cx="2038355" cy="2020521"/>
          </a:xfrm>
          <a:prstGeom prst="rect">
            <a:avLst/>
          </a:prstGeom>
        </p:spPr>
      </p:pic>
      <p:sp>
        <p:nvSpPr>
          <p:cNvPr id="15" name="Oval 14"/>
          <p:cNvSpPr/>
          <p:nvPr/>
        </p:nvSpPr>
        <p:spPr>
          <a:xfrm>
            <a:off x="1435732" y="650001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19252" y="3458221"/>
            <a:ext cx="15373348" cy="6055504"/>
          </a:xfrm>
          <a:prstGeom prst="rect">
            <a:avLst/>
          </a:prstGeom>
        </p:spPr>
        <p:txBody>
          <a:bodyPr wrap="square">
            <a:spAutoFit/>
          </a:bodyPr>
          <a:lstStyle/>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A. Một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B. Tất cả kết quả của việc lấy k phần tử từ n phần tử của tập hợp A và sắp xếp chúng theo một thứ tự nào đó.</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C. Một kết quả của việc lấy k phần tử từ n phần tử của tập hợp A và sắp xếp chúng theo một thứ tự nào đó.</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D. Một số được tính bằng n(n – 1)...(n – k + 1).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943100" y="2061508"/>
                <a:ext cx="14363700" cy="1938992"/>
              </a:xfrm>
              <a:prstGeom prst="rect">
                <a:avLst/>
              </a:prstGeom>
            </p:spPr>
            <p:txBody>
              <a:bodyPr wrap="square">
                <a:spAutoFit/>
              </a:bodyPr>
              <a:lstStyle/>
              <a:p>
                <a:pPr algn="just">
                  <a:lnSpc>
                    <a:spcPct val="150000"/>
                  </a:lnSpc>
                  <a:spcBef>
                    <a:spcPts val="3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Câu 3:</a:t>
                </a:r>
                <a:r>
                  <a:rPr lang="nl-NL" sz="4000" b="1" dirty="0">
                    <a:effectLst/>
                    <a:latin typeface="Arial" panose="020B0604020202020204" pitchFamily="34" charset="0"/>
                    <a:ea typeface="Calibri" panose="020F0502020204030204" pitchFamily="34" charset="0"/>
                    <a:cs typeface="Times New Roman" panose="02020603050405020304" pitchFamily="18" charset="0"/>
                  </a:rPr>
                  <a:t> Cho k, n là các số nguyên dương, k </a:t>
                </a:r>
                <a14:m>
                  <m:oMath xmlns:m="http://schemas.openxmlformats.org/officeDocument/2006/math">
                    <m:r>
                      <a:rPr lang="nl-NL" sz="4000" b="1" i="0">
                        <a:effectLst/>
                        <a:latin typeface="Cambria Math" panose="02040503050406030204" pitchFamily="18" charset="0"/>
                        <a:ea typeface="Calibri" panose="020F0502020204030204" pitchFamily="34"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a:t>
                </a:r>
                <a:r>
                  <a:rPr lang="nl-NL" sz="4000" b="1" dirty="0" smtClean="0">
                    <a:effectLst/>
                    <a:latin typeface="Arial" panose="020B0604020202020204" pitchFamily="34" charset="0"/>
                    <a:ea typeface="Times New Roman" panose="02020603050405020304" pitchFamily="18" charset="0"/>
                    <a:cs typeface="Times New Roman" panose="02020603050405020304" pitchFamily="18" charset="0"/>
                  </a:rPr>
                  <a:t>n. Trong </a:t>
                </a:r>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các phát biểu sau, phát biểu nào sai?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43100" y="2061508"/>
                <a:ext cx="14363700" cy="1938992"/>
              </a:xfrm>
              <a:prstGeom prst="rect">
                <a:avLst/>
              </a:prstGeom>
              <a:blipFill>
                <a:blip r:embed="rId3"/>
                <a:stretch>
                  <a:fillRect l="-1528" r="-1486" b="-6918"/>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02860" y="8039100"/>
            <a:ext cx="1895017" cy="1878436"/>
          </a:xfrm>
          <a:prstGeom prst="rect">
            <a:avLst/>
          </a:prstGeom>
        </p:spPr>
      </p:pic>
      <p:sp>
        <p:nvSpPr>
          <p:cNvPr id="15" name="Oval 14"/>
          <p:cNvSpPr/>
          <p:nvPr/>
        </p:nvSpPr>
        <p:spPr>
          <a:xfrm>
            <a:off x="10134600" y="680663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183856" y="4071471"/>
                <a:ext cx="14249400" cy="4049057"/>
              </a:xfrm>
              <a:prstGeom prst="rect">
                <a:avLst/>
              </a:prstGeom>
            </p:spPr>
            <p:txBody>
              <a:bodyPr wrap="square">
                <a:spAutoFit/>
              </a:bodyPr>
              <a:lstStyle/>
              <a:p>
                <a:pPr algn="just">
                  <a:lnSpc>
                    <a:spcPct val="250000"/>
                  </a:lnSpc>
                  <a:spcBef>
                    <a:spcPts val="300"/>
                  </a:spcBef>
                  <a:spcAft>
                    <a:spcPts val="800"/>
                  </a:spcAft>
                  <a:tabLst>
                    <a:tab pos="3420745" algn="l"/>
                  </a:tabLst>
                </a:pPr>
                <a:r>
                  <a:rPr lang="nl-NL" sz="4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e>
                    </m:d>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B</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P</a:t>
                </a:r>
                <a:r>
                  <a:rPr lang="nl-NL" sz="4000" baseline="-25000" dirty="0">
                    <a:effectLst/>
                    <a:latin typeface="Arial" panose="020B0604020202020204" pitchFamily="34" charset="0"/>
                    <a:ea typeface="Times New Roman" panose="02020603050405020304" pitchFamily="18" charset="0"/>
                    <a:cs typeface="Times New Roman" panose="02020603050405020304" pitchFamily="18" charset="0"/>
                  </a:rPr>
                  <a:t>n</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 n(n – 1). ...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2.1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Bef>
                    <a:spcPts val="300"/>
                  </a:spcBef>
                  <a:spcAft>
                    <a:spcPts val="800"/>
                  </a:spcAft>
                  <a:tabLst>
                    <a:tab pos="3420745"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C. P</a:t>
                </a:r>
                <a:r>
                  <a:rPr lang="nl-NL" sz="4000" baseline="-25000" dirty="0">
                    <a:effectLst/>
                    <a:latin typeface="Arial" panose="020B0604020202020204" pitchFamily="34" charset="0"/>
                    <a:ea typeface="Times New Roman" panose="02020603050405020304" pitchFamily="18" charset="0"/>
                    <a:cs typeface="Times New Roman" panose="02020603050405020304" pitchFamily="18" charset="0"/>
                  </a:rPr>
                  <a:t>n</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 n!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D</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83856" y="4071471"/>
                <a:ext cx="14249400" cy="4049057"/>
              </a:xfrm>
              <a:prstGeom prst="rect">
                <a:avLst/>
              </a:prstGeom>
              <a:blipFill>
                <a:blip r:embed="rId6"/>
                <a:stretch>
                  <a:fillRect l="-1497"/>
                </a:stretch>
              </a:blipFill>
            </p:spPr>
            <p:txBody>
              <a:bodyPr/>
              <a:lstStyle/>
              <a:p>
                <a:r>
                  <a:rPr lang="en-US">
                    <a:noFill/>
                  </a:rPr>
                  <a:t> </a:t>
                </a:r>
              </a:p>
            </p:txBody>
          </p:sp>
        </mc:Fallback>
      </mc:AlternateContent>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19200" y="2075433"/>
            <a:ext cx="15914250" cy="1938992"/>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4: Cho </a:t>
            </a:r>
            <a:r>
              <a:rPr lang="en-US" sz="4000" b="1" dirty="0" err="1">
                <a:latin typeface="Arial" panose="020B0604020202020204" pitchFamily="34" charset="0"/>
                <a:ea typeface="Calibri" panose="020F0502020204030204" pitchFamily="34" charset="0"/>
              </a:rPr>
              <a:t>tập</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hợp</a:t>
            </a:r>
            <a:r>
              <a:rPr lang="en-US" sz="4000" b="1" dirty="0">
                <a:latin typeface="Arial" panose="020B0604020202020204" pitchFamily="34" charset="0"/>
                <a:ea typeface="Calibri" panose="020F0502020204030204" pitchFamily="34" charset="0"/>
              </a:rPr>
              <a:t> A = {1; 2; ...: 9; 10}. </a:t>
            </a:r>
            <a:r>
              <a:rPr lang="en-US" sz="4000" b="1" dirty="0" err="1">
                <a:latin typeface="Arial" panose="020B0604020202020204" pitchFamily="34" charset="0"/>
                <a:ea typeface="Calibri" panose="020F0502020204030204" pitchFamily="34" charset="0"/>
              </a:rPr>
              <a:t>Một</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tổ</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hợp</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chập</a:t>
            </a:r>
            <a:r>
              <a:rPr lang="en-US" sz="4000" b="1" dirty="0">
                <a:latin typeface="Arial" panose="020B0604020202020204" pitchFamily="34" charset="0"/>
                <a:ea typeface="Calibri" panose="020F0502020204030204" pitchFamily="34" charset="0"/>
              </a:rPr>
              <a:t> 2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10 </a:t>
            </a:r>
            <a:r>
              <a:rPr lang="en-US" sz="4000" b="1" dirty="0" err="1">
                <a:latin typeface="Arial" panose="020B0604020202020204" pitchFamily="34" charset="0"/>
                <a:ea typeface="Calibri" panose="020F0502020204030204" pitchFamily="34" charset="0"/>
              </a:rPr>
              <a:t>phần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tử</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A </a:t>
            </a:r>
            <a:r>
              <a:rPr lang="en-US" sz="4000" b="1" dirty="0" err="1">
                <a:latin typeface="Arial" panose="020B0604020202020204" pitchFamily="34" charset="0"/>
                <a:ea typeface="Calibri" panose="020F0502020204030204" pitchFamily="34" charset="0"/>
              </a:rPr>
              <a:t>là</a:t>
            </a:r>
            <a:r>
              <a:rPr lang="en-US" sz="4000" b="1" dirty="0">
                <a:latin typeface="Arial" panose="020B0604020202020204" pitchFamily="34" charset="0"/>
                <a:ea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24800" y="6819900"/>
            <a:ext cx="2818727" cy="2794064"/>
          </a:xfrm>
          <a:prstGeom prst="rect">
            <a:avLst/>
          </a:prstGeom>
        </p:spPr>
      </p:pic>
      <p:sp>
        <p:nvSpPr>
          <p:cNvPr id="15" name="Oval 14"/>
          <p:cNvSpPr/>
          <p:nvPr/>
        </p:nvSpPr>
        <p:spPr>
          <a:xfrm>
            <a:off x="5432991" y="47725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057400" y="4629718"/>
                <a:ext cx="14777155" cy="1033937"/>
              </a:xfrm>
              <a:prstGeom prst="rect">
                <a:avLst/>
              </a:prstGeom>
            </p:spPr>
            <p:txBody>
              <a:bodyPr wrap="square">
                <a:spAutoFit/>
              </a:bodyPr>
              <a:lstStyle/>
              <a:p>
                <a:pPr algn="just">
                  <a:lnSpc>
                    <a:spcPct val="150000"/>
                  </a:lnSpc>
                  <a:spcBef>
                    <a:spcPts val="2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nl-NL" sz="4000">
                        <a:effectLst/>
                        <a:latin typeface="Cambria Math" panose="02040503050406030204" pitchFamily="18" charset="0"/>
                        <a:ea typeface="Calibri" panose="020F0502020204030204" pitchFamily="34" charset="0"/>
                        <a:cs typeface="Arial" panose="020B0604020202020204" pitchFamily="34" charset="0"/>
                      </a:rPr>
                      <m:t>10</m:t>
                    </m:r>
                  </m:oMath>
                </a14:m>
                <a:r>
                  <a:rPr lang="nl-NL" sz="40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nl-NL" sz="4000" baseline="30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B. {1; 2</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C. 2!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D</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4000">
                            <a:effectLst/>
                            <a:latin typeface="Cambria Math" panose="02040503050406030204" pitchFamily="18" charset="0"/>
                            <a:ea typeface="Calibri" panose="020F0502020204030204" pitchFamily="34" charset="0"/>
                            <a:cs typeface="Arial" panose="020B0604020202020204" pitchFamily="34" charset="0"/>
                          </a:rPr>
                          <m:t>A</m:t>
                        </m:r>
                      </m:e>
                      <m:sub>
                        <m:r>
                          <a:rPr lang="nl-NL" sz="4000">
                            <a:effectLst/>
                            <a:latin typeface="Cambria Math" panose="02040503050406030204" pitchFamily="18" charset="0"/>
                            <a:ea typeface="Calibri" panose="020F0502020204030204" pitchFamily="34" charset="0"/>
                            <a:cs typeface="Arial" panose="020B0604020202020204" pitchFamily="34" charset="0"/>
                          </a:rPr>
                          <m:t>10</m:t>
                        </m:r>
                      </m:sub>
                      <m:sup>
                        <m:r>
                          <a:rPr lang="nl-NL" sz="4000">
                            <a:effectLst/>
                            <a:latin typeface="Cambria Math" panose="02040503050406030204" pitchFamily="18" charset="0"/>
                            <a:ea typeface="Calibri" panose="020F0502020204030204" pitchFamily="34" charset="0"/>
                            <a:cs typeface="Arial" panose="020B0604020202020204" pitchFamily="34" charset="0"/>
                          </a:rPr>
                          <m:t>2</m:t>
                        </m:r>
                      </m:sup>
                    </m:sSubSup>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7400" y="4629718"/>
                <a:ext cx="14777155" cy="1033937"/>
              </a:xfrm>
              <a:prstGeom prst="rect">
                <a:avLst/>
              </a:prstGeom>
              <a:blipFill>
                <a:blip r:embed="rId6"/>
                <a:stretch>
                  <a:fillRect l="-1485" b="-12941"/>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944600" y="6972300"/>
            <a:ext cx="2381649" cy="2360809"/>
          </a:xfrm>
          <a:prstGeom prst="rect">
            <a:avLst/>
          </a:prstGeom>
        </p:spPr>
      </p:pic>
      <p:sp>
        <p:nvSpPr>
          <p:cNvPr id="15" name="Oval 14"/>
          <p:cNvSpPr/>
          <p:nvPr/>
        </p:nvSpPr>
        <p:spPr>
          <a:xfrm>
            <a:off x="3124200" y="56388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97164" y="2001441"/>
            <a:ext cx="14097001" cy="1846659"/>
          </a:xfrm>
          <a:prstGeom prst="rect">
            <a:avLst/>
          </a:prstGeom>
        </p:spPr>
        <p:txBody>
          <a:bodyPr wrap="square">
            <a:spAutoFit/>
          </a:bodyPr>
          <a:lstStyle/>
          <a:p>
            <a:pPr lvl="0">
              <a:lnSpc>
                <a:spcPct val="150000"/>
              </a:lnSpc>
              <a:spcAft>
                <a:spcPts val="800"/>
              </a:spcAft>
            </a:pP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đúng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khi</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chỉnh</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hợp</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chập</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k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n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tử</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352800" y="3771900"/>
                <a:ext cx="9144000" cy="5809924"/>
              </a:xfrm>
              <a:prstGeom prst="rect">
                <a:avLst/>
              </a:prstGeom>
            </p:spPr>
            <p:txBody>
              <a:bodyPr>
                <a:spAutoFit/>
              </a:bodyPr>
              <a:lstStyle/>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Calibri" panose="020F0502020204030204" pitchFamily="34" charset="0"/>
                    <a:cs typeface="Times New Roman" panose="02020603050405020304" pitchFamily="18" charset="0"/>
                  </a:rPr>
                  <a:t>B. </a:t>
                </a:r>
                <a:r>
                  <a:rPr lang="nl-NL"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1)(</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2)…(</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𝑘</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num>
                      <m:den>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2800" y="3771900"/>
                <a:ext cx="9144000" cy="5809924"/>
              </a:xfrm>
              <a:prstGeom prst="rect">
                <a:avLst/>
              </a:prstGeom>
              <a:blipFill>
                <a:blip r:embed="rId5"/>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19200" y="2075433"/>
            <a:ext cx="15914250" cy="1839606"/>
          </a:xfrm>
          <a:prstGeom prst="rect">
            <a:avLst/>
          </a:prstGeom>
        </p:spPr>
        <p:txBody>
          <a:bodyPr wrap="square">
            <a:spAutoFit/>
          </a:bodyPr>
          <a:lstStyle/>
          <a:p>
            <a:pPr lvl="0">
              <a:lnSpc>
                <a:spcPct val="150000"/>
              </a:lnSpc>
              <a:spcAft>
                <a:spcPts val="800"/>
              </a:spcAft>
            </a:pPr>
            <a:r>
              <a:rPr lang="vi-VN" sz="4000" b="1" dirty="0">
                <a:solidFill>
                  <a:prstClr val="black"/>
                </a:solidFill>
                <a:ea typeface="Calibri" panose="020F0502020204030204" pitchFamily="34" charset="0"/>
              </a:rPr>
              <a:t>Câu 6: Từ 7 chữ số 1, 2, 3, 4, 5, 6, 7 có thể lập được bao nhiêu số từ 4 chữ số khác nhau?</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24800" y="6743700"/>
            <a:ext cx="2818727" cy="2794064"/>
          </a:xfrm>
          <a:prstGeom prst="rect">
            <a:avLst/>
          </a:prstGeom>
        </p:spPr>
      </p:pic>
      <p:sp>
        <p:nvSpPr>
          <p:cNvPr id="15" name="Oval 14"/>
          <p:cNvSpPr/>
          <p:nvPr/>
        </p:nvSpPr>
        <p:spPr>
          <a:xfrm>
            <a:off x="7429500" y="45487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295400" y="4478804"/>
            <a:ext cx="16078200" cy="916276"/>
          </a:xfrm>
          <a:prstGeom prst="rect">
            <a:avLst/>
          </a:prstGeom>
        </p:spPr>
        <p:txBody>
          <a:bodyPr wrap="square">
            <a:spAutoFit/>
          </a:bodyPr>
          <a:lstStyle/>
          <a:p>
            <a:pPr>
              <a:lnSpc>
                <a:spcPct val="150000"/>
              </a:lnSpc>
              <a:spcBef>
                <a:spcPts val="200"/>
              </a:spcBef>
              <a:spcAft>
                <a:spcPts val="800"/>
              </a:spcAft>
              <a:tabLst>
                <a:tab pos="1260475" algn="l"/>
                <a:tab pos="2340610" algn="l"/>
                <a:tab pos="2610485" algn="l"/>
                <a:tab pos="450088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7!	</a:t>
            </a:r>
            <a:r>
              <a:rPr lang="nl-NL" sz="4000" dirty="0" smtClean="0">
                <a:latin typeface="Arial" panose="020B0604020202020204" pitchFamily="34" charset="0"/>
                <a:ea typeface="Calibri" panose="020F0502020204030204" pitchFamily="34" charset="0"/>
                <a:cs typeface="Times New Roman" panose="02020603050405020304" pitchFamily="18" charset="0"/>
              </a:rPr>
              <a:t>		    B</a:t>
            </a:r>
            <a:r>
              <a:rPr lang="nl-NL" sz="4000" dirty="0">
                <a:latin typeface="Arial" panose="020B0604020202020204" pitchFamily="34" charset="0"/>
                <a:ea typeface="Calibri" panose="020F0502020204030204" pitchFamily="34" charset="0"/>
                <a:cs typeface="Times New Roman" panose="02020603050405020304" pitchFamily="18" charset="0"/>
              </a:rPr>
              <a:t>. 7</a:t>
            </a:r>
            <a:r>
              <a:rPr lang="nl-NL" sz="4000" baseline="30000" dirty="0">
                <a:latin typeface="Arial" panose="020B0604020202020204" pitchFamily="34" charset="0"/>
                <a:ea typeface="Calibri" panose="020F0502020204030204" pitchFamily="34" charset="0"/>
                <a:cs typeface="Times New Roman" panose="02020603050405020304" pitchFamily="18" charset="0"/>
              </a:rPr>
              <a:t>4</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	</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      C</a:t>
            </a:r>
            <a:r>
              <a:rPr lang="nl-NL" sz="4000" dirty="0">
                <a:latin typeface="Arial" panose="020B0604020202020204" pitchFamily="34" charset="0"/>
                <a:ea typeface="Calibri" panose="020F0502020204030204" pitchFamily="34" charset="0"/>
                <a:cs typeface="Times New Roman" panose="02020603050405020304" pitchFamily="18" charset="0"/>
              </a:rPr>
              <a:t>. 7 . 6 . 5 . 4	</a:t>
            </a:r>
            <a:r>
              <a:rPr lang="nl-NL" sz="4000" dirty="0" smtClean="0">
                <a:latin typeface="Arial" panose="020B0604020202020204" pitchFamily="34" charset="0"/>
                <a:ea typeface="Calibri" panose="020F0502020204030204" pitchFamily="34" charset="0"/>
                <a:cs typeface="Times New Roman" panose="02020603050405020304" pitchFamily="18" charset="0"/>
              </a:rPr>
              <a:t>		D</a:t>
            </a:r>
            <a:r>
              <a:rPr lang="nl-NL" sz="4000" dirty="0">
                <a:latin typeface="Arial" panose="020B0604020202020204" pitchFamily="34" charset="0"/>
                <a:ea typeface="Calibri" panose="020F0502020204030204" pitchFamily="34" charset="0"/>
                <a:cs typeface="Times New Roman" panose="02020603050405020304" pitchFamily="18" charset="0"/>
              </a:rPr>
              <a:t>. 7! . 6! . 5! . 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02387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143000" y="2052578"/>
            <a:ext cx="15887700" cy="2862322"/>
          </a:xfrm>
          <a:prstGeom prst="rect">
            <a:avLst/>
          </a:prstGeom>
        </p:spPr>
        <p:txBody>
          <a:bodyPr wrap="square">
            <a:spAutoFit/>
          </a:bodyPr>
          <a:lstStyle/>
          <a:p>
            <a:pPr lvl="0" algn="just">
              <a:lnSpc>
                <a:spcPct val="150000"/>
              </a:lnSpc>
              <a:spcBef>
                <a:spcPts val="300"/>
              </a:spcBef>
              <a:spcAft>
                <a:spcPts val="800"/>
              </a:spcAft>
            </a:pPr>
            <a:r>
              <a:rPr lang="vi-VN" sz="4000" b="1" dirty="0">
                <a:solidFill>
                  <a:prstClr val="black"/>
                </a:solidFill>
                <a:ea typeface="Calibri" panose="020F0502020204030204" pitchFamily="34" charset="0"/>
                <a:cs typeface="Times New Roman" panose="02020603050405020304" pitchFamily="18" charset="0"/>
              </a:rPr>
              <a:t>Câu 7: Một lớp có 8 học sinh được bầu chọn vào 3 chức vụ khác nhau: lớp trưởng, lớp phó và bí thư (không được kiêm nhiệm). Số cách lựa chọn khác nhau sẽ là:</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848600" y="7124700"/>
            <a:ext cx="2743200" cy="2719197"/>
          </a:xfrm>
          <a:prstGeom prst="rect">
            <a:avLst/>
          </a:prstGeom>
        </p:spPr>
      </p:pic>
      <p:sp>
        <p:nvSpPr>
          <p:cNvPr id="15" name="Oval 14"/>
          <p:cNvSpPr/>
          <p:nvPr/>
        </p:nvSpPr>
        <p:spPr>
          <a:xfrm>
            <a:off x="1600200" y="53213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905000" y="5180364"/>
            <a:ext cx="14412920" cy="1015663"/>
          </a:xfrm>
          <a:prstGeom prst="rect">
            <a:avLst/>
          </a:prstGeom>
        </p:spPr>
        <p:txBody>
          <a:bodyPr wrap="none">
            <a:spAutoFit/>
          </a:bodyPr>
          <a:lstStyle/>
          <a:p>
            <a:pPr algn="just">
              <a:lnSpc>
                <a:spcPct val="150000"/>
              </a:lnSpc>
              <a:spcBef>
                <a:spcPts val="300"/>
              </a:spcBef>
              <a:spcAft>
                <a:spcPts val="800"/>
              </a:spcAft>
              <a:tabLst>
                <a:tab pos="1260475" algn="l"/>
                <a:tab pos="2610485" algn="l"/>
                <a:tab pos="450088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336	</a:t>
            </a:r>
            <a:r>
              <a:rPr lang="nl-NL" sz="4000" dirty="0" smtClean="0">
                <a:latin typeface="Arial" panose="020B0604020202020204" pitchFamily="34" charset="0"/>
                <a:ea typeface="Calibri" panose="020F0502020204030204" pitchFamily="34" charset="0"/>
                <a:cs typeface="Times New Roman" panose="02020603050405020304" pitchFamily="18" charset="0"/>
              </a:rPr>
              <a:t>	B</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56		</a:t>
            </a:r>
            <a:r>
              <a:rPr lang="nl-NL" sz="4000" dirty="0">
                <a:latin typeface="Arial" panose="020B0604020202020204" pitchFamily="34" charset="0"/>
                <a:ea typeface="Calibri" panose="020F0502020204030204" pitchFamily="34" charset="0"/>
                <a:cs typeface="Times New Roman" panose="02020603050405020304" pitchFamily="18" charset="0"/>
              </a:rPr>
              <a:t>	C. 31	</a:t>
            </a:r>
            <a:r>
              <a:rPr lang="nl-NL" sz="4000" dirty="0" smtClean="0">
                <a:latin typeface="Arial" panose="020B0604020202020204" pitchFamily="34" charset="0"/>
                <a:ea typeface="Calibri" panose="020F0502020204030204" pitchFamily="34" charset="0"/>
                <a:cs typeface="Times New Roman" panose="02020603050405020304" pitchFamily="18" charset="0"/>
              </a:rPr>
              <a:t>		D</a:t>
            </a:r>
            <a:r>
              <a:rPr lang="nl-NL" sz="4000" dirty="0">
                <a:latin typeface="Arial" panose="020B0604020202020204" pitchFamily="34" charset="0"/>
                <a:ea typeface="Calibri" panose="020F0502020204030204" pitchFamily="34" charset="0"/>
                <a:cs typeface="Times New Roman" panose="02020603050405020304" pitchFamily="18" charset="0"/>
              </a:rPr>
              <a:t>. 40 320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23789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052578"/>
            <a:ext cx="15621000" cy="2862322"/>
          </a:xfrm>
          <a:prstGeom prst="rect">
            <a:avLst/>
          </a:prstGeom>
        </p:spPr>
        <p:txBody>
          <a:bodyPr wrap="square">
            <a:spAutoFit/>
          </a:bodyPr>
          <a:lstStyle/>
          <a:p>
            <a:pPr lvl="0" algn="just">
              <a:lnSpc>
                <a:spcPct val="150000"/>
              </a:lnSpc>
              <a:spcBef>
                <a:spcPts val="300"/>
              </a:spcBef>
              <a:spcAft>
                <a:spcPts val="800"/>
              </a:spcAft>
            </a:pPr>
            <a:r>
              <a:rPr lang="vi-VN" sz="4000" b="1" dirty="0">
                <a:solidFill>
                  <a:prstClr val="black"/>
                </a:solidFill>
                <a:ea typeface="Calibri" panose="020F0502020204030204" pitchFamily="34" charset="0"/>
                <a:cs typeface="Times New Roman" panose="02020603050405020304" pitchFamily="18" charset="0"/>
              </a:rPr>
              <a:t>Câu 8: Cho tập A = {1; 2; 3; 4; 6; 7; 9}. Hỏi có thể lập được từ tập A bao nhiêu số tự nhiên có 4 chữ số đôi một khác nhau, trong đó không có mặt chữ số 7.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848600" y="7124700"/>
            <a:ext cx="2743200" cy="2719197"/>
          </a:xfrm>
          <a:prstGeom prst="rect">
            <a:avLst/>
          </a:prstGeom>
        </p:spPr>
      </p:pic>
      <p:sp>
        <p:nvSpPr>
          <p:cNvPr id="15" name="Oval 14"/>
          <p:cNvSpPr/>
          <p:nvPr/>
        </p:nvSpPr>
        <p:spPr>
          <a:xfrm>
            <a:off x="13639800" y="527033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760739" y="5219700"/>
            <a:ext cx="12918921" cy="1015663"/>
          </a:xfrm>
          <a:prstGeom prst="rect">
            <a:avLst/>
          </a:prstGeom>
        </p:spPr>
        <p:txBody>
          <a:bodyPr wrap="none">
            <a:spAutoFit/>
          </a:bodyPr>
          <a:lstStyle/>
          <a:p>
            <a:pPr lvl="0" algn="just">
              <a:lnSpc>
                <a:spcPct val="150000"/>
              </a:lnSpc>
              <a:spcBef>
                <a:spcPts val="300"/>
              </a:spcBef>
              <a:spcAft>
                <a:spcPts val="800"/>
              </a:spcAft>
              <a:tabLst>
                <a:tab pos="1260475" algn="l"/>
                <a:tab pos="2610485" algn="l"/>
                <a:tab pos="4500880" algn="l"/>
              </a:tabLst>
            </a:pP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36		      B</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60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C</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72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D</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120</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23130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76138" flipH="1">
            <a:off x="-1481595" y="5922910"/>
            <a:ext cx="20801151" cy="122266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5200" y="8068492"/>
            <a:ext cx="4021598" cy="229596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32071" y="8432476"/>
            <a:ext cx="2003415" cy="1926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15633" y="280063"/>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828185" y="2667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965468" y="2324100"/>
            <a:ext cx="5481717" cy="96949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4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965468" y="3229296"/>
                <a:ext cx="16408132"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IP, </a:t>
                </a:r>
                <a:r>
                  <a:rPr lang="en-US" sz="3800" dirty="0" err="1">
                    <a:latin typeface="Arial" panose="020B0604020202020204" pitchFamily="34" charset="0"/>
                    <a:ea typeface="Calibri" panose="020F0502020204030204" pitchFamily="34" charset="0"/>
                    <a:cs typeface="Times New Roman" panose="02020603050405020304" pitchFamily="18" charset="0"/>
                  </a:rPr>
                  <a:t>nhằm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Internet. </a:t>
                </a: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gổm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chỉ</a:t>
                </a:r>
                <a:r>
                  <a:rPr lang="en-US" sz="3800" dirty="0">
                    <a:effectLst/>
                    <a:latin typeface="Arial" panose="020B0604020202020204" pitchFamily="34" charset="0"/>
                    <a:ea typeface="Calibri" panose="020F0502020204030204" pitchFamily="34" charset="0"/>
                    <a:cs typeface="Times New Roman" panose="02020603050405020304" pitchFamily="18" charset="0"/>
                  </a:rPr>
                  <a:t> IP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192.168.abc.deg,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còn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e</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g</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0, 1, 2, 3, 4, 5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Hỏi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65468" y="3229296"/>
                <a:ext cx="16408132" cy="4478149"/>
              </a:xfrm>
              <a:prstGeom prst="rect">
                <a:avLst/>
              </a:prstGeom>
              <a:blipFill>
                <a:blip r:embed="rId16"/>
                <a:stretch>
                  <a:fillRect l="-1226" r="-1189" b="-2180"/>
                </a:stretch>
              </a:blipFill>
            </p:spPr>
            <p:txBody>
              <a:bodyPr/>
              <a:lstStyle/>
              <a:p>
                <a:r>
                  <a:rPr lang="en-US">
                    <a:noFill/>
                  </a:rPr>
                  <a:t> </a:t>
                </a:r>
              </a:p>
            </p:txBody>
          </p:sp>
        </mc:Fallback>
      </mc:AlternateContent>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1436">
            <a:off x="-745609" y="7498455"/>
            <a:ext cx="20664481" cy="646592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4508">
            <a:off x="16357169" y="637096"/>
            <a:ext cx="2188429" cy="2104871"/>
          </a:xfrm>
          <a:prstGeom prst="rect">
            <a:avLst/>
          </a:prstGeom>
        </p:spPr>
      </p:pic>
      <p:sp>
        <p:nvSpPr>
          <p:cNvPr id="18" name="Oval Callout 17"/>
          <p:cNvSpPr/>
          <p:nvPr/>
        </p:nvSpPr>
        <p:spPr>
          <a:xfrm>
            <a:off x="8458200" y="752692"/>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352800" y="2348318"/>
                <a:ext cx="11963400" cy="4166782"/>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chọn hai kí tự “a, d” là: P</a:t>
                </a:r>
                <a:r>
                  <a:rPr lang="nl-NL" sz="3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 2!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bốn kí tự “b, c, e, 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số phần tử của tập A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600"/>
                  </a:spcBef>
                  <a:spcAft>
                    <a:spcPts val="800"/>
                  </a:spcAft>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2</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720 (phần tử</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2800" y="2348318"/>
                <a:ext cx="11963400" cy="4166782"/>
              </a:xfrm>
              <a:prstGeom prst="rect">
                <a:avLst/>
              </a:prstGeom>
              <a:blipFill>
                <a:blip r:embed="rId8"/>
                <a:stretch>
                  <a:fillRect l="-1528" b="-2339"/>
                </a:stretch>
              </a:blipFill>
            </p:spPr>
            <p:txBody>
              <a:bodyPr/>
              <a:lstStyle/>
              <a:p>
                <a:r>
                  <a:rPr lang="en-US">
                    <a:noFill/>
                  </a:rPr>
                  <a:t> </a:t>
                </a:r>
              </a:p>
            </p:txBody>
          </p:sp>
        </mc:Fallback>
      </mc:AlternateContent>
      <p:pic>
        <p:nvPicPr>
          <p:cNvPr id="1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96200" y="7627739"/>
            <a:ext cx="4021598" cy="2295967"/>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8131" flipH="1">
            <a:off x="-27322" y="7612620"/>
            <a:ext cx="1212305" cy="1888860"/>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646266" y="8428536"/>
            <a:ext cx="2003415" cy="1926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353479" y="187990"/>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58" y="-1342210"/>
            <a:ext cx="3884554" cy="3941891"/>
          </a:xfrm>
          <a:prstGeom prst="rect">
            <a:avLst/>
          </a:prstGeom>
        </p:spPr>
      </p:pic>
      <p:grpSp>
        <p:nvGrpSpPr>
          <p:cNvPr id="11" name="Group 10"/>
          <p:cNvGrpSpPr/>
          <p:nvPr/>
        </p:nvGrpSpPr>
        <p:grpSpPr>
          <a:xfrm>
            <a:off x="1308368" y="266700"/>
            <a:ext cx="4741161" cy="1752600"/>
            <a:chOff x="6705600" y="238927"/>
            <a:chExt cx="4741161" cy="17526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7352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8458200" y="637742"/>
            <a:ext cx="5481717" cy="96949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5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10)</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08368" y="2151964"/>
            <a:ext cx="15912832" cy="2762936"/>
          </a:xfrm>
          <a:prstGeom prst="rect">
            <a:avLst/>
          </a:prstGeom>
        </p:spPr>
        <p:txBody>
          <a:bodyPr wrap="square">
            <a:spAutoFit/>
          </a:bodyPr>
          <a:lstStyle/>
          <a:p>
            <a:pPr algn="just">
              <a:lnSpc>
                <a:spcPct val="150000"/>
              </a:lnSpc>
              <a:spcBef>
                <a:spcPts val="600"/>
              </a:spcBef>
              <a:spcAft>
                <a:spcPts val="600"/>
              </a:spcAft>
            </a:pPr>
            <a:r>
              <a:rPr lang="vi-VN" sz="4000" dirty="0">
                <a:solidFill>
                  <a:srgbClr val="000000"/>
                </a:solidFill>
                <a:ea typeface="Calibri" panose="020F0502020204030204" pitchFamily="34" charset="0"/>
                <a:cs typeface="Times New Roman" panose="02020603050405020304" pitchFamily="18" charset="0"/>
              </a:rPr>
              <a:t>Một nhóm 22 bạn đi chụp ảnh kỷ yếu. Nhóm muốn trong bức ảnh có 7 bạn ngồi ở hàng đầu và 15 bạn đứng ở hàng sau. Có bao nhiêu cách xếp vị trí chụp ảnh như vậy?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58200" y="5067300"/>
            <a:ext cx="1752600" cy="78671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835284" y="5998024"/>
                <a:ext cx="14859000" cy="4155753"/>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chọn 7 bạn ngồi ở hàng đầu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22</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7</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sắp xếp 15 bạn còn lại vào hàng sau là: P</a:t>
                </a:r>
                <a:r>
                  <a:rPr lang="nl-NL" sz="3800" baseline="-25000" dirty="0">
                    <a:effectLst/>
                    <a:latin typeface="Arial" panose="020B0604020202020204" pitchFamily="34" charset="0"/>
                    <a:ea typeface="Times New Roman" panose="02020603050405020304" pitchFamily="18" charset="0"/>
                    <a:cs typeface="Times New Roman" panose="02020603050405020304" pitchFamily="18" charset="0"/>
                  </a:rPr>
                  <a:t>15</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 15!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cách sắp xếp vị trí chụp ảnh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600"/>
                  </a:spcBef>
                  <a:spcAft>
                    <a:spcPts val="800"/>
                  </a:spcAft>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22</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7</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15!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35284" y="5998024"/>
                <a:ext cx="14859000" cy="4155753"/>
              </a:xfrm>
              <a:prstGeom prst="rect">
                <a:avLst/>
              </a:prstGeom>
              <a:blipFill>
                <a:blip r:embed="rId16"/>
                <a:stretch>
                  <a:fillRect l="-1231" b="-2199"/>
                </a:stretch>
              </a:blipFill>
            </p:spPr>
            <p:txBody>
              <a:bodyPr/>
              <a:lstStyle/>
              <a:p>
                <a:r>
                  <a:rPr lang="en-US">
                    <a:noFill/>
                  </a:rPr>
                  <a:t> </a:t>
                </a:r>
              </a:p>
            </p:txBody>
          </p:sp>
        </mc:Fallback>
      </mc:AlternateContent>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2" dur="500"/>
                                        <p:tgtEl>
                                          <p:spTgt spid="6">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553200" y="1943100"/>
            <a:ext cx="5334000" cy="460057"/>
          </a:xfrm>
          <a:prstGeom prst="rect">
            <a:avLst/>
          </a:prstGeom>
        </p:spPr>
      </p:pic>
      <p:pic>
        <p:nvPicPr>
          <p:cNvPr id="1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247688" y="3338765"/>
            <a:ext cx="1207168" cy="1207168"/>
          </a:xfrm>
          <a:prstGeom prst="rect">
            <a:avLst/>
          </a:prstGeom>
        </p:spPr>
      </p:pic>
      <p:pic>
        <p:nvPicPr>
          <p:cNvPr id="14"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47688" y="5508755"/>
            <a:ext cx="1211179" cy="1207167"/>
          </a:xfrm>
          <a:prstGeom prst="rect">
            <a:avLst/>
          </a:prstGeom>
        </p:spPr>
      </p:pic>
      <p:sp>
        <p:nvSpPr>
          <p:cNvPr id="15" name="Rectangle 14"/>
          <p:cNvSpPr/>
          <p:nvPr/>
        </p:nvSpPr>
        <p:spPr>
          <a:xfrm>
            <a:off x="8717677" y="3326733"/>
            <a:ext cx="9553994" cy="1002710"/>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Hoán vị</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765133"/>
            <a:ext cx="309571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Chỉnh hợp</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206302" y="2897346"/>
            <a:ext cx="5548298" cy="3732273"/>
            <a:chOff x="12605083" y="3479846"/>
            <a:chExt cx="5538234"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605083" y="4636707"/>
              <a:ext cx="5538234" cy="244681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 Tổ hợp</a:t>
              </a:r>
              <a:r>
                <a:rPr lang="vi-VN" sz="4000" b="1" kern="0" dirty="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29826" y="5343513"/>
            <a:ext cx="3410215" cy="52622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6881" y="473878"/>
            <a:ext cx="3347642" cy="887125"/>
          </a:xfrm>
          <a:prstGeom prst="rect">
            <a:avLst/>
          </a:prstGeom>
        </p:spPr>
      </p:pic>
      <p:pic>
        <p:nvPicPr>
          <p:cNvPr id="1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39000" y="224785"/>
            <a:ext cx="1207168" cy="1207168"/>
          </a:xfrm>
          <a:prstGeom prst="rect">
            <a:avLst/>
          </a:prstGeom>
        </p:spPr>
      </p:pic>
      <p:sp>
        <p:nvSpPr>
          <p:cNvPr id="15" name="Rectangle 14"/>
          <p:cNvSpPr/>
          <p:nvPr/>
        </p:nvSpPr>
        <p:spPr>
          <a:xfrm>
            <a:off x="8652932" y="207254"/>
            <a:ext cx="2619794"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Hoán vị</a:t>
            </a:r>
          </a:p>
        </p:txBody>
      </p:sp>
      <p:pic>
        <p:nvPicPr>
          <p:cNvPr id="16" name="Picture 15"/>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2440443"/>
            <a:ext cx="950078" cy="886670"/>
          </a:xfrm>
          <a:prstGeom prst="rect">
            <a:avLst/>
          </a:prstGeom>
        </p:spPr>
      </p:pic>
      <p:sp>
        <p:nvSpPr>
          <p:cNvPr id="17" name="TextBox 16"/>
          <p:cNvSpPr txBox="1"/>
          <p:nvPr/>
        </p:nvSpPr>
        <p:spPr>
          <a:xfrm>
            <a:off x="2424949" y="2582631"/>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1371600" y="3525441"/>
            <a:ext cx="15849600" cy="1846659"/>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Huấn luyện viên chọn 5 cầu thủ An, Bình, Cường, Dũng, Hải đá luân lưu 11 m. Nêu ba cách xếp thứ tự đá luân lưu của 5 cầu thủ trên.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56118" y="299132"/>
            <a:ext cx="1640672" cy="1431859"/>
          </a:xfrm>
          <a:prstGeom prst="rect">
            <a:avLst/>
          </a:prstGeom>
        </p:spPr>
      </p:pic>
      <p:sp>
        <p:nvSpPr>
          <p:cNvPr id="22" name="TextBox 21"/>
          <p:cNvSpPr txBox="1"/>
          <p:nvPr/>
        </p:nvSpPr>
        <p:spPr>
          <a:xfrm>
            <a:off x="8748549" y="5426214"/>
            <a:ext cx="1875331"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Trả</a:t>
            </a:r>
            <a:r>
              <a:rPr lang="en-US" sz="4000" b="1" u="sng" dirty="0" smtClean="0">
                <a:solidFill>
                  <a:schemeClr val="tx2"/>
                </a:solidFill>
                <a:latin typeface="Arial" panose="020B0604020202020204" pitchFamily="34" charset="0"/>
                <a:cs typeface="Arial" panose="020B0604020202020204" pitchFamily="34" charset="0"/>
              </a:rPr>
              <a:t> </a:t>
            </a:r>
            <a:r>
              <a:rPr lang="en-US" sz="4000" b="1" u="sng" dirty="0" err="1" smtClean="0">
                <a:solidFill>
                  <a:schemeClr val="tx2"/>
                </a:solidFill>
                <a:latin typeface="Arial" panose="020B0604020202020204" pitchFamily="34" charset="0"/>
                <a:cs typeface="Arial" panose="020B0604020202020204" pitchFamily="34" charset="0"/>
              </a:rPr>
              <a:t>lời</a:t>
            </a:r>
            <a:endParaRPr lang="en-US" sz="4000" b="1" u="sng"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295400" y="6210300"/>
            <a:ext cx="13591626" cy="3908762"/>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Ba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luân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lưu</a:t>
            </a:r>
            <a:r>
              <a:rPr lang="en-US" sz="3800" dirty="0">
                <a:latin typeface="Arial" panose="020B0604020202020204" pitchFamily="34" charset="0"/>
                <a:ea typeface="Calibri" panose="020F0502020204030204" pitchFamily="34" charset="0"/>
                <a:cs typeface="Times New Roman" panose="02020603050405020304" pitchFamily="18" charset="0"/>
              </a:rPr>
              <a:t> 11 m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thủ</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1: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Hải</a:t>
            </a:r>
            <a:endParaRPr lang="en-US" sz="38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2: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Dũng</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3: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Dũng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620000" y="1562100"/>
            <a:ext cx="3687228" cy="916276"/>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a.  </a:t>
            </a:r>
            <a:r>
              <a:rPr lang="en-US" sz="4000" b="1" dirty="0" err="1">
                <a:latin typeface="Arial" panose="020B0604020202020204" pitchFamily="34" charset="0"/>
                <a:ea typeface="Calibri" panose="020F0502020204030204" pitchFamily="34" charset="0"/>
                <a:cs typeface="Times New Roman" panose="02020603050405020304" pitchFamily="18" charset="0"/>
              </a:rPr>
              <a:t>Định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nghĩa</a:t>
            </a:r>
            <a:r>
              <a:rPr lang="en-US" sz="4000" b="1"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barn(inVertical)">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8" dur="500"/>
                                        <p:tgtEl>
                                          <p:spTgt spid="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down)">
                                      <p:cBhvr>
                                        <p:cTn id="5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3229" y="7750766"/>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35528" y="8564666"/>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5853262" y="8186021"/>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445633" y="575671"/>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45848" y="1028700"/>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80590" y="8267638"/>
            <a:ext cx="823225" cy="407122"/>
          </a:xfrm>
          <a:prstGeom prst="rect">
            <a:avLst/>
          </a:prstGeom>
        </p:spPr>
      </p:pic>
      <p:sp>
        <p:nvSpPr>
          <p:cNvPr id="17" name="TextBox 16"/>
          <p:cNvSpPr txBox="1"/>
          <p:nvPr/>
        </p:nvSpPr>
        <p:spPr>
          <a:xfrm>
            <a:off x="6781800" y="539711"/>
            <a:ext cx="4038600" cy="1015663"/>
          </a:xfrm>
          <a:prstGeom prst="rect">
            <a:avLst/>
          </a:prstGeom>
          <a:noFill/>
        </p:spPr>
        <p:txBody>
          <a:bodyPr wrap="square" rtlCol="0">
            <a:spAutoFit/>
          </a:bodyPr>
          <a:lstStyle/>
          <a:p>
            <a:r>
              <a:rPr lang="en-US" sz="6000" b="1" dirty="0" smtClean="0">
                <a:solidFill>
                  <a:schemeClr val="tx2"/>
                </a:solidFill>
                <a:latin typeface="Arial" panose="020B0604020202020204" pitchFamily="34" charset="0"/>
                <a:cs typeface="Arial" panose="020B0604020202020204" pitchFamily="34" charset="0"/>
              </a:rPr>
              <a:t>KẾT LUẬN</a:t>
            </a:r>
            <a:endParaRPr lang="en-US" sz="6000" b="1" dirty="0">
              <a:solidFill>
                <a:schemeClr val="tx2"/>
              </a:solidFill>
              <a:latin typeface="Arial" panose="020B0604020202020204" pitchFamily="34" charset="0"/>
              <a:cs typeface="Arial" panose="020B0604020202020204" pitchFamily="34" charset="0"/>
            </a:endParaRPr>
          </a:p>
        </p:txBody>
      </p:sp>
      <p:grpSp>
        <p:nvGrpSpPr>
          <p:cNvPr id="11" name="Group 10"/>
          <p:cNvGrpSpPr/>
          <p:nvPr/>
        </p:nvGrpSpPr>
        <p:grpSpPr>
          <a:xfrm>
            <a:off x="581005" y="1850434"/>
            <a:ext cx="13134995" cy="5807666"/>
            <a:chOff x="581005" y="1790700"/>
            <a:chExt cx="13134995" cy="5807666"/>
          </a:xfrm>
        </p:grpSpPr>
        <p:pic>
          <p:nvPicPr>
            <p:cNvPr id="3"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81005" y="1790700"/>
              <a:ext cx="13134995" cy="5807666"/>
            </a:xfrm>
            <a:prstGeom prst="rect">
              <a:avLst/>
            </a:prstGeom>
          </p:spPr>
        </p:pic>
        <p:sp>
          <p:nvSpPr>
            <p:cNvPr id="5" name="Rectangle 4"/>
            <p:cNvSpPr/>
            <p:nvPr/>
          </p:nvSpPr>
          <p:spPr>
            <a:xfrm>
              <a:off x="1770431" y="2857500"/>
              <a:ext cx="10372584" cy="3785652"/>
            </a:xfrm>
            <a:prstGeom prst="rect">
              <a:avLst/>
            </a:prstGeom>
          </p:spPr>
          <p:txBody>
            <a:bodyPr wrap="square">
              <a:spAutoFit/>
            </a:bodyPr>
            <a:lstStyle/>
            <a:p>
              <a:pPr algn="just">
                <a:lnSpc>
                  <a:spcPct val="150000"/>
                </a:lnSpc>
              </a:pPr>
              <a:r>
                <a:rPr lang="vi-VN" sz="4000" dirty="0">
                  <a:solidFill>
                    <a:schemeClr val="bg1"/>
                  </a:solidFill>
                </a:rPr>
                <a:t>Cho tập hợp A gồm n phần tử (n ∈N*).</a:t>
              </a:r>
            </a:p>
            <a:p>
              <a:pPr algn="just">
                <a:lnSpc>
                  <a:spcPct val="150000"/>
                </a:lnSpc>
              </a:pPr>
              <a:r>
                <a:rPr lang="vi-VN" sz="4000" dirty="0">
                  <a:solidFill>
                    <a:schemeClr val="bg1"/>
                  </a:solidFill>
                </a:rPr>
                <a:t>Mỗi kết quả của sự sắp xếp thứ tự n phần tử của tập hợp A được gọi là một hoán vị của n phần tử đó.</a:t>
              </a:r>
            </a:p>
          </p:txBody>
        </p:sp>
      </p:grpSp>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516373" y="4315711"/>
            <a:ext cx="5460654" cy="7740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a:off x="16575057" y="7407144"/>
            <a:ext cx="2387201" cy="229605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251609" y="6477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Rectangle 14"/>
          <p:cNvSpPr/>
          <p:nvPr/>
        </p:nvSpPr>
        <p:spPr>
          <a:xfrm>
            <a:off x="2057400" y="2019300"/>
            <a:ext cx="14706600" cy="1846659"/>
          </a:xfrm>
          <a:prstGeom prst="rect">
            <a:avLst/>
          </a:prstGeom>
        </p:spPr>
        <p:txBody>
          <a:bodyPr wrap="square">
            <a:spAutoFit/>
          </a:bodyPr>
          <a:lstStyle/>
          <a:p>
            <a:pPr>
              <a:lnSpc>
                <a:spcPct val="150000"/>
              </a:lnSpc>
              <a:spcAft>
                <a:spcPts val="600"/>
              </a:spcAft>
            </a:pPr>
            <a:r>
              <a:rPr lang="vi-VN" sz="3800" dirty="0">
                <a:ea typeface="Calibri" panose="020F0502020204030204" pitchFamily="34" charset="0"/>
                <a:cs typeface="Arial" panose="020B0604020202020204" pitchFamily="34" charset="0"/>
              </a:rPr>
              <a:t>Hãy liệt kê các số gồm ba chữ số đôi một khác nhau được lập từ các chữ số 1,2,3.</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Callout 18"/>
          <p:cNvSpPr/>
          <p:nvPr/>
        </p:nvSpPr>
        <p:spPr>
          <a:xfrm>
            <a:off x="816732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22"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265082" y="8856531"/>
            <a:ext cx="1640672" cy="143185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046514" y="5600700"/>
                <a:ext cx="14469530" cy="303159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123, 132, 213, 231, 312, 321</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046514" y="5600700"/>
                <a:ext cx="14469530" cy="3031599"/>
              </a:xfrm>
              <a:prstGeom prst="rect">
                <a:avLst/>
              </a:prstGeom>
              <a:blipFill>
                <a:blip r:embed="rId13"/>
                <a:stretch>
                  <a:fillRect l="-1391"/>
                </a:stretch>
              </a:blipFill>
            </p:spPr>
            <p:txBody>
              <a:bodyPr/>
              <a:lstStyle/>
              <a:p>
                <a:r>
                  <a:rPr lang="en-US">
                    <a:noFill/>
                  </a:rPr>
                  <a:t> </a:t>
                </a:r>
              </a:p>
            </p:txBody>
          </p:sp>
        </mc:Fallback>
      </mc:AlternateContent>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87005" y="8039100"/>
            <a:ext cx="5289642" cy="488086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835483" y="7857621"/>
            <a:ext cx="905034" cy="88693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sp>
        <p:nvSpPr>
          <p:cNvPr id="26" name="Rectangle 25"/>
          <p:cNvSpPr/>
          <p:nvPr/>
        </p:nvSpPr>
        <p:spPr>
          <a:xfrm>
            <a:off x="1023111" y="230751"/>
            <a:ext cx="4514377" cy="1015663"/>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b.  </a:t>
            </a:r>
            <a:r>
              <a:rPr lang="en-US" sz="40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b="1" dirty="0" smtClean="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các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hoán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vị</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7993521" y="326319"/>
            <a:ext cx="950078" cy="886670"/>
          </a:xfrm>
          <a:prstGeom prst="rect">
            <a:avLst/>
          </a:prstGeom>
        </p:spPr>
      </p:pic>
      <p:sp>
        <p:nvSpPr>
          <p:cNvPr id="29" name="TextBox 28"/>
          <p:cNvSpPr txBox="1"/>
          <p:nvPr/>
        </p:nvSpPr>
        <p:spPr>
          <a:xfrm>
            <a:off x="8991600" y="468507"/>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023111" y="1257300"/>
                <a:ext cx="16462905" cy="8769517"/>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tham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trải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c)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d)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23111" y="1257300"/>
                <a:ext cx="16462905" cy="8769517"/>
              </a:xfrm>
              <a:prstGeom prst="rect">
                <a:avLst/>
              </a:prstGeom>
              <a:blipFill>
                <a:blip r:embed="rId16"/>
                <a:stretch>
                  <a:fillRect l="-1222" r="-1259" b="-1668"/>
                </a:stretch>
              </a:blipFill>
            </p:spPr>
            <p:txBody>
              <a:bodyPr/>
              <a:lstStyle/>
              <a:p>
                <a:r>
                  <a:rPr lang="en-US">
                    <a:noFill/>
                  </a:rPr>
                  <a:t> </a:t>
                </a:r>
              </a:p>
            </p:txBody>
          </p:sp>
        </mc:Fallback>
      </mc:AlternateContent>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52517" y="4744302"/>
            <a:ext cx="905034" cy="886933"/>
          </a:xfrm>
          <a:prstGeom prst="rect">
            <a:avLst/>
          </a:prstGeom>
        </p:spPr>
      </p:pic>
      <p:grpSp>
        <p:nvGrpSpPr>
          <p:cNvPr id="26" name="Group 3"/>
          <p:cNvGrpSpPr/>
          <p:nvPr/>
        </p:nvGrpSpPr>
        <p:grpSpPr>
          <a:xfrm>
            <a:off x="-228600" y="9740855"/>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3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96229" y="7624038"/>
            <a:ext cx="4141876" cy="2364635"/>
          </a:xfrm>
          <a:prstGeom prst="rect">
            <a:avLst/>
          </a:prstGeom>
        </p:spPr>
      </p:pic>
      <p:sp>
        <p:nvSpPr>
          <p:cNvPr id="38" name="Oval Callout 37"/>
          <p:cNvSpPr/>
          <p:nvPr/>
        </p:nvSpPr>
        <p:spPr>
          <a:xfrm>
            <a:off x="8305800" y="51963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408758">
            <a:off x="16997930" y="965089"/>
            <a:ext cx="1640672" cy="1431859"/>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8182302" y="9145344"/>
            <a:ext cx="905034" cy="886933"/>
          </a:xfrm>
          <a:prstGeom prst="rect">
            <a:avLst/>
          </a:prstGeom>
        </p:spPr>
      </p:pic>
      <p:sp>
        <p:nvSpPr>
          <p:cNvPr id="2" name="Rectangle 1"/>
          <p:cNvSpPr/>
          <p:nvPr/>
        </p:nvSpPr>
        <p:spPr>
          <a:xfrm>
            <a:off x="1447800" y="1824575"/>
            <a:ext cx="15468600" cy="6642844"/>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vậy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c.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nên</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d. </a:t>
            </a:r>
            <a:r>
              <a:rPr lang="en-US" sz="3800" dirty="0" err="1">
                <a:latin typeface="Arial" panose="020B0604020202020204" pitchFamily="34" charset="0"/>
                <a:ea typeface="Calibri" panose="020F0502020204030204" pitchFamily="34" charset="0"/>
                <a:cs typeface="Times New Roman" panose="02020603050405020304" pitchFamily="18" charset="0"/>
              </a:rPr>
              <a:t>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nhân</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3. 2. 1 = 6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anim calcmode="lin" valueType="num">
                                      <p:cBhvr>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2813</Words>
  <PresentationFormat>Custom</PresentationFormat>
  <Paragraphs>214</Paragraphs>
  <Slides>41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Kavoon</vt:lpstr>
      <vt:lpstr>Calibri Light</vt:lpstr>
      <vt:lpstr>Times New Roman</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2022-11-29T07:52:09Z</dcterms:modified>
  <dc:identifier>DAFSQ1J57nY</dc:identifier>
</cp:coreProperties>
</file>