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75" r:id="rId3"/>
    <p:sldId id="276" r:id="rId4"/>
    <p:sldId id="258" r:id="rId5"/>
    <p:sldId id="259" r:id="rId6"/>
    <p:sldId id="260" r:id="rId7"/>
    <p:sldId id="261" r:id="rId8"/>
    <p:sldId id="263" r:id="rId9"/>
    <p:sldId id="264" r:id="rId10"/>
    <p:sldId id="265" r:id="rId11"/>
    <p:sldId id="266" r:id="rId12"/>
    <p:sldId id="267" r:id="rId13"/>
    <p:sldId id="268" r:id="rId14"/>
    <p:sldId id="269" r:id="rId15"/>
    <p:sldId id="277" r:id="rId16"/>
    <p:sldId id="278" r:id="rId17"/>
    <p:sldId id="279" r:id="rId18"/>
    <p:sldId id="280" r:id="rId19"/>
    <p:sldId id="270" r:id="rId20"/>
    <p:sldId id="271" r:id="rId21"/>
    <p:sldId id="272" r:id="rId22"/>
    <p:sldId id="273" r:id="rId23"/>
    <p:sldId id="274" r:id="rId24"/>
    <p:sldId id="286" r:id="rId25"/>
    <p:sldId id="284" r:id="rId26"/>
    <p:sldId id="285" r:id="rId27"/>
    <p:sldId id="281" r:id="rId28"/>
    <p:sldId id="282" r:id="rId29"/>
    <p:sldId id="283"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1E98D-2363-4F08-B528-864B1F06C29D}" type="datetimeFigureOut">
              <a:rPr lang="en-US" smtClean="0"/>
              <a:pPr/>
              <a:t>2/23/2021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F013-6D6F-481B-B4EB-D1E48965C331}" type="slidenum">
              <a:rPr lang="en-US" smtClean="0"/>
              <a:pPr/>
              <a:t>‹#›</a:t>
            </a:fld>
            <a:endParaRPr lang="en-US"/>
          </a:p>
        </p:txBody>
      </p:sp>
    </p:spTree>
    <p:extLst>
      <p:ext uri="{BB962C8B-B14F-4D97-AF65-F5344CB8AC3E}">
        <p14:creationId xmlns:p14="http://schemas.microsoft.com/office/powerpoint/2010/main" val="210282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58C01-8469-47F2-BB23-884B7F5E6CA6}" type="slidenum">
              <a:rPr lang="en-US"/>
              <a:pPr>
                <a:defRPr/>
              </a:pPr>
              <a:t>‹#›</a:t>
            </a:fld>
            <a:endParaRPr lang="en-US"/>
          </a:p>
        </p:txBody>
      </p:sp>
    </p:spTree>
    <p:extLst>
      <p:ext uri="{BB962C8B-B14F-4D97-AF65-F5344CB8AC3E}">
        <p14:creationId xmlns:p14="http://schemas.microsoft.com/office/powerpoint/2010/main" val="228895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2/23/2021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0.wav"/></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inhanhdephd.com/wp-content/uploads/2017/05/background-powerpoint-dep-cho-bay-thuyet-trinh-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0243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28600" y="2286000"/>
            <a:ext cx="7562144" cy="3581400"/>
            <a:chOff x="228600" y="2286000"/>
            <a:chExt cx="7562144" cy="3581400"/>
          </a:xfrm>
        </p:grpSpPr>
        <p:sp>
          <p:nvSpPr>
            <p:cNvPr id="9" name="Rectangle 8"/>
            <p:cNvSpPr/>
            <p:nvPr/>
          </p:nvSpPr>
          <p:spPr>
            <a:xfrm>
              <a:off x="457200" y="2286000"/>
              <a:ext cx="7333544" cy="1981200"/>
            </a:xfrm>
            <a:prstGeom prst="rect">
              <a:avLst/>
            </a:prstGeom>
            <a:noFill/>
          </p:spPr>
          <p:txBody>
            <a:bodyPr wrap="none" lIns="91440" tIns="45720" rIns="91440" bIns="45720">
              <a:prstTxWarp prst="textArchUp">
                <a:avLst>
                  <a:gd name="adj" fmla="val 9807062"/>
                </a:avLst>
              </a:prstTxWarp>
              <a:spAutoFit/>
            </a:bodyPr>
            <a:lstStyle/>
            <a:p>
              <a:pPr algn="ctr"/>
              <a:r>
                <a:rPr lang="vi-VN"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Chào mừng </a:t>
              </a:r>
            </a:p>
            <a:p>
              <a:pPr algn="ctr"/>
              <a:r>
                <a:rPr lang="vi-VN"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các em học sinh</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054" name="Picture 6" descr="Tuyá»n táº­p 100 hÃ¬nh Äá»ng trang trÃ­ cho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7162800" cy="2438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898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sp>
        <p:nvSpPr>
          <p:cNvPr id="8" name="Text Box 8"/>
          <p:cNvSpPr txBox="1">
            <a:spLocks noChangeArrowheads="1"/>
          </p:cNvSpPr>
          <p:nvPr/>
        </p:nvSpPr>
        <p:spPr bwMode="auto">
          <a:xfrm>
            <a:off x="0" y="1062335"/>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dirty="0">
                <a:solidFill>
                  <a:srgbClr val="0000FF"/>
                </a:solidFill>
                <a:latin typeface="+mn-lt"/>
              </a:rPr>
              <a:t> </a:t>
            </a:r>
            <a:r>
              <a:rPr lang="en-US" sz="2400" i="1" dirty="0" err="1">
                <a:solidFill>
                  <a:srgbClr val="0000FF"/>
                </a:solidFill>
                <a:latin typeface="+mn-lt"/>
              </a:rPr>
              <a:t>Cách</a:t>
            </a:r>
            <a:r>
              <a:rPr lang="en-US" sz="2400" i="1" dirty="0">
                <a:solidFill>
                  <a:srgbClr val="0000FF"/>
                </a:solidFill>
                <a:latin typeface="+mn-lt"/>
              </a:rPr>
              <a:t> </a:t>
            </a:r>
            <a:r>
              <a:rPr lang="en-US" sz="2400" i="1" dirty="0" err="1">
                <a:solidFill>
                  <a:srgbClr val="0000FF"/>
                </a:solidFill>
                <a:latin typeface="+mn-lt"/>
              </a:rPr>
              <a:t>dựng</a:t>
            </a:r>
            <a:r>
              <a:rPr lang="en-US" sz="2400" i="1" dirty="0">
                <a:solidFill>
                  <a:srgbClr val="0000FF"/>
                </a:solidFill>
                <a:latin typeface="+mn-lt"/>
              </a:rPr>
              <a:t> </a:t>
            </a:r>
            <a:r>
              <a:rPr lang="en-US" sz="2400" i="1" dirty="0" err="1">
                <a:solidFill>
                  <a:srgbClr val="0000FF"/>
                </a:solidFill>
                <a:latin typeface="+mn-lt"/>
              </a:rPr>
              <a:t>biểu</a:t>
            </a:r>
            <a:r>
              <a:rPr lang="en-US" sz="2400" i="1" dirty="0">
                <a:solidFill>
                  <a:srgbClr val="0000FF"/>
                </a:solidFill>
                <a:latin typeface="+mn-lt"/>
              </a:rPr>
              <a:t> </a:t>
            </a:r>
            <a:r>
              <a:rPr lang="en-US" sz="2400" i="1" dirty="0" err="1">
                <a:solidFill>
                  <a:srgbClr val="0000FF"/>
                </a:solidFill>
                <a:latin typeface="+mn-lt"/>
              </a:rPr>
              <a:t>đồ</a:t>
            </a:r>
            <a:r>
              <a:rPr lang="en-US" sz="2400" i="1" dirty="0">
                <a:solidFill>
                  <a:srgbClr val="0000FF"/>
                </a:solidFill>
                <a:latin typeface="+mn-lt"/>
              </a:rPr>
              <a:t> </a:t>
            </a:r>
            <a:r>
              <a:rPr lang="en-US" sz="2400" i="1" dirty="0" err="1">
                <a:solidFill>
                  <a:srgbClr val="0000FF"/>
                </a:solidFill>
                <a:latin typeface="+mn-lt"/>
              </a:rPr>
              <a:t>đoạn</a:t>
            </a:r>
            <a:r>
              <a:rPr lang="en-US" sz="2400" i="1" dirty="0">
                <a:solidFill>
                  <a:srgbClr val="0000FF"/>
                </a:solidFill>
                <a:latin typeface="+mn-lt"/>
              </a:rPr>
              <a:t> </a:t>
            </a:r>
            <a:r>
              <a:rPr lang="en-US" sz="2400" i="1" dirty="0" err="1">
                <a:solidFill>
                  <a:srgbClr val="0000FF"/>
                </a:solidFill>
                <a:latin typeface="+mn-lt"/>
              </a:rPr>
              <a:t>thẳng</a:t>
            </a:r>
            <a:r>
              <a:rPr lang="en-US" sz="2400" dirty="0">
                <a:solidFill>
                  <a:srgbClr val="0000FF"/>
                </a:solidFill>
                <a:latin typeface="+mn-lt"/>
              </a:rPr>
              <a:t>:</a:t>
            </a:r>
          </a:p>
        </p:txBody>
      </p:sp>
      <p:sp>
        <p:nvSpPr>
          <p:cNvPr id="9" name="Rounded Rectangle 8"/>
          <p:cNvSpPr/>
          <p:nvPr/>
        </p:nvSpPr>
        <p:spPr>
          <a:xfrm>
            <a:off x="1951912" y="2039540"/>
            <a:ext cx="7039688" cy="207972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a:p>
        </p:txBody>
      </p:sp>
      <p:sp>
        <p:nvSpPr>
          <p:cNvPr id="10" name="TextBox 9"/>
          <p:cNvSpPr txBox="1"/>
          <p:nvPr/>
        </p:nvSpPr>
        <p:spPr>
          <a:xfrm>
            <a:off x="2104311" y="1985664"/>
            <a:ext cx="6781801" cy="2215991"/>
          </a:xfrm>
          <a:prstGeom prst="rect">
            <a:avLst/>
          </a:prstGeom>
          <a:noFill/>
        </p:spPr>
        <p:txBody>
          <a:bodyPr wrap="square" rtlCol="0">
            <a:spAutoFit/>
          </a:bodyPr>
          <a:lstStyle/>
          <a:p>
            <a:pPr algn="just"/>
            <a:r>
              <a:rPr lang="en-US" sz="2300" i="1" smtClean="0">
                <a:solidFill>
                  <a:srgbClr val="002060"/>
                </a:solidFill>
              </a:rPr>
              <a:t>Bước 1:</a:t>
            </a:r>
            <a:r>
              <a:rPr lang="en-US" sz="2300" smtClean="0">
                <a:solidFill>
                  <a:srgbClr val="002060"/>
                </a:solidFill>
              </a:rPr>
              <a:t> Dựng hệ trục tọa độ, trục hoành biểu diễn các giá trị x, trục tung biểu diễn các  tần số n.</a:t>
            </a:r>
          </a:p>
          <a:p>
            <a:pPr algn="just"/>
            <a:r>
              <a:rPr lang="en-US" sz="2300" i="1" smtClean="0">
                <a:solidFill>
                  <a:srgbClr val="002060"/>
                </a:solidFill>
              </a:rPr>
              <a:t>Bước 2:</a:t>
            </a:r>
            <a:r>
              <a:rPr lang="en-US" sz="2300" smtClean="0">
                <a:solidFill>
                  <a:srgbClr val="002060"/>
                </a:solidFill>
              </a:rPr>
              <a:t> Xác định các điểm có tọa độ là các cặp số gồm giá trị và tần số của nó.</a:t>
            </a:r>
          </a:p>
          <a:p>
            <a:pPr algn="just"/>
            <a:r>
              <a:rPr lang="en-US" sz="2300" i="1" smtClean="0">
                <a:solidFill>
                  <a:srgbClr val="002060"/>
                </a:solidFill>
              </a:rPr>
              <a:t>Bước 3:</a:t>
            </a:r>
            <a:r>
              <a:rPr lang="en-US" sz="2300" smtClean="0">
                <a:solidFill>
                  <a:srgbClr val="002060"/>
                </a:solidFill>
              </a:rPr>
              <a:t> Nối mỗi điểm đó với điểm trên trục hoành có cùng hoành độ.</a:t>
            </a:r>
            <a:endParaRPr lang="vi-VN" sz="2300">
              <a:solidFill>
                <a:srgbClr val="002060"/>
              </a:solidFill>
            </a:endParaRPr>
          </a:p>
        </p:txBody>
      </p:sp>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550" y="1981200"/>
            <a:ext cx="1543050" cy="199185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093" y="1813205"/>
            <a:ext cx="4762500" cy="4612117"/>
          </a:xfrm>
          <a:prstGeom prst="rect">
            <a:avLst/>
          </a:prstGeom>
        </p:spPr>
      </p:pic>
      <p:sp>
        <p:nvSpPr>
          <p:cNvPr id="2" name="TextBox 1">
            <a:hlinkClick r:id="rId4" action="ppaction://hlinksldjump"/>
          </p:cNvPr>
          <p:cNvSpPr txBox="1"/>
          <p:nvPr/>
        </p:nvSpPr>
        <p:spPr>
          <a:xfrm>
            <a:off x="7308304" y="6309320"/>
            <a:ext cx="1368152" cy="369332"/>
          </a:xfrm>
          <a:prstGeom prst="rect">
            <a:avLst/>
          </a:prstGeom>
          <a:noFill/>
        </p:spPr>
        <p:txBody>
          <a:bodyPr wrap="square" rtlCol="0">
            <a:spAutoFit/>
          </a:bodyPr>
          <a:lstStyle/>
          <a:p>
            <a:r>
              <a:rPr lang="vi-VN" dirty="0" smtClean="0"/>
              <a:t>Luyện tập</a:t>
            </a:r>
            <a:endParaRPr lang="en-US" dirty="0"/>
          </a:p>
        </p:txBody>
      </p:sp>
    </p:spTree>
    <p:extLst>
      <p:ext uri="{BB962C8B-B14F-4D97-AF65-F5344CB8AC3E}">
        <p14:creationId xmlns:p14="http://schemas.microsoft.com/office/powerpoint/2010/main" val="13844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left)">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810000" y="5911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I-Times" pitchFamily="2" charset="0"/>
                <a:cs typeface="Arial" charset="0"/>
              </a:rPr>
              <a:t>Giaù trò (</a:t>
            </a:r>
            <a:r>
              <a:rPr lang="en-US" sz="1600" b="1">
                <a:cs typeface="Arial" charset="0"/>
              </a:rPr>
              <a:t>x)</a:t>
            </a:r>
          </a:p>
        </p:txBody>
      </p:sp>
      <p:grpSp>
        <p:nvGrpSpPr>
          <p:cNvPr id="5" name="Group 323"/>
          <p:cNvGrpSpPr>
            <a:grpSpLocks/>
          </p:cNvGrpSpPr>
          <p:nvPr/>
        </p:nvGrpSpPr>
        <p:grpSpPr bwMode="auto">
          <a:xfrm>
            <a:off x="76200" y="1371600"/>
            <a:ext cx="4371975" cy="4800600"/>
            <a:chOff x="0" y="240"/>
            <a:chExt cx="2754" cy="3024"/>
          </a:xfrm>
        </p:grpSpPr>
        <p:sp>
          <p:nvSpPr>
            <p:cNvPr id="6" name="Line 5"/>
            <p:cNvSpPr>
              <a:spLocks noChangeShapeType="1"/>
            </p:cNvSpPr>
            <p:nvPr/>
          </p:nvSpPr>
          <p:spPr bwMode="auto">
            <a:xfrm flipV="1">
              <a:off x="301" y="288"/>
              <a:ext cx="0" cy="29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7" name="Line 6"/>
            <p:cNvSpPr>
              <a:spLocks noChangeShapeType="1"/>
            </p:cNvSpPr>
            <p:nvPr/>
          </p:nvSpPr>
          <p:spPr bwMode="auto">
            <a:xfrm>
              <a:off x="0" y="3024"/>
              <a:ext cx="275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8" name="Text Box 244"/>
            <p:cNvSpPr txBox="1">
              <a:spLocks noChangeArrowheads="1"/>
            </p:cNvSpPr>
            <p:nvPr/>
          </p:nvSpPr>
          <p:spPr bwMode="auto">
            <a:xfrm>
              <a:off x="0" y="3024"/>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Time" pitchFamily="34" charset="0"/>
                  <a:cs typeface="Arial" charset="0"/>
                </a:rPr>
                <a:t>O</a:t>
              </a:r>
            </a:p>
          </p:txBody>
        </p:sp>
        <p:sp>
          <p:nvSpPr>
            <p:cNvPr id="9" name="Oval 245"/>
            <p:cNvSpPr>
              <a:spLocks noChangeArrowheads="1"/>
            </p:cNvSpPr>
            <p:nvPr/>
          </p:nvSpPr>
          <p:spPr bwMode="auto">
            <a:xfrm>
              <a:off x="274" y="298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10" name="Text Box 246"/>
            <p:cNvSpPr txBox="1">
              <a:spLocks noChangeArrowheads="1"/>
            </p:cNvSpPr>
            <p:nvPr/>
          </p:nvSpPr>
          <p:spPr bwMode="auto">
            <a:xfrm>
              <a:off x="396" y="240"/>
              <a:ext cx="7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I-Times" pitchFamily="2" charset="0"/>
                  <a:cs typeface="Arial" charset="0"/>
                </a:rPr>
                <a:t>Taàn soá (</a:t>
              </a:r>
              <a:r>
                <a:rPr lang="en-US" b="1">
                  <a:cs typeface="Arial" charset="0"/>
                </a:rPr>
                <a:t>n)</a:t>
              </a:r>
            </a:p>
          </p:txBody>
        </p:sp>
        <p:sp>
          <p:nvSpPr>
            <p:cNvPr id="11" name="Oval 247"/>
            <p:cNvSpPr>
              <a:spLocks noChangeArrowheads="1"/>
            </p:cNvSpPr>
            <p:nvPr/>
          </p:nvSpPr>
          <p:spPr bwMode="auto">
            <a:xfrm>
              <a:off x="729" y="2994"/>
              <a:ext cx="42" cy="48"/>
            </a:xfrm>
            <a:prstGeom prst="ellipse">
              <a:avLst/>
            </a:prstGeom>
            <a:solidFill>
              <a:schemeClr val="tx1"/>
            </a:solidFill>
            <a:ln w="9525">
              <a:solidFill>
                <a:schemeClr val="tx1"/>
              </a:solidFill>
              <a:round/>
              <a:headEnd/>
              <a:tailEnd/>
            </a:ln>
          </p:spPr>
          <p:txBody>
            <a:bodyPr wrap="none" anchor="ctr"/>
            <a:lstStyle/>
            <a:p>
              <a:endParaRPr lang="vi-VN"/>
            </a:p>
          </p:txBody>
        </p:sp>
        <p:sp>
          <p:nvSpPr>
            <p:cNvPr id="12" name="Oval 248"/>
            <p:cNvSpPr>
              <a:spLocks noChangeArrowheads="1"/>
            </p:cNvSpPr>
            <p:nvPr/>
          </p:nvSpPr>
          <p:spPr bwMode="auto">
            <a:xfrm>
              <a:off x="1138" y="2994"/>
              <a:ext cx="41"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3" name="Oval 249"/>
            <p:cNvSpPr>
              <a:spLocks noChangeArrowheads="1"/>
            </p:cNvSpPr>
            <p:nvPr/>
          </p:nvSpPr>
          <p:spPr bwMode="auto">
            <a:xfrm>
              <a:off x="2369" y="299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4" name="Oval 250"/>
            <p:cNvSpPr>
              <a:spLocks noChangeArrowheads="1"/>
            </p:cNvSpPr>
            <p:nvPr/>
          </p:nvSpPr>
          <p:spPr bwMode="auto">
            <a:xfrm>
              <a:off x="281" y="2490"/>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5" name="Oval 251"/>
            <p:cNvSpPr>
              <a:spLocks noChangeArrowheads="1"/>
            </p:cNvSpPr>
            <p:nvPr/>
          </p:nvSpPr>
          <p:spPr bwMode="auto">
            <a:xfrm>
              <a:off x="283" y="2016"/>
              <a:ext cx="42" cy="48"/>
            </a:xfrm>
            <a:prstGeom prst="ellipse">
              <a:avLst/>
            </a:prstGeom>
            <a:solidFill>
              <a:schemeClr val="tx1"/>
            </a:solidFill>
            <a:ln w="9525">
              <a:solidFill>
                <a:schemeClr val="tx1"/>
              </a:solidFill>
              <a:round/>
              <a:headEnd/>
              <a:tailEnd/>
            </a:ln>
          </p:spPr>
          <p:txBody>
            <a:bodyPr wrap="none" anchor="ctr"/>
            <a:lstStyle/>
            <a:p>
              <a:endParaRPr lang="vi-VN"/>
            </a:p>
          </p:txBody>
        </p:sp>
        <p:sp>
          <p:nvSpPr>
            <p:cNvPr id="16" name="Oval 252"/>
            <p:cNvSpPr>
              <a:spLocks noChangeArrowheads="1"/>
            </p:cNvSpPr>
            <p:nvPr/>
          </p:nvSpPr>
          <p:spPr bwMode="auto">
            <a:xfrm>
              <a:off x="281" y="153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7" name="Oval 253"/>
            <p:cNvSpPr>
              <a:spLocks noChangeArrowheads="1"/>
            </p:cNvSpPr>
            <p:nvPr/>
          </p:nvSpPr>
          <p:spPr bwMode="auto">
            <a:xfrm>
              <a:off x="273" y="105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18" name="Text Box 254"/>
            <p:cNvSpPr txBox="1">
              <a:spLocks noChangeArrowheads="1"/>
            </p:cNvSpPr>
            <p:nvPr/>
          </p:nvSpPr>
          <p:spPr bwMode="auto">
            <a:xfrm>
              <a:off x="634" y="3024"/>
              <a:ext cx="2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VnTime" pitchFamily="34" charset="0"/>
                  <a:cs typeface="Arial" charset="0"/>
                </a:rPr>
                <a:t>10</a:t>
              </a:r>
            </a:p>
          </p:txBody>
        </p:sp>
        <p:sp>
          <p:nvSpPr>
            <p:cNvPr id="19" name="Text Box 255"/>
            <p:cNvSpPr txBox="1">
              <a:spLocks noChangeArrowheads="1"/>
            </p:cNvSpPr>
            <p:nvPr/>
          </p:nvSpPr>
          <p:spPr bwMode="auto">
            <a:xfrm>
              <a:off x="1328" y="3024"/>
              <a:ext cx="2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28</a:t>
              </a:r>
            </a:p>
          </p:txBody>
        </p:sp>
        <p:sp>
          <p:nvSpPr>
            <p:cNvPr id="20" name="Text Box 256"/>
            <p:cNvSpPr txBox="1">
              <a:spLocks noChangeArrowheads="1"/>
            </p:cNvSpPr>
            <p:nvPr/>
          </p:nvSpPr>
          <p:spPr bwMode="auto">
            <a:xfrm>
              <a:off x="1533" y="3054"/>
              <a:ext cx="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30</a:t>
              </a:r>
            </a:p>
          </p:txBody>
        </p:sp>
        <p:sp>
          <p:nvSpPr>
            <p:cNvPr id="21" name="Text Box 257"/>
            <p:cNvSpPr txBox="1">
              <a:spLocks noChangeArrowheads="1"/>
            </p:cNvSpPr>
            <p:nvPr/>
          </p:nvSpPr>
          <p:spPr bwMode="auto">
            <a:xfrm>
              <a:off x="129" y="2400"/>
              <a:ext cx="1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C00000"/>
                  </a:solidFill>
                  <a:latin typeface=".VnTime" pitchFamily="34" charset="0"/>
                  <a:cs typeface="Arial" charset="0"/>
                </a:rPr>
                <a:t>2</a:t>
              </a:r>
            </a:p>
          </p:txBody>
        </p:sp>
        <p:sp>
          <p:nvSpPr>
            <p:cNvPr id="22" name="Text Box 258"/>
            <p:cNvSpPr txBox="1">
              <a:spLocks noChangeArrowheads="1"/>
            </p:cNvSpPr>
            <p:nvPr/>
          </p:nvSpPr>
          <p:spPr bwMode="auto">
            <a:xfrm>
              <a:off x="121" y="1929"/>
              <a:ext cx="1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Time" pitchFamily="34" charset="0"/>
                  <a:cs typeface="Arial" charset="0"/>
                </a:rPr>
                <a:t>4</a:t>
              </a:r>
            </a:p>
          </p:txBody>
        </p:sp>
        <p:sp>
          <p:nvSpPr>
            <p:cNvPr id="23" name="Text Box 259"/>
            <p:cNvSpPr txBox="1">
              <a:spLocks noChangeArrowheads="1"/>
            </p:cNvSpPr>
            <p:nvPr/>
          </p:nvSpPr>
          <p:spPr bwMode="auto">
            <a:xfrm>
              <a:off x="89" y="1200"/>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7</a:t>
              </a:r>
            </a:p>
          </p:txBody>
        </p:sp>
        <p:sp>
          <p:nvSpPr>
            <p:cNvPr id="24" name="Text Box 260"/>
            <p:cNvSpPr txBox="1">
              <a:spLocks noChangeArrowheads="1"/>
            </p:cNvSpPr>
            <p:nvPr/>
          </p:nvSpPr>
          <p:spPr bwMode="auto">
            <a:xfrm>
              <a:off x="89" y="978"/>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8</a:t>
              </a:r>
            </a:p>
          </p:txBody>
        </p:sp>
        <p:sp>
          <p:nvSpPr>
            <p:cNvPr id="25" name="Oval 261"/>
            <p:cNvSpPr>
              <a:spLocks noChangeArrowheads="1"/>
            </p:cNvSpPr>
            <p:nvPr/>
          </p:nvSpPr>
          <p:spPr bwMode="auto">
            <a:xfrm>
              <a:off x="1557" y="2996"/>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26" name="Oval 262"/>
            <p:cNvSpPr>
              <a:spLocks noChangeArrowheads="1"/>
            </p:cNvSpPr>
            <p:nvPr/>
          </p:nvSpPr>
          <p:spPr bwMode="auto">
            <a:xfrm>
              <a:off x="1976" y="299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27" name="Oval 263"/>
            <p:cNvSpPr>
              <a:spLocks noChangeArrowheads="1"/>
            </p:cNvSpPr>
            <p:nvPr/>
          </p:nvSpPr>
          <p:spPr bwMode="auto">
            <a:xfrm>
              <a:off x="1431" y="2994"/>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28" name="Text Box 264"/>
            <p:cNvSpPr txBox="1">
              <a:spLocks noChangeArrowheads="1"/>
            </p:cNvSpPr>
            <p:nvPr/>
          </p:nvSpPr>
          <p:spPr bwMode="auto">
            <a:xfrm>
              <a:off x="1719" y="3057"/>
              <a:ext cx="1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solidFill>
                    <a:srgbClr val="800000"/>
                  </a:solidFill>
                  <a:latin typeface=".VnTime" pitchFamily="34" charset="0"/>
                  <a:cs typeface="Arial" charset="0"/>
                </a:rPr>
                <a:t>35</a:t>
              </a:r>
            </a:p>
          </p:txBody>
        </p:sp>
        <p:sp>
          <p:nvSpPr>
            <p:cNvPr id="29" name="Oval 265"/>
            <p:cNvSpPr>
              <a:spLocks noChangeArrowheads="1"/>
            </p:cNvSpPr>
            <p:nvPr/>
          </p:nvSpPr>
          <p:spPr bwMode="auto">
            <a:xfrm>
              <a:off x="1766" y="2997"/>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0" name="Text Box 266"/>
            <p:cNvSpPr txBox="1">
              <a:spLocks noChangeArrowheads="1"/>
            </p:cNvSpPr>
            <p:nvPr/>
          </p:nvSpPr>
          <p:spPr bwMode="auto">
            <a:xfrm>
              <a:off x="2319" y="3045"/>
              <a:ext cx="1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solidFill>
                    <a:srgbClr val="800000"/>
                  </a:solidFill>
                  <a:latin typeface=".VnTime" pitchFamily="34" charset="0"/>
                  <a:cs typeface="Arial" charset="0"/>
                </a:rPr>
                <a:t>50</a:t>
              </a:r>
            </a:p>
          </p:txBody>
        </p:sp>
        <p:sp>
          <p:nvSpPr>
            <p:cNvPr id="31" name="Text Box 267"/>
            <p:cNvSpPr txBox="1">
              <a:spLocks noChangeArrowheads="1"/>
            </p:cNvSpPr>
            <p:nvPr/>
          </p:nvSpPr>
          <p:spPr bwMode="auto">
            <a:xfrm>
              <a:off x="1033" y="3027"/>
              <a:ext cx="2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VnTime" pitchFamily="34" charset="0"/>
                  <a:cs typeface="Arial" charset="0"/>
                </a:rPr>
                <a:t>20</a:t>
              </a:r>
            </a:p>
          </p:txBody>
        </p:sp>
        <p:sp>
          <p:nvSpPr>
            <p:cNvPr id="32" name="Oval 268"/>
            <p:cNvSpPr>
              <a:spLocks noChangeArrowheads="1"/>
            </p:cNvSpPr>
            <p:nvPr/>
          </p:nvSpPr>
          <p:spPr bwMode="auto">
            <a:xfrm>
              <a:off x="274" y="624"/>
              <a:ext cx="42" cy="48"/>
            </a:xfrm>
            <a:prstGeom prst="ellipse">
              <a:avLst/>
            </a:prstGeom>
            <a:solidFill>
              <a:srgbClr val="000000"/>
            </a:solidFill>
            <a:ln w="9525">
              <a:solidFill>
                <a:schemeClr val="tx1"/>
              </a:solidFill>
              <a:round/>
              <a:headEnd/>
              <a:tailEnd/>
            </a:ln>
          </p:spPr>
          <p:txBody>
            <a:bodyPr wrap="none" anchor="ctr"/>
            <a:lstStyle/>
            <a:p>
              <a:endParaRPr lang="vi-VN"/>
            </a:p>
          </p:txBody>
        </p:sp>
        <p:sp>
          <p:nvSpPr>
            <p:cNvPr id="33" name="Oval 269"/>
            <p:cNvSpPr>
              <a:spLocks noChangeArrowheads="1"/>
            </p:cNvSpPr>
            <p:nvPr/>
          </p:nvSpPr>
          <p:spPr bwMode="auto">
            <a:xfrm>
              <a:off x="274" y="129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4" name="Oval 270"/>
            <p:cNvSpPr>
              <a:spLocks noChangeArrowheads="1"/>
            </p:cNvSpPr>
            <p:nvPr/>
          </p:nvSpPr>
          <p:spPr bwMode="auto">
            <a:xfrm>
              <a:off x="274" y="2246"/>
              <a:ext cx="42" cy="48"/>
            </a:xfrm>
            <a:prstGeom prst="ellipse">
              <a:avLst/>
            </a:prstGeom>
            <a:solidFill>
              <a:srgbClr val="FF0000"/>
            </a:solidFill>
            <a:ln w="9525">
              <a:solidFill>
                <a:schemeClr val="tx1"/>
              </a:solidFill>
              <a:round/>
              <a:headEnd/>
              <a:tailEnd/>
            </a:ln>
          </p:spPr>
          <p:txBody>
            <a:bodyPr wrap="none" anchor="ctr"/>
            <a:lstStyle/>
            <a:p>
              <a:endParaRPr lang="vi-VN"/>
            </a:p>
          </p:txBody>
        </p:sp>
        <p:sp>
          <p:nvSpPr>
            <p:cNvPr id="35" name="Text Box 271"/>
            <p:cNvSpPr txBox="1">
              <a:spLocks noChangeArrowheads="1"/>
            </p:cNvSpPr>
            <p:nvPr/>
          </p:nvSpPr>
          <p:spPr bwMode="auto">
            <a:xfrm>
              <a:off x="115" y="2160"/>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0000"/>
                  </a:solidFill>
                  <a:latin typeface=".VnTime" pitchFamily="34" charset="0"/>
                  <a:cs typeface="Arial" charset="0"/>
                </a:rPr>
                <a:t>3</a:t>
              </a:r>
            </a:p>
          </p:txBody>
        </p:sp>
        <p:sp>
          <p:nvSpPr>
            <p:cNvPr id="36" name="Oval 272"/>
            <p:cNvSpPr>
              <a:spLocks noChangeArrowheads="1"/>
            </p:cNvSpPr>
            <p:nvPr/>
          </p:nvSpPr>
          <p:spPr bwMode="auto">
            <a:xfrm>
              <a:off x="1431" y="2470"/>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37" name="Line 273"/>
            <p:cNvSpPr>
              <a:spLocks noChangeShapeType="1"/>
            </p:cNvSpPr>
            <p:nvPr/>
          </p:nvSpPr>
          <p:spPr bwMode="auto">
            <a:xfrm flipV="1">
              <a:off x="299" y="2496"/>
              <a:ext cx="1132"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274"/>
            <p:cNvSpPr>
              <a:spLocks noChangeShapeType="1"/>
            </p:cNvSpPr>
            <p:nvPr/>
          </p:nvSpPr>
          <p:spPr bwMode="auto">
            <a:xfrm flipH="1">
              <a:off x="1455" y="2496"/>
              <a:ext cx="0" cy="528"/>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275"/>
            <p:cNvSpPr>
              <a:spLocks noChangeShapeType="1"/>
            </p:cNvSpPr>
            <p:nvPr/>
          </p:nvSpPr>
          <p:spPr bwMode="auto">
            <a:xfrm>
              <a:off x="1580" y="1056"/>
              <a:ext cx="0" cy="1968"/>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276"/>
            <p:cNvSpPr>
              <a:spLocks noChangeShapeType="1"/>
            </p:cNvSpPr>
            <p:nvPr/>
          </p:nvSpPr>
          <p:spPr bwMode="auto">
            <a:xfrm flipV="1">
              <a:off x="304" y="1056"/>
              <a:ext cx="125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Oval 277"/>
            <p:cNvSpPr>
              <a:spLocks noChangeArrowheads="1"/>
            </p:cNvSpPr>
            <p:nvPr/>
          </p:nvSpPr>
          <p:spPr bwMode="auto">
            <a:xfrm>
              <a:off x="1554" y="1038"/>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2" name="Line 278"/>
            <p:cNvSpPr>
              <a:spLocks noChangeShapeType="1"/>
            </p:cNvSpPr>
            <p:nvPr/>
          </p:nvSpPr>
          <p:spPr bwMode="auto">
            <a:xfrm>
              <a:off x="1766" y="1296"/>
              <a:ext cx="16" cy="1725"/>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279"/>
            <p:cNvSpPr>
              <a:spLocks noChangeShapeType="1"/>
            </p:cNvSpPr>
            <p:nvPr/>
          </p:nvSpPr>
          <p:spPr bwMode="auto">
            <a:xfrm flipV="1">
              <a:off x="302" y="1296"/>
              <a:ext cx="142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Oval 280"/>
            <p:cNvSpPr>
              <a:spLocks noChangeArrowheads="1"/>
            </p:cNvSpPr>
            <p:nvPr/>
          </p:nvSpPr>
          <p:spPr bwMode="auto">
            <a:xfrm>
              <a:off x="1740" y="1266"/>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5" name="Line 281"/>
            <p:cNvSpPr>
              <a:spLocks noChangeShapeType="1"/>
            </p:cNvSpPr>
            <p:nvPr/>
          </p:nvSpPr>
          <p:spPr bwMode="auto">
            <a:xfrm>
              <a:off x="2395" y="2304"/>
              <a:ext cx="0" cy="717"/>
            </a:xfrm>
            <a:prstGeom prst="line">
              <a:avLst/>
            </a:prstGeom>
            <a:noFill/>
            <a:ln w="19050">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282"/>
            <p:cNvSpPr>
              <a:spLocks noChangeShapeType="1"/>
            </p:cNvSpPr>
            <p:nvPr/>
          </p:nvSpPr>
          <p:spPr bwMode="auto">
            <a:xfrm flipV="1">
              <a:off x="302" y="2256"/>
              <a:ext cx="209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Oval 283"/>
            <p:cNvSpPr>
              <a:spLocks noChangeArrowheads="1"/>
            </p:cNvSpPr>
            <p:nvPr/>
          </p:nvSpPr>
          <p:spPr bwMode="auto">
            <a:xfrm>
              <a:off x="2380" y="2226"/>
              <a:ext cx="42" cy="48"/>
            </a:xfrm>
            <a:prstGeom prst="ellipse">
              <a:avLst/>
            </a:prstGeom>
            <a:solidFill>
              <a:srgbClr val="00FF00"/>
            </a:solidFill>
            <a:ln w="9525">
              <a:solidFill>
                <a:schemeClr val="tx1"/>
              </a:solidFill>
              <a:round/>
              <a:headEnd/>
              <a:tailEnd/>
            </a:ln>
          </p:spPr>
          <p:txBody>
            <a:bodyPr wrap="none" anchor="ctr"/>
            <a:lstStyle/>
            <a:p>
              <a:endParaRPr lang="vi-VN"/>
            </a:p>
          </p:txBody>
        </p:sp>
        <p:sp>
          <p:nvSpPr>
            <p:cNvPr id="48" name="Line 284"/>
            <p:cNvSpPr>
              <a:spLocks noChangeShapeType="1"/>
            </p:cNvSpPr>
            <p:nvPr/>
          </p:nvSpPr>
          <p:spPr bwMode="auto">
            <a:xfrm>
              <a:off x="1457" y="2496"/>
              <a:ext cx="0" cy="52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285"/>
            <p:cNvSpPr>
              <a:spLocks noChangeShapeType="1"/>
            </p:cNvSpPr>
            <p:nvPr/>
          </p:nvSpPr>
          <p:spPr bwMode="auto">
            <a:xfrm>
              <a:off x="1580" y="1056"/>
              <a:ext cx="0" cy="196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286"/>
            <p:cNvSpPr>
              <a:spLocks noChangeShapeType="1"/>
            </p:cNvSpPr>
            <p:nvPr/>
          </p:nvSpPr>
          <p:spPr bwMode="auto">
            <a:xfrm>
              <a:off x="1774" y="1287"/>
              <a:ext cx="0" cy="172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287"/>
            <p:cNvSpPr>
              <a:spLocks noChangeShapeType="1"/>
            </p:cNvSpPr>
            <p:nvPr/>
          </p:nvSpPr>
          <p:spPr bwMode="auto">
            <a:xfrm>
              <a:off x="2395" y="2256"/>
              <a:ext cx="0" cy="76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2" name="Group 83"/>
          <p:cNvGrpSpPr>
            <a:grpSpLocks/>
          </p:cNvGrpSpPr>
          <p:nvPr/>
        </p:nvGrpSpPr>
        <p:grpSpPr bwMode="auto">
          <a:xfrm>
            <a:off x="4800600" y="1524000"/>
            <a:ext cx="4419600" cy="4724400"/>
            <a:chOff x="4724400" y="533400"/>
            <a:chExt cx="4419600" cy="4724400"/>
          </a:xfrm>
        </p:grpSpPr>
        <p:sp>
          <p:nvSpPr>
            <p:cNvPr id="53" name="Line 293"/>
            <p:cNvSpPr>
              <a:spLocks noChangeShapeType="1"/>
            </p:cNvSpPr>
            <p:nvPr/>
          </p:nvSpPr>
          <p:spPr bwMode="auto">
            <a:xfrm flipV="1">
              <a:off x="5145088" y="533400"/>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4" name="Line 294"/>
            <p:cNvSpPr>
              <a:spLocks noChangeShapeType="1"/>
            </p:cNvSpPr>
            <p:nvPr/>
          </p:nvSpPr>
          <p:spPr bwMode="auto">
            <a:xfrm>
              <a:off x="4724400" y="4800600"/>
              <a:ext cx="38274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5" name="Text Box 295"/>
            <p:cNvSpPr txBox="1">
              <a:spLocks noChangeArrowheads="1"/>
            </p:cNvSpPr>
            <p:nvPr/>
          </p:nvSpPr>
          <p:spPr bwMode="auto">
            <a:xfrm>
              <a:off x="4794250" y="4768850"/>
              <a:ext cx="31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O</a:t>
              </a:r>
            </a:p>
          </p:txBody>
        </p:sp>
        <p:sp>
          <p:nvSpPr>
            <p:cNvPr id="56" name="Text Box 296"/>
            <p:cNvSpPr txBox="1">
              <a:spLocks noChangeArrowheads="1"/>
            </p:cNvSpPr>
            <p:nvPr/>
          </p:nvSpPr>
          <p:spPr bwMode="auto">
            <a:xfrm>
              <a:off x="5181600" y="533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Tần số (n)</a:t>
              </a:r>
            </a:p>
          </p:txBody>
        </p:sp>
        <p:sp>
          <p:nvSpPr>
            <p:cNvPr id="57" name="Text Box 297"/>
            <p:cNvSpPr txBox="1">
              <a:spLocks noChangeArrowheads="1"/>
            </p:cNvSpPr>
            <p:nvPr/>
          </p:nvSpPr>
          <p:spPr bwMode="auto">
            <a:xfrm>
              <a:off x="5418138" y="47879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28</a:t>
              </a:r>
            </a:p>
          </p:txBody>
        </p:sp>
        <p:sp>
          <p:nvSpPr>
            <p:cNvPr id="58" name="Text Box 298"/>
            <p:cNvSpPr txBox="1">
              <a:spLocks noChangeArrowheads="1"/>
            </p:cNvSpPr>
            <p:nvPr/>
          </p:nvSpPr>
          <p:spPr bwMode="auto">
            <a:xfrm>
              <a:off x="6153150" y="47879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30</a:t>
              </a:r>
            </a:p>
          </p:txBody>
        </p:sp>
        <p:sp>
          <p:nvSpPr>
            <p:cNvPr id="59" name="Text Box 299"/>
            <p:cNvSpPr txBox="1">
              <a:spLocks noChangeArrowheads="1"/>
            </p:cNvSpPr>
            <p:nvPr/>
          </p:nvSpPr>
          <p:spPr bwMode="auto">
            <a:xfrm>
              <a:off x="6862763" y="47879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35</a:t>
              </a:r>
            </a:p>
          </p:txBody>
        </p:sp>
        <p:sp>
          <p:nvSpPr>
            <p:cNvPr id="60" name="Text Box 300"/>
            <p:cNvSpPr txBox="1">
              <a:spLocks noChangeArrowheads="1"/>
            </p:cNvSpPr>
            <p:nvPr/>
          </p:nvSpPr>
          <p:spPr bwMode="auto">
            <a:xfrm>
              <a:off x="7659688" y="4797425"/>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50</a:t>
              </a:r>
            </a:p>
          </p:txBody>
        </p:sp>
        <p:sp>
          <p:nvSpPr>
            <p:cNvPr id="61" name="Text Box 301"/>
            <p:cNvSpPr txBox="1">
              <a:spLocks noChangeArrowheads="1"/>
            </p:cNvSpPr>
            <p:nvPr/>
          </p:nvSpPr>
          <p:spPr bwMode="auto">
            <a:xfrm>
              <a:off x="5011738" y="3794125"/>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2" name="Text Box 302"/>
            <p:cNvSpPr txBox="1">
              <a:spLocks noChangeArrowheads="1"/>
            </p:cNvSpPr>
            <p:nvPr/>
          </p:nvSpPr>
          <p:spPr bwMode="auto">
            <a:xfrm>
              <a:off x="4873625" y="38354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a:t>
              </a:r>
            </a:p>
          </p:txBody>
        </p:sp>
        <p:sp>
          <p:nvSpPr>
            <p:cNvPr id="63" name="Text Box 303"/>
            <p:cNvSpPr txBox="1">
              <a:spLocks noChangeArrowheads="1"/>
            </p:cNvSpPr>
            <p:nvPr/>
          </p:nvSpPr>
          <p:spPr bwMode="auto">
            <a:xfrm>
              <a:off x="5011738" y="28956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4" name="Text Box 304"/>
            <p:cNvSpPr txBox="1">
              <a:spLocks noChangeArrowheads="1"/>
            </p:cNvSpPr>
            <p:nvPr/>
          </p:nvSpPr>
          <p:spPr bwMode="auto">
            <a:xfrm>
              <a:off x="5011738" y="20193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5" name="Text Box 305"/>
            <p:cNvSpPr txBox="1">
              <a:spLocks noChangeArrowheads="1"/>
            </p:cNvSpPr>
            <p:nvPr/>
          </p:nvSpPr>
          <p:spPr bwMode="auto">
            <a:xfrm>
              <a:off x="5011738" y="11303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6" name="Text Box 306"/>
            <p:cNvSpPr txBox="1">
              <a:spLocks noChangeArrowheads="1"/>
            </p:cNvSpPr>
            <p:nvPr/>
          </p:nvSpPr>
          <p:spPr bwMode="auto">
            <a:xfrm>
              <a:off x="5011738" y="33274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7" name="Text Box 307"/>
            <p:cNvSpPr txBox="1">
              <a:spLocks noChangeArrowheads="1"/>
            </p:cNvSpPr>
            <p:nvPr/>
          </p:nvSpPr>
          <p:spPr bwMode="auto">
            <a:xfrm>
              <a:off x="4856163" y="33655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a:t>
              </a:r>
            </a:p>
          </p:txBody>
        </p:sp>
        <p:sp>
          <p:nvSpPr>
            <p:cNvPr id="68" name="Text Box 308"/>
            <p:cNvSpPr txBox="1">
              <a:spLocks noChangeArrowheads="1"/>
            </p:cNvSpPr>
            <p:nvPr/>
          </p:nvSpPr>
          <p:spPr bwMode="auto">
            <a:xfrm>
              <a:off x="5011738" y="1562100"/>
              <a:ext cx="258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69" name="Text Box 309"/>
            <p:cNvSpPr txBox="1">
              <a:spLocks noChangeArrowheads="1"/>
            </p:cNvSpPr>
            <p:nvPr/>
          </p:nvSpPr>
          <p:spPr bwMode="auto">
            <a:xfrm>
              <a:off x="4856163" y="1600200"/>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7</a:t>
              </a:r>
            </a:p>
          </p:txBody>
        </p:sp>
        <p:sp>
          <p:nvSpPr>
            <p:cNvPr id="70" name="Text Box 310"/>
            <p:cNvSpPr txBox="1">
              <a:spLocks noChangeArrowheads="1"/>
            </p:cNvSpPr>
            <p:nvPr/>
          </p:nvSpPr>
          <p:spPr bwMode="auto">
            <a:xfrm>
              <a:off x="4873625" y="1203325"/>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8</a:t>
              </a:r>
            </a:p>
          </p:txBody>
        </p:sp>
        <p:sp>
          <p:nvSpPr>
            <p:cNvPr id="71" name="Line 311"/>
            <p:cNvSpPr>
              <a:spLocks noChangeShapeType="1"/>
            </p:cNvSpPr>
            <p:nvPr/>
          </p:nvSpPr>
          <p:spPr bwMode="auto">
            <a:xfrm flipV="1">
              <a:off x="5097463" y="4038600"/>
              <a:ext cx="67468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2" name="Line 312"/>
            <p:cNvSpPr>
              <a:spLocks noChangeShapeType="1"/>
            </p:cNvSpPr>
            <p:nvPr/>
          </p:nvSpPr>
          <p:spPr bwMode="auto">
            <a:xfrm flipV="1">
              <a:off x="5097463" y="1371600"/>
              <a:ext cx="135096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3" name="Line 313"/>
            <p:cNvSpPr>
              <a:spLocks noChangeShapeType="1"/>
            </p:cNvSpPr>
            <p:nvPr/>
          </p:nvSpPr>
          <p:spPr bwMode="auto">
            <a:xfrm>
              <a:off x="5097463" y="1816100"/>
              <a:ext cx="212883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314"/>
            <p:cNvSpPr>
              <a:spLocks noChangeShapeType="1"/>
            </p:cNvSpPr>
            <p:nvPr/>
          </p:nvSpPr>
          <p:spPr bwMode="auto">
            <a:xfrm>
              <a:off x="5097463" y="3581400"/>
              <a:ext cx="2908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Rectangle 315"/>
            <p:cNvSpPr>
              <a:spLocks noChangeArrowheads="1"/>
            </p:cNvSpPr>
            <p:nvPr/>
          </p:nvSpPr>
          <p:spPr bwMode="auto">
            <a:xfrm>
              <a:off x="5357813" y="4038600"/>
              <a:ext cx="414338" cy="762000"/>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76" name="Rectangle 316"/>
            <p:cNvSpPr>
              <a:spLocks noChangeArrowheads="1"/>
            </p:cNvSpPr>
            <p:nvPr/>
          </p:nvSpPr>
          <p:spPr bwMode="auto">
            <a:xfrm>
              <a:off x="6032500" y="1371600"/>
              <a:ext cx="458788" cy="3429000"/>
            </a:xfrm>
            <a:prstGeom prst="rect">
              <a:avLst/>
            </a:prstGeom>
            <a:solidFill>
              <a:schemeClr val="accent2"/>
            </a:solidFill>
            <a:ln w="9525">
              <a:solidFill>
                <a:schemeClr val="tx1"/>
              </a:solidFill>
              <a:miter lim="800000"/>
              <a:headEnd/>
              <a:tailEnd/>
            </a:ln>
          </p:spPr>
          <p:txBody>
            <a:bodyPr wrap="none" anchor="ctr"/>
            <a:lstStyle/>
            <a:p>
              <a:endParaRPr lang="vi-VN"/>
            </a:p>
          </p:txBody>
        </p:sp>
        <p:sp>
          <p:nvSpPr>
            <p:cNvPr id="77" name="Rectangle 317"/>
            <p:cNvSpPr>
              <a:spLocks noChangeArrowheads="1"/>
            </p:cNvSpPr>
            <p:nvPr/>
          </p:nvSpPr>
          <p:spPr bwMode="auto">
            <a:xfrm>
              <a:off x="6784975" y="1816100"/>
              <a:ext cx="466725" cy="2971800"/>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78" name="Rectangle 318"/>
            <p:cNvSpPr>
              <a:spLocks noChangeArrowheads="1"/>
            </p:cNvSpPr>
            <p:nvPr/>
          </p:nvSpPr>
          <p:spPr bwMode="auto">
            <a:xfrm>
              <a:off x="7608887" y="3581400"/>
              <a:ext cx="468313" cy="1219200"/>
            </a:xfrm>
            <a:prstGeom prst="rect">
              <a:avLst/>
            </a:prstGeom>
            <a:solidFill>
              <a:srgbClr val="008000"/>
            </a:solidFill>
            <a:ln w="9525">
              <a:solidFill>
                <a:schemeClr val="tx1"/>
              </a:solidFill>
              <a:miter lim="800000"/>
              <a:headEnd/>
              <a:tailEnd/>
            </a:ln>
          </p:spPr>
          <p:txBody>
            <a:bodyPr wrap="none" anchor="ctr"/>
            <a:lstStyle/>
            <a:p>
              <a:endParaRPr lang="vi-VN"/>
            </a:p>
          </p:txBody>
        </p:sp>
        <p:sp>
          <p:nvSpPr>
            <p:cNvPr id="79" name="Text Box 320"/>
            <p:cNvSpPr txBox="1">
              <a:spLocks noChangeArrowheads="1"/>
            </p:cNvSpPr>
            <p:nvPr/>
          </p:nvSpPr>
          <p:spPr bwMode="auto">
            <a:xfrm>
              <a:off x="7924800" y="4876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Giá trị (x)</a:t>
              </a:r>
            </a:p>
          </p:txBody>
        </p:sp>
      </p:grpSp>
      <p:sp>
        <p:nvSpPr>
          <p:cNvPr id="80" name="Text Box 325"/>
          <p:cNvSpPr txBox="1">
            <a:spLocks noChangeArrowheads="1"/>
          </p:cNvSpPr>
          <p:nvPr/>
        </p:nvSpPr>
        <p:spPr bwMode="auto">
          <a:xfrm>
            <a:off x="692944" y="6172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Biểu đồ đoạn </a:t>
            </a:r>
            <a:r>
              <a:rPr lang="en-US" sz="2400" b="1" smtClean="0">
                <a:solidFill>
                  <a:srgbClr val="FF0000"/>
                </a:solidFill>
                <a:latin typeface="Times New Roman" pitchFamily="18" charset="0"/>
              </a:rPr>
              <a:t>thẳng</a:t>
            </a:r>
            <a:endParaRPr lang="en-US" sz="2400" b="1">
              <a:solidFill>
                <a:srgbClr val="FF0000"/>
              </a:solidFill>
              <a:latin typeface="Times New Roman" pitchFamily="18" charset="0"/>
            </a:endParaRPr>
          </a:p>
        </p:txBody>
      </p:sp>
      <p:sp>
        <p:nvSpPr>
          <p:cNvPr id="81" name="Text Box 326"/>
          <p:cNvSpPr txBox="1">
            <a:spLocks noChangeArrowheads="1"/>
          </p:cNvSpPr>
          <p:nvPr/>
        </p:nvSpPr>
        <p:spPr bwMode="auto">
          <a:xfrm>
            <a:off x="5334000" y="6172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Biểu đồ hình chữ </a:t>
            </a:r>
            <a:r>
              <a:rPr lang="en-US" sz="2400" b="1" smtClean="0">
                <a:solidFill>
                  <a:srgbClr val="FF0000"/>
                </a:solidFill>
                <a:latin typeface="Times New Roman" pitchFamily="18" charset="0"/>
              </a:rPr>
              <a:t>nhật</a:t>
            </a:r>
            <a:endParaRPr lang="en-US" sz="2400" b="1">
              <a:solidFill>
                <a:srgbClr val="FF0000"/>
              </a:solidFill>
              <a:latin typeface="Times New Roman" pitchFamily="18" charset="0"/>
            </a:endParaRPr>
          </a:p>
        </p:txBody>
      </p:sp>
      <p:sp>
        <p:nvSpPr>
          <p:cNvPr id="82" name="Text Box 358"/>
          <p:cNvSpPr txBox="1">
            <a:spLocks noChangeArrowheads="1"/>
          </p:cNvSpPr>
          <p:nvPr/>
        </p:nvSpPr>
        <p:spPr bwMode="auto">
          <a:xfrm>
            <a:off x="4419600" y="739775"/>
            <a:ext cx="4343400" cy="708025"/>
          </a:xfrm>
          <a:prstGeom prst="rect">
            <a:avLst/>
          </a:prstGeom>
          <a:solidFill>
            <a:schemeClr val="bg1"/>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0070C0"/>
                </a:solidFill>
                <a:latin typeface="+mn-lt"/>
                <a:cs typeface="Arial" charset="0"/>
              </a:rPr>
              <a:t>Có khi người ta thay các đoạn thẳng bằng các hình chữ nhật</a:t>
            </a:r>
          </a:p>
        </p:txBody>
      </p:sp>
      <p:grpSp>
        <p:nvGrpSpPr>
          <p:cNvPr id="88" name="Group 87"/>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89" name="Chevron 88"/>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90" name="Chevron 89"/>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1" name="Pentagon 90"/>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spTree>
    <p:extLst>
      <p:ext uri="{BB962C8B-B14F-4D97-AF65-F5344CB8AC3E}">
        <p14:creationId xmlns:p14="http://schemas.microsoft.com/office/powerpoint/2010/main" val="26850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amond(in)">
                                      <p:cBhvr>
                                        <p:cTn id="12" dur="2000"/>
                                        <p:tgtEl>
                                          <p:spTgt spid="52"/>
                                        </p:tgtEl>
                                      </p:cBhvr>
                                    </p:animEffect>
                                  </p:childTnLst>
                                </p:cTn>
                              </p:par>
                              <p:par>
                                <p:cTn id="13" presetID="4" presetClass="exit" presetSubtype="16" fill="hold" grpId="1" nodeType="withEffect">
                                  <p:stCondLst>
                                    <p:cond delay="0"/>
                                  </p:stCondLst>
                                  <p:childTnLst>
                                    <p:animEffect transition="out" filter="box(in)">
                                      <p:cBhvr>
                                        <p:cTn id="14" dur="500"/>
                                        <p:tgtEl>
                                          <p:spTgt spid="82"/>
                                        </p:tgtEl>
                                      </p:cBhvr>
                                    </p:animEffect>
                                    <p:set>
                                      <p:cBhvr>
                                        <p:cTn id="15" dur="1" fill="hold">
                                          <p:stCondLst>
                                            <p:cond delay="499"/>
                                          </p:stCondLst>
                                        </p:cTn>
                                        <p:tgtEl>
                                          <p:spTgt spid="8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2000"/>
                                        <p:tgtEl>
                                          <p:spTgt spid="81"/>
                                        </p:tgtEl>
                                      </p:cBhvr>
                                    </p:animEffect>
                                    <p:anim calcmode="lin" valueType="num">
                                      <p:cBhvr>
                                        <p:cTn id="21" dur="2000" fill="hold"/>
                                        <p:tgtEl>
                                          <p:spTgt spid="81"/>
                                        </p:tgtEl>
                                        <p:attrNameLst>
                                          <p:attrName>ppt_w</p:attrName>
                                        </p:attrNameLst>
                                      </p:cBhvr>
                                      <p:tavLst>
                                        <p:tav tm="0" fmla="#ppt_w*sin(2.5*pi*$)">
                                          <p:val>
                                            <p:fltVal val="0"/>
                                          </p:val>
                                        </p:tav>
                                        <p:tav tm="100000">
                                          <p:val>
                                            <p:fltVal val="1"/>
                                          </p:val>
                                        </p:tav>
                                      </p:tavLst>
                                    </p:anim>
                                    <p:anim calcmode="lin" valueType="num">
                                      <p:cBhvr>
                                        <p:cTn id="22" dur="2000" fill="hold"/>
                                        <p:tgtEl>
                                          <p:spTgt spid="8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animBg="1"/>
      <p:bldP spid="8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
        <p:nvSpPr>
          <p:cNvPr id="8" name="Line 314"/>
          <p:cNvSpPr>
            <a:spLocks noChangeShapeType="1"/>
          </p:cNvSpPr>
          <p:nvPr/>
        </p:nvSpPr>
        <p:spPr bwMode="auto">
          <a:xfrm>
            <a:off x="4419600" y="4038600"/>
            <a:ext cx="1981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 name="Group 69"/>
          <p:cNvGrpSpPr>
            <a:grpSpLocks/>
          </p:cNvGrpSpPr>
          <p:nvPr/>
        </p:nvGrpSpPr>
        <p:grpSpPr bwMode="auto">
          <a:xfrm>
            <a:off x="6394450" y="4038600"/>
            <a:ext cx="1758950" cy="1219200"/>
            <a:chOff x="6899385" y="1066800"/>
            <a:chExt cx="1759168" cy="1219200"/>
          </a:xfrm>
        </p:grpSpPr>
        <p:sp>
          <p:nvSpPr>
            <p:cNvPr id="10" name="Line 314"/>
            <p:cNvSpPr>
              <a:spLocks noChangeShapeType="1"/>
            </p:cNvSpPr>
            <p:nvPr/>
          </p:nvSpPr>
          <p:spPr bwMode="auto">
            <a:xfrm flipV="1">
              <a:off x="6899385" y="1066800"/>
              <a:ext cx="171121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Rectangle 318"/>
            <p:cNvSpPr>
              <a:spLocks noChangeArrowheads="1"/>
            </p:cNvSpPr>
            <p:nvPr/>
          </p:nvSpPr>
          <p:spPr bwMode="auto">
            <a:xfrm>
              <a:off x="8077200" y="1066800"/>
              <a:ext cx="581353" cy="1219200"/>
            </a:xfrm>
            <a:prstGeom prst="rect">
              <a:avLst/>
            </a:prstGeom>
            <a:solidFill>
              <a:srgbClr val="008000"/>
            </a:solidFill>
            <a:ln w="9525">
              <a:solidFill>
                <a:schemeClr val="tx1"/>
              </a:solidFill>
              <a:miter lim="800000"/>
              <a:headEnd/>
              <a:tailEnd/>
            </a:ln>
          </p:spPr>
          <p:txBody>
            <a:bodyPr wrap="none" anchor="ctr"/>
            <a:lstStyle/>
            <a:p>
              <a:endParaRPr lang="vi-VN"/>
            </a:p>
          </p:txBody>
        </p:sp>
      </p:grpSp>
      <p:cxnSp>
        <p:nvCxnSpPr>
          <p:cNvPr id="12" name="Straight Connector 11"/>
          <p:cNvCxnSpPr/>
          <p:nvPr/>
        </p:nvCxnSpPr>
        <p:spPr>
          <a:xfrm>
            <a:off x="6011863" y="2286000"/>
            <a:ext cx="609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 Box 8"/>
          <p:cNvSpPr txBox="1">
            <a:spLocks noChangeArrowheads="1"/>
          </p:cNvSpPr>
          <p:nvPr/>
        </p:nvSpPr>
        <p:spPr bwMode="auto">
          <a:xfrm>
            <a:off x="152400" y="1905000"/>
            <a:ext cx="37338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a:latin typeface="+mn-lt"/>
                <a:cs typeface="Arial" charset="0"/>
              </a:rPr>
              <a:t>- Cũng có khi các hình chữ nhật được vẽ sát nhau để dễ nhận xét và so sánh.  </a:t>
            </a:r>
          </a:p>
        </p:txBody>
      </p:sp>
      <p:sp>
        <p:nvSpPr>
          <p:cNvPr id="14" name="Text Box 10"/>
          <p:cNvSpPr txBox="1">
            <a:spLocks noChangeArrowheads="1"/>
          </p:cNvSpPr>
          <p:nvPr/>
        </p:nvSpPr>
        <p:spPr bwMode="auto">
          <a:xfrm>
            <a:off x="152399" y="1127125"/>
            <a:ext cx="4000375"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dirty="0">
                <a:latin typeface="+mn-lt"/>
                <a:cs typeface="Arial" charset="0"/>
              </a:rPr>
              <a:t>- </a:t>
            </a:r>
            <a:r>
              <a:rPr lang="en-US" sz="2000" b="1" dirty="0" err="1">
                <a:latin typeface="+mn-lt"/>
                <a:cs typeface="Arial" charset="0"/>
              </a:rPr>
              <a:t>Ngoài</a:t>
            </a:r>
            <a:r>
              <a:rPr lang="en-US" sz="2000" b="1" dirty="0">
                <a:latin typeface="+mn-lt"/>
                <a:cs typeface="Arial" charset="0"/>
              </a:rPr>
              <a:t> </a:t>
            </a:r>
            <a:r>
              <a:rPr lang="en-US" sz="2000" b="1" dirty="0" err="1">
                <a:latin typeface="+mn-lt"/>
                <a:cs typeface="Arial" charset="0"/>
              </a:rPr>
              <a:t>biểu</a:t>
            </a:r>
            <a:r>
              <a:rPr lang="en-US" sz="2000" b="1" dirty="0">
                <a:latin typeface="+mn-lt"/>
                <a:cs typeface="Arial" charset="0"/>
              </a:rPr>
              <a:t> </a:t>
            </a:r>
            <a:r>
              <a:rPr lang="en-US" sz="2000" b="1" dirty="0" err="1">
                <a:latin typeface="+mn-lt"/>
                <a:cs typeface="Arial" charset="0"/>
              </a:rPr>
              <a:t>đồ</a:t>
            </a:r>
            <a:r>
              <a:rPr lang="en-US" sz="2000" b="1" dirty="0">
                <a:latin typeface="+mn-lt"/>
                <a:cs typeface="Arial" charset="0"/>
              </a:rPr>
              <a:t> </a:t>
            </a:r>
            <a:r>
              <a:rPr lang="en-US" sz="2000" b="1" dirty="0" err="1">
                <a:solidFill>
                  <a:srgbClr val="0000CC"/>
                </a:solidFill>
                <a:latin typeface="+mn-lt"/>
                <a:cs typeface="Arial" charset="0"/>
              </a:rPr>
              <a:t>đoạn</a:t>
            </a:r>
            <a:r>
              <a:rPr lang="en-US" sz="2000" b="1" dirty="0">
                <a:solidFill>
                  <a:srgbClr val="0000CC"/>
                </a:solidFill>
                <a:latin typeface="+mn-lt"/>
                <a:cs typeface="Arial" charset="0"/>
              </a:rPr>
              <a:t> </a:t>
            </a:r>
            <a:r>
              <a:rPr lang="en-US" sz="2000" b="1" dirty="0" err="1">
                <a:solidFill>
                  <a:srgbClr val="0000CC"/>
                </a:solidFill>
                <a:latin typeface="+mn-lt"/>
                <a:cs typeface="Arial" charset="0"/>
              </a:rPr>
              <a:t>thẳng</a:t>
            </a:r>
            <a:r>
              <a:rPr lang="en-US" sz="2000" b="1" dirty="0">
                <a:latin typeface="+mn-lt"/>
                <a:cs typeface="Arial" charset="0"/>
              </a:rPr>
              <a:t> </a:t>
            </a:r>
            <a:r>
              <a:rPr lang="en-US" sz="2000" b="1" dirty="0" err="1">
                <a:latin typeface="+mn-lt"/>
                <a:cs typeface="Arial" charset="0"/>
              </a:rPr>
              <a:t>còn</a:t>
            </a:r>
            <a:r>
              <a:rPr lang="en-US" sz="2000" b="1" dirty="0">
                <a:latin typeface="+mn-lt"/>
                <a:cs typeface="Arial" charset="0"/>
              </a:rPr>
              <a:t> </a:t>
            </a:r>
            <a:r>
              <a:rPr lang="en-US" sz="2000" b="1" dirty="0" err="1">
                <a:latin typeface="+mn-lt"/>
                <a:cs typeface="Arial" charset="0"/>
              </a:rPr>
              <a:t>có</a:t>
            </a:r>
            <a:r>
              <a:rPr lang="en-US" sz="2000" b="1" dirty="0">
                <a:latin typeface="+mn-lt"/>
                <a:cs typeface="Arial" charset="0"/>
              </a:rPr>
              <a:t> </a:t>
            </a:r>
            <a:r>
              <a:rPr lang="en-US" sz="2000" b="1" dirty="0" err="1">
                <a:latin typeface="+mn-lt"/>
                <a:cs typeface="Arial" charset="0"/>
              </a:rPr>
              <a:t>biểu</a:t>
            </a:r>
            <a:r>
              <a:rPr lang="en-US" sz="2000" b="1" dirty="0">
                <a:latin typeface="+mn-lt"/>
                <a:cs typeface="Arial" charset="0"/>
              </a:rPr>
              <a:t> </a:t>
            </a:r>
            <a:r>
              <a:rPr lang="en-US" sz="2000" b="1" dirty="0" err="1">
                <a:latin typeface="+mn-lt"/>
                <a:cs typeface="Arial" charset="0"/>
              </a:rPr>
              <a:t>đồ</a:t>
            </a:r>
            <a:r>
              <a:rPr lang="en-US" sz="2000" b="1" dirty="0">
                <a:latin typeface="+mn-lt"/>
                <a:cs typeface="Arial" charset="0"/>
              </a:rPr>
              <a:t> </a:t>
            </a:r>
            <a:r>
              <a:rPr lang="en-US" sz="2000" b="1" dirty="0" err="1">
                <a:solidFill>
                  <a:srgbClr val="0000CC"/>
                </a:solidFill>
                <a:latin typeface="+mn-lt"/>
                <a:cs typeface="Arial" charset="0"/>
              </a:rPr>
              <a:t>hình</a:t>
            </a:r>
            <a:r>
              <a:rPr lang="en-US" sz="2000" b="1" dirty="0">
                <a:solidFill>
                  <a:srgbClr val="0000CC"/>
                </a:solidFill>
                <a:latin typeface="+mn-lt"/>
                <a:cs typeface="Arial" charset="0"/>
              </a:rPr>
              <a:t> </a:t>
            </a:r>
            <a:r>
              <a:rPr lang="en-US" sz="2000" b="1" dirty="0" err="1">
                <a:solidFill>
                  <a:srgbClr val="0000CC"/>
                </a:solidFill>
                <a:latin typeface="+mn-lt"/>
                <a:cs typeface="Arial" charset="0"/>
              </a:rPr>
              <a:t>chữ</a:t>
            </a:r>
            <a:r>
              <a:rPr lang="en-US" sz="2000" b="1" dirty="0">
                <a:solidFill>
                  <a:srgbClr val="0000CC"/>
                </a:solidFill>
                <a:latin typeface="+mn-lt"/>
                <a:cs typeface="Arial" charset="0"/>
              </a:rPr>
              <a:t> </a:t>
            </a:r>
            <a:r>
              <a:rPr lang="en-US" sz="2000" b="1" dirty="0" err="1">
                <a:solidFill>
                  <a:srgbClr val="0000CC"/>
                </a:solidFill>
                <a:latin typeface="+mn-lt"/>
                <a:cs typeface="Arial" charset="0"/>
              </a:rPr>
              <a:t>nhật</a:t>
            </a:r>
            <a:r>
              <a:rPr lang="en-US" sz="2000" b="1" dirty="0">
                <a:solidFill>
                  <a:srgbClr val="0000CC"/>
                </a:solidFill>
                <a:latin typeface="+mn-lt"/>
                <a:cs typeface="Arial" charset="0"/>
              </a:rPr>
              <a:t>.</a:t>
            </a:r>
          </a:p>
        </p:txBody>
      </p:sp>
      <p:sp>
        <p:nvSpPr>
          <p:cNvPr id="15" name="AutoShape 40"/>
          <p:cNvSpPr>
            <a:spLocks noChangeArrowheads="1"/>
          </p:cNvSpPr>
          <p:nvPr/>
        </p:nvSpPr>
        <p:spPr bwMode="auto">
          <a:xfrm>
            <a:off x="-152400" y="3429000"/>
            <a:ext cx="4480719" cy="2819400"/>
          </a:xfrm>
          <a:prstGeom prst="cloudCallout">
            <a:avLst>
              <a:gd name="adj1" fmla="val 48125"/>
              <a:gd name="adj2" fmla="val -73556"/>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just"/>
            <a:r>
              <a:rPr lang="en-US" dirty="0" err="1">
                <a:solidFill>
                  <a:srgbClr val="CC0000"/>
                </a:solidFill>
              </a:rPr>
              <a:t>Lưu</a:t>
            </a:r>
            <a:r>
              <a:rPr lang="en-US" dirty="0">
                <a:solidFill>
                  <a:srgbClr val="CC0000"/>
                </a:solidFill>
              </a:rPr>
              <a:t> ý</a:t>
            </a:r>
            <a:r>
              <a:rPr lang="en-US" i="1" dirty="0"/>
              <a:t>: </a:t>
            </a:r>
            <a:r>
              <a:rPr lang="en-US" i="1" dirty="0" err="1"/>
              <a:t>Khi</a:t>
            </a:r>
            <a:r>
              <a:rPr lang="en-US" i="1" dirty="0"/>
              <a:t> </a:t>
            </a:r>
            <a:r>
              <a:rPr lang="en-US" i="1" dirty="0" err="1"/>
              <a:t>vẽ</a:t>
            </a:r>
            <a:r>
              <a:rPr lang="en-US" i="1" dirty="0"/>
              <a:t> </a:t>
            </a:r>
            <a:r>
              <a:rPr lang="en-US" i="1" dirty="0" err="1"/>
              <a:t>các</a:t>
            </a:r>
            <a:r>
              <a:rPr lang="en-US" i="1" dirty="0"/>
              <a:t> </a:t>
            </a:r>
            <a:r>
              <a:rPr lang="en-US" i="1" dirty="0" err="1"/>
              <a:t>hình</a:t>
            </a:r>
            <a:r>
              <a:rPr lang="en-US" i="1" dirty="0"/>
              <a:t> </a:t>
            </a:r>
            <a:r>
              <a:rPr lang="en-US" i="1" dirty="0" err="1"/>
              <a:t>chữ</a:t>
            </a:r>
            <a:r>
              <a:rPr lang="en-US" i="1" dirty="0"/>
              <a:t> </a:t>
            </a:r>
            <a:r>
              <a:rPr lang="en-US" i="1" dirty="0" err="1"/>
              <a:t>nhật</a:t>
            </a:r>
            <a:r>
              <a:rPr lang="en-US" i="1" dirty="0"/>
              <a:t> </a:t>
            </a:r>
            <a:r>
              <a:rPr lang="en-US" i="1" dirty="0" err="1"/>
              <a:t>thay</a:t>
            </a:r>
            <a:r>
              <a:rPr lang="en-US" i="1" dirty="0"/>
              <a:t> </a:t>
            </a:r>
            <a:r>
              <a:rPr lang="en-US" i="1" dirty="0" err="1"/>
              <a:t>thế</a:t>
            </a:r>
            <a:r>
              <a:rPr lang="en-US" i="1" dirty="0"/>
              <a:t> </a:t>
            </a:r>
            <a:r>
              <a:rPr lang="en-US" i="1" dirty="0" err="1"/>
              <a:t>cho</a:t>
            </a:r>
            <a:r>
              <a:rPr lang="en-US" i="1" dirty="0"/>
              <a:t> </a:t>
            </a:r>
            <a:r>
              <a:rPr lang="en-US" i="1" dirty="0" err="1"/>
              <a:t>các</a:t>
            </a:r>
            <a:r>
              <a:rPr lang="en-US" i="1" dirty="0"/>
              <a:t> </a:t>
            </a:r>
            <a:r>
              <a:rPr lang="en-US" i="1" dirty="0" err="1"/>
              <a:t>đoạn</a:t>
            </a:r>
            <a:r>
              <a:rPr lang="en-US" i="1" dirty="0"/>
              <a:t> </a:t>
            </a:r>
            <a:r>
              <a:rPr lang="en-US" i="1" dirty="0" err="1"/>
              <a:t>thẳng</a:t>
            </a:r>
            <a:r>
              <a:rPr lang="en-US" i="1" dirty="0"/>
              <a:t> </a:t>
            </a:r>
            <a:r>
              <a:rPr lang="en-US" i="1" dirty="0" err="1"/>
              <a:t>thì</a:t>
            </a:r>
            <a:r>
              <a:rPr lang="en-US" i="1" dirty="0"/>
              <a:t> </a:t>
            </a:r>
            <a:r>
              <a:rPr lang="en-US" i="1" dirty="0" err="1"/>
              <a:t>đáy</a:t>
            </a:r>
            <a:r>
              <a:rPr lang="en-US" i="1" dirty="0"/>
              <a:t> </a:t>
            </a:r>
            <a:r>
              <a:rPr lang="en-US" i="1" dirty="0" err="1"/>
              <a:t>dưới</a:t>
            </a:r>
            <a:r>
              <a:rPr lang="en-US" i="1" dirty="0"/>
              <a:t> </a:t>
            </a:r>
            <a:r>
              <a:rPr lang="en-US" i="1" dirty="0" err="1"/>
              <a:t>của</a:t>
            </a:r>
            <a:r>
              <a:rPr lang="en-US" i="1" dirty="0"/>
              <a:t> </a:t>
            </a:r>
            <a:r>
              <a:rPr lang="en-US" i="1" dirty="0" err="1"/>
              <a:t>hình</a:t>
            </a:r>
            <a:r>
              <a:rPr lang="en-US" i="1" dirty="0"/>
              <a:t> </a:t>
            </a:r>
            <a:r>
              <a:rPr lang="en-US" i="1" dirty="0" err="1"/>
              <a:t>chữ</a:t>
            </a:r>
            <a:r>
              <a:rPr lang="en-US" i="1" dirty="0"/>
              <a:t> </a:t>
            </a:r>
            <a:r>
              <a:rPr lang="en-US" i="1" dirty="0" err="1"/>
              <a:t>nhật</a:t>
            </a:r>
            <a:r>
              <a:rPr lang="en-US" i="1" dirty="0"/>
              <a:t> </a:t>
            </a:r>
            <a:r>
              <a:rPr lang="en-US" i="1" dirty="0" err="1"/>
              <a:t>nhận</a:t>
            </a:r>
            <a:r>
              <a:rPr lang="en-US" i="1" dirty="0"/>
              <a:t> </a:t>
            </a:r>
            <a:r>
              <a:rPr lang="en-US" i="1" dirty="0" err="1"/>
              <a:t>điểm</a:t>
            </a:r>
            <a:r>
              <a:rPr lang="en-US" i="1" dirty="0"/>
              <a:t> </a:t>
            </a:r>
            <a:r>
              <a:rPr lang="en-US" i="1" dirty="0" err="1"/>
              <a:t>biểu</a:t>
            </a:r>
            <a:r>
              <a:rPr lang="en-US" i="1" dirty="0"/>
              <a:t> </a:t>
            </a:r>
            <a:r>
              <a:rPr lang="en-US" i="1" dirty="0" err="1"/>
              <a:t>diễn</a:t>
            </a:r>
            <a:r>
              <a:rPr lang="en-US" i="1" dirty="0"/>
              <a:t> </a:t>
            </a:r>
            <a:r>
              <a:rPr lang="en-US" i="1" dirty="0" err="1"/>
              <a:t>giá</a:t>
            </a:r>
            <a:r>
              <a:rPr lang="en-US" i="1" dirty="0"/>
              <a:t> </a:t>
            </a:r>
            <a:r>
              <a:rPr lang="en-US" i="1" dirty="0" err="1"/>
              <a:t>trị</a:t>
            </a:r>
            <a:r>
              <a:rPr lang="en-US" i="1" dirty="0"/>
              <a:t> </a:t>
            </a:r>
            <a:r>
              <a:rPr lang="en-US" i="1" dirty="0" err="1"/>
              <a:t>làm</a:t>
            </a:r>
            <a:r>
              <a:rPr lang="en-US" i="1" dirty="0"/>
              <a:t> </a:t>
            </a:r>
            <a:r>
              <a:rPr lang="en-US" i="1" dirty="0" err="1"/>
              <a:t>trung</a:t>
            </a:r>
            <a:r>
              <a:rPr lang="en-US" i="1" dirty="0"/>
              <a:t> </a:t>
            </a:r>
            <a:r>
              <a:rPr lang="en-US" i="1" dirty="0" err="1"/>
              <a:t>điểm</a:t>
            </a:r>
            <a:r>
              <a:rPr lang="en-US" i="1" dirty="0"/>
              <a:t>.</a:t>
            </a:r>
          </a:p>
          <a:p>
            <a:pPr algn="ctr"/>
            <a:endParaRPr lang="en-US" dirty="0"/>
          </a:p>
        </p:txBody>
      </p:sp>
      <p:sp>
        <p:nvSpPr>
          <p:cNvPr id="16" name="Line 293"/>
          <p:cNvSpPr>
            <a:spLocks noChangeShapeType="1"/>
          </p:cNvSpPr>
          <p:nvPr/>
        </p:nvSpPr>
        <p:spPr bwMode="auto">
          <a:xfrm flipV="1">
            <a:off x="4391025" y="990600"/>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7" name="Line 294"/>
          <p:cNvSpPr>
            <a:spLocks noChangeShapeType="1"/>
          </p:cNvSpPr>
          <p:nvPr/>
        </p:nvSpPr>
        <p:spPr bwMode="auto">
          <a:xfrm>
            <a:off x="3886200" y="5257800"/>
            <a:ext cx="47513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Text Box 295"/>
          <p:cNvSpPr txBox="1">
            <a:spLocks noChangeArrowheads="1"/>
          </p:cNvSpPr>
          <p:nvPr/>
        </p:nvSpPr>
        <p:spPr bwMode="auto">
          <a:xfrm>
            <a:off x="3973513" y="5226050"/>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latin typeface=".VnTime" pitchFamily="34" charset="0"/>
                <a:cs typeface="Arial" charset="0"/>
              </a:rPr>
              <a:t>O</a:t>
            </a:r>
          </a:p>
        </p:txBody>
      </p:sp>
      <p:sp>
        <p:nvSpPr>
          <p:cNvPr id="19" name="Text Box 296"/>
          <p:cNvSpPr txBox="1">
            <a:spLocks noChangeArrowheads="1"/>
          </p:cNvSpPr>
          <p:nvPr/>
        </p:nvSpPr>
        <p:spPr bwMode="auto">
          <a:xfrm>
            <a:off x="4454525" y="990600"/>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Tần số (n)</a:t>
            </a:r>
          </a:p>
        </p:txBody>
      </p:sp>
      <p:sp>
        <p:nvSpPr>
          <p:cNvPr id="20" name="Text Box 297"/>
          <p:cNvSpPr txBox="1">
            <a:spLocks noChangeArrowheads="1"/>
          </p:cNvSpPr>
          <p:nvPr/>
        </p:nvSpPr>
        <p:spPr bwMode="auto">
          <a:xfrm>
            <a:off x="4733925" y="5245100"/>
            <a:ext cx="557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28</a:t>
            </a:r>
          </a:p>
        </p:txBody>
      </p:sp>
      <p:sp>
        <p:nvSpPr>
          <p:cNvPr id="21" name="Text Box 298"/>
          <p:cNvSpPr txBox="1">
            <a:spLocks noChangeArrowheads="1"/>
          </p:cNvSpPr>
          <p:nvPr/>
        </p:nvSpPr>
        <p:spPr bwMode="auto">
          <a:xfrm>
            <a:off x="5688013" y="5245100"/>
            <a:ext cx="560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30</a:t>
            </a:r>
          </a:p>
        </p:txBody>
      </p:sp>
      <p:sp>
        <p:nvSpPr>
          <p:cNvPr id="22" name="Text Box 299"/>
          <p:cNvSpPr txBox="1">
            <a:spLocks noChangeArrowheads="1"/>
          </p:cNvSpPr>
          <p:nvPr/>
        </p:nvSpPr>
        <p:spPr bwMode="auto">
          <a:xfrm>
            <a:off x="6678613" y="5245100"/>
            <a:ext cx="560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35</a:t>
            </a:r>
          </a:p>
        </p:txBody>
      </p:sp>
      <p:sp>
        <p:nvSpPr>
          <p:cNvPr id="23" name="Text Box 300"/>
          <p:cNvSpPr txBox="1">
            <a:spLocks noChangeArrowheads="1"/>
          </p:cNvSpPr>
          <p:nvPr/>
        </p:nvSpPr>
        <p:spPr bwMode="auto">
          <a:xfrm>
            <a:off x="7672388" y="5254625"/>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50</a:t>
            </a:r>
          </a:p>
        </p:txBody>
      </p:sp>
      <p:sp>
        <p:nvSpPr>
          <p:cNvPr id="24" name="Text Box 301"/>
          <p:cNvSpPr txBox="1">
            <a:spLocks noChangeArrowheads="1"/>
          </p:cNvSpPr>
          <p:nvPr/>
        </p:nvSpPr>
        <p:spPr bwMode="auto">
          <a:xfrm>
            <a:off x="4243388" y="4251325"/>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5" name="Text Box 302"/>
          <p:cNvSpPr txBox="1">
            <a:spLocks noChangeArrowheads="1"/>
          </p:cNvSpPr>
          <p:nvPr/>
        </p:nvSpPr>
        <p:spPr bwMode="auto">
          <a:xfrm>
            <a:off x="4071938" y="42926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2</a:t>
            </a:r>
          </a:p>
        </p:txBody>
      </p:sp>
      <p:sp>
        <p:nvSpPr>
          <p:cNvPr id="26" name="Text Box 303"/>
          <p:cNvSpPr txBox="1">
            <a:spLocks noChangeArrowheads="1"/>
          </p:cNvSpPr>
          <p:nvPr/>
        </p:nvSpPr>
        <p:spPr bwMode="auto">
          <a:xfrm>
            <a:off x="4243388" y="33528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7" name="Text Box 304"/>
          <p:cNvSpPr txBox="1">
            <a:spLocks noChangeArrowheads="1"/>
          </p:cNvSpPr>
          <p:nvPr/>
        </p:nvSpPr>
        <p:spPr bwMode="auto">
          <a:xfrm>
            <a:off x="4243388" y="24765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8" name="Text Box 305"/>
          <p:cNvSpPr txBox="1">
            <a:spLocks noChangeArrowheads="1"/>
          </p:cNvSpPr>
          <p:nvPr/>
        </p:nvSpPr>
        <p:spPr bwMode="auto">
          <a:xfrm>
            <a:off x="4243388" y="15875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29" name="Text Box 306"/>
          <p:cNvSpPr txBox="1">
            <a:spLocks noChangeArrowheads="1"/>
          </p:cNvSpPr>
          <p:nvPr/>
        </p:nvSpPr>
        <p:spPr bwMode="auto">
          <a:xfrm>
            <a:off x="4243388" y="37846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30" name="Text Box 307"/>
          <p:cNvSpPr txBox="1">
            <a:spLocks noChangeArrowheads="1"/>
          </p:cNvSpPr>
          <p:nvPr/>
        </p:nvSpPr>
        <p:spPr bwMode="auto">
          <a:xfrm>
            <a:off x="4049713" y="38227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3</a:t>
            </a:r>
          </a:p>
        </p:txBody>
      </p:sp>
      <p:sp>
        <p:nvSpPr>
          <p:cNvPr id="31" name="Text Box 308"/>
          <p:cNvSpPr txBox="1">
            <a:spLocks noChangeArrowheads="1"/>
          </p:cNvSpPr>
          <p:nvPr/>
        </p:nvSpPr>
        <p:spPr bwMode="auto">
          <a:xfrm>
            <a:off x="4243388" y="2019300"/>
            <a:ext cx="320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BodoniH" pitchFamily="34" charset="0"/>
                <a:cs typeface="Arial" charset="0"/>
              </a:rPr>
              <a:t>.</a:t>
            </a:r>
          </a:p>
        </p:txBody>
      </p:sp>
      <p:sp>
        <p:nvSpPr>
          <p:cNvPr id="32" name="Text Box 309"/>
          <p:cNvSpPr txBox="1">
            <a:spLocks noChangeArrowheads="1"/>
          </p:cNvSpPr>
          <p:nvPr/>
        </p:nvSpPr>
        <p:spPr bwMode="auto">
          <a:xfrm>
            <a:off x="4049713" y="2057400"/>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7</a:t>
            </a:r>
          </a:p>
        </p:txBody>
      </p:sp>
      <p:sp>
        <p:nvSpPr>
          <p:cNvPr id="33" name="Text Box 310"/>
          <p:cNvSpPr txBox="1">
            <a:spLocks noChangeArrowheads="1"/>
          </p:cNvSpPr>
          <p:nvPr/>
        </p:nvSpPr>
        <p:spPr bwMode="auto">
          <a:xfrm>
            <a:off x="4071938" y="1660525"/>
            <a:ext cx="557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800000"/>
                </a:solidFill>
                <a:latin typeface=".VnTime" pitchFamily="34" charset="0"/>
                <a:cs typeface="Arial" charset="0"/>
              </a:rPr>
              <a:t>8</a:t>
            </a:r>
          </a:p>
        </p:txBody>
      </p:sp>
      <p:sp>
        <p:nvSpPr>
          <p:cNvPr id="34" name="Line 311"/>
          <p:cNvSpPr>
            <a:spLocks noChangeShapeType="1"/>
          </p:cNvSpPr>
          <p:nvPr/>
        </p:nvSpPr>
        <p:spPr bwMode="auto">
          <a:xfrm flipV="1">
            <a:off x="4349750" y="4495800"/>
            <a:ext cx="836613"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312"/>
          <p:cNvSpPr>
            <a:spLocks noChangeShapeType="1"/>
          </p:cNvSpPr>
          <p:nvPr/>
        </p:nvSpPr>
        <p:spPr bwMode="auto">
          <a:xfrm>
            <a:off x="4419600" y="1843088"/>
            <a:ext cx="1096963"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313"/>
          <p:cNvSpPr>
            <a:spLocks noChangeShapeType="1"/>
          </p:cNvSpPr>
          <p:nvPr/>
        </p:nvSpPr>
        <p:spPr bwMode="auto">
          <a:xfrm>
            <a:off x="4349750" y="2273300"/>
            <a:ext cx="1646238" cy="12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Rectangle 315"/>
          <p:cNvSpPr>
            <a:spLocks noChangeArrowheads="1"/>
          </p:cNvSpPr>
          <p:nvPr/>
        </p:nvSpPr>
        <p:spPr bwMode="auto">
          <a:xfrm>
            <a:off x="4686300" y="4481513"/>
            <a:ext cx="514350" cy="762000"/>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38" name="Rectangle 316"/>
          <p:cNvSpPr>
            <a:spLocks noChangeArrowheads="1"/>
          </p:cNvSpPr>
          <p:nvPr/>
        </p:nvSpPr>
        <p:spPr bwMode="auto">
          <a:xfrm>
            <a:off x="5602288" y="1814513"/>
            <a:ext cx="569912" cy="3429000"/>
          </a:xfrm>
          <a:prstGeom prst="rect">
            <a:avLst/>
          </a:prstGeom>
          <a:solidFill>
            <a:schemeClr val="accent2"/>
          </a:solidFill>
          <a:ln w="9525">
            <a:solidFill>
              <a:schemeClr val="tx1"/>
            </a:solidFill>
            <a:miter lim="800000"/>
            <a:headEnd/>
            <a:tailEnd/>
          </a:ln>
        </p:spPr>
        <p:txBody>
          <a:bodyPr wrap="none" anchor="ctr"/>
          <a:lstStyle/>
          <a:p>
            <a:endParaRPr lang="vi-VN"/>
          </a:p>
        </p:txBody>
      </p:sp>
      <p:sp>
        <p:nvSpPr>
          <p:cNvPr id="39" name="Rectangle 317"/>
          <p:cNvSpPr>
            <a:spLocks noChangeArrowheads="1"/>
          </p:cNvSpPr>
          <p:nvPr/>
        </p:nvSpPr>
        <p:spPr bwMode="auto">
          <a:xfrm>
            <a:off x="6659563" y="2286000"/>
            <a:ext cx="579437" cy="2971800"/>
          </a:xfrm>
          <a:prstGeom prst="rect">
            <a:avLst/>
          </a:prstGeom>
          <a:solidFill>
            <a:srgbClr val="CC0000"/>
          </a:solidFill>
          <a:ln w="9525">
            <a:solidFill>
              <a:schemeClr val="tx1"/>
            </a:solidFill>
            <a:miter lim="800000"/>
            <a:headEnd/>
            <a:tailEnd/>
          </a:ln>
        </p:spPr>
        <p:txBody>
          <a:bodyPr wrap="none" anchor="ctr"/>
          <a:lstStyle/>
          <a:p>
            <a:endParaRPr lang="vi-VN"/>
          </a:p>
        </p:txBody>
      </p:sp>
      <p:sp>
        <p:nvSpPr>
          <p:cNvPr id="40" name="Text Box 320"/>
          <p:cNvSpPr txBox="1">
            <a:spLocks noChangeArrowheads="1"/>
          </p:cNvSpPr>
          <p:nvPr/>
        </p:nvSpPr>
        <p:spPr bwMode="auto">
          <a:xfrm>
            <a:off x="7935913" y="5334000"/>
            <a:ext cx="1512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Times New Roman" pitchFamily="18" charset="0"/>
                <a:cs typeface="Arial" charset="0"/>
              </a:rPr>
              <a:t>Giá trị (x)</a:t>
            </a:r>
          </a:p>
        </p:txBody>
      </p:sp>
      <p:sp>
        <p:nvSpPr>
          <p:cNvPr id="41" name="Text Box 304"/>
          <p:cNvSpPr txBox="1">
            <a:spLocks noChangeArrowheads="1"/>
          </p:cNvSpPr>
          <p:nvPr/>
        </p:nvSpPr>
        <p:spPr bwMode="auto">
          <a:xfrm>
            <a:off x="4800600" y="4957763"/>
            <a:ext cx="32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2" name="Text Box 304"/>
          <p:cNvSpPr txBox="1">
            <a:spLocks noChangeArrowheads="1"/>
          </p:cNvSpPr>
          <p:nvPr/>
        </p:nvSpPr>
        <p:spPr bwMode="auto">
          <a:xfrm>
            <a:off x="5354638"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3" name="Text Box 304"/>
          <p:cNvSpPr txBox="1">
            <a:spLocks noChangeArrowheads="1"/>
          </p:cNvSpPr>
          <p:nvPr/>
        </p:nvSpPr>
        <p:spPr bwMode="auto">
          <a:xfrm>
            <a:off x="6553200"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
        <p:nvSpPr>
          <p:cNvPr id="44" name="Text Box 304"/>
          <p:cNvSpPr txBox="1">
            <a:spLocks noChangeArrowheads="1"/>
          </p:cNvSpPr>
          <p:nvPr/>
        </p:nvSpPr>
        <p:spPr bwMode="auto">
          <a:xfrm>
            <a:off x="5975350" y="4967288"/>
            <a:ext cx="32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VnBodoniH" pitchFamily="34" charset="0"/>
                <a:cs typeface="Arial" charset="0"/>
              </a:rPr>
              <a:t>.</a:t>
            </a:r>
          </a:p>
        </p:txBody>
      </p:sp>
    </p:spTree>
    <p:extLst>
      <p:ext uri="{BB962C8B-B14F-4D97-AF65-F5344CB8AC3E}">
        <p14:creationId xmlns:p14="http://schemas.microsoft.com/office/powerpoint/2010/main" val="38089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33333E-6 8.69565E-7 L -0.04167 8.69565E-7 " pathEditMode="relative" rAng="0" ptsTypes="AA">
                                      <p:cBhvr>
                                        <p:cTn id="16" dur="2000" fill="hold"/>
                                        <p:tgtEl>
                                          <p:spTgt spid="38"/>
                                        </p:tgtEl>
                                        <p:attrNameLst>
                                          <p:attrName>ppt_x</p:attrName>
                                          <p:attrName>ppt_y</p:attrName>
                                        </p:attrNameLst>
                                      </p:cBhvr>
                                      <p:rCtr x="-2083" y="0"/>
                                    </p:animMotion>
                                  </p:childTnLst>
                                </p:cTn>
                              </p:par>
                              <p:par>
                                <p:cTn id="17" presetID="35" presetClass="path" presetSubtype="0" accel="50000" decel="50000" fill="hold" grpId="0" nodeType="withEffect">
                                  <p:stCondLst>
                                    <p:cond delay="0"/>
                                  </p:stCondLst>
                                  <p:childTnLst>
                                    <p:animMotion origin="layout" path="M -0.00833 0.00485 L -0.04948 4.27382E-6 " pathEditMode="relative" rAng="0" ptsTypes="AA">
                                      <p:cBhvr>
                                        <p:cTn id="18" dur="2000" fill="hold"/>
                                        <p:tgtEl>
                                          <p:spTgt spid="21"/>
                                        </p:tgtEl>
                                        <p:attrNameLst>
                                          <p:attrName>ppt_x</p:attrName>
                                          <p:attrName>ppt_y</p:attrName>
                                        </p:attrNameLst>
                                      </p:cBhvr>
                                      <p:rCtr x="-2066" y="-25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8.33333E-7 -1.62812E-6 L -0.09323 -1.62812E-6 " pathEditMode="relative" rAng="0" ptsTypes="AA">
                                      <p:cBhvr>
                                        <p:cTn id="22" dur="2000" fill="hold"/>
                                        <p:tgtEl>
                                          <p:spTgt spid="39"/>
                                        </p:tgtEl>
                                        <p:attrNameLst>
                                          <p:attrName>ppt_x</p:attrName>
                                          <p:attrName>ppt_y</p:attrName>
                                        </p:attrNameLst>
                                      </p:cBhvr>
                                      <p:rCtr x="-4670" y="0"/>
                                    </p:animMotion>
                                  </p:childTnLst>
                                </p:cTn>
                              </p:par>
                              <p:par>
                                <p:cTn id="23" presetID="35" presetClass="path" presetSubtype="0" accel="50000" decel="50000" fill="hold" nodeType="withEffect">
                                  <p:stCondLst>
                                    <p:cond delay="0"/>
                                  </p:stCondLst>
                                  <p:childTnLst>
                                    <p:animMotion origin="layout" path="M 3.33333E-6 -4.97687E-6 L -0.06667 -4.97687E-6 " pathEditMode="relative" rAng="0" ptsTypes="AA">
                                      <p:cBhvr>
                                        <p:cTn id="24" dur="2000" fill="hold"/>
                                        <p:tgtEl>
                                          <p:spTgt spid="12"/>
                                        </p:tgtEl>
                                        <p:attrNameLst>
                                          <p:attrName>ppt_x</p:attrName>
                                          <p:attrName>ppt_y</p:attrName>
                                        </p:attrNameLst>
                                      </p:cBhvr>
                                      <p:rCtr x="-3333" y="0"/>
                                    </p:animMotion>
                                  </p:childTnLst>
                                </p:cTn>
                              </p:par>
                              <p:par>
                                <p:cTn id="25" presetID="35" presetClass="path" presetSubtype="0" accel="50000" decel="50000" fill="hold" grpId="0" nodeType="withEffect">
                                  <p:stCondLst>
                                    <p:cond delay="0"/>
                                  </p:stCondLst>
                                  <p:childTnLst>
                                    <p:animMotion origin="layout" path="M 3.33333E-6 5.55042E-8 L -0.09219 -0.00139 " pathEditMode="relative" rAng="0" ptsTypes="AA">
                                      <p:cBhvr>
                                        <p:cTn id="26" dur="2000" fill="hold"/>
                                        <p:tgtEl>
                                          <p:spTgt spid="22"/>
                                        </p:tgtEl>
                                        <p:attrNameLst>
                                          <p:attrName>ppt_x</p:attrName>
                                          <p:attrName>ppt_y</p:attrName>
                                        </p:attrNameLst>
                                      </p:cBhvr>
                                      <p:rCtr x="-4618" y="-69"/>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5.55556E-7 -7.86309E-7 L -0.12882 -7.86309E-7 " pathEditMode="relative" rAng="0" ptsTypes="AA">
                                      <p:cBhvr>
                                        <p:cTn id="30" dur="2000" fill="hold"/>
                                        <p:tgtEl>
                                          <p:spTgt spid="9"/>
                                        </p:tgtEl>
                                        <p:attrNameLst>
                                          <p:attrName>ppt_x</p:attrName>
                                          <p:attrName>ppt_y</p:attrName>
                                        </p:attrNameLst>
                                      </p:cBhvr>
                                      <p:rCtr x="-6441" y="0"/>
                                    </p:animMotion>
                                  </p:childTnLst>
                                </p:cTn>
                              </p:par>
                              <p:par>
                                <p:cTn id="31" presetID="35" presetClass="path" presetSubtype="0" accel="50000" decel="50000" fill="hold" grpId="0" nodeType="withEffect">
                                  <p:stCondLst>
                                    <p:cond delay="0"/>
                                  </p:stCondLst>
                                  <p:childTnLst>
                                    <p:animMotion origin="layout" path="M -0.01111 -0.00416 L -0.13611 -0.00416 " pathEditMode="relative" rAng="0" ptsTypes="AA">
                                      <p:cBhvr>
                                        <p:cTn id="32" dur="2000" fill="hold"/>
                                        <p:tgtEl>
                                          <p:spTgt spid="23"/>
                                        </p:tgtEl>
                                        <p:attrNameLst>
                                          <p:attrName>ppt_x</p:attrName>
                                          <p:attrName>ppt_y</p:attrName>
                                        </p:attrNameLst>
                                      </p:cBhvr>
                                      <p:rCtr x="-6250" y="0"/>
                                    </p:animMotion>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plus(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1" grpId="0"/>
      <p:bldP spid="22" grpId="0"/>
      <p:bldP spid="23" grpId="0"/>
      <p:bldP spid="38" grpId="0" animBg="1"/>
      <p:bldP spid="39" grpId="0" animBg="1"/>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
          <p:cNvGrpSpPr>
            <a:grpSpLocks/>
          </p:cNvGrpSpPr>
          <p:nvPr/>
        </p:nvGrpSpPr>
        <p:grpSpPr bwMode="auto">
          <a:xfrm>
            <a:off x="304087" y="762001"/>
            <a:ext cx="7772400" cy="5430839"/>
            <a:chOff x="-30" y="48"/>
            <a:chExt cx="4896" cy="3421"/>
          </a:xfrm>
        </p:grpSpPr>
        <p:sp>
          <p:nvSpPr>
            <p:cNvPr id="5" name="Line 2"/>
            <p:cNvSpPr>
              <a:spLocks noChangeShapeType="1"/>
            </p:cNvSpPr>
            <p:nvPr/>
          </p:nvSpPr>
          <p:spPr bwMode="auto">
            <a:xfrm flipV="1">
              <a:off x="768" y="336"/>
              <a:ext cx="0" cy="27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 name="Line 3"/>
            <p:cNvSpPr>
              <a:spLocks noChangeShapeType="1"/>
            </p:cNvSpPr>
            <p:nvPr/>
          </p:nvSpPr>
          <p:spPr bwMode="auto">
            <a:xfrm>
              <a:off x="768" y="3120"/>
              <a:ext cx="364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7" name="Line 4"/>
            <p:cNvSpPr>
              <a:spLocks noChangeShapeType="1"/>
            </p:cNvSpPr>
            <p:nvPr/>
          </p:nvSpPr>
          <p:spPr bwMode="auto">
            <a:xfrm>
              <a:off x="720" y="254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 name="Line 5"/>
            <p:cNvSpPr>
              <a:spLocks noChangeShapeType="1"/>
            </p:cNvSpPr>
            <p:nvPr/>
          </p:nvSpPr>
          <p:spPr bwMode="auto">
            <a:xfrm>
              <a:off x="720" y="192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 name="Line 6"/>
            <p:cNvSpPr>
              <a:spLocks noChangeShapeType="1"/>
            </p:cNvSpPr>
            <p:nvPr/>
          </p:nvSpPr>
          <p:spPr bwMode="auto">
            <a:xfrm>
              <a:off x="720" y="129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 name="Line 7"/>
            <p:cNvSpPr>
              <a:spLocks noChangeShapeType="1"/>
            </p:cNvSpPr>
            <p:nvPr/>
          </p:nvSpPr>
          <p:spPr bwMode="auto">
            <a:xfrm>
              <a:off x="720" y="6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Rectangle 8"/>
            <p:cNvSpPr>
              <a:spLocks noChangeArrowheads="1"/>
            </p:cNvSpPr>
            <p:nvPr/>
          </p:nvSpPr>
          <p:spPr bwMode="auto">
            <a:xfrm>
              <a:off x="1200" y="672"/>
              <a:ext cx="432" cy="2439"/>
            </a:xfrm>
            <a:prstGeom prst="rect">
              <a:avLst/>
            </a:prstGeom>
            <a:solidFill>
              <a:srgbClr val="0000FF"/>
            </a:solidFill>
            <a:ln w="9525">
              <a:solidFill>
                <a:schemeClr val="tx1"/>
              </a:solidFill>
              <a:miter lim="800000"/>
              <a:headEnd/>
              <a:tailEnd/>
            </a:ln>
          </p:spPr>
          <p:txBody>
            <a:bodyPr wrap="none" anchor="ctr"/>
            <a:lstStyle/>
            <a:p>
              <a:endParaRPr lang="vi-VN"/>
            </a:p>
          </p:txBody>
        </p:sp>
        <p:sp>
          <p:nvSpPr>
            <p:cNvPr id="12" name="Rectangle 9"/>
            <p:cNvSpPr>
              <a:spLocks noChangeArrowheads="1"/>
            </p:cNvSpPr>
            <p:nvPr/>
          </p:nvSpPr>
          <p:spPr bwMode="auto">
            <a:xfrm>
              <a:off x="1992" y="2624"/>
              <a:ext cx="432" cy="487"/>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9525">
              <a:solidFill>
                <a:schemeClr val="tx1"/>
              </a:solidFill>
              <a:miter lim="800000"/>
              <a:headEnd/>
              <a:tailEnd/>
            </a:ln>
          </p:spPr>
          <p:txBody>
            <a:bodyPr wrap="none" anchor="ctr"/>
            <a:lstStyle/>
            <a:p>
              <a:endParaRPr lang="vi-VN"/>
            </a:p>
          </p:txBody>
        </p:sp>
        <p:sp>
          <p:nvSpPr>
            <p:cNvPr id="13" name="Rectangle 10"/>
            <p:cNvSpPr>
              <a:spLocks noChangeArrowheads="1"/>
            </p:cNvSpPr>
            <p:nvPr/>
          </p:nvSpPr>
          <p:spPr bwMode="auto">
            <a:xfrm>
              <a:off x="2850" y="2295"/>
              <a:ext cx="432" cy="816"/>
            </a:xfrm>
            <a:prstGeom prst="rect">
              <a:avLst/>
            </a:prstGeom>
            <a:solidFill>
              <a:srgbClr val="FF00FF"/>
            </a:solidFill>
            <a:ln w="9525">
              <a:solidFill>
                <a:schemeClr val="tx1"/>
              </a:solidFill>
              <a:miter lim="800000"/>
              <a:headEnd/>
              <a:tailEnd/>
            </a:ln>
          </p:spPr>
          <p:txBody>
            <a:bodyPr wrap="none" anchor="ctr"/>
            <a:lstStyle/>
            <a:p>
              <a:endParaRPr lang="vi-VN"/>
            </a:p>
          </p:txBody>
        </p:sp>
        <p:sp>
          <p:nvSpPr>
            <p:cNvPr id="14" name="Rectangle 11"/>
            <p:cNvSpPr>
              <a:spLocks noChangeArrowheads="1"/>
            </p:cNvSpPr>
            <p:nvPr/>
          </p:nvSpPr>
          <p:spPr bwMode="auto">
            <a:xfrm>
              <a:off x="3640" y="2160"/>
              <a:ext cx="480" cy="951"/>
            </a:xfrm>
            <a:prstGeom prst="rect">
              <a:avLst/>
            </a:prstGeom>
            <a:solidFill>
              <a:srgbClr val="FF0000"/>
            </a:solidFill>
            <a:ln w="9525">
              <a:solidFill>
                <a:schemeClr val="tx1"/>
              </a:solidFill>
              <a:miter lim="800000"/>
              <a:headEnd/>
              <a:tailEnd/>
            </a:ln>
          </p:spPr>
          <p:txBody>
            <a:bodyPr wrap="none" anchor="ctr"/>
            <a:lstStyle/>
            <a:p>
              <a:endParaRPr lang="vi-VN"/>
            </a:p>
          </p:txBody>
        </p:sp>
        <p:sp>
          <p:nvSpPr>
            <p:cNvPr id="15" name="Text Box 12"/>
            <p:cNvSpPr txBox="1">
              <a:spLocks noChangeArrowheads="1"/>
            </p:cNvSpPr>
            <p:nvPr/>
          </p:nvSpPr>
          <p:spPr bwMode="auto">
            <a:xfrm>
              <a:off x="3628" y="3153"/>
              <a:ext cx="5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1998</a:t>
              </a:r>
            </a:p>
          </p:txBody>
        </p:sp>
        <p:sp>
          <p:nvSpPr>
            <p:cNvPr id="16" name="Text Box 13"/>
            <p:cNvSpPr txBox="1">
              <a:spLocks noChangeArrowheads="1"/>
            </p:cNvSpPr>
            <p:nvPr/>
          </p:nvSpPr>
          <p:spPr bwMode="auto">
            <a:xfrm>
              <a:off x="2825" y="3158"/>
              <a:ext cx="4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1997</a:t>
              </a:r>
            </a:p>
          </p:txBody>
        </p:sp>
        <p:sp>
          <p:nvSpPr>
            <p:cNvPr id="17" name="Text Box 14"/>
            <p:cNvSpPr txBox="1">
              <a:spLocks noChangeArrowheads="1"/>
            </p:cNvSpPr>
            <p:nvPr/>
          </p:nvSpPr>
          <p:spPr bwMode="auto">
            <a:xfrm>
              <a:off x="1935" y="3156"/>
              <a:ext cx="5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1996</a:t>
              </a:r>
            </a:p>
          </p:txBody>
        </p:sp>
        <p:sp>
          <p:nvSpPr>
            <p:cNvPr id="18" name="Text Box 15"/>
            <p:cNvSpPr txBox="1">
              <a:spLocks noChangeArrowheads="1"/>
            </p:cNvSpPr>
            <p:nvPr/>
          </p:nvSpPr>
          <p:spPr bwMode="auto">
            <a:xfrm>
              <a:off x="1176" y="3158"/>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1995</a:t>
              </a:r>
            </a:p>
          </p:txBody>
        </p:sp>
        <p:sp>
          <p:nvSpPr>
            <p:cNvPr id="19" name="Text Box 16"/>
            <p:cNvSpPr txBox="1">
              <a:spLocks noChangeArrowheads="1"/>
            </p:cNvSpPr>
            <p:nvPr/>
          </p:nvSpPr>
          <p:spPr bwMode="auto">
            <a:xfrm>
              <a:off x="624" y="312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0</a:t>
              </a:r>
            </a:p>
          </p:txBody>
        </p:sp>
        <p:sp>
          <p:nvSpPr>
            <p:cNvPr id="20" name="Text Box 17"/>
            <p:cNvSpPr txBox="1">
              <a:spLocks noChangeArrowheads="1"/>
            </p:cNvSpPr>
            <p:nvPr/>
          </p:nvSpPr>
          <p:spPr bwMode="auto">
            <a:xfrm>
              <a:off x="528" y="240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a:t>
              </a:r>
            </a:p>
          </p:txBody>
        </p:sp>
        <p:sp>
          <p:nvSpPr>
            <p:cNvPr id="21" name="Text Box 18"/>
            <p:cNvSpPr txBox="1">
              <a:spLocks noChangeArrowheads="1"/>
            </p:cNvSpPr>
            <p:nvPr/>
          </p:nvSpPr>
          <p:spPr bwMode="auto">
            <a:xfrm>
              <a:off x="432" y="1776"/>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10</a:t>
              </a:r>
            </a:p>
          </p:txBody>
        </p:sp>
        <p:sp>
          <p:nvSpPr>
            <p:cNvPr id="22" name="Text Box 19"/>
            <p:cNvSpPr txBox="1">
              <a:spLocks noChangeArrowheads="1"/>
            </p:cNvSpPr>
            <p:nvPr/>
          </p:nvSpPr>
          <p:spPr bwMode="auto">
            <a:xfrm>
              <a:off x="432" y="120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15</a:t>
              </a:r>
            </a:p>
          </p:txBody>
        </p:sp>
        <p:sp>
          <p:nvSpPr>
            <p:cNvPr id="23" name="Text Box 20"/>
            <p:cNvSpPr txBox="1">
              <a:spLocks noChangeArrowheads="1"/>
            </p:cNvSpPr>
            <p:nvPr/>
          </p:nvSpPr>
          <p:spPr bwMode="auto">
            <a:xfrm>
              <a:off x="432" y="566"/>
              <a:ext cx="4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20</a:t>
              </a:r>
            </a:p>
          </p:txBody>
        </p:sp>
        <p:sp>
          <p:nvSpPr>
            <p:cNvPr id="24" name="Text Box 21"/>
            <p:cNvSpPr txBox="1">
              <a:spLocks noChangeArrowheads="1"/>
            </p:cNvSpPr>
            <p:nvPr/>
          </p:nvSpPr>
          <p:spPr bwMode="auto">
            <a:xfrm>
              <a:off x="-30" y="48"/>
              <a:ext cx="9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smtClean="0">
                  <a:latin typeface="+mn-lt"/>
                </a:rPr>
                <a:t>Nghìn</a:t>
              </a:r>
              <a:r>
                <a:rPr lang="en-US" sz="2400" dirty="0" smtClean="0">
                  <a:latin typeface="+mn-lt"/>
                </a:rPr>
                <a:t> </a:t>
              </a:r>
              <a:r>
                <a:rPr lang="en-US" sz="2400" dirty="0">
                  <a:latin typeface="+mn-lt"/>
                </a:rPr>
                <a:t>ha</a:t>
              </a:r>
            </a:p>
          </p:txBody>
        </p:sp>
        <p:sp>
          <p:nvSpPr>
            <p:cNvPr id="25" name="Text Box 22"/>
            <p:cNvSpPr txBox="1">
              <a:spLocks noChangeArrowheads="1"/>
            </p:cNvSpPr>
            <p:nvPr/>
          </p:nvSpPr>
          <p:spPr bwMode="auto">
            <a:xfrm>
              <a:off x="4290" y="3181"/>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latin typeface="+mn-lt"/>
                </a:rPr>
                <a:t>Năm</a:t>
              </a:r>
              <a:endParaRPr lang="en-US" sz="2400">
                <a:latin typeface="+mn-lt"/>
              </a:endParaRPr>
            </a:p>
          </p:txBody>
        </p:sp>
      </p:grpSp>
      <p:sp>
        <p:nvSpPr>
          <p:cNvPr id="26" name="Line 33"/>
          <p:cNvSpPr>
            <a:spLocks noChangeShapeType="1"/>
          </p:cNvSpPr>
          <p:nvPr/>
        </p:nvSpPr>
        <p:spPr bwMode="auto">
          <a:xfrm>
            <a:off x="2561512" y="1752600"/>
            <a:ext cx="1295400" cy="3117058"/>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 name="Line 34"/>
          <p:cNvSpPr>
            <a:spLocks noChangeShapeType="1"/>
          </p:cNvSpPr>
          <p:nvPr/>
        </p:nvSpPr>
        <p:spPr bwMode="auto">
          <a:xfrm flipV="1">
            <a:off x="3856912" y="4343400"/>
            <a:ext cx="1295400" cy="5076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8" name="Line 35"/>
          <p:cNvSpPr>
            <a:spLocks noChangeShapeType="1"/>
          </p:cNvSpPr>
          <p:nvPr/>
        </p:nvSpPr>
        <p:spPr bwMode="auto">
          <a:xfrm flipV="1">
            <a:off x="5152312" y="4114802"/>
            <a:ext cx="1248488" cy="22859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9" name="Text Box 37"/>
          <p:cNvSpPr txBox="1">
            <a:spLocks noChangeArrowheads="1"/>
          </p:cNvSpPr>
          <p:nvPr/>
        </p:nvSpPr>
        <p:spPr bwMode="auto">
          <a:xfrm>
            <a:off x="0" y="6172200"/>
            <a:ext cx="91439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100" smtClean="0">
                <a:solidFill>
                  <a:srgbClr val="0000CC"/>
                </a:solidFill>
                <a:latin typeface="+mn-lt"/>
                <a:cs typeface="Times New Roman" pitchFamily="18" charset="0"/>
              </a:rPr>
              <a:t>Biểu đồ hình chữ nhật biểu diễn diện tích rừng nước bị phá từ 1995 đến 1998</a:t>
            </a:r>
            <a:endParaRPr lang="en-US" sz="2100">
              <a:solidFill>
                <a:srgbClr val="0000CC"/>
              </a:solidFill>
              <a:latin typeface="+mn-lt"/>
              <a:cs typeface="Times New Roman" pitchFamily="18" charset="0"/>
            </a:endParaRPr>
          </a:p>
        </p:txBody>
      </p:sp>
      <p:sp>
        <p:nvSpPr>
          <p:cNvPr id="30" name="AutoShape 38"/>
          <p:cNvSpPr>
            <a:spLocks noChangeArrowheads="1"/>
          </p:cNvSpPr>
          <p:nvPr/>
        </p:nvSpPr>
        <p:spPr bwMode="auto">
          <a:xfrm>
            <a:off x="3505200" y="990600"/>
            <a:ext cx="5372100" cy="1646236"/>
          </a:xfrm>
          <a:prstGeom prst="cloudCallout">
            <a:avLst>
              <a:gd name="adj1" fmla="val -31614"/>
              <a:gd name="adj2" fmla="val 119249"/>
            </a:avLst>
          </a:prstGeom>
          <a:solidFill>
            <a:srgbClr val="FFFF99"/>
          </a:solidFill>
          <a:ln w="9525">
            <a:solidFill>
              <a:schemeClr val="tx1"/>
            </a:solidFill>
            <a:round/>
            <a:headEnd/>
            <a:tailEnd/>
          </a:ln>
        </p:spPr>
        <p:txBody>
          <a:bodyPr/>
          <a:lstStyle/>
          <a:p>
            <a:pPr algn="ctr"/>
            <a:r>
              <a:rPr lang="en-US" sz="2000">
                <a:solidFill>
                  <a:srgbClr val="800000"/>
                </a:solidFill>
                <a:cs typeface="Times New Roman" pitchFamily="18" charset="0"/>
              </a:rPr>
              <a:t>Nhìn vào biểu đồ em có nhận xét gì về tình hình tăng, giảm diện tích rừng bị phá?</a:t>
            </a:r>
          </a:p>
        </p:txBody>
      </p:sp>
      <p:sp>
        <p:nvSpPr>
          <p:cNvPr id="31" name="Text Box 39"/>
          <p:cNvSpPr txBox="1">
            <a:spLocks noChangeArrowheads="1"/>
          </p:cNvSpPr>
          <p:nvPr/>
        </p:nvSpPr>
        <p:spPr bwMode="auto">
          <a:xfrm>
            <a:off x="3276600" y="1371600"/>
            <a:ext cx="571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000" dirty="0" err="1" smtClean="0">
                <a:solidFill>
                  <a:srgbClr val="FF0000"/>
                </a:solidFill>
                <a:latin typeface="+mn-lt"/>
              </a:rPr>
              <a:t>Nhận</a:t>
            </a:r>
            <a:r>
              <a:rPr lang="en-US" sz="2000" dirty="0" smtClean="0">
                <a:solidFill>
                  <a:srgbClr val="FF0000"/>
                </a:solidFill>
                <a:latin typeface="+mn-lt"/>
              </a:rPr>
              <a:t> </a:t>
            </a:r>
            <a:r>
              <a:rPr lang="en-US" sz="2000" dirty="0" err="1" smtClean="0">
                <a:solidFill>
                  <a:srgbClr val="FF0000"/>
                </a:solidFill>
                <a:latin typeface="+mn-lt"/>
              </a:rPr>
              <a:t>xét</a:t>
            </a:r>
            <a:r>
              <a:rPr lang="en-US" sz="2000" dirty="0" smtClean="0">
                <a:solidFill>
                  <a:srgbClr val="FF0000"/>
                </a:solidFill>
                <a:latin typeface="+mn-lt"/>
              </a:rPr>
              <a:t>: </a:t>
            </a:r>
          </a:p>
          <a:p>
            <a:pPr marL="342900" indent="-342900" algn="just">
              <a:buFontTx/>
              <a:buChar char="-"/>
            </a:pPr>
            <a:r>
              <a:rPr lang="en-US" sz="2000" dirty="0" err="1" smtClean="0">
                <a:solidFill>
                  <a:srgbClr val="002060"/>
                </a:solidFill>
                <a:latin typeface="+mn-lt"/>
              </a:rPr>
              <a:t>Trong</a:t>
            </a:r>
            <a:r>
              <a:rPr lang="en-US" sz="2000" dirty="0" smtClean="0">
                <a:solidFill>
                  <a:srgbClr val="002060"/>
                </a:solidFill>
                <a:latin typeface="+mn-lt"/>
              </a:rPr>
              <a:t> </a:t>
            </a:r>
            <a:r>
              <a:rPr lang="en-US" sz="2000" dirty="0" err="1" smtClean="0">
                <a:solidFill>
                  <a:srgbClr val="002060"/>
                </a:solidFill>
                <a:latin typeface="+mn-lt"/>
              </a:rPr>
              <a:t>những</a:t>
            </a:r>
            <a:r>
              <a:rPr lang="en-US" sz="2000" dirty="0" smtClean="0">
                <a:solidFill>
                  <a:srgbClr val="002060"/>
                </a:solidFill>
                <a:latin typeface="+mn-lt"/>
              </a:rPr>
              <a:t> </a:t>
            </a:r>
            <a:r>
              <a:rPr lang="en-US" sz="2000" dirty="0" err="1" smtClean="0">
                <a:solidFill>
                  <a:srgbClr val="002060"/>
                </a:solidFill>
                <a:latin typeface="+mn-lt"/>
              </a:rPr>
              <a:t>năm</a:t>
            </a:r>
            <a:r>
              <a:rPr lang="en-US" sz="2000" dirty="0" smtClean="0">
                <a:solidFill>
                  <a:srgbClr val="002060"/>
                </a:solidFill>
                <a:latin typeface="+mn-lt"/>
              </a:rPr>
              <a:t> </a:t>
            </a:r>
            <a:r>
              <a:rPr lang="en-US" sz="2000" dirty="0" err="1" smtClean="0">
                <a:solidFill>
                  <a:srgbClr val="002060"/>
                </a:solidFill>
                <a:latin typeface="+mn-lt"/>
              </a:rPr>
              <a:t>từ</a:t>
            </a:r>
            <a:r>
              <a:rPr lang="en-US" sz="2000" dirty="0" smtClean="0">
                <a:solidFill>
                  <a:srgbClr val="002060"/>
                </a:solidFill>
                <a:latin typeface="+mn-lt"/>
              </a:rPr>
              <a:t> 1995 – 1998 </a:t>
            </a:r>
            <a:r>
              <a:rPr lang="en-US" sz="2000" dirty="0" err="1" smtClean="0">
                <a:solidFill>
                  <a:srgbClr val="002060"/>
                </a:solidFill>
                <a:latin typeface="+mn-lt"/>
              </a:rPr>
              <a:t>rừng</a:t>
            </a:r>
            <a:r>
              <a:rPr lang="en-US" sz="2000" dirty="0" smtClean="0">
                <a:solidFill>
                  <a:srgbClr val="002060"/>
                </a:solidFill>
                <a:latin typeface="+mn-lt"/>
              </a:rPr>
              <a:t> </a:t>
            </a:r>
            <a:r>
              <a:rPr lang="en-US" sz="2000" dirty="0" err="1" smtClean="0">
                <a:solidFill>
                  <a:srgbClr val="002060"/>
                </a:solidFill>
                <a:latin typeface="+mn-lt"/>
              </a:rPr>
              <a:t>nước</a:t>
            </a:r>
            <a:r>
              <a:rPr lang="en-US" sz="2000" dirty="0" smtClean="0">
                <a:solidFill>
                  <a:srgbClr val="002060"/>
                </a:solidFill>
                <a:latin typeface="+mn-lt"/>
              </a:rPr>
              <a:t> ta </a:t>
            </a:r>
            <a:r>
              <a:rPr lang="en-US" sz="2000" dirty="0" err="1" smtClean="0">
                <a:solidFill>
                  <a:srgbClr val="002060"/>
                </a:solidFill>
                <a:latin typeface="+mn-lt"/>
              </a:rPr>
              <a:t>bị</a:t>
            </a:r>
            <a:r>
              <a:rPr lang="en-US" sz="2000" dirty="0" smtClean="0">
                <a:solidFill>
                  <a:srgbClr val="002060"/>
                </a:solidFill>
                <a:latin typeface="+mn-lt"/>
              </a:rPr>
              <a:t> </a:t>
            </a:r>
            <a:r>
              <a:rPr lang="en-US" sz="2000" dirty="0" err="1" smtClean="0">
                <a:solidFill>
                  <a:srgbClr val="002060"/>
                </a:solidFill>
                <a:latin typeface="+mn-lt"/>
              </a:rPr>
              <a:t>tàn</a:t>
            </a:r>
            <a:r>
              <a:rPr lang="en-US" sz="2000" dirty="0" smtClean="0">
                <a:solidFill>
                  <a:srgbClr val="002060"/>
                </a:solidFill>
                <a:latin typeface="+mn-lt"/>
              </a:rPr>
              <a:t> </a:t>
            </a:r>
            <a:r>
              <a:rPr lang="en-US" sz="2000" dirty="0" err="1" smtClean="0">
                <a:solidFill>
                  <a:srgbClr val="002060"/>
                </a:solidFill>
                <a:latin typeface="+mn-lt"/>
              </a:rPr>
              <a:t>phá</a:t>
            </a:r>
            <a:r>
              <a:rPr lang="en-US" sz="2000" dirty="0" smtClean="0">
                <a:solidFill>
                  <a:srgbClr val="002060"/>
                </a:solidFill>
                <a:latin typeface="+mn-lt"/>
              </a:rPr>
              <a:t> </a:t>
            </a:r>
            <a:r>
              <a:rPr lang="en-US" sz="2000" dirty="0" err="1" smtClean="0">
                <a:solidFill>
                  <a:srgbClr val="002060"/>
                </a:solidFill>
                <a:latin typeface="+mn-lt"/>
              </a:rPr>
              <a:t>nhiều</a:t>
            </a:r>
            <a:r>
              <a:rPr lang="en-US" sz="2000" dirty="0" smtClean="0">
                <a:solidFill>
                  <a:srgbClr val="002060"/>
                </a:solidFill>
                <a:latin typeface="+mn-lt"/>
              </a:rPr>
              <a:t> </a:t>
            </a:r>
            <a:r>
              <a:rPr lang="en-US" sz="2000" dirty="0" err="1" smtClean="0">
                <a:solidFill>
                  <a:srgbClr val="002060"/>
                </a:solidFill>
                <a:latin typeface="+mn-lt"/>
              </a:rPr>
              <a:t>nhất</a:t>
            </a:r>
            <a:r>
              <a:rPr lang="en-US" sz="2000" dirty="0" smtClean="0">
                <a:solidFill>
                  <a:srgbClr val="002060"/>
                </a:solidFill>
                <a:latin typeface="+mn-lt"/>
              </a:rPr>
              <a:t> </a:t>
            </a:r>
            <a:r>
              <a:rPr lang="en-US" sz="2000" dirty="0" err="1" smtClean="0">
                <a:solidFill>
                  <a:srgbClr val="002060"/>
                </a:solidFill>
                <a:latin typeface="+mn-lt"/>
              </a:rPr>
              <a:t>vào</a:t>
            </a:r>
            <a:r>
              <a:rPr lang="en-US" sz="2000" dirty="0" smtClean="0">
                <a:solidFill>
                  <a:srgbClr val="002060"/>
                </a:solidFill>
                <a:latin typeface="+mn-lt"/>
              </a:rPr>
              <a:t> </a:t>
            </a:r>
            <a:r>
              <a:rPr lang="en-US" sz="2000" dirty="0" err="1" smtClean="0">
                <a:solidFill>
                  <a:srgbClr val="002060"/>
                </a:solidFill>
                <a:latin typeface="+mn-lt"/>
              </a:rPr>
              <a:t>năm</a:t>
            </a:r>
            <a:r>
              <a:rPr lang="en-US" sz="2000" dirty="0" smtClean="0">
                <a:solidFill>
                  <a:srgbClr val="002060"/>
                </a:solidFill>
                <a:latin typeface="+mn-lt"/>
              </a:rPr>
              <a:t> 1995.</a:t>
            </a:r>
          </a:p>
          <a:p>
            <a:pPr marL="342900" indent="-342900" algn="just">
              <a:buFontTx/>
              <a:buChar char="-"/>
            </a:pPr>
            <a:r>
              <a:rPr lang="en-US" sz="2000" dirty="0" err="1" smtClean="0">
                <a:solidFill>
                  <a:srgbClr val="002060"/>
                </a:solidFill>
                <a:latin typeface="+mn-lt"/>
              </a:rPr>
              <a:t>Năm</a:t>
            </a:r>
            <a:r>
              <a:rPr lang="en-US" sz="2000" dirty="0" smtClean="0">
                <a:solidFill>
                  <a:srgbClr val="002060"/>
                </a:solidFill>
                <a:latin typeface="+mn-lt"/>
              </a:rPr>
              <a:t> 1996 </a:t>
            </a:r>
            <a:r>
              <a:rPr lang="en-US" sz="2000" dirty="0" err="1" smtClean="0">
                <a:solidFill>
                  <a:srgbClr val="002060"/>
                </a:solidFill>
                <a:latin typeface="+mn-lt"/>
              </a:rPr>
              <a:t>giảm</a:t>
            </a:r>
            <a:r>
              <a:rPr lang="en-US" sz="2000" dirty="0" smtClean="0">
                <a:solidFill>
                  <a:srgbClr val="002060"/>
                </a:solidFill>
                <a:latin typeface="+mn-lt"/>
              </a:rPr>
              <a:t> </a:t>
            </a:r>
            <a:r>
              <a:rPr lang="en-US" sz="2000" dirty="0" err="1" smtClean="0">
                <a:solidFill>
                  <a:srgbClr val="002060"/>
                </a:solidFill>
                <a:latin typeface="+mn-lt"/>
              </a:rPr>
              <a:t>rất</a:t>
            </a:r>
            <a:r>
              <a:rPr lang="en-US" sz="2000" dirty="0" smtClean="0">
                <a:solidFill>
                  <a:srgbClr val="002060"/>
                </a:solidFill>
                <a:latin typeface="+mn-lt"/>
              </a:rPr>
              <a:t> </a:t>
            </a:r>
            <a:r>
              <a:rPr lang="en-US" sz="2000" dirty="0" err="1" smtClean="0">
                <a:solidFill>
                  <a:srgbClr val="002060"/>
                </a:solidFill>
                <a:latin typeface="+mn-lt"/>
              </a:rPr>
              <a:t>nhiều</a:t>
            </a:r>
            <a:r>
              <a:rPr lang="en-US" sz="2000" dirty="0" smtClean="0">
                <a:solidFill>
                  <a:srgbClr val="002060"/>
                </a:solidFill>
                <a:latin typeface="+mn-lt"/>
              </a:rPr>
              <a:t>, </a:t>
            </a:r>
            <a:r>
              <a:rPr lang="en-US" sz="2000" dirty="0" err="1" smtClean="0">
                <a:solidFill>
                  <a:srgbClr val="002060"/>
                </a:solidFill>
                <a:latin typeface="+mn-lt"/>
              </a:rPr>
              <a:t>nhưng</a:t>
            </a:r>
            <a:r>
              <a:rPr lang="en-US" sz="2000" dirty="0" smtClean="0">
                <a:solidFill>
                  <a:srgbClr val="002060"/>
                </a:solidFill>
                <a:latin typeface="+mn-lt"/>
              </a:rPr>
              <a:t> </a:t>
            </a:r>
            <a:r>
              <a:rPr lang="en-US" sz="2000" dirty="0" err="1" smtClean="0">
                <a:solidFill>
                  <a:srgbClr val="002060"/>
                </a:solidFill>
                <a:latin typeface="+mn-lt"/>
              </a:rPr>
              <a:t>từ</a:t>
            </a:r>
            <a:r>
              <a:rPr lang="en-US" sz="2000" dirty="0" smtClean="0">
                <a:solidFill>
                  <a:srgbClr val="002060"/>
                </a:solidFill>
                <a:latin typeface="+mn-lt"/>
              </a:rPr>
              <a:t> </a:t>
            </a:r>
            <a:r>
              <a:rPr lang="en-US" sz="2000" dirty="0" err="1" smtClean="0">
                <a:solidFill>
                  <a:srgbClr val="002060"/>
                </a:solidFill>
                <a:latin typeface="+mn-lt"/>
              </a:rPr>
              <a:t>năm</a:t>
            </a:r>
            <a:r>
              <a:rPr lang="en-US" sz="2000" dirty="0" smtClean="0">
                <a:solidFill>
                  <a:srgbClr val="002060"/>
                </a:solidFill>
                <a:latin typeface="+mn-lt"/>
              </a:rPr>
              <a:t> 1997 </a:t>
            </a:r>
            <a:r>
              <a:rPr lang="en-US" sz="2000" dirty="0" err="1" smtClean="0">
                <a:solidFill>
                  <a:srgbClr val="002060"/>
                </a:solidFill>
                <a:latin typeface="+mn-lt"/>
              </a:rPr>
              <a:t>lại</a:t>
            </a:r>
            <a:r>
              <a:rPr lang="en-US" sz="2000" dirty="0" smtClean="0">
                <a:solidFill>
                  <a:srgbClr val="002060"/>
                </a:solidFill>
                <a:latin typeface="+mn-lt"/>
              </a:rPr>
              <a:t> </a:t>
            </a:r>
            <a:r>
              <a:rPr lang="en-US" sz="2000" dirty="0" err="1" smtClean="0">
                <a:solidFill>
                  <a:srgbClr val="002060"/>
                </a:solidFill>
                <a:latin typeface="+mn-lt"/>
              </a:rPr>
              <a:t>có</a:t>
            </a:r>
            <a:r>
              <a:rPr lang="en-US" sz="2000" dirty="0" smtClean="0">
                <a:solidFill>
                  <a:srgbClr val="002060"/>
                </a:solidFill>
                <a:latin typeface="+mn-lt"/>
              </a:rPr>
              <a:t> </a:t>
            </a:r>
            <a:r>
              <a:rPr lang="en-US" sz="2000" dirty="0" err="1" smtClean="0">
                <a:solidFill>
                  <a:srgbClr val="002060"/>
                </a:solidFill>
                <a:latin typeface="+mn-lt"/>
              </a:rPr>
              <a:t>xu</a:t>
            </a:r>
            <a:r>
              <a:rPr lang="en-US" sz="2000" dirty="0" smtClean="0">
                <a:solidFill>
                  <a:srgbClr val="002060"/>
                </a:solidFill>
                <a:latin typeface="+mn-lt"/>
              </a:rPr>
              <a:t> </a:t>
            </a:r>
            <a:r>
              <a:rPr lang="en-US" sz="2000" dirty="0" err="1" smtClean="0">
                <a:solidFill>
                  <a:srgbClr val="002060"/>
                </a:solidFill>
                <a:latin typeface="+mn-lt"/>
              </a:rPr>
              <a:t>thế</a:t>
            </a:r>
            <a:r>
              <a:rPr lang="en-US" sz="2000" dirty="0" smtClean="0">
                <a:solidFill>
                  <a:srgbClr val="002060"/>
                </a:solidFill>
                <a:latin typeface="+mn-lt"/>
              </a:rPr>
              <a:t> </a:t>
            </a:r>
            <a:r>
              <a:rPr lang="en-US" sz="2000" dirty="0" err="1" smtClean="0">
                <a:solidFill>
                  <a:srgbClr val="002060"/>
                </a:solidFill>
                <a:latin typeface="+mn-lt"/>
              </a:rPr>
              <a:t>tăng</a:t>
            </a:r>
            <a:r>
              <a:rPr lang="en-US" sz="2000" dirty="0" smtClean="0">
                <a:solidFill>
                  <a:srgbClr val="002060"/>
                </a:solidFill>
                <a:latin typeface="+mn-lt"/>
              </a:rPr>
              <a:t> </a:t>
            </a:r>
            <a:endParaRPr lang="en-US" sz="2000" dirty="0">
              <a:solidFill>
                <a:srgbClr val="002060"/>
              </a:solidFill>
              <a:latin typeface="+mn-lt"/>
            </a:endParaRPr>
          </a:p>
        </p:txBody>
      </p:sp>
      <p:sp>
        <p:nvSpPr>
          <p:cNvPr id="32" name="Line 40"/>
          <p:cNvSpPr>
            <a:spLocks noChangeShapeType="1"/>
          </p:cNvSpPr>
          <p:nvPr/>
        </p:nvSpPr>
        <p:spPr bwMode="auto">
          <a:xfrm flipH="1">
            <a:off x="1647112" y="1752600"/>
            <a:ext cx="685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1"/>
          <p:cNvSpPr>
            <a:spLocks noChangeShapeType="1"/>
          </p:cNvSpPr>
          <p:nvPr/>
        </p:nvSpPr>
        <p:spPr bwMode="auto">
          <a:xfrm flipH="1">
            <a:off x="1542337" y="4851014"/>
            <a:ext cx="2286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2"/>
          <p:cNvSpPr>
            <a:spLocks noChangeShapeType="1"/>
          </p:cNvSpPr>
          <p:nvPr/>
        </p:nvSpPr>
        <p:spPr bwMode="auto">
          <a:xfrm flipH="1">
            <a:off x="1570912" y="4114800"/>
            <a:ext cx="4559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3"/>
          <p:cNvSpPr>
            <a:spLocks noChangeShapeType="1"/>
          </p:cNvSpPr>
          <p:nvPr/>
        </p:nvSpPr>
        <p:spPr bwMode="auto">
          <a:xfrm flipH="1">
            <a:off x="1542337" y="4343400"/>
            <a:ext cx="3333750" cy="31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36" name="Group 35"/>
          <p:cNvGrpSpPr/>
          <p:nvPr/>
        </p:nvGrpSpPr>
        <p:grpSpPr>
          <a:xfrm>
            <a:off x="-5832" y="0"/>
            <a:ext cx="8944688" cy="685800"/>
            <a:chOff x="0" y="0"/>
            <a:chExt cx="8534637" cy="609600"/>
          </a:xfrm>
          <a:scene3d>
            <a:camera prst="orthographicFront">
              <a:rot lat="0" lon="0" rev="0"/>
            </a:camera>
            <a:lightRig rig="contrasting" dir="t">
              <a:rot lat="0" lon="0" rev="7800000"/>
            </a:lightRig>
          </a:scene3d>
        </p:grpSpPr>
        <p:sp>
          <p:nvSpPr>
            <p:cNvPr id="37" name="Chevron 36"/>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38" name="Chevron 37"/>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Pentagon 38"/>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Tree>
    <p:extLst>
      <p:ext uri="{BB962C8B-B14F-4D97-AF65-F5344CB8AC3E}">
        <p14:creationId xmlns:p14="http://schemas.microsoft.com/office/powerpoint/2010/main" val="33447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par>
                          <p:cTn id="23" fill="hold">
                            <p:stCondLst>
                              <p:cond delay="500"/>
                            </p:stCondLst>
                            <p:childTnLst>
                              <p:par>
                                <p:cTn id="24" presetID="45" presetClass="entr" presetSubtype="0" fill="hold" grpId="0" nodeType="after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anim calcmode="lin" valueType="num">
                                      <p:cBhvr>
                                        <p:cTn id="27" dur="500" fill="hold"/>
                                        <p:tgtEl>
                                          <p:spTgt spid="31"/>
                                        </p:tgtEl>
                                        <p:attrNameLst>
                                          <p:attrName>ppt_w</p:attrName>
                                        </p:attrNameLst>
                                      </p:cBhvr>
                                      <p:tavLst>
                                        <p:tav tm="0" fmla="#ppt_w*sin(2.5*pi*$)">
                                          <p:val>
                                            <p:fltVal val="0"/>
                                          </p:val>
                                        </p:tav>
                                        <p:tav tm="100000">
                                          <p:val>
                                            <p:fltVal val="1"/>
                                          </p:val>
                                        </p:tav>
                                      </p:tavLst>
                                    </p:anim>
                                    <p:anim calcmode="lin" valueType="num">
                                      <p:cBhvr>
                                        <p:cTn id="2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Left)">
                                      <p:cBhvr>
                                        <p:cTn id="33" dur="500"/>
                                        <p:tgtEl>
                                          <p:spTgt spid="32"/>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strips(downLeft)">
                                      <p:cBhvr>
                                        <p:cTn id="38" dur="20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par>
                          <p:cTn id="39" fill="hold">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strips(downLeft)">
                                      <p:cBhvr>
                                        <p:cTn id="42" dur="500"/>
                                        <p:tgtEl>
                                          <p:spTgt spid="33"/>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2000"/>
                                        <p:tgtEl>
                                          <p:spTgt spid="27"/>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par>
                          <p:cTn id="48" fill="hold">
                            <p:stCondLst>
                              <p:cond delay="2000"/>
                            </p:stCondLst>
                            <p:childTnLst>
                              <p:par>
                                <p:cTn id="49" presetID="18" presetClass="entr" presetSubtype="12"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downLeft)">
                                      <p:cBhvr>
                                        <p:cTn id="51" dur="500"/>
                                        <p:tgtEl>
                                          <p:spTgt spid="35"/>
                                        </p:tgtEl>
                                      </p:cBhvr>
                                    </p:animEffec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par>
                          <p:cTn id="57" fill="hold">
                            <p:stCondLst>
                              <p:cond delay="500"/>
                            </p:stCondLst>
                            <p:childTnLst>
                              <p:par>
                                <p:cTn id="58" presetID="18" presetClass="entr" presetSubtype="12"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strips(downLeft)">
                                      <p:cBhvr>
                                        <p:cTn id="60" dur="500"/>
                                        <p:tgtEl>
                                          <p:spTgt spid="34"/>
                                        </p:tgtEl>
                                      </p:cBhvr>
                                    </p:animEffect>
                                  </p:childTnLst>
                                </p:cTn>
                              </p:par>
                              <p:par>
                                <p:cTn id="61" presetID="4" presetClass="exit" presetSubtype="16" fill="hold" grpId="2" nodeType="withEffect">
                                  <p:stCondLst>
                                    <p:cond delay="0"/>
                                  </p:stCondLst>
                                  <p:childTnLst>
                                    <p:animEffect transition="out" filter="box(in)">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4" presetClass="exit" presetSubtype="16" fill="hold" grpId="1" nodeType="withEffect">
                                  <p:stCondLst>
                                    <p:cond delay="0"/>
                                  </p:stCondLst>
                                  <p:iterate type="lt">
                                    <p:tmPct val="0"/>
                                  </p:iterate>
                                  <p:childTnLst>
                                    <p:animEffect transition="out" filter="box(in)">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4" presetClass="exit" presetSubtype="16" fill="hold" grpId="1" nodeType="withEffect">
                                  <p:stCondLst>
                                    <p:cond delay="0"/>
                                  </p:stCondLst>
                                  <p:childTnLst>
                                    <p:animEffect transition="out" filter="box(in)">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p:bldP spid="29" grpId="1"/>
      <p:bldP spid="30" grpId="0" animBg="1"/>
      <p:bldP spid="30" grpId="1" animBg="1"/>
      <p:bldP spid="30" grpId="2" animBg="1"/>
      <p:bldP spid="31" grpId="0"/>
      <p:bldP spid="31" grpId="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i-4-thanh-pho-lon-nhat-Viet-Nam-42-phan-tram-dan-so-su-dung-Internet-16607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10678"/>
            <a:ext cx="2362200" cy="174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Tdattunh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1"/>
            <a:ext cx="1981200" cy="16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ieudococaudan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90420"/>
            <a:ext cx="3657599" cy="452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han9_12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48" y="3890665"/>
            <a:ext cx="4299951" cy="266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242996" y="762000"/>
            <a:ext cx="821520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400" dirty="0"/>
              <a:t> </a:t>
            </a:r>
            <a:r>
              <a:rPr lang="vi-VN" sz="2400" dirty="0" smtClean="0">
                <a:solidFill>
                  <a:srgbClr val="0000FF"/>
                </a:solidFill>
              </a:rPr>
              <a:t>Ngoài các biểu đồ vừa nêu ta còn có những dạng</a:t>
            </a:r>
          </a:p>
          <a:p>
            <a:r>
              <a:rPr lang="vi-VN" sz="2400" dirty="0" smtClean="0">
                <a:solidFill>
                  <a:srgbClr val="0000FF"/>
                </a:solidFill>
              </a:rPr>
              <a:t>Biểu đồ khác</a:t>
            </a:r>
            <a:endParaRPr lang="en-US" sz="2400" dirty="0" smtClean="0">
              <a:solidFill>
                <a:srgbClr val="0000FF"/>
              </a:solidFill>
            </a:endParaRPr>
          </a:p>
          <a:p>
            <a:r>
              <a:rPr lang="en-US" sz="2400" dirty="0" err="1" smtClean="0">
                <a:solidFill>
                  <a:srgbClr val="0000FF"/>
                </a:solidFill>
              </a:rPr>
              <a:t>Ví</a:t>
            </a:r>
            <a:r>
              <a:rPr lang="en-US" sz="2400" dirty="0" smtClean="0">
                <a:solidFill>
                  <a:srgbClr val="0000FF"/>
                </a:solidFill>
              </a:rPr>
              <a:t> </a:t>
            </a:r>
            <a:r>
              <a:rPr lang="en-US" sz="2400" dirty="0" err="1" smtClean="0">
                <a:solidFill>
                  <a:srgbClr val="0000FF"/>
                </a:solidFill>
              </a:rPr>
              <a:t>dụ</a:t>
            </a:r>
            <a:r>
              <a:rPr lang="en-US" sz="2400" dirty="0" smtClean="0">
                <a:solidFill>
                  <a:srgbClr val="0000FF"/>
                </a:solidFill>
              </a:rPr>
              <a:t>:</a:t>
            </a:r>
            <a:endParaRPr lang="en-US" sz="2400" dirty="0">
              <a:solidFill>
                <a:srgbClr val="0000FF"/>
              </a:solidFill>
            </a:endParaRPr>
          </a:p>
        </p:txBody>
      </p:sp>
      <p:grpSp>
        <p:nvGrpSpPr>
          <p:cNvPr id="9" name="Group 8"/>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0" name="Chevron 9"/>
            <p:cNvSpPr/>
            <p:nvPr/>
          </p:nvSpPr>
          <p:spPr>
            <a:xfrm>
              <a:off x="7852330" y="0"/>
              <a:ext cx="682307" cy="609600"/>
            </a:xfrm>
            <a:prstGeom prst="chevron">
              <a:avLst/>
            </a:prstGeom>
            <a:solidFill>
              <a:srgbClr val="00B050"/>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1" name="Chevron 10"/>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Pentagon 11"/>
            <p:cNvSpPr/>
            <p:nvPr/>
          </p:nvSpPr>
          <p:spPr>
            <a:xfrm>
              <a:off x="0" y="0"/>
              <a:ext cx="7924800" cy="609600"/>
            </a:xfrm>
            <a:prstGeom prst="homePlate">
              <a:avLst/>
            </a:prstGeom>
            <a:solidFill>
              <a:schemeClr val="accent3">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2. Chú ý </a:t>
              </a:r>
              <a:endParaRPr lang="vi-VN" sz="2800"/>
            </a:p>
          </p:txBody>
        </p:sp>
      </p:grpSp>
      <p:sp>
        <p:nvSpPr>
          <p:cNvPr id="13" name="TextBox 12"/>
          <p:cNvSpPr txBox="1"/>
          <p:nvPr/>
        </p:nvSpPr>
        <p:spPr>
          <a:xfrm>
            <a:off x="1244600" y="3429001"/>
            <a:ext cx="2550698" cy="461665"/>
          </a:xfrm>
          <a:prstGeom prst="rect">
            <a:avLst/>
          </a:prstGeom>
          <a:noFill/>
        </p:spPr>
        <p:txBody>
          <a:bodyPr wrap="none" rtlCol="0">
            <a:spAutoFit/>
          </a:bodyPr>
          <a:lstStyle/>
          <a:p>
            <a:r>
              <a:rPr lang="en-US" sz="2400" smtClean="0">
                <a:solidFill>
                  <a:srgbClr val="002060"/>
                </a:solidFill>
              </a:rPr>
              <a:t>Biểu đồ hình tròn</a:t>
            </a:r>
            <a:endParaRPr lang="vi-VN" sz="2400">
              <a:solidFill>
                <a:srgbClr val="002060"/>
              </a:solidFill>
            </a:endParaRPr>
          </a:p>
        </p:txBody>
      </p:sp>
      <p:sp>
        <p:nvSpPr>
          <p:cNvPr id="14" name="TextBox 13"/>
          <p:cNvSpPr txBox="1"/>
          <p:nvPr/>
        </p:nvSpPr>
        <p:spPr>
          <a:xfrm>
            <a:off x="6099232" y="6096000"/>
            <a:ext cx="2587568" cy="461665"/>
          </a:xfrm>
          <a:prstGeom prst="rect">
            <a:avLst/>
          </a:prstGeom>
          <a:noFill/>
        </p:spPr>
        <p:txBody>
          <a:bodyPr wrap="none" rtlCol="0">
            <a:spAutoFit/>
          </a:bodyPr>
          <a:lstStyle/>
          <a:p>
            <a:r>
              <a:rPr lang="en-US" sz="2400" smtClean="0">
                <a:solidFill>
                  <a:srgbClr val="002060"/>
                </a:solidFill>
              </a:rPr>
              <a:t>Biểu đồ hình tháp</a:t>
            </a:r>
            <a:endParaRPr lang="vi-VN" sz="2400">
              <a:solidFill>
                <a:srgbClr val="002060"/>
              </a:solidFill>
            </a:endParaRPr>
          </a:p>
        </p:txBody>
      </p:sp>
    </p:spTree>
    <p:extLst>
      <p:ext uri="{BB962C8B-B14F-4D97-AF65-F5344CB8AC3E}">
        <p14:creationId xmlns:p14="http://schemas.microsoft.com/office/powerpoint/2010/main" val="82237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4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143000"/>
          </a:xfrm>
        </p:spPr>
        <p:txBody>
          <a:bodyPr/>
          <a:lstStyle/>
          <a:p>
            <a:r>
              <a:rPr lang="en-US" sz="2400" dirty="0" err="1" smtClean="0">
                <a:solidFill>
                  <a:schemeClr val="tx1"/>
                </a:solidFill>
              </a:rPr>
              <a:t>Tình</a:t>
            </a:r>
            <a:r>
              <a:rPr lang="en-US" sz="2400" dirty="0" smtClean="0">
                <a:solidFill>
                  <a:schemeClr val="tx1"/>
                </a:solidFill>
              </a:rPr>
              <a:t> </a:t>
            </a:r>
            <a:r>
              <a:rPr lang="en-US" sz="2400" dirty="0" err="1" smtClean="0">
                <a:solidFill>
                  <a:schemeClr val="tx1"/>
                </a:solidFill>
              </a:rPr>
              <a:t>hình</a:t>
            </a:r>
            <a:r>
              <a:rPr lang="en-US" sz="2400" dirty="0" smtClean="0">
                <a:solidFill>
                  <a:schemeClr val="tx1"/>
                </a:solidFill>
              </a:rPr>
              <a:t> </a:t>
            </a:r>
            <a:r>
              <a:rPr lang="en-US" sz="2400" dirty="0" err="1" smtClean="0">
                <a:solidFill>
                  <a:schemeClr val="tx1"/>
                </a:solidFill>
              </a:rPr>
              <a:t>diễn</a:t>
            </a:r>
            <a:r>
              <a:rPr lang="en-US" sz="2400" dirty="0" smtClean="0">
                <a:solidFill>
                  <a:schemeClr val="tx1"/>
                </a:solidFill>
              </a:rPr>
              <a:t> </a:t>
            </a:r>
            <a:r>
              <a:rPr lang="en-US" sz="2400" dirty="0" err="1" smtClean="0">
                <a:solidFill>
                  <a:schemeClr val="tx1"/>
                </a:solidFill>
              </a:rPr>
              <a:t>biến</a:t>
            </a:r>
            <a:r>
              <a:rPr lang="en-US" sz="2400" dirty="0" smtClean="0">
                <a:solidFill>
                  <a:schemeClr val="tx1"/>
                </a:solidFill>
              </a:rPr>
              <a:t> </a:t>
            </a:r>
            <a:r>
              <a:rPr lang="en-US" sz="2400" dirty="0" err="1" smtClean="0">
                <a:solidFill>
                  <a:schemeClr val="tx1"/>
                </a:solidFill>
              </a:rPr>
              <a:t>dịch</a:t>
            </a:r>
            <a:r>
              <a:rPr lang="en-US" sz="2400" dirty="0" smtClean="0">
                <a:solidFill>
                  <a:schemeClr val="tx1"/>
                </a:solidFill>
              </a:rPr>
              <a:t> </a:t>
            </a:r>
            <a:r>
              <a:rPr lang="en-US" sz="2400" dirty="0" err="1" smtClean="0">
                <a:solidFill>
                  <a:schemeClr val="tx1"/>
                </a:solidFill>
              </a:rPr>
              <a:t>bệnh</a:t>
            </a:r>
            <a:r>
              <a:rPr lang="en-US" sz="2400" dirty="0" smtClean="0">
                <a:solidFill>
                  <a:schemeClr val="tx1"/>
                </a:solidFill>
              </a:rPr>
              <a:t> Covid-19 ở </a:t>
            </a:r>
            <a:r>
              <a:rPr lang="en-US" sz="2400" dirty="0" err="1" smtClean="0">
                <a:solidFill>
                  <a:schemeClr val="tx1"/>
                </a:solidFill>
              </a:rPr>
              <a:t>Việt</a:t>
            </a:r>
            <a:r>
              <a:rPr lang="en-US" sz="2400" dirty="0" smtClean="0">
                <a:solidFill>
                  <a:schemeClr val="tx1"/>
                </a:solidFill>
              </a:rPr>
              <a:t> Nam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đến</a:t>
            </a:r>
            <a:r>
              <a:rPr lang="en-US" sz="2400" dirty="0" smtClean="0">
                <a:solidFill>
                  <a:schemeClr val="tx1"/>
                </a:solidFill>
              </a:rPr>
              <a:t> </a:t>
            </a:r>
            <a:r>
              <a:rPr lang="en-US" sz="2400" dirty="0" err="1" smtClean="0">
                <a:solidFill>
                  <a:schemeClr val="tx1"/>
                </a:solidFill>
              </a:rPr>
              <a:t>ngày</a:t>
            </a:r>
            <a:r>
              <a:rPr lang="en-US" sz="2400" dirty="0" smtClean="0">
                <a:solidFill>
                  <a:schemeClr val="tx1"/>
                </a:solidFill>
              </a:rPr>
              <a:t> 13/4/2020</a:t>
            </a:r>
          </a:p>
        </p:txBody>
      </p:sp>
      <p:pic>
        <p:nvPicPr>
          <p:cNvPr id="10245" name="Picture 2" descr="C:\Users\Administrator\Downloads\IMG_74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916832"/>
            <a:ext cx="9061450" cy="478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732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3276600" cy="792162"/>
          </a:xfrm>
        </p:spPr>
        <p:txBody>
          <a:bodyPr>
            <a:normAutofit fontScale="90000"/>
          </a:bodyPr>
          <a:lstStyle/>
          <a:p>
            <a:r>
              <a:rPr lang="en-US" sz="2800" dirty="0" err="1" smtClean="0">
                <a:solidFill>
                  <a:schemeClr val="tx1"/>
                </a:solidFill>
              </a:rPr>
              <a:t>Biểu</a:t>
            </a:r>
            <a:r>
              <a:rPr lang="en-US" sz="2800" dirty="0" smtClean="0">
                <a:solidFill>
                  <a:schemeClr val="tx1"/>
                </a:solidFill>
              </a:rPr>
              <a:t> </a:t>
            </a:r>
            <a:r>
              <a:rPr lang="en-US" sz="2800" dirty="0" err="1" smtClean="0">
                <a:solidFill>
                  <a:schemeClr val="tx1"/>
                </a:solidFill>
              </a:rPr>
              <a:t>đồ</a:t>
            </a:r>
            <a:r>
              <a:rPr lang="en-US" sz="2800" dirty="0" smtClean="0">
                <a:solidFill>
                  <a:schemeClr val="tx1"/>
                </a:solidFill>
              </a:rPr>
              <a:t> </a:t>
            </a:r>
            <a:r>
              <a:rPr lang="en-US" sz="2800" dirty="0" err="1" smtClean="0">
                <a:solidFill>
                  <a:schemeClr val="tx1"/>
                </a:solidFill>
              </a:rPr>
              <a:t>hình</a:t>
            </a:r>
            <a:r>
              <a:rPr lang="en-US" sz="2800" dirty="0" smtClean="0">
                <a:solidFill>
                  <a:schemeClr val="tx1"/>
                </a:solidFill>
              </a:rPr>
              <a:t> </a:t>
            </a:r>
            <a:r>
              <a:rPr lang="en-US" sz="2800" dirty="0" err="1" smtClean="0">
                <a:solidFill>
                  <a:schemeClr val="tx1"/>
                </a:solidFill>
              </a:rPr>
              <a:t>quạt</a:t>
            </a:r>
            <a:endParaRPr lang="en-US" sz="2800" dirty="0" smtClean="0">
              <a:solidFill>
                <a:schemeClr val="tx1"/>
              </a:solidFill>
            </a:endParaRPr>
          </a:p>
        </p:txBody>
      </p:sp>
      <p:sp>
        <p:nvSpPr>
          <p:cNvPr id="11267" name="Text Placeholder 2"/>
          <p:cNvSpPr>
            <a:spLocks noGrp="1"/>
          </p:cNvSpPr>
          <p:nvPr>
            <p:ph type="body" sz="half" idx="1"/>
          </p:nvPr>
        </p:nvSpPr>
        <p:spPr/>
        <p:txBody>
          <a:bodyPr/>
          <a:lstStyle/>
          <a:p>
            <a:endParaRPr lang="en-US" smtClean="0"/>
          </a:p>
        </p:txBody>
      </p:sp>
      <p:sp>
        <p:nvSpPr>
          <p:cNvPr id="11268" name="Content Placeholder 3"/>
          <p:cNvSpPr>
            <a:spLocks noGrp="1"/>
          </p:cNvSpPr>
          <p:nvPr>
            <p:ph sz="half" idx="2"/>
          </p:nvPr>
        </p:nvSpPr>
        <p:spPr/>
        <p:txBody>
          <a:bodyPr/>
          <a:lstStyle/>
          <a:p>
            <a:endParaRPr lang="en-US" smtClean="0"/>
          </a:p>
        </p:txBody>
      </p:sp>
      <p:pic>
        <p:nvPicPr>
          <p:cNvPr id="11269" name="Picture 2" descr="C:\Users\Administrator\Downloads\IMG_74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447800"/>
            <a:ext cx="91979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79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a:spLocks noGrp="1"/>
          </p:cNvSpPr>
          <p:nvPr>
            <p:ph type="body" sz="half" idx="1"/>
          </p:nvPr>
        </p:nvSpPr>
        <p:spPr/>
        <p:txBody>
          <a:bodyPr/>
          <a:lstStyle/>
          <a:p>
            <a:endParaRPr lang="en-US" smtClean="0"/>
          </a:p>
        </p:txBody>
      </p:sp>
      <p:sp>
        <p:nvSpPr>
          <p:cNvPr id="12291" name="Content Placeholder 3"/>
          <p:cNvSpPr>
            <a:spLocks noGrp="1"/>
          </p:cNvSpPr>
          <p:nvPr>
            <p:ph sz="half" idx="2"/>
          </p:nvPr>
        </p:nvSpPr>
        <p:spPr/>
        <p:txBody>
          <a:bodyPr/>
          <a:lstStyle/>
          <a:p>
            <a:endParaRPr lang="en-US" smtClean="0"/>
          </a:p>
        </p:txBody>
      </p:sp>
      <p:pic>
        <p:nvPicPr>
          <p:cNvPr id="12292" name="Picture 2" descr="C:\Users\Administrator\Downloads\IMG_74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600200"/>
            <a:ext cx="90614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1"/>
          <p:cNvSpPr txBox="1">
            <a:spLocks/>
          </p:cNvSpPr>
          <p:nvPr/>
        </p:nvSpPr>
        <p:spPr bwMode="auto">
          <a:xfrm>
            <a:off x="457200" y="274638"/>
            <a:ext cx="3276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a:t>Biểu đồ hình quạt</a:t>
            </a:r>
          </a:p>
        </p:txBody>
      </p:sp>
    </p:spTree>
    <p:extLst>
      <p:ext uri="{BB962C8B-B14F-4D97-AF65-F5344CB8AC3E}">
        <p14:creationId xmlns:p14="http://schemas.microsoft.com/office/powerpoint/2010/main" val="106343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4344" name="Picture 8" descr="Tai-4-thanh-pho-lon-nhat-Viet-Nam-42-phan-tram-dan-so-su-dung-Internet-16607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31" y="671513"/>
            <a:ext cx="4343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DTdattunh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55769"/>
            <a:ext cx="3548798" cy="255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4" name="Text Box 58"/>
          <p:cNvSpPr txBox="1">
            <a:spLocks noChangeArrowheads="1"/>
          </p:cNvSpPr>
          <p:nvPr/>
        </p:nvSpPr>
        <p:spPr bwMode="auto">
          <a:xfrm>
            <a:off x="1066800" y="152400"/>
            <a:ext cx="3113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rPr>
              <a:t>- Biểu đồ hình quạt</a:t>
            </a:r>
          </a:p>
        </p:txBody>
      </p:sp>
      <p:pic>
        <p:nvPicPr>
          <p:cNvPr id="14395" name="Picture 59" descr="bieudococaudan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478" y="3497716"/>
            <a:ext cx="39624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6" name="Text Box 60"/>
          <p:cNvSpPr txBox="1">
            <a:spLocks noChangeArrowheads="1"/>
          </p:cNvSpPr>
          <p:nvPr/>
        </p:nvSpPr>
        <p:spPr bwMode="auto">
          <a:xfrm>
            <a:off x="457200" y="5214598"/>
            <a:ext cx="3113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Times New Roman" pitchFamily="18" charset="0"/>
              </a:rPr>
              <a:t>- </a:t>
            </a:r>
            <a:r>
              <a:rPr lang="en-US" sz="2800" b="1" dirty="0" err="1">
                <a:latin typeface="Times New Roman" pitchFamily="18" charset="0"/>
              </a:rPr>
              <a:t>Biểu</a:t>
            </a:r>
            <a:r>
              <a:rPr lang="en-US" sz="2800" b="1" dirty="0">
                <a:latin typeface="Times New Roman" pitchFamily="18" charset="0"/>
              </a:rPr>
              <a:t> </a:t>
            </a:r>
            <a:r>
              <a:rPr lang="en-US" sz="2800" b="1" dirty="0" err="1">
                <a:latin typeface="Times New Roman" pitchFamily="18" charset="0"/>
              </a:rPr>
              <a:t>đồ</a:t>
            </a:r>
            <a:r>
              <a:rPr lang="en-US" sz="2800" b="1" dirty="0">
                <a:latin typeface="Times New Roman" pitchFamily="18" charset="0"/>
              </a:rPr>
              <a:t> </a:t>
            </a:r>
            <a:r>
              <a:rPr lang="en-US" sz="2800" b="1" dirty="0" err="1">
                <a:latin typeface="Times New Roman" pitchFamily="18" charset="0"/>
              </a:rPr>
              <a:t>hình</a:t>
            </a:r>
            <a:r>
              <a:rPr lang="en-US" sz="2800" b="1" dirty="0">
                <a:latin typeface="Times New Roman" pitchFamily="18" charset="0"/>
              </a:rPr>
              <a:t> </a:t>
            </a:r>
            <a:r>
              <a:rPr lang="en-US" sz="2800" b="1" dirty="0" err="1">
                <a:latin typeface="Times New Roman" pitchFamily="18" charset="0"/>
              </a:rPr>
              <a:t>tháp</a:t>
            </a:r>
            <a:endParaRPr lang="en-US" sz="2800" b="1" dirty="0">
              <a:latin typeface="Times New Roman" pitchFamily="18" charset="0"/>
            </a:endParaRPr>
          </a:p>
        </p:txBody>
      </p:sp>
    </p:spTree>
    <p:extLst>
      <p:ext uri="{BB962C8B-B14F-4D97-AF65-F5344CB8AC3E}">
        <p14:creationId xmlns:p14="http://schemas.microsoft.com/office/powerpoint/2010/main" val="104431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94"/>
                                        </p:tgtEl>
                                        <p:attrNameLst>
                                          <p:attrName>style.visibility</p:attrName>
                                        </p:attrNameLst>
                                      </p:cBhvr>
                                      <p:to>
                                        <p:strVal val="visible"/>
                                      </p:to>
                                    </p:set>
                                    <p:animEffect transition="in" filter="blinds(horizontal)">
                                      <p:cBhvr>
                                        <p:cTn id="7" dur="500"/>
                                        <p:tgtEl>
                                          <p:spTgt spid="14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 calcmode="lin" valueType="num">
                                      <p:cBhvr>
                                        <p:cTn id="12" dur="500" fill="hold"/>
                                        <p:tgtEl>
                                          <p:spTgt spid="14344"/>
                                        </p:tgtEl>
                                        <p:attrNameLst>
                                          <p:attrName>ppt_w</p:attrName>
                                        </p:attrNameLst>
                                      </p:cBhvr>
                                      <p:tavLst>
                                        <p:tav tm="0">
                                          <p:val>
                                            <p:fltVal val="0"/>
                                          </p:val>
                                        </p:tav>
                                        <p:tav tm="100000">
                                          <p:val>
                                            <p:strVal val="#ppt_w"/>
                                          </p:val>
                                        </p:tav>
                                      </p:tavLst>
                                    </p:anim>
                                    <p:anim calcmode="lin" valueType="num">
                                      <p:cBhvr>
                                        <p:cTn id="13" dur="500" fill="hold"/>
                                        <p:tgtEl>
                                          <p:spTgt spid="14344"/>
                                        </p:tgtEl>
                                        <p:attrNameLst>
                                          <p:attrName>ppt_h</p:attrName>
                                        </p:attrNameLst>
                                      </p:cBhvr>
                                      <p:tavLst>
                                        <p:tav tm="0">
                                          <p:val>
                                            <p:fltVal val="0"/>
                                          </p:val>
                                        </p:tav>
                                        <p:tav tm="100000">
                                          <p:val>
                                            <p:strVal val="#ppt_h"/>
                                          </p:val>
                                        </p:tav>
                                      </p:tavLst>
                                    </p:anim>
                                    <p:animEffect transition="in" filter="fade">
                                      <p:cBhvr>
                                        <p:cTn id="14" dur="500"/>
                                        <p:tgtEl>
                                          <p:spTgt spid="143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p:cTn id="19" dur="500" fill="hold"/>
                                        <p:tgtEl>
                                          <p:spTgt spid="14345"/>
                                        </p:tgtEl>
                                        <p:attrNameLst>
                                          <p:attrName>ppt_w</p:attrName>
                                        </p:attrNameLst>
                                      </p:cBhvr>
                                      <p:tavLst>
                                        <p:tav tm="0">
                                          <p:val>
                                            <p:fltVal val="0"/>
                                          </p:val>
                                        </p:tav>
                                        <p:tav tm="100000">
                                          <p:val>
                                            <p:strVal val="#ppt_w"/>
                                          </p:val>
                                        </p:tav>
                                      </p:tavLst>
                                    </p:anim>
                                    <p:anim calcmode="lin" valueType="num">
                                      <p:cBhvr>
                                        <p:cTn id="20" dur="500" fill="hold"/>
                                        <p:tgtEl>
                                          <p:spTgt spid="14345"/>
                                        </p:tgtEl>
                                        <p:attrNameLst>
                                          <p:attrName>ppt_h</p:attrName>
                                        </p:attrNameLst>
                                      </p:cBhvr>
                                      <p:tavLst>
                                        <p:tav tm="0">
                                          <p:val>
                                            <p:fltVal val="0"/>
                                          </p:val>
                                        </p:tav>
                                        <p:tav tm="100000">
                                          <p:val>
                                            <p:strVal val="#ppt_h"/>
                                          </p:val>
                                        </p:tav>
                                      </p:tavLst>
                                    </p:anim>
                                    <p:animEffect transition="in" filter="fade">
                                      <p:cBhvr>
                                        <p:cTn id="21" dur="500"/>
                                        <p:tgtEl>
                                          <p:spTgt spid="143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96"/>
                                        </p:tgtEl>
                                        <p:attrNameLst>
                                          <p:attrName>style.visibility</p:attrName>
                                        </p:attrNameLst>
                                      </p:cBhvr>
                                      <p:to>
                                        <p:strVal val="visible"/>
                                      </p:to>
                                    </p:set>
                                    <p:animEffect transition="in" filter="blinds(horizontal)">
                                      <p:cBhvr>
                                        <p:cTn id="26" dur="500"/>
                                        <p:tgtEl>
                                          <p:spTgt spid="143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4395"/>
                                        </p:tgtEl>
                                        <p:attrNameLst>
                                          <p:attrName>style.visibility</p:attrName>
                                        </p:attrNameLst>
                                      </p:cBhvr>
                                      <p:to>
                                        <p:strVal val="visible"/>
                                      </p:to>
                                    </p:set>
                                    <p:anim calcmode="lin" valueType="num">
                                      <p:cBhvr>
                                        <p:cTn id="31" dur="500" fill="hold"/>
                                        <p:tgtEl>
                                          <p:spTgt spid="14395"/>
                                        </p:tgtEl>
                                        <p:attrNameLst>
                                          <p:attrName>ppt_w</p:attrName>
                                        </p:attrNameLst>
                                      </p:cBhvr>
                                      <p:tavLst>
                                        <p:tav tm="0">
                                          <p:val>
                                            <p:fltVal val="0"/>
                                          </p:val>
                                        </p:tav>
                                        <p:tav tm="100000">
                                          <p:val>
                                            <p:strVal val="#ppt_w"/>
                                          </p:val>
                                        </p:tav>
                                      </p:tavLst>
                                    </p:anim>
                                    <p:anim calcmode="lin" valueType="num">
                                      <p:cBhvr>
                                        <p:cTn id="32" dur="500" fill="hold"/>
                                        <p:tgtEl>
                                          <p:spTgt spid="14395"/>
                                        </p:tgtEl>
                                        <p:attrNameLst>
                                          <p:attrName>ppt_h</p:attrName>
                                        </p:attrNameLst>
                                      </p:cBhvr>
                                      <p:tavLst>
                                        <p:tav tm="0">
                                          <p:val>
                                            <p:fltVal val="0"/>
                                          </p:val>
                                        </p:tav>
                                        <p:tav tm="100000">
                                          <p:val>
                                            <p:strVal val="#ppt_h"/>
                                          </p:val>
                                        </p:tav>
                                      </p:tavLst>
                                    </p:anim>
                                    <p:animEffect transition="in" filter="fade">
                                      <p:cBhvr>
                                        <p:cTn id="33" dur="500"/>
                                        <p:tgtEl>
                                          <p:spTgt spid="14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4" grpId="0"/>
      <p:bldP spid="143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2"/>
          <p:cNvSpPr>
            <a:spLocks noGrp="1"/>
          </p:cNvSpPr>
          <p:nvPr>
            <p:ph idx="1"/>
          </p:nvPr>
        </p:nvSpPr>
        <p:spPr>
          <a:xfrm>
            <a:off x="76200" y="838200"/>
            <a:ext cx="8792287" cy="950976"/>
          </a:xfrm>
        </p:spPr>
        <p:txBody>
          <a:bodyPr>
            <a:normAutofit/>
          </a:bodyPr>
          <a:lstStyle/>
          <a:p>
            <a:pPr marL="109728" indent="0" algn="just">
              <a:buNone/>
            </a:pPr>
            <a:r>
              <a:rPr lang="en-US" sz="2400" dirty="0" err="1" smtClean="0">
                <a:solidFill>
                  <a:schemeClr val="accent4">
                    <a:lumMod val="50000"/>
                  </a:schemeClr>
                </a:solidFill>
              </a:rPr>
              <a:t>Bài</a:t>
            </a:r>
            <a:r>
              <a:rPr lang="en-US" sz="2400" dirty="0" smtClean="0">
                <a:solidFill>
                  <a:schemeClr val="accent4">
                    <a:lumMod val="50000"/>
                  </a:schemeClr>
                </a:solidFill>
              </a:rPr>
              <a:t> 10 (SGK – 14): </a:t>
            </a:r>
            <a:r>
              <a:rPr lang="en-US" sz="2400" dirty="0" err="1" smtClean="0">
                <a:solidFill>
                  <a:schemeClr val="accent4">
                    <a:lumMod val="50000"/>
                  </a:schemeClr>
                </a:solidFill>
                <a:latin typeface="Times New Roman" pitchFamily="18" charset="0"/>
                <a:cs typeface="Times New Roman" pitchFamily="18" charset="0"/>
              </a:rPr>
              <a:t>Điểm</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kiểm</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tra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Toán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kì</a:t>
            </a:r>
            <a:r>
              <a:rPr lang="en-US" sz="2400" dirty="0" smtClean="0">
                <a:solidFill>
                  <a:schemeClr val="accent4">
                    <a:lumMod val="50000"/>
                  </a:schemeClr>
                </a:solidFill>
                <a:latin typeface="Times New Roman" pitchFamily="18" charset="0"/>
                <a:cs typeface="Times New Roman" pitchFamily="18" charset="0"/>
              </a:rPr>
              <a:t> I) </a:t>
            </a:r>
            <a:r>
              <a:rPr lang="en-US" sz="2400" dirty="0" err="1" smtClean="0">
                <a:solidFill>
                  <a:schemeClr val="accent4">
                    <a:lumMod val="50000"/>
                  </a:schemeClr>
                </a:solidFill>
                <a:latin typeface="Times New Roman" pitchFamily="18" charset="0"/>
                <a:cs typeface="Times New Roman" pitchFamily="18" charset="0"/>
              </a:rPr>
              <a:t>của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sinh</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lớp</a:t>
            </a:r>
            <a:r>
              <a:rPr lang="en-US" sz="2400" dirty="0" smtClean="0">
                <a:solidFill>
                  <a:schemeClr val="accent4">
                    <a:lumMod val="50000"/>
                  </a:schemeClr>
                </a:solidFill>
                <a:latin typeface="Times New Roman" pitchFamily="18" charset="0"/>
                <a:cs typeface="Times New Roman" pitchFamily="18" charset="0"/>
              </a:rPr>
              <a:t> 7C </a:t>
            </a:r>
            <a:r>
              <a:rPr lang="en-US" sz="2400" dirty="0" err="1" smtClean="0">
                <a:solidFill>
                  <a:schemeClr val="accent4">
                    <a:lumMod val="50000"/>
                  </a:schemeClr>
                </a:solidFill>
                <a:latin typeface="Times New Roman" pitchFamily="18" charset="0"/>
                <a:cs typeface="Times New Roman" pitchFamily="18" charset="0"/>
              </a:rPr>
              <a:t>được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cho</a:t>
            </a:r>
            <a:r>
              <a:rPr lang="en-US" sz="2400" dirty="0" smtClean="0">
                <a:solidFill>
                  <a:schemeClr val="accent4">
                    <a:lumMod val="50000"/>
                  </a:schemeClr>
                </a:solidFill>
                <a:latin typeface="Times New Roman" pitchFamily="18" charset="0"/>
                <a:cs typeface="Times New Roman" pitchFamily="18" charset="0"/>
              </a:rPr>
              <a:t> ở </a:t>
            </a:r>
            <a:r>
              <a:rPr lang="en-US" sz="2400" dirty="0" err="1" smtClean="0">
                <a:solidFill>
                  <a:schemeClr val="accent4">
                    <a:lumMod val="50000"/>
                  </a:schemeClr>
                </a:solidFill>
                <a:latin typeface="Times New Roman" pitchFamily="18" charset="0"/>
                <a:cs typeface="Times New Roman" pitchFamily="18" charset="0"/>
              </a:rPr>
              <a:t>bảng</a:t>
            </a:r>
            <a:r>
              <a:rPr lang="en-US" sz="2400" dirty="0" smtClean="0">
                <a:solidFill>
                  <a:schemeClr val="accent4">
                    <a:lumMod val="50000"/>
                  </a:schemeClr>
                </a:solidFill>
                <a:latin typeface="Times New Roman" pitchFamily="18" charset="0"/>
                <a:cs typeface="Times New Roman" pitchFamily="18" charset="0"/>
              </a:rPr>
              <a:t> </a:t>
            </a:r>
            <a:r>
              <a:rPr lang="en-US" sz="2400" dirty="0" smtClean="0">
                <a:solidFill>
                  <a:schemeClr val="accent4">
                    <a:lumMod val="50000"/>
                  </a:schemeClr>
                </a:solidFill>
              </a:rPr>
              <a:t>15:</a:t>
            </a:r>
            <a:endParaRPr lang="vi-VN" sz="2400" dirty="0">
              <a:solidFill>
                <a:schemeClr val="accent4">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81247609"/>
              </p:ext>
            </p:extLst>
          </p:nvPr>
        </p:nvGraphicFramePr>
        <p:xfrm>
          <a:off x="543642" y="1752600"/>
          <a:ext cx="8020045" cy="1524000"/>
        </p:xfrm>
        <a:graphic>
          <a:graphicData uri="http://schemas.openxmlformats.org/drawingml/2006/table">
            <a:tbl>
              <a:tblPr firstRow="1" bandRow="1">
                <a:tableStyleId>{BDBED569-4797-4DF1-A0F4-6AAB3CD982D8}</a:tableStyleId>
              </a:tblPr>
              <a:tblGrid>
                <a:gridCol w="1489010"/>
                <a:gridCol w="477650"/>
                <a:gridCol w="453028"/>
                <a:gridCol w="456816"/>
                <a:gridCol w="456816"/>
                <a:gridCol w="464392"/>
                <a:gridCol w="570452"/>
                <a:gridCol w="555301"/>
                <a:gridCol w="437876"/>
                <a:gridCol w="470075"/>
                <a:gridCol w="462499"/>
                <a:gridCol w="612119"/>
                <a:gridCol w="1114011"/>
              </a:tblGrid>
              <a:tr h="762000">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tr>
              <a:tr h="762000">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tr>
            </a:tbl>
          </a:graphicData>
        </a:graphic>
      </p:graphicFrame>
      <p:sp>
        <p:nvSpPr>
          <p:cNvPr id="6" name="TextBox 5"/>
          <p:cNvSpPr txBox="1"/>
          <p:nvPr/>
        </p:nvSpPr>
        <p:spPr>
          <a:xfrm>
            <a:off x="3847784" y="3276600"/>
            <a:ext cx="1058303" cy="400110"/>
          </a:xfrm>
          <a:prstGeom prst="rect">
            <a:avLst/>
          </a:prstGeom>
          <a:noFill/>
        </p:spPr>
        <p:txBody>
          <a:bodyPr wrap="none" rtlCol="0">
            <a:spAutoFit/>
          </a:bodyPr>
          <a:lstStyle/>
          <a:p>
            <a:r>
              <a:rPr lang="en-US" sz="2000" smtClean="0">
                <a:solidFill>
                  <a:schemeClr val="accent4">
                    <a:lumMod val="50000"/>
                  </a:schemeClr>
                </a:solidFill>
              </a:rPr>
              <a:t>Bảng 15</a:t>
            </a:r>
            <a:endParaRPr lang="vi-VN" sz="2000">
              <a:solidFill>
                <a:schemeClr val="accent4">
                  <a:lumMod val="50000"/>
                </a:schemeClr>
              </a:solidFill>
            </a:endParaRPr>
          </a:p>
        </p:txBody>
      </p:sp>
      <p:sp>
        <p:nvSpPr>
          <p:cNvPr id="7" name="TextBox 6"/>
          <p:cNvSpPr txBox="1"/>
          <p:nvPr/>
        </p:nvSpPr>
        <p:spPr>
          <a:xfrm>
            <a:off x="105487" y="3581400"/>
            <a:ext cx="6566221" cy="830997"/>
          </a:xfrm>
          <a:prstGeom prst="rect">
            <a:avLst/>
          </a:prstGeom>
          <a:noFill/>
        </p:spPr>
        <p:txBody>
          <a:bodyPr wrap="none" rtlCol="0">
            <a:spAutoFit/>
          </a:bodyPr>
          <a:lstStyle/>
          <a:p>
            <a:pPr marL="342900" indent="-342900">
              <a:buAutoNum type="alphaLcParenR"/>
            </a:pPr>
            <a:r>
              <a:rPr lang="en-US" sz="2400" dirty="0" err="1" smtClean="0">
                <a:solidFill>
                  <a:schemeClr val="accent4">
                    <a:lumMod val="50000"/>
                  </a:schemeClr>
                </a:solidFill>
                <a:latin typeface="Times New Roman" pitchFamily="18" charset="0"/>
                <a:cs typeface="Times New Roman" pitchFamily="18" charset="0"/>
              </a:rPr>
              <a:t>Dấu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hiệu</a:t>
            </a:r>
            <a:r>
              <a:rPr lang="en-US" sz="2400" dirty="0" smtClean="0">
                <a:solidFill>
                  <a:schemeClr val="accent4">
                    <a:lumMod val="50000"/>
                  </a:schemeClr>
                </a:solidFill>
                <a:latin typeface="Times New Roman" pitchFamily="18" charset="0"/>
                <a:cs typeface="Times New Roman" pitchFamily="18" charset="0"/>
              </a:rPr>
              <a:t> ở </a:t>
            </a:r>
            <a:r>
              <a:rPr lang="en-US" sz="2400" dirty="0" err="1" smtClean="0">
                <a:solidFill>
                  <a:schemeClr val="accent4">
                    <a:lumMod val="50000"/>
                  </a:schemeClr>
                </a:solidFill>
                <a:latin typeface="Times New Roman" pitchFamily="18" charset="0"/>
                <a:cs typeface="Times New Roman" pitchFamily="18" charset="0"/>
              </a:rPr>
              <a:t>đây</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là</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gì</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Số</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các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giá</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trị</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là</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bao</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nhiêu</a:t>
            </a:r>
            <a:r>
              <a:rPr lang="en-US" sz="2400" dirty="0" smtClean="0">
                <a:solidFill>
                  <a:schemeClr val="accent4">
                    <a:lumMod val="50000"/>
                  </a:schemeClr>
                </a:solidFill>
                <a:latin typeface="Times New Roman" pitchFamily="18" charset="0"/>
                <a:cs typeface="Times New Roman" pitchFamily="18" charset="0"/>
              </a:rPr>
              <a:t>?</a:t>
            </a:r>
          </a:p>
          <a:p>
            <a:pPr marL="342900" indent="-342900">
              <a:buAutoNum type="alphaLcParenR"/>
            </a:pPr>
            <a:r>
              <a:rPr lang="en-US" sz="2400" dirty="0" err="1" smtClean="0">
                <a:solidFill>
                  <a:schemeClr val="accent4">
                    <a:lumMod val="50000"/>
                  </a:schemeClr>
                </a:solidFill>
                <a:latin typeface="Times New Roman" pitchFamily="18" charset="0"/>
                <a:cs typeface="Times New Roman" pitchFamily="18" charset="0"/>
              </a:rPr>
              <a:t>Biểu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diễn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bằng</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biểu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đồ</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đoạn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thẳng</a:t>
            </a:r>
            <a:r>
              <a:rPr lang="en-US" sz="2400" dirty="0" smtClean="0">
                <a:solidFill>
                  <a:schemeClr val="accent4">
                    <a:lumMod val="50000"/>
                  </a:schemeClr>
                </a:solidFill>
                <a:latin typeface="Times New Roman" pitchFamily="18" charset="0"/>
                <a:cs typeface="Times New Roman" pitchFamily="18" charset="0"/>
              </a:rPr>
              <a:t>.</a:t>
            </a:r>
            <a:endParaRPr lang="vi-VN" sz="2400" dirty="0">
              <a:solidFill>
                <a:schemeClr val="accent4">
                  <a:lumMod val="50000"/>
                </a:schemeClr>
              </a:solidFill>
              <a:latin typeface="Times New Roman" pitchFamily="18" charset="0"/>
              <a:cs typeface="Times New Roman" pitchFamily="18" charset="0"/>
            </a:endParaRPr>
          </a:p>
        </p:txBody>
      </p:sp>
      <p:grpSp>
        <p:nvGrpSpPr>
          <p:cNvPr id="8" name="Group 7"/>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9" name="Chevron 8"/>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0" name="Chevron 9"/>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Pentagon 10"/>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12" name="Rectangle 54"/>
          <p:cNvSpPr>
            <a:spLocks noChangeArrowheads="1"/>
          </p:cNvSpPr>
          <p:nvPr/>
        </p:nvSpPr>
        <p:spPr bwMode="auto">
          <a:xfrm>
            <a:off x="123112" y="4876800"/>
            <a:ext cx="8868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pPr>
            <a:r>
              <a:rPr lang="en-US" sz="2400" dirty="0">
                <a:solidFill>
                  <a:schemeClr val="accent4">
                    <a:lumMod val="50000"/>
                  </a:schemeClr>
                </a:solidFill>
                <a:latin typeface="Times New Roman" pitchFamily="18" charset="0"/>
                <a:cs typeface="Times New Roman" pitchFamily="18" charset="0"/>
              </a:rPr>
              <a:t>a, + </a:t>
            </a:r>
            <a:r>
              <a:rPr lang="en-US" sz="2400" dirty="0" err="1">
                <a:solidFill>
                  <a:schemeClr val="accent4">
                    <a:lumMod val="50000"/>
                  </a:schemeClr>
                </a:solidFill>
                <a:latin typeface="Times New Roman" pitchFamily="18" charset="0"/>
                <a:cs typeface="Times New Roman" pitchFamily="18" charset="0"/>
              </a:rPr>
              <a:t>Dấu</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hiệu</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Điểm</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kiểm</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tra</a:t>
            </a:r>
            <a:r>
              <a:rPr lang="en-US" sz="2400" dirty="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Toán</a:t>
            </a:r>
            <a:r>
              <a:rPr lang="en-US" sz="2400" dirty="0" smtClean="0">
                <a:solidFill>
                  <a:schemeClr val="accent4">
                    <a:lumMod val="50000"/>
                  </a:schemeClr>
                </a:solidFill>
                <a:latin typeface="Times New Roman" pitchFamily="18" charset="0"/>
                <a:cs typeface="Times New Roman" pitchFamily="18" charset="0"/>
              </a:rPr>
              <a:t> </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học</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kì</a:t>
            </a:r>
            <a:r>
              <a:rPr lang="en-US" sz="2400" dirty="0">
                <a:solidFill>
                  <a:schemeClr val="accent4">
                    <a:lumMod val="50000"/>
                  </a:schemeClr>
                </a:solidFill>
                <a:latin typeface="Times New Roman" pitchFamily="18" charset="0"/>
                <a:cs typeface="Times New Roman" pitchFamily="18" charset="0"/>
              </a:rPr>
              <a:t> I ) </a:t>
            </a:r>
            <a:r>
              <a:rPr lang="en-US" sz="2400" dirty="0" err="1" smtClean="0">
                <a:solidFill>
                  <a:schemeClr val="accent4">
                    <a:lumMod val="50000"/>
                  </a:schemeClr>
                </a:solidFill>
                <a:latin typeface="Times New Roman" pitchFamily="18" charset="0"/>
                <a:cs typeface="Times New Roman" pitchFamily="18" charset="0"/>
              </a:rPr>
              <a:t>của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sinh</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lớp</a:t>
            </a:r>
            <a:r>
              <a:rPr lang="en-US" sz="2400" dirty="0">
                <a:solidFill>
                  <a:schemeClr val="accent4">
                    <a:lumMod val="50000"/>
                  </a:schemeClr>
                </a:solidFill>
                <a:latin typeface="Times New Roman" pitchFamily="18" charset="0"/>
                <a:cs typeface="Times New Roman" pitchFamily="18" charset="0"/>
              </a:rPr>
              <a:t> 7C</a:t>
            </a:r>
          </a:p>
        </p:txBody>
      </p:sp>
      <p:sp>
        <p:nvSpPr>
          <p:cNvPr id="13" name="Rectangle 55"/>
          <p:cNvSpPr>
            <a:spLocks noChangeArrowheads="1"/>
          </p:cNvSpPr>
          <p:nvPr/>
        </p:nvSpPr>
        <p:spPr bwMode="auto">
          <a:xfrm>
            <a:off x="381000" y="5715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dirty="0">
                <a:solidFill>
                  <a:schemeClr val="accent4">
                    <a:lumMod val="50000"/>
                  </a:schemeClr>
                </a:solidFill>
              </a:rPr>
              <a:t>+</a:t>
            </a:r>
            <a:r>
              <a:rPr lang="en-US" sz="2400" dirty="0" err="1">
                <a:solidFill>
                  <a:schemeClr val="accent4">
                    <a:lumMod val="50000"/>
                  </a:schemeClr>
                </a:solidFill>
              </a:rPr>
              <a:t>Số</a:t>
            </a:r>
            <a:r>
              <a:rPr lang="en-US" sz="2400" dirty="0">
                <a:solidFill>
                  <a:schemeClr val="accent4">
                    <a:lumMod val="50000"/>
                  </a:schemeClr>
                </a:solidFill>
              </a:rPr>
              <a:t> </a:t>
            </a:r>
            <a:r>
              <a:rPr lang="en-US" sz="2400" dirty="0" err="1">
                <a:solidFill>
                  <a:schemeClr val="accent4">
                    <a:lumMod val="50000"/>
                  </a:schemeClr>
                </a:solidFill>
              </a:rPr>
              <a:t>các</a:t>
            </a:r>
            <a:r>
              <a:rPr lang="en-US" sz="2400" dirty="0">
                <a:solidFill>
                  <a:schemeClr val="accent4">
                    <a:lumMod val="50000"/>
                  </a:schemeClr>
                </a:solidFill>
              </a:rPr>
              <a:t> </a:t>
            </a:r>
            <a:r>
              <a:rPr lang="en-US" sz="2400" dirty="0" err="1">
                <a:solidFill>
                  <a:schemeClr val="accent4">
                    <a:lumMod val="50000"/>
                  </a:schemeClr>
                </a:solidFill>
              </a:rPr>
              <a:t>giá</a:t>
            </a:r>
            <a:r>
              <a:rPr lang="en-US" sz="2400" dirty="0">
                <a:solidFill>
                  <a:schemeClr val="accent4">
                    <a:lumMod val="50000"/>
                  </a:schemeClr>
                </a:solidFill>
              </a:rPr>
              <a:t> </a:t>
            </a:r>
            <a:r>
              <a:rPr lang="en-US" sz="2400" dirty="0" err="1">
                <a:solidFill>
                  <a:schemeClr val="accent4">
                    <a:lumMod val="50000"/>
                  </a:schemeClr>
                </a:solidFill>
              </a:rPr>
              <a:t>trị</a:t>
            </a:r>
            <a:r>
              <a:rPr lang="en-US" sz="2400" dirty="0">
                <a:solidFill>
                  <a:schemeClr val="accent4">
                    <a:lumMod val="50000"/>
                  </a:schemeClr>
                </a:solidFill>
              </a:rPr>
              <a:t> </a:t>
            </a:r>
            <a:r>
              <a:rPr lang="en-US" sz="2400" dirty="0" err="1">
                <a:solidFill>
                  <a:schemeClr val="accent4">
                    <a:lumMod val="50000"/>
                  </a:schemeClr>
                </a:solidFill>
              </a:rPr>
              <a:t>là</a:t>
            </a:r>
            <a:r>
              <a:rPr lang="en-US" sz="2400" dirty="0">
                <a:solidFill>
                  <a:schemeClr val="accent4">
                    <a:lumMod val="50000"/>
                  </a:schemeClr>
                </a:solidFill>
              </a:rPr>
              <a:t>: </a:t>
            </a:r>
            <a:r>
              <a:rPr lang="en-US" sz="2400" dirty="0">
                <a:solidFill>
                  <a:schemeClr val="accent4">
                    <a:lumMod val="50000"/>
                  </a:schemeClr>
                </a:solidFill>
                <a:effectLst>
                  <a:glow rad="139700">
                    <a:schemeClr val="accent5">
                      <a:satMod val="175000"/>
                      <a:alpha val="40000"/>
                    </a:schemeClr>
                  </a:glow>
                </a:effectLst>
              </a:rPr>
              <a:t>50</a:t>
            </a:r>
          </a:p>
        </p:txBody>
      </p:sp>
      <p:sp>
        <p:nvSpPr>
          <p:cNvPr id="14" name="TextBox 13"/>
          <p:cNvSpPr txBox="1"/>
          <p:nvPr/>
        </p:nvSpPr>
        <p:spPr>
          <a:xfrm>
            <a:off x="275512" y="4415135"/>
            <a:ext cx="1249060" cy="461665"/>
          </a:xfrm>
          <a:prstGeom prst="rect">
            <a:avLst/>
          </a:prstGeom>
          <a:noFill/>
        </p:spPr>
        <p:txBody>
          <a:bodyPr wrap="none" rtlCol="0">
            <a:spAutoFit/>
          </a:bodyPr>
          <a:lstStyle/>
          <a:p>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Bài</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giải</a:t>
            </a:r>
            <a:endParaRPr lang="vi-VN"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953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0"/>
            <a:ext cx="8229600" cy="914400"/>
          </a:xfrm>
        </p:spPr>
        <p:txBody>
          <a:bodyPr/>
          <a:lstStyle/>
          <a:p>
            <a:pPr eaLnBrk="1" hangingPunct="1"/>
            <a:r>
              <a:rPr lang="en-US" sz="3200" dirty="0" smtClean="0">
                <a:solidFill>
                  <a:srgbClr val="FF0000"/>
                </a:solidFill>
                <a:latin typeface="Times New Roman" pitchFamily="18" charset="0"/>
              </a:rPr>
              <a:t>KHỞI ĐỘNG</a:t>
            </a:r>
          </a:p>
        </p:txBody>
      </p:sp>
      <p:sp>
        <p:nvSpPr>
          <p:cNvPr id="5125" name="Rectangle 5"/>
          <p:cNvSpPr>
            <a:spLocks noGrp="1" noChangeArrowheads="1"/>
          </p:cNvSpPr>
          <p:nvPr>
            <p:ph type="body" sz="half" idx="1"/>
          </p:nvPr>
        </p:nvSpPr>
        <p:spPr>
          <a:xfrm>
            <a:off x="304800" y="609600"/>
            <a:ext cx="8153400" cy="1524000"/>
          </a:xfrm>
        </p:spPr>
        <p:txBody>
          <a:bodyPr/>
          <a:lstStyle/>
          <a:p>
            <a:pPr eaLnBrk="1" hangingPunct="1">
              <a:buFontTx/>
              <a:buNone/>
            </a:pPr>
            <a:r>
              <a:rPr lang="en-US" sz="2800" smtClean="0">
                <a:solidFill>
                  <a:schemeClr val="bg1"/>
                </a:solidFill>
                <a:latin typeface="Times New Roman" pitchFamily="18" charset="0"/>
              </a:rPr>
              <a:t>Thời gian hoàn thành  bài kiểm tra thường xuyên ( </a:t>
            </a:r>
            <a:r>
              <a:rPr lang="en-US" sz="2800" i="1" smtClean="0">
                <a:solidFill>
                  <a:schemeClr val="bg1"/>
                </a:solidFill>
                <a:latin typeface="Times New Roman" pitchFamily="18" charset="0"/>
              </a:rPr>
              <a:t>tính bằng phút</a:t>
            </a:r>
            <a:r>
              <a:rPr lang="en-US" sz="2800" smtClean="0">
                <a:solidFill>
                  <a:schemeClr val="bg1"/>
                </a:solidFill>
                <a:latin typeface="Times New Roman" pitchFamily="18" charset="0"/>
              </a:rPr>
              <a:t>) của 14 học sinh được ghi trong bảng sau</a:t>
            </a:r>
          </a:p>
        </p:txBody>
      </p:sp>
      <p:graphicFrame>
        <p:nvGraphicFramePr>
          <p:cNvPr id="5606" name="Group 486"/>
          <p:cNvGraphicFramePr>
            <a:graphicFrameLocks noGrp="1"/>
          </p:cNvGraphicFramePr>
          <p:nvPr>
            <p:ph sz="half" idx="2"/>
            <p:extLst>
              <p:ext uri="{D42A27DB-BD31-4B8C-83A1-F6EECF244321}">
                <p14:modId xmlns:p14="http://schemas.microsoft.com/office/powerpoint/2010/main" val="2531496314"/>
              </p:ext>
            </p:extLst>
          </p:nvPr>
        </p:nvGraphicFramePr>
        <p:xfrm>
          <a:off x="1981200" y="2514600"/>
          <a:ext cx="4572000" cy="1143000"/>
        </p:xfrm>
        <a:graphic>
          <a:graphicData uri="http://schemas.openxmlformats.org/drawingml/2006/table">
            <a:tbl>
              <a:tblPr/>
              <a:tblGrid>
                <a:gridCol w="652373"/>
                <a:gridCol w="654170"/>
                <a:gridCol w="652372"/>
                <a:gridCol w="654170"/>
                <a:gridCol w="652373"/>
                <a:gridCol w="654170"/>
                <a:gridCol w="652372"/>
              </a:tblGrid>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rgbClr val="FF0000"/>
                        </a:solidFill>
                        <a:effectLst/>
                        <a:latin typeface="Arial" charset="0"/>
                      </a:endParaRPr>
                    </a:p>
                  </a:txBody>
                  <a:tcPr horzOverflow="overflow">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4</a:t>
                      </a:r>
                      <a:endParaRPr kumimoji="0" lang="en-US" sz="1800" b="0" i="0" u="none" strike="noStrike" cap="none" normalizeH="0" baseline="0" smtClean="0">
                        <a:ln>
                          <a:noFill/>
                        </a:ln>
                        <a:solidFill>
                          <a:srgbClr val="FF0000"/>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5</a:t>
                      </a:r>
                      <a:endParaRPr kumimoji="0" lang="en-US" sz="1800" b="0" i="0" u="none" strike="noStrike" cap="none" normalizeH="0" baseline="0" smtClean="0">
                        <a:ln>
                          <a:noFill/>
                        </a:ln>
                        <a:solidFill>
                          <a:srgbClr val="FF0000"/>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4</a:t>
                      </a:r>
                      <a:endParaRPr kumimoji="0" lang="en-US" sz="1800" b="0" i="0" u="none" strike="noStrike" cap="none" normalizeH="0" baseline="0" smtClean="0">
                        <a:ln>
                          <a:noFill/>
                        </a:ln>
                        <a:solidFill>
                          <a:srgbClr val="FF0000"/>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6</a:t>
                      </a:r>
                      <a:endParaRPr kumimoji="0" lang="en-US" sz="1800" b="0" i="0" u="none" strike="noStrike" cap="none" normalizeH="0" baseline="0" smtClean="0">
                        <a:ln>
                          <a:noFill/>
                        </a:ln>
                        <a:solidFill>
                          <a:srgbClr val="FF0000"/>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3</a:t>
                      </a:r>
                      <a:endParaRPr kumimoji="0" lang="en-US" sz="1800" b="0" i="0" u="none" strike="noStrike" cap="none" normalizeH="0" baseline="0" smtClean="0">
                        <a:ln>
                          <a:noFill/>
                        </a:ln>
                        <a:solidFill>
                          <a:srgbClr val="FF0000"/>
                        </a:solidFill>
                        <a:effectLst/>
                        <a:latin typeface="Arial" charset="0"/>
                      </a:endParaRPr>
                    </a:p>
                  </a:txBody>
                  <a:tcPr horzOverflow="overflow">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noFill/>
                  </a:tcPr>
                </a:tc>
              </a:tr>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rgbClr val="FF0000"/>
                        </a:solidFill>
                        <a:effectLst/>
                        <a:latin typeface="Arial" charset="0"/>
                      </a:endParaRPr>
                    </a:p>
                  </a:txBody>
                  <a:tcPr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7</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5</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rgbClr val="FF0000"/>
                        </a:solidFill>
                        <a:effectLst/>
                        <a:latin typeface="Arial" charset="0"/>
                      </a:endParaRPr>
                    </a:p>
                  </a:txBody>
                  <a:tcPr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noFill/>
                  </a:tcPr>
                </a:tc>
              </a:tr>
            </a:tbl>
          </a:graphicData>
        </a:graphic>
      </p:graphicFrame>
      <p:sp>
        <p:nvSpPr>
          <p:cNvPr id="5359" name="Rectangle 239"/>
          <p:cNvSpPr>
            <a:spLocks noChangeArrowheads="1"/>
          </p:cNvSpPr>
          <p:nvPr/>
        </p:nvSpPr>
        <p:spPr bwMode="auto">
          <a:xfrm>
            <a:off x="457200" y="4495800"/>
            <a:ext cx="8153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dirty="0">
                <a:latin typeface="Times New Roman" pitchFamily="18" charset="0"/>
              </a:rPr>
              <a:t>a, </a:t>
            </a:r>
            <a:r>
              <a:rPr lang="en-US" sz="2800" dirty="0" err="1">
                <a:latin typeface="Times New Roman" pitchFamily="18" charset="0"/>
              </a:rPr>
              <a:t>Dấu</a:t>
            </a:r>
            <a:r>
              <a:rPr lang="en-US" sz="2800" dirty="0">
                <a:latin typeface="Times New Roman" pitchFamily="18" charset="0"/>
              </a:rPr>
              <a:t> </a:t>
            </a:r>
            <a:r>
              <a:rPr lang="en-US" sz="2800" dirty="0" err="1">
                <a:latin typeface="Times New Roman" pitchFamily="18" charset="0"/>
              </a:rPr>
              <a:t>hiệu</a:t>
            </a:r>
            <a:r>
              <a:rPr lang="en-US" sz="2800" dirty="0">
                <a:latin typeface="Times New Roman" pitchFamily="18" charset="0"/>
              </a:rPr>
              <a:t> ở </a:t>
            </a:r>
            <a:r>
              <a:rPr lang="en-US" sz="2800" dirty="0" err="1">
                <a:latin typeface="Times New Roman" pitchFamily="18" charset="0"/>
              </a:rPr>
              <a:t>đây</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gì</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bao</a:t>
            </a:r>
            <a:r>
              <a:rPr lang="en-US" sz="2800" dirty="0">
                <a:latin typeface="Times New Roman" pitchFamily="18" charset="0"/>
              </a:rPr>
              <a:t> </a:t>
            </a:r>
            <a:r>
              <a:rPr lang="en-US" sz="2800" dirty="0" err="1">
                <a:latin typeface="Times New Roman" pitchFamily="18" charset="0"/>
              </a:rPr>
              <a:t>nhiêu</a:t>
            </a:r>
            <a:r>
              <a:rPr lang="en-US" sz="2800" dirty="0">
                <a:latin typeface="Times New Roman" pitchFamily="18" charset="0"/>
              </a:rPr>
              <a:t> </a:t>
            </a:r>
            <a:r>
              <a:rPr lang="en-US" sz="2800" dirty="0" err="1">
                <a:latin typeface="Times New Roman" pitchFamily="18" charset="0"/>
              </a:rPr>
              <a:t>giá</a:t>
            </a:r>
            <a:r>
              <a:rPr lang="en-US" sz="2800" dirty="0">
                <a:latin typeface="Times New Roman" pitchFamily="18" charset="0"/>
              </a:rPr>
              <a:t> </a:t>
            </a:r>
            <a:r>
              <a:rPr lang="en-US" sz="2800" dirty="0" err="1">
                <a:latin typeface="Times New Roman" pitchFamily="18" charset="0"/>
              </a:rPr>
              <a:t>trị</a:t>
            </a:r>
            <a:r>
              <a:rPr lang="en-US" sz="2800" dirty="0">
                <a:latin typeface="Times New Roman" pitchFamily="18" charset="0"/>
              </a:rPr>
              <a:t> </a:t>
            </a:r>
            <a:r>
              <a:rPr lang="en-US" sz="2800" dirty="0" err="1">
                <a:latin typeface="Times New Roman" pitchFamily="18" charset="0"/>
              </a:rPr>
              <a:t>khác</a:t>
            </a:r>
            <a:r>
              <a:rPr lang="en-US" sz="2800" dirty="0">
                <a:latin typeface="Times New Roman" pitchFamily="18" charset="0"/>
              </a:rPr>
              <a:t> </a:t>
            </a:r>
            <a:r>
              <a:rPr lang="en-US" sz="2800" dirty="0" err="1">
                <a:latin typeface="Times New Roman" pitchFamily="18" charset="0"/>
              </a:rPr>
              <a:t>nhau</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dấu</a:t>
            </a:r>
            <a:r>
              <a:rPr lang="en-US" sz="2800" dirty="0">
                <a:latin typeface="Times New Roman" pitchFamily="18" charset="0"/>
              </a:rPr>
              <a:t> </a:t>
            </a:r>
            <a:r>
              <a:rPr lang="en-US" sz="2800" dirty="0" err="1">
                <a:latin typeface="Times New Roman" pitchFamily="18" charset="0"/>
              </a:rPr>
              <a:t>hiệu</a:t>
            </a:r>
            <a:r>
              <a:rPr lang="en-US" sz="2800" dirty="0">
                <a:latin typeface="Times New Roman" pitchFamily="18" charset="0"/>
              </a:rPr>
              <a:t>?</a:t>
            </a:r>
          </a:p>
          <a:p>
            <a:pPr marL="342900" indent="-342900">
              <a:spcBef>
                <a:spcPct val="20000"/>
              </a:spcBef>
            </a:pPr>
            <a:r>
              <a:rPr lang="en-US" sz="2800" dirty="0">
                <a:latin typeface="Times New Roman" pitchFamily="18" charset="0"/>
              </a:rPr>
              <a:t>b, </a:t>
            </a:r>
            <a:r>
              <a:rPr lang="en-US" sz="2800" dirty="0" err="1">
                <a:latin typeface="Times New Roman" pitchFamily="18" charset="0"/>
              </a:rPr>
              <a:t>Lập</a:t>
            </a:r>
            <a:r>
              <a:rPr lang="en-US" sz="2800" dirty="0">
                <a:latin typeface="Times New Roman" pitchFamily="18" charset="0"/>
              </a:rPr>
              <a:t> </a:t>
            </a:r>
            <a:r>
              <a:rPr lang="en-US" sz="2800" dirty="0" err="1">
                <a:latin typeface="Times New Roman" pitchFamily="18" charset="0"/>
              </a:rPr>
              <a:t>bảng</a:t>
            </a:r>
            <a:r>
              <a:rPr lang="en-US" sz="2800" dirty="0">
                <a:latin typeface="Times New Roman" pitchFamily="18" charset="0"/>
              </a:rPr>
              <a:t> “</a:t>
            </a:r>
            <a:r>
              <a:rPr lang="en-US" sz="2800" dirty="0" err="1">
                <a:latin typeface="Times New Roman" pitchFamily="18" charset="0"/>
              </a:rPr>
              <a:t>Tần</a:t>
            </a:r>
            <a:r>
              <a:rPr lang="en-US" sz="2800" dirty="0">
                <a:latin typeface="Times New Roman" pitchFamily="18" charset="0"/>
              </a:rPr>
              <a:t> </a:t>
            </a:r>
            <a:r>
              <a:rPr lang="en-US" sz="2800" dirty="0" err="1">
                <a:latin typeface="Times New Roman" pitchFamily="18" charset="0"/>
              </a:rPr>
              <a:t>số</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rút</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nhận</a:t>
            </a:r>
            <a:r>
              <a:rPr lang="en-US" sz="2800" dirty="0">
                <a:latin typeface="Times New Roman" pitchFamily="18" charset="0"/>
              </a:rPr>
              <a:t> </a:t>
            </a:r>
            <a:r>
              <a:rPr lang="en-US" sz="2800" dirty="0" err="1">
                <a:latin typeface="Times New Roman" pitchFamily="18" charset="0"/>
              </a:rPr>
              <a:t>xét</a:t>
            </a:r>
            <a:r>
              <a:rPr lang="en-US" sz="2800" dirty="0">
                <a:latin typeface="Times New Roman" pitchFamily="18" charset="0"/>
              </a:rPr>
              <a:t>.</a:t>
            </a:r>
          </a:p>
        </p:txBody>
      </p:sp>
      <p:cxnSp>
        <p:nvCxnSpPr>
          <p:cNvPr id="3095" name="Straight Connector 4"/>
          <p:cNvCxnSpPr>
            <a:cxnSpLocks noChangeShapeType="1"/>
          </p:cNvCxnSpPr>
          <p:nvPr/>
        </p:nvCxnSpPr>
        <p:spPr bwMode="auto">
          <a:xfrm>
            <a:off x="1981200" y="3657600"/>
            <a:ext cx="4572000" cy="0"/>
          </a:xfrm>
          <a:prstGeom prst="line">
            <a:avLst/>
          </a:prstGeom>
          <a:noFill/>
          <a:ln w="9525" algn="ctr">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5"/>
          <p:cNvSpPr txBox="1">
            <a:spLocks noChangeArrowheads="1"/>
          </p:cNvSpPr>
          <p:nvPr/>
        </p:nvSpPr>
        <p:spPr>
          <a:xfrm>
            <a:off x="457200" y="762000"/>
            <a:ext cx="8153400" cy="1524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buFontTx/>
              <a:buNone/>
            </a:pPr>
            <a:r>
              <a:rPr lang="en-US" sz="2800" smtClean="0">
                <a:solidFill>
                  <a:schemeClr val="tx1"/>
                </a:solidFill>
                <a:latin typeface="Times New Roman" pitchFamily="18" charset="0"/>
              </a:rPr>
              <a:t>Thời gian hoàn thành  bài kiểm tra thường xuyên ( </a:t>
            </a:r>
            <a:r>
              <a:rPr lang="en-US" sz="2800" i="1" smtClean="0">
                <a:solidFill>
                  <a:schemeClr val="tx1"/>
                </a:solidFill>
                <a:latin typeface="Times New Roman" pitchFamily="18" charset="0"/>
              </a:rPr>
              <a:t>tính bằng phút</a:t>
            </a:r>
            <a:r>
              <a:rPr lang="en-US" sz="2800" smtClean="0">
                <a:solidFill>
                  <a:schemeClr val="tx1"/>
                </a:solidFill>
                <a:latin typeface="Times New Roman" pitchFamily="18" charset="0"/>
              </a:rPr>
              <a:t>) của 14 học sinh được ghi trong bảng sau</a:t>
            </a:r>
            <a:endParaRPr lang="en-US" sz="2800" dirty="0" smtClean="0">
              <a:solidFill>
                <a:schemeClr val="tx1"/>
              </a:solidFill>
              <a:latin typeface="Times New Roman" pitchFamily="18" charset="0"/>
            </a:endParaRPr>
          </a:p>
        </p:txBody>
      </p:sp>
    </p:spTree>
    <p:extLst>
      <p:ext uri="{BB962C8B-B14F-4D97-AF65-F5344CB8AC3E}">
        <p14:creationId xmlns:p14="http://schemas.microsoft.com/office/powerpoint/2010/main" val="685263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06"/>
                                        </p:tgtEl>
                                        <p:attrNameLst>
                                          <p:attrName>style.visibility</p:attrName>
                                        </p:attrNameLst>
                                      </p:cBhvr>
                                      <p:to>
                                        <p:strVal val="visible"/>
                                      </p:to>
                                    </p:set>
                                    <p:animEffect transition="in" filter="blinds(horizontal)">
                                      <p:cBhvr>
                                        <p:cTn id="12" dur="500"/>
                                        <p:tgtEl>
                                          <p:spTgt spid="560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125">
                                            <p:txEl>
                                              <p:pRg st="0" end="0"/>
                                            </p:txEl>
                                          </p:spTgt>
                                        </p:tgtEl>
                                        <p:attrNameLst>
                                          <p:attrName>style.visibility</p:attrName>
                                        </p:attrNameLst>
                                      </p:cBhvr>
                                      <p:to>
                                        <p:strVal val="visible"/>
                                      </p:to>
                                    </p:set>
                                    <p:animEffect transition="in" filter="blinds(horizontal)">
                                      <p:cBhvr>
                                        <p:cTn id="15" dur="500"/>
                                        <p:tgtEl>
                                          <p:spTgt spid="5125">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59"/>
                                        </p:tgtEl>
                                        <p:attrNameLst>
                                          <p:attrName>style.visibility</p:attrName>
                                        </p:attrNameLst>
                                      </p:cBhvr>
                                      <p:to>
                                        <p:strVal val="visible"/>
                                      </p:to>
                                    </p:set>
                                    <p:animEffect transition="in" filter="blinds(horizontal)">
                                      <p:cBhvr>
                                        <p:cTn id="18" dur="500"/>
                                        <p:tgtEl>
                                          <p:spTgt spid="535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5" grpId="0" build="p"/>
      <p:bldP spid="5359"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5714689"/>
              </p:ext>
            </p:extLst>
          </p:nvPr>
        </p:nvGraphicFramePr>
        <p:xfrm>
          <a:off x="76200" y="762000"/>
          <a:ext cx="8915391" cy="1193386"/>
        </p:xfrm>
        <a:graphic>
          <a:graphicData uri="http://schemas.openxmlformats.org/drawingml/2006/table">
            <a:tbl>
              <a:tblPr firstRow="1" bandRow="1">
                <a:tableStyleId>{BDBED569-4797-4DF1-A0F4-6AAB3CD982D8}</a:tableStyleId>
              </a:tblPr>
              <a:tblGrid>
                <a:gridCol w="1385602"/>
                <a:gridCol w="590286"/>
                <a:gridCol w="590286"/>
                <a:gridCol w="590286"/>
                <a:gridCol w="590286"/>
                <a:gridCol w="590286"/>
                <a:gridCol w="590286"/>
                <a:gridCol w="590286"/>
                <a:gridCol w="590286"/>
                <a:gridCol w="590286"/>
                <a:gridCol w="590286"/>
                <a:gridCol w="590286"/>
                <a:gridCol w="1036643"/>
              </a:tblGrid>
              <a:tr h="596693">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tr>
              <a:tr h="596693">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tr>
            </a:tbl>
          </a:graphicData>
        </a:graphic>
      </p:graphicFrame>
      <p:grpSp>
        <p:nvGrpSpPr>
          <p:cNvPr id="5" name="Group 145"/>
          <p:cNvGrpSpPr>
            <a:grpSpLocks/>
          </p:cNvGrpSpPr>
          <p:nvPr/>
        </p:nvGrpSpPr>
        <p:grpSpPr bwMode="auto">
          <a:xfrm>
            <a:off x="4495800" y="1981200"/>
            <a:ext cx="4360099" cy="4845526"/>
            <a:chOff x="2784" y="688"/>
            <a:chExt cx="2957" cy="3506"/>
          </a:xfrm>
          <a:noFill/>
        </p:grpSpPr>
        <p:sp>
          <p:nvSpPr>
            <p:cNvPr id="6" name="Line 60"/>
            <p:cNvSpPr>
              <a:spLocks noChangeShapeType="1"/>
            </p:cNvSpPr>
            <p:nvPr/>
          </p:nvSpPr>
          <p:spPr bwMode="auto">
            <a:xfrm>
              <a:off x="2784" y="3936"/>
              <a:ext cx="2863"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7" name="Line 61"/>
            <p:cNvSpPr>
              <a:spLocks noChangeShapeType="1"/>
            </p:cNvSpPr>
            <p:nvPr/>
          </p:nvSpPr>
          <p:spPr bwMode="auto">
            <a:xfrm flipV="1">
              <a:off x="3066" y="766"/>
              <a:ext cx="0" cy="338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8" name="Oval 62"/>
            <p:cNvSpPr>
              <a:spLocks noChangeArrowheads="1"/>
            </p:cNvSpPr>
            <p:nvPr/>
          </p:nvSpPr>
          <p:spPr bwMode="auto">
            <a:xfrm flipH="1">
              <a:off x="3042" y="223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 name="Oval 63"/>
            <p:cNvSpPr>
              <a:spLocks noChangeArrowheads="1"/>
            </p:cNvSpPr>
            <p:nvPr/>
          </p:nvSpPr>
          <p:spPr bwMode="auto">
            <a:xfrm flipH="1">
              <a:off x="3042" y="247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 name="Oval 64"/>
            <p:cNvSpPr>
              <a:spLocks noChangeArrowheads="1"/>
            </p:cNvSpPr>
            <p:nvPr/>
          </p:nvSpPr>
          <p:spPr bwMode="auto">
            <a:xfrm flipH="1">
              <a:off x="3042"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 name="Oval 65"/>
            <p:cNvSpPr>
              <a:spLocks noChangeArrowheads="1"/>
            </p:cNvSpPr>
            <p:nvPr/>
          </p:nvSpPr>
          <p:spPr bwMode="auto">
            <a:xfrm flipH="1">
              <a:off x="3042" y="295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2" name="Oval 66"/>
            <p:cNvSpPr>
              <a:spLocks noChangeArrowheads="1"/>
            </p:cNvSpPr>
            <p:nvPr/>
          </p:nvSpPr>
          <p:spPr bwMode="auto">
            <a:xfrm flipH="1">
              <a:off x="3269"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3" name="Oval 67"/>
            <p:cNvSpPr>
              <a:spLocks noChangeArrowheads="1"/>
            </p:cNvSpPr>
            <p:nvPr/>
          </p:nvSpPr>
          <p:spPr bwMode="auto">
            <a:xfrm flipH="1">
              <a:off x="3042" y="271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4" name="Oval 68"/>
            <p:cNvSpPr>
              <a:spLocks noChangeArrowheads="1"/>
            </p:cNvSpPr>
            <p:nvPr/>
          </p:nvSpPr>
          <p:spPr bwMode="auto">
            <a:xfrm flipH="1">
              <a:off x="3042" y="3201"/>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15" name="Oval 69"/>
            <p:cNvSpPr>
              <a:spLocks noChangeArrowheads="1"/>
            </p:cNvSpPr>
            <p:nvPr/>
          </p:nvSpPr>
          <p:spPr bwMode="auto">
            <a:xfrm flipH="1">
              <a:off x="3042" y="344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6" name="Oval 70"/>
            <p:cNvSpPr>
              <a:spLocks noChangeArrowheads="1"/>
            </p:cNvSpPr>
            <p:nvPr/>
          </p:nvSpPr>
          <p:spPr bwMode="auto">
            <a:xfrm flipH="1">
              <a:off x="3042" y="367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7" name="Oval 71"/>
            <p:cNvSpPr>
              <a:spLocks noChangeArrowheads="1"/>
            </p:cNvSpPr>
            <p:nvPr/>
          </p:nvSpPr>
          <p:spPr bwMode="auto">
            <a:xfrm flipH="1">
              <a:off x="4200"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8" name="Oval 72"/>
            <p:cNvSpPr>
              <a:spLocks noChangeArrowheads="1"/>
            </p:cNvSpPr>
            <p:nvPr/>
          </p:nvSpPr>
          <p:spPr bwMode="auto">
            <a:xfrm flipH="1">
              <a:off x="3973"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9" name="Oval 73"/>
            <p:cNvSpPr>
              <a:spLocks noChangeArrowheads="1"/>
            </p:cNvSpPr>
            <p:nvPr/>
          </p:nvSpPr>
          <p:spPr bwMode="auto">
            <a:xfrm flipH="1">
              <a:off x="3738"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0" name="Oval 74"/>
            <p:cNvSpPr>
              <a:spLocks noChangeArrowheads="1"/>
            </p:cNvSpPr>
            <p:nvPr/>
          </p:nvSpPr>
          <p:spPr bwMode="auto">
            <a:xfrm flipH="1">
              <a:off x="3504"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1" name="Oval 75"/>
            <p:cNvSpPr>
              <a:spLocks noChangeArrowheads="1"/>
            </p:cNvSpPr>
            <p:nvPr/>
          </p:nvSpPr>
          <p:spPr bwMode="auto">
            <a:xfrm flipH="1">
              <a:off x="3042" y="199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2" name="Oval 76"/>
            <p:cNvSpPr>
              <a:spLocks noChangeArrowheads="1"/>
            </p:cNvSpPr>
            <p:nvPr/>
          </p:nvSpPr>
          <p:spPr bwMode="auto">
            <a:xfrm flipH="1">
              <a:off x="3042" y="1753"/>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23" name="Oval 77"/>
            <p:cNvSpPr>
              <a:spLocks noChangeArrowheads="1"/>
            </p:cNvSpPr>
            <p:nvPr/>
          </p:nvSpPr>
          <p:spPr bwMode="auto">
            <a:xfrm flipH="1">
              <a:off x="3042" y="151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4" name="Oval 78"/>
            <p:cNvSpPr>
              <a:spLocks noChangeArrowheads="1"/>
            </p:cNvSpPr>
            <p:nvPr/>
          </p:nvSpPr>
          <p:spPr bwMode="auto">
            <a:xfrm flipV="1">
              <a:off x="4927"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5" name="Oval 79"/>
            <p:cNvSpPr>
              <a:spLocks noChangeArrowheads="1"/>
            </p:cNvSpPr>
            <p:nvPr/>
          </p:nvSpPr>
          <p:spPr bwMode="auto">
            <a:xfrm flipH="1">
              <a:off x="4435"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6" name="Oval 80"/>
            <p:cNvSpPr>
              <a:spLocks noChangeArrowheads="1"/>
            </p:cNvSpPr>
            <p:nvPr/>
          </p:nvSpPr>
          <p:spPr bwMode="auto">
            <a:xfrm flipH="1">
              <a:off x="3042" y="126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7" name="Oval 81"/>
            <p:cNvSpPr>
              <a:spLocks noChangeArrowheads="1"/>
            </p:cNvSpPr>
            <p:nvPr/>
          </p:nvSpPr>
          <p:spPr bwMode="auto">
            <a:xfrm flipH="1">
              <a:off x="3042" y="101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8" name="Oval 82"/>
            <p:cNvSpPr>
              <a:spLocks noChangeArrowheads="1"/>
            </p:cNvSpPr>
            <p:nvPr/>
          </p:nvSpPr>
          <p:spPr bwMode="auto">
            <a:xfrm flipH="1">
              <a:off x="467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9" name="Line 83"/>
            <p:cNvSpPr>
              <a:spLocks noChangeShapeType="1"/>
            </p:cNvSpPr>
            <p:nvPr/>
          </p:nvSpPr>
          <p:spPr bwMode="auto">
            <a:xfrm>
              <a:off x="3066" y="3694"/>
              <a:ext cx="2346" cy="0"/>
            </a:xfrm>
            <a:prstGeom prst="line">
              <a:avLst/>
            </a:prstGeom>
            <a:grpFill/>
            <a:ln w="9525">
              <a:solidFill>
                <a:schemeClr val="tx1"/>
              </a:solidFill>
              <a:prstDash val="dash"/>
              <a:round/>
              <a:headEnd/>
              <a:tailEnd/>
            </a:ln>
            <a:extLst/>
          </p:spPr>
          <p:txBody>
            <a:bodyPr/>
            <a:lstStyle/>
            <a:p>
              <a:endParaRPr lang="vi-VN"/>
            </a:p>
          </p:txBody>
        </p:sp>
        <p:sp>
          <p:nvSpPr>
            <p:cNvPr id="30" name="Line 84"/>
            <p:cNvSpPr>
              <a:spLocks noChangeShapeType="1"/>
            </p:cNvSpPr>
            <p:nvPr/>
          </p:nvSpPr>
          <p:spPr bwMode="auto">
            <a:xfrm>
              <a:off x="5420" y="3701"/>
              <a:ext cx="0" cy="235"/>
            </a:xfrm>
            <a:prstGeom prst="line">
              <a:avLst/>
            </a:prstGeom>
            <a:grpFill/>
            <a:ln w="9525">
              <a:solidFill>
                <a:schemeClr val="tx1"/>
              </a:solidFill>
              <a:prstDash val="dash"/>
              <a:round/>
              <a:headEnd/>
              <a:tailEnd/>
            </a:ln>
            <a:extLst/>
          </p:spPr>
          <p:txBody>
            <a:bodyPr/>
            <a:lstStyle/>
            <a:p>
              <a:endParaRPr lang="vi-VN"/>
            </a:p>
          </p:txBody>
        </p:sp>
        <p:sp>
          <p:nvSpPr>
            <p:cNvPr id="31" name="Line 85"/>
            <p:cNvSpPr>
              <a:spLocks noChangeShapeType="1"/>
            </p:cNvSpPr>
            <p:nvPr/>
          </p:nvSpPr>
          <p:spPr bwMode="auto">
            <a:xfrm>
              <a:off x="3066" y="1533"/>
              <a:ext cx="1173" cy="0"/>
            </a:xfrm>
            <a:prstGeom prst="line">
              <a:avLst/>
            </a:prstGeom>
            <a:grpFill/>
            <a:ln w="9525">
              <a:solidFill>
                <a:schemeClr val="tx1"/>
              </a:solidFill>
              <a:prstDash val="dash"/>
              <a:round/>
              <a:headEnd/>
              <a:tailEnd/>
            </a:ln>
            <a:extLst/>
          </p:spPr>
          <p:txBody>
            <a:bodyPr/>
            <a:lstStyle/>
            <a:p>
              <a:endParaRPr lang="vi-VN"/>
            </a:p>
          </p:txBody>
        </p:sp>
        <p:sp>
          <p:nvSpPr>
            <p:cNvPr id="32" name="Line 86"/>
            <p:cNvSpPr>
              <a:spLocks noChangeShapeType="1"/>
            </p:cNvSpPr>
            <p:nvPr/>
          </p:nvSpPr>
          <p:spPr bwMode="auto">
            <a:xfrm>
              <a:off x="3066" y="3464"/>
              <a:ext cx="704" cy="0"/>
            </a:xfrm>
            <a:prstGeom prst="line">
              <a:avLst/>
            </a:prstGeom>
            <a:grpFill/>
            <a:ln w="9525">
              <a:solidFill>
                <a:schemeClr val="tx1"/>
              </a:solidFill>
              <a:prstDash val="dash"/>
              <a:round/>
              <a:headEnd/>
              <a:tailEnd/>
            </a:ln>
            <a:extLst/>
          </p:spPr>
          <p:txBody>
            <a:bodyPr/>
            <a:lstStyle/>
            <a:p>
              <a:endParaRPr lang="vi-VN"/>
            </a:p>
          </p:txBody>
        </p:sp>
        <p:sp>
          <p:nvSpPr>
            <p:cNvPr id="33" name="Line 88"/>
            <p:cNvSpPr>
              <a:spLocks noChangeShapeType="1"/>
            </p:cNvSpPr>
            <p:nvPr/>
          </p:nvSpPr>
          <p:spPr bwMode="auto">
            <a:xfrm>
              <a:off x="4701" y="2246"/>
              <a:ext cx="0" cy="1690"/>
            </a:xfrm>
            <a:prstGeom prst="line">
              <a:avLst/>
            </a:prstGeom>
            <a:grpFill/>
            <a:ln w="9525">
              <a:solidFill>
                <a:schemeClr val="tx1"/>
              </a:solidFill>
              <a:prstDash val="dash"/>
              <a:round/>
              <a:headEnd/>
              <a:tailEnd/>
            </a:ln>
            <a:extLst/>
          </p:spPr>
          <p:txBody>
            <a:bodyPr/>
            <a:lstStyle/>
            <a:p>
              <a:endParaRPr lang="vi-VN"/>
            </a:p>
          </p:txBody>
        </p:sp>
        <p:sp>
          <p:nvSpPr>
            <p:cNvPr id="34" name="Line 89"/>
            <p:cNvSpPr>
              <a:spLocks noChangeShapeType="1"/>
            </p:cNvSpPr>
            <p:nvPr/>
          </p:nvSpPr>
          <p:spPr bwMode="auto">
            <a:xfrm>
              <a:off x="3066" y="2981"/>
              <a:ext cx="2112" cy="0"/>
            </a:xfrm>
            <a:prstGeom prst="line">
              <a:avLst/>
            </a:prstGeom>
            <a:grpFill/>
            <a:ln w="9525">
              <a:solidFill>
                <a:schemeClr val="tx1"/>
              </a:solidFill>
              <a:prstDash val="dash"/>
              <a:round/>
              <a:headEnd/>
              <a:tailEnd/>
            </a:ln>
            <a:extLst/>
          </p:spPr>
          <p:txBody>
            <a:bodyPr/>
            <a:lstStyle/>
            <a:p>
              <a:endParaRPr lang="vi-VN"/>
            </a:p>
          </p:txBody>
        </p:sp>
        <p:sp>
          <p:nvSpPr>
            <p:cNvPr id="35" name="Oval 90"/>
            <p:cNvSpPr>
              <a:spLocks noChangeArrowheads="1"/>
            </p:cNvSpPr>
            <p:nvPr/>
          </p:nvSpPr>
          <p:spPr bwMode="auto">
            <a:xfrm flipV="1">
              <a:off x="539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36" name="Oval 91"/>
            <p:cNvSpPr>
              <a:spLocks noChangeArrowheads="1"/>
            </p:cNvSpPr>
            <p:nvPr/>
          </p:nvSpPr>
          <p:spPr bwMode="auto">
            <a:xfrm flipV="1">
              <a:off x="5162"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37" name="Line 92"/>
            <p:cNvSpPr>
              <a:spLocks noChangeShapeType="1"/>
            </p:cNvSpPr>
            <p:nvPr/>
          </p:nvSpPr>
          <p:spPr bwMode="auto">
            <a:xfrm>
              <a:off x="5178" y="2989"/>
              <a:ext cx="0" cy="939"/>
            </a:xfrm>
            <a:prstGeom prst="line">
              <a:avLst/>
            </a:prstGeom>
            <a:grpFill/>
            <a:ln w="9525">
              <a:solidFill>
                <a:schemeClr val="tx1"/>
              </a:solidFill>
              <a:prstDash val="dash"/>
              <a:round/>
              <a:headEnd/>
              <a:tailEnd/>
            </a:ln>
            <a:extLst/>
          </p:spPr>
          <p:txBody>
            <a:bodyPr/>
            <a:lstStyle/>
            <a:p>
              <a:endParaRPr lang="vi-VN"/>
            </a:p>
          </p:txBody>
        </p:sp>
        <p:sp>
          <p:nvSpPr>
            <p:cNvPr id="38" name="Line 93"/>
            <p:cNvSpPr>
              <a:spLocks noChangeShapeType="1"/>
            </p:cNvSpPr>
            <p:nvPr/>
          </p:nvSpPr>
          <p:spPr bwMode="auto">
            <a:xfrm>
              <a:off x="3066" y="2496"/>
              <a:ext cx="1877" cy="0"/>
            </a:xfrm>
            <a:prstGeom prst="line">
              <a:avLst/>
            </a:prstGeom>
            <a:grpFill/>
            <a:ln w="9525">
              <a:solidFill>
                <a:schemeClr val="tx1"/>
              </a:solidFill>
              <a:prstDash val="dash"/>
              <a:round/>
              <a:headEnd/>
              <a:tailEnd/>
            </a:ln>
            <a:extLst/>
          </p:spPr>
          <p:txBody>
            <a:bodyPr/>
            <a:lstStyle/>
            <a:p>
              <a:endParaRPr lang="vi-VN"/>
            </a:p>
          </p:txBody>
        </p:sp>
        <p:sp>
          <p:nvSpPr>
            <p:cNvPr id="39" name="Line 94"/>
            <p:cNvSpPr>
              <a:spLocks noChangeShapeType="1"/>
            </p:cNvSpPr>
            <p:nvPr/>
          </p:nvSpPr>
          <p:spPr bwMode="auto">
            <a:xfrm>
              <a:off x="4951" y="2504"/>
              <a:ext cx="0" cy="1409"/>
            </a:xfrm>
            <a:prstGeom prst="line">
              <a:avLst/>
            </a:prstGeom>
            <a:grpFill/>
            <a:ln w="9525">
              <a:solidFill>
                <a:schemeClr val="tx1"/>
              </a:solidFill>
              <a:prstDash val="dash"/>
              <a:round/>
              <a:headEnd/>
              <a:tailEnd/>
            </a:ln>
            <a:extLst/>
          </p:spPr>
          <p:txBody>
            <a:bodyPr/>
            <a:lstStyle/>
            <a:p>
              <a:endParaRPr lang="vi-VN"/>
            </a:p>
          </p:txBody>
        </p:sp>
        <p:sp>
          <p:nvSpPr>
            <p:cNvPr id="40" name="Line 95"/>
            <p:cNvSpPr>
              <a:spLocks noChangeShapeType="1"/>
            </p:cNvSpPr>
            <p:nvPr/>
          </p:nvSpPr>
          <p:spPr bwMode="auto">
            <a:xfrm>
              <a:off x="3066" y="2253"/>
              <a:ext cx="1642" cy="0"/>
            </a:xfrm>
            <a:prstGeom prst="line">
              <a:avLst/>
            </a:prstGeom>
            <a:grpFill/>
            <a:ln w="9525">
              <a:solidFill>
                <a:schemeClr val="tx1"/>
              </a:solidFill>
              <a:prstDash val="dash"/>
              <a:round/>
              <a:headEnd/>
              <a:tailEnd/>
            </a:ln>
            <a:extLst/>
          </p:spPr>
          <p:txBody>
            <a:bodyPr/>
            <a:lstStyle/>
            <a:p>
              <a:endParaRPr lang="vi-VN"/>
            </a:p>
          </p:txBody>
        </p:sp>
        <p:sp>
          <p:nvSpPr>
            <p:cNvPr id="41" name="Line 96"/>
            <p:cNvSpPr>
              <a:spLocks noChangeShapeType="1"/>
            </p:cNvSpPr>
            <p:nvPr/>
          </p:nvSpPr>
          <p:spPr bwMode="auto">
            <a:xfrm>
              <a:off x="3058" y="1032"/>
              <a:ext cx="1408" cy="0"/>
            </a:xfrm>
            <a:prstGeom prst="line">
              <a:avLst/>
            </a:prstGeom>
            <a:grpFill/>
            <a:ln w="9525">
              <a:solidFill>
                <a:schemeClr val="tx1"/>
              </a:solidFill>
              <a:prstDash val="dash"/>
              <a:round/>
              <a:headEnd/>
              <a:tailEnd/>
            </a:ln>
            <a:extLst/>
          </p:spPr>
          <p:txBody>
            <a:bodyPr/>
            <a:lstStyle/>
            <a:p>
              <a:endParaRPr lang="vi-VN"/>
            </a:p>
          </p:txBody>
        </p:sp>
        <p:sp>
          <p:nvSpPr>
            <p:cNvPr id="42" name="Line 97"/>
            <p:cNvSpPr>
              <a:spLocks noChangeShapeType="1"/>
            </p:cNvSpPr>
            <p:nvPr/>
          </p:nvSpPr>
          <p:spPr bwMode="auto">
            <a:xfrm flipH="1" flipV="1">
              <a:off x="4458" y="1025"/>
              <a:ext cx="0" cy="2903"/>
            </a:xfrm>
            <a:prstGeom prst="line">
              <a:avLst/>
            </a:prstGeom>
            <a:grpFill/>
            <a:ln w="9525">
              <a:solidFill>
                <a:schemeClr val="tx1"/>
              </a:solidFill>
              <a:prstDash val="dash"/>
              <a:round/>
              <a:headEnd/>
              <a:tailEnd/>
            </a:ln>
            <a:extLst/>
          </p:spPr>
          <p:txBody>
            <a:bodyPr/>
            <a:lstStyle/>
            <a:p>
              <a:endParaRPr lang="vi-VN"/>
            </a:p>
          </p:txBody>
        </p:sp>
        <p:sp>
          <p:nvSpPr>
            <p:cNvPr id="43" name="Line 98"/>
            <p:cNvSpPr>
              <a:spLocks noChangeShapeType="1"/>
            </p:cNvSpPr>
            <p:nvPr/>
          </p:nvSpPr>
          <p:spPr bwMode="auto">
            <a:xfrm>
              <a:off x="4223" y="1533"/>
              <a:ext cx="0" cy="2395"/>
            </a:xfrm>
            <a:prstGeom prst="line">
              <a:avLst/>
            </a:prstGeom>
            <a:grpFill/>
            <a:ln w="9525">
              <a:solidFill>
                <a:schemeClr val="tx1"/>
              </a:solidFill>
              <a:prstDash val="dash"/>
              <a:round/>
              <a:headEnd/>
              <a:tailEnd/>
            </a:ln>
            <a:extLst/>
          </p:spPr>
          <p:txBody>
            <a:bodyPr/>
            <a:lstStyle/>
            <a:p>
              <a:endParaRPr lang="vi-VN"/>
            </a:p>
          </p:txBody>
        </p:sp>
        <p:sp>
          <p:nvSpPr>
            <p:cNvPr id="44" name="Line 99"/>
            <p:cNvSpPr>
              <a:spLocks noChangeShapeType="1"/>
            </p:cNvSpPr>
            <p:nvPr/>
          </p:nvSpPr>
          <p:spPr bwMode="auto">
            <a:xfrm>
              <a:off x="3066" y="2011"/>
              <a:ext cx="938" cy="0"/>
            </a:xfrm>
            <a:prstGeom prst="line">
              <a:avLst/>
            </a:prstGeom>
            <a:grpFill/>
            <a:ln w="9525">
              <a:solidFill>
                <a:schemeClr val="tx1"/>
              </a:solidFill>
              <a:prstDash val="dash"/>
              <a:round/>
              <a:headEnd/>
              <a:tailEnd/>
            </a:ln>
            <a:extLst/>
          </p:spPr>
          <p:txBody>
            <a:bodyPr/>
            <a:lstStyle/>
            <a:p>
              <a:endParaRPr lang="vi-VN"/>
            </a:p>
          </p:txBody>
        </p:sp>
        <p:sp>
          <p:nvSpPr>
            <p:cNvPr id="45" name="Line 100"/>
            <p:cNvSpPr>
              <a:spLocks noChangeShapeType="1"/>
            </p:cNvSpPr>
            <p:nvPr/>
          </p:nvSpPr>
          <p:spPr bwMode="auto">
            <a:xfrm flipV="1">
              <a:off x="3997" y="2003"/>
              <a:ext cx="0" cy="1925"/>
            </a:xfrm>
            <a:prstGeom prst="line">
              <a:avLst/>
            </a:prstGeom>
            <a:grpFill/>
            <a:ln w="9525">
              <a:solidFill>
                <a:schemeClr val="tx1"/>
              </a:solidFill>
              <a:prstDash val="dash"/>
              <a:round/>
              <a:headEnd/>
              <a:tailEnd/>
            </a:ln>
            <a:extLst/>
          </p:spPr>
          <p:txBody>
            <a:bodyPr/>
            <a:lstStyle/>
            <a:p>
              <a:endParaRPr lang="vi-VN"/>
            </a:p>
          </p:txBody>
        </p:sp>
        <p:sp>
          <p:nvSpPr>
            <p:cNvPr id="46" name="Text Box 101"/>
            <p:cNvSpPr txBox="1">
              <a:spLocks noChangeArrowheads="1"/>
            </p:cNvSpPr>
            <p:nvPr/>
          </p:nvSpPr>
          <p:spPr bwMode="auto">
            <a:xfrm>
              <a:off x="2874" y="335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47" name="Text Box 102"/>
            <p:cNvSpPr txBox="1">
              <a:spLocks noChangeArrowheads="1"/>
            </p:cNvSpPr>
            <p:nvPr/>
          </p:nvSpPr>
          <p:spPr bwMode="auto">
            <a:xfrm>
              <a:off x="2887" y="359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48" name="Text Box 103"/>
            <p:cNvSpPr txBox="1">
              <a:spLocks noChangeArrowheads="1"/>
            </p:cNvSpPr>
            <p:nvPr/>
          </p:nvSpPr>
          <p:spPr bwMode="auto">
            <a:xfrm>
              <a:off x="2887" y="3115"/>
              <a:ext cx="189"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49" name="Text Box 104"/>
            <p:cNvSpPr txBox="1">
              <a:spLocks noChangeArrowheads="1"/>
            </p:cNvSpPr>
            <p:nvPr/>
          </p:nvSpPr>
          <p:spPr bwMode="auto">
            <a:xfrm>
              <a:off x="2878" y="262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50" name="Text Box 105"/>
            <p:cNvSpPr txBox="1">
              <a:spLocks noChangeArrowheads="1"/>
            </p:cNvSpPr>
            <p:nvPr/>
          </p:nvSpPr>
          <p:spPr bwMode="auto">
            <a:xfrm>
              <a:off x="2878" y="284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51" name="Text Box 106"/>
            <p:cNvSpPr txBox="1">
              <a:spLocks noChangeArrowheads="1"/>
            </p:cNvSpPr>
            <p:nvPr/>
          </p:nvSpPr>
          <p:spPr bwMode="auto">
            <a:xfrm>
              <a:off x="2878" y="190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52" name="Text Box 107"/>
            <p:cNvSpPr txBox="1">
              <a:spLocks noChangeArrowheads="1"/>
            </p:cNvSpPr>
            <p:nvPr/>
          </p:nvSpPr>
          <p:spPr bwMode="auto">
            <a:xfrm>
              <a:off x="2874" y="214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53" name="Text Box 108"/>
            <p:cNvSpPr txBox="1">
              <a:spLocks noChangeArrowheads="1"/>
            </p:cNvSpPr>
            <p:nvPr/>
          </p:nvSpPr>
          <p:spPr bwMode="auto">
            <a:xfrm>
              <a:off x="2878" y="2380"/>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54" name="Text Box 109"/>
            <p:cNvSpPr txBox="1">
              <a:spLocks noChangeArrowheads="1"/>
            </p:cNvSpPr>
            <p:nvPr/>
          </p:nvSpPr>
          <p:spPr bwMode="auto">
            <a:xfrm>
              <a:off x="2801" y="1433"/>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55" name="Text Box 110"/>
            <p:cNvSpPr txBox="1">
              <a:spLocks noChangeArrowheads="1"/>
            </p:cNvSpPr>
            <p:nvPr/>
          </p:nvSpPr>
          <p:spPr bwMode="auto">
            <a:xfrm>
              <a:off x="2874" y="166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56" name="Text Box 111"/>
            <p:cNvSpPr txBox="1">
              <a:spLocks noChangeArrowheads="1"/>
            </p:cNvSpPr>
            <p:nvPr/>
          </p:nvSpPr>
          <p:spPr bwMode="auto">
            <a:xfrm>
              <a:off x="2801" y="924"/>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12</a:t>
              </a:r>
            </a:p>
          </p:txBody>
        </p:sp>
        <p:sp>
          <p:nvSpPr>
            <p:cNvPr id="57" name="Text Box 112"/>
            <p:cNvSpPr txBox="1">
              <a:spLocks noChangeArrowheads="1"/>
            </p:cNvSpPr>
            <p:nvPr/>
          </p:nvSpPr>
          <p:spPr bwMode="auto">
            <a:xfrm>
              <a:off x="2816" y="1175"/>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11</a:t>
              </a:r>
            </a:p>
          </p:txBody>
        </p:sp>
        <p:sp>
          <p:nvSpPr>
            <p:cNvPr id="58" name="Text Box 113"/>
            <p:cNvSpPr txBox="1">
              <a:spLocks noChangeArrowheads="1"/>
            </p:cNvSpPr>
            <p:nvPr/>
          </p:nvSpPr>
          <p:spPr bwMode="auto">
            <a:xfrm>
              <a:off x="5553" y="3898"/>
              <a:ext cx="188"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sp>
          <p:nvSpPr>
            <p:cNvPr id="59" name="Text Box 114"/>
            <p:cNvSpPr txBox="1">
              <a:spLocks noChangeArrowheads="1"/>
            </p:cNvSpPr>
            <p:nvPr/>
          </p:nvSpPr>
          <p:spPr bwMode="auto">
            <a:xfrm>
              <a:off x="2878" y="688"/>
              <a:ext cx="192"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t>
              </a:r>
            </a:p>
          </p:txBody>
        </p:sp>
        <p:sp>
          <p:nvSpPr>
            <p:cNvPr id="60" name="Text Box 115"/>
            <p:cNvSpPr txBox="1">
              <a:spLocks noChangeArrowheads="1"/>
            </p:cNvSpPr>
            <p:nvPr/>
          </p:nvSpPr>
          <p:spPr bwMode="auto">
            <a:xfrm>
              <a:off x="2845" y="3927"/>
              <a:ext cx="212" cy="267"/>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0</a:t>
              </a:r>
              <a:endParaRPr lang="en-US"/>
            </a:p>
          </p:txBody>
        </p:sp>
        <p:sp>
          <p:nvSpPr>
            <p:cNvPr id="61" name="Text Box 116"/>
            <p:cNvSpPr txBox="1">
              <a:spLocks noChangeArrowheads="1"/>
            </p:cNvSpPr>
            <p:nvPr/>
          </p:nvSpPr>
          <p:spPr bwMode="auto">
            <a:xfrm>
              <a:off x="3433" y="3936"/>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62" name="Text Box 117"/>
            <p:cNvSpPr txBox="1">
              <a:spLocks noChangeArrowheads="1"/>
            </p:cNvSpPr>
            <p:nvPr/>
          </p:nvSpPr>
          <p:spPr bwMode="auto">
            <a:xfrm>
              <a:off x="3191"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63" name="Text Box 118"/>
            <p:cNvSpPr txBox="1">
              <a:spLocks noChangeArrowheads="1"/>
            </p:cNvSpPr>
            <p:nvPr/>
          </p:nvSpPr>
          <p:spPr bwMode="auto">
            <a:xfrm>
              <a:off x="3677" y="3938"/>
              <a:ext cx="190"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64" name="Text Box 119"/>
            <p:cNvSpPr txBox="1">
              <a:spLocks noChangeArrowheads="1"/>
            </p:cNvSpPr>
            <p:nvPr/>
          </p:nvSpPr>
          <p:spPr bwMode="auto">
            <a:xfrm>
              <a:off x="4130"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65" name="Text Box 120"/>
            <p:cNvSpPr txBox="1">
              <a:spLocks noChangeArrowheads="1"/>
            </p:cNvSpPr>
            <p:nvPr/>
          </p:nvSpPr>
          <p:spPr bwMode="auto">
            <a:xfrm>
              <a:off x="3894" y="394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66" name="Text Box 121"/>
            <p:cNvSpPr txBox="1">
              <a:spLocks noChangeArrowheads="1"/>
            </p:cNvSpPr>
            <p:nvPr/>
          </p:nvSpPr>
          <p:spPr bwMode="auto">
            <a:xfrm>
              <a:off x="4856"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67" name="Text Box 122"/>
            <p:cNvSpPr txBox="1">
              <a:spLocks noChangeArrowheads="1"/>
            </p:cNvSpPr>
            <p:nvPr/>
          </p:nvSpPr>
          <p:spPr bwMode="auto">
            <a:xfrm>
              <a:off x="4607"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68" name="Text Box 123"/>
            <p:cNvSpPr txBox="1">
              <a:spLocks noChangeArrowheads="1"/>
            </p:cNvSpPr>
            <p:nvPr/>
          </p:nvSpPr>
          <p:spPr bwMode="auto">
            <a:xfrm>
              <a:off x="4364"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69" name="Text Box 124"/>
            <p:cNvSpPr txBox="1">
              <a:spLocks noChangeArrowheads="1"/>
            </p:cNvSpPr>
            <p:nvPr/>
          </p:nvSpPr>
          <p:spPr bwMode="auto">
            <a:xfrm>
              <a:off x="5272" y="3929"/>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70" name="Text Box 125"/>
            <p:cNvSpPr txBox="1">
              <a:spLocks noChangeArrowheads="1"/>
            </p:cNvSpPr>
            <p:nvPr/>
          </p:nvSpPr>
          <p:spPr bwMode="auto">
            <a:xfrm>
              <a:off x="5092"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71" name="Oval 126"/>
            <p:cNvSpPr>
              <a:spLocks noChangeArrowheads="1"/>
            </p:cNvSpPr>
            <p:nvPr/>
          </p:nvSpPr>
          <p:spPr bwMode="auto">
            <a:xfrm flipV="1">
              <a:off x="3981" y="198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2" name="Oval 127"/>
            <p:cNvSpPr>
              <a:spLocks noChangeArrowheads="1"/>
            </p:cNvSpPr>
            <p:nvPr/>
          </p:nvSpPr>
          <p:spPr bwMode="auto">
            <a:xfrm flipV="1">
              <a:off x="5162" y="295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3" name="Oval 128"/>
            <p:cNvSpPr>
              <a:spLocks noChangeArrowheads="1"/>
            </p:cNvSpPr>
            <p:nvPr/>
          </p:nvSpPr>
          <p:spPr bwMode="auto">
            <a:xfrm flipV="1">
              <a:off x="4677" y="223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4" name="Oval 129"/>
            <p:cNvSpPr>
              <a:spLocks noChangeArrowheads="1"/>
            </p:cNvSpPr>
            <p:nvPr/>
          </p:nvSpPr>
          <p:spPr bwMode="auto">
            <a:xfrm flipV="1">
              <a:off x="4435" y="101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5" name="Oval 130"/>
            <p:cNvSpPr>
              <a:spLocks noChangeArrowheads="1"/>
            </p:cNvSpPr>
            <p:nvPr/>
          </p:nvSpPr>
          <p:spPr bwMode="auto">
            <a:xfrm flipV="1">
              <a:off x="3738" y="344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6" name="Oval 131"/>
            <p:cNvSpPr>
              <a:spLocks noChangeArrowheads="1"/>
            </p:cNvSpPr>
            <p:nvPr/>
          </p:nvSpPr>
          <p:spPr bwMode="auto">
            <a:xfrm flipV="1">
              <a:off x="5397" y="367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7" name="Oval 132"/>
            <p:cNvSpPr>
              <a:spLocks noChangeArrowheads="1"/>
            </p:cNvSpPr>
            <p:nvPr/>
          </p:nvSpPr>
          <p:spPr bwMode="auto">
            <a:xfrm flipV="1">
              <a:off x="4927" y="248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8" name="Oval 133"/>
            <p:cNvSpPr>
              <a:spLocks noChangeArrowheads="1"/>
            </p:cNvSpPr>
            <p:nvPr/>
          </p:nvSpPr>
          <p:spPr bwMode="auto">
            <a:xfrm flipV="1">
              <a:off x="4200" y="151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9" name="Line 134"/>
            <p:cNvSpPr>
              <a:spLocks noChangeShapeType="1"/>
            </p:cNvSpPr>
            <p:nvPr/>
          </p:nvSpPr>
          <p:spPr bwMode="auto">
            <a:xfrm>
              <a:off x="5420" y="3701"/>
              <a:ext cx="0" cy="235"/>
            </a:xfrm>
            <a:prstGeom prst="line">
              <a:avLst/>
            </a:prstGeom>
            <a:grpFill/>
            <a:ln w="28575">
              <a:solidFill>
                <a:schemeClr val="accent3">
                  <a:lumMod val="75000"/>
                </a:schemeClr>
              </a:solidFill>
              <a:round/>
              <a:headEnd/>
              <a:tailEnd/>
            </a:ln>
            <a:extLst/>
          </p:spPr>
          <p:txBody>
            <a:bodyPr/>
            <a:lstStyle/>
            <a:p>
              <a:endParaRPr lang="vi-VN"/>
            </a:p>
          </p:txBody>
        </p:sp>
        <p:sp>
          <p:nvSpPr>
            <p:cNvPr id="80" name="Line 136"/>
            <p:cNvSpPr>
              <a:spLocks noChangeShapeType="1"/>
            </p:cNvSpPr>
            <p:nvPr/>
          </p:nvSpPr>
          <p:spPr bwMode="auto">
            <a:xfrm>
              <a:off x="4701" y="2246"/>
              <a:ext cx="0" cy="1690"/>
            </a:xfrm>
            <a:prstGeom prst="line">
              <a:avLst/>
            </a:prstGeom>
            <a:grpFill/>
            <a:ln w="28575">
              <a:solidFill>
                <a:schemeClr val="accent3">
                  <a:lumMod val="75000"/>
                </a:schemeClr>
              </a:solidFill>
              <a:round/>
              <a:headEnd/>
              <a:tailEnd/>
            </a:ln>
            <a:extLst/>
          </p:spPr>
          <p:txBody>
            <a:bodyPr/>
            <a:lstStyle/>
            <a:p>
              <a:endParaRPr lang="vi-VN"/>
            </a:p>
          </p:txBody>
        </p:sp>
        <p:sp>
          <p:nvSpPr>
            <p:cNvPr id="81" name="Line 137"/>
            <p:cNvSpPr>
              <a:spLocks noChangeShapeType="1"/>
            </p:cNvSpPr>
            <p:nvPr/>
          </p:nvSpPr>
          <p:spPr bwMode="auto">
            <a:xfrm>
              <a:off x="5178" y="2989"/>
              <a:ext cx="0" cy="939"/>
            </a:xfrm>
            <a:prstGeom prst="line">
              <a:avLst/>
            </a:prstGeom>
            <a:grpFill/>
            <a:ln w="28575">
              <a:solidFill>
                <a:schemeClr val="accent3">
                  <a:lumMod val="75000"/>
                </a:schemeClr>
              </a:solidFill>
              <a:round/>
              <a:headEnd/>
              <a:tailEnd/>
            </a:ln>
            <a:extLst/>
          </p:spPr>
          <p:txBody>
            <a:bodyPr/>
            <a:lstStyle/>
            <a:p>
              <a:endParaRPr lang="vi-VN"/>
            </a:p>
          </p:txBody>
        </p:sp>
        <p:sp>
          <p:nvSpPr>
            <p:cNvPr id="82" name="Line 138"/>
            <p:cNvSpPr>
              <a:spLocks noChangeShapeType="1"/>
            </p:cNvSpPr>
            <p:nvPr/>
          </p:nvSpPr>
          <p:spPr bwMode="auto">
            <a:xfrm>
              <a:off x="4951" y="2504"/>
              <a:ext cx="0" cy="1409"/>
            </a:xfrm>
            <a:prstGeom prst="line">
              <a:avLst/>
            </a:prstGeom>
            <a:grpFill/>
            <a:ln w="28575">
              <a:solidFill>
                <a:schemeClr val="accent3">
                  <a:lumMod val="75000"/>
                </a:schemeClr>
              </a:solidFill>
              <a:round/>
              <a:headEnd/>
              <a:tailEnd/>
            </a:ln>
            <a:extLst/>
          </p:spPr>
          <p:txBody>
            <a:bodyPr/>
            <a:lstStyle/>
            <a:p>
              <a:endParaRPr lang="vi-VN"/>
            </a:p>
          </p:txBody>
        </p:sp>
        <p:sp>
          <p:nvSpPr>
            <p:cNvPr id="83" name="Line 139"/>
            <p:cNvSpPr>
              <a:spLocks noChangeShapeType="1"/>
            </p:cNvSpPr>
            <p:nvPr/>
          </p:nvSpPr>
          <p:spPr bwMode="auto">
            <a:xfrm flipH="1" flipV="1">
              <a:off x="4458" y="1029"/>
              <a:ext cx="0" cy="2903"/>
            </a:xfrm>
            <a:prstGeom prst="line">
              <a:avLst/>
            </a:prstGeom>
            <a:grpFill/>
            <a:ln w="28575">
              <a:solidFill>
                <a:schemeClr val="accent3">
                  <a:lumMod val="75000"/>
                </a:schemeClr>
              </a:solidFill>
              <a:round/>
              <a:headEnd/>
              <a:tailEnd/>
            </a:ln>
            <a:extLst/>
          </p:spPr>
          <p:txBody>
            <a:bodyPr/>
            <a:lstStyle/>
            <a:p>
              <a:endParaRPr lang="vi-VN"/>
            </a:p>
          </p:txBody>
        </p:sp>
        <p:sp>
          <p:nvSpPr>
            <p:cNvPr id="84" name="Line 140"/>
            <p:cNvSpPr>
              <a:spLocks noChangeShapeType="1"/>
            </p:cNvSpPr>
            <p:nvPr/>
          </p:nvSpPr>
          <p:spPr bwMode="auto">
            <a:xfrm>
              <a:off x="4223" y="1533"/>
              <a:ext cx="0" cy="2395"/>
            </a:xfrm>
            <a:prstGeom prst="line">
              <a:avLst/>
            </a:prstGeom>
            <a:grpFill/>
            <a:ln w="28575">
              <a:solidFill>
                <a:schemeClr val="accent3">
                  <a:lumMod val="75000"/>
                </a:schemeClr>
              </a:solidFill>
              <a:round/>
              <a:headEnd/>
              <a:tailEnd/>
            </a:ln>
            <a:extLst/>
          </p:spPr>
          <p:txBody>
            <a:bodyPr/>
            <a:lstStyle/>
            <a:p>
              <a:endParaRPr lang="vi-VN"/>
            </a:p>
          </p:txBody>
        </p:sp>
        <p:sp>
          <p:nvSpPr>
            <p:cNvPr id="85" name="Line 141"/>
            <p:cNvSpPr>
              <a:spLocks noChangeShapeType="1"/>
            </p:cNvSpPr>
            <p:nvPr/>
          </p:nvSpPr>
          <p:spPr bwMode="auto">
            <a:xfrm flipV="1">
              <a:off x="4000" y="2003"/>
              <a:ext cx="0" cy="1925"/>
            </a:xfrm>
            <a:prstGeom prst="line">
              <a:avLst/>
            </a:prstGeom>
            <a:grpFill/>
            <a:ln w="28575">
              <a:solidFill>
                <a:schemeClr val="accent3">
                  <a:lumMod val="75000"/>
                </a:schemeClr>
              </a:solidFill>
              <a:round/>
              <a:headEnd/>
              <a:tailEnd/>
            </a:ln>
            <a:extLst/>
          </p:spPr>
          <p:txBody>
            <a:bodyPr/>
            <a:lstStyle/>
            <a:p>
              <a:endParaRPr lang="vi-VN"/>
            </a:p>
          </p:txBody>
        </p:sp>
        <p:sp>
          <p:nvSpPr>
            <p:cNvPr id="86" name="Line 142"/>
            <p:cNvSpPr>
              <a:spLocks noChangeShapeType="1"/>
            </p:cNvSpPr>
            <p:nvPr/>
          </p:nvSpPr>
          <p:spPr bwMode="auto">
            <a:xfrm>
              <a:off x="3760" y="3456"/>
              <a:ext cx="0" cy="480"/>
            </a:xfrm>
            <a:prstGeom prst="line">
              <a:avLst/>
            </a:prstGeom>
            <a:grpFill/>
            <a:ln w="9525">
              <a:solidFill>
                <a:schemeClr val="tx1"/>
              </a:solidFill>
              <a:prstDash val="dash"/>
              <a:round/>
              <a:headEnd/>
              <a:tailEnd/>
            </a:ln>
            <a:extLst/>
          </p:spPr>
          <p:txBody>
            <a:bodyPr/>
            <a:lstStyle/>
            <a:p>
              <a:endParaRPr lang="vi-VN"/>
            </a:p>
          </p:txBody>
        </p:sp>
        <p:sp>
          <p:nvSpPr>
            <p:cNvPr id="87" name="Line 143"/>
            <p:cNvSpPr>
              <a:spLocks noChangeShapeType="1"/>
            </p:cNvSpPr>
            <p:nvPr/>
          </p:nvSpPr>
          <p:spPr bwMode="auto">
            <a:xfrm>
              <a:off x="3760" y="3456"/>
              <a:ext cx="0" cy="480"/>
            </a:xfrm>
            <a:prstGeom prst="line">
              <a:avLst/>
            </a:prstGeom>
            <a:grpFill/>
            <a:ln w="28575">
              <a:solidFill>
                <a:schemeClr val="accent3">
                  <a:lumMod val="75000"/>
                </a:schemeClr>
              </a:solidFill>
              <a:round/>
              <a:headEnd/>
              <a:tailEnd/>
            </a:ln>
            <a:extLst/>
          </p:spPr>
          <p:txBody>
            <a:bodyPr/>
            <a:lstStyle/>
            <a:p>
              <a:endParaRPr lang="vi-VN"/>
            </a:p>
          </p:txBody>
        </p:sp>
      </p:grpSp>
      <p:sp>
        <p:nvSpPr>
          <p:cNvPr id="88" name="TextBox 87"/>
          <p:cNvSpPr txBox="1"/>
          <p:nvPr/>
        </p:nvSpPr>
        <p:spPr>
          <a:xfrm>
            <a:off x="152400" y="2128867"/>
            <a:ext cx="3122971" cy="461665"/>
          </a:xfrm>
          <a:prstGeom prst="rect">
            <a:avLst/>
          </a:prstGeom>
          <a:noFill/>
        </p:spPr>
        <p:txBody>
          <a:bodyPr wrap="none" rtlCol="0">
            <a:spAutoFit/>
          </a:bodyPr>
          <a:lstStyle/>
          <a:p>
            <a:r>
              <a:rPr lang="en-US" sz="2400" dirty="0" smtClean="0">
                <a:solidFill>
                  <a:srgbClr val="00B050"/>
                </a:solidFill>
              </a:rPr>
              <a:t>b) </a:t>
            </a:r>
            <a:r>
              <a:rPr lang="en-US" sz="2400" dirty="0" err="1" smtClean="0">
                <a:solidFill>
                  <a:srgbClr val="00B050"/>
                </a:solidFill>
              </a:rPr>
              <a:t>Biểu</a:t>
            </a:r>
            <a:r>
              <a:rPr lang="en-US" sz="2400" dirty="0" smtClean="0">
                <a:solidFill>
                  <a:srgbClr val="00B050"/>
                </a:solidFill>
              </a:rPr>
              <a:t> </a:t>
            </a:r>
            <a:r>
              <a:rPr lang="en-US" sz="2400" dirty="0" err="1" smtClean="0">
                <a:solidFill>
                  <a:srgbClr val="00B050"/>
                </a:solidFill>
              </a:rPr>
              <a:t>đồ</a:t>
            </a:r>
            <a:r>
              <a:rPr lang="en-US" sz="2400" dirty="0" smtClean="0">
                <a:solidFill>
                  <a:srgbClr val="00B050"/>
                </a:solidFill>
              </a:rPr>
              <a:t> </a:t>
            </a:r>
            <a:r>
              <a:rPr lang="en-US" sz="2400" dirty="0" err="1" smtClean="0">
                <a:solidFill>
                  <a:srgbClr val="00B050"/>
                </a:solidFill>
              </a:rPr>
              <a:t>đoạn</a:t>
            </a:r>
            <a:r>
              <a:rPr lang="en-US" sz="2400" dirty="0" smtClean="0">
                <a:solidFill>
                  <a:srgbClr val="00B050"/>
                </a:solidFill>
              </a:rPr>
              <a:t> </a:t>
            </a:r>
            <a:r>
              <a:rPr lang="en-US" sz="2400" dirty="0" err="1" smtClean="0">
                <a:solidFill>
                  <a:srgbClr val="00B050"/>
                </a:solidFill>
              </a:rPr>
              <a:t>thẳng</a:t>
            </a:r>
            <a:endParaRPr lang="vi-VN" sz="2400" dirty="0">
              <a:solidFill>
                <a:srgbClr val="00B050"/>
              </a:solidFill>
            </a:endParaRPr>
          </a:p>
        </p:txBody>
      </p:sp>
      <p:grpSp>
        <p:nvGrpSpPr>
          <p:cNvPr id="89" name="Group 88"/>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90" name="Chevron 89"/>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91" name="Chevron 90"/>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2" name="Pentagon 91"/>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93" name="Text Box 64"/>
          <p:cNvSpPr txBox="1">
            <a:spLocks noChangeArrowheads="1"/>
          </p:cNvSpPr>
          <p:nvPr/>
        </p:nvSpPr>
        <p:spPr bwMode="auto">
          <a:xfrm>
            <a:off x="152400" y="2641937"/>
            <a:ext cx="4152775" cy="1015663"/>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wrap="square">
            <a:spAutoFit/>
          </a:bodyPr>
          <a:lstStyle/>
          <a:p>
            <a:pPr algn="just">
              <a:spcBef>
                <a:spcPct val="50000"/>
              </a:spcBef>
              <a:defRPr/>
            </a:pPr>
            <a:r>
              <a:rPr lang="en-US" sz="2000" b="1" smtClean="0">
                <a:solidFill>
                  <a:srgbClr val="0000CC"/>
                </a:solidFill>
                <a:cs typeface="Arial" charset="0"/>
              </a:rPr>
              <a:t>? Dựa vào biểu đồ, hãy nhận xét điểm kiểm tra học kì I của học sinh lớp 7C</a:t>
            </a:r>
            <a:endParaRPr lang="en-US" sz="2000" b="1" dirty="0">
              <a:solidFill>
                <a:srgbClr val="0000CC"/>
              </a:solidFill>
              <a:cs typeface="Arial" charset="0"/>
            </a:endParaRPr>
          </a:p>
        </p:txBody>
      </p:sp>
      <p:sp>
        <p:nvSpPr>
          <p:cNvPr id="94" name="Rectangle 65"/>
          <p:cNvSpPr txBox="1">
            <a:spLocks noChangeArrowheads="1"/>
          </p:cNvSpPr>
          <p:nvPr/>
        </p:nvSpPr>
        <p:spPr bwMode="auto">
          <a:xfrm>
            <a:off x="152400" y="2697417"/>
            <a:ext cx="3810000" cy="57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en-US" sz="2000" u="sng">
              <a:solidFill>
                <a:srgbClr val="002060"/>
              </a:solidFill>
              <a:latin typeface=".VnTime" pitchFamily="34" charset="0"/>
            </a:endParaRPr>
          </a:p>
          <a:p>
            <a:pPr eaLnBrk="1" hangingPunct="1">
              <a:lnSpc>
                <a:spcPct val="80000"/>
              </a:lnSpc>
              <a:spcBef>
                <a:spcPct val="20000"/>
              </a:spcBef>
            </a:pPr>
            <a:r>
              <a:rPr lang="en-US" sz="2400">
                <a:solidFill>
                  <a:srgbClr val="002060"/>
                </a:solidFill>
                <a:latin typeface="Times New Roman" pitchFamily="18" charset="0"/>
                <a:cs typeface="Times New Roman" pitchFamily="18" charset="0"/>
              </a:rPr>
              <a:t>Lớp 7C có 50 học sinh.</a:t>
            </a:r>
          </a:p>
          <a:p>
            <a:pPr eaLnBrk="1" hangingPunct="1">
              <a:lnSpc>
                <a:spcPct val="80000"/>
              </a:lnSpc>
              <a:spcBef>
                <a:spcPct val="20000"/>
              </a:spcBef>
            </a:pPr>
            <a:endParaRPr lang="en-US" sz="2000">
              <a:solidFill>
                <a:srgbClr val="002060"/>
              </a:solidFill>
              <a:latin typeface=".VnTime" pitchFamily="34" charset="0"/>
            </a:endParaRPr>
          </a:p>
        </p:txBody>
      </p:sp>
      <p:sp>
        <p:nvSpPr>
          <p:cNvPr id="95" name="Rectangle 65"/>
          <p:cNvSpPr txBox="1">
            <a:spLocks noChangeArrowheads="1"/>
          </p:cNvSpPr>
          <p:nvPr/>
        </p:nvSpPr>
        <p:spPr bwMode="auto">
          <a:xfrm>
            <a:off x="152400" y="3321969"/>
            <a:ext cx="415277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sz="2000">
                <a:solidFill>
                  <a:srgbClr val="002060"/>
                </a:solidFill>
                <a:latin typeface=".VnTime" pitchFamily="34" charset="0"/>
              </a:rPr>
              <a:t>+ </a:t>
            </a:r>
            <a:r>
              <a:rPr lang="en-US" sz="2400">
                <a:solidFill>
                  <a:srgbClr val="002060"/>
                </a:solidFill>
                <a:latin typeface="Times New Roman" pitchFamily="18" charset="0"/>
                <a:cs typeface="Times New Roman" pitchFamily="18" charset="0"/>
              </a:rPr>
              <a:t>Có duy nhất </a:t>
            </a:r>
            <a:r>
              <a:rPr lang="en-US" sz="2400" smtClean="0">
                <a:solidFill>
                  <a:srgbClr val="002060"/>
                </a:solidFill>
                <a:latin typeface="Times New Roman" pitchFamily="18" charset="0"/>
                <a:cs typeface="Times New Roman" pitchFamily="18" charset="0"/>
              </a:rPr>
              <a:t>1 </a:t>
            </a:r>
            <a:r>
              <a:rPr lang="en-US" sz="2400">
                <a:solidFill>
                  <a:srgbClr val="002060"/>
                </a:solidFill>
                <a:latin typeface="Times New Roman" pitchFamily="18" charset="0"/>
                <a:cs typeface="Times New Roman" pitchFamily="18" charset="0"/>
              </a:rPr>
              <a:t>học sinh đạt điểm 10</a:t>
            </a:r>
            <a:r>
              <a:rPr lang="en-US" sz="2400">
                <a:solidFill>
                  <a:srgbClr val="002060"/>
                </a:solidFill>
                <a:latin typeface=".VnTime" pitchFamily="34" charset="0"/>
              </a:rPr>
              <a:t>. </a:t>
            </a:r>
            <a:endParaRPr lang="en-US" sz="2000">
              <a:solidFill>
                <a:srgbClr val="002060"/>
              </a:solidFill>
              <a:latin typeface=".VnTime" pitchFamily="34" charset="0"/>
            </a:endParaRPr>
          </a:p>
        </p:txBody>
      </p:sp>
      <p:sp>
        <p:nvSpPr>
          <p:cNvPr id="96" name="Rectangle 65"/>
          <p:cNvSpPr txBox="1">
            <a:spLocks noChangeArrowheads="1"/>
          </p:cNvSpPr>
          <p:nvPr/>
        </p:nvSpPr>
        <p:spPr bwMode="auto">
          <a:xfrm>
            <a:off x="152400" y="40386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dirty="0" err="1" smtClean="0">
                <a:solidFill>
                  <a:srgbClr val="002060"/>
                </a:solidFill>
                <a:latin typeface="Times New Roman" pitchFamily="18" charset="0"/>
                <a:cs typeface="Times New Roman" pitchFamily="18" charset="0"/>
              </a:rPr>
              <a:t>Có</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hai</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học</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sinh</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bị</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điểm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thấp</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nhất</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là</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điểm</a:t>
            </a:r>
            <a:r>
              <a:rPr lang="en-US" sz="2000" dirty="0" smtClean="0">
                <a:solidFill>
                  <a:srgbClr val="002060"/>
                </a:solidFill>
                <a:latin typeface="Times New Roman" pitchFamily="18" charset="0"/>
                <a:cs typeface="Times New Roman" pitchFamily="18" charset="0"/>
              </a:rPr>
              <a:t> 3</a:t>
            </a:r>
            <a:endParaRPr lang="en-US" sz="2400" dirty="0">
              <a:solidFill>
                <a:srgbClr val="002060"/>
              </a:solidFill>
              <a:latin typeface="Times New Roman" pitchFamily="18" charset="0"/>
              <a:cs typeface="Times New Roman" pitchFamily="18" charset="0"/>
            </a:endParaRPr>
          </a:p>
        </p:txBody>
      </p:sp>
      <p:sp>
        <p:nvSpPr>
          <p:cNvPr id="97" name="Rectangle 65"/>
          <p:cNvSpPr txBox="1">
            <a:spLocks noChangeArrowheads="1"/>
          </p:cNvSpPr>
          <p:nvPr/>
        </p:nvSpPr>
        <p:spPr bwMode="auto">
          <a:xfrm>
            <a:off x="152400" y="48006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smtClean="0">
                <a:solidFill>
                  <a:srgbClr val="002060"/>
                </a:solidFill>
                <a:latin typeface=".VnTime" pitchFamily="34" charset="0"/>
              </a:rPr>
              <a:t>+ </a:t>
            </a:r>
            <a:r>
              <a:rPr lang="en-US" sz="2400">
                <a:solidFill>
                  <a:srgbClr val="002060"/>
                </a:solidFill>
                <a:latin typeface="Times New Roman" pitchFamily="18" charset="0"/>
                <a:cs typeface="Times New Roman" pitchFamily="18" charset="0"/>
              </a:rPr>
              <a:t>Đa số đạt điểm trung  bình </a:t>
            </a:r>
            <a:r>
              <a:rPr lang="en-US" sz="2400" smtClean="0">
                <a:solidFill>
                  <a:srgbClr val="002060"/>
                </a:solidFill>
                <a:latin typeface="Times New Roman" pitchFamily="18" charset="0"/>
                <a:cs typeface="Times New Roman" pitchFamily="18" charset="0"/>
              </a:rPr>
              <a:t>từ </a:t>
            </a:r>
            <a:r>
              <a:rPr lang="en-US" sz="2400">
                <a:solidFill>
                  <a:srgbClr val="002060"/>
                </a:solidFill>
                <a:latin typeface="Times New Roman" pitchFamily="18" charset="0"/>
                <a:cs typeface="Times New Roman" pitchFamily="18" charset="0"/>
              </a:rPr>
              <a:t>5 và 6 điểm.</a:t>
            </a:r>
            <a:endParaRPr lang="en-US" sz="2400">
              <a:solidFill>
                <a:srgbClr val="002060"/>
              </a:solidFill>
              <a:latin typeface=".VnTime" pitchFamily="34" charset="0"/>
            </a:endParaRPr>
          </a:p>
        </p:txBody>
      </p:sp>
      <p:sp>
        <p:nvSpPr>
          <p:cNvPr id="98" name="Rectangle 65"/>
          <p:cNvSpPr txBox="1">
            <a:spLocks noChangeArrowheads="1"/>
          </p:cNvSpPr>
          <p:nvPr/>
        </p:nvSpPr>
        <p:spPr bwMode="auto">
          <a:xfrm>
            <a:off x="283029" y="2706824"/>
            <a:ext cx="1371600" cy="533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2000" b="1" kern="0" dirty="0" err="1" smtClean="0">
                <a:solidFill>
                  <a:srgbClr val="FF0000"/>
                </a:solidFill>
                <a:latin typeface="Times New Roman" pitchFamily="18" charset="0"/>
                <a:cs typeface="Times New Roman" pitchFamily="18" charset="0"/>
              </a:rPr>
              <a:t>Nhận</a:t>
            </a:r>
            <a:r>
              <a:rPr lang="en-US" sz="2000" b="1" kern="0" dirty="0" smtClean="0">
                <a:solidFill>
                  <a:srgbClr val="FF0000"/>
                </a:solidFill>
                <a:latin typeface="Times New Roman" pitchFamily="18" charset="0"/>
                <a:cs typeface="Times New Roman" pitchFamily="18" charset="0"/>
              </a:rPr>
              <a:t> </a:t>
            </a:r>
            <a:r>
              <a:rPr lang="en-US" sz="2000" b="1" kern="0" dirty="0" err="1" smtClean="0">
                <a:solidFill>
                  <a:srgbClr val="FF0000"/>
                </a:solidFill>
                <a:latin typeface="Times New Roman" pitchFamily="18" charset="0"/>
                <a:cs typeface="Times New Roman" pitchFamily="18" charset="0"/>
              </a:rPr>
              <a:t>xét</a:t>
            </a:r>
            <a:endParaRPr lang="en-US" sz="20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37495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93"/>
                                        </p:tgtEl>
                                        <p:attrNameLst>
                                          <p:attrName>ppt_w</p:attrName>
                                        </p:attrNameLst>
                                      </p:cBhvr>
                                      <p:tavLst>
                                        <p:tav tm="0">
                                          <p:val>
                                            <p:strVal val="ppt_w"/>
                                          </p:val>
                                        </p:tav>
                                        <p:tav tm="100000">
                                          <p:val>
                                            <p:fltVal val="0"/>
                                          </p:val>
                                        </p:tav>
                                      </p:tavLst>
                                    </p:anim>
                                    <p:anim calcmode="lin" valueType="num">
                                      <p:cBhvr>
                                        <p:cTn id="18" dur="500"/>
                                        <p:tgtEl>
                                          <p:spTgt spid="93"/>
                                        </p:tgtEl>
                                        <p:attrNameLst>
                                          <p:attrName>ppt_h</p:attrName>
                                        </p:attrNameLst>
                                      </p:cBhvr>
                                      <p:tavLst>
                                        <p:tav tm="0">
                                          <p:val>
                                            <p:strVal val="ppt_h"/>
                                          </p:val>
                                        </p:tav>
                                        <p:tav tm="100000">
                                          <p:val>
                                            <p:fltVal val="0"/>
                                          </p:val>
                                        </p:tav>
                                      </p:tavLst>
                                    </p:anim>
                                    <p:animEffect transition="out" filter="fade">
                                      <p:cBhvr>
                                        <p:cTn id="19" dur="500"/>
                                        <p:tgtEl>
                                          <p:spTgt spid="93"/>
                                        </p:tgtEl>
                                      </p:cBhvr>
                                    </p:animEffect>
                                    <p:set>
                                      <p:cBhvr>
                                        <p:cTn id="20" dur="1" fill="hold">
                                          <p:stCondLst>
                                            <p:cond delay="499"/>
                                          </p:stCondLst>
                                        </p:cTn>
                                        <p:tgtEl>
                                          <p:spTgt spid="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8">
                                            <p:txEl>
                                              <p:pRg st="0" end="0"/>
                                            </p:txEl>
                                          </p:spTgt>
                                        </p:tgtEl>
                                        <p:attrNameLst>
                                          <p:attrName>style.visibility</p:attrName>
                                        </p:attrNameLst>
                                      </p:cBhvr>
                                      <p:to>
                                        <p:strVal val="visible"/>
                                      </p:to>
                                    </p:set>
                                    <p:anim calcmode="lin" valueType="num">
                                      <p:cBhvr>
                                        <p:cTn id="25"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dissolve">
                                      <p:cBhvr>
                                        <p:cTn id="32" dur="5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plus(in)">
                                      <p:cBhvr>
                                        <p:cTn id="37" dur="10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diamond(in)">
                                      <p:cBhvr>
                                        <p:cTn id="42" dur="10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barn(inHorizontal)">
                                      <p:cBhvr>
                                        <p:cTn id="4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27129" t="41682" r="43665" b="27756"/>
          <a:stretch>
            <a:fillRect/>
          </a:stretch>
        </p:blipFill>
        <p:spPr bwMode="auto">
          <a:xfrm>
            <a:off x="1699419" y="4267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31299" t="33318" r="33218" b="27805"/>
          <a:stretch>
            <a:fillRect/>
          </a:stretch>
        </p:blipFill>
        <p:spPr bwMode="auto">
          <a:xfrm>
            <a:off x="4676270" y="1410494"/>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702175"/>
            <a:ext cx="25590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350" y="3248025"/>
            <a:ext cx="3600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225" y="3548063"/>
            <a:ext cx="206533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5119"/>
            <a:ext cx="3305175"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834286">
            <a:off x="2846563" y="2286794"/>
            <a:ext cx="20494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9913" y="3200400"/>
            <a:ext cx="2178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750" y="2552700"/>
            <a:ext cx="2971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725" y="3163094"/>
            <a:ext cx="277018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3">
                <a:lumMod val="75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2"/>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 </a:t>
              </a:r>
              <a:endParaRPr lang="vi-VN" sz="2800"/>
            </a:p>
          </p:txBody>
        </p:sp>
      </p:grpSp>
      <p:sp>
        <p:nvSpPr>
          <p:cNvPr id="8" name="TextBox 7"/>
          <p:cNvSpPr txBox="1"/>
          <p:nvPr/>
        </p:nvSpPr>
        <p:spPr>
          <a:xfrm>
            <a:off x="2358450" y="0"/>
            <a:ext cx="3966150" cy="707886"/>
          </a:xfrm>
          <a:prstGeom prst="rect">
            <a:avLst/>
          </a:prstGeom>
          <a:noFill/>
        </p:spPr>
        <p:txBody>
          <a:bodyPr wrap="none" rtlCol="0">
            <a:spAutoFit/>
          </a:bodyPr>
          <a:lstStyle/>
          <a:p>
            <a:r>
              <a:rPr lang="vi-VN" sz="4000" dirty="0" smtClean="0">
                <a:solidFill>
                  <a:srgbClr val="FFFF00"/>
                </a:solidFill>
                <a:latin typeface="Times New Roman" pitchFamily="18" charset="0"/>
                <a:cs typeface="Times New Roman" pitchFamily="18" charset="0"/>
              </a:rPr>
              <a:t>Hướng dẫn về nhà</a:t>
            </a:r>
            <a:endParaRPr lang="en-US" sz="4000" dirty="0">
              <a:solidFill>
                <a:srgbClr val="FFFF00"/>
              </a:solidFill>
              <a:latin typeface="Times New Roman" pitchFamily="18" charset="0"/>
              <a:cs typeface="Times New Roman" pitchFamily="18" charset="0"/>
            </a:endParaRPr>
          </a:p>
        </p:txBody>
      </p:sp>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685800"/>
            <a:ext cx="9144000" cy="6150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3124200"/>
            <a:ext cx="184731" cy="523220"/>
          </a:xfrm>
          <a:prstGeom prst="rect">
            <a:avLst/>
          </a:prstGeom>
          <a:noFill/>
        </p:spPr>
        <p:txBody>
          <a:bodyPr wrap="none" rtlCol="0">
            <a:spAutoFit/>
          </a:bodyPr>
          <a:lstStyle/>
          <a:p>
            <a:endParaRPr lang="en-US" sz="2800" dirty="0">
              <a:latin typeface="Times New Roman" pitchFamily="18" charset="0"/>
              <a:cs typeface="Times New Roman" pitchFamily="18" charset="0"/>
            </a:endParaRPr>
          </a:p>
        </p:txBody>
      </p:sp>
      <p:sp>
        <p:nvSpPr>
          <p:cNvPr id="11" name="Rectangle 4"/>
          <p:cNvSpPr>
            <a:spLocks noChangeArrowheads="1"/>
          </p:cNvSpPr>
          <p:nvPr/>
        </p:nvSpPr>
        <p:spPr bwMode="auto">
          <a:xfrm>
            <a:off x="2743200" y="1524000"/>
            <a:ext cx="586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err="1" smtClean="0">
                <a:solidFill>
                  <a:srgbClr val="FF0066"/>
                </a:solidFill>
                <a:latin typeface="Times New Roman" pitchFamily="18" charset="0"/>
              </a:rPr>
              <a:t>Ôn</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tập</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lại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cách</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lập</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bảng</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tần</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số</a:t>
            </a:r>
            <a:r>
              <a:rPr lang="en-US" sz="2800" dirty="0" smtClean="0">
                <a:solidFill>
                  <a:srgbClr val="FF0066"/>
                </a:solidFill>
                <a:latin typeface="Times New Roman" pitchFamily="18" charset="0"/>
              </a:rPr>
              <a:t>”. </a:t>
            </a:r>
            <a:endParaRPr lang="en-US" sz="2800" dirty="0">
              <a:solidFill>
                <a:srgbClr val="FF0066"/>
              </a:solidFill>
              <a:latin typeface="Times New Roman" pitchFamily="18" charset="0"/>
            </a:endParaRPr>
          </a:p>
        </p:txBody>
      </p:sp>
      <p:sp>
        <p:nvSpPr>
          <p:cNvPr id="12" name="Rectangle 6"/>
          <p:cNvSpPr>
            <a:spLocks noChangeArrowheads="1"/>
          </p:cNvSpPr>
          <p:nvPr/>
        </p:nvSpPr>
        <p:spPr bwMode="auto">
          <a:xfrm>
            <a:off x="3182257" y="2209800"/>
            <a:ext cx="573314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err="1" smtClean="0">
                <a:solidFill>
                  <a:srgbClr val="FF0066"/>
                </a:solidFill>
                <a:latin typeface="Times New Roman" pitchFamily="18" charset="0"/>
              </a:rPr>
              <a:t>Nghiên</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cứu</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lại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cách</a:t>
            </a:r>
            <a:r>
              <a:rPr lang="en-US" sz="2800" dirty="0">
                <a:solidFill>
                  <a:srgbClr val="FF0066"/>
                </a:solidFill>
                <a:latin typeface="Times New Roman" pitchFamily="18" charset="0"/>
              </a:rPr>
              <a:t> </a:t>
            </a:r>
            <a:r>
              <a:rPr lang="en-US" sz="2800" dirty="0" err="1" smtClean="0">
                <a:solidFill>
                  <a:srgbClr val="FF0066"/>
                </a:solidFill>
                <a:latin typeface="Times New Roman" pitchFamily="18" charset="0"/>
              </a:rPr>
              <a:t>dựng</a:t>
            </a:r>
            <a:endParaRPr lang="vi-VN" sz="2800" dirty="0" smtClean="0">
              <a:solidFill>
                <a:srgbClr val="FF0066"/>
              </a:solidFill>
              <a:latin typeface="Times New Roman" pitchFamily="18" charset="0"/>
            </a:endParaRPr>
          </a:p>
          <a:p>
            <a:r>
              <a:rPr lang="vi-VN" sz="2800" dirty="0">
                <a:solidFill>
                  <a:srgbClr val="FF0066"/>
                </a:solidFill>
                <a:latin typeface="Times New Roman" pitchFamily="18" charset="0"/>
              </a:rPr>
              <a:t> </a:t>
            </a:r>
            <a:r>
              <a:rPr lang="vi-VN" sz="2800" dirty="0" smtClean="0">
                <a:solidFill>
                  <a:srgbClr val="FF0066"/>
                </a:solidFill>
                <a:latin typeface="Times New Roman" pitchFamily="18" charset="0"/>
              </a:rPr>
              <a:t>          </a:t>
            </a:r>
            <a:r>
              <a:rPr lang="en-US" sz="2800" dirty="0" err="1" smtClean="0">
                <a:solidFill>
                  <a:srgbClr val="FF0066"/>
                </a:solidFill>
                <a:latin typeface="Times New Roman" pitchFamily="18" charset="0"/>
              </a:rPr>
              <a:t>biểu</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đồ</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đoạn</a:t>
            </a:r>
            <a:r>
              <a:rPr lang="en-US" sz="2800" dirty="0">
                <a:solidFill>
                  <a:srgbClr val="FF0066"/>
                </a:solidFill>
                <a:latin typeface="Times New Roman" pitchFamily="18" charset="0"/>
              </a:rPr>
              <a:t> </a:t>
            </a:r>
            <a:r>
              <a:rPr lang="en-US" sz="2800" dirty="0" err="1" smtClean="0">
                <a:solidFill>
                  <a:srgbClr val="FF0066"/>
                </a:solidFill>
                <a:latin typeface="Times New Roman" pitchFamily="18" charset="0"/>
              </a:rPr>
              <a:t>thẳng</a:t>
            </a:r>
            <a:r>
              <a:rPr lang="en-US" sz="2800" dirty="0">
                <a:solidFill>
                  <a:srgbClr val="FF0066"/>
                </a:solidFill>
                <a:latin typeface="Times New Roman" pitchFamily="18" charset="0"/>
              </a:rPr>
              <a:t>. </a:t>
            </a:r>
          </a:p>
        </p:txBody>
      </p:sp>
      <p:sp>
        <p:nvSpPr>
          <p:cNvPr id="13" name="Rectangle 7"/>
          <p:cNvSpPr>
            <a:spLocks noChangeArrowheads="1"/>
          </p:cNvSpPr>
          <p:nvPr/>
        </p:nvSpPr>
        <p:spPr bwMode="auto">
          <a:xfrm>
            <a:off x="3352800" y="3276600"/>
            <a:ext cx="5934108" cy="72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smtClean="0">
                <a:solidFill>
                  <a:srgbClr val="FF0066"/>
                </a:solidFill>
                <a:latin typeface="Times New Roman" pitchFamily="18" charset="0"/>
              </a:rPr>
              <a:t>Làm </a:t>
            </a:r>
            <a:r>
              <a:rPr lang="en-US" sz="2800" dirty="0">
                <a:solidFill>
                  <a:srgbClr val="FF0066"/>
                </a:solidFill>
                <a:latin typeface="Times New Roman" pitchFamily="18" charset="0"/>
              </a:rPr>
              <a:t>các bài tập: </a:t>
            </a:r>
            <a:r>
              <a:rPr lang="en-US" sz="2800" dirty="0" smtClean="0">
                <a:solidFill>
                  <a:srgbClr val="FF0066"/>
                </a:solidFill>
                <a:latin typeface="Times New Roman" pitchFamily="18" charset="0"/>
              </a:rPr>
              <a:t>11</a:t>
            </a:r>
            <a:r>
              <a:rPr lang="vi-VN" sz="2800" dirty="0" smtClean="0">
                <a:solidFill>
                  <a:srgbClr val="FF0066"/>
                </a:solidFill>
                <a:latin typeface="Times New Roman" pitchFamily="18" charset="0"/>
              </a:rPr>
              <a:t>/</a:t>
            </a:r>
            <a:r>
              <a:rPr lang="en-US" sz="2800" dirty="0" smtClean="0">
                <a:solidFill>
                  <a:srgbClr val="FF0066"/>
                </a:solidFill>
                <a:latin typeface="Times New Roman" pitchFamily="18" charset="0"/>
              </a:rPr>
              <a:t> SGK/14</a:t>
            </a:r>
            <a:r>
              <a:rPr lang="vi-VN" sz="2800" dirty="0" smtClean="0">
                <a:solidFill>
                  <a:srgbClr val="FF0066"/>
                </a:solidFill>
                <a:latin typeface="Times New Roman" pitchFamily="18" charset="0"/>
              </a:rPr>
              <a:t>;</a:t>
            </a:r>
            <a:r>
              <a:rPr lang="en-US" sz="2800" dirty="0" smtClean="0">
                <a:solidFill>
                  <a:srgbClr val="FF0066"/>
                </a:solidFill>
                <a:latin typeface="Times New Roman" pitchFamily="18" charset="0"/>
              </a:rPr>
              <a:t> </a:t>
            </a:r>
            <a:endParaRPr lang="vi-VN" sz="2800" dirty="0" smtClean="0">
              <a:solidFill>
                <a:srgbClr val="FF0066"/>
              </a:solidFill>
              <a:latin typeface="Times New Roman" pitchFamily="18" charset="0"/>
            </a:endParaRPr>
          </a:p>
          <a:p>
            <a:pPr marL="457200" indent="-457200">
              <a:buFont typeface="Wingdings" pitchFamily="2" charset="2"/>
              <a:buChar char="v"/>
            </a:pPr>
            <a:r>
              <a:rPr lang="vi-VN" sz="2800" dirty="0" smtClean="0">
                <a:solidFill>
                  <a:srgbClr val="FF0066"/>
                </a:solidFill>
                <a:latin typeface="Times New Roman" pitchFamily="18" charset="0"/>
              </a:rPr>
              <a:t>BT8+9/sbt/8-9</a:t>
            </a:r>
            <a:endParaRPr lang="en-US" sz="2800" dirty="0">
              <a:solidFill>
                <a:srgbClr val="FF0066"/>
              </a:solidFill>
              <a:latin typeface="Times New Roman" pitchFamily="18" charset="0"/>
            </a:endParaRPr>
          </a:p>
        </p:txBody>
      </p:sp>
      <p:sp>
        <p:nvSpPr>
          <p:cNvPr id="14" name="Rectangle 8"/>
          <p:cNvSpPr>
            <a:spLocks noChangeArrowheads="1"/>
          </p:cNvSpPr>
          <p:nvPr/>
        </p:nvSpPr>
        <p:spPr bwMode="auto">
          <a:xfrm>
            <a:off x="4191000" y="41148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err="1" smtClean="0">
                <a:solidFill>
                  <a:srgbClr val="FF0066"/>
                </a:solidFill>
                <a:latin typeface="Times New Roman" pitchFamily="18" charset="0"/>
              </a:rPr>
              <a:t>Đọc</a:t>
            </a:r>
            <a:r>
              <a:rPr lang="en-US" sz="2800" dirty="0" smtClean="0">
                <a:solidFill>
                  <a:srgbClr val="FF0066"/>
                </a:solidFill>
                <a:latin typeface="Times New Roman" pitchFamily="18" charset="0"/>
              </a:rPr>
              <a:t> </a:t>
            </a:r>
            <a:r>
              <a:rPr lang="en-US" sz="2800" dirty="0" smtClean="0">
                <a:latin typeface="Times New Roman" pitchFamily="18" charset="0"/>
              </a:rPr>
              <a:t> </a:t>
            </a:r>
            <a:r>
              <a:rPr lang="en-US" sz="2800" dirty="0">
                <a:solidFill>
                  <a:srgbClr val="00B0F0"/>
                </a:solidFill>
                <a:latin typeface="Times New Roman" pitchFamily="18" charset="0"/>
              </a:rPr>
              <a:t>“</a:t>
            </a:r>
            <a:r>
              <a:rPr lang="en-US" sz="2800" dirty="0" err="1">
                <a:solidFill>
                  <a:srgbClr val="00B0F0"/>
                </a:solidFill>
                <a:latin typeface="Times New Roman" pitchFamily="18" charset="0"/>
              </a:rPr>
              <a:t>Bài</a:t>
            </a:r>
            <a:r>
              <a:rPr lang="en-US" sz="2800" dirty="0">
                <a:solidFill>
                  <a:srgbClr val="00B0F0"/>
                </a:solidFill>
                <a:latin typeface="Times New Roman" pitchFamily="18" charset="0"/>
              </a:rPr>
              <a:t> </a:t>
            </a:r>
            <a:r>
              <a:rPr lang="en-US" sz="2800" dirty="0" err="1">
                <a:solidFill>
                  <a:srgbClr val="00B0F0"/>
                </a:solidFill>
                <a:latin typeface="Times New Roman" pitchFamily="18" charset="0"/>
              </a:rPr>
              <a:t>đọc</a:t>
            </a:r>
            <a:r>
              <a:rPr lang="en-US" sz="2800" dirty="0">
                <a:solidFill>
                  <a:srgbClr val="00B0F0"/>
                </a:solidFill>
                <a:latin typeface="Times New Roman" pitchFamily="18" charset="0"/>
              </a:rPr>
              <a:t> </a:t>
            </a:r>
            <a:r>
              <a:rPr lang="en-US" sz="2800" dirty="0" err="1">
                <a:solidFill>
                  <a:srgbClr val="00B0F0"/>
                </a:solidFill>
                <a:latin typeface="Times New Roman" pitchFamily="18" charset="0"/>
              </a:rPr>
              <a:t>thêm</a:t>
            </a:r>
            <a:r>
              <a:rPr lang="en-US" sz="2800" dirty="0">
                <a:solidFill>
                  <a:srgbClr val="00B0F0"/>
                </a:solidFill>
                <a:latin typeface="Times New Roman" pitchFamily="18" charset="0"/>
              </a:rPr>
              <a:t>” </a:t>
            </a:r>
            <a:r>
              <a:rPr lang="en-US" sz="2800" dirty="0" smtClean="0">
                <a:solidFill>
                  <a:srgbClr val="00B0F0"/>
                </a:solidFill>
                <a:latin typeface="Times New Roman" pitchFamily="18" charset="0"/>
              </a:rPr>
              <a:t>.</a:t>
            </a:r>
            <a:endParaRPr lang="en-US" sz="2800" dirty="0">
              <a:solidFill>
                <a:srgbClr val="00B0F0"/>
              </a:solidFill>
              <a:latin typeface="Times New Roman" pitchFamily="18" charset="0"/>
            </a:endParaRPr>
          </a:p>
        </p:txBody>
      </p:sp>
    </p:spTree>
    <p:extLst>
      <p:ext uri="{BB962C8B-B14F-4D97-AF65-F5344CB8AC3E}">
        <p14:creationId xmlns:p14="http://schemas.microsoft.com/office/powerpoint/2010/main" val="1193205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hinhnenpowerpointdep.com/uploads/images/top-25-slide-cam-on-dep-cho-powerpoint-148411875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6970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t>
            </a:r>
            <a:r>
              <a:rPr lang="vi-VN" dirty="0" smtClean="0">
                <a:solidFill>
                  <a:srgbClr val="FF0000"/>
                </a:solidFill>
              </a:rPr>
              <a:t>iết 46: luyện tập</a:t>
            </a:r>
            <a:endParaRPr lang="en-US" dirty="0">
              <a:solidFill>
                <a:srgbClr val="FF0000"/>
              </a:solidFill>
            </a:endParaRPr>
          </a:p>
        </p:txBody>
      </p:sp>
      <p:sp>
        <p:nvSpPr>
          <p:cNvPr id="3" name="Content Placeholder 2"/>
          <p:cNvSpPr>
            <a:spLocks noGrp="1"/>
          </p:cNvSpPr>
          <p:nvPr>
            <p:ph idx="1"/>
          </p:nvPr>
        </p:nvSpPr>
        <p:spPr/>
        <p:txBody>
          <a:bodyPr/>
          <a:lstStyle/>
          <a:p>
            <a:r>
              <a:rPr lang="vi-VN" dirty="0" smtClean="0"/>
              <a:t>Chữa bài tập về nhà</a:t>
            </a:r>
            <a:endParaRPr lang="en-US" dirty="0"/>
          </a:p>
        </p:txBody>
      </p:sp>
      <p:sp>
        <p:nvSpPr>
          <p:cNvPr id="4" name="TextBox 3">
            <a:hlinkClick r:id="rId2" action="ppaction://hlinksldjump"/>
          </p:cNvPr>
          <p:cNvSpPr txBox="1"/>
          <p:nvPr/>
        </p:nvSpPr>
        <p:spPr>
          <a:xfrm>
            <a:off x="7524328" y="6093296"/>
            <a:ext cx="1152128" cy="369332"/>
          </a:xfrm>
          <a:prstGeom prst="rect">
            <a:avLst/>
          </a:prstGeom>
          <a:noFill/>
        </p:spPr>
        <p:txBody>
          <a:bodyPr wrap="square" rtlCol="0">
            <a:spAutoFit/>
          </a:bodyPr>
          <a:lstStyle/>
          <a:p>
            <a:r>
              <a:rPr lang="vi-VN" dirty="0" smtClean="0"/>
              <a:t>KTBC</a:t>
            </a:r>
            <a:endParaRPr lang="en-US" dirty="0"/>
          </a:p>
        </p:txBody>
      </p:sp>
    </p:spTree>
    <p:extLst>
      <p:ext uri="{BB962C8B-B14F-4D97-AF65-F5344CB8AC3E}">
        <p14:creationId xmlns:p14="http://schemas.microsoft.com/office/powerpoint/2010/main" val="38725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2"/>
          <p:cNvSpPr>
            <a:spLocks noGrp="1"/>
          </p:cNvSpPr>
          <p:nvPr>
            <p:ph idx="1"/>
          </p:nvPr>
        </p:nvSpPr>
        <p:spPr>
          <a:xfrm>
            <a:off x="76200" y="838200"/>
            <a:ext cx="8792287" cy="950976"/>
          </a:xfrm>
        </p:spPr>
        <p:txBody>
          <a:bodyPr>
            <a:normAutofit/>
          </a:bodyPr>
          <a:lstStyle/>
          <a:p>
            <a:pPr marL="109728" indent="0" algn="just">
              <a:buNone/>
            </a:pPr>
            <a:r>
              <a:rPr lang="en-US" sz="2400" dirty="0" err="1" smtClean="0">
                <a:solidFill>
                  <a:schemeClr val="accent4">
                    <a:lumMod val="50000"/>
                  </a:schemeClr>
                </a:solidFill>
              </a:rPr>
              <a:t>Bài</a:t>
            </a:r>
            <a:r>
              <a:rPr lang="en-US" sz="2400" dirty="0" smtClean="0">
                <a:solidFill>
                  <a:schemeClr val="accent4">
                    <a:lumMod val="50000"/>
                  </a:schemeClr>
                </a:solidFill>
              </a:rPr>
              <a:t> 10 (SGK – 14): </a:t>
            </a:r>
            <a:r>
              <a:rPr lang="en-US" sz="2400" dirty="0" err="1" smtClean="0">
                <a:solidFill>
                  <a:schemeClr val="accent4">
                    <a:lumMod val="50000"/>
                  </a:schemeClr>
                </a:solidFill>
                <a:latin typeface="Times New Roman" pitchFamily="18" charset="0"/>
                <a:cs typeface="Times New Roman" pitchFamily="18" charset="0"/>
              </a:rPr>
              <a:t>Điểm</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kiểm</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tra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Toán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kì</a:t>
            </a:r>
            <a:r>
              <a:rPr lang="en-US" sz="2400" dirty="0" smtClean="0">
                <a:solidFill>
                  <a:schemeClr val="accent4">
                    <a:lumMod val="50000"/>
                  </a:schemeClr>
                </a:solidFill>
                <a:latin typeface="Times New Roman" pitchFamily="18" charset="0"/>
                <a:cs typeface="Times New Roman" pitchFamily="18" charset="0"/>
              </a:rPr>
              <a:t> I) </a:t>
            </a:r>
            <a:r>
              <a:rPr lang="en-US" sz="2400" dirty="0" err="1" smtClean="0">
                <a:solidFill>
                  <a:schemeClr val="accent4">
                    <a:lumMod val="50000"/>
                  </a:schemeClr>
                </a:solidFill>
                <a:latin typeface="Times New Roman" pitchFamily="18" charset="0"/>
                <a:cs typeface="Times New Roman" pitchFamily="18" charset="0"/>
              </a:rPr>
              <a:t>của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sinh</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lớp</a:t>
            </a:r>
            <a:r>
              <a:rPr lang="en-US" sz="2400" dirty="0" smtClean="0">
                <a:solidFill>
                  <a:schemeClr val="accent4">
                    <a:lumMod val="50000"/>
                  </a:schemeClr>
                </a:solidFill>
                <a:latin typeface="Times New Roman" pitchFamily="18" charset="0"/>
                <a:cs typeface="Times New Roman" pitchFamily="18" charset="0"/>
              </a:rPr>
              <a:t> 7C </a:t>
            </a:r>
            <a:r>
              <a:rPr lang="en-US" sz="2400" dirty="0" err="1" smtClean="0">
                <a:solidFill>
                  <a:schemeClr val="accent4">
                    <a:lumMod val="50000"/>
                  </a:schemeClr>
                </a:solidFill>
                <a:latin typeface="Times New Roman" pitchFamily="18" charset="0"/>
                <a:cs typeface="Times New Roman" pitchFamily="18" charset="0"/>
              </a:rPr>
              <a:t>được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cho</a:t>
            </a:r>
            <a:r>
              <a:rPr lang="en-US" sz="2400" dirty="0" smtClean="0">
                <a:solidFill>
                  <a:schemeClr val="accent4">
                    <a:lumMod val="50000"/>
                  </a:schemeClr>
                </a:solidFill>
                <a:latin typeface="Times New Roman" pitchFamily="18" charset="0"/>
                <a:cs typeface="Times New Roman" pitchFamily="18" charset="0"/>
              </a:rPr>
              <a:t> ở </a:t>
            </a:r>
            <a:r>
              <a:rPr lang="en-US" sz="2400" dirty="0" err="1" smtClean="0">
                <a:solidFill>
                  <a:schemeClr val="accent4">
                    <a:lumMod val="50000"/>
                  </a:schemeClr>
                </a:solidFill>
                <a:latin typeface="Times New Roman" pitchFamily="18" charset="0"/>
                <a:cs typeface="Times New Roman" pitchFamily="18" charset="0"/>
              </a:rPr>
              <a:t>bảng</a:t>
            </a:r>
            <a:r>
              <a:rPr lang="en-US" sz="2400" dirty="0" smtClean="0">
                <a:solidFill>
                  <a:schemeClr val="accent4">
                    <a:lumMod val="50000"/>
                  </a:schemeClr>
                </a:solidFill>
                <a:latin typeface="Times New Roman" pitchFamily="18" charset="0"/>
                <a:cs typeface="Times New Roman" pitchFamily="18" charset="0"/>
              </a:rPr>
              <a:t> </a:t>
            </a:r>
            <a:r>
              <a:rPr lang="en-US" sz="2400" dirty="0" smtClean="0">
                <a:solidFill>
                  <a:schemeClr val="accent4">
                    <a:lumMod val="50000"/>
                  </a:schemeClr>
                </a:solidFill>
              </a:rPr>
              <a:t>15:</a:t>
            </a:r>
            <a:endParaRPr lang="vi-VN" sz="2400" dirty="0">
              <a:solidFill>
                <a:schemeClr val="accent4">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29171973"/>
              </p:ext>
            </p:extLst>
          </p:nvPr>
        </p:nvGraphicFramePr>
        <p:xfrm>
          <a:off x="543642" y="1752600"/>
          <a:ext cx="8020045" cy="1524000"/>
        </p:xfrm>
        <a:graphic>
          <a:graphicData uri="http://schemas.openxmlformats.org/drawingml/2006/table">
            <a:tbl>
              <a:tblPr firstRow="1" bandRow="1">
                <a:tableStyleId>{BDBED569-4797-4DF1-A0F4-6AAB3CD982D8}</a:tableStyleId>
              </a:tblPr>
              <a:tblGrid>
                <a:gridCol w="1489010"/>
                <a:gridCol w="477650"/>
                <a:gridCol w="453028"/>
                <a:gridCol w="456816"/>
                <a:gridCol w="456816"/>
                <a:gridCol w="464392"/>
                <a:gridCol w="570452"/>
                <a:gridCol w="555301"/>
                <a:gridCol w="437876"/>
                <a:gridCol w="470075"/>
                <a:gridCol w="462499"/>
                <a:gridCol w="612119"/>
                <a:gridCol w="1114011"/>
              </a:tblGrid>
              <a:tr h="762000">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tr>
              <a:tr h="762000">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tr>
            </a:tbl>
          </a:graphicData>
        </a:graphic>
      </p:graphicFrame>
      <p:sp>
        <p:nvSpPr>
          <p:cNvPr id="6" name="TextBox 5"/>
          <p:cNvSpPr txBox="1"/>
          <p:nvPr/>
        </p:nvSpPr>
        <p:spPr>
          <a:xfrm>
            <a:off x="3847784" y="3276600"/>
            <a:ext cx="1058303" cy="400110"/>
          </a:xfrm>
          <a:prstGeom prst="rect">
            <a:avLst/>
          </a:prstGeom>
          <a:noFill/>
        </p:spPr>
        <p:txBody>
          <a:bodyPr wrap="none" rtlCol="0">
            <a:spAutoFit/>
          </a:bodyPr>
          <a:lstStyle/>
          <a:p>
            <a:r>
              <a:rPr lang="en-US" sz="2000" smtClean="0">
                <a:solidFill>
                  <a:schemeClr val="accent4">
                    <a:lumMod val="50000"/>
                  </a:schemeClr>
                </a:solidFill>
              </a:rPr>
              <a:t>Bảng 15</a:t>
            </a:r>
            <a:endParaRPr lang="vi-VN" sz="2000">
              <a:solidFill>
                <a:schemeClr val="accent4">
                  <a:lumMod val="50000"/>
                </a:schemeClr>
              </a:solidFill>
            </a:endParaRPr>
          </a:p>
        </p:txBody>
      </p:sp>
      <p:sp>
        <p:nvSpPr>
          <p:cNvPr id="7" name="TextBox 6"/>
          <p:cNvSpPr txBox="1"/>
          <p:nvPr/>
        </p:nvSpPr>
        <p:spPr>
          <a:xfrm>
            <a:off x="105487" y="3581400"/>
            <a:ext cx="6566221" cy="830997"/>
          </a:xfrm>
          <a:prstGeom prst="rect">
            <a:avLst/>
          </a:prstGeom>
          <a:noFill/>
        </p:spPr>
        <p:txBody>
          <a:bodyPr wrap="none" rtlCol="0">
            <a:spAutoFit/>
          </a:bodyPr>
          <a:lstStyle/>
          <a:p>
            <a:pPr marL="342900" indent="-342900">
              <a:buAutoNum type="alphaLcParenR"/>
            </a:pPr>
            <a:r>
              <a:rPr lang="en-US" sz="2400" dirty="0" err="1" smtClean="0">
                <a:solidFill>
                  <a:schemeClr val="accent4">
                    <a:lumMod val="50000"/>
                  </a:schemeClr>
                </a:solidFill>
                <a:latin typeface="Times New Roman" pitchFamily="18" charset="0"/>
                <a:cs typeface="Times New Roman" pitchFamily="18" charset="0"/>
              </a:rPr>
              <a:t>Dấu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hiệu</a:t>
            </a:r>
            <a:r>
              <a:rPr lang="en-US" sz="2400" dirty="0" smtClean="0">
                <a:solidFill>
                  <a:schemeClr val="accent4">
                    <a:lumMod val="50000"/>
                  </a:schemeClr>
                </a:solidFill>
                <a:latin typeface="Times New Roman" pitchFamily="18" charset="0"/>
                <a:cs typeface="Times New Roman" pitchFamily="18" charset="0"/>
              </a:rPr>
              <a:t> ở </a:t>
            </a:r>
            <a:r>
              <a:rPr lang="en-US" sz="2400" dirty="0" err="1" smtClean="0">
                <a:solidFill>
                  <a:schemeClr val="accent4">
                    <a:lumMod val="50000"/>
                  </a:schemeClr>
                </a:solidFill>
                <a:latin typeface="Times New Roman" pitchFamily="18" charset="0"/>
                <a:cs typeface="Times New Roman" pitchFamily="18" charset="0"/>
              </a:rPr>
              <a:t>đây</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là</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gì</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Số</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các</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giá</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trị</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là</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bao</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nhiêu</a:t>
            </a:r>
            <a:r>
              <a:rPr lang="en-US" sz="2400" dirty="0" smtClean="0">
                <a:solidFill>
                  <a:schemeClr val="accent4">
                    <a:lumMod val="50000"/>
                  </a:schemeClr>
                </a:solidFill>
                <a:latin typeface="Times New Roman" pitchFamily="18" charset="0"/>
                <a:cs typeface="Times New Roman" pitchFamily="18" charset="0"/>
              </a:rPr>
              <a:t>?</a:t>
            </a:r>
          </a:p>
          <a:p>
            <a:pPr marL="342900" indent="-342900">
              <a:buAutoNum type="alphaLcParenR"/>
            </a:pPr>
            <a:r>
              <a:rPr lang="en-US" sz="2400" dirty="0" err="1" smtClean="0">
                <a:solidFill>
                  <a:schemeClr val="accent4">
                    <a:lumMod val="50000"/>
                  </a:schemeClr>
                </a:solidFill>
                <a:latin typeface="Times New Roman" pitchFamily="18" charset="0"/>
                <a:cs typeface="Times New Roman" pitchFamily="18" charset="0"/>
              </a:rPr>
              <a:t>Biểu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diễn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bằng</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biểu</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đồ</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đoạn</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thẳng</a:t>
            </a:r>
            <a:r>
              <a:rPr lang="en-US" sz="2400" dirty="0" smtClean="0">
                <a:solidFill>
                  <a:schemeClr val="accent4">
                    <a:lumMod val="50000"/>
                  </a:schemeClr>
                </a:solidFill>
                <a:latin typeface="Times New Roman" pitchFamily="18" charset="0"/>
                <a:cs typeface="Times New Roman" pitchFamily="18" charset="0"/>
              </a:rPr>
              <a:t>.</a:t>
            </a:r>
            <a:endParaRPr lang="vi-VN" sz="2400" dirty="0">
              <a:solidFill>
                <a:schemeClr val="accent4">
                  <a:lumMod val="50000"/>
                </a:schemeClr>
              </a:solidFill>
              <a:latin typeface="Times New Roman" pitchFamily="18" charset="0"/>
              <a:cs typeface="Times New Roman" pitchFamily="18" charset="0"/>
            </a:endParaRPr>
          </a:p>
        </p:txBody>
      </p:sp>
      <p:grpSp>
        <p:nvGrpSpPr>
          <p:cNvPr id="8" name="Group 7"/>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9" name="Chevron 8"/>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0" name="Chevron 9"/>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Pentagon 10"/>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12" name="Rectangle 54"/>
          <p:cNvSpPr>
            <a:spLocks noChangeArrowheads="1"/>
          </p:cNvSpPr>
          <p:nvPr/>
        </p:nvSpPr>
        <p:spPr bwMode="auto">
          <a:xfrm>
            <a:off x="123112" y="4876800"/>
            <a:ext cx="88684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pPr>
            <a:r>
              <a:rPr lang="en-US" sz="2400" dirty="0">
                <a:solidFill>
                  <a:schemeClr val="accent4">
                    <a:lumMod val="50000"/>
                  </a:schemeClr>
                </a:solidFill>
                <a:latin typeface="Times New Roman" pitchFamily="18" charset="0"/>
                <a:cs typeface="Times New Roman" pitchFamily="18" charset="0"/>
              </a:rPr>
              <a:t>a, + </a:t>
            </a:r>
            <a:r>
              <a:rPr lang="en-US" sz="2400" dirty="0" err="1">
                <a:solidFill>
                  <a:schemeClr val="accent4">
                    <a:lumMod val="50000"/>
                  </a:schemeClr>
                </a:solidFill>
                <a:latin typeface="Times New Roman" pitchFamily="18" charset="0"/>
                <a:cs typeface="Times New Roman" pitchFamily="18" charset="0"/>
              </a:rPr>
              <a:t>Dấu</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hiệu</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Điểm</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kiểm</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tra</a:t>
            </a:r>
            <a:r>
              <a:rPr lang="en-US" sz="2400" dirty="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Toán</a:t>
            </a:r>
            <a:r>
              <a:rPr lang="en-US" sz="2400" dirty="0" smtClean="0">
                <a:solidFill>
                  <a:schemeClr val="accent4">
                    <a:lumMod val="50000"/>
                  </a:schemeClr>
                </a:solidFill>
                <a:latin typeface="Times New Roman" pitchFamily="18" charset="0"/>
                <a:cs typeface="Times New Roman" pitchFamily="18" charset="0"/>
              </a:rPr>
              <a:t> </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học</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kì</a:t>
            </a:r>
            <a:r>
              <a:rPr lang="en-US" sz="2400" dirty="0">
                <a:solidFill>
                  <a:schemeClr val="accent4">
                    <a:lumMod val="50000"/>
                  </a:schemeClr>
                </a:solidFill>
                <a:latin typeface="Times New Roman" pitchFamily="18" charset="0"/>
                <a:cs typeface="Times New Roman" pitchFamily="18" charset="0"/>
              </a:rPr>
              <a:t> I ) </a:t>
            </a:r>
            <a:r>
              <a:rPr lang="en-US" sz="2400" dirty="0" err="1" smtClean="0">
                <a:solidFill>
                  <a:schemeClr val="accent4">
                    <a:lumMod val="50000"/>
                  </a:schemeClr>
                </a:solidFill>
                <a:latin typeface="Times New Roman" pitchFamily="18" charset="0"/>
                <a:cs typeface="Times New Roman" pitchFamily="18" charset="0"/>
              </a:rPr>
              <a:t>của</a:t>
            </a:r>
            <a:r>
              <a:rPr lang="en-US" sz="2400" dirty="0" smtClean="0">
                <a:solidFill>
                  <a:schemeClr val="accent4">
                    <a:lumMod val="50000"/>
                  </a:schemeClr>
                </a:solidFill>
                <a:latin typeface="Times New Roman" pitchFamily="18" charset="0"/>
                <a:cs typeface="Times New Roman" pitchFamily="18" charset="0"/>
              </a:rPr>
              <a:t> </a:t>
            </a:r>
            <a:r>
              <a:rPr lang="en-US" sz="2400" dirty="0" err="1" smtClean="0">
                <a:solidFill>
                  <a:schemeClr val="accent4">
                    <a:lumMod val="50000"/>
                  </a:schemeClr>
                </a:solidFill>
                <a:latin typeface="Times New Roman" pitchFamily="18" charset="0"/>
                <a:cs typeface="Times New Roman" pitchFamily="18" charset="0"/>
              </a:rPr>
              <a:t>học</a:t>
            </a:r>
            <a:r>
              <a:rPr lang="en-US" sz="2400" dirty="0" smtClean="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sinh</a:t>
            </a:r>
            <a:r>
              <a:rPr lang="en-US" sz="2400" dirty="0">
                <a:solidFill>
                  <a:schemeClr val="accent4">
                    <a:lumMod val="50000"/>
                  </a:schemeClr>
                </a:solidFill>
                <a:latin typeface="Times New Roman" pitchFamily="18" charset="0"/>
                <a:cs typeface="Times New Roman" pitchFamily="18" charset="0"/>
              </a:rPr>
              <a:t> </a:t>
            </a:r>
            <a:r>
              <a:rPr lang="en-US" sz="2400" dirty="0" err="1">
                <a:solidFill>
                  <a:schemeClr val="accent4">
                    <a:lumMod val="50000"/>
                  </a:schemeClr>
                </a:solidFill>
                <a:latin typeface="Times New Roman" pitchFamily="18" charset="0"/>
                <a:cs typeface="Times New Roman" pitchFamily="18" charset="0"/>
              </a:rPr>
              <a:t>lớp</a:t>
            </a:r>
            <a:r>
              <a:rPr lang="en-US" sz="2400" dirty="0">
                <a:solidFill>
                  <a:schemeClr val="accent4">
                    <a:lumMod val="50000"/>
                  </a:schemeClr>
                </a:solidFill>
                <a:latin typeface="Times New Roman" pitchFamily="18" charset="0"/>
                <a:cs typeface="Times New Roman" pitchFamily="18" charset="0"/>
              </a:rPr>
              <a:t> 7C</a:t>
            </a:r>
          </a:p>
        </p:txBody>
      </p:sp>
      <p:sp>
        <p:nvSpPr>
          <p:cNvPr id="13" name="Rectangle 55"/>
          <p:cNvSpPr>
            <a:spLocks noChangeArrowheads="1"/>
          </p:cNvSpPr>
          <p:nvPr/>
        </p:nvSpPr>
        <p:spPr bwMode="auto">
          <a:xfrm>
            <a:off x="381000" y="5715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dirty="0">
                <a:solidFill>
                  <a:schemeClr val="accent4">
                    <a:lumMod val="50000"/>
                  </a:schemeClr>
                </a:solidFill>
              </a:rPr>
              <a:t>+</a:t>
            </a:r>
            <a:r>
              <a:rPr lang="en-US" sz="2400" dirty="0" err="1">
                <a:solidFill>
                  <a:schemeClr val="accent4">
                    <a:lumMod val="50000"/>
                  </a:schemeClr>
                </a:solidFill>
              </a:rPr>
              <a:t>Số</a:t>
            </a:r>
            <a:r>
              <a:rPr lang="en-US" sz="2400" dirty="0">
                <a:solidFill>
                  <a:schemeClr val="accent4">
                    <a:lumMod val="50000"/>
                  </a:schemeClr>
                </a:solidFill>
              </a:rPr>
              <a:t> </a:t>
            </a:r>
            <a:r>
              <a:rPr lang="en-US" sz="2400" dirty="0" err="1">
                <a:solidFill>
                  <a:schemeClr val="accent4">
                    <a:lumMod val="50000"/>
                  </a:schemeClr>
                </a:solidFill>
              </a:rPr>
              <a:t>các</a:t>
            </a:r>
            <a:r>
              <a:rPr lang="en-US" sz="2400" dirty="0">
                <a:solidFill>
                  <a:schemeClr val="accent4">
                    <a:lumMod val="50000"/>
                  </a:schemeClr>
                </a:solidFill>
              </a:rPr>
              <a:t> </a:t>
            </a:r>
            <a:r>
              <a:rPr lang="en-US" sz="2400" dirty="0" err="1">
                <a:solidFill>
                  <a:schemeClr val="accent4">
                    <a:lumMod val="50000"/>
                  </a:schemeClr>
                </a:solidFill>
              </a:rPr>
              <a:t>giá</a:t>
            </a:r>
            <a:r>
              <a:rPr lang="en-US" sz="2400" dirty="0">
                <a:solidFill>
                  <a:schemeClr val="accent4">
                    <a:lumMod val="50000"/>
                  </a:schemeClr>
                </a:solidFill>
              </a:rPr>
              <a:t> </a:t>
            </a:r>
            <a:r>
              <a:rPr lang="en-US" sz="2400" dirty="0" err="1">
                <a:solidFill>
                  <a:schemeClr val="accent4">
                    <a:lumMod val="50000"/>
                  </a:schemeClr>
                </a:solidFill>
              </a:rPr>
              <a:t>trị</a:t>
            </a:r>
            <a:r>
              <a:rPr lang="en-US" sz="2400" dirty="0">
                <a:solidFill>
                  <a:schemeClr val="accent4">
                    <a:lumMod val="50000"/>
                  </a:schemeClr>
                </a:solidFill>
              </a:rPr>
              <a:t> </a:t>
            </a:r>
            <a:r>
              <a:rPr lang="en-US" sz="2400" dirty="0" err="1">
                <a:solidFill>
                  <a:schemeClr val="accent4">
                    <a:lumMod val="50000"/>
                  </a:schemeClr>
                </a:solidFill>
              </a:rPr>
              <a:t>là</a:t>
            </a:r>
            <a:r>
              <a:rPr lang="en-US" sz="2400" dirty="0">
                <a:solidFill>
                  <a:schemeClr val="accent4">
                    <a:lumMod val="50000"/>
                  </a:schemeClr>
                </a:solidFill>
              </a:rPr>
              <a:t>: </a:t>
            </a:r>
            <a:r>
              <a:rPr lang="en-US" sz="2400" dirty="0">
                <a:solidFill>
                  <a:schemeClr val="accent4">
                    <a:lumMod val="50000"/>
                  </a:schemeClr>
                </a:solidFill>
                <a:effectLst>
                  <a:glow rad="139700">
                    <a:schemeClr val="accent5">
                      <a:satMod val="175000"/>
                      <a:alpha val="40000"/>
                    </a:schemeClr>
                  </a:glow>
                </a:effectLst>
              </a:rPr>
              <a:t>50</a:t>
            </a:r>
          </a:p>
        </p:txBody>
      </p:sp>
      <p:sp>
        <p:nvSpPr>
          <p:cNvPr id="14" name="TextBox 13"/>
          <p:cNvSpPr txBox="1"/>
          <p:nvPr/>
        </p:nvSpPr>
        <p:spPr>
          <a:xfrm>
            <a:off x="275512" y="4415135"/>
            <a:ext cx="1249060" cy="461665"/>
          </a:xfrm>
          <a:prstGeom prst="rect">
            <a:avLst/>
          </a:prstGeom>
          <a:noFill/>
        </p:spPr>
        <p:txBody>
          <a:bodyPr wrap="none" rtlCol="0">
            <a:spAutoFit/>
          </a:bodyPr>
          <a:lstStyle/>
          <a:p>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Bài</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giải</a:t>
            </a:r>
            <a:endParaRPr lang="vi-VN"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225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6144190"/>
              </p:ext>
            </p:extLst>
          </p:nvPr>
        </p:nvGraphicFramePr>
        <p:xfrm>
          <a:off x="76200" y="762000"/>
          <a:ext cx="8915391" cy="1193386"/>
        </p:xfrm>
        <a:graphic>
          <a:graphicData uri="http://schemas.openxmlformats.org/drawingml/2006/table">
            <a:tbl>
              <a:tblPr firstRow="1" bandRow="1">
                <a:tableStyleId>{BDBED569-4797-4DF1-A0F4-6AAB3CD982D8}</a:tableStyleId>
              </a:tblPr>
              <a:tblGrid>
                <a:gridCol w="1385602"/>
                <a:gridCol w="590286"/>
                <a:gridCol w="590286"/>
                <a:gridCol w="590286"/>
                <a:gridCol w="590286"/>
                <a:gridCol w="590286"/>
                <a:gridCol w="590286"/>
                <a:gridCol w="590286"/>
                <a:gridCol w="590286"/>
                <a:gridCol w="590286"/>
                <a:gridCol w="590286"/>
                <a:gridCol w="590286"/>
                <a:gridCol w="1036643"/>
              </a:tblGrid>
              <a:tr h="596693">
                <a:tc>
                  <a:txBody>
                    <a:bodyPr/>
                    <a:lstStyle/>
                    <a:p>
                      <a:r>
                        <a:rPr lang="en-US" sz="2000" b="0" smtClean="0"/>
                        <a:t>Giá</a:t>
                      </a:r>
                      <a:r>
                        <a:rPr lang="en-US" sz="2000" b="0" baseline="0" smtClean="0"/>
                        <a:t> trị (x)</a:t>
                      </a:r>
                      <a:endParaRPr lang="vi-VN" sz="2000" b="0"/>
                    </a:p>
                  </a:txBody>
                  <a:tcPr/>
                </a:tc>
                <a:tc>
                  <a:txBody>
                    <a:bodyPr/>
                    <a:lstStyle/>
                    <a:p>
                      <a:r>
                        <a:rPr lang="en-US" sz="2000" b="0" smtClean="0"/>
                        <a:t>0</a:t>
                      </a:r>
                      <a:endParaRPr lang="vi-VN" sz="2000" b="0"/>
                    </a:p>
                  </a:txBody>
                  <a:tcPr/>
                </a:tc>
                <a:tc>
                  <a:txBody>
                    <a:bodyPr/>
                    <a:lstStyle/>
                    <a:p>
                      <a:r>
                        <a:rPr lang="en-US" sz="2000" b="0" smtClean="0"/>
                        <a:t>1</a:t>
                      </a:r>
                      <a:endParaRPr lang="vi-VN" sz="2000" b="0"/>
                    </a:p>
                  </a:txBody>
                  <a:tcPr/>
                </a:tc>
                <a:tc>
                  <a:txBody>
                    <a:bodyPr/>
                    <a:lstStyle/>
                    <a:p>
                      <a:r>
                        <a:rPr lang="en-US" sz="2000" b="0" smtClean="0"/>
                        <a:t>2</a:t>
                      </a:r>
                      <a:endParaRPr lang="vi-VN" sz="2000" b="0"/>
                    </a:p>
                  </a:txBody>
                  <a:tcPr/>
                </a:tc>
                <a:tc>
                  <a:txBody>
                    <a:bodyPr/>
                    <a:lstStyle/>
                    <a:p>
                      <a:r>
                        <a:rPr lang="en-US" sz="2000" b="0" smtClean="0"/>
                        <a:t>3</a:t>
                      </a:r>
                      <a:endParaRPr lang="vi-VN" sz="2000" b="0"/>
                    </a:p>
                  </a:txBody>
                  <a:tcPr/>
                </a:tc>
                <a:tc>
                  <a:txBody>
                    <a:bodyPr/>
                    <a:lstStyle/>
                    <a:p>
                      <a:r>
                        <a:rPr lang="en-US" sz="2000" b="0" smtClean="0"/>
                        <a:t>4</a:t>
                      </a:r>
                      <a:endParaRPr lang="vi-VN" sz="2000" b="0"/>
                    </a:p>
                  </a:txBody>
                  <a:tcPr/>
                </a:tc>
                <a:tc>
                  <a:txBody>
                    <a:bodyPr/>
                    <a:lstStyle/>
                    <a:p>
                      <a:r>
                        <a:rPr lang="en-US" sz="2000" b="0" smtClean="0"/>
                        <a:t>5</a:t>
                      </a:r>
                      <a:endParaRPr lang="vi-VN" sz="2000" b="0"/>
                    </a:p>
                  </a:txBody>
                  <a:tcPr/>
                </a:tc>
                <a:tc>
                  <a:txBody>
                    <a:bodyPr/>
                    <a:lstStyle/>
                    <a:p>
                      <a:r>
                        <a:rPr lang="en-US" sz="2000" b="0" smtClean="0"/>
                        <a:t>6</a:t>
                      </a:r>
                      <a:endParaRPr lang="vi-VN" sz="2000" b="0"/>
                    </a:p>
                  </a:txBody>
                  <a:tcPr/>
                </a:tc>
                <a:tc>
                  <a:txBody>
                    <a:bodyPr/>
                    <a:lstStyle/>
                    <a:p>
                      <a:r>
                        <a:rPr lang="en-US" sz="2000" b="0" smtClean="0"/>
                        <a:t>7</a:t>
                      </a:r>
                      <a:endParaRPr lang="vi-VN" sz="2000" b="0"/>
                    </a:p>
                  </a:txBody>
                  <a:tcPr/>
                </a:tc>
                <a:tc>
                  <a:txBody>
                    <a:bodyPr/>
                    <a:lstStyle/>
                    <a:p>
                      <a:r>
                        <a:rPr lang="en-US" sz="2000" b="0" smtClean="0"/>
                        <a:t>8</a:t>
                      </a:r>
                      <a:endParaRPr lang="vi-VN" sz="2000" b="0"/>
                    </a:p>
                  </a:txBody>
                  <a:tcPr/>
                </a:tc>
                <a:tc>
                  <a:txBody>
                    <a:bodyPr/>
                    <a:lstStyle/>
                    <a:p>
                      <a:r>
                        <a:rPr lang="en-US" sz="2000" b="0" smtClean="0"/>
                        <a:t>9</a:t>
                      </a:r>
                      <a:endParaRPr lang="vi-VN" sz="2000" b="0"/>
                    </a:p>
                  </a:txBody>
                  <a:tcPr/>
                </a:tc>
                <a:tc>
                  <a:txBody>
                    <a:bodyPr/>
                    <a:lstStyle/>
                    <a:p>
                      <a:r>
                        <a:rPr lang="en-US" sz="2000" b="0" smtClean="0"/>
                        <a:t>10</a:t>
                      </a:r>
                      <a:endParaRPr lang="vi-VN" sz="2000" b="0"/>
                    </a:p>
                  </a:txBody>
                  <a:tcPr/>
                </a:tc>
                <a:tc>
                  <a:txBody>
                    <a:bodyPr/>
                    <a:lstStyle/>
                    <a:p>
                      <a:endParaRPr lang="vi-VN" sz="2000"/>
                    </a:p>
                  </a:txBody>
                  <a:tcPr/>
                </a:tc>
              </a:tr>
              <a:tr h="596693">
                <a:tc>
                  <a:txBody>
                    <a:bodyPr/>
                    <a:lstStyle/>
                    <a:p>
                      <a:r>
                        <a:rPr lang="en-US" sz="2000" smtClean="0"/>
                        <a:t>Tần số</a:t>
                      </a:r>
                      <a:r>
                        <a:rPr lang="en-US" sz="2000" baseline="0" smtClean="0"/>
                        <a:t> (n)</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0</a:t>
                      </a:r>
                      <a:endParaRPr lang="vi-VN" sz="2000"/>
                    </a:p>
                  </a:txBody>
                  <a:tcPr/>
                </a:tc>
                <a:tc>
                  <a:txBody>
                    <a:bodyPr/>
                    <a:lstStyle/>
                    <a:p>
                      <a:r>
                        <a:rPr lang="en-US" sz="2000" smtClean="0"/>
                        <a:t>2</a:t>
                      </a:r>
                      <a:endParaRPr lang="vi-VN" sz="2000"/>
                    </a:p>
                  </a:txBody>
                  <a:tcPr/>
                </a:tc>
                <a:tc>
                  <a:txBody>
                    <a:bodyPr/>
                    <a:lstStyle/>
                    <a:p>
                      <a:r>
                        <a:rPr lang="en-US" sz="2000" smtClean="0"/>
                        <a:t>8</a:t>
                      </a:r>
                      <a:endParaRPr lang="vi-VN" sz="2000"/>
                    </a:p>
                  </a:txBody>
                  <a:tcPr/>
                </a:tc>
                <a:tc>
                  <a:txBody>
                    <a:bodyPr/>
                    <a:lstStyle/>
                    <a:p>
                      <a:r>
                        <a:rPr lang="en-US" sz="2000" smtClean="0"/>
                        <a:t>10</a:t>
                      </a:r>
                      <a:endParaRPr lang="vi-VN" sz="2000"/>
                    </a:p>
                  </a:txBody>
                  <a:tcPr/>
                </a:tc>
                <a:tc>
                  <a:txBody>
                    <a:bodyPr/>
                    <a:lstStyle/>
                    <a:p>
                      <a:r>
                        <a:rPr lang="en-US" sz="2000" smtClean="0"/>
                        <a:t>12</a:t>
                      </a:r>
                      <a:endParaRPr lang="vi-VN" sz="2000"/>
                    </a:p>
                  </a:txBody>
                  <a:tcPr/>
                </a:tc>
                <a:tc>
                  <a:txBody>
                    <a:bodyPr/>
                    <a:lstStyle/>
                    <a:p>
                      <a:r>
                        <a:rPr lang="en-US" sz="2000" smtClean="0"/>
                        <a:t>7</a:t>
                      </a:r>
                      <a:endParaRPr lang="vi-VN" sz="2000"/>
                    </a:p>
                  </a:txBody>
                  <a:tcPr/>
                </a:tc>
                <a:tc>
                  <a:txBody>
                    <a:bodyPr/>
                    <a:lstStyle/>
                    <a:p>
                      <a:r>
                        <a:rPr lang="en-US" sz="2000" smtClean="0"/>
                        <a:t>6</a:t>
                      </a:r>
                      <a:endParaRPr lang="vi-VN" sz="2000"/>
                    </a:p>
                  </a:txBody>
                  <a:tcPr/>
                </a:tc>
                <a:tc>
                  <a:txBody>
                    <a:bodyPr/>
                    <a:lstStyle/>
                    <a:p>
                      <a:r>
                        <a:rPr lang="en-US" sz="2000" smtClean="0"/>
                        <a:t>4</a:t>
                      </a:r>
                      <a:endParaRPr lang="vi-VN" sz="2000"/>
                    </a:p>
                  </a:txBody>
                  <a:tcPr/>
                </a:tc>
                <a:tc>
                  <a:txBody>
                    <a:bodyPr/>
                    <a:lstStyle/>
                    <a:p>
                      <a:r>
                        <a:rPr lang="en-US" sz="2000" smtClean="0"/>
                        <a:t>1</a:t>
                      </a:r>
                      <a:endParaRPr lang="vi-VN" sz="2000"/>
                    </a:p>
                  </a:txBody>
                  <a:tcPr/>
                </a:tc>
                <a:tc>
                  <a:txBody>
                    <a:bodyPr/>
                    <a:lstStyle/>
                    <a:p>
                      <a:r>
                        <a:rPr lang="en-US" sz="2000" smtClean="0"/>
                        <a:t>N = 50</a:t>
                      </a:r>
                      <a:endParaRPr lang="vi-VN" sz="2000"/>
                    </a:p>
                  </a:txBody>
                  <a:tcPr/>
                </a:tc>
              </a:tr>
            </a:tbl>
          </a:graphicData>
        </a:graphic>
      </p:graphicFrame>
      <p:grpSp>
        <p:nvGrpSpPr>
          <p:cNvPr id="5" name="Group 145"/>
          <p:cNvGrpSpPr>
            <a:grpSpLocks/>
          </p:cNvGrpSpPr>
          <p:nvPr/>
        </p:nvGrpSpPr>
        <p:grpSpPr bwMode="auto">
          <a:xfrm>
            <a:off x="4495800" y="1981200"/>
            <a:ext cx="4360099" cy="4845526"/>
            <a:chOff x="2784" y="688"/>
            <a:chExt cx="2957" cy="3506"/>
          </a:xfrm>
          <a:noFill/>
        </p:grpSpPr>
        <p:sp>
          <p:nvSpPr>
            <p:cNvPr id="6" name="Line 60"/>
            <p:cNvSpPr>
              <a:spLocks noChangeShapeType="1"/>
            </p:cNvSpPr>
            <p:nvPr/>
          </p:nvSpPr>
          <p:spPr bwMode="auto">
            <a:xfrm>
              <a:off x="2784" y="3936"/>
              <a:ext cx="2863"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7" name="Line 61"/>
            <p:cNvSpPr>
              <a:spLocks noChangeShapeType="1"/>
            </p:cNvSpPr>
            <p:nvPr/>
          </p:nvSpPr>
          <p:spPr bwMode="auto">
            <a:xfrm flipV="1">
              <a:off x="3066" y="766"/>
              <a:ext cx="0" cy="3382"/>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vi-VN"/>
            </a:p>
          </p:txBody>
        </p:sp>
        <p:sp>
          <p:nvSpPr>
            <p:cNvPr id="8" name="Oval 62"/>
            <p:cNvSpPr>
              <a:spLocks noChangeArrowheads="1"/>
            </p:cNvSpPr>
            <p:nvPr/>
          </p:nvSpPr>
          <p:spPr bwMode="auto">
            <a:xfrm flipH="1">
              <a:off x="3042" y="223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9" name="Oval 63"/>
            <p:cNvSpPr>
              <a:spLocks noChangeArrowheads="1"/>
            </p:cNvSpPr>
            <p:nvPr/>
          </p:nvSpPr>
          <p:spPr bwMode="auto">
            <a:xfrm flipH="1">
              <a:off x="3042" y="247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0" name="Oval 64"/>
            <p:cNvSpPr>
              <a:spLocks noChangeArrowheads="1"/>
            </p:cNvSpPr>
            <p:nvPr/>
          </p:nvSpPr>
          <p:spPr bwMode="auto">
            <a:xfrm flipH="1">
              <a:off x="3042"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1" name="Oval 65"/>
            <p:cNvSpPr>
              <a:spLocks noChangeArrowheads="1"/>
            </p:cNvSpPr>
            <p:nvPr/>
          </p:nvSpPr>
          <p:spPr bwMode="auto">
            <a:xfrm flipH="1">
              <a:off x="3042" y="295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2" name="Oval 66"/>
            <p:cNvSpPr>
              <a:spLocks noChangeArrowheads="1"/>
            </p:cNvSpPr>
            <p:nvPr/>
          </p:nvSpPr>
          <p:spPr bwMode="auto">
            <a:xfrm flipH="1">
              <a:off x="3269"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3" name="Oval 67"/>
            <p:cNvSpPr>
              <a:spLocks noChangeArrowheads="1"/>
            </p:cNvSpPr>
            <p:nvPr/>
          </p:nvSpPr>
          <p:spPr bwMode="auto">
            <a:xfrm flipH="1">
              <a:off x="3042" y="271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4" name="Oval 68"/>
            <p:cNvSpPr>
              <a:spLocks noChangeArrowheads="1"/>
            </p:cNvSpPr>
            <p:nvPr/>
          </p:nvSpPr>
          <p:spPr bwMode="auto">
            <a:xfrm flipH="1">
              <a:off x="3042" y="3201"/>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15" name="Oval 69"/>
            <p:cNvSpPr>
              <a:spLocks noChangeArrowheads="1"/>
            </p:cNvSpPr>
            <p:nvPr/>
          </p:nvSpPr>
          <p:spPr bwMode="auto">
            <a:xfrm flipH="1">
              <a:off x="3042" y="344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6" name="Oval 70"/>
            <p:cNvSpPr>
              <a:spLocks noChangeArrowheads="1"/>
            </p:cNvSpPr>
            <p:nvPr/>
          </p:nvSpPr>
          <p:spPr bwMode="auto">
            <a:xfrm flipH="1">
              <a:off x="3042" y="367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7" name="Oval 71"/>
            <p:cNvSpPr>
              <a:spLocks noChangeArrowheads="1"/>
            </p:cNvSpPr>
            <p:nvPr/>
          </p:nvSpPr>
          <p:spPr bwMode="auto">
            <a:xfrm flipH="1">
              <a:off x="4200"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8" name="Oval 72"/>
            <p:cNvSpPr>
              <a:spLocks noChangeArrowheads="1"/>
            </p:cNvSpPr>
            <p:nvPr/>
          </p:nvSpPr>
          <p:spPr bwMode="auto">
            <a:xfrm flipH="1">
              <a:off x="3973"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19" name="Oval 73"/>
            <p:cNvSpPr>
              <a:spLocks noChangeArrowheads="1"/>
            </p:cNvSpPr>
            <p:nvPr/>
          </p:nvSpPr>
          <p:spPr bwMode="auto">
            <a:xfrm flipH="1">
              <a:off x="3738"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0" name="Oval 74"/>
            <p:cNvSpPr>
              <a:spLocks noChangeArrowheads="1"/>
            </p:cNvSpPr>
            <p:nvPr/>
          </p:nvSpPr>
          <p:spPr bwMode="auto">
            <a:xfrm flipH="1">
              <a:off x="3504"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1" name="Oval 75"/>
            <p:cNvSpPr>
              <a:spLocks noChangeArrowheads="1"/>
            </p:cNvSpPr>
            <p:nvPr/>
          </p:nvSpPr>
          <p:spPr bwMode="auto">
            <a:xfrm flipH="1">
              <a:off x="3042" y="199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2" name="Oval 76"/>
            <p:cNvSpPr>
              <a:spLocks noChangeArrowheads="1"/>
            </p:cNvSpPr>
            <p:nvPr/>
          </p:nvSpPr>
          <p:spPr bwMode="auto">
            <a:xfrm flipH="1">
              <a:off x="3042" y="1753"/>
              <a:ext cx="47" cy="46"/>
            </a:xfrm>
            <a:prstGeom prst="ellipse">
              <a:avLst/>
            </a:prstGeom>
            <a:solidFill>
              <a:srgbClr val="7030A0"/>
            </a:solidFill>
            <a:ln w="9525">
              <a:solidFill>
                <a:srgbClr val="7030A0"/>
              </a:solidFill>
              <a:round/>
              <a:headEnd/>
              <a:tailEnd/>
            </a:ln>
          </p:spPr>
          <p:txBody>
            <a:bodyPr wrap="none" anchor="ctr"/>
            <a:lstStyle/>
            <a:p>
              <a:endParaRPr lang="vi-VN"/>
            </a:p>
          </p:txBody>
        </p:sp>
        <p:sp>
          <p:nvSpPr>
            <p:cNvPr id="23" name="Oval 77"/>
            <p:cNvSpPr>
              <a:spLocks noChangeArrowheads="1"/>
            </p:cNvSpPr>
            <p:nvPr/>
          </p:nvSpPr>
          <p:spPr bwMode="auto">
            <a:xfrm flipH="1">
              <a:off x="3042" y="1518"/>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4" name="Oval 78"/>
            <p:cNvSpPr>
              <a:spLocks noChangeArrowheads="1"/>
            </p:cNvSpPr>
            <p:nvPr/>
          </p:nvSpPr>
          <p:spPr bwMode="auto">
            <a:xfrm flipV="1">
              <a:off x="4927"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5" name="Oval 79"/>
            <p:cNvSpPr>
              <a:spLocks noChangeArrowheads="1"/>
            </p:cNvSpPr>
            <p:nvPr/>
          </p:nvSpPr>
          <p:spPr bwMode="auto">
            <a:xfrm flipH="1">
              <a:off x="4435"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6" name="Oval 80"/>
            <p:cNvSpPr>
              <a:spLocks noChangeArrowheads="1"/>
            </p:cNvSpPr>
            <p:nvPr/>
          </p:nvSpPr>
          <p:spPr bwMode="auto">
            <a:xfrm flipH="1">
              <a:off x="3042" y="126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7" name="Oval 81"/>
            <p:cNvSpPr>
              <a:spLocks noChangeArrowheads="1"/>
            </p:cNvSpPr>
            <p:nvPr/>
          </p:nvSpPr>
          <p:spPr bwMode="auto">
            <a:xfrm flipH="1">
              <a:off x="3042" y="1017"/>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8" name="Oval 82"/>
            <p:cNvSpPr>
              <a:spLocks noChangeArrowheads="1"/>
            </p:cNvSpPr>
            <p:nvPr/>
          </p:nvSpPr>
          <p:spPr bwMode="auto">
            <a:xfrm flipH="1">
              <a:off x="467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29" name="Line 83"/>
            <p:cNvSpPr>
              <a:spLocks noChangeShapeType="1"/>
            </p:cNvSpPr>
            <p:nvPr/>
          </p:nvSpPr>
          <p:spPr bwMode="auto">
            <a:xfrm>
              <a:off x="3066" y="3694"/>
              <a:ext cx="2346" cy="0"/>
            </a:xfrm>
            <a:prstGeom prst="line">
              <a:avLst/>
            </a:prstGeom>
            <a:grpFill/>
            <a:ln w="9525">
              <a:solidFill>
                <a:schemeClr val="tx1"/>
              </a:solidFill>
              <a:prstDash val="dash"/>
              <a:round/>
              <a:headEnd/>
              <a:tailEnd/>
            </a:ln>
            <a:extLst/>
          </p:spPr>
          <p:txBody>
            <a:bodyPr/>
            <a:lstStyle/>
            <a:p>
              <a:endParaRPr lang="vi-VN"/>
            </a:p>
          </p:txBody>
        </p:sp>
        <p:sp>
          <p:nvSpPr>
            <p:cNvPr id="30" name="Line 84"/>
            <p:cNvSpPr>
              <a:spLocks noChangeShapeType="1"/>
            </p:cNvSpPr>
            <p:nvPr/>
          </p:nvSpPr>
          <p:spPr bwMode="auto">
            <a:xfrm>
              <a:off x="5420" y="3701"/>
              <a:ext cx="0" cy="235"/>
            </a:xfrm>
            <a:prstGeom prst="line">
              <a:avLst/>
            </a:prstGeom>
            <a:grpFill/>
            <a:ln w="9525">
              <a:solidFill>
                <a:schemeClr val="tx1"/>
              </a:solidFill>
              <a:prstDash val="dash"/>
              <a:round/>
              <a:headEnd/>
              <a:tailEnd/>
            </a:ln>
            <a:extLst/>
          </p:spPr>
          <p:txBody>
            <a:bodyPr/>
            <a:lstStyle/>
            <a:p>
              <a:endParaRPr lang="vi-VN"/>
            </a:p>
          </p:txBody>
        </p:sp>
        <p:sp>
          <p:nvSpPr>
            <p:cNvPr id="31" name="Line 85"/>
            <p:cNvSpPr>
              <a:spLocks noChangeShapeType="1"/>
            </p:cNvSpPr>
            <p:nvPr/>
          </p:nvSpPr>
          <p:spPr bwMode="auto">
            <a:xfrm>
              <a:off x="3066" y="1533"/>
              <a:ext cx="1173" cy="0"/>
            </a:xfrm>
            <a:prstGeom prst="line">
              <a:avLst/>
            </a:prstGeom>
            <a:grpFill/>
            <a:ln w="9525">
              <a:solidFill>
                <a:schemeClr val="tx1"/>
              </a:solidFill>
              <a:prstDash val="dash"/>
              <a:round/>
              <a:headEnd/>
              <a:tailEnd/>
            </a:ln>
            <a:extLst/>
          </p:spPr>
          <p:txBody>
            <a:bodyPr/>
            <a:lstStyle/>
            <a:p>
              <a:endParaRPr lang="vi-VN"/>
            </a:p>
          </p:txBody>
        </p:sp>
        <p:sp>
          <p:nvSpPr>
            <p:cNvPr id="32" name="Line 86"/>
            <p:cNvSpPr>
              <a:spLocks noChangeShapeType="1"/>
            </p:cNvSpPr>
            <p:nvPr/>
          </p:nvSpPr>
          <p:spPr bwMode="auto">
            <a:xfrm>
              <a:off x="3066" y="3464"/>
              <a:ext cx="704" cy="0"/>
            </a:xfrm>
            <a:prstGeom prst="line">
              <a:avLst/>
            </a:prstGeom>
            <a:grpFill/>
            <a:ln w="9525">
              <a:solidFill>
                <a:schemeClr val="tx1"/>
              </a:solidFill>
              <a:prstDash val="dash"/>
              <a:round/>
              <a:headEnd/>
              <a:tailEnd/>
            </a:ln>
            <a:extLst/>
          </p:spPr>
          <p:txBody>
            <a:bodyPr/>
            <a:lstStyle/>
            <a:p>
              <a:endParaRPr lang="vi-VN"/>
            </a:p>
          </p:txBody>
        </p:sp>
        <p:sp>
          <p:nvSpPr>
            <p:cNvPr id="33" name="Line 88"/>
            <p:cNvSpPr>
              <a:spLocks noChangeShapeType="1"/>
            </p:cNvSpPr>
            <p:nvPr/>
          </p:nvSpPr>
          <p:spPr bwMode="auto">
            <a:xfrm>
              <a:off x="4701" y="2246"/>
              <a:ext cx="0" cy="1690"/>
            </a:xfrm>
            <a:prstGeom prst="line">
              <a:avLst/>
            </a:prstGeom>
            <a:grpFill/>
            <a:ln w="9525">
              <a:solidFill>
                <a:schemeClr val="tx1"/>
              </a:solidFill>
              <a:prstDash val="dash"/>
              <a:round/>
              <a:headEnd/>
              <a:tailEnd/>
            </a:ln>
            <a:extLst/>
          </p:spPr>
          <p:txBody>
            <a:bodyPr/>
            <a:lstStyle/>
            <a:p>
              <a:endParaRPr lang="vi-VN"/>
            </a:p>
          </p:txBody>
        </p:sp>
        <p:sp>
          <p:nvSpPr>
            <p:cNvPr id="34" name="Line 89"/>
            <p:cNvSpPr>
              <a:spLocks noChangeShapeType="1"/>
            </p:cNvSpPr>
            <p:nvPr/>
          </p:nvSpPr>
          <p:spPr bwMode="auto">
            <a:xfrm>
              <a:off x="3066" y="2981"/>
              <a:ext cx="2112" cy="0"/>
            </a:xfrm>
            <a:prstGeom prst="line">
              <a:avLst/>
            </a:prstGeom>
            <a:grpFill/>
            <a:ln w="9525">
              <a:solidFill>
                <a:schemeClr val="tx1"/>
              </a:solidFill>
              <a:prstDash val="dash"/>
              <a:round/>
              <a:headEnd/>
              <a:tailEnd/>
            </a:ln>
            <a:extLst/>
          </p:spPr>
          <p:txBody>
            <a:bodyPr/>
            <a:lstStyle/>
            <a:p>
              <a:endParaRPr lang="vi-VN"/>
            </a:p>
          </p:txBody>
        </p:sp>
        <p:sp>
          <p:nvSpPr>
            <p:cNvPr id="35" name="Oval 90"/>
            <p:cNvSpPr>
              <a:spLocks noChangeArrowheads="1"/>
            </p:cNvSpPr>
            <p:nvPr/>
          </p:nvSpPr>
          <p:spPr bwMode="auto">
            <a:xfrm flipV="1">
              <a:off x="5397" y="3913"/>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36" name="Oval 91"/>
            <p:cNvSpPr>
              <a:spLocks noChangeArrowheads="1"/>
            </p:cNvSpPr>
            <p:nvPr/>
          </p:nvSpPr>
          <p:spPr bwMode="auto">
            <a:xfrm flipV="1">
              <a:off x="5162" y="3905"/>
              <a:ext cx="47" cy="47"/>
            </a:xfrm>
            <a:prstGeom prst="ellipse">
              <a:avLst/>
            </a:prstGeom>
            <a:solidFill>
              <a:srgbClr val="7030A0"/>
            </a:solidFill>
            <a:ln w="9525">
              <a:solidFill>
                <a:srgbClr val="7030A0"/>
              </a:solidFill>
              <a:round/>
              <a:headEnd/>
              <a:tailEnd/>
            </a:ln>
          </p:spPr>
          <p:txBody>
            <a:bodyPr wrap="none" anchor="ctr"/>
            <a:lstStyle/>
            <a:p>
              <a:endParaRPr lang="vi-VN"/>
            </a:p>
          </p:txBody>
        </p:sp>
        <p:sp>
          <p:nvSpPr>
            <p:cNvPr id="37" name="Line 92"/>
            <p:cNvSpPr>
              <a:spLocks noChangeShapeType="1"/>
            </p:cNvSpPr>
            <p:nvPr/>
          </p:nvSpPr>
          <p:spPr bwMode="auto">
            <a:xfrm>
              <a:off x="5178" y="2989"/>
              <a:ext cx="0" cy="939"/>
            </a:xfrm>
            <a:prstGeom prst="line">
              <a:avLst/>
            </a:prstGeom>
            <a:grpFill/>
            <a:ln w="9525">
              <a:solidFill>
                <a:schemeClr val="tx1"/>
              </a:solidFill>
              <a:prstDash val="dash"/>
              <a:round/>
              <a:headEnd/>
              <a:tailEnd/>
            </a:ln>
            <a:extLst/>
          </p:spPr>
          <p:txBody>
            <a:bodyPr/>
            <a:lstStyle/>
            <a:p>
              <a:endParaRPr lang="vi-VN"/>
            </a:p>
          </p:txBody>
        </p:sp>
        <p:sp>
          <p:nvSpPr>
            <p:cNvPr id="38" name="Line 93"/>
            <p:cNvSpPr>
              <a:spLocks noChangeShapeType="1"/>
            </p:cNvSpPr>
            <p:nvPr/>
          </p:nvSpPr>
          <p:spPr bwMode="auto">
            <a:xfrm>
              <a:off x="3066" y="2496"/>
              <a:ext cx="1877" cy="0"/>
            </a:xfrm>
            <a:prstGeom prst="line">
              <a:avLst/>
            </a:prstGeom>
            <a:grpFill/>
            <a:ln w="9525">
              <a:solidFill>
                <a:schemeClr val="tx1"/>
              </a:solidFill>
              <a:prstDash val="dash"/>
              <a:round/>
              <a:headEnd/>
              <a:tailEnd/>
            </a:ln>
            <a:extLst/>
          </p:spPr>
          <p:txBody>
            <a:bodyPr/>
            <a:lstStyle/>
            <a:p>
              <a:endParaRPr lang="vi-VN"/>
            </a:p>
          </p:txBody>
        </p:sp>
        <p:sp>
          <p:nvSpPr>
            <p:cNvPr id="39" name="Line 94"/>
            <p:cNvSpPr>
              <a:spLocks noChangeShapeType="1"/>
            </p:cNvSpPr>
            <p:nvPr/>
          </p:nvSpPr>
          <p:spPr bwMode="auto">
            <a:xfrm>
              <a:off x="4951" y="2504"/>
              <a:ext cx="0" cy="1409"/>
            </a:xfrm>
            <a:prstGeom prst="line">
              <a:avLst/>
            </a:prstGeom>
            <a:grpFill/>
            <a:ln w="9525">
              <a:solidFill>
                <a:schemeClr val="tx1"/>
              </a:solidFill>
              <a:prstDash val="dash"/>
              <a:round/>
              <a:headEnd/>
              <a:tailEnd/>
            </a:ln>
            <a:extLst/>
          </p:spPr>
          <p:txBody>
            <a:bodyPr/>
            <a:lstStyle/>
            <a:p>
              <a:endParaRPr lang="vi-VN"/>
            </a:p>
          </p:txBody>
        </p:sp>
        <p:sp>
          <p:nvSpPr>
            <p:cNvPr id="40" name="Line 95"/>
            <p:cNvSpPr>
              <a:spLocks noChangeShapeType="1"/>
            </p:cNvSpPr>
            <p:nvPr/>
          </p:nvSpPr>
          <p:spPr bwMode="auto">
            <a:xfrm>
              <a:off x="3066" y="2253"/>
              <a:ext cx="1642" cy="0"/>
            </a:xfrm>
            <a:prstGeom prst="line">
              <a:avLst/>
            </a:prstGeom>
            <a:grpFill/>
            <a:ln w="9525">
              <a:solidFill>
                <a:schemeClr val="tx1"/>
              </a:solidFill>
              <a:prstDash val="dash"/>
              <a:round/>
              <a:headEnd/>
              <a:tailEnd/>
            </a:ln>
            <a:extLst/>
          </p:spPr>
          <p:txBody>
            <a:bodyPr/>
            <a:lstStyle/>
            <a:p>
              <a:endParaRPr lang="vi-VN"/>
            </a:p>
          </p:txBody>
        </p:sp>
        <p:sp>
          <p:nvSpPr>
            <p:cNvPr id="41" name="Line 96"/>
            <p:cNvSpPr>
              <a:spLocks noChangeShapeType="1"/>
            </p:cNvSpPr>
            <p:nvPr/>
          </p:nvSpPr>
          <p:spPr bwMode="auto">
            <a:xfrm>
              <a:off x="3058" y="1032"/>
              <a:ext cx="1408" cy="0"/>
            </a:xfrm>
            <a:prstGeom prst="line">
              <a:avLst/>
            </a:prstGeom>
            <a:grpFill/>
            <a:ln w="9525">
              <a:solidFill>
                <a:schemeClr val="tx1"/>
              </a:solidFill>
              <a:prstDash val="dash"/>
              <a:round/>
              <a:headEnd/>
              <a:tailEnd/>
            </a:ln>
            <a:extLst/>
          </p:spPr>
          <p:txBody>
            <a:bodyPr/>
            <a:lstStyle/>
            <a:p>
              <a:endParaRPr lang="vi-VN"/>
            </a:p>
          </p:txBody>
        </p:sp>
        <p:sp>
          <p:nvSpPr>
            <p:cNvPr id="42" name="Line 97"/>
            <p:cNvSpPr>
              <a:spLocks noChangeShapeType="1"/>
            </p:cNvSpPr>
            <p:nvPr/>
          </p:nvSpPr>
          <p:spPr bwMode="auto">
            <a:xfrm flipH="1" flipV="1">
              <a:off x="4458" y="1025"/>
              <a:ext cx="0" cy="2903"/>
            </a:xfrm>
            <a:prstGeom prst="line">
              <a:avLst/>
            </a:prstGeom>
            <a:grpFill/>
            <a:ln w="9525">
              <a:solidFill>
                <a:schemeClr val="tx1"/>
              </a:solidFill>
              <a:prstDash val="dash"/>
              <a:round/>
              <a:headEnd/>
              <a:tailEnd/>
            </a:ln>
            <a:extLst/>
          </p:spPr>
          <p:txBody>
            <a:bodyPr/>
            <a:lstStyle/>
            <a:p>
              <a:endParaRPr lang="vi-VN"/>
            </a:p>
          </p:txBody>
        </p:sp>
        <p:sp>
          <p:nvSpPr>
            <p:cNvPr id="43" name="Line 98"/>
            <p:cNvSpPr>
              <a:spLocks noChangeShapeType="1"/>
            </p:cNvSpPr>
            <p:nvPr/>
          </p:nvSpPr>
          <p:spPr bwMode="auto">
            <a:xfrm>
              <a:off x="4223" y="1533"/>
              <a:ext cx="0" cy="2395"/>
            </a:xfrm>
            <a:prstGeom prst="line">
              <a:avLst/>
            </a:prstGeom>
            <a:grpFill/>
            <a:ln w="9525">
              <a:solidFill>
                <a:schemeClr val="tx1"/>
              </a:solidFill>
              <a:prstDash val="dash"/>
              <a:round/>
              <a:headEnd/>
              <a:tailEnd/>
            </a:ln>
            <a:extLst/>
          </p:spPr>
          <p:txBody>
            <a:bodyPr/>
            <a:lstStyle/>
            <a:p>
              <a:endParaRPr lang="vi-VN"/>
            </a:p>
          </p:txBody>
        </p:sp>
        <p:sp>
          <p:nvSpPr>
            <p:cNvPr id="44" name="Line 99"/>
            <p:cNvSpPr>
              <a:spLocks noChangeShapeType="1"/>
            </p:cNvSpPr>
            <p:nvPr/>
          </p:nvSpPr>
          <p:spPr bwMode="auto">
            <a:xfrm>
              <a:off x="3066" y="2011"/>
              <a:ext cx="938" cy="0"/>
            </a:xfrm>
            <a:prstGeom prst="line">
              <a:avLst/>
            </a:prstGeom>
            <a:grpFill/>
            <a:ln w="9525">
              <a:solidFill>
                <a:schemeClr val="tx1"/>
              </a:solidFill>
              <a:prstDash val="dash"/>
              <a:round/>
              <a:headEnd/>
              <a:tailEnd/>
            </a:ln>
            <a:extLst/>
          </p:spPr>
          <p:txBody>
            <a:bodyPr/>
            <a:lstStyle/>
            <a:p>
              <a:endParaRPr lang="vi-VN"/>
            </a:p>
          </p:txBody>
        </p:sp>
        <p:sp>
          <p:nvSpPr>
            <p:cNvPr id="45" name="Line 100"/>
            <p:cNvSpPr>
              <a:spLocks noChangeShapeType="1"/>
            </p:cNvSpPr>
            <p:nvPr/>
          </p:nvSpPr>
          <p:spPr bwMode="auto">
            <a:xfrm flipV="1">
              <a:off x="3997" y="2003"/>
              <a:ext cx="0" cy="1925"/>
            </a:xfrm>
            <a:prstGeom prst="line">
              <a:avLst/>
            </a:prstGeom>
            <a:grpFill/>
            <a:ln w="9525">
              <a:solidFill>
                <a:schemeClr val="tx1"/>
              </a:solidFill>
              <a:prstDash val="dash"/>
              <a:round/>
              <a:headEnd/>
              <a:tailEnd/>
            </a:ln>
            <a:extLst/>
          </p:spPr>
          <p:txBody>
            <a:bodyPr/>
            <a:lstStyle/>
            <a:p>
              <a:endParaRPr lang="vi-VN"/>
            </a:p>
          </p:txBody>
        </p:sp>
        <p:sp>
          <p:nvSpPr>
            <p:cNvPr id="46" name="Text Box 101"/>
            <p:cNvSpPr txBox="1">
              <a:spLocks noChangeArrowheads="1"/>
            </p:cNvSpPr>
            <p:nvPr/>
          </p:nvSpPr>
          <p:spPr bwMode="auto">
            <a:xfrm>
              <a:off x="2874" y="335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47" name="Text Box 102"/>
            <p:cNvSpPr txBox="1">
              <a:spLocks noChangeArrowheads="1"/>
            </p:cNvSpPr>
            <p:nvPr/>
          </p:nvSpPr>
          <p:spPr bwMode="auto">
            <a:xfrm>
              <a:off x="2887" y="359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48" name="Text Box 103"/>
            <p:cNvSpPr txBox="1">
              <a:spLocks noChangeArrowheads="1"/>
            </p:cNvSpPr>
            <p:nvPr/>
          </p:nvSpPr>
          <p:spPr bwMode="auto">
            <a:xfrm>
              <a:off x="2887" y="3115"/>
              <a:ext cx="189"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49" name="Text Box 104"/>
            <p:cNvSpPr txBox="1">
              <a:spLocks noChangeArrowheads="1"/>
            </p:cNvSpPr>
            <p:nvPr/>
          </p:nvSpPr>
          <p:spPr bwMode="auto">
            <a:xfrm>
              <a:off x="2878" y="262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50" name="Text Box 105"/>
            <p:cNvSpPr txBox="1">
              <a:spLocks noChangeArrowheads="1"/>
            </p:cNvSpPr>
            <p:nvPr/>
          </p:nvSpPr>
          <p:spPr bwMode="auto">
            <a:xfrm>
              <a:off x="2878" y="284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51" name="Text Box 106"/>
            <p:cNvSpPr txBox="1">
              <a:spLocks noChangeArrowheads="1"/>
            </p:cNvSpPr>
            <p:nvPr/>
          </p:nvSpPr>
          <p:spPr bwMode="auto">
            <a:xfrm>
              <a:off x="2878" y="190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52" name="Text Box 107"/>
            <p:cNvSpPr txBox="1">
              <a:spLocks noChangeArrowheads="1"/>
            </p:cNvSpPr>
            <p:nvPr/>
          </p:nvSpPr>
          <p:spPr bwMode="auto">
            <a:xfrm>
              <a:off x="2874" y="2142"/>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53" name="Text Box 108"/>
            <p:cNvSpPr txBox="1">
              <a:spLocks noChangeArrowheads="1"/>
            </p:cNvSpPr>
            <p:nvPr/>
          </p:nvSpPr>
          <p:spPr bwMode="auto">
            <a:xfrm>
              <a:off x="2878" y="2380"/>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54" name="Text Box 109"/>
            <p:cNvSpPr txBox="1">
              <a:spLocks noChangeArrowheads="1"/>
            </p:cNvSpPr>
            <p:nvPr/>
          </p:nvSpPr>
          <p:spPr bwMode="auto">
            <a:xfrm>
              <a:off x="2801" y="1433"/>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55" name="Text Box 110"/>
            <p:cNvSpPr txBox="1">
              <a:spLocks noChangeArrowheads="1"/>
            </p:cNvSpPr>
            <p:nvPr/>
          </p:nvSpPr>
          <p:spPr bwMode="auto">
            <a:xfrm>
              <a:off x="2874" y="166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56" name="Text Box 111"/>
            <p:cNvSpPr txBox="1">
              <a:spLocks noChangeArrowheads="1"/>
            </p:cNvSpPr>
            <p:nvPr/>
          </p:nvSpPr>
          <p:spPr bwMode="auto">
            <a:xfrm>
              <a:off x="2801" y="924"/>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12</a:t>
              </a:r>
            </a:p>
          </p:txBody>
        </p:sp>
        <p:sp>
          <p:nvSpPr>
            <p:cNvPr id="57" name="Text Box 112"/>
            <p:cNvSpPr txBox="1">
              <a:spLocks noChangeArrowheads="1"/>
            </p:cNvSpPr>
            <p:nvPr/>
          </p:nvSpPr>
          <p:spPr bwMode="auto">
            <a:xfrm>
              <a:off x="2816" y="1175"/>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11</a:t>
              </a:r>
            </a:p>
          </p:txBody>
        </p:sp>
        <p:sp>
          <p:nvSpPr>
            <p:cNvPr id="58" name="Text Box 113"/>
            <p:cNvSpPr txBox="1">
              <a:spLocks noChangeArrowheads="1"/>
            </p:cNvSpPr>
            <p:nvPr/>
          </p:nvSpPr>
          <p:spPr bwMode="auto">
            <a:xfrm>
              <a:off x="5553" y="3898"/>
              <a:ext cx="188"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x</a:t>
              </a:r>
            </a:p>
          </p:txBody>
        </p:sp>
        <p:sp>
          <p:nvSpPr>
            <p:cNvPr id="59" name="Text Box 114"/>
            <p:cNvSpPr txBox="1">
              <a:spLocks noChangeArrowheads="1"/>
            </p:cNvSpPr>
            <p:nvPr/>
          </p:nvSpPr>
          <p:spPr bwMode="auto">
            <a:xfrm>
              <a:off x="2878" y="688"/>
              <a:ext cx="192"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a:t>
              </a:r>
            </a:p>
          </p:txBody>
        </p:sp>
        <p:sp>
          <p:nvSpPr>
            <p:cNvPr id="60" name="Text Box 115"/>
            <p:cNvSpPr txBox="1">
              <a:spLocks noChangeArrowheads="1"/>
            </p:cNvSpPr>
            <p:nvPr/>
          </p:nvSpPr>
          <p:spPr bwMode="auto">
            <a:xfrm>
              <a:off x="2845" y="3927"/>
              <a:ext cx="212" cy="267"/>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0</a:t>
              </a:r>
              <a:endParaRPr lang="en-US"/>
            </a:p>
          </p:txBody>
        </p:sp>
        <p:sp>
          <p:nvSpPr>
            <p:cNvPr id="61" name="Text Box 116"/>
            <p:cNvSpPr txBox="1">
              <a:spLocks noChangeArrowheads="1"/>
            </p:cNvSpPr>
            <p:nvPr/>
          </p:nvSpPr>
          <p:spPr bwMode="auto">
            <a:xfrm>
              <a:off x="3433" y="3936"/>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2</a:t>
              </a:r>
            </a:p>
          </p:txBody>
        </p:sp>
        <p:sp>
          <p:nvSpPr>
            <p:cNvPr id="62" name="Text Box 117"/>
            <p:cNvSpPr txBox="1">
              <a:spLocks noChangeArrowheads="1"/>
            </p:cNvSpPr>
            <p:nvPr/>
          </p:nvSpPr>
          <p:spPr bwMode="auto">
            <a:xfrm>
              <a:off x="3191"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a:t>
              </a:r>
            </a:p>
          </p:txBody>
        </p:sp>
        <p:sp>
          <p:nvSpPr>
            <p:cNvPr id="63" name="Text Box 118"/>
            <p:cNvSpPr txBox="1">
              <a:spLocks noChangeArrowheads="1"/>
            </p:cNvSpPr>
            <p:nvPr/>
          </p:nvSpPr>
          <p:spPr bwMode="auto">
            <a:xfrm>
              <a:off x="3677" y="3938"/>
              <a:ext cx="190" cy="231"/>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3</a:t>
              </a:r>
            </a:p>
          </p:txBody>
        </p:sp>
        <p:sp>
          <p:nvSpPr>
            <p:cNvPr id="64" name="Text Box 119"/>
            <p:cNvSpPr txBox="1">
              <a:spLocks noChangeArrowheads="1"/>
            </p:cNvSpPr>
            <p:nvPr/>
          </p:nvSpPr>
          <p:spPr bwMode="auto">
            <a:xfrm>
              <a:off x="4130" y="3938"/>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5</a:t>
              </a:r>
            </a:p>
          </p:txBody>
        </p:sp>
        <p:sp>
          <p:nvSpPr>
            <p:cNvPr id="65" name="Text Box 120"/>
            <p:cNvSpPr txBox="1">
              <a:spLocks noChangeArrowheads="1"/>
            </p:cNvSpPr>
            <p:nvPr/>
          </p:nvSpPr>
          <p:spPr bwMode="auto">
            <a:xfrm>
              <a:off x="3894" y="3945"/>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4</a:t>
              </a:r>
            </a:p>
          </p:txBody>
        </p:sp>
        <p:sp>
          <p:nvSpPr>
            <p:cNvPr id="66" name="Text Box 121"/>
            <p:cNvSpPr txBox="1">
              <a:spLocks noChangeArrowheads="1"/>
            </p:cNvSpPr>
            <p:nvPr/>
          </p:nvSpPr>
          <p:spPr bwMode="auto">
            <a:xfrm>
              <a:off x="4856"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a:t>
              </a:r>
            </a:p>
          </p:txBody>
        </p:sp>
        <p:sp>
          <p:nvSpPr>
            <p:cNvPr id="67" name="Text Box 122"/>
            <p:cNvSpPr txBox="1">
              <a:spLocks noChangeArrowheads="1"/>
            </p:cNvSpPr>
            <p:nvPr/>
          </p:nvSpPr>
          <p:spPr bwMode="auto">
            <a:xfrm>
              <a:off x="4607"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a:t>
              </a:r>
            </a:p>
          </p:txBody>
        </p:sp>
        <p:sp>
          <p:nvSpPr>
            <p:cNvPr id="68" name="Text Box 123"/>
            <p:cNvSpPr txBox="1">
              <a:spLocks noChangeArrowheads="1"/>
            </p:cNvSpPr>
            <p:nvPr/>
          </p:nvSpPr>
          <p:spPr bwMode="auto">
            <a:xfrm>
              <a:off x="4364" y="3937"/>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6</a:t>
              </a:r>
            </a:p>
          </p:txBody>
        </p:sp>
        <p:sp>
          <p:nvSpPr>
            <p:cNvPr id="69" name="Text Box 124"/>
            <p:cNvSpPr txBox="1">
              <a:spLocks noChangeArrowheads="1"/>
            </p:cNvSpPr>
            <p:nvPr/>
          </p:nvSpPr>
          <p:spPr bwMode="auto">
            <a:xfrm>
              <a:off x="5272" y="3929"/>
              <a:ext cx="27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10</a:t>
              </a:r>
            </a:p>
          </p:txBody>
        </p:sp>
        <p:sp>
          <p:nvSpPr>
            <p:cNvPr id="70" name="Text Box 125"/>
            <p:cNvSpPr txBox="1">
              <a:spLocks noChangeArrowheads="1"/>
            </p:cNvSpPr>
            <p:nvPr/>
          </p:nvSpPr>
          <p:spPr bwMode="auto">
            <a:xfrm>
              <a:off x="5092" y="3931"/>
              <a:ext cx="196" cy="23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9</a:t>
              </a:r>
            </a:p>
          </p:txBody>
        </p:sp>
        <p:sp>
          <p:nvSpPr>
            <p:cNvPr id="71" name="Oval 126"/>
            <p:cNvSpPr>
              <a:spLocks noChangeArrowheads="1"/>
            </p:cNvSpPr>
            <p:nvPr/>
          </p:nvSpPr>
          <p:spPr bwMode="auto">
            <a:xfrm flipV="1">
              <a:off x="3981" y="198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2" name="Oval 127"/>
            <p:cNvSpPr>
              <a:spLocks noChangeArrowheads="1"/>
            </p:cNvSpPr>
            <p:nvPr/>
          </p:nvSpPr>
          <p:spPr bwMode="auto">
            <a:xfrm flipV="1">
              <a:off x="5162" y="295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3" name="Oval 128"/>
            <p:cNvSpPr>
              <a:spLocks noChangeArrowheads="1"/>
            </p:cNvSpPr>
            <p:nvPr/>
          </p:nvSpPr>
          <p:spPr bwMode="auto">
            <a:xfrm flipV="1">
              <a:off x="4677" y="223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4" name="Oval 129"/>
            <p:cNvSpPr>
              <a:spLocks noChangeArrowheads="1"/>
            </p:cNvSpPr>
            <p:nvPr/>
          </p:nvSpPr>
          <p:spPr bwMode="auto">
            <a:xfrm flipV="1">
              <a:off x="4435" y="1017"/>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5" name="Oval 130"/>
            <p:cNvSpPr>
              <a:spLocks noChangeArrowheads="1"/>
            </p:cNvSpPr>
            <p:nvPr/>
          </p:nvSpPr>
          <p:spPr bwMode="auto">
            <a:xfrm flipV="1">
              <a:off x="3738" y="344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6" name="Oval 131"/>
            <p:cNvSpPr>
              <a:spLocks noChangeArrowheads="1"/>
            </p:cNvSpPr>
            <p:nvPr/>
          </p:nvSpPr>
          <p:spPr bwMode="auto">
            <a:xfrm flipV="1">
              <a:off x="5397" y="367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7" name="Oval 132"/>
            <p:cNvSpPr>
              <a:spLocks noChangeArrowheads="1"/>
            </p:cNvSpPr>
            <p:nvPr/>
          </p:nvSpPr>
          <p:spPr bwMode="auto">
            <a:xfrm flipV="1">
              <a:off x="4927" y="2480"/>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8" name="Oval 133"/>
            <p:cNvSpPr>
              <a:spLocks noChangeArrowheads="1"/>
            </p:cNvSpPr>
            <p:nvPr/>
          </p:nvSpPr>
          <p:spPr bwMode="auto">
            <a:xfrm flipV="1">
              <a:off x="4200" y="1518"/>
              <a:ext cx="47" cy="47"/>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endParaRPr lang="vi-VN"/>
            </a:p>
          </p:txBody>
        </p:sp>
        <p:sp>
          <p:nvSpPr>
            <p:cNvPr id="79" name="Line 134"/>
            <p:cNvSpPr>
              <a:spLocks noChangeShapeType="1"/>
            </p:cNvSpPr>
            <p:nvPr/>
          </p:nvSpPr>
          <p:spPr bwMode="auto">
            <a:xfrm>
              <a:off x="5420" y="3701"/>
              <a:ext cx="0" cy="235"/>
            </a:xfrm>
            <a:prstGeom prst="line">
              <a:avLst/>
            </a:prstGeom>
            <a:grpFill/>
            <a:ln w="28575">
              <a:solidFill>
                <a:schemeClr val="accent3">
                  <a:lumMod val="75000"/>
                </a:schemeClr>
              </a:solidFill>
              <a:round/>
              <a:headEnd/>
              <a:tailEnd/>
            </a:ln>
            <a:extLst/>
          </p:spPr>
          <p:txBody>
            <a:bodyPr/>
            <a:lstStyle/>
            <a:p>
              <a:endParaRPr lang="vi-VN"/>
            </a:p>
          </p:txBody>
        </p:sp>
        <p:sp>
          <p:nvSpPr>
            <p:cNvPr id="80" name="Line 136"/>
            <p:cNvSpPr>
              <a:spLocks noChangeShapeType="1"/>
            </p:cNvSpPr>
            <p:nvPr/>
          </p:nvSpPr>
          <p:spPr bwMode="auto">
            <a:xfrm>
              <a:off x="4701" y="2246"/>
              <a:ext cx="0" cy="1690"/>
            </a:xfrm>
            <a:prstGeom prst="line">
              <a:avLst/>
            </a:prstGeom>
            <a:grpFill/>
            <a:ln w="28575">
              <a:solidFill>
                <a:schemeClr val="accent3">
                  <a:lumMod val="75000"/>
                </a:schemeClr>
              </a:solidFill>
              <a:round/>
              <a:headEnd/>
              <a:tailEnd/>
            </a:ln>
            <a:extLst/>
          </p:spPr>
          <p:txBody>
            <a:bodyPr/>
            <a:lstStyle/>
            <a:p>
              <a:endParaRPr lang="vi-VN"/>
            </a:p>
          </p:txBody>
        </p:sp>
        <p:sp>
          <p:nvSpPr>
            <p:cNvPr id="81" name="Line 137"/>
            <p:cNvSpPr>
              <a:spLocks noChangeShapeType="1"/>
            </p:cNvSpPr>
            <p:nvPr/>
          </p:nvSpPr>
          <p:spPr bwMode="auto">
            <a:xfrm>
              <a:off x="5178" y="2989"/>
              <a:ext cx="0" cy="939"/>
            </a:xfrm>
            <a:prstGeom prst="line">
              <a:avLst/>
            </a:prstGeom>
            <a:grpFill/>
            <a:ln w="28575">
              <a:solidFill>
                <a:schemeClr val="accent3">
                  <a:lumMod val="75000"/>
                </a:schemeClr>
              </a:solidFill>
              <a:round/>
              <a:headEnd/>
              <a:tailEnd/>
            </a:ln>
            <a:extLst/>
          </p:spPr>
          <p:txBody>
            <a:bodyPr/>
            <a:lstStyle/>
            <a:p>
              <a:endParaRPr lang="vi-VN"/>
            </a:p>
          </p:txBody>
        </p:sp>
        <p:sp>
          <p:nvSpPr>
            <p:cNvPr id="82" name="Line 138"/>
            <p:cNvSpPr>
              <a:spLocks noChangeShapeType="1"/>
            </p:cNvSpPr>
            <p:nvPr/>
          </p:nvSpPr>
          <p:spPr bwMode="auto">
            <a:xfrm>
              <a:off x="4951" y="2504"/>
              <a:ext cx="0" cy="1409"/>
            </a:xfrm>
            <a:prstGeom prst="line">
              <a:avLst/>
            </a:prstGeom>
            <a:grpFill/>
            <a:ln w="28575">
              <a:solidFill>
                <a:schemeClr val="accent3">
                  <a:lumMod val="75000"/>
                </a:schemeClr>
              </a:solidFill>
              <a:round/>
              <a:headEnd/>
              <a:tailEnd/>
            </a:ln>
            <a:extLst/>
          </p:spPr>
          <p:txBody>
            <a:bodyPr/>
            <a:lstStyle/>
            <a:p>
              <a:endParaRPr lang="vi-VN"/>
            </a:p>
          </p:txBody>
        </p:sp>
        <p:sp>
          <p:nvSpPr>
            <p:cNvPr id="83" name="Line 139"/>
            <p:cNvSpPr>
              <a:spLocks noChangeShapeType="1"/>
            </p:cNvSpPr>
            <p:nvPr/>
          </p:nvSpPr>
          <p:spPr bwMode="auto">
            <a:xfrm flipH="1" flipV="1">
              <a:off x="4458" y="1029"/>
              <a:ext cx="0" cy="2903"/>
            </a:xfrm>
            <a:prstGeom prst="line">
              <a:avLst/>
            </a:prstGeom>
            <a:grpFill/>
            <a:ln w="28575">
              <a:solidFill>
                <a:schemeClr val="accent3">
                  <a:lumMod val="75000"/>
                </a:schemeClr>
              </a:solidFill>
              <a:round/>
              <a:headEnd/>
              <a:tailEnd/>
            </a:ln>
            <a:extLst/>
          </p:spPr>
          <p:txBody>
            <a:bodyPr/>
            <a:lstStyle/>
            <a:p>
              <a:endParaRPr lang="vi-VN"/>
            </a:p>
          </p:txBody>
        </p:sp>
        <p:sp>
          <p:nvSpPr>
            <p:cNvPr id="84" name="Line 140"/>
            <p:cNvSpPr>
              <a:spLocks noChangeShapeType="1"/>
            </p:cNvSpPr>
            <p:nvPr/>
          </p:nvSpPr>
          <p:spPr bwMode="auto">
            <a:xfrm>
              <a:off x="4223" y="1533"/>
              <a:ext cx="0" cy="2395"/>
            </a:xfrm>
            <a:prstGeom prst="line">
              <a:avLst/>
            </a:prstGeom>
            <a:grpFill/>
            <a:ln w="28575">
              <a:solidFill>
                <a:schemeClr val="accent3">
                  <a:lumMod val="75000"/>
                </a:schemeClr>
              </a:solidFill>
              <a:round/>
              <a:headEnd/>
              <a:tailEnd/>
            </a:ln>
            <a:extLst/>
          </p:spPr>
          <p:txBody>
            <a:bodyPr/>
            <a:lstStyle/>
            <a:p>
              <a:endParaRPr lang="vi-VN"/>
            </a:p>
          </p:txBody>
        </p:sp>
        <p:sp>
          <p:nvSpPr>
            <p:cNvPr id="85" name="Line 141"/>
            <p:cNvSpPr>
              <a:spLocks noChangeShapeType="1"/>
            </p:cNvSpPr>
            <p:nvPr/>
          </p:nvSpPr>
          <p:spPr bwMode="auto">
            <a:xfrm flipV="1">
              <a:off x="4000" y="2003"/>
              <a:ext cx="0" cy="1925"/>
            </a:xfrm>
            <a:prstGeom prst="line">
              <a:avLst/>
            </a:prstGeom>
            <a:grpFill/>
            <a:ln w="28575">
              <a:solidFill>
                <a:schemeClr val="accent3">
                  <a:lumMod val="75000"/>
                </a:schemeClr>
              </a:solidFill>
              <a:round/>
              <a:headEnd/>
              <a:tailEnd/>
            </a:ln>
            <a:extLst/>
          </p:spPr>
          <p:txBody>
            <a:bodyPr/>
            <a:lstStyle/>
            <a:p>
              <a:endParaRPr lang="vi-VN"/>
            </a:p>
          </p:txBody>
        </p:sp>
        <p:sp>
          <p:nvSpPr>
            <p:cNvPr id="86" name="Line 142"/>
            <p:cNvSpPr>
              <a:spLocks noChangeShapeType="1"/>
            </p:cNvSpPr>
            <p:nvPr/>
          </p:nvSpPr>
          <p:spPr bwMode="auto">
            <a:xfrm>
              <a:off x="3760" y="3456"/>
              <a:ext cx="0" cy="480"/>
            </a:xfrm>
            <a:prstGeom prst="line">
              <a:avLst/>
            </a:prstGeom>
            <a:grpFill/>
            <a:ln w="9525">
              <a:solidFill>
                <a:schemeClr val="tx1"/>
              </a:solidFill>
              <a:prstDash val="dash"/>
              <a:round/>
              <a:headEnd/>
              <a:tailEnd/>
            </a:ln>
            <a:extLst/>
          </p:spPr>
          <p:txBody>
            <a:bodyPr/>
            <a:lstStyle/>
            <a:p>
              <a:endParaRPr lang="vi-VN"/>
            </a:p>
          </p:txBody>
        </p:sp>
        <p:sp>
          <p:nvSpPr>
            <p:cNvPr id="87" name="Line 143"/>
            <p:cNvSpPr>
              <a:spLocks noChangeShapeType="1"/>
            </p:cNvSpPr>
            <p:nvPr/>
          </p:nvSpPr>
          <p:spPr bwMode="auto">
            <a:xfrm>
              <a:off x="3760" y="3456"/>
              <a:ext cx="0" cy="480"/>
            </a:xfrm>
            <a:prstGeom prst="line">
              <a:avLst/>
            </a:prstGeom>
            <a:grpFill/>
            <a:ln w="28575">
              <a:solidFill>
                <a:schemeClr val="accent3">
                  <a:lumMod val="75000"/>
                </a:schemeClr>
              </a:solidFill>
              <a:round/>
              <a:headEnd/>
              <a:tailEnd/>
            </a:ln>
            <a:extLst/>
          </p:spPr>
          <p:txBody>
            <a:bodyPr/>
            <a:lstStyle/>
            <a:p>
              <a:endParaRPr lang="vi-VN"/>
            </a:p>
          </p:txBody>
        </p:sp>
      </p:grpSp>
      <p:sp>
        <p:nvSpPr>
          <p:cNvPr id="88" name="TextBox 87"/>
          <p:cNvSpPr txBox="1"/>
          <p:nvPr/>
        </p:nvSpPr>
        <p:spPr>
          <a:xfrm>
            <a:off x="152400" y="2128867"/>
            <a:ext cx="3122971" cy="461665"/>
          </a:xfrm>
          <a:prstGeom prst="rect">
            <a:avLst/>
          </a:prstGeom>
          <a:noFill/>
        </p:spPr>
        <p:txBody>
          <a:bodyPr wrap="none" rtlCol="0">
            <a:spAutoFit/>
          </a:bodyPr>
          <a:lstStyle/>
          <a:p>
            <a:r>
              <a:rPr lang="en-US" sz="2400" dirty="0" smtClean="0">
                <a:solidFill>
                  <a:srgbClr val="00B050"/>
                </a:solidFill>
              </a:rPr>
              <a:t>b) </a:t>
            </a:r>
            <a:r>
              <a:rPr lang="en-US" sz="2400" dirty="0" err="1" smtClean="0">
                <a:solidFill>
                  <a:srgbClr val="00B050"/>
                </a:solidFill>
              </a:rPr>
              <a:t>Biểu</a:t>
            </a:r>
            <a:r>
              <a:rPr lang="en-US" sz="2400" dirty="0" smtClean="0">
                <a:solidFill>
                  <a:srgbClr val="00B050"/>
                </a:solidFill>
              </a:rPr>
              <a:t> </a:t>
            </a:r>
            <a:r>
              <a:rPr lang="en-US" sz="2400" dirty="0" err="1" smtClean="0">
                <a:solidFill>
                  <a:srgbClr val="00B050"/>
                </a:solidFill>
              </a:rPr>
              <a:t>đồ</a:t>
            </a:r>
            <a:r>
              <a:rPr lang="en-US" sz="2400" dirty="0" smtClean="0">
                <a:solidFill>
                  <a:srgbClr val="00B050"/>
                </a:solidFill>
              </a:rPr>
              <a:t> </a:t>
            </a:r>
            <a:r>
              <a:rPr lang="en-US" sz="2400" dirty="0" err="1" smtClean="0">
                <a:solidFill>
                  <a:srgbClr val="00B050"/>
                </a:solidFill>
              </a:rPr>
              <a:t>đoạn</a:t>
            </a:r>
            <a:r>
              <a:rPr lang="en-US" sz="2400" dirty="0" smtClean="0">
                <a:solidFill>
                  <a:srgbClr val="00B050"/>
                </a:solidFill>
              </a:rPr>
              <a:t> </a:t>
            </a:r>
            <a:r>
              <a:rPr lang="en-US" sz="2400" dirty="0" err="1" smtClean="0">
                <a:solidFill>
                  <a:srgbClr val="00B050"/>
                </a:solidFill>
              </a:rPr>
              <a:t>thẳng</a:t>
            </a:r>
            <a:endParaRPr lang="vi-VN" sz="2400" dirty="0">
              <a:solidFill>
                <a:srgbClr val="00B050"/>
              </a:solidFill>
            </a:endParaRPr>
          </a:p>
        </p:txBody>
      </p:sp>
      <p:grpSp>
        <p:nvGrpSpPr>
          <p:cNvPr id="89" name="Group 88"/>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90" name="Chevron 89"/>
            <p:cNvSpPr/>
            <p:nvPr/>
          </p:nvSpPr>
          <p:spPr>
            <a:xfrm>
              <a:off x="7852330" y="0"/>
              <a:ext cx="682307" cy="609600"/>
            </a:xfrm>
            <a:prstGeom prst="chevron">
              <a:avLst/>
            </a:prstGeom>
            <a:solidFill>
              <a:schemeClr val="accent5">
                <a:lumMod val="50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91" name="Chevron 90"/>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92" name="Pentagon 91"/>
            <p:cNvSpPr/>
            <p:nvPr/>
          </p:nvSpPr>
          <p:spPr>
            <a:xfrm>
              <a:off x="0" y="0"/>
              <a:ext cx="7924800" cy="609600"/>
            </a:xfrm>
            <a:prstGeom prst="homePlate">
              <a:avLst/>
            </a:prstGeom>
            <a:solidFill>
              <a:srgbClr val="0070C0"/>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Bài tập</a:t>
              </a:r>
              <a:endParaRPr lang="vi-VN" sz="2800"/>
            </a:p>
          </p:txBody>
        </p:sp>
      </p:grpSp>
      <p:sp>
        <p:nvSpPr>
          <p:cNvPr id="93" name="Text Box 64"/>
          <p:cNvSpPr txBox="1">
            <a:spLocks noChangeArrowheads="1"/>
          </p:cNvSpPr>
          <p:nvPr/>
        </p:nvSpPr>
        <p:spPr bwMode="auto">
          <a:xfrm>
            <a:off x="152400" y="2641937"/>
            <a:ext cx="4152775" cy="1015663"/>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wrap="square">
            <a:spAutoFit/>
          </a:bodyPr>
          <a:lstStyle/>
          <a:p>
            <a:pPr algn="just">
              <a:spcBef>
                <a:spcPct val="50000"/>
              </a:spcBef>
              <a:defRPr/>
            </a:pPr>
            <a:r>
              <a:rPr lang="en-US" sz="2000" b="1" smtClean="0">
                <a:solidFill>
                  <a:srgbClr val="0000CC"/>
                </a:solidFill>
                <a:cs typeface="Arial" charset="0"/>
              </a:rPr>
              <a:t>? Dựa vào biểu đồ, hãy nhận xét điểm kiểm tra học kì I của học sinh lớp 7C</a:t>
            </a:r>
            <a:endParaRPr lang="en-US" sz="2000" b="1" dirty="0">
              <a:solidFill>
                <a:srgbClr val="0000CC"/>
              </a:solidFill>
              <a:cs typeface="Arial" charset="0"/>
            </a:endParaRPr>
          </a:p>
        </p:txBody>
      </p:sp>
      <p:sp>
        <p:nvSpPr>
          <p:cNvPr id="94" name="Rectangle 65"/>
          <p:cNvSpPr txBox="1">
            <a:spLocks noChangeArrowheads="1"/>
          </p:cNvSpPr>
          <p:nvPr/>
        </p:nvSpPr>
        <p:spPr bwMode="auto">
          <a:xfrm>
            <a:off x="152400" y="2697417"/>
            <a:ext cx="3810000" cy="57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endParaRPr lang="en-US" sz="2000" u="sng">
              <a:solidFill>
                <a:srgbClr val="002060"/>
              </a:solidFill>
              <a:latin typeface=".VnTime" pitchFamily="34" charset="0"/>
            </a:endParaRPr>
          </a:p>
          <a:p>
            <a:pPr eaLnBrk="1" hangingPunct="1">
              <a:lnSpc>
                <a:spcPct val="80000"/>
              </a:lnSpc>
              <a:spcBef>
                <a:spcPct val="20000"/>
              </a:spcBef>
            </a:pPr>
            <a:r>
              <a:rPr lang="en-US" sz="2400">
                <a:solidFill>
                  <a:srgbClr val="002060"/>
                </a:solidFill>
                <a:latin typeface="Times New Roman" pitchFamily="18" charset="0"/>
                <a:cs typeface="Times New Roman" pitchFamily="18" charset="0"/>
              </a:rPr>
              <a:t>Lớp 7C có 50 học sinh.</a:t>
            </a:r>
          </a:p>
          <a:p>
            <a:pPr eaLnBrk="1" hangingPunct="1">
              <a:lnSpc>
                <a:spcPct val="80000"/>
              </a:lnSpc>
              <a:spcBef>
                <a:spcPct val="20000"/>
              </a:spcBef>
            </a:pPr>
            <a:endParaRPr lang="en-US" sz="2000">
              <a:solidFill>
                <a:srgbClr val="002060"/>
              </a:solidFill>
              <a:latin typeface=".VnTime" pitchFamily="34" charset="0"/>
            </a:endParaRPr>
          </a:p>
        </p:txBody>
      </p:sp>
      <p:sp>
        <p:nvSpPr>
          <p:cNvPr id="95" name="Rectangle 65"/>
          <p:cNvSpPr txBox="1">
            <a:spLocks noChangeArrowheads="1"/>
          </p:cNvSpPr>
          <p:nvPr/>
        </p:nvSpPr>
        <p:spPr bwMode="auto">
          <a:xfrm>
            <a:off x="152400" y="3321969"/>
            <a:ext cx="415277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sz="2000">
                <a:solidFill>
                  <a:srgbClr val="002060"/>
                </a:solidFill>
                <a:latin typeface=".VnTime" pitchFamily="34" charset="0"/>
              </a:rPr>
              <a:t>+ </a:t>
            </a:r>
            <a:r>
              <a:rPr lang="en-US" sz="2400">
                <a:solidFill>
                  <a:srgbClr val="002060"/>
                </a:solidFill>
                <a:latin typeface="Times New Roman" pitchFamily="18" charset="0"/>
                <a:cs typeface="Times New Roman" pitchFamily="18" charset="0"/>
              </a:rPr>
              <a:t>Có duy nhất </a:t>
            </a:r>
            <a:r>
              <a:rPr lang="en-US" sz="2400" smtClean="0">
                <a:solidFill>
                  <a:srgbClr val="002060"/>
                </a:solidFill>
                <a:latin typeface="Times New Roman" pitchFamily="18" charset="0"/>
                <a:cs typeface="Times New Roman" pitchFamily="18" charset="0"/>
              </a:rPr>
              <a:t>1 </a:t>
            </a:r>
            <a:r>
              <a:rPr lang="en-US" sz="2400">
                <a:solidFill>
                  <a:srgbClr val="002060"/>
                </a:solidFill>
                <a:latin typeface="Times New Roman" pitchFamily="18" charset="0"/>
                <a:cs typeface="Times New Roman" pitchFamily="18" charset="0"/>
              </a:rPr>
              <a:t>học sinh đạt điểm 10</a:t>
            </a:r>
            <a:r>
              <a:rPr lang="en-US" sz="2400">
                <a:solidFill>
                  <a:srgbClr val="002060"/>
                </a:solidFill>
                <a:latin typeface=".VnTime" pitchFamily="34" charset="0"/>
              </a:rPr>
              <a:t>. </a:t>
            </a:r>
            <a:endParaRPr lang="en-US" sz="2000">
              <a:solidFill>
                <a:srgbClr val="002060"/>
              </a:solidFill>
              <a:latin typeface=".VnTime" pitchFamily="34" charset="0"/>
            </a:endParaRPr>
          </a:p>
        </p:txBody>
      </p:sp>
      <p:sp>
        <p:nvSpPr>
          <p:cNvPr id="96" name="Rectangle 65"/>
          <p:cNvSpPr txBox="1">
            <a:spLocks noChangeArrowheads="1"/>
          </p:cNvSpPr>
          <p:nvPr/>
        </p:nvSpPr>
        <p:spPr bwMode="auto">
          <a:xfrm>
            <a:off x="152400" y="40386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dirty="0" err="1" smtClean="0">
                <a:solidFill>
                  <a:srgbClr val="002060"/>
                </a:solidFill>
                <a:latin typeface="Times New Roman" pitchFamily="18" charset="0"/>
                <a:cs typeface="Times New Roman" pitchFamily="18" charset="0"/>
              </a:rPr>
              <a:t>Có</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hai</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học</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sinh</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bị</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điểm</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thấp</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nhất</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là</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điểm</a:t>
            </a:r>
            <a:r>
              <a:rPr lang="en-US" sz="2000" dirty="0" smtClean="0">
                <a:solidFill>
                  <a:srgbClr val="002060"/>
                </a:solidFill>
                <a:latin typeface="Times New Roman" pitchFamily="18" charset="0"/>
                <a:cs typeface="Times New Roman" pitchFamily="18" charset="0"/>
              </a:rPr>
              <a:t> 3</a:t>
            </a:r>
            <a:endParaRPr lang="en-US" sz="2400" dirty="0">
              <a:solidFill>
                <a:srgbClr val="002060"/>
              </a:solidFill>
              <a:latin typeface="Times New Roman" pitchFamily="18" charset="0"/>
              <a:cs typeface="Times New Roman" pitchFamily="18" charset="0"/>
            </a:endParaRPr>
          </a:p>
        </p:txBody>
      </p:sp>
      <p:sp>
        <p:nvSpPr>
          <p:cNvPr id="97" name="Rectangle 65"/>
          <p:cNvSpPr txBox="1">
            <a:spLocks noChangeArrowheads="1"/>
          </p:cNvSpPr>
          <p:nvPr/>
        </p:nvSpPr>
        <p:spPr bwMode="auto">
          <a:xfrm>
            <a:off x="152400" y="48006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smtClean="0">
                <a:solidFill>
                  <a:srgbClr val="002060"/>
                </a:solidFill>
                <a:latin typeface=".VnTime" pitchFamily="34" charset="0"/>
              </a:rPr>
              <a:t>+ </a:t>
            </a:r>
            <a:r>
              <a:rPr lang="en-US" sz="2400">
                <a:solidFill>
                  <a:srgbClr val="002060"/>
                </a:solidFill>
                <a:latin typeface="Times New Roman" pitchFamily="18" charset="0"/>
                <a:cs typeface="Times New Roman" pitchFamily="18" charset="0"/>
              </a:rPr>
              <a:t>Đa số đạt điểm trung  bình </a:t>
            </a:r>
            <a:r>
              <a:rPr lang="en-US" sz="2400" smtClean="0">
                <a:solidFill>
                  <a:srgbClr val="002060"/>
                </a:solidFill>
                <a:latin typeface="Times New Roman" pitchFamily="18" charset="0"/>
                <a:cs typeface="Times New Roman" pitchFamily="18" charset="0"/>
              </a:rPr>
              <a:t>từ </a:t>
            </a:r>
            <a:r>
              <a:rPr lang="en-US" sz="2400">
                <a:solidFill>
                  <a:srgbClr val="002060"/>
                </a:solidFill>
                <a:latin typeface="Times New Roman" pitchFamily="18" charset="0"/>
                <a:cs typeface="Times New Roman" pitchFamily="18" charset="0"/>
              </a:rPr>
              <a:t>5 và 6 điểm.</a:t>
            </a:r>
            <a:endParaRPr lang="en-US" sz="2400">
              <a:solidFill>
                <a:srgbClr val="002060"/>
              </a:solidFill>
              <a:latin typeface=".VnTime" pitchFamily="34" charset="0"/>
            </a:endParaRPr>
          </a:p>
        </p:txBody>
      </p:sp>
      <p:sp>
        <p:nvSpPr>
          <p:cNvPr id="98" name="Rectangle 65"/>
          <p:cNvSpPr txBox="1">
            <a:spLocks noChangeArrowheads="1"/>
          </p:cNvSpPr>
          <p:nvPr/>
        </p:nvSpPr>
        <p:spPr bwMode="auto">
          <a:xfrm>
            <a:off x="283029" y="2706824"/>
            <a:ext cx="1371600" cy="533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2000" b="1" kern="0" dirty="0" err="1" smtClean="0">
                <a:solidFill>
                  <a:srgbClr val="FF0000"/>
                </a:solidFill>
                <a:latin typeface="Times New Roman" pitchFamily="18" charset="0"/>
                <a:cs typeface="Times New Roman" pitchFamily="18" charset="0"/>
              </a:rPr>
              <a:t>Nhận</a:t>
            </a:r>
            <a:r>
              <a:rPr lang="en-US" sz="2000" b="1" kern="0" dirty="0" smtClean="0">
                <a:solidFill>
                  <a:srgbClr val="FF0000"/>
                </a:solidFill>
                <a:latin typeface="Times New Roman" pitchFamily="18" charset="0"/>
                <a:cs typeface="Times New Roman" pitchFamily="18" charset="0"/>
              </a:rPr>
              <a:t> </a:t>
            </a:r>
            <a:r>
              <a:rPr lang="en-US" sz="2000" b="1" kern="0" dirty="0" err="1" smtClean="0">
                <a:solidFill>
                  <a:srgbClr val="FF0000"/>
                </a:solidFill>
                <a:latin typeface="Times New Roman" pitchFamily="18" charset="0"/>
                <a:cs typeface="Times New Roman" pitchFamily="18" charset="0"/>
              </a:rPr>
              <a:t>xét</a:t>
            </a:r>
            <a:endParaRPr lang="en-US" sz="20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32094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93"/>
                                        </p:tgtEl>
                                        <p:attrNameLst>
                                          <p:attrName>ppt_w</p:attrName>
                                        </p:attrNameLst>
                                      </p:cBhvr>
                                      <p:tavLst>
                                        <p:tav tm="0">
                                          <p:val>
                                            <p:strVal val="ppt_w"/>
                                          </p:val>
                                        </p:tav>
                                        <p:tav tm="100000">
                                          <p:val>
                                            <p:fltVal val="0"/>
                                          </p:val>
                                        </p:tav>
                                      </p:tavLst>
                                    </p:anim>
                                    <p:anim calcmode="lin" valueType="num">
                                      <p:cBhvr>
                                        <p:cTn id="18" dur="500"/>
                                        <p:tgtEl>
                                          <p:spTgt spid="93"/>
                                        </p:tgtEl>
                                        <p:attrNameLst>
                                          <p:attrName>ppt_h</p:attrName>
                                        </p:attrNameLst>
                                      </p:cBhvr>
                                      <p:tavLst>
                                        <p:tav tm="0">
                                          <p:val>
                                            <p:strVal val="ppt_h"/>
                                          </p:val>
                                        </p:tav>
                                        <p:tav tm="100000">
                                          <p:val>
                                            <p:fltVal val="0"/>
                                          </p:val>
                                        </p:tav>
                                      </p:tavLst>
                                    </p:anim>
                                    <p:animEffect transition="out" filter="fade">
                                      <p:cBhvr>
                                        <p:cTn id="19" dur="500"/>
                                        <p:tgtEl>
                                          <p:spTgt spid="93"/>
                                        </p:tgtEl>
                                      </p:cBhvr>
                                    </p:animEffect>
                                    <p:set>
                                      <p:cBhvr>
                                        <p:cTn id="20" dur="1" fill="hold">
                                          <p:stCondLst>
                                            <p:cond delay="499"/>
                                          </p:stCondLst>
                                        </p:cTn>
                                        <p:tgtEl>
                                          <p:spTgt spid="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8">
                                            <p:txEl>
                                              <p:pRg st="0" end="0"/>
                                            </p:txEl>
                                          </p:spTgt>
                                        </p:tgtEl>
                                        <p:attrNameLst>
                                          <p:attrName>style.visibility</p:attrName>
                                        </p:attrNameLst>
                                      </p:cBhvr>
                                      <p:to>
                                        <p:strVal val="visible"/>
                                      </p:to>
                                    </p:set>
                                    <p:anim calcmode="lin" valueType="num">
                                      <p:cBhvr>
                                        <p:cTn id="25"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dissolve">
                                      <p:cBhvr>
                                        <p:cTn id="32" dur="5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plus(in)">
                                      <p:cBhvr>
                                        <p:cTn id="37" dur="10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diamond(in)">
                                      <p:cBhvr>
                                        <p:cTn id="42" dur="10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barn(inHorizontal)">
                                      <p:cBhvr>
                                        <p:cTn id="4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95" grpId="0"/>
      <p:bldP spid="96" grpId="0"/>
      <p:bldP spid="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0"/>
          <p:cNvSpPr txBox="1">
            <a:spLocks noChangeArrowheads="1"/>
          </p:cNvSpPr>
          <p:nvPr/>
        </p:nvSpPr>
        <p:spPr bwMode="auto">
          <a:xfrm>
            <a:off x="152400" y="168275"/>
            <a:ext cx="8610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Bài 12 (SGK – Tr14) </a:t>
            </a:r>
          </a:p>
          <a:p>
            <a:pPr eaLnBrk="1" hangingPunct="1">
              <a:spcBef>
                <a:spcPct val="50000"/>
              </a:spcBef>
            </a:pPr>
            <a:r>
              <a:rPr lang="en-US" sz="2400">
                <a:solidFill>
                  <a:srgbClr val="0000FF"/>
                </a:solidFill>
              </a:rPr>
              <a:t>Nhiệt độ trung bình hàng tháng trong một năm của một địa phương được ghi lại ở bảng 16 (đo bằng độ C)</a:t>
            </a:r>
          </a:p>
        </p:txBody>
      </p:sp>
      <p:graphicFrame>
        <p:nvGraphicFramePr>
          <p:cNvPr id="10521" name="Group 281"/>
          <p:cNvGraphicFramePr>
            <a:graphicFrameLocks noGrp="1"/>
          </p:cNvGraphicFramePr>
          <p:nvPr>
            <p:ph sz="half" idx="1"/>
          </p:nvPr>
        </p:nvGraphicFramePr>
        <p:xfrm>
          <a:off x="152400" y="1814513"/>
          <a:ext cx="8340725" cy="1639887"/>
        </p:xfrm>
        <a:graphic>
          <a:graphicData uri="http://schemas.openxmlformats.org/drawingml/2006/table">
            <a:tbl>
              <a:tblPr/>
              <a:tblGrid>
                <a:gridCol w="1863725"/>
                <a:gridCol w="539750"/>
                <a:gridCol w="539750"/>
                <a:gridCol w="539750"/>
                <a:gridCol w="539750"/>
                <a:gridCol w="539750"/>
                <a:gridCol w="539750"/>
                <a:gridCol w="539750"/>
                <a:gridCol w="539750"/>
                <a:gridCol w="539750"/>
                <a:gridCol w="539750"/>
                <a:gridCol w="539750"/>
                <a:gridCol w="539750"/>
              </a:tblGrid>
              <a:tr h="609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Tháng</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4</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7</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9</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12</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Nhiệt độ</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Trung  bình</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17</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31" name="Text Box 128"/>
          <p:cNvSpPr txBox="1">
            <a:spLocks noChangeArrowheads="1"/>
          </p:cNvSpPr>
          <p:nvPr/>
        </p:nvSpPr>
        <p:spPr bwMode="auto">
          <a:xfrm>
            <a:off x="228600" y="3948113"/>
            <a:ext cx="609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lphaLcPeriod"/>
            </a:pPr>
            <a:r>
              <a:rPr lang="en-US" sz="2400">
                <a:solidFill>
                  <a:srgbClr val="0000FF"/>
                </a:solidFill>
                <a:latin typeface="Times New Roman" pitchFamily="18" charset="0"/>
              </a:rPr>
              <a:t>Hãy lập bảng “tần số”.</a:t>
            </a:r>
          </a:p>
          <a:p>
            <a:pPr eaLnBrk="1" hangingPunct="1">
              <a:spcBef>
                <a:spcPct val="50000"/>
              </a:spcBef>
              <a:buFontTx/>
              <a:buAutoNum type="alphaLcPeriod"/>
            </a:pPr>
            <a:r>
              <a:rPr lang="en-US" sz="2400">
                <a:solidFill>
                  <a:srgbClr val="0000FF"/>
                </a:solidFill>
                <a:latin typeface="Times New Roman" pitchFamily="18" charset="0"/>
              </a:rPr>
              <a:t>Hãy biểu diễn bằng biểu đồ đoạn thẳng.</a:t>
            </a:r>
          </a:p>
        </p:txBody>
      </p:sp>
      <p:sp>
        <p:nvSpPr>
          <p:cNvPr id="16432" name="Text Box 129"/>
          <p:cNvSpPr txBox="1">
            <a:spLocks noChangeArrowheads="1"/>
          </p:cNvSpPr>
          <p:nvPr/>
        </p:nvSpPr>
        <p:spPr bwMode="auto">
          <a:xfrm>
            <a:off x="3352800" y="3490913"/>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FF"/>
                </a:solidFill>
              </a:rPr>
              <a:t>Bảng 16</a:t>
            </a:r>
          </a:p>
        </p:txBody>
      </p:sp>
    </p:spTree>
    <p:extLst>
      <p:ext uri="{BB962C8B-B14F-4D97-AF65-F5344CB8AC3E}">
        <p14:creationId xmlns:p14="http://schemas.microsoft.com/office/powerpoint/2010/main" val="2843825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75025"/>
            <a:ext cx="86106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Line 21"/>
          <p:cNvSpPr>
            <a:spLocks noChangeShapeType="1"/>
          </p:cNvSpPr>
          <p:nvPr/>
        </p:nvSpPr>
        <p:spPr bwMode="auto">
          <a:xfrm>
            <a:off x="8686800" y="5314950"/>
            <a:ext cx="2286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p:cNvSpPr>
            <a:spLocks noChangeShapeType="1"/>
          </p:cNvSpPr>
          <p:nvPr/>
        </p:nvSpPr>
        <p:spPr bwMode="auto">
          <a:xfrm flipV="1">
            <a:off x="749300" y="3300413"/>
            <a:ext cx="0" cy="2286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Text Box 24"/>
          <p:cNvSpPr txBox="1">
            <a:spLocks noChangeArrowheads="1"/>
          </p:cNvSpPr>
          <p:nvPr/>
        </p:nvSpPr>
        <p:spPr bwMode="auto">
          <a:xfrm>
            <a:off x="393700" y="3148013"/>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FF"/>
                </a:solidFill>
              </a:rPr>
              <a:t>n</a:t>
            </a:r>
          </a:p>
        </p:txBody>
      </p:sp>
      <p:sp>
        <p:nvSpPr>
          <p:cNvPr id="11289" name="Text Box 25"/>
          <p:cNvSpPr txBox="1">
            <a:spLocks noChangeArrowheads="1"/>
          </p:cNvSpPr>
          <p:nvPr/>
        </p:nvSpPr>
        <p:spPr bwMode="auto">
          <a:xfrm>
            <a:off x="0" y="5700713"/>
            <a:ext cx="899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0000FF"/>
                </a:solidFill>
              </a:rPr>
              <a:t>Biểu đồ đoạn thẳng biểu diễn nhiệt độ trung bình hàng tháng </a:t>
            </a:r>
          </a:p>
          <a:p>
            <a:pPr algn="ctr" eaLnBrk="1" hangingPunct="1">
              <a:spcBef>
                <a:spcPct val="50000"/>
              </a:spcBef>
            </a:pPr>
            <a:r>
              <a:rPr lang="en-US" sz="2400">
                <a:solidFill>
                  <a:srgbClr val="0000FF"/>
                </a:solidFill>
              </a:rPr>
              <a:t>trong một năm của một địa phương</a:t>
            </a:r>
          </a:p>
        </p:txBody>
      </p:sp>
      <p:sp>
        <p:nvSpPr>
          <p:cNvPr id="17415" name="Text Box 26"/>
          <p:cNvSpPr txBox="1">
            <a:spLocks noChangeArrowheads="1"/>
          </p:cNvSpPr>
          <p:nvPr/>
        </p:nvSpPr>
        <p:spPr bwMode="auto">
          <a:xfrm>
            <a:off x="609600" y="152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Lời giải.</a:t>
            </a:r>
          </a:p>
        </p:txBody>
      </p:sp>
      <p:graphicFrame>
        <p:nvGraphicFramePr>
          <p:cNvPr id="11291" name="Group 27"/>
          <p:cNvGraphicFramePr>
            <a:graphicFrameLocks noGrp="1"/>
          </p:cNvGraphicFramePr>
          <p:nvPr/>
        </p:nvGraphicFramePr>
        <p:xfrm>
          <a:off x="280988" y="1193800"/>
          <a:ext cx="7415212" cy="1143000"/>
        </p:xfrm>
        <a:graphic>
          <a:graphicData uri="http://schemas.openxmlformats.org/drawingml/2006/table">
            <a:tbl>
              <a:tblPr/>
              <a:tblGrid>
                <a:gridCol w="1695450"/>
                <a:gridCol w="539750"/>
                <a:gridCol w="539750"/>
                <a:gridCol w="539750"/>
                <a:gridCol w="539750"/>
                <a:gridCol w="539750"/>
                <a:gridCol w="690562"/>
                <a:gridCol w="690563"/>
                <a:gridCol w="539750"/>
                <a:gridCol w="1100137"/>
              </a:tblGrid>
              <a:tr h="604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Giá trị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Tần số (x)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26" name="Text Box 62"/>
          <p:cNvSpPr txBox="1">
            <a:spLocks noChangeArrowheads="1"/>
          </p:cNvSpPr>
          <p:nvPr/>
        </p:nvSpPr>
        <p:spPr bwMode="auto">
          <a:xfrm>
            <a:off x="598488" y="6096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FF"/>
                </a:solidFill>
              </a:rPr>
              <a:t>a. Bảng “tần số”</a:t>
            </a:r>
          </a:p>
        </p:txBody>
      </p:sp>
      <p:sp>
        <p:nvSpPr>
          <p:cNvPr id="11328" name="Text Box 64"/>
          <p:cNvSpPr txBox="1">
            <a:spLocks noChangeArrowheads="1"/>
          </p:cNvSpPr>
          <p:nvPr/>
        </p:nvSpPr>
        <p:spPr bwMode="auto">
          <a:xfrm>
            <a:off x="8686800" y="527685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x</a:t>
            </a:r>
          </a:p>
        </p:txBody>
      </p:sp>
      <p:sp>
        <p:nvSpPr>
          <p:cNvPr id="11330" name="Text Box 66"/>
          <p:cNvSpPr txBox="1">
            <a:spLocks noChangeArrowheads="1"/>
          </p:cNvSpPr>
          <p:nvPr/>
        </p:nvSpPr>
        <p:spPr bwMode="auto">
          <a:xfrm>
            <a:off x="552450" y="2667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FF"/>
                </a:solidFill>
              </a:rPr>
              <a:t>b.</a:t>
            </a:r>
          </a:p>
        </p:txBody>
      </p:sp>
    </p:spTree>
    <p:extLst>
      <p:ext uri="{BB962C8B-B14F-4D97-AF65-F5344CB8AC3E}">
        <p14:creationId xmlns:p14="http://schemas.microsoft.com/office/powerpoint/2010/main" val="2633422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91"/>
                                        </p:tgtEl>
                                        <p:attrNameLst>
                                          <p:attrName>style.visibility</p:attrName>
                                        </p:attrNameLst>
                                      </p:cBhvr>
                                      <p:to>
                                        <p:strVal val="visible"/>
                                      </p:to>
                                    </p:set>
                                    <p:animEffect transition="in" filter="checkerboard(across)">
                                      <p:cBhvr>
                                        <p:cTn id="7" dur="500"/>
                                        <p:tgtEl>
                                          <p:spTgt spid="1129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326"/>
                                        </p:tgtEl>
                                        <p:attrNameLst>
                                          <p:attrName>style.visibility</p:attrName>
                                        </p:attrNameLst>
                                      </p:cBhvr>
                                      <p:to>
                                        <p:strVal val="visible"/>
                                      </p:to>
                                    </p:set>
                                    <p:animEffect transition="in" filter="checkerboard(across)">
                                      <p:cBhvr>
                                        <p:cTn id="10" dur="500"/>
                                        <p:tgtEl>
                                          <p:spTgt spid="11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330"/>
                                        </p:tgtEl>
                                        <p:attrNameLst>
                                          <p:attrName>style.visibility</p:attrName>
                                        </p:attrNameLst>
                                      </p:cBhvr>
                                      <p:to>
                                        <p:strVal val="visible"/>
                                      </p:to>
                                    </p:set>
                                    <p:animEffect transition="in" filter="box(in)">
                                      <p:cBhvr>
                                        <p:cTn id="15" dur="500"/>
                                        <p:tgtEl>
                                          <p:spTgt spid="113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nodeType="clickEffect">
                                  <p:stCondLst>
                                    <p:cond delay="0"/>
                                  </p:stCondLst>
                                  <p:childTnLst>
                                    <p:set>
                                      <p:cBhvr>
                                        <p:cTn id="19" dur="1" fill="hold">
                                          <p:stCondLst>
                                            <p:cond delay="0"/>
                                          </p:stCondLst>
                                        </p:cTn>
                                        <p:tgtEl>
                                          <p:spTgt spid="11284"/>
                                        </p:tgtEl>
                                        <p:attrNameLst>
                                          <p:attrName>style.visibility</p:attrName>
                                        </p:attrNameLst>
                                      </p:cBhvr>
                                      <p:to>
                                        <p:strVal val="visible"/>
                                      </p:to>
                                    </p:set>
                                    <p:animEffect transition="in" filter="barn(inHorizontal)">
                                      <p:cBhvr>
                                        <p:cTn id="20" dur="500"/>
                                        <p:tgtEl>
                                          <p:spTgt spid="11284"/>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barn(inHorizontal)">
                                      <p:cBhvr>
                                        <p:cTn id="23" dur="500"/>
                                        <p:tgtEl>
                                          <p:spTgt spid="11285"/>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11286"/>
                                        </p:tgtEl>
                                        <p:attrNameLst>
                                          <p:attrName>style.visibility</p:attrName>
                                        </p:attrNameLst>
                                      </p:cBhvr>
                                      <p:to>
                                        <p:strVal val="visible"/>
                                      </p:to>
                                    </p:set>
                                    <p:animEffect transition="in" filter="barn(inHorizontal)">
                                      <p:cBhvr>
                                        <p:cTn id="26" dur="500"/>
                                        <p:tgtEl>
                                          <p:spTgt spid="11286"/>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11288"/>
                                        </p:tgtEl>
                                        <p:attrNameLst>
                                          <p:attrName>style.visibility</p:attrName>
                                        </p:attrNameLst>
                                      </p:cBhvr>
                                      <p:to>
                                        <p:strVal val="visible"/>
                                      </p:to>
                                    </p:set>
                                    <p:animEffect transition="in" filter="barn(inHorizontal)">
                                      <p:cBhvr>
                                        <p:cTn id="29" dur="500"/>
                                        <p:tgtEl>
                                          <p:spTgt spid="11288"/>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1328"/>
                                        </p:tgtEl>
                                        <p:attrNameLst>
                                          <p:attrName>style.visibility</p:attrName>
                                        </p:attrNameLst>
                                      </p:cBhvr>
                                      <p:to>
                                        <p:strVal val="visible"/>
                                      </p:to>
                                    </p:set>
                                    <p:animEffect transition="in" filter="barn(inHorizontal)">
                                      <p:cBhvr>
                                        <p:cTn id="32" dur="500"/>
                                        <p:tgtEl>
                                          <p:spTgt spid="11328"/>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1289"/>
                                        </p:tgtEl>
                                        <p:attrNameLst>
                                          <p:attrName>style.visibility</p:attrName>
                                        </p:attrNameLst>
                                      </p:cBhvr>
                                      <p:to>
                                        <p:strVal val="visible"/>
                                      </p:to>
                                    </p:set>
                                    <p:animEffect transition="in" filter="barn(inHorizontal)">
                                      <p:cBhvr>
                                        <p:cTn id="35"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6" grpId="0" animBg="1"/>
      <p:bldP spid="11288" grpId="0"/>
      <p:bldP spid="11289" grpId="0"/>
      <p:bldP spid="11326" grpId="0"/>
      <p:bldP spid="11328" grpId="0"/>
      <p:bldP spid="113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57"/>
          <p:cNvGrpSpPr>
            <a:grpSpLocks/>
          </p:cNvGrpSpPr>
          <p:nvPr/>
        </p:nvGrpSpPr>
        <p:grpSpPr bwMode="auto">
          <a:xfrm>
            <a:off x="1981200" y="1660525"/>
            <a:ext cx="6781800" cy="3140075"/>
            <a:chOff x="672" y="2168"/>
            <a:chExt cx="4272" cy="1978"/>
          </a:xfrm>
        </p:grpSpPr>
        <p:pic>
          <p:nvPicPr>
            <p:cNvPr id="18441"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2265"/>
              <a:ext cx="4272" cy="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44"/>
            <p:cNvSpPr txBox="1">
              <a:spLocks noChangeArrowheads="1"/>
            </p:cNvSpPr>
            <p:nvPr/>
          </p:nvSpPr>
          <p:spPr bwMode="auto">
            <a:xfrm>
              <a:off x="951" y="3864"/>
              <a:ext cx="5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1921</a:t>
              </a:r>
            </a:p>
          </p:txBody>
        </p:sp>
        <p:sp>
          <p:nvSpPr>
            <p:cNvPr id="18443" name="Text Box 45"/>
            <p:cNvSpPr txBox="1">
              <a:spLocks noChangeArrowheads="1"/>
            </p:cNvSpPr>
            <p:nvPr/>
          </p:nvSpPr>
          <p:spPr bwMode="auto">
            <a:xfrm>
              <a:off x="1763" y="3896"/>
              <a:ext cx="5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1960</a:t>
              </a:r>
            </a:p>
          </p:txBody>
        </p:sp>
        <p:sp>
          <p:nvSpPr>
            <p:cNvPr id="18444" name="Text Box 46"/>
            <p:cNvSpPr txBox="1">
              <a:spLocks noChangeArrowheads="1"/>
            </p:cNvSpPr>
            <p:nvPr/>
          </p:nvSpPr>
          <p:spPr bwMode="auto">
            <a:xfrm>
              <a:off x="2599" y="3896"/>
              <a:ext cx="5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1980</a:t>
              </a:r>
            </a:p>
          </p:txBody>
        </p:sp>
        <p:sp>
          <p:nvSpPr>
            <p:cNvPr id="18445" name="Text Box 47"/>
            <p:cNvSpPr txBox="1">
              <a:spLocks noChangeArrowheads="1"/>
            </p:cNvSpPr>
            <p:nvPr/>
          </p:nvSpPr>
          <p:spPr bwMode="auto">
            <a:xfrm>
              <a:off x="3427" y="3896"/>
              <a:ext cx="5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1990</a:t>
              </a:r>
            </a:p>
          </p:txBody>
        </p:sp>
        <p:sp>
          <p:nvSpPr>
            <p:cNvPr id="18446" name="Text Box 48"/>
            <p:cNvSpPr txBox="1">
              <a:spLocks noChangeArrowheads="1"/>
            </p:cNvSpPr>
            <p:nvPr/>
          </p:nvSpPr>
          <p:spPr bwMode="auto">
            <a:xfrm>
              <a:off x="4294" y="3896"/>
              <a:ext cx="5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1999</a:t>
              </a:r>
            </a:p>
          </p:txBody>
        </p:sp>
        <p:sp>
          <p:nvSpPr>
            <p:cNvPr id="18447" name="Text Box 49"/>
            <p:cNvSpPr txBox="1">
              <a:spLocks noChangeArrowheads="1"/>
            </p:cNvSpPr>
            <p:nvPr/>
          </p:nvSpPr>
          <p:spPr bwMode="auto">
            <a:xfrm>
              <a:off x="1043" y="3312"/>
              <a:ext cx="3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16</a:t>
              </a:r>
            </a:p>
          </p:txBody>
        </p:sp>
        <p:sp>
          <p:nvSpPr>
            <p:cNvPr id="18448" name="Text Box 50"/>
            <p:cNvSpPr txBox="1">
              <a:spLocks noChangeArrowheads="1"/>
            </p:cNvSpPr>
            <p:nvPr/>
          </p:nvSpPr>
          <p:spPr bwMode="auto">
            <a:xfrm>
              <a:off x="1879" y="3072"/>
              <a:ext cx="3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30</a:t>
              </a:r>
            </a:p>
          </p:txBody>
        </p:sp>
        <p:sp>
          <p:nvSpPr>
            <p:cNvPr id="18449" name="Text Box 51"/>
            <p:cNvSpPr txBox="1">
              <a:spLocks noChangeArrowheads="1"/>
            </p:cNvSpPr>
            <p:nvPr/>
          </p:nvSpPr>
          <p:spPr bwMode="auto">
            <a:xfrm>
              <a:off x="2715" y="2592"/>
              <a:ext cx="3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54</a:t>
              </a:r>
            </a:p>
          </p:txBody>
        </p:sp>
        <p:sp>
          <p:nvSpPr>
            <p:cNvPr id="18450" name="Text Box 52"/>
            <p:cNvSpPr txBox="1">
              <a:spLocks noChangeArrowheads="1"/>
            </p:cNvSpPr>
            <p:nvPr/>
          </p:nvSpPr>
          <p:spPr bwMode="auto">
            <a:xfrm>
              <a:off x="3551" y="2367"/>
              <a:ext cx="3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66</a:t>
              </a:r>
            </a:p>
          </p:txBody>
        </p:sp>
        <p:sp>
          <p:nvSpPr>
            <p:cNvPr id="18451" name="Text Box 53"/>
            <p:cNvSpPr txBox="1">
              <a:spLocks noChangeArrowheads="1"/>
            </p:cNvSpPr>
            <p:nvPr/>
          </p:nvSpPr>
          <p:spPr bwMode="auto">
            <a:xfrm>
              <a:off x="4379" y="2168"/>
              <a:ext cx="3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0000FF"/>
                  </a:solidFill>
                </a:rPr>
                <a:t>76</a:t>
              </a:r>
            </a:p>
          </p:txBody>
        </p:sp>
      </p:grpSp>
      <p:sp>
        <p:nvSpPr>
          <p:cNvPr id="18435" name="Text Box 54"/>
          <p:cNvSpPr txBox="1">
            <a:spLocks noChangeArrowheads="1"/>
          </p:cNvSpPr>
          <p:nvPr/>
        </p:nvSpPr>
        <p:spPr bwMode="auto">
          <a:xfrm>
            <a:off x="2057400" y="4784725"/>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a:solidFill>
                  <a:srgbClr val="0000FF"/>
                </a:solidFill>
              </a:rPr>
              <a:t>Hình 3</a:t>
            </a:r>
            <a:r>
              <a:rPr lang="en-US" sz="2000">
                <a:solidFill>
                  <a:srgbClr val="0000FF"/>
                </a:solidFill>
              </a:rPr>
              <a:t>: Dân số Việt Nam qua tổng điều tra trong thế kỉ XX</a:t>
            </a:r>
          </a:p>
        </p:txBody>
      </p:sp>
      <p:sp>
        <p:nvSpPr>
          <p:cNvPr id="18436" name="Text Box 55"/>
          <p:cNvSpPr txBox="1">
            <a:spLocks noChangeArrowheads="1"/>
          </p:cNvSpPr>
          <p:nvPr/>
        </p:nvSpPr>
        <p:spPr bwMode="auto">
          <a:xfrm>
            <a:off x="0" y="0"/>
            <a:ext cx="88392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30000"/>
              </a:spcBef>
            </a:pPr>
            <a:r>
              <a:rPr lang="en-US" sz="2000">
                <a:solidFill>
                  <a:srgbClr val="FF0000"/>
                </a:solidFill>
                <a:latin typeface="Times New Roman" pitchFamily="18" charset="0"/>
              </a:rPr>
              <a:t>Bài 13 (SGK – Tr15):</a:t>
            </a:r>
            <a:r>
              <a:rPr lang="en-US" sz="2000">
                <a:solidFill>
                  <a:srgbClr val="0000FF"/>
                </a:solidFill>
                <a:latin typeface="Times New Roman" pitchFamily="18" charset="0"/>
              </a:rPr>
              <a:t> </a:t>
            </a:r>
          </a:p>
          <a:p>
            <a:pPr algn="just" eaLnBrk="1" hangingPunct="1">
              <a:spcBef>
                <a:spcPct val="30000"/>
              </a:spcBef>
            </a:pPr>
            <a:r>
              <a:rPr lang="en-US" sz="2000">
                <a:solidFill>
                  <a:srgbClr val="0000FF"/>
                </a:solidFill>
                <a:latin typeface="Times New Roman" pitchFamily="18" charset="0"/>
              </a:rPr>
              <a:t>Hãy quan sát biểu đồ ở hình 3(đơn vị ở các cột là triệu người) và trả lời các câu hỏi.</a:t>
            </a:r>
          </a:p>
          <a:p>
            <a:pPr algn="just" eaLnBrk="1" hangingPunct="1">
              <a:spcBef>
                <a:spcPct val="30000"/>
              </a:spcBef>
              <a:buFontTx/>
              <a:buAutoNum type="alphaLcPeriod"/>
            </a:pPr>
            <a:r>
              <a:rPr lang="en-US" sz="2000">
                <a:solidFill>
                  <a:srgbClr val="0000FF"/>
                </a:solidFill>
                <a:latin typeface="Times New Roman" pitchFamily="18" charset="0"/>
              </a:rPr>
              <a:t>Năm 1921 dân số của nước ta là bao nhiêu?</a:t>
            </a:r>
          </a:p>
          <a:p>
            <a:pPr algn="just" eaLnBrk="1" hangingPunct="1">
              <a:spcBef>
                <a:spcPct val="30000"/>
              </a:spcBef>
              <a:buFontTx/>
              <a:buAutoNum type="alphaLcPeriod"/>
            </a:pPr>
            <a:r>
              <a:rPr lang="en-US" sz="2000">
                <a:solidFill>
                  <a:srgbClr val="0000FF"/>
                </a:solidFill>
                <a:latin typeface="Times New Roman" pitchFamily="18" charset="0"/>
              </a:rPr>
              <a:t>Sau bao nhiêu năm kể từ năm 1921 thì dân số nước ta tăng thêm 60 triệu người?</a:t>
            </a:r>
          </a:p>
          <a:p>
            <a:pPr algn="just" eaLnBrk="1" hangingPunct="1">
              <a:spcBef>
                <a:spcPct val="30000"/>
              </a:spcBef>
            </a:pPr>
            <a:r>
              <a:rPr lang="en-US" sz="2000">
                <a:solidFill>
                  <a:srgbClr val="0000FF"/>
                </a:solidFill>
                <a:latin typeface="Times New Roman" pitchFamily="18" charset="0"/>
              </a:rPr>
              <a:t>c. Từ 1980 đến 1999, dân số nước ta tăng thêm bao nhiêu?</a:t>
            </a:r>
          </a:p>
        </p:txBody>
      </p:sp>
      <p:sp>
        <p:nvSpPr>
          <p:cNvPr id="17466" name="Rectangle 58"/>
          <p:cNvSpPr>
            <a:spLocks noChangeArrowheads="1"/>
          </p:cNvSpPr>
          <p:nvPr/>
        </p:nvSpPr>
        <p:spPr bwMode="auto">
          <a:xfrm>
            <a:off x="0" y="6300788"/>
            <a:ext cx="868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sz="2200">
                <a:solidFill>
                  <a:srgbClr val="0000FF"/>
                </a:solidFill>
              </a:rPr>
              <a:t>c. Từ 1980 đến 1999, dân số nước ta tăng thêm 22 triệu người</a:t>
            </a:r>
          </a:p>
        </p:txBody>
      </p:sp>
      <p:sp>
        <p:nvSpPr>
          <p:cNvPr id="17467" name="Rectangle 59"/>
          <p:cNvSpPr>
            <a:spLocks noChangeArrowheads="1"/>
          </p:cNvSpPr>
          <p:nvPr/>
        </p:nvSpPr>
        <p:spPr bwMode="auto">
          <a:xfrm>
            <a:off x="0" y="5334000"/>
            <a:ext cx="56991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FF"/>
                </a:solidFill>
              </a:rPr>
              <a:t>a. Năm 1921 dân số của nước ta là 16 triệu người</a:t>
            </a:r>
          </a:p>
        </p:txBody>
      </p:sp>
      <p:sp>
        <p:nvSpPr>
          <p:cNvPr id="17468" name="Rectangle 60"/>
          <p:cNvSpPr>
            <a:spLocks noChangeArrowheads="1"/>
          </p:cNvSpPr>
          <p:nvPr/>
        </p:nvSpPr>
        <p:spPr bwMode="auto">
          <a:xfrm>
            <a:off x="0" y="5838825"/>
            <a:ext cx="103220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dirty="0">
                <a:solidFill>
                  <a:srgbClr val="0000FF"/>
                </a:solidFill>
              </a:rPr>
              <a:t>b. </a:t>
            </a:r>
            <a:r>
              <a:rPr lang="en-US" sz="2200" dirty="0" err="1">
                <a:solidFill>
                  <a:srgbClr val="0000FF"/>
                </a:solidFill>
              </a:rPr>
              <a:t>Sau</a:t>
            </a:r>
            <a:r>
              <a:rPr lang="en-US" sz="2200" dirty="0">
                <a:solidFill>
                  <a:srgbClr val="0000FF"/>
                </a:solidFill>
              </a:rPr>
              <a:t> </a:t>
            </a:r>
            <a:r>
              <a:rPr lang="vi-VN" sz="2200" dirty="0" smtClean="0">
                <a:solidFill>
                  <a:srgbClr val="0000FF"/>
                </a:solidFill>
              </a:rPr>
              <a:t>78</a:t>
            </a:r>
            <a:r>
              <a:rPr lang="en-US" sz="2200" dirty="0" smtClean="0">
                <a:solidFill>
                  <a:srgbClr val="0000FF"/>
                </a:solidFill>
              </a:rPr>
              <a:t> </a:t>
            </a:r>
            <a:r>
              <a:rPr lang="en-US" sz="2200" dirty="0" err="1">
                <a:solidFill>
                  <a:srgbClr val="0000FF"/>
                </a:solidFill>
              </a:rPr>
              <a:t>năm</a:t>
            </a:r>
            <a:r>
              <a:rPr lang="en-US" sz="2200" dirty="0">
                <a:solidFill>
                  <a:srgbClr val="0000FF"/>
                </a:solidFill>
              </a:rPr>
              <a:t> </a:t>
            </a:r>
            <a:r>
              <a:rPr lang="en-US" sz="2200" dirty="0" err="1">
                <a:solidFill>
                  <a:srgbClr val="0000FF"/>
                </a:solidFill>
              </a:rPr>
              <a:t>kể</a:t>
            </a:r>
            <a:r>
              <a:rPr lang="en-US" sz="2200" dirty="0">
                <a:solidFill>
                  <a:srgbClr val="0000FF"/>
                </a:solidFill>
              </a:rPr>
              <a:t> </a:t>
            </a:r>
            <a:r>
              <a:rPr lang="en-US" sz="2200" dirty="0" err="1">
                <a:solidFill>
                  <a:srgbClr val="0000FF"/>
                </a:solidFill>
              </a:rPr>
              <a:t>từ</a:t>
            </a:r>
            <a:r>
              <a:rPr lang="en-US" sz="2200" dirty="0">
                <a:solidFill>
                  <a:srgbClr val="0000FF"/>
                </a:solidFill>
              </a:rPr>
              <a:t> </a:t>
            </a:r>
            <a:r>
              <a:rPr lang="en-US" sz="2200" dirty="0" err="1">
                <a:solidFill>
                  <a:srgbClr val="0000FF"/>
                </a:solidFill>
              </a:rPr>
              <a:t>năm</a:t>
            </a:r>
            <a:r>
              <a:rPr lang="en-US" sz="2200" dirty="0">
                <a:solidFill>
                  <a:srgbClr val="0000FF"/>
                </a:solidFill>
              </a:rPr>
              <a:t> 1921 </a:t>
            </a:r>
            <a:r>
              <a:rPr lang="en-US" sz="2200" dirty="0" err="1">
                <a:solidFill>
                  <a:srgbClr val="0000FF"/>
                </a:solidFill>
              </a:rPr>
              <a:t>thì</a:t>
            </a:r>
            <a:r>
              <a:rPr lang="en-US" sz="2200" dirty="0">
                <a:solidFill>
                  <a:srgbClr val="0000FF"/>
                </a:solidFill>
              </a:rPr>
              <a:t> </a:t>
            </a:r>
            <a:r>
              <a:rPr lang="en-US" sz="2200" dirty="0" err="1">
                <a:solidFill>
                  <a:srgbClr val="0000FF"/>
                </a:solidFill>
              </a:rPr>
              <a:t>dân</a:t>
            </a:r>
            <a:r>
              <a:rPr lang="en-US" sz="2200" dirty="0">
                <a:solidFill>
                  <a:srgbClr val="0000FF"/>
                </a:solidFill>
              </a:rPr>
              <a:t> </a:t>
            </a:r>
            <a:r>
              <a:rPr lang="en-US" sz="2200" dirty="0" err="1">
                <a:solidFill>
                  <a:srgbClr val="0000FF"/>
                </a:solidFill>
              </a:rPr>
              <a:t>số</a:t>
            </a:r>
            <a:r>
              <a:rPr lang="en-US" sz="2200" dirty="0">
                <a:solidFill>
                  <a:srgbClr val="0000FF"/>
                </a:solidFill>
              </a:rPr>
              <a:t> </a:t>
            </a:r>
            <a:r>
              <a:rPr lang="en-US" sz="2200" dirty="0" err="1">
                <a:solidFill>
                  <a:srgbClr val="0000FF"/>
                </a:solidFill>
              </a:rPr>
              <a:t>nước</a:t>
            </a:r>
            <a:r>
              <a:rPr lang="en-US" sz="2200" dirty="0">
                <a:solidFill>
                  <a:srgbClr val="0000FF"/>
                </a:solidFill>
              </a:rPr>
              <a:t> ta </a:t>
            </a:r>
            <a:r>
              <a:rPr lang="en-US" sz="2200" dirty="0" err="1">
                <a:solidFill>
                  <a:srgbClr val="0000FF"/>
                </a:solidFill>
              </a:rPr>
              <a:t>tăng</a:t>
            </a:r>
            <a:r>
              <a:rPr lang="en-US" sz="2200" dirty="0">
                <a:solidFill>
                  <a:srgbClr val="0000FF"/>
                </a:solidFill>
              </a:rPr>
              <a:t> </a:t>
            </a:r>
            <a:r>
              <a:rPr lang="en-US" sz="2200" dirty="0" err="1">
                <a:solidFill>
                  <a:srgbClr val="0000FF"/>
                </a:solidFill>
              </a:rPr>
              <a:t>thêm</a:t>
            </a:r>
            <a:r>
              <a:rPr lang="en-US" sz="2200" dirty="0">
                <a:solidFill>
                  <a:srgbClr val="0000FF"/>
                </a:solidFill>
              </a:rPr>
              <a:t> 60 </a:t>
            </a:r>
            <a:r>
              <a:rPr lang="en-US" sz="2200" dirty="0" err="1">
                <a:solidFill>
                  <a:srgbClr val="0000FF"/>
                </a:solidFill>
              </a:rPr>
              <a:t>triệu</a:t>
            </a:r>
            <a:r>
              <a:rPr lang="en-US" sz="2200" dirty="0">
                <a:solidFill>
                  <a:srgbClr val="0000FF"/>
                </a:solidFill>
              </a:rPr>
              <a:t> </a:t>
            </a:r>
            <a:r>
              <a:rPr lang="en-US" sz="2200" dirty="0" err="1">
                <a:solidFill>
                  <a:srgbClr val="0000FF"/>
                </a:solidFill>
              </a:rPr>
              <a:t>người</a:t>
            </a:r>
            <a:endParaRPr lang="en-US" sz="2200" dirty="0">
              <a:solidFill>
                <a:srgbClr val="0000FF"/>
              </a:solidFill>
            </a:endParaRPr>
          </a:p>
        </p:txBody>
      </p:sp>
      <p:sp>
        <p:nvSpPr>
          <p:cNvPr id="17469" name="Text Box 61"/>
          <p:cNvSpPr txBox="1">
            <a:spLocks noChangeArrowheads="1"/>
          </p:cNvSpPr>
          <p:nvPr/>
        </p:nvSpPr>
        <p:spPr bwMode="auto">
          <a:xfrm>
            <a:off x="228600" y="4938713"/>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00"/>
                </a:solidFill>
              </a:rPr>
              <a:t>Lời giải</a:t>
            </a:r>
          </a:p>
        </p:txBody>
      </p:sp>
    </p:spTree>
    <p:extLst>
      <p:ext uri="{BB962C8B-B14F-4D97-AF65-F5344CB8AC3E}">
        <p14:creationId xmlns:p14="http://schemas.microsoft.com/office/powerpoint/2010/main" val="199634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69"/>
                                        </p:tgtEl>
                                        <p:attrNameLst>
                                          <p:attrName>style.visibility</p:attrName>
                                        </p:attrNameLst>
                                      </p:cBhvr>
                                      <p:to>
                                        <p:strVal val="visible"/>
                                      </p:to>
                                    </p:set>
                                    <p:anim calcmode="lin" valueType="num">
                                      <p:cBhvr additive="base">
                                        <p:cTn id="7" dur="500" fill="hold"/>
                                        <p:tgtEl>
                                          <p:spTgt spid="17469"/>
                                        </p:tgtEl>
                                        <p:attrNameLst>
                                          <p:attrName>ppt_x</p:attrName>
                                        </p:attrNameLst>
                                      </p:cBhvr>
                                      <p:tavLst>
                                        <p:tav tm="0">
                                          <p:val>
                                            <p:strVal val="#ppt_x"/>
                                          </p:val>
                                        </p:tav>
                                        <p:tav tm="100000">
                                          <p:val>
                                            <p:strVal val="#ppt_x"/>
                                          </p:val>
                                        </p:tav>
                                      </p:tavLst>
                                    </p:anim>
                                    <p:anim calcmode="lin" valueType="num">
                                      <p:cBhvr additive="base">
                                        <p:cTn id="8" dur="500" fill="hold"/>
                                        <p:tgtEl>
                                          <p:spTgt spid="174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7467"/>
                                        </p:tgtEl>
                                        <p:attrNameLst>
                                          <p:attrName>style.visibility</p:attrName>
                                        </p:attrNameLst>
                                      </p:cBhvr>
                                      <p:to>
                                        <p:strVal val="visible"/>
                                      </p:to>
                                    </p:set>
                                    <p:animEffect transition="in" filter="barn(inHorizontal)">
                                      <p:cBhvr>
                                        <p:cTn id="13" dur="500"/>
                                        <p:tgtEl>
                                          <p:spTgt spid="174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68"/>
                                        </p:tgtEl>
                                        <p:attrNameLst>
                                          <p:attrName>style.visibility</p:attrName>
                                        </p:attrNameLst>
                                      </p:cBhvr>
                                      <p:to>
                                        <p:strVal val="visible"/>
                                      </p:to>
                                    </p:set>
                                    <p:animEffect transition="in" filter="diamond(in)">
                                      <p:cBhvr>
                                        <p:cTn id="18" dur="2000"/>
                                        <p:tgtEl>
                                          <p:spTgt spid="174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466"/>
                                        </p:tgtEl>
                                        <p:attrNameLst>
                                          <p:attrName>style.visibility</p:attrName>
                                        </p:attrNameLst>
                                      </p:cBhvr>
                                      <p:to>
                                        <p:strVal val="visible"/>
                                      </p:to>
                                    </p:set>
                                    <p:animEffect transition="in" filter="randombar(horizontal)">
                                      <p:cBhvr>
                                        <p:cTn id="23" dur="500"/>
                                        <p:tgtEl>
                                          <p:spTgt spid="17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6" grpId="0"/>
      <p:bldP spid="17467" grpId="0"/>
      <p:bldP spid="17468" grpId="0"/>
      <p:bldP spid="1746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8246" name="Rectangle 54"/>
          <p:cNvSpPr>
            <a:spLocks noChangeArrowheads="1"/>
          </p:cNvSpPr>
          <p:nvPr/>
        </p:nvSpPr>
        <p:spPr bwMode="auto">
          <a:xfrm>
            <a:off x="152400" y="2438400"/>
            <a:ext cx="8153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dirty="0">
                <a:latin typeface="Times New Roman" pitchFamily="18" charset="0"/>
              </a:rPr>
              <a:t>a, </a:t>
            </a:r>
            <a:r>
              <a:rPr lang="en-US" sz="2400" dirty="0" err="1">
                <a:latin typeface="Times New Roman" pitchFamily="18" charset="0"/>
              </a:rPr>
              <a:t>Dấu</a:t>
            </a:r>
            <a:r>
              <a:rPr lang="en-US" sz="2400" dirty="0">
                <a:latin typeface="Times New Roman" pitchFamily="18" charset="0"/>
              </a:rPr>
              <a:t> </a:t>
            </a:r>
            <a:r>
              <a:rPr lang="en-US" sz="2400" dirty="0" err="1">
                <a:latin typeface="Times New Roman" pitchFamily="18" charset="0"/>
              </a:rPr>
              <a:t>hiệu</a:t>
            </a:r>
            <a:r>
              <a:rPr lang="en-US" sz="2400" dirty="0">
                <a:latin typeface="Times New Roman" pitchFamily="18" charset="0"/>
              </a:rPr>
              <a:t>: </a:t>
            </a:r>
            <a:r>
              <a:rPr lang="en-US" sz="2400" dirty="0" err="1">
                <a:latin typeface="Times New Roman" pitchFamily="18" charset="0"/>
              </a:rPr>
              <a:t>Thời</a:t>
            </a:r>
            <a:r>
              <a:rPr lang="en-US" sz="2400" dirty="0">
                <a:latin typeface="Times New Roman" pitchFamily="18" charset="0"/>
              </a:rPr>
              <a:t> </a:t>
            </a:r>
            <a:r>
              <a:rPr lang="en-US" sz="2400" dirty="0" err="1">
                <a:latin typeface="Times New Roman" pitchFamily="18" charset="0"/>
              </a:rPr>
              <a:t>gian</a:t>
            </a:r>
            <a:r>
              <a:rPr lang="en-US" sz="2400" dirty="0">
                <a:latin typeface="Times New Roman" pitchFamily="18" charset="0"/>
              </a:rPr>
              <a:t> </a:t>
            </a:r>
            <a:r>
              <a:rPr lang="en-US" sz="2400" dirty="0" err="1">
                <a:latin typeface="Times New Roman" pitchFamily="18" charset="0"/>
              </a:rPr>
              <a:t>hoàn</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bài</a:t>
            </a:r>
            <a:r>
              <a:rPr lang="en-US" sz="2400" dirty="0">
                <a:latin typeface="Times New Roman" pitchFamily="18" charset="0"/>
              </a:rPr>
              <a:t> </a:t>
            </a:r>
            <a:r>
              <a:rPr lang="en-US" sz="2400" dirty="0" err="1">
                <a:latin typeface="Times New Roman" pitchFamily="18" charset="0"/>
              </a:rPr>
              <a:t>kiểm</a:t>
            </a:r>
            <a:r>
              <a:rPr lang="en-US" sz="2400" dirty="0">
                <a:latin typeface="Times New Roman" pitchFamily="18" charset="0"/>
              </a:rPr>
              <a:t> </a:t>
            </a:r>
            <a:r>
              <a:rPr lang="en-US" sz="2400" dirty="0" err="1">
                <a:latin typeface="Times New Roman" pitchFamily="18" charset="0"/>
              </a:rPr>
              <a:t>tra</a:t>
            </a:r>
            <a:r>
              <a:rPr lang="en-US" sz="2400" dirty="0">
                <a:latin typeface="Times New Roman" pitchFamily="18" charset="0"/>
              </a:rPr>
              <a:t> </a:t>
            </a:r>
            <a:r>
              <a:rPr lang="en-US" sz="2400" dirty="0" err="1">
                <a:latin typeface="Times New Roman" pitchFamily="18" charset="0"/>
              </a:rPr>
              <a:t>thường</a:t>
            </a:r>
            <a:r>
              <a:rPr lang="en-US" sz="2400" dirty="0">
                <a:latin typeface="Times New Roman" pitchFamily="18" charset="0"/>
              </a:rPr>
              <a:t> </a:t>
            </a:r>
            <a:r>
              <a:rPr lang="en-US" sz="2400" dirty="0" err="1">
                <a:latin typeface="Times New Roman" pitchFamily="18" charset="0"/>
              </a:rPr>
              <a:t>xuyên</a:t>
            </a:r>
            <a:endParaRPr lang="en-US" sz="2400" dirty="0">
              <a:latin typeface="Times New Roman" pitchFamily="18" charset="0"/>
            </a:endParaRPr>
          </a:p>
          <a:p>
            <a:pPr marL="342900" indent="-342900">
              <a:spcBef>
                <a:spcPct val="20000"/>
              </a:spcBef>
            </a:pPr>
            <a:r>
              <a:rPr lang="en-US" sz="2400" dirty="0">
                <a:latin typeface="Times New Roman" pitchFamily="18" charset="0"/>
              </a:rPr>
              <a:t> ( </a:t>
            </a:r>
            <a:r>
              <a:rPr lang="en-US" sz="2400" dirty="0" err="1">
                <a:latin typeface="Times New Roman" pitchFamily="18" charset="0"/>
              </a:rPr>
              <a:t>tính</a:t>
            </a:r>
            <a:r>
              <a:rPr lang="en-US" sz="2400" dirty="0">
                <a:latin typeface="Times New Roman" pitchFamily="18" charset="0"/>
              </a:rPr>
              <a:t> </a:t>
            </a:r>
            <a:r>
              <a:rPr lang="en-US" sz="2400" dirty="0" err="1">
                <a:latin typeface="Times New Roman" pitchFamily="18" charset="0"/>
              </a:rPr>
              <a:t>bằng</a:t>
            </a:r>
            <a:r>
              <a:rPr lang="en-US" sz="2400" dirty="0">
                <a:latin typeface="Times New Roman" pitchFamily="18" charset="0"/>
              </a:rPr>
              <a:t> </a:t>
            </a:r>
            <a:r>
              <a:rPr lang="en-US" sz="2400" dirty="0" err="1">
                <a:latin typeface="Times New Roman" pitchFamily="18" charset="0"/>
              </a:rPr>
              <a:t>phút</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mỗi</a:t>
            </a:r>
            <a:r>
              <a:rPr lang="en-US" sz="2400" dirty="0">
                <a:latin typeface="Times New Roman" pitchFamily="18" charset="0"/>
              </a:rPr>
              <a:t> </a:t>
            </a:r>
            <a:r>
              <a:rPr lang="en-US" sz="2400" dirty="0" err="1">
                <a:latin typeface="Times New Roman" pitchFamily="18" charset="0"/>
              </a:rPr>
              <a:t>học</a:t>
            </a:r>
            <a:r>
              <a:rPr lang="en-US" sz="2400" dirty="0">
                <a:latin typeface="Times New Roman" pitchFamily="18" charset="0"/>
              </a:rPr>
              <a:t> </a:t>
            </a:r>
            <a:r>
              <a:rPr lang="en-US" sz="2400" dirty="0" err="1">
                <a:latin typeface="Times New Roman" pitchFamily="18" charset="0"/>
              </a:rPr>
              <a:t>sinh</a:t>
            </a:r>
            <a:r>
              <a:rPr lang="en-US" sz="2400" dirty="0">
                <a:latin typeface="Times New Roman" pitchFamily="18" charset="0"/>
              </a:rPr>
              <a:t>.</a:t>
            </a:r>
          </a:p>
          <a:p>
            <a:pPr marL="342900" indent="-342900">
              <a:spcBef>
                <a:spcPct val="20000"/>
              </a:spcBef>
            </a:pP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5 </a:t>
            </a:r>
            <a:r>
              <a:rPr lang="en-US" sz="2400" dirty="0" err="1">
                <a:latin typeface="Times New Roman" pitchFamily="18" charset="0"/>
              </a:rPr>
              <a:t>giá</a:t>
            </a:r>
            <a:r>
              <a:rPr lang="en-US" sz="2400" dirty="0">
                <a:latin typeface="Times New Roman" pitchFamily="18" charset="0"/>
              </a:rPr>
              <a:t> </a:t>
            </a:r>
            <a:r>
              <a:rPr lang="en-US" sz="2400" dirty="0" err="1">
                <a:latin typeface="Times New Roman" pitchFamily="18" charset="0"/>
              </a:rPr>
              <a:t>trị</a:t>
            </a:r>
            <a:r>
              <a:rPr lang="en-US" sz="2400" dirty="0">
                <a:latin typeface="Times New Roman" pitchFamily="18" charset="0"/>
              </a:rPr>
              <a:t> </a:t>
            </a:r>
            <a:r>
              <a:rPr lang="en-US" sz="2400" dirty="0" err="1">
                <a:latin typeface="Times New Roman" pitchFamily="18" charset="0"/>
              </a:rPr>
              <a:t>khác</a:t>
            </a:r>
            <a:r>
              <a:rPr lang="en-US" sz="2400" dirty="0">
                <a:latin typeface="Times New Roman" pitchFamily="18" charset="0"/>
              </a:rPr>
              <a:t> </a:t>
            </a:r>
            <a:r>
              <a:rPr lang="en-US" sz="2400" dirty="0" err="1">
                <a:latin typeface="Times New Roman" pitchFamily="18" charset="0"/>
              </a:rPr>
              <a:t>nhau</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dấu</a:t>
            </a:r>
            <a:r>
              <a:rPr lang="en-US" sz="2400" dirty="0">
                <a:latin typeface="Times New Roman" pitchFamily="18" charset="0"/>
              </a:rPr>
              <a:t> </a:t>
            </a:r>
            <a:r>
              <a:rPr lang="en-US" sz="2400" dirty="0" err="1">
                <a:latin typeface="Times New Roman" pitchFamily="18" charset="0"/>
              </a:rPr>
              <a:t>hiệu</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3;4;5;6;7</a:t>
            </a:r>
          </a:p>
        </p:txBody>
      </p:sp>
      <p:graphicFrame>
        <p:nvGraphicFramePr>
          <p:cNvPr id="8564" name="Group 372"/>
          <p:cNvGraphicFramePr>
            <a:graphicFrameLocks noGrp="1"/>
          </p:cNvGraphicFramePr>
          <p:nvPr>
            <p:ph sz="half" idx="1"/>
            <p:extLst>
              <p:ext uri="{D42A27DB-BD31-4B8C-83A1-F6EECF244321}">
                <p14:modId xmlns:p14="http://schemas.microsoft.com/office/powerpoint/2010/main" val="1786936850"/>
              </p:ext>
            </p:extLst>
          </p:nvPr>
        </p:nvGraphicFramePr>
        <p:xfrm>
          <a:off x="238125" y="4029075"/>
          <a:ext cx="8610600" cy="1449388"/>
        </p:xfrm>
        <a:graphic>
          <a:graphicData uri="http://schemas.openxmlformats.org/drawingml/2006/table">
            <a:tbl>
              <a:tblPr/>
              <a:tblGrid>
                <a:gridCol w="3200400"/>
                <a:gridCol w="762000"/>
                <a:gridCol w="652463"/>
                <a:gridCol w="619125"/>
                <a:gridCol w="636587"/>
                <a:gridCol w="706438"/>
                <a:gridCol w="776287"/>
                <a:gridCol w="1257300"/>
              </a:tblGrid>
              <a:tr h="82284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C00000"/>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rgbClr val="C00000"/>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rgbClr val="C00000"/>
                          </a:solidFill>
                          <a:effectLst/>
                          <a:latin typeface="Times New Roman" pitchFamily="18" charset="0"/>
                          <a:cs typeface="Times New Roman" pitchFamily="18" charset="0"/>
                        </a:rPr>
                        <a:t> ( x)</a:t>
                      </a: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62654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C00000"/>
                          </a:solidFill>
                          <a:effectLst/>
                          <a:latin typeface="Times New Roman" pitchFamily="18" charset="0"/>
                          <a:cs typeface="Times New Roman" pitchFamily="18" charset="0"/>
                        </a:rPr>
                        <a:t>Tần số ( n)</a:t>
                      </a:r>
                      <a:endParaRPr kumimoji="0" lang="en-US" sz="2400" b="0" i="0" u="none" strike="noStrike" cap="none" normalizeH="0" baseline="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Arial" charset="0"/>
                      </a:endParaRPr>
                    </a:p>
                  </a:txBody>
                  <a:tcPr marT="45682" marB="45682"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8369" name="Rectangle 177"/>
          <p:cNvSpPr>
            <a:spLocks noChangeArrowheads="1"/>
          </p:cNvSpPr>
          <p:nvPr/>
        </p:nvSpPr>
        <p:spPr bwMode="auto">
          <a:xfrm>
            <a:off x="152400" y="3581400"/>
            <a:ext cx="234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dirty="0">
                <a:latin typeface="Times New Roman" pitchFamily="18" charset="0"/>
              </a:rPr>
              <a:t>b, </a:t>
            </a:r>
            <a:r>
              <a:rPr lang="en-US" sz="2400" dirty="0" err="1">
                <a:latin typeface="Times New Roman" pitchFamily="18" charset="0"/>
              </a:rPr>
              <a:t>Bảng</a:t>
            </a:r>
            <a:r>
              <a:rPr lang="en-US" sz="2400" dirty="0">
                <a:latin typeface="Times New Roman" pitchFamily="18" charset="0"/>
              </a:rPr>
              <a:t> “</a:t>
            </a:r>
            <a:r>
              <a:rPr lang="en-US" sz="2400" dirty="0" err="1">
                <a:latin typeface="Times New Roman" pitchFamily="18" charset="0"/>
              </a:rPr>
              <a:t>tần</a:t>
            </a:r>
            <a:r>
              <a:rPr lang="en-US" sz="2400" dirty="0">
                <a:latin typeface="Times New Roman" pitchFamily="18" charset="0"/>
              </a:rPr>
              <a:t> </a:t>
            </a:r>
            <a:r>
              <a:rPr lang="en-US" sz="2400" dirty="0" err="1">
                <a:latin typeface="Times New Roman" pitchFamily="18" charset="0"/>
              </a:rPr>
              <a:t>số</a:t>
            </a:r>
            <a:r>
              <a:rPr lang="en-US" sz="2400" dirty="0">
                <a:latin typeface="Times New Roman" pitchFamily="18" charset="0"/>
              </a:rPr>
              <a:t>” .</a:t>
            </a:r>
          </a:p>
        </p:txBody>
      </p:sp>
      <p:sp>
        <p:nvSpPr>
          <p:cNvPr id="8370" name="Rectangle 178"/>
          <p:cNvSpPr>
            <a:spLocks noChangeArrowheads="1"/>
          </p:cNvSpPr>
          <p:nvPr/>
        </p:nvSpPr>
        <p:spPr bwMode="auto">
          <a:xfrm>
            <a:off x="304800" y="5372100"/>
            <a:ext cx="1452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a:latin typeface="Times New Roman" pitchFamily="18" charset="0"/>
              </a:rPr>
              <a:t>Nhận xét: </a:t>
            </a:r>
          </a:p>
        </p:txBody>
      </p:sp>
      <p:sp>
        <p:nvSpPr>
          <p:cNvPr id="8371" name="Rectangle 179"/>
          <p:cNvSpPr>
            <a:spLocks noChangeArrowheads="1"/>
          </p:cNvSpPr>
          <p:nvPr/>
        </p:nvSpPr>
        <p:spPr bwMode="auto">
          <a:xfrm>
            <a:off x="228600" y="5638800"/>
            <a:ext cx="6856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a:latin typeface="Times New Roman" pitchFamily="18" charset="0"/>
              </a:rPr>
              <a:t>- Thời gian hoàn thành bài KTTX ngắn nhất là: 3 phút</a:t>
            </a:r>
          </a:p>
        </p:txBody>
      </p:sp>
      <p:sp>
        <p:nvSpPr>
          <p:cNvPr id="8372" name="Rectangle 180"/>
          <p:cNvSpPr>
            <a:spLocks noChangeArrowheads="1"/>
          </p:cNvSpPr>
          <p:nvPr/>
        </p:nvSpPr>
        <p:spPr bwMode="auto">
          <a:xfrm>
            <a:off x="228600" y="5943600"/>
            <a:ext cx="66341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dirty="0">
                <a:latin typeface="Times New Roman" pitchFamily="18" charset="0"/>
              </a:rPr>
              <a:t>- </a:t>
            </a:r>
            <a:r>
              <a:rPr lang="en-US" sz="2400" dirty="0" err="1">
                <a:latin typeface="Times New Roman" pitchFamily="18" charset="0"/>
              </a:rPr>
              <a:t>Thời</a:t>
            </a:r>
            <a:r>
              <a:rPr lang="en-US" sz="2400" dirty="0">
                <a:latin typeface="Times New Roman" pitchFamily="18" charset="0"/>
              </a:rPr>
              <a:t> </a:t>
            </a:r>
            <a:r>
              <a:rPr lang="en-US" sz="2400" dirty="0" err="1">
                <a:latin typeface="Times New Roman" pitchFamily="18" charset="0"/>
              </a:rPr>
              <a:t>gian</a:t>
            </a:r>
            <a:r>
              <a:rPr lang="en-US" sz="2400" dirty="0">
                <a:latin typeface="Times New Roman" pitchFamily="18" charset="0"/>
              </a:rPr>
              <a:t> </a:t>
            </a:r>
            <a:r>
              <a:rPr lang="en-US" sz="2400" dirty="0" err="1">
                <a:latin typeface="Times New Roman" pitchFamily="18" charset="0"/>
              </a:rPr>
              <a:t>hoàn</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bài</a:t>
            </a:r>
            <a:r>
              <a:rPr lang="en-US" sz="2400" dirty="0">
                <a:latin typeface="Times New Roman" pitchFamily="18" charset="0"/>
              </a:rPr>
              <a:t> KTTX </a:t>
            </a:r>
            <a:r>
              <a:rPr lang="en-US" sz="2400" dirty="0" err="1">
                <a:latin typeface="Times New Roman" pitchFamily="18" charset="0"/>
              </a:rPr>
              <a:t>dài</a:t>
            </a:r>
            <a:r>
              <a:rPr lang="en-US" sz="2400" dirty="0">
                <a:latin typeface="Times New Roman" pitchFamily="18" charset="0"/>
              </a:rPr>
              <a:t> </a:t>
            </a:r>
            <a:r>
              <a:rPr lang="en-US" sz="2400" dirty="0" err="1">
                <a:latin typeface="Times New Roman" pitchFamily="18" charset="0"/>
              </a:rPr>
              <a:t>nhất</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7 </a:t>
            </a:r>
            <a:r>
              <a:rPr lang="en-US" sz="2400" dirty="0" err="1">
                <a:latin typeface="Times New Roman" pitchFamily="18" charset="0"/>
              </a:rPr>
              <a:t>phút</a:t>
            </a:r>
            <a:endParaRPr lang="en-US" sz="2400" dirty="0">
              <a:latin typeface="Times New Roman" pitchFamily="18" charset="0"/>
            </a:endParaRPr>
          </a:p>
        </p:txBody>
      </p:sp>
      <p:sp>
        <p:nvSpPr>
          <p:cNvPr id="8373" name="Rectangle 181"/>
          <p:cNvSpPr>
            <a:spLocks noChangeArrowheads="1"/>
          </p:cNvSpPr>
          <p:nvPr/>
        </p:nvSpPr>
        <p:spPr bwMode="auto">
          <a:xfrm>
            <a:off x="228600" y="6296025"/>
            <a:ext cx="71485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a:latin typeface="Times New Roman" pitchFamily="18" charset="0"/>
              </a:rPr>
              <a:t>- Đa số học sinh hoàn thành bài KTTX trong 4 và 5 phút</a:t>
            </a:r>
          </a:p>
        </p:txBody>
      </p:sp>
      <p:graphicFrame>
        <p:nvGraphicFramePr>
          <p:cNvPr id="8500" name="Group 308"/>
          <p:cNvGraphicFramePr>
            <a:graphicFrameLocks noGrp="1"/>
          </p:cNvGraphicFramePr>
          <p:nvPr>
            <p:ph sz="half" idx="2"/>
            <p:extLst>
              <p:ext uri="{D42A27DB-BD31-4B8C-83A1-F6EECF244321}">
                <p14:modId xmlns:p14="http://schemas.microsoft.com/office/powerpoint/2010/main" val="2791332908"/>
              </p:ext>
            </p:extLst>
          </p:nvPr>
        </p:nvGraphicFramePr>
        <p:xfrm>
          <a:off x="4845050" y="548680"/>
          <a:ext cx="4038600" cy="1600200"/>
        </p:xfrm>
        <a:graphic>
          <a:graphicData uri="http://schemas.openxmlformats.org/drawingml/2006/table">
            <a:tbl>
              <a:tblPr/>
              <a:tblGrid>
                <a:gridCol w="576263"/>
                <a:gridCol w="577850"/>
                <a:gridCol w="576262"/>
                <a:gridCol w="577850"/>
                <a:gridCol w="576263"/>
                <a:gridCol w="577850"/>
                <a:gridCol w="576262"/>
              </a:tblGrid>
              <a:tr h="800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noFill/>
                  </a:tcPr>
                </a:tc>
              </a:tr>
              <a:tr h="800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smtClean="0">
                        <a:ln>
                          <a:noFill/>
                        </a:ln>
                        <a:solidFill>
                          <a:schemeClr val="tx1"/>
                        </a:solidFill>
                        <a:effectLst/>
                        <a:latin typeface="Arial" charset="0"/>
                      </a:endParaRPr>
                    </a:p>
                  </a:txBody>
                  <a:tcPr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noFill/>
                  </a:tcPr>
                </a:tc>
              </a:tr>
            </a:tbl>
          </a:graphicData>
        </a:graphic>
      </p:graphicFrame>
      <p:sp>
        <p:nvSpPr>
          <p:cNvPr id="8418" name="Rectangle 226"/>
          <p:cNvSpPr>
            <a:spLocks noChangeArrowheads="1"/>
          </p:cNvSpPr>
          <p:nvPr/>
        </p:nvSpPr>
        <p:spPr bwMode="auto">
          <a:xfrm>
            <a:off x="304800" y="1981200"/>
            <a:ext cx="121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dirty="0" err="1">
                <a:latin typeface="Times New Roman" pitchFamily="18" charset="0"/>
              </a:rPr>
              <a:t>Đáp</a:t>
            </a:r>
            <a:r>
              <a:rPr lang="en-US" sz="2400" dirty="0">
                <a:latin typeface="Times New Roman" pitchFamily="18" charset="0"/>
              </a:rPr>
              <a:t> </a:t>
            </a:r>
            <a:r>
              <a:rPr lang="en-US" sz="2400" dirty="0" err="1">
                <a:latin typeface="Times New Roman" pitchFamily="18" charset="0"/>
              </a:rPr>
              <a:t>án</a:t>
            </a:r>
            <a:r>
              <a:rPr lang="en-US" sz="2400" dirty="0">
                <a:latin typeface="Times New Roman" pitchFamily="18" charset="0"/>
              </a:rPr>
              <a:t>: </a:t>
            </a:r>
          </a:p>
        </p:txBody>
      </p:sp>
      <p:sp>
        <p:nvSpPr>
          <p:cNvPr id="8421" name="Rectangle 229"/>
          <p:cNvSpPr>
            <a:spLocks noChangeArrowheads="1"/>
          </p:cNvSpPr>
          <p:nvPr/>
        </p:nvSpPr>
        <p:spPr bwMode="auto">
          <a:xfrm>
            <a:off x="3473450" y="41910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3 </a:t>
            </a:r>
          </a:p>
        </p:txBody>
      </p:sp>
      <p:sp>
        <p:nvSpPr>
          <p:cNvPr id="8422" name="Rectangle 230"/>
          <p:cNvSpPr>
            <a:spLocks noChangeArrowheads="1"/>
          </p:cNvSpPr>
          <p:nvPr/>
        </p:nvSpPr>
        <p:spPr bwMode="auto">
          <a:xfrm>
            <a:off x="5454650" y="4181475"/>
            <a:ext cx="415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6 </a:t>
            </a:r>
          </a:p>
        </p:txBody>
      </p:sp>
      <p:sp>
        <p:nvSpPr>
          <p:cNvPr id="8423" name="Rectangle 231"/>
          <p:cNvSpPr>
            <a:spLocks noChangeArrowheads="1"/>
          </p:cNvSpPr>
          <p:nvPr/>
        </p:nvSpPr>
        <p:spPr bwMode="auto">
          <a:xfrm>
            <a:off x="6172200" y="4195763"/>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7</a:t>
            </a:r>
            <a:r>
              <a:rPr lang="en-US" sz="2400" b="1" dirty="0">
                <a:solidFill>
                  <a:schemeClr val="bg1"/>
                </a:solidFill>
                <a:latin typeface="Times New Roman" pitchFamily="18" charset="0"/>
              </a:rPr>
              <a:t> </a:t>
            </a:r>
          </a:p>
        </p:txBody>
      </p:sp>
      <p:sp>
        <p:nvSpPr>
          <p:cNvPr id="8424" name="Rectangle 232"/>
          <p:cNvSpPr>
            <a:spLocks noChangeArrowheads="1"/>
          </p:cNvSpPr>
          <p:nvPr/>
        </p:nvSpPr>
        <p:spPr bwMode="auto">
          <a:xfrm>
            <a:off x="6228184" y="4952999"/>
            <a:ext cx="415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1</a:t>
            </a:r>
            <a:r>
              <a:rPr lang="en-US" sz="2400" b="1" dirty="0">
                <a:solidFill>
                  <a:schemeClr val="bg1"/>
                </a:solidFill>
                <a:latin typeface="Times New Roman" pitchFamily="18" charset="0"/>
              </a:rPr>
              <a:t> </a:t>
            </a:r>
          </a:p>
        </p:txBody>
      </p:sp>
      <p:sp>
        <p:nvSpPr>
          <p:cNvPr id="8425" name="Rectangle 233"/>
          <p:cNvSpPr>
            <a:spLocks noChangeArrowheads="1"/>
          </p:cNvSpPr>
          <p:nvPr/>
        </p:nvSpPr>
        <p:spPr bwMode="auto">
          <a:xfrm>
            <a:off x="6902450" y="4181475"/>
            <a:ext cx="2619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a:solidFill>
                  <a:schemeClr val="bg1"/>
                </a:solidFill>
                <a:latin typeface="Times New Roman" pitchFamily="18" charset="0"/>
              </a:rPr>
              <a:t> </a:t>
            </a:r>
          </a:p>
        </p:txBody>
      </p:sp>
      <p:sp>
        <p:nvSpPr>
          <p:cNvPr id="8427" name="Rectangle 235"/>
          <p:cNvSpPr>
            <a:spLocks noChangeArrowheads="1"/>
          </p:cNvSpPr>
          <p:nvPr/>
        </p:nvSpPr>
        <p:spPr bwMode="auto">
          <a:xfrm>
            <a:off x="7664450" y="4953000"/>
            <a:ext cx="9667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N=14</a:t>
            </a:r>
            <a:r>
              <a:rPr lang="en-US" sz="2400" b="1" dirty="0">
                <a:solidFill>
                  <a:schemeClr val="bg1"/>
                </a:solidFill>
                <a:latin typeface="Times New Roman" pitchFamily="18" charset="0"/>
              </a:rPr>
              <a:t> </a:t>
            </a:r>
          </a:p>
        </p:txBody>
      </p:sp>
      <p:sp>
        <p:nvSpPr>
          <p:cNvPr id="8428" name="Rectangle 236"/>
          <p:cNvSpPr>
            <a:spLocks noChangeArrowheads="1"/>
          </p:cNvSpPr>
          <p:nvPr/>
        </p:nvSpPr>
        <p:spPr bwMode="auto">
          <a:xfrm>
            <a:off x="4845050" y="4953000"/>
            <a:ext cx="415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5</a:t>
            </a:r>
            <a:r>
              <a:rPr lang="en-US" sz="2400" b="1" dirty="0">
                <a:solidFill>
                  <a:schemeClr val="bg1"/>
                </a:solidFill>
                <a:latin typeface="Times New Roman" pitchFamily="18" charset="0"/>
              </a:rPr>
              <a:t> </a:t>
            </a:r>
          </a:p>
        </p:txBody>
      </p:sp>
      <p:sp>
        <p:nvSpPr>
          <p:cNvPr id="8429" name="Rectangle 237"/>
          <p:cNvSpPr>
            <a:spLocks noChangeArrowheads="1"/>
          </p:cNvSpPr>
          <p:nvPr/>
        </p:nvSpPr>
        <p:spPr bwMode="auto">
          <a:xfrm>
            <a:off x="4235450" y="4953000"/>
            <a:ext cx="338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5</a:t>
            </a:r>
          </a:p>
        </p:txBody>
      </p:sp>
      <p:sp>
        <p:nvSpPr>
          <p:cNvPr id="8430" name="Rectangle 238"/>
          <p:cNvSpPr>
            <a:spLocks noChangeArrowheads="1"/>
          </p:cNvSpPr>
          <p:nvPr/>
        </p:nvSpPr>
        <p:spPr bwMode="auto">
          <a:xfrm>
            <a:off x="5530850" y="4953000"/>
            <a:ext cx="338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1</a:t>
            </a:r>
          </a:p>
        </p:txBody>
      </p:sp>
      <p:sp>
        <p:nvSpPr>
          <p:cNvPr id="8431" name="Rectangle 239"/>
          <p:cNvSpPr>
            <a:spLocks noChangeArrowheads="1"/>
          </p:cNvSpPr>
          <p:nvPr/>
        </p:nvSpPr>
        <p:spPr bwMode="auto">
          <a:xfrm>
            <a:off x="4159250" y="4195763"/>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4 </a:t>
            </a:r>
          </a:p>
        </p:txBody>
      </p:sp>
      <p:sp>
        <p:nvSpPr>
          <p:cNvPr id="8432" name="Rectangle 240"/>
          <p:cNvSpPr>
            <a:spLocks noChangeArrowheads="1"/>
          </p:cNvSpPr>
          <p:nvPr/>
        </p:nvSpPr>
        <p:spPr bwMode="auto">
          <a:xfrm>
            <a:off x="4845050" y="41910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5</a:t>
            </a:r>
            <a:r>
              <a:rPr lang="en-US" sz="2400" b="1" dirty="0">
                <a:solidFill>
                  <a:schemeClr val="bg1"/>
                </a:solidFill>
                <a:latin typeface="Times New Roman" pitchFamily="18" charset="0"/>
              </a:rPr>
              <a:t> </a:t>
            </a:r>
          </a:p>
        </p:txBody>
      </p:sp>
      <p:sp>
        <p:nvSpPr>
          <p:cNvPr id="8433" name="Rectangle 241"/>
          <p:cNvSpPr>
            <a:spLocks noChangeArrowheads="1"/>
          </p:cNvSpPr>
          <p:nvPr/>
        </p:nvSpPr>
        <p:spPr bwMode="auto">
          <a:xfrm>
            <a:off x="3549650" y="4953000"/>
            <a:ext cx="4159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400" b="1" dirty="0">
                <a:latin typeface="Times New Roman" pitchFamily="18" charset="0"/>
              </a:rPr>
              <a:t>2 </a:t>
            </a:r>
          </a:p>
        </p:txBody>
      </p:sp>
      <p:sp>
        <p:nvSpPr>
          <p:cNvPr id="26" name="Rectangle 2"/>
          <p:cNvSpPr>
            <a:spLocks noGrp="1" noChangeArrowheads="1"/>
          </p:cNvSpPr>
          <p:nvPr>
            <p:ph type="title"/>
          </p:nvPr>
        </p:nvSpPr>
        <p:spPr>
          <a:xfrm>
            <a:off x="152400" y="609600"/>
            <a:ext cx="4421188" cy="914400"/>
          </a:xfrm>
        </p:spPr>
        <p:txBody>
          <a:bodyPr/>
          <a:lstStyle/>
          <a:p>
            <a:pPr eaLnBrk="1" hangingPunct="1"/>
            <a:r>
              <a:rPr lang="en-US" sz="3200" dirty="0" smtClean="0">
                <a:solidFill>
                  <a:schemeClr val="tx1"/>
                </a:solidFill>
                <a:latin typeface="Times New Roman" pitchFamily="18" charset="0"/>
              </a:rPr>
              <a:t>KHỞI ĐỘNG</a:t>
            </a:r>
          </a:p>
        </p:txBody>
      </p:sp>
      <p:cxnSp>
        <p:nvCxnSpPr>
          <p:cNvPr id="4165" name="Straight Connector 2"/>
          <p:cNvCxnSpPr>
            <a:cxnSpLocks noChangeShapeType="1"/>
          </p:cNvCxnSpPr>
          <p:nvPr/>
        </p:nvCxnSpPr>
        <p:spPr bwMode="auto">
          <a:xfrm>
            <a:off x="4960938" y="1961652"/>
            <a:ext cx="3954462" cy="0"/>
          </a:xfrm>
          <a:prstGeom prst="line">
            <a:avLst/>
          </a:prstGeom>
          <a:noFill/>
          <a:ln w="9525" algn="ctr">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618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18"/>
                                        </p:tgtEl>
                                        <p:attrNameLst>
                                          <p:attrName>style.visibility</p:attrName>
                                        </p:attrNameLst>
                                      </p:cBhvr>
                                      <p:to>
                                        <p:strVal val="visible"/>
                                      </p:to>
                                    </p:set>
                                    <p:animEffect transition="in" filter="blinds(horizontal)">
                                      <p:cBhvr>
                                        <p:cTn id="7" dur="500"/>
                                        <p:tgtEl>
                                          <p:spTgt spid="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46"/>
                                        </p:tgtEl>
                                        <p:attrNameLst>
                                          <p:attrName>style.visibility</p:attrName>
                                        </p:attrNameLst>
                                      </p:cBhvr>
                                      <p:to>
                                        <p:strVal val="visible"/>
                                      </p:to>
                                    </p:set>
                                    <p:animEffect transition="in" filter="blinds(horizontal)">
                                      <p:cBhvr>
                                        <p:cTn id="12" dur="500"/>
                                        <p:tgtEl>
                                          <p:spTgt spid="8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69"/>
                                        </p:tgtEl>
                                        <p:attrNameLst>
                                          <p:attrName>style.visibility</p:attrName>
                                        </p:attrNameLst>
                                      </p:cBhvr>
                                      <p:to>
                                        <p:strVal val="visible"/>
                                      </p:to>
                                    </p:set>
                                    <p:animEffect transition="in" filter="blinds(horizontal)">
                                      <p:cBhvr>
                                        <p:cTn id="17" dur="500"/>
                                        <p:tgtEl>
                                          <p:spTgt spid="8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564"/>
                                        </p:tgtEl>
                                        <p:attrNameLst>
                                          <p:attrName>style.visibility</p:attrName>
                                        </p:attrNameLst>
                                      </p:cBhvr>
                                      <p:to>
                                        <p:strVal val="visible"/>
                                      </p:to>
                                    </p:set>
                                    <p:animEffect transition="in" filter="blinds(horizontal)">
                                      <p:cBhvr>
                                        <p:cTn id="22" dur="500"/>
                                        <p:tgtEl>
                                          <p:spTgt spid="8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421"/>
                                        </p:tgtEl>
                                        <p:attrNameLst>
                                          <p:attrName>style.visibility</p:attrName>
                                        </p:attrNameLst>
                                      </p:cBhvr>
                                      <p:to>
                                        <p:strVal val="visible"/>
                                      </p:to>
                                    </p:set>
                                    <p:animEffect transition="in" filter="box(in)">
                                      <p:cBhvr>
                                        <p:cTn id="27" dur="500"/>
                                        <p:tgtEl>
                                          <p:spTgt spid="84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431"/>
                                        </p:tgtEl>
                                        <p:attrNameLst>
                                          <p:attrName>style.visibility</p:attrName>
                                        </p:attrNameLst>
                                      </p:cBhvr>
                                      <p:to>
                                        <p:strVal val="visible"/>
                                      </p:to>
                                    </p:set>
                                    <p:animEffect transition="in" filter="box(in)">
                                      <p:cBhvr>
                                        <p:cTn id="30" dur="500"/>
                                        <p:tgtEl>
                                          <p:spTgt spid="843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8432"/>
                                        </p:tgtEl>
                                        <p:attrNameLst>
                                          <p:attrName>style.visibility</p:attrName>
                                        </p:attrNameLst>
                                      </p:cBhvr>
                                      <p:to>
                                        <p:strVal val="visible"/>
                                      </p:to>
                                    </p:set>
                                    <p:animEffect transition="in" filter="box(in)">
                                      <p:cBhvr>
                                        <p:cTn id="33" dur="500"/>
                                        <p:tgtEl>
                                          <p:spTgt spid="8432"/>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8422"/>
                                        </p:tgtEl>
                                        <p:attrNameLst>
                                          <p:attrName>style.visibility</p:attrName>
                                        </p:attrNameLst>
                                      </p:cBhvr>
                                      <p:to>
                                        <p:strVal val="visible"/>
                                      </p:to>
                                    </p:set>
                                    <p:animEffect transition="in" filter="box(in)">
                                      <p:cBhvr>
                                        <p:cTn id="36" dur="500"/>
                                        <p:tgtEl>
                                          <p:spTgt spid="842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8423"/>
                                        </p:tgtEl>
                                        <p:attrNameLst>
                                          <p:attrName>style.visibility</p:attrName>
                                        </p:attrNameLst>
                                      </p:cBhvr>
                                      <p:to>
                                        <p:strVal val="visible"/>
                                      </p:to>
                                    </p:set>
                                    <p:animEffect transition="in" filter="box(in)">
                                      <p:cBhvr>
                                        <p:cTn id="39" dur="500"/>
                                        <p:tgtEl>
                                          <p:spTgt spid="842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8425"/>
                                        </p:tgtEl>
                                        <p:attrNameLst>
                                          <p:attrName>style.visibility</p:attrName>
                                        </p:attrNameLst>
                                      </p:cBhvr>
                                      <p:to>
                                        <p:strVal val="visible"/>
                                      </p:to>
                                    </p:set>
                                    <p:animEffect transition="in" filter="box(in)">
                                      <p:cBhvr>
                                        <p:cTn id="42" dur="500"/>
                                        <p:tgtEl>
                                          <p:spTgt spid="84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428"/>
                                        </p:tgtEl>
                                        <p:attrNameLst>
                                          <p:attrName>style.visibility</p:attrName>
                                        </p:attrNameLst>
                                      </p:cBhvr>
                                      <p:to>
                                        <p:strVal val="visible"/>
                                      </p:to>
                                    </p:set>
                                    <p:animEffect transition="in" filter="checkerboard(across)">
                                      <p:cBhvr>
                                        <p:cTn id="47" dur="500"/>
                                        <p:tgtEl>
                                          <p:spTgt spid="842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8429"/>
                                        </p:tgtEl>
                                        <p:attrNameLst>
                                          <p:attrName>style.visibility</p:attrName>
                                        </p:attrNameLst>
                                      </p:cBhvr>
                                      <p:to>
                                        <p:strVal val="visible"/>
                                      </p:to>
                                    </p:set>
                                    <p:animEffect transition="in" filter="checkerboard(across)">
                                      <p:cBhvr>
                                        <p:cTn id="50" dur="500"/>
                                        <p:tgtEl>
                                          <p:spTgt spid="8429"/>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8433"/>
                                        </p:tgtEl>
                                        <p:attrNameLst>
                                          <p:attrName>style.visibility</p:attrName>
                                        </p:attrNameLst>
                                      </p:cBhvr>
                                      <p:to>
                                        <p:strVal val="visible"/>
                                      </p:to>
                                    </p:set>
                                    <p:animEffect transition="in" filter="checkerboard(across)">
                                      <p:cBhvr>
                                        <p:cTn id="53" dur="500"/>
                                        <p:tgtEl>
                                          <p:spTgt spid="843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8424"/>
                                        </p:tgtEl>
                                        <p:attrNameLst>
                                          <p:attrName>style.visibility</p:attrName>
                                        </p:attrNameLst>
                                      </p:cBhvr>
                                      <p:to>
                                        <p:strVal val="visible"/>
                                      </p:to>
                                    </p:set>
                                    <p:animEffect transition="in" filter="checkerboard(across)">
                                      <p:cBhvr>
                                        <p:cTn id="56" dur="500"/>
                                        <p:tgtEl>
                                          <p:spTgt spid="842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8430"/>
                                        </p:tgtEl>
                                        <p:attrNameLst>
                                          <p:attrName>style.visibility</p:attrName>
                                        </p:attrNameLst>
                                      </p:cBhvr>
                                      <p:to>
                                        <p:strVal val="visible"/>
                                      </p:to>
                                    </p:set>
                                    <p:animEffect transition="in" filter="checkerboard(across)">
                                      <p:cBhvr>
                                        <p:cTn id="59" dur="500"/>
                                        <p:tgtEl>
                                          <p:spTgt spid="843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8427"/>
                                        </p:tgtEl>
                                        <p:attrNameLst>
                                          <p:attrName>style.visibility</p:attrName>
                                        </p:attrNameLst>
                                      </p:cBhvr>
                                      <p:to>
                                        <p:strVal val="visible"/>
                                      </p:to>
                                    </p:set>
                                    <p:animEffect transition="in" filter="checkerboard(across)">
                                      <p:cBhvr>
                                        <p:cTn id="62" dur="500"/>
                                        <p:tgtEl>
                                          <p:spTgt spid="84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370"/>
                                        </p:tgtEl>
                                        <p:attrNameLst>
                                          <p:attrName>style.visibility</p:attrName>
                                        </p:attrNameLst>
                                      </p:cBhvr>
                                      <p:to>
                                        <p:strVal val="visible"/>
                                      </p:to>
                                    </p:set>
                                    <p:animEffect transition="in" filter="blinds(horizontal)">
                                      <p:cBhvr>
                                        <p:cTn id="67" dur="500"/>
                                        <p:tgtEl>
                                          <p:spTgt spid="837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371"/>
                                        </p:tgtEl>
                                        <p:attrNameLst>
                                          <p:attrName>style.visibility</p:attrName>
                                        </p:attrNameLst>
                                      </p:cBhvr>
                                      <p:to>
                                        <p:strVal val="visible"/>
                                      </p:to>
                                    </p:set>
                                    <p:animEffect transition="in" filter="blinds(horizontal)">
                                      <p:cBhvr>
                                        <p:cTn id="72" dur="500"/>
                                        <p:tgtEl>
                                          <p:spTgt spid="837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372"/>
                                        </p:tgtEl>
                                        <p:attrNameLst>
                                          <p:attrName>style.visibility</p:attrName>
                                        </p:attrNameLst>
                                      </p:cBhvr>
                                      <p:to>
                                        <p:strVal val="visible"/>
                                      </p:to>
                                    </p:set>
                                    <p:animEffect transition="in" filter="blinds(horizontal)">
                                      <p:cBhvr>
                                        <p:cTn id="77" dur="500"/>
                                        <p:tgtEl>
                                          <p:spTgt spid="837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373"/>
                                        </p:tgtEl>
                                        <p:attrNameLst>
                                          <p:attrName>style.visibility</p:attrName>
                                        </p:attrNameLst>
                                      </p:cBhvr>
                                      <p:to>
                                        <p:strVal val="visible"/>
                                      </p:to>
                                    </p:set>
                                    <p:animEffect transition="in" filter="blinds(horizontal)">
                                      <p:cBhvr>
                                        <p:cTn id="82" dur="500"/>
                                        <p:tgtEl>
                                          <p:spTgt spid="83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6" grpId="0"/>
      <p:bldP spid="8369" grpId="0"/>
      <p:bldP spid="8370" grpId="0"/>
      <p:bldP spid="8371" grpId="0"/>
      <p:bldP spid="8372" grpId="0"/>
      <p:bldP spid="8373" grpId="0"/>
      <p:bldP spid="8418" grpId="0"/>
      <p:bldP spid="8421" grpId="0"/>
      <p:bldP spid="8422" grpId="0"/>
      <p:bldP spid="8423" grpId="0"/>
      <p:bldP spid="8424" grpId="0"/>
      <p:bldP spid="8425" grpId="0"/>
      <p:bldP spid="8427" grpId="0"/>
      <p:bldP spid="8428" grpId="0"/>
      <p:bldP spid="8429" grpId="0"/>
      <p:bldP spid="8430" grpId="0"/>
      <p:bldP spid="8431" grpId="0"/>
      <p:bldP spid="8432" grpId="0"/>
      <p:bldP spid="8433"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3001962"/>
              </a:xfrm>
            </p:spPr>
            <p:txBody>
              <a:bodyPr>
                <a:noAutofit/>
              </a:bodyPr>
              <a:lstStyle/>
              <a:p>
                <a:pPr algn="l"/>
                <a:r>
                  <a:rPr lang="nl-NL" sz="2400" b="1" i="1" dirty="0" smtClean="0">
                    <a:solidFill>
                      <a:srgbClr val="FF0000"/>
                    </a:solidFill>
                    <a:latin typeface="Times New Roman" pitchFamily="18" charset="0"/>
                    <a:cs typeface="Times New Roman" pitchFamily="18" charset="0"/>
                  </a:rPr>
                  <a:t>Công thức tính tần suất</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r>
                  <a:rPr lang="nl-NL" sz="2400" dirty="0">
                    <a:solidFill>
                      <a:srgbClr val="FF0000"/>
                    </a:solidFill>
                    <a:latin typeface="Times New Roman" pitchFamily="18" charset="0"/>
                    <a:cs typeface="Times New Roman" pitchFamily="18" charset="0"/>
                  </a:rPr>
                  <a:t>                   </a:t>
                </a:r>
                <a14:m>
                  <m:oMath xmlns:m="http://schemas.openxmlformats.org/officeDocument/2006/math">
                    <m:r>
                      <a:rPr lang="en-US" sz="3600" b="0" i="1" smtClean="0">
                        <a:solidFill>
                          <a:srgbClr val="FF0000"/>
                        </a:solidFill>
                        <a:latin typeface="Cambria Math"/>
                        <a:cs typeface="Times New Roman" pitchFamily="18" charset="0"/>
                      </a:rPr>
                      <m:t>𝑓</m:t>
                    </m:r>
                    <m:r>
                      <a:rPr lang="en-US" sz="3600" b="0" i="1" smtClean="0">
                        <a:solidFill>
                          <a:srgbClr val="FF0000"/>
                        </a:solidFill>
                        <a:latin typeface="Cambria Math"/>
                        <a:cs typeface="Times New Roman" pitchFamily="18" charset="0"/>
                      </a:rPr>
                      <m:t>=</m:t>
                    </m:r>
                    <m:f>
                      <m:fPr>
                        <m:ctrlPr>
                          <a:rPr lang="en-US" sz="3600" b="0" i="1" smtClean="0">
                            <a:solidFill>
                              <a:srgbClr val="FF0000"/>
                            </a:solidFill>
                            <a:latin typeface="Cambria Math"/>
                            <a:cs typeface="Times New Roman" pitchFamily="18" charset="0"/>
                          </a:rPr>
                        </m:ctrlPr>
                      </m:fPr>
                      <m:num>
                        <m:r>
                          <a:rPr lang="en-US" sz="3600" b="0" i="1" smtClean="0">
                            <a:solidFill>
                              <a:srgbClr val="FF0000"/>
                            </a:solidFill>
                            <a:latin typeface="Cambria Math"/>
                            <a:cs typeface="Times New Roman" pitchFamily="18" charset="0"/>
                          </a:rPr>
                          <m:t>𝑛</m:t>
                        </m:r>
                      </m:num>
                      <m:den>
                        <m:r>
                          <a:rPr lang="en-US" sz="3600" b="0" i="1" smtClean="0">
                            <a:solidFill>
                              <a:srgbClr val="FF0000"/>
                            </a:solidFill>
                            <a:latin typeface="Cambria Math"/>
                            <a:cs typeface="Times New Roman" pitchFamily="18" charset="0"/>
                          </a:rPr>
                          <m:t>𝑁</m:t>
                        </m:r>
                      </m:den>
                    </m:f>
                  </m:oMath>
                </a14:m>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3001962"/>
              </a:xfrm>
              <a:blipFill rotWithShape="1">
                <a:blip r:embed="rId2"/>
                <a:stretch>
                  <a:fillRect l="-1111"/>
                </a:stretch>
              </a:blipFill>
            </p:spPr>
            <p:txBody>
              <a:bodyPr/>
              <a:lstStyle/>
              <a:p>
                <a:r>
                  <a:rPr lang="en-US">
                    <a:noFill/>
                  </a:rPr>
                  <a:t> </a:t>
                </a:r>
              </a:p>
            </p:txBody>
          </p:sp>
        </mc:Fallback>
      </mc:AlternateContent>
      <p:sp>
        <p:nvSpPr>
          <p:cNvPr id="4" name="TextBox 3"/>
          <p:cNvSpPr txBox="1"/>
          <p:nvPr/>
        </p:nvSpPr>
        <p:spPr>
          <a:xfrm>
            <a:off x="3923928" y="1484784"/>
            <a:ext cx="5040560" cy="923330"/>
          </a:xfrm>
          <a:prstGeom prst="rect">
            <a:avLst/>
          </a:prstGeom>
          <a:noFill/>
        </p:spPr>
        <p:txBody>
          <a:bodyPr wrap="square" rtlCol="0">
            <a:spAutoFit/>
          </a:bodyPr>
          <a:lstStyle/>
          <a:p>
            <a:r>
              <a:rPr lang="vi-VN" dirty="0" smtClean="0"/>
              <a:t>Trong đó : 	N : số các giá trị</a:t>
            </a:r>
          </a:p>
          <a:p>
            <a:r>
              <a:rPr lang="vi-VN" dirty="0"/>
              <a:t>	</a:t>
            </a:r>
            <a:r>
              <a:rPr lang="vi-VN" dirty="0" smtClean="0"/>
              <a:t>	n: tần số của 1 giá trị</a:t>
            </a:r>
          </a:p>
          <a:p>
            <a:r>
              <a:rPr lang="vi-VN" dirty="0"/>
              <a:t>	</a:t>
            </a:r>
            <a:r>
              <a:rPr lang="vi-VN" dirty="0" smtClean="0"/>
              <a:t>	f: tần suất của giá trị đó</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25887" y="-21429"/>
            <a:ext cx="3036241" cy="864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6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09600" y="1447800"/>
            <a:ext cx="81934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Điểm thi học kỳ I môn Toán của lớp 7A được cho bởi bảng sau: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Dấu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cần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tâm</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là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tất</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trị</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giá</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trị</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khác</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Lập</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bảng</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tần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bảng</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tần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suất</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dấu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hiệu</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diễn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biểu</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đoạn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thẳng</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rút</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ra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nhận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xét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48574003"/>
              </p:ext>
            </p:extLst>
          </p:nvPr>
        </p:nvGraphicFramePr>
        <p:xfrm>
          <a:off x="2057400" y="3429000"/>
          <a:ext cx="5410200" cy="2667000"/>
        </p:xfrm>
        <a:graphic>
          <a:graphicData uri="http://schemas.openxmlformats.org/drawingml/2006/table">
            <a:tbl>
              <a:tblPr firstRow="1" firstCol="1" lastRow="1" lastCol="1" bandRow="1" bandCol="1">
                <a:tableStyleId>{2D5ABB26-0587-4C30-8999-92F81FD0307C}</a:tableStyleId>
              </a:tblPr>
              <a:tblGrid>
                <a:gridCol w="1082040"/>
                <a:gridCol w="1082040"/>
                <a:gridCol w="1082040"/>
                <a:gridCol w="1082040"/>
                <a:gridCol w="1082040"/>
              </a:tblGrid>
              <a:tr h="444500">
                <a:tc>
                  <a:txBody>
                    <a:bodyPr/>
                    <a:lstStyle/>
                    <a:p>
                      <a:pPr marL="0" marR="0" algn="ctr">
                        <a:spcBef>
                          <a:spcPts val="0"/>
                        </a:spcBef>
                        <a:spcAft>
                          <a:spcPts val="0"/>
                        </a:spcAft>
                      </a:pPr>
                      <a:r>
                        <a:rPr lang="fr-FR" sz="2000" dirty="0">
                          <a:effectLst/>
                        </a:rPr>
                        <a:t>7,5</a:t>
                      </a:r>
                      <a:endParaRPr lang="en-US" sz="20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7</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444500">
                <a:tc>
                  <a:txBody>
                    <a:bodyPr/>
                    <a:lstStyle/>
                    <a:p>
                      <a:pPr marL="0" marR="0" algn="ctr">
                        <a:spcBef>
                          <a:spcPts val="0"/>
                        </a:spcBef>
                        <a:spcAft>
                          <a:spcPts val="0"/>
                        </a:spcAft>
                      </a:pPr>
                      <a:r>
                        <a:rPr lang="fr-FR" sz="2000">
                          <a:effectLst/>
                        </a:rPr>
                        <a:t>9</a:t>
                      </a:r>
                      <a:endParaRPr lang="en-US" sz="20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dirty="0">
                          <a:effectLst/>
                        </a:rPr>
                        <a:t>5,5</a:t>
                      </a:r>
                      <a:endParaRPr lang="en-US" sz="20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6</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4,5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6</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4500">
                <a:tc>
                  <a:txBody>
                    <a:bodyPr/>
                    <a:lstStyle/>
                    <a:p>
                      <a:pPr marL="0" marR="0" algn="ctr">
                        <a:spcBef>
                          <a:spcPts val="0"/>
                        </a:spcBef>
                        <a:spcAft>
                          <a:spcPts val="0"/>
                        </a:spcAft>
                      </a:pPr>
                      <a:r>
                        <a:rPr lang="fr-FR" sz="2000">
                          <a:effectLst/>
                        </a:rPr>
                        <a:t>4,5</a:t>
                      </a:r>
                      <a:endParaRPr lang="en-US" sz="20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dirty="0">
                          <a:effectLst/>
                        </a:rPr>
                        <a:t>6,5</a:t>
                      </a:r>
                      <a:endParaRPr lang="en-US" sz="20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7</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4500">
                <a:tc>
                  <a:txBody>
                    <a:bodyPr/>
                    <a:lstStyle/>
                    <a:p>
                      <a:pPr marL="0" marR="0" algn="ctr">
                        <a:spcBef>
                          <a:spcPts val="0"/>
                        </a:spcBef>
                        <a:spcAft>
                          <a:spcPts val="0"/>
                        </a:spcAft>
                      </a:pPr>
                      <a:r>
                        <a:rPr lang="fr-FR" sz="2000">
                          <a:effectLst/>
                        </a:rPr>
                        <a:t>8,5</a:t>
                      </a:r>
                      <a:endParaRPr lang="en-US" sz="20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6</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6,5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4500">
                <a:tc>
                  <a:txBody>
                    <a:bodyPr/>
                    <a:lstStyle/>
                    <a:p>
                      <a:pPr marL="0" marR="0" algn="ctr">
                        <a:spcBef>
                          <a:spcPts val="0"/>
                        </a:spcBef>
                        <a:spcAft>
                          <a:spcPts val="0"/>
                        </a:spcAft>
                      </a:pPr>
                      <a:r>
                        <a:rPr lang="fr-FR" sz="2000">
                          <a:effectLst/>
                        </a:rPr>
                        <a:t>7</a:t>
                      </a:r>
                      <a:endParaRPr lang="en-US" sz="20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6</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fr-FR" sz="2000">
                          <a:effectLst/>
                        </a:rPr>
                        <a:t>7,5</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44500">
                <a:tc>
                  <a:txBody>
                    <a:bodyPr/>
                    <a:lstStyle/>
                    <a:p>
                      <a:pPr marL="0" marR="0" algn="ctr">
                        <a:spcBef>
                          <a:spcPts val="0"/>
                        </a:spcBef>
                        <a:spcAft>
                          <a:spcPts val="0"/>
                        </a:spcAft>
                      </a:pPr>
                      <a:r>
                        <a:rPr lang="fr-FR" sz="2000">
                          <a:effectLst/>
                        </a:rPr>
                        <a:t>7</a:t>
                      </a:r>
                      <a:endParaRPr lang="en-US" sz="20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fr-FR" sz="2000">
                          <a:effectLst/>
                        </a:rPr>
                        <a:t>6</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fr-FR" sz="2000">
                          <a:effectLst/>
                        </a:rPr>
                        <a:t>8</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fr-FR" sz="2000">
                          <a:effectLst/>
                        </a:rPr>
                        <a:t>7</a:t>
                      </a:r>
                      <a:endParaRPr lang="en-US" sz="200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fr-FR" sz="2000" dirty="0">
                          <a:effectLst/>
                        </a:rPr>
                        <a:t>6,5</a:t>
                      </a:r>
                      <a:endParaRPr lang="en-US" sz="20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762000" y="304800"/>
            <a:ext cx="75438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Times New Roman" pitchFamily="18" charset="0"/>
                <a:cs typeface="Times New Roman" pitchFamily="18" charset="0"/>
              </a:rPr>
              <a:t>BÀI TẬP VỀ NHÀ</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1898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3">
                <a:lumMod val="75000"/>
              </a:schemeClr>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rgbClr val="FFC00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2"/>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 </a:t>
              </a:r>
              <a:endParaRPr lang="vi-VN" sz="2800"/>
            </a:p>
          </p:txBody>
        </p:sp>
      </p:grpSp>
      <p:sp>
        <p:nvSpPr>
          <p:cNvPr id="8" name="TextBox 7"/>
          <p:cNvSpPr txBox="1"/>
          <p:nvPr/>
        </p:nvSpPr>
        <p:spPr>
          <a:xfrm>
            <a:off x="2358450" y="0"/>
            <a:ext cx="3966150" cy="707886"/>
          </a:xfrm>
          <a:prstGeom prst="rect">
            <a:avLst/>
          </a:prstGeom>
          <a:noFill/>
        </p:spPr>
        <p:txBody>
          <a:bodyPr wrap="none" rtlCol="0">
            <a:spAutoFit/>
          </a:bodyPr>
          <a:lstStyle/>
          <a:p>
            <a:r>
              <a:rPr lang="vi-VN" sz="4000" dirty="0" smtClean="0">
                <a:solidFill>
                  <a:srgbClr val="FFFF00"/>
                </a:solidFill>
                <a:latin typeface="Times New Roman" pitchFamily="18" charset="0"/>
                <a:cs typeface="Times New Roman" pitchFamily="18" charset="0"/>
              </a:rPr>
              <a:t>Hướng dẫn về nhà</a:t>
            </a:r>
            <a:endParaRPr lang="en-US" sz="4000" dirty="0">
              <a:solidFill>
                <a:srgbClr val="FFFF00"/>
              </a:solidFill>
              <a:latin typeface="Times New Roman" pitchFamily="18" charset="0"/>
              <a:cs typeface="Times New Roman" pitchFamily="18" charset="0"/>
            </a:endParaRPr>
          </a:p>
        </p:txBody>
      </p:sp>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685800"/>
            <a:ext cx="9144000" cy="6150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3124200"/>
            <a:ext cx="184731" cy="523220"/>
          </a:xfrm>
          <a:prstGeom prst="rect">
            <a:avLst/>
          </a:prstGeom>
          <a:noFill/>
        </p:spPr>
        <p:txBody>
          <a:bodyPr wrap="none" rtlCol="0">
            <a:spAutoFit/>
          </a:bodyPr>
          <a:lstStyle/>
          <a:p>
            <a:endParaRPr lang="en-US" sz="2800" dirty="0">
              <a:latin typeface="Times New Roman" pitchFamily="18" charset="0"/>
              <a:cs typeface="Times New Roman" pitchFamily="18" charset="0"/>
            </a:endParaRPr>
          </a:p>
        </p:txBody>
      </p:sp>
      <p:sp>
        <p:nvSpPr>
          <p:cNvPr id="11" name="Rectangle 4"/>
          <p:cNvSpPr>
            <a:spLocks noChangeArrowheads="1"/>
          </p:cNvSpPr>
          <p:nvPr/>
        </p:nvSpPr>
        <p:spPr bwMode="auto">
          <a:xfrm>
            <a:off x="2743200" y="1524000"/>
            <a:ext cx="586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err="1" smtClean="0">
                <a:solidFill>
                  <a:srgbClr val="FF0066"/>
                </a:solidFill>
                <a:latin typeface="Times New Roman" pitchFamily="18" charset="0"/>
              </a:rPr>
              <a:t>Ôn</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tập</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lại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cách</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lập</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bảng</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tần</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số</a:t>
            </a:r>
            <a:r>
              <a:rPr lang="en-US" sz="2800" dirty="0" smtClean="0">
                <a:solidFill>
                  <a:srgbClr val="FF0066"/>
                </a:solidFill>
                <a:latin typeface="Times New Roman" pitchFamily="18" charset="0"/>
              </a:rPr>
              <a:t>”. </a:t>
            </a:r>
            <a:endParaRPr lang="en-US" sz="2800" dirty="0">
              <a:solidFill>
                <a:srgbClr val="FF0066"/>
              </a:solidFill>
              <a:latin typeface="Times New Roman" pitchFamily="18" charset="0"/>
            </a:endParaRPr>
          </a:p>
        </p:txBody>
      </p:sp>
      <p:sp>
        <p:nvSpPr>
          <p:cNvPr id="12" name="Rectangle 6"/>
          <p:cNvSpPr>
            <a:spLocks noChangeArrowheads="1"/>
          </p:cNvSpPr>
          <p:nvPr/>
        </p:nvSpPr>
        <p:spPr bwMode="auto">
          <a:xfrm>
            <a:off x="3182257" y="2209800"/>
            <a:ext cx="573314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err="1" smtClean="0">
                <a:solidFill>
                  <a:srgbClr val="FF0066"/>
                </a:solidFill>
                <a:latin typeface="Times New Roman" pitchFamily="18" charset="0"/>
              </a:rPr>
              <a:t>Nghiên</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cứu</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lại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cách</a:t>
            </a:r>
            <a:r>
              <a:rPr lang="en-US" sz="2800" dirty="0">
                <a:solidFill>
                  <a:srgbClr val="FF0066"/>
                </a:solidFill>
                <a:latin typeface="Times New Roman" pitchFamily="18" charset="0"/>
              </a:rPr>
              <a:t> </a:t>
            </a:r>
            <a:r>
              <a:rPr lang="en-US" sz="2800" dirty="0" err="1" smtClean="0">
                <a:solidFill>
                  <a:srgbClr val="FF0066"/>
                </a:solidFill>
                <a:latin typeface="Times New Roman" pitchFamily="18" charset="0"/>
              </a:rPr>
              <a:t>dựng</a:t>
            </a:r>
            <a:endParaRPr lang="vi-VN" sz="2800" dirty="0" smtClean="0">
              <a:solidFill>
                <a:srgbClr val="FF0066"/>
              </a:solidFill>
              <a:latin typeface="Times New Roman" pitchFamily="18" charset="0"/>
            </a:endParaRPr>
          </a:p>
          <a:p>
            <a:r>
              <a:rPr lang="vi-VN" sz="2800" dirty="0">
                <a:solidFill>
                  <a:srgbClr val="FF0066"/>
                </a:solidFill>
                <a:latin typeface="Times New Roman" pitchFamily="18" charset="0"/>
              </a:rPr>
              <a:t> </a:t>
            </a:r>
            <a:r>
              <a:rPr lang="vi-VN" sz="2800" dirty="0" smtClean="0">
                <a:solidFill>
                  <a:srgbClr val="FF0066"/>
                </a:solidFill>
                <a:latin typeface="Times New Roman" pitchFamily="18" charset="0"/>
              </a:rPr>
              <a:t>          </a:t>
            </a:r>
            <a:r>
              <a:rPr lang="en-US" sz="2800" dirty="0" err="1" smtClean="0">
                <a:solidFill>
                  <a:srgbClr val="FF0066"/>
                </a:solidFill>
                <a:latin typeface="Times New Roman" pitchFamily="18" charset="0"/>
              </a:rPr>
              <a:t>biểu</a:t>
            </a:r>
            <a:r>
              <a:rPr lang="en-US" sz="2800" dirty="0" smtClean="0">
                <a:solidFill>
                  <a:srgbClr val="FF0066"/>
                </a:solidFill>
                <a:latin typeface="Times New Roman" pitchFamily="18" charset="0"/>
              </a:rPr>
              <a:t> </a:t>
            </a:r>
            <a:r>
              <a:rPr lang="en-US" sz="2800" dirty="0" err="1">
                <a:solidFill>
                  <a:srgbClr val="FF0066"/>
                </a:solidFill>
                <a:latin typeface="Times New Roman" pitchFamily="18" charset="0"/>
              </a:rPr>
              <a:t>đồ</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đoạn</a:t>
            </a:r>
            <a:r>
              <a:rPr lang="en-US" sz="2800" dirty="0">
                <a:solidFill>
                  <a:srgbClr val="FF0066"/>
                </a:solidFill>
                <a:latin typeface="Times New Roman" pitchFamily="18" charset="0"/>
              </a:rPr>
              <a:t> </a:t>
            </a:r>
            <a:r>
              <a:rPr lang="en-US" sz="2800" dirty="0" err="1" smtClean="0">
                <a:solidFill>
                  <a:srgbClr val="FF0066"/>
                </a:solidFill>
                <a:latin typeface="Times New Roman" pitchFamily="18" charset="0"/>
              </a:rPr>
              <a:t>thẳng</a:t>
            </a:r>
            <a:r>
              <a:rPr lang="en-US" sz="2800" dirty="0">
                <a:solidFill>
                  <a:srgbClr val="FF0066"/>
                </a:solidFill>
                <a:latin typeface="Times New Roman" pitchFamily="18" charset="0"/>
              </a:rPr>
              <a:t>. </a:t>
            </a:r>
          </a:p>
        </p:txBody>
      </p:sp>
      <p:sp>
        <p:nvSpPr>
          <p:cNvPr id="13" name="Rectangle 7"/>
          <p:cNvSpPr>
            <a:spLocks noChangeArrowheads="1"/>
          </p:cNvSpPr>
          <p:nvPr/>
        </p:nvSpPr>
        <p:spPr bwMode="auto">
          <a:xfrm>
            <a:off x="3352800" y="3276600"/>
            <a:ext cx="5934108" cy="72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57200" indent="-457200">
              <a:buFont typeface="Wingdings" pitchFamily="2" charset="2"/>
              <a:buChar char="v"/>
            </a:pPr>
            <a:r>
              <a:rPr lang="en-US" sz="2800" dirty="0" smtClean="0">
                <a:solidFill>
                  <a:srgbClr val="FF0066"/>
                </a:solidFill>
                <a:latin typeface="Times New Roman" pitchFamily="18" charset="0"/>
              </a:rPr>
              <a:t>Làm </a:t>
            </a:r>
            <a:r>
              <a:rPr lang="en-US" sz="2800" dirty="0">
                <a:solidFill>
                  <a:srgbClr val="FF0066"/>
                </a:solidFill>
                <a:latin typeface="Times New Roman" pitchFamily="18" charset="0"/>
              </a:rPr>
              <a:t>các bài tập: </a:t>
            </a:r>
            <a:r>
              <a:rPr lang="en-US" sz="2800" dirty="0" smtClean="0">
                <a:solidFill>
                  <a:srgbClr val="FF0066"/>
                </a:solidFill>
                <a:latin typeface="Times New Roman" pitchFamily="18" charset="0"/>
              </a:rPr>
              <a:t>1</a:t>
            </a:r>
            <a:r>
              <a:rPr lang="vi-VN" sz="2800" dirty="0" smtClean="0">
                <a:solidFill>
                  <a:srgbClr val="FF0066"/>
                </a:solidFill>
                <a:latin typeface="Times New Roman" pitchFamily="18" charset="0"/>
              </a:rPr>
              <a:t>0+3.1+3.2/sbt/9-10</a:t>
            </a:r>
          </a:p>
        </p:txBody>
      </p:sp>
      <p:sp>
        <p:nvSpPr>
          <p:cNvPr id="2" name="TextBox 1"/>
          <p:cNvSpPr txBox="1"/>
          <p:nvPr/>
        </p:nvSpPr>
        <p:spPr>
          <a:xfrm>
            <a:off x="3995936" y="4005064"/>
            <a:ext cx="4614664" cy="646331"/>
          </a:xfrm>
          <a:prstGeom prst="rect">
            <a:avLst/>
          </a:prstGeom>
          <a:noFill/>
        </p:spPr>
        <p:txBody>
          <a:bodyPr wrap="square" rtlCol="0">
            <a:spAutoFit/>
          </a:bodyPr>
          <a:lstStyle/>
          <a:p>
            <a:r>
              <a:rPr lang="vi-VN" dirty="0" smtClean="0"/>
              <a:t>* Xem trước bài « Số trung bình cộng»</a:t>
            </a:r>
            <a:endParaRPr lang="en-US" dirty="0"/>
          </a:p>
        </p:txBody>
      </p:sp>
    </p:spTree>
    <p:extLst>
      <p:ext uri="{BB962C8B-B14F-4D97-AF65-F5344CB8AC3E}">
        <p14:creationId xmlns:p14="http://schemas.microsoft.com/office/powerpoint/2010/main" val="3635193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background-powerpoint-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7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52400" y="685800"/>
            <a:ext cx="6858000" cy="1892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a:p>
        </p:txBody>
      </p:sp>
      <p:sp>
        <p:nvSpPr>
          <p:cNvPr id="6" name="TextBox 5"/>
          <p:cNvSpPr txBox="1"/>
          <p:nvPr/>
        </p:nvSpPr>
        <p:spPr>
          <a:xfrm>
            <a:off x="380999" y="762000"/>
            <a:ext cx="6629401" cy="1815882"/>
          </a:xfrm>
          <a:prstGeom prst="rect">
            <a:avLst/>
          </a:prstGeom>
          <a:noFill/>
        </p:spPr>
        <p:txBody>
          <a:bodyPr wrap="square" rtlCol="0">
            <a:spAutoFit/>
          </a:bodyPr>
          <a:lstStyle/>
          <a:p>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Ngoài</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bảng</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số</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liệu</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thống</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kê</a:t>
            </a:r>
            <a:r>
              <a:rPr lang="en-US" sz="2800" dirty="0" smtClean="0">
                <a:solidFill>
                  <a:schemeClr val="accent4">
                    <a:lumMod val="50000"/>
                  </a:schemeClr>
                </a:solidFill>
                <a:latin typeface="Georgia" pitchFamily="18" charset="0"/>
              </a:rPr>
              <a:t> ban </a:t>
            </a:r>
            <a:r>
              <a:rPr lang="en-US" sz="2800" dirty="0" err="1" smtClean="0">
                <a:solidFill>
                  <a:schemeClr val="accent4">
                    <a:lumMod val="50000"/>
                  </a:schemeClr>
                </a:solidFill>
                <a:latin typeface="Georgia" pitchFamily="18" charset="0"/>
              </a:rPr>
              <a:t>đầu</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bảng</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tần</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số</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người</a:t>
            </a:r>
            <a:r>
              <a:rPr lang="en-US" sz="2800" dirty="0" smtClean="0">
                <a:solidFill>
                  <a:schemeClr val="accent4">
                    <a:lumMod val="50000"/>
                  </a:schemeClr>
                </a:solidFill>
                <a:latin typeface="Georgia" pitchFamily="18" charset="0"/>
              </a:rPr>
              <a:t> ta </a:t>
            </a:r>
            <a:r>
              <a:rPr lang="en-US" sz="2800" dirty="0" err="1" smtClean="0">
                <a:solidFill>
                  <a:schemeClr val="accent4">
                    <a:lumMod val="50000"/>
                  </a:schemeClr>
                </a:solidFill>
                <a:latin typeface="Georgia" pitchFamily="18" charset="0"/>
              </a:rPr>
              <a:t>còn</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dùng</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biểu</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đồ</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để</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cho</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một</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hình</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ảnh</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cụ</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thể</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về</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giá</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trị</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của</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dấu</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hiệu</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và</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tần</a:t>
            </a:r>
            <a:r>
              <a:rPr lang="en-US" sz="2800" dirty="0" smtClean="0">
                <a:solidFill>
                  <a:schemeClr val="accent4">
                    <a:lumMod val="50000"/>
                  </a:schemeClr>
                </a:solidFill>
                <a:latin typeface="Georgia" pitchFamily="18" charset="0"/>
              </a:rPr>
              <a:t> </a:t>
            </a:r>
            <a:r>
              <a:rPr lang="en-US" sz="2800" dirty="0" err="1" smtClean="0">
                <a:solidFill>
                  <a:schemeClr val="accent4">
                    <a:lumMod val="50000"/>
                  </a:schemeClr>
                </a:solidFill>
                <a:latin typeface="Georgia" pitchFamily="18" charset="0"/>
              </a:rPr>
              <a:t>số</a:t>
            </a:r>
            <a:r>
              <a:rPr lang="en-US" sz="2800" dirty="0" smtClean="0">
                <a:solidFill>
                  <a:schemeClr val="accent4">
                    <a:lumMod val="50000"/>
                  </a:schemeClr>
                </a:solidFill>
                <a:latin typeface="Georgia" pitchFamily="18" charset="0"/>
              </a:rPr>
              <a:t>. </a:t>
            </a:r>
            <a:endParaRPr lang="vi-VN" sz="2800" dirty="0" smtClean="0">
              <a:solidFill>
                <a:schemeClr val="accent4">
                  <a:lumMod val="50000"/>
                </a:schemeClr>
              </a:solidFill>
            </a:endParaRPr>
          </a:p>
        </p:txBody>
      </p:sp>
      <p:sp>
        <p:nvSpPr>
          <p:cNvPr id="8" name="Rounded Rectangular Callout 7"/>
          <p:cNvSpPr/>
          <p:nvPr/>
        </p:nvSpPr>
        <p:spPr>
          <a:xfrm>
            <a:off x="609600" y="3733800"/>
            <a:ext cx="6553200" cy="2133600"/>
          </a:xfrm>
          <a:prstGeom prst="wedgeRoundRectCallout">
            <a:avLst>
              <a:gd name="adj1" fmla="val -31720"/>
              <a:gd name="adj2" fmla="val -8118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r>
              <a:rPr lang="en-US" sz="2800" dirty="0" err="1" smtClean="0">
                <a:solidFill>
                  <a:srgbClr val="002060"/>
                </a:solidFill>
                <a:latin typeface="Georgia" pitchFamily="18" charset="0"/>
              </a:rPr>
              <a:t>Vậy</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làm</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thế</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nào</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để</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biểu</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diễn</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các</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giá</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trị</a:t>
            </a:r>
            <a:r>
              <a:rPr lang="en-US" sz="2800" dirty="0" smtClean="0">
                <a:solidFill>
                  <a:srgbClr val="002060"/>
                </a:solidFill>
                <a:latin typeface="Georgia" pitchFamily="18" charset="0"/>
              </a:rPr>
              <a:t> </a:t>
            </a:r>
          </a:p>
          <a:p>
            <a:pPr marL="342900" indent="-342900" algn="ctr"/>
            <a:r>
              <a:rPr lang="en-US" sz="2800" dirty="0" err="1" smtClean="0">
                <a:solidFill>
                  <a:srgbClr val="002060"/>
                </a:solidFill>
                <a:latin typeface="Georgia" pitchFamily="18" charset="0"/>
              </a:rPr>
              <a:t>và</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tần</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số</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của</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chúng</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bằng</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biểu</a:t>
            </a:r>
            <a:r>
              <a:rPr lang="en-US" sz="2800" dirty="0" smtClean="0">
                <a:solidFill>
                  <a:srgbClr val="002060"/>
                </a:solidFill>
                <a:latin typeface="Georgia" pitchFamily="18" charset="0"/>
              </a:rPr>
              <a:t> </a:t>
            </a:r>
            <a:r>
              <a:rPr lang="en-US" sz="2800" dirty="0" err="1" smtClean="0">
                <a:solidFill>
                  <a:srgbClr val="002060"/>
                </a:solidFill>
                <a:latin typeface="Georgia" pitchFamily="18" charset="0"/>
              </a:rPr>
              <a:t>đồ</a:t>
            </a:r>
            <a:r>
              <a:rPr lang="en-US" sz="2800" dirty="0" smtClean="0">
                <a:solidFill>
                  <a:srgbClr val="002060"/>
                </a:solidFill>
                <a:latin typeface="Georgia" pitchFamily="18" charset="0"/>
              </a:rPr>
              <a:t>? </a:t>
            </a:r>
          </a:p>
        </p:txBody>
      </p:sp>
    </p:spTree>
    <p:extLst>
      <p:ext uri="{BB962C8B-B14F-4D97-AF65-F5344CB8AC3E}">
        <p14:creationId xmlns:p14="http://schemas.microsoft.com/office/powerpoint/2010/main" val="1870423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me Baby ( 110 ) ~ Il Magico Mondo dei Sog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3743373"/>
            <a:ext cx="6705600" cy="1107996"/>
          </a:xfrm>
          <a:prstGeom prst="rect">
            <a:avLst/>
          </a:prstGeom>
          <a:noFill/>
        </p:spPr>
        <p:txBody>
          <a:bodyPr wrap="square" rtlCol="0">
            <a:spAutoFit/>
          </a:bodyPr>
          <a:lstStyle/>
          <a:p>
            <a:r>
              <a:rPr lang="vi-VN"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Tiết 45: BIỂU ĐỒ</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154439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vi-VN" sz="2800" dirty="0">
                <a:latin typeface="Times New Roman" pitchFamily="18" charset="0"/>
                <a:cs typeface="Times New Roman" pitchFamily="18" charset="0"/>
              </a:endParaRPr>
            </a:p>
          </p:txBody>
        </p:sp>
      </p:grpSp>
      <p:sp>
        <p:nvSpPr>
          <p:cNvPr id="8" name="Rectangle 7"/>
          <p:cNvSpPr/>
          <p:nvPr/>
        </p:nvSpPr>
        <p:spPr>
          <a:xfrm>
            <a:off x="2964747" y="81290"/>
            <a:ext cx="2376055" cy="523220"/>
          </a:xfrm>
          <a:prstGeom prst="rect">
            <a:avLst/>
          </a:prstGeom>
        </p:spPr>
        <p:txBody>
          <a:bodyPr wrap="square">
            <a:spAutoFit/>
          </a:bodyPr>
          <a:lstStyle/>
          <a:p>
            <a:r>
              <a:rPr lang="en-US" sz="2800" dirty="0" smtClean="0">
                <a:solidFill>
                  <a:schemeClr val="bg1"/>
                </a:solidFill>
                <a:latin typeface="Georgia" pitchFamily="18" charset="0"/>
              </a:rPr>
              <a:t>§3: BIỂU ĐỒ</a:t>
            </a:r>
            <a:endParaRPr lang="vi-VN" sz="2800" dirty="0">
              <a:solidFill>
                <a:schemeClr val="bg1"/>
              </a:solidFill>
            </a:endParaRPr>
          </a:p>
        </p:txBody>
      </p:sp>
      <p:sp>
        <p:nvSpPr>
          <p:cNvPr id="9" name="Title 1"/>
          <p:cNvSpPr>
            <a:spLocks noGrp="1"/>
          </p:cNvSpPr>
          <p:nvPr>
            <p:ph type="title"/>
          </p:nvPr>
        </p:nvSpPr>
        <p:spPr>
          <a:xfrm>
            <a:off x="-291562" y="457200"/>
            <a:ext cx="9173288" cy="1066800"/>
          </a:xfrm>
        </p:spPr>
        <p:txBody>
          <a:bodyPr>
            <a:normAutofit/>
          </a:bodyPr>
          <a:lstStyle/>
          <a:p>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thực</a:t>
            </a:r>
            <a:r>
              <a:rPr lang="en-US" sz="2800" dirty="0">
                <a:latin typeface="Times New Roman" pitchFamily="18" charset="0"/>
              </a:rPr>
              <a:t> </a:t>
            </a:r>
            <a:r>
              <a:rPr lang="en-US" sz="2800" dirty="0" err="1">
                <a:latin typeface="Times New Roman" pitchFamily="18" charset="0"/>
              </a:rPr>
              <a:t>tế</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rất</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loại</a:t>
            </a:r>
            <a:r>
              <a:rPr lang="en-US" sz="2800" dirty="0">
                <a:latin typeface="Times New Roman" pitchFamily="18" charset="0"/>
              </a:rPr>
              <a:t> </a:t>
            </a:r>
            <a:r>
              <a:rPr lang="en-US" sz="2800" dirty="0" err="1">
                <a:latin typeface="Times New Roman" pitchFamily="18" charset="0"/>
              </a:rPr>
              <a:t>biểu</a:t>
            </a:r>
            <a:r>
              <a:rPr lang="en-US" sz="2800" dirty="0">
                <a:latin typeface="Times New Roman" pitchFamily="18" charset="0"/>
              </a:rPr>
              <a:t> </a:t>
            </a:r>
            <a:r>
              <a:rPr lang="en-US" sz="2800" dirty="0" err="1">
                <a:latin typeface="Times New Roman" pitchFamily="18" charset="0"/>
              </a:rPr>
              <a:t>đồ</a:t>
            </a:r>
            <a:r>
              <a:rPr lang="en-US" sz="2800" dirty="0">
                <a:latin typeface="Times New Roman" pitchFamily="18" charset="0"/>
              </a:rPr>
              <a:t> </a:t>
            </a:r>
            <a:r>
              <a:rPr lang="en-US" sz="2800" dirty="0" err="1">
                <a:latin typeface="Times New Roman" pitchFamily="18" charset="0"/>
              </a:rPr>
              <a:t>như</a:t>
            </a:r>
            <a:r>
              <a:rPr lang="en-US" sz="2800" dirty="0" smtClean="0">
                <a:latin typeface="Times New Roman" pitchFamily="18" charset="0"/>
              </a:rPr>
              <a:t>:</a:t>
            </a:r>
            <a:endParaRPr lang="vi-VN" sz="2800" dirty="0"/>
          </a:p>
        </p:txBody>
      </p:sp>
      <p:grpSp>
        <p:nvGrpSpPr>
          <p:cNvPr id="138" name="Group 137"/>
          <p:cNvGrpSpPr/>
          <p:nvPr/>
        </p:nvGrpSpPr>
        <p:grpSpPr>
          <a:xfrm>
            <a:off x="-37310" y="1312068"/>
            <a:ext cx="4101925" cy="2269332"/>
            <a:chOff x="-37310" y="1312068"/>
            <a:chExt cx="4101925" cy="2269332"/>
          </a:xfrm>
        </p:grpSpPr>
        <p:graphicFrame>
          <p:nvGraphicFramePr>
            <p:cNvPr id="10" name="Object 6"/>
            <p:cNvGraphicFramePr>
              <a:graphicFrameLocks noChangeAspect="1"/>
            </p:cNvGraphicFramePr>
            <p:nvPr>
              <p:extLst>
                <p:ext uri="{D42A27DB-BD31-4B8C-83A1-F6EECF244321}">
                  <p14:modId xmlns:p14="http://schemas.microsoft.com/office/powerpoint/2010/main" val="3917532992"/>
                </p:ext>
              </p:extLst>
            </p:nvPr>
          </p:nvGraphicFramePr>
          <p:xfrm>
            <a:off x="381000" y="1312068"/>
            <a:ext cx="3683615" cy="1888332"/>
          </p:xfrm>
          <a:graphic>
            <a:graphicData uri="http://schemas.openxmlformats.org/presentationml/2006/ole">
              <mc:AlternateContent xmlns:mc="http://schemas.openxmlformats.org/markup-compatibility/2006">
                <mc:Choice xmlns:v="urn:schemas-microsoft-com:vml" Requires="v">
                  <p:oleObj spid="_x0000_s4123" name="Chart" r:id="rId3" imgW="6095951" imgH="4067327" progId="MSGraph.Chart.8">
                    <p:embed followColorScheme="full"/>
                  </p:oleObj>
                </mc:Choice>
                <mc:Fallback>
                  <p:oleObj name="Chart" r:id="rId3" imgW="6095951" imgH="4067327" progId="MSGraph.Chart.8">
                    <p:embed followColorScheme="full"/>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12068"/>
                          <a:ext cx="3683615" cy="1888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37310" y="3200400"/>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dirty="0" err="1">
                  <a:solidFill>
                    <a:srgbClr val="002060"/>
                  </a:solidFill>
                </a:rPr>
                <a:t>Biểu</a:t>
              </a:r>
              <a:r>
                <a:rPr lang="en-US" sz="2400" dirty="0">
                  <a:solidFill>
                    <a:srgbClr val="002060"/>
                  </a:solidFill>
                </a:rPr>
                <a:t> </a:t>
              </a:r>
              <a:r>
                <a:rPr lang="en-US" sz="2400" dirty="0" err="1">
                  <a:solidFill>
                    <a:srgbClr val="002060"/>
                  </a:solidFill>
                </a:rPr>
                <a:t>đồ</a:t>
              </a:r>
              <a:r>
                <a:rPr lang="en-US" sz="2400" dirty="0">
                  <a:solidFill>
                    <a:srgbClr val="002060"/>
                  </a:solidFill>
                </a:rPr>
                <a:t> </a:t>
              </a:r>
              <a:r>
                <a:rPr lang="en-US" sz="2400" dirty="0" err="1">
                  <a:solidFill>
                    <a:srgbClr val="002060"/>
                  </a:solidFill>
                </a:rPr>
                <a:t>hình</a:t>
              </a:r>
              <a:r>
                <a:rPr lang="en-US" sz="2400" dirty="0">
                  <a:solidFill>
                    <a:srgbClr val="002060"/>
                  </a:solidFill>
                </a:rPr>
                <a:t> </a:t>
              </a:r>
              <a:r>
                <a:rPr lang="en-US" sz="2400" dirty="0" err="1" smtClean="0">
                  <a:solidFill>
                    <a:srgbClr val="002060"/>
                  </a:solidFill>
                </a:rPr>
                <a:t>hộp</a:t>
              </a:r>
              <a:r>
                <a:rPr lang="en-US" sz="2400" dirty="0" smtClean="0">
                  <a:solidFill>
                    <a:srgbClr val="002060"/>
                  </a:solidFill>
                </a:rPr>
                <a:t> </a:t>
              </a:r>
              <a:r>
                <a:rPr lang="en-US" sz="2400" dirty="0" err="1">
                  <a:solidFill>
                    <a:srgbClr val="002060"/>
                  </a:solidFill>
                </a:rPr>
                <a:t>chữ</a:t>
              </a:r>
              <a:r>
                <a:rPr lang="en-US" sz="2400" dirty="0">
                  <a:solidFill>
                    <a:srgbClr val="002060"/>
                  </a:solidFill>
                </a:rPr>
                <a:t> </a:t>
              </a:r>
              <a:r>
                <a:rPr lang="en-US" sz="2400" dirty="0" err="1">
                  <a:solidFill>
                    <a:srgbClr val="002060"/>
                  </a:solidFill>
                </a:rPr>
                <a:t>nhật</a:t>
              </a:r>
              <a:endParaRPr lang="en-US" sz="2400" dirty="0">
                <a:solidFill>
                  <a:srgbClr val="002060"/>
                </a:solidFill>
              </a:endParaRPr>
            </a:p>
          </p:txBody>
        </p:sp>
      </p:grpSp>
      <p:grpSp>
        <p:nvGrpSpPr>
          <p:cNvPr id="12" name="Group 11"/>
          <p:cNvGrpSpPr/>
          <p:nvPr/>
        </p:nvGrpSpPr>
        <p:grpSpPr>
          <a:xfrm>
            <a:off x="228600" y="4114800"/>
            <a:ext cx="3394785" cy="2414480"/>
            <a:chOff x="4758615" y="1243120"/>
            <a:chExt cx="3394785" cy="2414480"/>
          </a:xfrm>
        </p:grpSpPr>
        <p:sp>
          <p:nvSpPr>
            <p:cNvPr id="13" name="Rectangle 4"/>
            <p:cNvSpPr>
              <a:spLocks noChangeArrowheads="1"/>
            </p:cNvSpPr>
            <p:nvPr/>
          </p:nvSpPr>
          <p:spPr bwMode="auto">
            <a:xfrm>
              <a:off x="4758615" y="3200400"/>
              <a:ext cx="30899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a:solidFill>
                    <a:srgbClr val="002060"/>
                  </a:solidFill>
                  <a:latin typeface="Times New Roman" pitchFamily="18" charset="0"/>
                </a:rPr>
                <a:t>         </a:t>
              </a:r>
              <a:r>
                <a:rPr lang="en-US" sz="2400">
                  <a:solidFill>
                    <a:srgbClr val="002060"/>
                  </a:solidFill>
                </a:rPr>
                <a:t>Biểu đồ </a:t>
              </a:r>
              <a:r>
                <a:rPr lang="en-US" sz="2400" smtClean="0">
                  <a:solidFill>
                    <a:srgbClr val="002060"/>
                  </a:solidFill>
                </a:rPr>
                <a:t>hình tròn</a:t>
              </a:r>
              <a:endParaRPr lang="en-US" sz="2400">
                <a:solidFill>
                  <a:srgbClr val="002060"/>
                </a:solidFill>
              </a:endParaRPr>
            </a:p>
          </p:txBody>
        </p:sp>
        <p:pic>
          <p:nvPicPr>
            <p:cNvPr id="14" name="Picture 7" descr="13012009160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505" y="1243120"/>
              <a:ext cx="2399895" cy="18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4495800" y="3657600"/>
            <a:ext cx="4078636" cy="3048000"/>
            <a:chOff x="152400" y="3657600"/>
            <a:chExt cx="4078636" cy="3048000"/>
          </a:xfrm>
        </p:grpSpPr>
        <p:sp>
          <p:nvSpPr>
            <p:cNvPr id="16" name="Rectangle 5"/>
            <p:cNvSpPr>
              <a:spLocks noChangeArrowheads="1"/>
            </p:cNvSpPr>
            <p:nvPr/>
          </p:nvSpPr>
          <p:spPr bwMode="auto">
            <a:xfrm>
              <a:off x="152400" y="6248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solidFill>
                    <a:srgbClr val="002060"/>
                  </a:solidFill>
                </a:rPr>
                <a:t>Biểu đồ đoạn thẳng</a:t>
              </a:r>
            </a:p>
          </p:txBody>
        </p:sp>
        <p:grpSp>
          <p:nvGrpSpPr>
            <p:cNvPr id="17" name="Group 16"/>
            <p:cNvGrpSpPr/>
            <p:nvPr/>
          </p:nvGrpSpPr>
          <p:grpSpPr>
            <a:xfrm>
              <a:off x="533400" y="3657600"/>
              <a:ext cx="3697636" cy="2517057"/>
              <a:chOff x="685800" y="4122025"/>
              <a:chExt cx="3316636" cy="2431983"/>
            </a:xfrm>
          </p:grpSpPr>
          <p:grpSp>
            <p:nvGrpSpPr>
              <p:cNvPr id="18" name="Group 8"/>
              <p:cNvGrpSpPr>
                <a:grpSpLocks/>
              </p:cNvGrpSpPr>
              <p:nvPr/>
            </p:nvGrpSpPr>
            <p:grpSpPr bwMode="auto">
              <a:xfrm>
                <a:off x="816182" y="4122025"/>
                <a:ext cx="3186254" cy="2431983"/>
                <a:chOff x="4128" y="2736"/>
                <a:chExt cx="1398" cy="1222"/>
              </a:xfrm>
            </p:grpSpPr>
            <p:grpSp>
              <p:nvGrpSpPr>
                <p:cNvPr id="31" name="Group 9"/>
                <p:cNvGrpSpPr>
                  <a:grpSpLocks/>
                </p:cNvGrpSpPr>
                <p:nvPr/>
              </p:nvGrpSpPr>
              <p:grpSpPr bwMode="auto">
                <a:xfrm>
                  <a:off x="4128" y="2736"/>
                  <a:ext cx="1189" cy="1184"/>
                  <a:chOff x="1800" y="1260"/>
                  <a:chExt cx="10440" cy="8640"/>
                </a:xfrm>
              </p:grpSpPr>
              <p:sp>
                <p:nvSpPr>
                  <p:cNvPr id="33" name="Line 46"/>
                  <p:cNvSpPr>
                    <a:spLocks noChangeShapeType="1"/>
                  </p:cNvSpPr>
                  <p:nvPr/>
                </p:nvSpPr>
                <p:spPr bwMode="auto">
                  <a:xfrm flipV="1">
                    <a:off x="11340" y="8640"/>
                    <a:ext cx="0" cy="72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4" name="Line 45"/>
                  <p:cNvSpPr>
                    <a:spLocks noChangeShapeType="1"/>
                  </p:cNvSpPr>
                  <p:nvPr/>
                </p:nvSpPr>
                <p:spPr bwMode="auto">
                  <a:xfrm flipV="1">
                    <a:off x="10440" y="7920"/>
                    <a:ext cx="0" cy="144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5" name="Line 44"/>
                  <p:cNvSpPr>
                    <a:spLocks noChangeShapeType="1"/>
                  </p:cNvSpPr>
                  <p:nvPr/>
                </p:nvSpPr>
                <p:spPr bwMode="auto">
                  <a:xfrm flipV="1">
                    <a:off x="9540" y="2160"/>
                    <a:ext cx="0" cy="720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nvGrpSpPr>
                  <p:cNvPr id="36" name="Group 10"/>
                  <p:cNvGrpSpPr>
                    <a:grpSpLocks/>
                  </p:cNvGrpSpPr>
                  <p:nvPr/>
                </p:nvGrpSpPr>
                <p:grpSpPr bwMode="auto">
                  <a:xfrm>
                    <a:off x="2160" y="1260"/>
                    <a:ext cx="360" cy="8640"/>
                    <a:chOff x="2160" y="1260"/>
                    <a:chExt cx="360" cy="8640"/>
                  </a:xfrm>
                </p:grpSpPr>
                <p:sp>
                  <p:nvSpPr>
                    <p:cNvPr id="64" name="Line 11"/>
                    <p:cNvSpPr>
                      <a:spLocks noChangeShapeType="1"/>
                    </p:cNvSpPr>
                    <p:nvPr/>
                  </p:nvSpPr>
                  <p:spPr bwMode="auto">
                    <a:xfrm>
                      <a:off x="2340" y="1260"/>
                      <a:ext cx="0" cy="864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65" name="Line 12"/>
                    <p:cNvSpPr>
                      <a:spLocks noChangeShapeType="1"/>
                    </p:cNvSpPr>
                    <p:nvPr/>
                  </p:nvSpPr>
                  <p:spPr bwMode="auto">
                    <a:xfrm>
                      <a:off x="2160" y="720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Line 13"/>
                    <p:cNvSpPr>
                      <a:spLocks noChangeShapeType="1"/>
                    </p:cNvSpPr>
                    <p:nvPr/>
                  </p:nvSpPr>
                  <p:spPr bwMode="auto">
                    <a:xfrm>
                      <a:off x="2160" y="86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 name="Line 14"/>
                    <p:cNvSpPr>
                      <a:spLocks noChangeShapeType="1"/>
                    </p:cNvSpPr>
                    <p:nvPr/>
                  </p:nvSpPr>
                  <p:spPr bwMode="auto">
                    <a:xfrm>
                      <a:off x="2160" y="432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 name="Line 15"/>
                    <p:cNvSpPr>
                      <a:spLocks noChangeShapeType="1"/>
                    </p:cNvSpPr>
                    <p:nvPr/>
                  </p:nvSpPr>
                  <p:spPr bwMode="auto">
                    <a:xfrm>
                      <a:off x="2160" y="504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 name="Line 16"/>
                    <p:cNvSpPr>
                      <a:spLocks noChangeShapeType="1"/>
                    </p:cNvSpPr>
                    <p:nvPr/>
                  </p:nvSpPr>
                  <p:spPr bwMode="auto">
                    <a:xfrm>
                      <a:off x="2160" y="792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 name="Line 17"/>
                    <p:cNvSpPr>
                      <a:spLocks noChangeShapeType="1"/>
                    </p:cNvSpPr>
                    <p:nvPr/>
                  </p:nvSpPr>
                  <p:spPr bwMode="auto">
                    <a:xfrm>
                      <a:off x="2160" y="21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 name="Line 18"/>
                    <p:cNvSpPr>
                      <a:spLocks noChangeShapeType="1"/>
                    </p:cNvSpPr>
                    <p:nvPr/>
                  </p:nvSpPr>
                  <p:spPr bwMode="auto">
                    <a:xfrm>
                      <a:off x="2160" y="288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 name="Line 19"/>
                    <p:cNvSpPr>
                      <a:spLocks noChangeShapeType="1"/>
                    </p:cNvSpPr>
                    <p:nvPr/>
                  </p:nvSpPr>
                  <p:spPr bwMode="auto">
                    <a:xfrm>
                      <a:off x="2160" y="648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 name="Line 20"/>
                    <p:cNvSpPr>
                      <a:spLocks noChangeShapeType="1"/>
                    </p:cNvSpPr>
                    <p:nvPr/>
                  </p:nvSpPr>
                  <p:spPr bwMode="auto">
                    <a:xfrm>
                      <a:off x="2160" y="360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21"/>
                    <p:cNvSpPr>
                      <a:spLocks noChangeShapeType="1"/>
                    </p:cNvSpPr>
                    <p:nvPr/>
                  </p:nvSpPr>
                  <p:spPr bwMode="auto">
                    <a:xfrm>
                      <a:off x="2160" y="5760"/>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7" name="Line 22"/>
                  <p:cNvSpPr>
                    <a:spLocks noChangeShapeType="1"/>
                  </p:cNvSpPr>
                  <p:nvPr/>
                </p:nvSpPr>
                <p:spPr bwMode="auto">
                  <a:xfrm flipV="1">
                    <a:off x="4155" y="7200"/>
                    <a:ext cx="0" cy="21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 name="Line 23"/>
                  <p:cNvSpPr>
                    <a:spLocks noChangeShapeType="1"/>
                  </p:cNvSpPr>
                  <p:nvPr/>
                </p:nvSpPr>
                <p:spPr bwMode="auto">
                  <a:xfrm flipV="1">
                    <a:off x="5040" y="8628"/>
                    <a:ext cx="0" cy="72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9" name="Line 24"/>
                  <p:cNvSpPr>
                    <a:spLocks noChangeShapeType="1"/>
                  </p:cNvSpPr>
                  <p:nvPr/>
                </p:nvSpPr>
                <p:spPr bwMode="auto">
                  <a:xfrm flipV="1">
                    <a:off x="8640" y="3600"/>
                    <a:ext cx="0" cy="57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40" name="Line 25"/>
                  <p:cNvSpPr>
                    <a:spLocks noChangeShapeType="1"/>
                  </p:cNvSpPr>
                  <p:nvPr/>
                </p:nvSpPr>
                <p:spPr bwMode="auto">
                  <a:xfrm flipV="1">
                    <a:off x="2700" y="8628"/>
                    <a:ext cx="8640" cy="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26"/>
                  <p:cNvSpPr>
                    <a:spLocks noChangeShapeType="1"/>
                  </p:cNvSpPr>
                  <p:nvPr/>
                </p:nvSpPr>
                <p:spPr bwMode="auto">
                  <a:xfrm>
                    <a:off x="2520" y="7200"/>
                    <a:ext cx="16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27"/>
                  <p:cNvSpPr>
                    <a:spLocks noChangeShapeType="1"/>
                  </p:cNvSpPr>
                  <p:nvPr/>
                </p:nvSpPr>
                <p:spPr bwMode="auto">
                  <a:xfrm>
                    <a:off x="2520" y="5760"/>
                    <a:ext cx="52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28"/>
                  <p:cNvSpPr>
                    <a:spLocks noChangeShapeType="1"/>
                  </p:cNvSpPr>
                  <p:nvPr/>
                </p:nvSpPr>
                <p:spPr bwMode="auto">
                  <a:xfrm flipH="1" flipV="1">
                    <a:off x="5940" y="7200"/>
                    <a:ext cx="0" cy="216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44" name="Line 29"/>
                  <p:cNvSpPr>
                    <a:spLocks noChangeShapeType="1"/>
                  </p:cNvSpPr>
                  <p:nvPr/>
                </p:nvSpPr>
                <p:spPr bwMode="auto">
                  <a:xfrm flipV="1">
                    <a:off x="6840" y="4320"/>
                    <a:ext cx="0" cy="5040"/>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45" name="Line 30"/>
                  <p:cNvSpPr>
                    <a:spLocks noChangeShapeType="1"/>
                  </p:cNvSpPr>
                  <p:nvPr/>
                </p:nvSpPr>
                <p:spPr bwMode="auto">
                  <a:xfrm flipH="1" flipV="1">
                    <a:off x="7740" y="5755"/>
                    <a:ext cx="0" cy="3605"/>
                  </a:xfrm>
                  <a:prstGeom prst="line">
                    <a:avLst/>
                  </a:prstGeom>
                  <a:noFill/>
                  <a:ln w="28575">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46" name="Line 31"/>
                  <p:cNvSpPr>
                    <a:spLocks noChangeShapeType="1"/>
                  </p:cNvSpPr>
                  <p:nvPr/>
                </p:nvSpPr>
                <p:spPr bwMode="auto">
                  <a:xfrm>
                    <a:off x="2160" y="4320"/>
                    <a:ext cx="468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nvGrpSpPr>
                  <p:cNvPr id="47" name="Group 32"/>
                  <p:cNvGrpSpPr>
                    <a:grpSpLocks/>
                  </p:cNvGrpSpPr>
                  <p:nvPr/>
                </p:nvGrpSpPr>
                <p:grpSpPr bwMode="auto">
                  <a:xfrm>
                    <a:off x="1800" y="9180"/>
                    <a:ext cx="10440" cy="360"/>
                    <a:chOff x="1800" y="9180"/>
                    <a:chExt cx="10440" cy="360"/>
                  </a:xfrm>
                </p:grpSpPr>
                <p:sp>
                  <p:nvSpPr>
                    <p:cNvPr id="53" name="Line 33"/>
                    <p:cNvSpPr>
                      <a:spLocks noChangeShapeType="1"/>
                    </p:cNvSpPr>
                    <p:nvPr/>
                  </p:nvSpPr>
                  <p:spPr bwMode="auto">
                    <a:xfrm>
                      <a:off x="1800" y="9360"/>
                      <a:ext cx="1044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54" name="Line 34"/>
                    <p:cNvSpPr>
                      <a:spLocks noChangeShapeType="1"/>
                    </p:cNvSpPr>
                    <p:nvPr/>
                  </p:nvSpPr>
                  <p:spPr bwMode="auto">
                    <a:xfrm>
                      <a:off x="32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 name="Line 35"/>
                    <p:cNvSpPr>
                      <a:spLocks noChangeShapeType="1"/>
                    </p:cNvSpPr>
                    <p:nvPr/>
                  </p:nvSpPr>
                  <p:spPr bwMode="auto">
                    <a:xfrm>
                      <a:off x="41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 name="Line 36"/>
                    <p:cNvSpPr>
                      <a:spLocks noChangeShapeType="1"/>
                    </p:cNvSpPr>
                    <p:nvPr/>
                  </p:nvSpPr>
                  <p:spPr bwMode="auto">
                    <a:xfrm>
                      <a:off x="50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 name="Line 37"/>
                    <p:cNvSpPr>
                      <a:spLocks noChangeShapeType="1"/>
                    </p:cNvSpPr>
                    <p:nvPr/>
                  </p:nvSpPr>
                  <p:spPr bwMode="auto">
                    <a:xfrm>
                      <a:off x="59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38"/>
                    <p:cNvSpPr>
                      <a:spLocks noChangeShapeType="1"/>
                    </p:cNvSpPr>
                    <p:nvPr/>
                  </p:nvSpPr>
                  <p:spPr bwMode="auto">
                    <a:xfrm>
                      <a:off x="86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Line 39"/>
                    <p:cNvSpPr>
                      <a:spLocks noChangeShapeType="1"/>
                    </p:cNvSpPr>
                    <p:nvPr/>
                  </p:nvSpPr>
                  <p:spPr bwMode="auto">
                    <a:xfrm>
                      <a:off x="68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 name="Line 40"/>
                    <p:cNvSpPr>
                      <a:spLocks noChangeShapeType="1"/>
                    </p:cNvSpPr>
                    <p:nvPr/>
                  </p:nvSpPr>
                  <p:spPr bwMode="auto">
                    <a:xfrm>
                      <a:off x="77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 name="Line 41"/>
                    <p:cNvSpPr>
                      <a:spLocks noChangeShapeType="1"/>
                    </p:cNvSpPr>
                    <p:nvPr/>
                  </p:nvSpPr>
                  <p:spPr bwMode="auto">
                    <a:xfrm>
                      <a:off x="95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 name="Line 42"/>
                    <p:cNvSpPr>
                      <a:spLocks noChangeShapeType="1"/>
                    </p:cNvSpPr>
                    <p:nvPr/>
                  </p:nvSpPr>
                  <p:spPr bwMode="auto">
                    <a:xfrm>
                      <a:off x="104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3" name="Line 43"/>
                    <p:cNvSpPr>
                      <a:spLocks noChangeShapeType="1"/>
                    </p:cNvSpPr>
                    <p:nvPr/>
                  </p:nvSpPr>
                  <p:spPr bwMode="auto">
                    <a:xfrm>
                      <a:off x="11340" y="9180"/>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8" name="Line 47"/>
                  <p:cNvSpPr>
                    <a:spLocks noChangeShapeType="1"/>
                  </p:cNvSpPr>
                  <p:nvPr/>
                </p:nvSpPr>
                <p:spPr bwMode="auto">
                  <a:xfrm>
                    <a:off x="2520" y="3600"/>
                    <a:ext cx="61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48"/>
                  <p:cNvSpPr>
                    <a:spLocks noChangeShapeType="1"/>
                  </p:cNvSpPr>
                  <p:nvPr/>
                </p:nvSpPr>
                <p:spPr bwMode="auto">
                  <a:xfrm>
                    <a:off x="2700" y="7200"/>
                    <a:ext cx="324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49"/>
                  <p:cNvSpPr>
                    <a:spLocks noChangeShapeType="1"/>
                  </p:cNvSpPr>
                  <p:nvPr/>
                </p:nvSpPr>
                <p:spPr bwMode="auto">
                  <a:xfrm>
                    <a:off x="2340" y="8640"/>
                    <a:ext cx="27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50"/>
                  <p:cNvSpPr>
                    <a:spLocks noChangeShapeType="1"/>
                  </p:cNvSpPr>
                  <p:nvPr/>
                </p:nvSpPr>
                <p:spPr bwMode="auto">
                  <a:xfrm>
                    <a:off x="2340" y="2160"/>
                    <a:ext cx="72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51"/>
                  <p:cNvSpPr>
                    <a:spLocks noChangeShapeType="1"/>
                  </p:cNvSpPr>
                  <p:nvPr/>
                </p:nvSpPr>
                <p:spPr bwMode="auto">
                  <a:xfrm>
                    <a:off x="2520" y="7920"/>
                    <a:ext cx="79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2" name="Text Box 53"/>
                <p:cNvSpPr txBox="1">
                  <a:spLocks noChangeArrowheads="1"/>
                </p:cNvSpPr>
                <p:nvPr/>
              </p:nvSpPr>
              <p:spPr bwMode="auto">
                <a:xfrm>
                  <a:off x="4231" y="3857"/>
                  <a:ext cx="129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700">
                      <a:latin typeface="Times New Roman" pitchFamily="18" charset="0"/>
                    </a:rPr>
                    <a:t> 1    </a:t>
                  </a:r>
                  <a:r>
                    <a:rPr lang="en-US" sz="700" smtClean="0">
                      <a:latin typeface="Times New Roman" pitchFamily="18" charset="0"/>
                    </a:rPr>
                    <a:t>     </a:t>
                  </a:r>
                  <a:r>
                    <a:rPr lang="en-US" sz="700">
                      <a:latin typeface="Times New Roman" pitchFamily="18" charset="0"/>
                    </a:rPr>
                    <a:t>2     </a:t>
                  </a:r>
                  <a:r>
                    <a:rPr lang="en-US" sz="700" smtClean="0">
                      <a:latin typeface="Times New Roman" pitchFamily="18" charset="0"/>
                    </a:rPr>
                    <a:t>   </a:t>
                  </a:r>
                  <a:r>
                    <a:rPr lang="en-US" sz="700">
                      <a:latin typeface="Times New Roman" pitchFamily="18" charset="0"/>
                    </a:rPr>
                    <a:t>3    </a:t>
                  </a:r>
                  <a:r>
                    <a:rPr lang="en-US" sz="700" smtClean="0">
                      <a:latin typeface="Times New Roman" pitchFamily="18" charset="0"/>
                    </a:rPr>
                    <a:t>    </a:t>
                  </a:r>
                  <a:r>
                    <a:rPr lang="en-US" sz="700">
                      <a:latin typeface="Times New Roman" pitchFamily="18" charset="0"/>
                    </a:rPr>
                    <a:t>4     </a:t>
                  </a:r>
                  <a:r>
                    <a:rPr lang="en-US" sz="700" smtClean="0">
                      <a:latin typeface="Times New Roman" pitchFamily="18" charset="0"/>
                    </a:rPr>
                    <a:t>    </a:t>
                  </a:r>
                  <a:r>
                    <a:rPr lang="en-US" sz="700">
                      <a:latin typeface="Times New Roman" pitchFamily="18" charset="0"/>
                    </a:rPr>
                    <a:t>5      </a:t>
                  </a:r>
                  <a:r>
                    <a:rPr lang="en-US" sz="700" smtClean="0">
                      <a:latin typeface="Times New Roman" pitchFamily="18" charset="0"/>
                    </a:rPr>
                    <a:t>   6        7         </a:t>
                  </a:r>
                  <a:r>
                    <a:rPr lang="en-US" sz="700">
                      <a:latin typeface="Times New Roman" pitchFamily="18" charset="0"/>
                    </a:rPr>
                    <a:t>8     </a:t>
                  </a:r>
                  <a:r>
                    <a:rPr lang="en-US" sz="700" smtClean="0">
                      <a:latin typeface="Times New Roman" pitchFamily="18" charset="0"/>
                    </a:rPr>
                    <a:t>   </a:t>
                  </a:r>
                  <a:r>
                    <a:rPr lang="en-US" sz="700">
                      <a:latin typeface="Times New Roman" pitchFamily="18" charset="0"/>
                    </a:rPr>
                    <a:t>9    </a:t>
                  </a:r>
                  <a:r>
                    <a:rPr lang="en-US" sz="700" smtClean="0">
                      <a:latin typeface="Times New Roman" pitchFamily="18" charset="0"/>
                    </a:rPr>
                    <a:t>    </a:t>
                  </a:r>
                  <a:r>
                    <a:rPr lang="en-US" sz="700">
                      <a:latin typeface="Times New Roman" pitchFamily="18" charset="0"/>
                    </a:rPr>
                    <a:t>10    </a:t>
                  </a:r>
                  <a:r>
                    <a:rPr lang="en-US" sz="700" smtClean="0">
                      <a:latin typeface="Times New Roman" pitchFamily="18" charset="0"/>
                    </a:rPr>
                    <a:t>     </a:t>
                  </a:r>
                  <a:r>
                    <a:rPr lang="en-US" sz="700">
                      <a:latin typeface="Times New Roman" pitchFamily="18" charset="0"/>
                    </a:rPr>
                    <a:t>x</a:t>
                  </a:r>
                </a:p>
              </p:txBody>
            </p:sp>
          </p:grpSp>
          <p:grpSp>
            <p:nvGrpSpPr>
              <p:cNvPr id="19" name="Group 18"/>
              <p:cNvGrpSpPr/>
              <p:nvPr/>
            </p:nvGrpSpPr>
            <p:grpSpPr>
              <a:xfrm>
                <a:off x="685800" y="4267451"/>
                <a:ext cx="279939" cy="2280962"/>
                <a:chOff x="685800" y="4267451"/>
                <a:chExt cx="279939" cy="2280962"/>
              </a:xfrm>
            </p:grpSpPr>
            <p:sp>
              <p:nvSpPr>
                <p:cNvPr id="20" name="TextBox 19"/>
                <p:cNvSpPr txBox="1"/>
                <p:nvPr/>
              </p:nvSpPr>
              <p:spPr>
                <a:xfrm>
                  <a:off x="726799" y="6031489"/>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1</a:t>
                  </a:r>
                  <a:endParaRPr lang="vi-VN" sz="700">
                    <a:latin typeface="Times New Roman" pitchFamily="18" charset="0"/>
                    <a:cs typeface="Times New Roman" pitchFamily="18" charset="0"/>
                  </a:endParaRPr>
                </a:p>
              </p:txBody>
            </p:sp>
            <p:sp>
              <p:nvSpPr>
                <p:cNvPr id="21" name="TextBox 20"/>
                <p:cNvSpPr txBox="1"/>
                <p:nvPr/>
              </p:nvSpPr>
              <p:spPr>
                <a:xfrm>
                  <a:off x="736189" y="6348358"/>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0</a:t>
                  </a:r>
                  <a:endParaRPr lang="vi-VN" sz="700">
                    <a:latin typeface="Times New Roman" pitchFamily="18" charset="0"/>
                    <a:cs typeface="Times New Roman" pitchFamily="18" charset="0"/>
                  </a:endParaRPr>
                </a:p>
              </p:txBody>
            </p:sp>
            <p:sp>
              <p:nvSpPr>
                <p:cNvPr id="22" name="TextBox 21"/>
                <p:cNvSpPr txBox="1"/>
                <p:nvPr/>
              </p:nvSpPr>
              <p:spPr>
                <a:xfrm>
                  <a:off x="726799" y="4660177"/>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8</a:t>
                  </a:r>
                  <a:endParaRPr lang="vi-VN" sz="700">
                    <a:latin typeface="Times New Roman" pitchFamily="18" charset="0"/>
                    <a:cs typeface="Times New Roman" pitchFamily="18" charset="0"/>
                  </a:endParaRPr>
                </a:p>
              </p:txBody>
            </p:sp>
            <p:sp>
              <p:nvSpPr>
                <p:cNvPr id="23" name="TextBox 22"/>
                <p:cNvSpPr txBox="1"/>
                <p:nvPr/>
              </p:nvSpPr>
              <p:spPr>
                <a:xfrm>
                  <a:off x="726799" y="446381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9</a:t>
                  </a:r>
                  <a:endParaRPr lang="vi-VN" sz="700">
                    <a:latin typeface="Times New Roman" pitchFamily="18" charset="0"/>
                    <a:cs typeface="Times New Roman" pitchFamily="18" charset="0"/>
                  </a:endParaRPr>
                </a:p>
              </p:txBody>
            </p:sp>
            <p:sp>
              <p:nvSpPr>
                <p:cNvPr id="24" name="TextBox 23"/>
                <p:cNvSpPr txBox="1"/>
                <p:nvPr/>
              </p:nvSpPr>
              <p:spPr>
                <a:xfrm>
                  <a:off x="726800" y="4856540"/>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7</a:t>
                  </a:r>
                  <a:endParaRPr lang="vi-VN" sz="700">
                    <a:latin typeface="Times New Roman" pitchFamily="18" charset="0"/>
                    <a:cs typeface="Times New Roman" pitchFamily="18" charset="0"/>
                  </a:endParaRPr>
                </a:p>
              </p:txBody>
            </p:sp>
            <p:sp>
              <p:nvSpPr>
                <p:cNvPr id="25" name="TextBox 24"/>
                <p:cNvSpPr txBox="1"/>
                <p:nvPr/>
              </p:nvSpPr>
              <p:spPr>
                <a:xfrm>
                  <a:off x="685800" y="4267451"/>
                  <a:ext cx="274434" cy="200055"/>
                </a:xfrm>
                <a:prstGeom prst="rect">
                  <a:avLst/>
                </a:prstGeom>
                <a:noFill/>
              </p:spPr>
              <p:txBody>
                <a:bodyPr wrap="none" rtlCol="0">
                  <a:spAutoFit/>
                </a:bodyPr>
                <a:lstStyle/>
                <a:p>
                  <a:r>
                    <a:rPr lang="en-US" sz="700" smtClean="0">
                      <a:latin typeface="Times New Roman" pitchFamily="18" charset="0"/>
                      <a:cs typeface="Times New Roman" pitchFamily="18" charset="0"/>
                    </a:rPr>
                    <a:t>10</a:t>
                  </a:r>
                  <a:endParaRPr lang="vi-VN" sz="700">
                    <a:latin typeface="Times New Roman" pitchFamily="18" charset="0"/>
                    <a:cs typeface="Times New Roman" pitchFamily="18" charset="0"/>
                  </a:endParaRPr>
                </a:p>
              </p:txBody>
            </p:sp>
            <p:sp>
              <p:nvSpPr>
                <p:cNvPr id="26" name="TextBox 25"/>
                <p:cNvSpPr txBox="1"/>
                <p:nvPr/>
              </p:nvSpPr>
              <p:spPr>
                <a:xfrm>
                  <a:off x="726799" y="583143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2</a:t>
                  </a:r>
                  <a:endParaRPr lang="vi-VN" sz="700">
                    <a:latin typeface="Times New Roman" pitchFamily="18" charset="0"/>
                    <a:cs typeface="Times New Roman" pitchFamily="18" charset="0"/>
                  </a:endParaRPr>
                </a:p>
              </p:txBody>
            </p:sp>
            <p:sp>
              <p:nvSpPr>
                <p:cNvPr id="27" name="TextBox 26"/>
                <p:cNvSpPr txBox="1"/>
                <p:nvPr/>
              </p:nvSpPr>
              <p:spPr>
                <a:xfrm>
                  <a:off x="736189" y="5640511"/>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3</a:t>
                  </a:r>
                  <a:endParaRPr lang="vi-VN" sz="700">
                    <a:latin typeface="Times New Roman" pitchFamily="18" charset="0"/>
                    <a:cs typeface="Times New Roman" pitchFamily="18" charset="0"/>
                  </a:endParaRPr>
                </a:p>
              </p:txBody>
            </p:sp>
            <p:sp>
              <p:nvSpPr>
                <p:cNvPr id="28" name="TextBox 27"/>
                <p:cNvSpPr txBox="1"/>
                <p:nvPr/>
              </p:nvSpPr>
              <p:spPr>
                <a:xfrm>
                  <a:off x="726799" y="5247781"/>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5</a:t>
                  </a:r>
                  <a:endParaRPr lang="vi-VN" sz="700">
                    <a:latin typeface="Times New Roman" pitchFamily="18" charset="0"/>
                    <a:cs typeface="Times New Roman" pitchFamily="18" charset="0"/>
                  </a:endParaRPr>
                </a:p>
              </p:txBody>
            </p:sp>
            <p:sp>
              <p:nvSpPr>
                <p:cNvPr id="29" name="TextBox 28"/>
                <p:cNvSpPr txBox="1"/>
                <p:nvPr/>
              </p:nvSpPr>
              <p:spPr>
                <a:xfrm>
                  <a:off x="726799" y="5052903"/>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6</a:t>
                  </a:r>
                  <a:endParaRPr lang="vi-VN" sz="700">
                    <a:latin typeface="Times New Roman" pitchFamily="18" charset="0"/>
                    <a:cs typeface="Times New Roman" pitchFamily="18" charset="0"/>
                  </a:endParaRPr>
                </a:p>
              </p:txBody>
            </p:sp>
            <p:sp>
              <p:nvSpPr>
                <p:cNvPr id="30" name="TextBox 29"/>
                <p:cNvSpPr txBox="1"/>
                <p:nvPr/>
              </p:nvSpPr>
              <p:spPr>
                <a:xfrm>
                  <a:off x="726799" y="5443784"/>
                  <a:ext cx="229550" cy="200055"/>
                </a:xfrm>
                <a:prstGeom prst="rect">
                  <a:avLst/>
                </a:prstGeom>
                <a:noFill/>
              </p:spPr>
              <p:txBody>
                <a:bodyPr wrap="none" rtlCol="0">
                  <a:spAutoFit/>
                </a:bodyPr>
                <a:lstStyle/>
                <a:p>
                  <a:r>
                    <a:rPr lang="en-US" sz="700" smtClean="0">
                      <a:latin typeface="Times New Roman" pitchFamily="18" charset="0"/>
                      <a:cs typeface="Times New Roman" pitchFamily="18" charset="0"/>
                    </a:rPr>
                    <a:t>4</a:t>
                  </a:r>
                  <a:endParaRPr lang="vi-VN" sz="700">
                    <a:latin typeface="Times New Roman" pitchFamily="18" charset="0"/>
                    <a:cs typeface="Times New Roman" pitchFamily="18" charset="0"/>
                  </a:endParaRPr>
                </a:p>
              </p:txBody>
            </p:sp>
          </p:grpSp>
        </p:grpSp>
      </p:grpSp>
      <p:grpSp>
        <p:nvGrpSpPr>
          <p:cNvPr id="137" name="Group 136"/>
          <p:cNvGrpSpPr/>
          <p:nvPr/>
        </p:nvGrpSpPr>
        <p:grpSpPr>
          <a:xfrm>
            <a:off x="4876800" y="1295401"/>
            <a:ext cx="3823865" cy="2297828"/>
            <a:chOff x="4876800" y="1295401"/>
            <a:chExt cx="3823865" cy="2297828"/>
          </a:xfrm>
        </p:grpSpPr>
        <p:pic>
          <p:nvPicPr>
            <p:cNvPr id="135" name="Picture 59" descr="bieudococaudans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95401"/>
              <a:ext cx="3719154" cy="1676399"/>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5687072" y="3131564"/>
              <a:ext cx="3013593" cy="461665"/>
            </a:xfrm>
            <a:prstGeom prst="rect">
              <a:avLst/>
            </a:prstGeom>
            <a:noFill/>
          </p:spPr>
          <p:txBody>
            <a:bodyPr wrap="square" rtlCol="0">
              <a:spAutoFit/>
            </a:bodyPr>
            <a:lstStyle/>
            <a:p>
              <a:r>
                <a:rPr lang="vi-VN" sz="2400" dirty="0" smtClean="0">
                  <a:latin typeface="+mj-lt"/>
                </a:rPr>
                <a:t>Biểu đồ hình tháp</a:t>
              </a:r>
              <a:endParaRPr lang="en-US" sz="2400" dirty="0">
                <a:latin typeface="+mj-lt"/>
              </a:endParaRPr>
            </a:p>
          </p:txBody>
        </p:sp>
      </p:grpSp>
      <p:sp>
        <p:nvSpPr>
          <p:cNvPr id="141" name="Cloud 140"/>
          <p:cNvSpPr/>
          <p:nvPr/>
        </p:nvSpPr>
        <p:spPr>
          <a:xfrm>
            <a:off x="2057400" y="1752600"/>
            <a:ext cx="4475365" cy="2872262"/>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FF00"/>
                </a:solidFill>
                <a:latin typeface="Times New Roman" pitchFamily="18" charset="0"/>
                <a:cs typeface="Times New Roman" pitchFamily="18" charset="0"/>
              </a:rPr>
              <a:t>Tiết học hôm nay chúng ta sẽ xét dạng biểu đồ đơn giản đó là</a:t>
            </a:r>
          </a:p>
          <a:p>
            <a:pPr algn="ctr"/>
            <a:r>
              <a:rPr lang="vi-VN" sz="2400" dirty="0" smtClean="0">
                <a:solidFill>
                  <a:srgbClr val="FFFF00"/>
                </a:solidFill>
                <a:latin typeface="Times New Roman" pitchFamily="18" charset="0"/>
                <a:cs typeface="Times New Roman" pitchFamily="18" charset="0"/>
              </a:rPr>
              <a:t>Biểu đồ đoạn thẳng</a:t>
            </a:r>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961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356">
                                          <p:stCondLst>
                                            <p:cond delay="0"/>
                                          </p:stCondLst>
                                        </p:cTn>
                                        <p:tgtEl>
                                          <p:spTgt spid="138"/>
                                        </p:tgtEl>
                                      </p:cBhvr>
                                    </p:animEffect>
                                    <p:anim calcmode="lin" valueType="num">
                                      <p:cBhvr>
                                        <p:cTn id="8" dur="1120"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9" dur="408"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10" dur="408" tmFilter="0, 0; 0.125,0.2665; 0.25,0.4; 0.375,0.465; 0.5,0.5;  0.625,0.535; 0.75,0.6; 0.875,0.7335; 1,1">
                                          <p:stCondLst>
                                            <p:cond delay="408"/>
                                          </p:stCondLst>
                                        </p:cTn>
                                        <p:tgtEl>
                                          <p:spTgt spid="138"/>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814"/>
                                          </p:stCondLst>
                                        </p:cTn>
                                        <p:tgtEl>
                                          <p:spTgt spid="138"/>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249"/>
                                          </p:stCondLst>
                                        </p:cTn>
                                        <p:tgtEl>
                                          <p:spTgt spid="138"/>
                                        </p:tgtEl>
                                        <p:attrNameLst>
                                          <p:attrName>ppt_y</p:attrName>
                                        </p:attrNameLst>
                                      </p:cBhvr>
                                      <p:tavLst>
                                        <p:tav tm="0" fmla="#ppt_y-sin(pi*$)/81">
                                          <p:val>
                                            <p:fltVal val="0"/>
                                          </p:val>
                                        </p:tav>
                                        <p:tav tm="100000">
                                          <p:val>
                                            <p:fltVal val="1"/>
                                          </p:val>
                                        </p:tav>
                                      </p:tavLst>
                                    </p:anim>
                                    <p:animScale>
                                      <p:cBhvr>
                                        <p:cTn id="13" dur="1">
                                          <p:stCondLst>
                                            <p:cond delay="399"/>
                                          </p:stCondLst>
                                        </p:cTn>
                                        <p:tgtEl>
                                          <p:spTgt spid="138"/>
                                        </p:tgtEl>
                                      </p:cBhvr>
                                      <p:to x="100000" y="60000"/>
                                    </p:animScale>
                                    <p:animScale>
                                      <p:cBhvr>
                                        <p:cTn id="14" dur="1" decel="50000">
                                          <p:stCondLst>
                                            <p:cond delay="415"/>
                                          </p:stCondLst>
                                        </p:cTn>
                                        <p:tgtEl>
                                          <p:spTgt spid="138"/>
                                        </p:tgtEl>
                                      </p:cBhvr>
                                      <p:to x="100000" y="100000"/>
                                    </p:animScale>
                                    <p:animScale>
                                      <p:cBhvr>
                                        <p:cTn id="15" dur="1">
                                          <p:stCondLst>
                                            <p:cond delay="806"/>
                                          </p:stCondLst>
                                        </p:cTn>
                                        <p:tgtEl>
                                          <p:spTgt spid="138"/>
                                        </p:tgtEl>
                                      </p:cBhvr>
                                      <p:to x="100000" y="80000"/>
                                    </p:animScale>
                                    <p:animScale>
                                      <p:cBhvr>
                                        <p:cTn id="16" dur="1" decel="50000">
                                          <p:stCondLst>
                                            <p:cond delay="822"/>
                                          </p:stCondLst>
                                        </p:cTn>
                                        <p:tgtEl>
                                          <p:spTgt spid="138"/>
                                        </p:tgtEl>
                                      </p:cBhvr>
                                      <p:to x="100000" y="100000"/>
                                    </p:animScale>
                                    <p:animScale>
                                      <p:cBhvr>
                                        <p:cTn id="17" dur="1">
                                          <p:stCondLst>
                                            <p:cond delay="1249"/>
                                          </p:stCondLst>
                                        </p:cTn>
                                        <p:tgtEl>
                                          <p:spTgt spid="138"/>
                                        </p:tgtEl>
                                      </p:cBhvr>
                                      <p:to x="100000" y="90000"/>
                                    </p:animScale>
                                    <p:animScale>
                                      <p:cBhvr>
                                        <p:cTn id="18" dur="1" decel="50000">
                                          <p:stCondLst>
                                            <p:cond delay="1249"/>
                                          </p:stCondLst>
                                        </p:cTn>
                                        <p:tgtEl>
                                          <p:spTgt spid="138"/>
                                        </p:tgtEl>
                                      </p:cBhvr>
                                      <p:to x="100000" y="100000"/>
                                    </p:animScale>
                                    <p:animScale>
                                      <p:cBhvr>
                                        <p:cTn id="19" dur="1">
                                          <p:stCondLst>
                                            <p:cond delay="1249"/>
                                          </p:stCondLst>
                                        </p:cTn>
                                        <p:tgtEl>
                                          <p:spTgt spid="138"/>
                                        </p:tgtEl>
                                      </p:cBhvr>
                                      <p:to x="100000" y="95000"/>
                                    </p:animScale>
                                    <p:animScale>
                                      <p:cBhvr>
                                        <p:cTn id="20" dur="1" decel="50000">
                                          <p:stCondLst>
                                            <p:cond delay="1249"/>
                                          </p:stCondLst>
                                        </p:cTn>
                                        <p:tgtEl>
                                          <p:spTgt spid="1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2000"/>
                                        <p:tgtEl>
                                          <p:spTgt spid="137"/>
                                        </p:tgtEl>
                                      </p:cBhvr>
                                    </p:animEffect>
                                    <p:anim calcmode="lin" valueType="num">
                                      <p:cBhvr>
                                        <p:cTn id="26" dur="2000" fill="hold"/>
                                        <p:tgtEl>
                                          <p:spTgt spid="137"/>
                                        </p:tgtEl>
                                        <p:attrNameLst>
                                          <p:attrName>ppt_w</p:attrName>
                                        </p:attrNameLst>
                                      </p:cBhvr>
                                      <p:tavLst>
                                        <p:tav tm="0" fmla="#ppt_w*sin(2.5*pi*$)">
                                          <p:val>
                                            <p:fltVal val="0"/>
                                          </p:val>
                                        </p:tav>
                                        <p:tav tm="100000">
                                          <p:val>
                                            <p:fltVal val="1"/>
                                          </p:val>
                                        </p:tav>
                                      </p:tavLst>
                                    </p:anim>
                                    <p:anim calcmode="lin" valueType="num">
                                      <p:cBhvr>
                                        <p:cTn id="27" dur="2000" fill="hold"/>
                                        <p:tgtEl>
                                          <p:spTgt spid="13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 fill="hold"/>
                                        <p:tgtEl>
                                          <p:spTgt spid="12"/>
                                        </p:tgtEl>
                                        <p:attrNameLst>
                                          <p:attrName>ppt_w</p:attrName>
                                        </p:attrNameLst>
                                      </p:cBhvr>
                                      <p:tavLst>
                                        <p:tav tm="0">
                                          <p:val>
                                            <p:fltVal val="0"/>
                                          </p:val>
                                        </p:tav>
                                        <p:tav tm="100000">
                                          <p:val>
                                            <p:strVal val="#ppt_w"/>
                                          </p:val>
                                        </p:tav>
                                      </p:tavLst>
                                    </p:anim>
                                    <p:anim calcmode="lin" valueType="num">
                                      <p:cBhvr>
                                        <p:cTn id="33" dur="10" fill="hold"/>
                                        <p:tgtEl>
                                          <p:spTgt spid="12"/>
                                        </p:tgtEl>
                                        <p:attrNameLst>
                                          <p:attrName>ppt_h</p:attrName>
                                        </p:attrNameLst>
                                      </p:cBhvr>
                                      <p:tavLst>
                                        <p:tav tm="0">
                                          <p:val>
                                            <p:fltVal val="0"/>
                                          </p:val>
                                        </p:tav>
                                        <p:tav tm="100000">
                                          <p:val>
                                            <p:strVal val="#ppt_h"/>
                                          </p:val>
                                        </p:tav>
                                      </p:tavLst>
                                    </p:anim>
                                    <p:animEffect transition="in" filter="fade">
                                      <p:cBhvr>
                                        <p:cTn id="34" dur="1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childTnLst>
                                    <p:anim calcmode="lin" valueType="num">
                                      <p:cBhvr>
                                        <p:cTn id="46" dur="1250"/>
                                        <p:tgtEl>
                                          <p:spTgt spid="138"/>
                                        </p:tgtEl>
                                        <p:attrNameLst>
                                          <p:attrName>ppt_w</p:attrName>
                                        </p:attrNameLst>
                                      </p:cBhvr>
                                      <p:tavLst>
                                        <p:tav tm="0">
                                          <p:val>
                                            <p:strVal val="ppt_w"/>
                                          </p:val>
                                        </p:tav>
                                        <p:tav tm="100000">
                                          <p:val>
                                            <p:fltVal val="0"/>
                                          </p:val>
                                        </p:tav>
                                      </p:tavLst>
                                    </p:anim>
                                    <p:anim calcmode="lin" valueType="num">
                                      <p:cBhvr>
                                        <p:cTn id="47" dur="1250"/>
                                        <p:tgtEl>
                                          <p:spTgt spid="138"/>
                                        </p:tgtEl>
                                        <p:attrNameLst>
                                          <p:attrName>ppt_h</p:attrName>
                                        </p:attrNameLst>
                                      </p:cBhvr>
                                      <p:tavLst>
                                        <p:tav tm="0">
                                          <p:val>
                                            <p:strVal val="ppt_h"/>
                                          </p:val>
                                        </p:tav>
                                        <p:tav tm="100000">
                                          <p:val>
                                            <p:fltVal val="0"/>
                                          </p:val>
                                        </p:tav>
                                      </p:tavLst>
                                    </p:anim>
                                    <p:anim calcmode="lin" valueType="num">
                                      <p:cBhvr>
                                        <p:cTn id="48" dur="1250"/>
                                        <p:tgtEl>
                                          <p:spTgt spid="138"/>
                                        </p:tgtEl>
                                        <p:attrNameLst>
                                          <p:attrName>style.rotation</p:attrName>
                                        </p:attrNameLst>
                                      </p:cBhvr>
                                      <p:tavLst>
                                        <p:tav tm="0">
                                          <p:val>
                                            <p:fltVal val="0"/>
                                          </p:val>
                                        </p:tav>
                                        <p:tav tm="100000">
                                          <p:val>
                                            <p:fltVal val="90"/>
                                          </p:val>
                                        </p:tav>
                                      </p:tavLst>
                                    </p:anim>
                                    <p:animEffect transition="out" filter="fade">
                                      <p:cBhvr>
                                        <p:cTn id="49" dur="1250"/>
                                        <p:tgtEl>
                                          <p:spTgt spid="138"/>
                                        </p:tgtEl>
                                      </p:cBhvr>
                                    </p:animEffect>
                                    <p:set>
                                      <p:cBhvr>
                                        <p:cTn id="50" dur="1" fill="hold">
                                          <p:stCondLst>
                                            <p:cond delay="1249"/>
                                          </p:stCondLst>
                                        </p:cTn>
                                        <p:tgtEl>
                                          <p:spTgt spid="138"/>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137"/>
                                        </p:tgtEl>
                                        <p:attrNameLst>
                                          <p:attrName>ppt_w</p:attrName>
                                        </p:attrNameLst>
                                      </p:cBhvr>
                                      <p:tavLst>
                                        <p:tav tm="0">
                                          <p:val>
                                            <p:strVal val="ppt_w"/>
                                          </p:val>
                                        </p:tav>
                                        <p:tav tm="100000">
                                          <p:val>
                                            <p:fltVal val="0"/>
                                          </p:val>
                                        </p:tav>
                                      </p:tavLst>
                                    </p:anim>
                                    <p:anim calcmode="lin" valueType="num">
                                      <p:cBhvr>
                                        <p:cTn id="53" dur="1000"/>
                                        <p:tgtEl>
                                          <p:spTgt spid="137"/>
                                        </p:tgtEl>
                                        <p:attrNameLst>
                                          <p:attrName>ppt_h</p:attrName>
                                        </p:attrNameLst>
                                      </p:cBhvr>
                                      <p:tavLst>
                                        <p:tav tm="0">
                                          <p:val>
                                            <p:strVal val="ppt_h"/>
                                          </p:val>
                                        </p:tav>
                                        <p:tav tm="100000">
                                          <p:val>
                                            <p:fltVal val="0"/>
                                          </p:val>
                                        </p:tav>
                                      </p:tavLst>
                                    </p:anim>
                                    <p:anim calcmode="lin" valueType="num">
                                      <p:cBhvr>
                                        <p:cTn id="54" dur="1000"/>
                                        <p:tgtEl>
                                          <p:spTgt spid="137"/>
                                        </p:tgtEl>
                                        <p:attrNameLst>
                                          <p:attrName>style.rotation</p:attrName>
                                        </p:attrNameLst>
                                      </p:cBhvr>
                                      <p:tavLst>
                                        <p:tav tm="0">
                                          <p:val>
                                            <p:fltVal val="0"/>
                                          </p:val>
                                        </p:tav>
                                        <p:tav tm="100000">
                                          <p:val>
                                            <p:fltVal val="90"/>
                                          </p:val>
                                        </p:tav>
                                      </p:tavLst>
                                    </p:anim>
                                    <p:animEffect transition="out" filter="fade">
                                      <p:cBhvr>
                                        <p:cTn id="55" dur="1000"/>
                                        <p:tgtEl>
                                          <p:spTgt spid="137"/>
                                        </p:tgtEl>
                                      </p:cBhvr>
                                    </p:animEffect>
                                    <p:set>
                                      <p:cBhvr>
                                        <p:cTn id="56" dur="1" fill="hold">
                                          <p:stCondLst>
                                            <p:cond delay="999"/>
                                          </p:stCondLst>
                                        </p:cTn>
                                        <p:tgtEl>
                                          <p:spTgt spid="137"/>
                                        </p:tgtEl>
                                        <p:attrNameLst>
                                          <p:attrName>style.visibility</p:attrName>
                                        </p:attrNameLst>
                                      </p:cBhvr>
                                      <p:to>
                                        <p:strVal val="hidden"/>
                                      </p:to>
                                    </p:set>
                                  </p:childTnLst>
                                </p:cTn>
                              </p:par>
                              <p:par>
                                <p:cTn id="57" presetID="31" presetClass="exit" presetSubtype="0" fill="hold" nodeType="withEffect">
                                  <p:stCondLst>
                                    <p:cond delay="0"/>
                                  </p:stCondLst>
                                  <p:childTnLst>
                                    <p:anim calcmode="lin" valueType="num">
                                      <p:cBhvr>
                                        <p:cTn id="58" dur="10"/>
                                        <p:tgtEl>
                                          <p:spTgt spid="12"/>
                                        </p:tgtEl>
                                        <p:attrNameLst>
                                          <p:attrName>ppt_w</p:attrName>
                                        </p:attrNameLst>
                                      </p:cBhvr>
                                      <p:tavLst>
                                        <p:tav tm="0">
                                          <p:val>
                                            <p:strVal val="ppt_w"/>
                                          </p:val>
                                        </p:tav>
                                        <p:tav tm="100000">
                                          <p:val>
                                            <p:fltVal val="0"/>
                                          </p:val>
                                        </p:tav>
                                      </p:tavLst>
                                    </p:anim>
                                    <p:anim calcmode="lin" valueType="num">
                                      <p:cBhvr>
                                        <p:cTn id="59" dur="10"/>
                                        <p:tgtEl>
                                          <p:spTgt spid="12"/>
                                        </p:tgtEl>
                                        <p:attrNameLst>
                                          <p:attrName>ppt_h</p:attrName>
                                        </p:attrNameLst>
                                      </p:cBhvr>
                                      <p:tavLst>
                                        <p:tav tm="0">
                                          <p:val>
                                            <p:strVal val="ppt_h"/>
                                          </p:val>
                                        </p:tav>
                                        <p:tav tm="100000">
                                          <p:val>
                                            <p:fltVal val="0"/>
                                          </p:val>
                                        </p:tav>
                                      </p:tavLst>
                                    </p:anim>
                                    <p:anim calcmode="lin" valueType="num">
                                      <p:cBhvr>
                                        <p:cTn id="60" dur="10"/>
                                        <p:tgtEl>
                                          <p:spTgt spid="12"/>
                                        </p:tgtEl>
                                        <p:attrNameLst>
                                          <p:attrName>style.rotation</p:attrName>
                                        </p:attrNameLst>
                                      </p:cBhvr>
                                      <p:tavLst>
                                        <p:tav tm="0">
                                          <p:val>
                                            <p:fltVal val="0"/>
                                          </p:val>
                                        </p:tav>
                                        <p:tav tm="100000">
                                          <p:val>
                                            <p:fltVal val="90"/>
                                          </p:val>
                                        </p:tav>
                                      </p:tavLst>
                                    </p:anim>
                                    <p:animEffect transition="out" filter="fade">
                                      <p:cBhvr>
                                        <p:cTn id="61" dur="10"/>
                                        <p:tgtEl>
                                          <p:spTgt spid="12"/>
                                        </p:tgtEl>
                                      </p:cBhvr>
                                    </p:animEffect>
                                    <p:set>
                                      <p:cBhvr>
                                        <p:cTn id="62" dur="1" fill="hold">
                                          <p:stCondLst>
                                            <p:cond delay="9"/>
                                          </p:stCondLst>
                                        </p:cTn>
                                        <p:tgtEl>
                                          <p:spTgt spid="12"/>
                                        </p:tgtEl>
                                        <p:attrNameLst>
                                          <p:attrName>style.visibility</p:attrName>
                                        </p:attrNameLst>
                                      </p:cBhvr>
                                      <p:to>
                                        <p:strVal val="hidden"/>
                                      </p:to>
                                    </p:set>
                                  </p:childTnLst>
                                </p:cTn>
                              </p:par>
                              <p:par>
                                <p:cTn id="63" presetID="31" presetClass="exit" presetSubtype="0" fill="hold" nodeType="withEffect">
                                  <p:stCondLst>
                                    <p:cond delay="0"/>
                                  </p:stCondLst>
                                  <p:childTnLst>
                                    <p:anim calcmode="lin" valueType="num">
                                      <p:cBhvr>
                                        <p:cTn id="64" dur="1000"/>
                                        <p:tgtEl>
                                          <p:spTgt spid="15"/>
                                        </p:tgtEl>
                                        <p:attrNameLst>
                                          <p:attrName>ppt_w</p:attrName>
                                        </p:attrNameLst>
                                      </p:cBhvr>
                                      <p:tavLst>
                                        <p:tav tm="0">
                                          <p:val>
                                            <p:strVal val="ppt_w"/>
                                          </p:val>
                                        </p:tav>
                                        <p:tav tm="100000">
                                          <p:val>
                                            <p:fltVal val="0"/>
                                          </p:val>
                                        </p:tav>
                                      </p:tavLst>
                                    </p:anim>
                                    <p:anim calcmode="lin" valueType="num">
                                      <p:cBhvr>
                                        <p:cTn id="65" dur="1000"/>
                                        <p:tgtEl>
                                          <p:spTgt spid="15"/>
                                        </p:tgtEl>
                                        <p:attrNameLst>
                                          <p:attrName>ppt_h</p:attrName>
                                        </p:attrNameLst>
                                      </p:cBhvr>
                                      <p:tavLst>
                                        <p:tav tm="0">
                                          <p:val>
                                            <p:strVal val="ppt_h"/>
                                          </p:val>
                                        </p:tav>
                                        <p:tav tm="100000">
                                          <p:val>
                                            <p:fltVal val="0"/>
                                          </p:val>
                                        </p:tav>
                                      </p:tavLst>
                                    </p:anim>
                                    <p:anim calcmode="lin" valueType="num">
                                      <p:cBhvr>
                                        <p:cTn id="66" dur="1000"/>
                                        <p:tgtEl>
                                          <p:spTgt spid="15"/>
                                        </p:tgtEl>
                                        <p:attrNameLst>
                                          <p:attrName>style.rotation</p:attrName>
                                        </p:attrNameLst>
                                      </p:cBhvr>
                                      <p:tavLst>
                                        <p:tav tm="0">
                                          <p:val>
                                            <p:fltVal val="0"/>
                                          </p:val>
                                        </p:tav>
                                        <p:tav tm="100000">
                                          <p:val>
                                            <p:fltVal val="90"/>
                                          </p:val>
                                        </p:tav>
                                      </p:tavLst>
                                    </p:anim>
                                    <p:animEffect transition="out" filter="fade">
                                      <p:cBhvr>
                                        <p:cTn id="67" dur="1000"/>
                                        <p:tgtEl>
                                          <p:spTgt spid="15"/>
                                        </p:tgtEl>
                                      </p:cBhvr>
                                    </p:animEffect>
                                    <p:set>
                                      <p:cBhvr>
                                        <p:cTn id="68" dur="1" fill="hold">
                                          <p:stCondLst>
                                            <p:cond delay="9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barn(inVertical)">
                                      <p:cBhvr>
                                        <p:cTn id="73"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2800" dirty="0" smtClean="0">
                  <a:latin typeface="Times New Roman" pitchFamily="18" charset="0"/>
                  <a:cs typeface="Times New Roman" pitchFamily="18" charset="0"/>
                </a:rPr>
                <a:t>1. Biểu đồ đoạn thẳng</a:t>
              </a:r>
              <a:endParaRPr lang="vi-VN" sz="2800" dirty="0">
                <a:latin typeface="Times New Roman" pitchFamily="18" charset="0"/>
                <a:cs typeface="Times New Roman" pitchFamily="18" charset="0"/>
              </a:endParaRPr>
            </a:p>
          </p:txBody>
        </p:sp>
      </p:grpSp>
      <p:sp>
        <p:nvSpPr>
          <p:cNvPr id="24" name="Oval 68"/>
          <p:cNvSpPr>
            <a:spLocks noChangeArrowheads="1"/>
          </p:cNvSpPr>
          <p:nvPr/>
        </p:nvSpPr>
        <p:spPr bwMode="auto">
          <a:xfrm>
            <a:off x="6763544" y="2390775"/>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25" name="Oval 58"/>
          <p:cNvSpPr>
            <a:spLocks noChangeArrowheads="1"/>
          </p:cNvSpPr>
          <p:nvPr/>
        </p:nvSpPr>
        <p:spPr bwMode="auto">
          <a:xfrm>
            <a:off x="6096000" y="2391569"/>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6" name="Oval 57"/>
          <p:cNvSpPr>
            <a:spLocks noChangeArrowheads="1"/>
          </p:cNvSpPr>
          <p:nvPr/>
        </p:nvSpPr>
        <p:spPr bwMode="auto">
          <a:xfrm>
            <a:off x="5486400" y="2390775"/>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27" name="Oval 65"/>
          <p:cNvSpPr>
            <a:spLocks noChangeArrowheads="1"/>
          </p:cNvSpPr>
          <p:nvPr/>
        </p:nvSpPr>
        <p:spPr bwMode="auto">
          <a:xfrm>
            <a:off x="4876800" y="2390775"/>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8" name="Oval 64"/>
          <p:cNvSpPr>
            <a:spLocks noChangeArrowheads="1"/>
          </p:cNvSpPr>
          <p:nvPr/>
        </p:nvSpPr>
        <p:spPr bwMode="auto">
          <a:xfrm>
            <a:off x="4229100" y="2382838"/>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9" name="Oval 56"/>
          <p:cNvSpPr>
            <a:spLocks noChangeArrowheads="1"/>
          </p:cNvSpPr>
          <p:nvPr/>
        </p:nvSpPr>
        <p:spPr bwMode="auto">
          <a:xfrm>
            <a:off x="3581400" y="2382838"/>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30" name="Oval 67"/>
          <p:cNvSpPr>
            <a:spLocks noChangeArrowheads="1"/>
          </p:cNvSpPr>
          <p:nvPr/>
        </p:nvSpPr>
        <p:spPr bwMode="auto">
          <a:xfrm>
            <a:off x="2943226"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31" name="Oval 63"/>
          <p:cNvSpPr>
            <a:spLocks noChangeArrowheads="1"/>
          </p:cNvSpPr>
          <p:nvPr/>
        </p:nvSpPr>
        <p:spPr bwMode="auto">
          <a:xfrm>
            <a:off x="2330450" y="2409032"/>
            <a:ext cx="457200" cy="439737"/>
          </a:xfrm>
          <a:prstGeom prst="ellipse">
            <a:avLst/>
          </a:prstGeom>
          <a:solidFill>
            <a:srgbClr val="FF0000"/>
          </a:solidFill>
          <a:ln w="9525">
            <a:solidFill>
              <a:schemeClr val="tx1"/>
            </a:solidFill>
            <a:round/>
            <a:headEnd/>
            <a:tailEnd/>
          </a:ln>
        </p:spPr>
        <p:txBody>
          <a:bodyPr wrap="none" anchor="ctr"/>
          <a:lstStyle/>
          <a:p>
            <a:endParaRPr lang="vi-VN"/>
          </a:p>
        </p:txBody>
      </p:sp>
      <p:sp>
        <p:nvSpPr>
          <p:cNvPr id="32" name="Oval 66"/>
          <p:cNvSpPr>
            <a:spLocks noChangeArrowheads="1"/>
          </p:cNvSpPr>
          <p:nvPr/>
        </p:nvSpPr>
        <p:spPr bwMode="auto">
          <a:xfrm>
            <a:off x="1676400" y="2391569"/>
            <a:ext cx="457200" cy="457200"/>
          </a:xfrm>
          <a:prstGeom prst="ellipse">
            <a:avLst/>
          </a:prstGeom>
          <a:solidFill>
            <a:srgbClr val="FF99CC"/>
          </a:solidFill>
          <a:ln w="9525">
            <a:solidFill>
              <a:schemeClr val="tx1"/>
            </a:solidFill>
            <a:round/>
            <a:headEnd/>
            <a:tailEnd/>
          </a:ln>
        </p:spPr>
        <p:txBody>
          <a:bodyPr wrap="none" anchor="ctr"/>
          <a:lstStyle/>
          <a:p>
            <a:endParaRPr lang="vi-VN"/>
          </a:p>
        </p:txBody>
      </p:sp>
      <p:sp>
        <p:nvSpPr>
          <p:cNvPr id="33" name="Oval 62"/>
          <p:cNvSpPr>
            <a:spLocks noChangeArrowheads="1"/>
          </p:cNvSpPr>
          <p:nvPr/>
        </p:nvSpPr>
        <p:spPr bwMode="auto">
          <a:xfrm>
            <a:off x="1047750" y="2409032"/>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34" name="Oval 61"/>
          <p:cNvSpPr>
            <a:spLocks noChangeArrowheads="1"/>
          </p:cNvSpPr>
          <p:nvPr/>
        </p:nvSpPr>
        <p:spPr bwMode="auto">
          <a:xfrm>
            <a:off x="6759575" y="1879600"/>
            <a:ext cx="465138"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35" name="Oval 55"/>
          <p:cNvSpPr>
            <a:spLocks noChangeArrowheads="1"/>
          </p:cNvSpPr>
          <p:nvPr/>
        </p:nvSpPr>
        <p:spPr bwMode="auto">
          <a:xfrm>
            <a:off x="612775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36" name="Oval 54"/>
          <p:cNvSpPr>
            <a:spLocks noChangeArrowheads="1"/>
          </p:cNvSpPr>
          <p:nvPr/>
        </p:nvSpPr>
        <p:spPr bwMode="auto">
          <a:xfrm>
            <a:off x="548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37" name="Oval 50"/>
          <p:cNvSpPr>
            <a:spLocks noChangeArrowheads="1"/>
          </p:cNvSpPr>
          <p:nvPr/>
        </p:nvSpPr>
        <p:spPr bwMode="auto">
          <a:xfrm>
            <a:off x="487680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38" name="Oval 60"/>
          <p:cNvSpPr>
            <a:spLocks noChangeArrowheads="1"/>
          </p:cNvSpPr>
          <p:nvPr/>
        </p:nvSpPr>
        <p:spPr bwMode="auto">
          <a:xfrm>
            <a:off x="422910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39" name="Oval 53"/>
          <p:cNvSpPr>
            <a:spLocks noChangeArrowheads="1"/>
          </p:cNvSpPr>
          <p:nvPr/>
        </p:nvSpPr>
        <p:spPr bwMode="auto">
          <a:xfrm>
            <a:off x="3617913"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40" name="Oval 48"/>
          <p:cNvSpPr>
            <a:spLocks noChangeArrowheads="1"/>
          </p:cNvSpPr>
          <p:nvPr/>
        </p:nvSpPr>
        <p:spPr bwMode="auto">
          <a:xfrm>
            <a:off x="2343150" y="1879600"/>
            <a:ext cx="457200" cy="457200"/>
          </a:xfrm>
          <a:prstGeom prst="ellipse">
            <a:avLst/>
          </a:prstGeom>
          <a:solidFill>
            <a:schemeClr val="accent1"/>
          </a:solidFill>
          <a:ln w="9525">
            <a:solidFill>
              <a:schemeClr val="tx1"/>
            </a:solidFill>
            <a:round/>
            <a:headEnd/>
            <a:tailEnd/>
          </a:ln>
        </p:spPr>
        <p:txBody>
          <a:bodyPr wrap="none" anchor="ctr"/>
          <a:lstStyle/>
          <a:p>
            <a:endParaRPr lang="vi-VN"/>
          </a:p>
        </p:txBody>
      </p:sp>
      <p:sp>
        <p:nvSpPr>
          <p:cNvPr id="41" name="Oval 51"/>
          <p:cNvSpPr>
            <a:spLocks noChangeArrowheads="1"/>
          </p:cNvSpPr>
          <p:nvPr/>
        </p:nvSpPr>
        <p:spPr bwMode="auto">
          <a:xfrm>
            <a:off x="1676400"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sp>
        <p:nvSpPr>
          <p:cNvPr id="42" name="Oval 49"/>
          <p:cNvSpPr>
            <a:spLocks noChangeArrowheads="1"/>
          </p:cNvSpPr>
          <p:nvPr/>
        </p:nvSpPr>
        <p:spPr bwMode="auto">
          <a:xfrm>
            <a:off x="1047750" y="1879600"/>
            <a:ext cx="457200" cy="457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43" name="Oval 52"/>
          <p:cNvSpPr>
            <a:spLocks noChangeArrowheads="1"/>
          </p:cNvSpPr>
          <p:nvPr/>
        </p:nvSpPr>
        <p:spPr bwMode="auto">
          <a:xfrm>
            <a:off x="2943226" y="1879600"/>
            <a:ext cx="457200" cy="457200"/>
          </a:xfrm>
          <a:prstGeom prst="ellipse">
            <a:avLst/>
          </a:prstGeom>
          <a:solidFill>
            <a:srgbClr val="008000"/>
          </a:solidFill>
          <a:ln w="9525">
            <a:solidFill>
              <a:schemeClr val="tx1"/>
            </a:solidFill>
            <a:round/>
            <a:headEnd/>
            <a:tailEnd/>
          </a:ln>
        </p:spPr>
        <p:txBody>
          <a:bodyPr wrap="none" anchor="ctr"/>
          <a:lstStyle/>
          <a:p>
            <a:endParaRPr lang="vi-VN"/>
          </a:p>
        </p:txBody>
      </p:sp>
      <p:grpSp>
        <p:nvGrpSpPr>
          <p:cNvPr id="44" name="Group 43"/>
          <p:cNvGrpSpPr/>
          <p:nvPr/>
        </p:nvGrpSpPr>
        <p:grpSpPr>
          <a:xfrm>
            <a:off x="-14644" y="0"/>
            <a:ext cx="8944688" cy="685800"/>
            <a:chOff x="0" y="0"/>
            <a:chExt cx="8534637" cy="609600"/>
          </a:xfrm>
          <a:scene3d>
            <a:camera prst="orthographicFront">
              <a:rot lat="0" lon="0" rev="0"/>
            </a:camera>
            <a:lightRig rig="contrasting" dir="t">
              <a:rot lat="0" lon="0" rev="7800000"/>
            </a:lightRig>
          </a:scene3d>
        </p:grpSpPr>
        <p:sp>
          <p:nvSpPr>
            <p:cNvPr id="45" name="Chevron 4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46" name="Chevron 4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7" name="Pentagon 4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sp>
        <p:nvSpPr>
          <p:cNvPr id="48" name="Rectangle 8"/>
          <p:cNvSpPr>
            <a:spLocks noChangeArrowheads="1"/>
          </p:cNvSpPr>
          <p:nvPr/>
        </p:nvSpPr>
        <p:spPr bwMode="auto">
          <a:xfrm>
            <a:off x="838200" y="1828800"/>
            <a:ext cx="6705600" cy="10668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49" name="Text Box 13"/>
          <p:cNvSpPr txBox="1">
            <a:spLocks noChangeArrowheads="1"/>
          </p:cNvSpPr>
          <p:nvPr/>
        </p:nvSpPr>
        <p:spPr bwMode="auto">
          <a:xfrm>
            <a:off x="152400" y="3043237"/>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rPr>
              <a:t>a) </a:t>
            </a:r>
            <a:r>
              <a:rPr lang="en-US" sz="2400" dirty="0" err="1">
                <a:solidFill>
                  <a:srgbClr val="002060"/>
                </a:solidFill>
                <a:latin typeface="+mn-lt"/>
              </a:rPr>
              <a:t>Dấu</a:t>
            </a:r>
            <a:r>
              <a:rPr lang="en-US" sz="2400" dirty="0">
                <a:solidFill>
                  <a:srgbClr val="002060"/>
                </a:solidFill>
                <a:latin typeface="+mn-lt"/>
              </a:rPr>
              <a:t> </a:t>
            </a:r>
            <a:r>
              <a:rPr lang="en-US" sz="2400" dirty="0" err="1">
                <a:solidFill>
                  <a:srgbClr val="002060"/>
                </a:solidFill>
                <a:latin typeface="+mn-lt"/>
              </a:rPr>
              <a:t>hiệu</a:t>
            </a:r>
            <a:r>
              <a:rPr lang="en-US" sz="2400" dirty="0">
                <a:solidFill>
                  <a:srgbClr val="002060"/>
                </a:solidFill>
                <a:latin typeface="+mn-lt"/>
              </a:rPr>
              <a:t> ở </a:t>
            </a:r>
            <a:r>
              <a:rPr lang="en-US" sz="2400" dirty="0" err="1">
                <a:solidFill>
                  <a:srgbClr val="002060"/>
                </a:solidFill>
                <a:latin typeface="+mn-lt"/>
              </a:rPr>
              <a:t>đây</a:t>
            </a:r>
            <a:r>
              <a:rPr lang="en-US" sz="2400" dirty="0">
                <a:solidFill>
                  <a:srgbClr val="002060"/>
                </a:solidFill>
                <a:latin typeface="+mn-lt"/>
              </a:rPr>
              <a:t> </a:t>
            </a:r>
            <a:r>
              <a:rPr lang="en-US" sz="2400" dirty="0" err="1">
                <a:solidFill>
                  <a:srgbClr val="002060"/>
                </a:solidFill>
                <a:latin typeface="+mn-lt"/>
              </a:rPr>
              <a:t>là</a:t>
            </a:r>
            <a:r>
              <a:rPr lang="en-US" sz="2400" dirty="0">
                <a:solidFill>
                  <a:srgbClr val="002060"/>
                </a:solidFill>
                <a:latin typeface="+mn-lt"/>
              </a:rPr>
              <a:t> </a:t>
            </a:r>
            <a:r>
              <a:rPr lang="en-US" sz="2400" dirty="0" err="1" smtClean="0">
                <a:solidFill>
                  <a:srgbClr val="002060"/>
                </a:solidFill>
                <a:latin typeface="+mn-lt"/>
              </a:rPr>
              <a:t>gì</a:t>
            </a:r>
            <a:r>
              <a:rPr lang="vi-VN" sz="2400" dirty="0">
                <a:solidFill>
                  <a:srgbClr val="002060"/>
                </a:solidFill>
                <a:latin typeface="+mn-lt"/>
              </a:rPr>
              <a:t>?</a:t>
            </a:r>
            <a:endParaRPr lang="en-US" sz="2400" dirty="0">
              <a:solidFill>
                <a:srgbClr val="002060"/>
              </a:solidFill>
              <a:latin typeface="+mn-lt"/>
            </a:endParaRPr>
          </a:p>
        </p:txBody>
      </p:sp>
      <p:sp>
        <p:nvSpPr>
          <p:cNvPr id="50" name="Text Box 14"/>
          <p:cNvSpPr txBox="1">
            <a:spLocks noChangeArrowheads="1"/>
          </p:cNvSpPr>
          <p:nvPr/>
        </p:nvSpPr>
        <p:spPr bwMode="auto">
          <a:xfrm>
            <a:off x="152400" y="3500437"/>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rPr>
              <a:t>b) </a:t>
            </a:r>
            <a:r>
              <a:rPr lang="en-US" sz="2400" dirty="0" err="1">
                <a:solidFill>
                  <a:srgbClr val="002060"/>
                </a:solidFill>
                <a:latin typeface="+mn-lt"/>
              </a:rPr>
              <a:t>Lập</a:t>
            </a:r>
            <a:r>
              <a:rPr lang="en-US" sz="2400" dirty="0">
                <a:solidFill>
                  <a:srgbClr val="002060"/>
                </a:solidFill>
                <a:latin typeface="+mn-lt"/>
              </a:rPr>
              <a:t> </a:t>
            </a:r>
            <a:r>
              <a:rPr lang="en-US" sz="2400" dirty="0" err="1">
                <a:solidFill>
                  <a:srgbClr val="002060"/>
                </a:solidFill>
                <a:latin typeface="+mn-lt"/>
              </a:rPr>
              <a:t>bảng</a:t>
            </a:r>
            <a:r>
              <a:rPr lang="en-US" sz="2400" dirty="0">
                <a:solidFill>
                  <a:srgbClr val="002060"/>
                </a:solidFill>
                <a:latin typeface="+mn-lt"/>
              </a:rPr>
              <a:t> “</a:t>
            </a:r>
            <a:r>
              <a:rPr lang="en-US" sz="2400" dirty="0" err="1">
                <a:solidFill>
                  <a:srgbClr val="002060"/>
                </a:solidFill>
                <a:latin typeface="+mn-lt"/>
              </a:rPr>
              <a:t>tần</a:t>
            </a:r>
            <a:r>
              <a:rPr lang="en-US" sz="2400" dirty="0">
                <a:solidFill>
                  <a:srgbClr val="002060"/>
                </a:solidFill>
                <a:latin typeface="+mn-lt"/>
              </a:rPr>
              <a:t> </a:t>
            </a:r>
            <a:r>
              <a:rPr lang="en-US" sz="2400" dirty="0" err="1">
                <a:solidFill>
                  <a:srgbClr val="002060"/>
                </a:solidFill>
                <a:latin typeface="+mn-lt"/>
              </a:rPr>
              <a:t>số</a:t>
            </a:r>
            <a:r>
              <a:rPr lang="en-US" sz="2400" dirty="0" smtClean="0">
                <a:solidFill>
                  <a:srgbClr val="002060"/>
                </a:solidFill>
                <a:latin typeface="+mn-lt"/>
              </a:rPr>
              <a:t>”</a:t>
            </a:r>
            <a:r>
              <a:rPr lang="vi-VN" sz="2400" dirty="0" smtClean="0">
                <a:solidFill>
                  <a:srgbClr val="002060"/>
                </a:solidFill>
                <a:latin typeface="+mn-lt"/>
              </a:rPr>
              <a:t>?</a:t>
            </a:r>
            <a:endParaRPr lang="en-US" sz="2400" dirty="0">
              <a:solidFill>
                <a:srgbClr val="002060"/>
              </a:solidFill>
              <a:latin typeface="+mn-lt"/>
            </a:endParaRPr>
          </a:p>
        </p:txBody>
      </p:sp>
      <p:sp>
        <p:nvSpPr>
          <p:cNvPr id="51" name="Rectangle 9"/>
          <p:cNvSpPr>
            <a:spLocks noChangeArrowheads="1"/>
          </p:cNvSpPr>
          <p:nvPr/>
        </p:nvSpPr>
        <p:spPr bwMode="auto">
          <a:xfrm>
            <a:off x="0" y="38862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err="1" smtClean="0">
                <a:solidFill>
                  <a:srgbClr val="FF0000"/>
                </a:solidFill>
              </a:rPr>
              <a:t>Bài</a:t>
            </a:r>
            <a:r>
              <a:rPr lang="en-US" sz="2400" dirty="0" smtClean="0">
                <a:solidFill>
                  <a:srgbClr val="FF0000"/>
                </a:solidFill>
              </a:rPr>
              <a:t> </a:t>
            </a:r>
            <a:r>
              <a:rPr lang="en-US" sz="2400" dirty="0" err="1" smtClean="0">
                <a:solidFill>
                  <a:srgbClr val="FF0000"/>
                </a:solidFill>
              </a:rPr>
              <a:t>giải</a:t>
            </a:r>
            <a:endParaRPr lang="en-US" sz="2400" dirty="0">
              <a:solidFill>
                <a:srgbClr val="FF0000"/>
              </a:solidFill>
            </a:endParaRPr>
          </a:p>
        </p:txBody>
      </p:sp>
      <p:sp>
        <p:nvSpPr>
          <p:cNvPr id="52" name="Text Box 15"/>
          <p:cNvSpPr txBox="1">
            <a:spLocks noChangeArrowheads="1"/>
          </p:cNvSpPr>
          <p:nvPr/>
        </p:nvSpPr>
        <p:spPr bwMode="auto">
          <a:xfrm>
            <a:off x="1400175" y="3962400"/>
            <a:ext cx="7010400" cy="46672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rPr>
              <a:t>a) </a:t>
            </a:r>
            <a:r>
              <a:rPr lang="en-US" sz="2400" dirty="0" err="1">
                <a:solidFill>
                  <a:srgbClr val="002060"/>
                </a:solidFill>
                <a:latin typeface="+mn-lt"/>
                <a:cs typeface="Times New Roman" pitchFamily="18" charset="0"/>
              </a:rPr>
              <a:t>Dấu</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hiệu</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Số</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cây</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trồng</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được</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của</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mỗi</a:t>
            </a:r>
            <a:r>
              <a:rPr lang="en-US" sz="2400" dirty="0">
                <a:solidFill>
                  <a:srgbClr val="002060"/>
                </a:solidFill>
                <a:latin typeface="+mn-lt"/>
                <a:cs typeface="Times New Roman" pitchFamily="18" charset="0"/>
              </a:rPr>
              <a:t> </a:t>
            </a:r>
            <a:r>
              <a:rPr lang="en-US" sz="2400" dirty="0" err="1">
                <a:solidFill>
                  <a:srgbClr val="002060"/>
                </a:solidFill>
                <a:latin typeface="+mn-lt"/>
                <a:cs typeface="Times New Roman" pitchFamily="18" charset="0"/>
              </a:rPr>
              <a:t>lớp</a:t>
            </a:r>
            <a:r>
              <a:rPr lang="en-US" sz="2400" dirty="0">
                <a:solidFill>
                  <a:srgbClr val="002060"/>
                </a:solidFill>
                <a:latin typeface="+mn-lt"/>
                <a:cs typeface="Times New Roman" pitchFamily="18" charset="0"/>
              </a:rPr>
              <a:t>.</a:t>
            </a:r>
          </a:p>
        </p:txBody>
      </p:sp>
      <p:sp>
        <p:nvSpPr>
          <p:cNvPr id="53" name="Rectangle 6"/>
          <p:cNvSpPr>
            <a:spLocks noChangeArrowheads="1"/>
          </p:cNvSpPr>
          <p:nvPr/>
        </p:nvSpPr>
        <p:spPr bwMode="auto">
          <a:xfrm>
            <a:off x="1198420" y="4315690"/>
            <a:ext cx="2788235" cy="609600"/>
          </a:xfrm>
          <a:prstGeom prst="rect">
            <a:avLst/>
          </a:prstGeom>
          <a:noFill/>
          <a:ln w="9525">
            <a:noFill/>
            <a:miter lim="800000"/>
            <a:headEnd/>
            <a:tailEnd/>
          </a:ln>
          <a:effectLst/>
        </p:spPr>
        <p:txBody>
          <a:bodyPr anchor="ctr"/>
          <a:lstStyle/>
          <a:p>
            <a:pPr algn="ctr">
              <a:defRPr/>
            </a:pPr>
            <a:r>
              <a:rPr lang="en-US" sz="2400" dirty="0">
                <a:solidFill>
                  <a:srgbClr val="002060"/>
                </a:solidFill>
              </a:rPr>
              <a:t>b) </a:t>
            </a:r>
            <a:r>
              <a:rPr lang="en-US" sz="2400" dirty="0" err="1">
                <a:solidFill>
                  <a:srgbClr val="002060"/>
                </a:solidFill>
              </a:rPr>
              <a:t>Bảng</a:t>
            </a:r>
            <a:r>
              <a:rPr lang="en-US" sz="2400" dirty="0">
                <a:solidFill>
                  <a:srgbClr val="002060"/>
                </a:solidFill>
              </a:rPr>
              <a:t> </a:t>
            </a:r>
            <a:r>
              <a:rPr lang="en-US" sz="2400" dirty="0" err="1">
                <a:solidFill>
                  <a:srgbClr val="002060"/>
                </a:solidFill>
              </a:rPr>
              <a:t>tần</a:t>
            </a:r>
            <a:r>
              <a:rPr lang="en-US" sz="2400" dirty="0">
                <a:solidFill>
                  <a:srgbClr val="002060"/>
                </a:solidFill>
              </a:rPr>
              <a:t> </a:t>
            </a:r>
            <a:r>
              <a:rPr lang="en-US" sz="2400" dirty="0" err="1">
                <a:solidFill>
                  <a:srgbClr val="002060"/>
                </a:solidFill>
              </a:rPr>
              <a:t>số</a:t>
            </a:r>
            <a:r>
              <a:rPr lang="en-US" sz="2400" dirty="0">
                <a:solidFill>
                  <a:srgbClr val="002060"/>
                </a:solidFill>
              </a:rPr>
              <a:t>:</a:t>
            </a:r>
          </a:p>
        </p:txBody>
      </p:sp>
      <p:graphicFrame>
        <p:nvGraphicFramePr>
          <p:cNvPr id="54" name="Group 16"/>
          <p:cNvGraphicFramePr>
            <a:graphicFrameLocks noGrp="1"/>
          </p:cNvGraphicFramePr>
          <p:nvPr>
            <p:extLst>
              <p:ext uri="{D42A27DB-BD31-4B8C-83A1-F6EECF244321}">
                <p14:modId xmlns:p14="http://schemas.microsoft.com/office/powerpoint/2010/main" val="2482543809"/>
              </p:ext>
            </p:extLst>
          </p:nvPr>
        </p:nvGraphicFramePr>
        <p:xfrm>
          <a:off x="533400" y="5029200"/>
          <a:ext cx="8229600" cy="1295400"/>
        </p:xfrm>
        <a:graphic>
          <a:graphicData uri="http://schemas.openxmlformats.org/drawingml/2006/table">
            <a:tbl>
              <a:tblPr>
                <a:tableStyleId>{BC89EF96-8CEA-46FF-86C4-4CE0E7609802}</a:tableStyleId>
              </a:tblPr>
              <a:tblGrid>
                <a:gridCol w="1893888"/>
                <a:gridCol w="1165225"/>
                <a:gridCol w="1165225"/>
                <a:gridCol w="1262062"/>
                <a:gridCol w="1371600"/>
                <a:gridCol w="1371600"/>
              </a:tblGrid>
              <a:tr h="6492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dirty="0" err="1" smtClean="0">
                          <a:ln>
                            <a:noFill/>
                          </a:ln>
                          <a:solidFill>
                            <a:srgbClr val="002060"/>
                          </a:solidFill>
                          <a:effectLst/>
                        </a:rPr>
                        <a:t>Giá</a:t>
                      </a:r>
                      <a:r>
                        <a:rPr kumimoji="0" lang="en-US" sz="2800" u="none" strike="noStrike" cap="none" normalizeH="0" baseline="0" dirty="0" smtClean="0">
                          <a:ln>
                            <a:noFill/>
                          </a:ln>
                          <a:solidFill>
                            <a:srgbClr val="002060"/>
                          </a:solidFill>
                          <a:effectLst/>
                        </a:rPr>
                        <a:t> </a:t>
                      </a:r>
                      <a:r>
                        <a:rPr kumimoji="0" lang="en-US" sz="2800" u="none" strike="noStrike" cap="none" normalizeH="0" baseline="0" dirty="0" err="1" smtClean="0">
                          <a:ln>
                            <a:noFill/>
                          </a:ln>
                          <a:solidFill>
                            <a:srgbClr val="002060"/>
                          </a:solidFill>
                          <a:effectLst/>
                        </a:rPr>
                        <a:t>trị</a:t>
                      </a:r>
                      <a:r>
                        <a:rPr kumimoji="0" lang="en-US" sz="2800" u="none" strike="noStrike" cap="none" normalizeH="0" baseline="0" dirty="0" smtClean="0">
                          <a:ln>
                            <a:noFill/>
                          </a:ln>
                          <a:solidFill>
                            <a:srgbClr val="002060"/>
                          </a:solidFill>
                          <a:effectLst/>
                        </a:rPr>
                        <a:t> (x)</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cap="none" normalizeH="0" baseline="0" smtClean="0">
                          <a:ln>
                            <a:noFill/>
                          </a:ln>
                          <a:solidFill>
                            <a:srgbClr val="002060"/>
                          </a:solidFill>
                          <a:effectLst/>
                        </a:rPr>
                        <a:t>Tần số (n</a:t>
                      </a:r>
                      <a:r>
                        <a:rPr kumimoji="0" lang="en-US" sz="2800" u="none" strike="noStrike" cap="none" normalizeH="0" baseline="0" dirty="0" smtClean="0">
                          <a:ln>
                            <a:noFill/>
                          </a:ln>
                          <a:solidFill>
                            <a:srgbClr val="002060"/>
                          </a:solidFill>
                          <a:effectLst/>
                        </a:rPr>
                        <a:t>)</a:t>
                      </a:r>
                      <a:endParaRPr kumimoji="0" lang="en-US" sz="2800" b="1" i="0" u="none" strike="noStrike" cap="none" normalizeH="0" baseline="0" dirty="0" smtClean="0">
                        <a:ln>
                          <a:noFill/>
                        </a:ln>
                        <a:solidFill>
                          <a:srgbClr val="002060"/>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CC"/>
                        </a:solidFill>
                        <a:effectLst/>
                        <a:latin typeface=".VnTime"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CC"/>
                        </a:solidFill>
                        <a:effectLst/>
                        <a:latin typeface=".VnTime" pitchFamily="34" charset="0"/>
                      </a:endParaRPr>
                    </a:p>
                  </a:txBody>
                  <a:tcPr horzOverflow="overflow"/>
                </a:tc>
              </a:tr>
            </a:tbl>
          </a:graphicData>
        </a:graphic>
      </p:graphicFrame>
      <p:sp>
        <p:nvSpPr>
          <p:cNvPr id="55" name="Rectangle 39"/>
          <p:cNvSpPr>
            <a:spLocks noChangeArrowheads="1"/>
          </p:cNvSpPr>
          <p:nvPr/>
        </p:nvSpPr>
        <p:spPr bwMode="auto">
          <a:xfrm>
            <a:off x="2743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28</a:t>
            </a:r>
          </a:p>
        </p:txBody>
      </p:sp>
      <p:sp>
        <p:nvSpPr>
          <p:cNvPr id="56" name="Rectangle 40"/>
          <p:cNvSpPr>
            <a:spLocks noChangeArrowheads="1"/>
          </p:cNvSpPr>
          <p:nvPr/>
        </p:nvSpPr>
        <p:spPr bwMode="auto">
          <a:xfrm>
            <a:off x="3886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8</a:t>
            </a:r>
          </a:p>
        </p:txBody>
      </p:sp>
      <p:sp>
        <p:nvSpPr>
          <p:cNvPr id="57" name="Rectangle 41"/>
          <p:cNvSpPr>
            <a:spLocks noChangeArrowheads="1"/>
          </p:cNvSpPr>
          <p:nvPr/>
        </p:nvSpPr>
        <p:spPr bwMode="auto">
          <a:xfrm>
            <a:off x="7467600" y="57150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N=20</a:t>
            </a:r>
          </a:p>
        </p:txBody>
      </p:sp>
      <p:sp>
        <p:nvSpPr>
          <p:cNvPr id="58" name="Rectangle 42"/>
          <p:cNvSpPr>
            <a:spLocks noChangeArrowheads="1"/>
          </p:cNvSpPr>
          <p:nvPr/>
        </p:nvSpPr>
        <p:spPr bwMode="auto">
          <a:xfrm>
            <a:off x="51816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7</a:t>
            </a:r>
          </a:p>
        </p:txBody>
      </p:sp>
      <p:sp>
        <p:nvSpPr>
          <p:cNvPr id="59" name="Rectangle 43"/>
          <p:cNvSpPr>
            <a:spLocks noChangeArrowheads="1"/>
          </p:cNvSpPr>
          <p:nvPr/>
        </p:nvSpPr>
        <p:spPr bwMode="auto">
          <a:xfrm>
            <a:off x="64770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a:t>
            </a:r>
          </a:p>
        </p:txBody>
      </p:sp>
      <p:sp>
        <p:nvSpPr>
          <p:cNvPr id="60" name="Rectangle 44"/>
          <p:cNvSpPr>
            <a:spLocks noChangeArrowheads="1"/>
          </p:cNvSpPr>
          <p:nvPr/>
        </p:nvSpPr>
        <p:spPr bwMode="auto">
          <a:xfrm>
            <a:off x="2743200" y="57150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2</a:t>
            </a:r>
          </a:p>
        </p:txBody>
      </p:sp>
      <p:sp>
        <p:nvSpPr>
          <p:cNvPr id="61" name="Rectangle 45"/>
          <p:cNvSpPr>
            <a:spLocks noChangeArrowheads="1"/>
          </p:cNvSpPr>
          <p:nvPr/>
        </p:nvSpPr>
        <p:spPr bwMode="auto">
          <a:xfrm>
            <a:off x="38862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30</a:t>
            </a:r>
          </a:p>
        </p:txBody>
      </p:sp>
      <p:sp>
        <p:nvSpPr>
          <p:cNvPr id="62" name="Rectangle 46"/>
          <p:cNvSpPr>
            <a:spLocks noChangeArrowheads="1"/>
          </p:cNvSpPr>
          <p:nvPr/>
        </p:nvSpPr>
        <p:spPr bwMode="auto">
          <a:xfrm>
            <a:off x="51816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35</a:t>
            </a:r>
          </a:p>
        </p:txBody>
      </p:sp>
      <p:sp>
        <p:nvSpPr>
          <p:cNvPr id="63" name="Rectangle 47"/>
          <p:cNvSpPr>
            <a:spLocks noChangeArrowheads="1"/>
          </p:cNvSpPr>
          <p:nvPr/>
        </p:nvSpPr>
        <p:spPr bwMode="auto">
          <a:xfrm>
            <a:off x="6477000" y="51054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solidFill>
                  <a:schemeClr val="accent1">
                    <a:lumMod val="50000"/>
                  </a:schemeClr>
                </a:solidFill>
                <a:latin typeface="Times New Roman" pitchFamily="18" charset="0"/>
              </a:rPr>
              <a:t>50</a:t>
            </a:r>
          </a:p>
        </p:txBody>
      </p:sp>
      <p:sp>
        <p:nvSpPr>
          <p:cNvPr id="64" name="Text Box 4"/>
          <p:cNvSpPr txBox="1">
            <a:spLocks noChangeArrowheads="1"/>
          </p:cNvSpPr>
          <p:nvPr/>
        </p:nvSpPr>
        <p:spPr bwMode="auto">
          <a:xfrm>
            <a:off x="457200" y="956608"/>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solidFill>
                  <a:srgbClr val="002060"/>
                </a:solidFill>
                <a:latin typeface="+mn-lt"/>
                <a:cs typeface="Arial" pitchFamily="34" charset="0"/>
              </a:rPr>
              <a:t> </a:t>
            </a:r>
            <a:r>
              <a:rPr lang="en-US" sz="2400" dirty="0" err="1" smtClean="0">
                <a:solidFill>
                  <a:srgbClr val="002060"/>
                </a:solidFill>
                <a:latin typeface="+mn-lt"/>
                <a:cs typeface="Arial" pitchFamily="34" charset="0"/>
              </a:rPr>
              <a:t>Ví</a:t>
            </a:r>
            <a:r>
              <a:rPr lang="en-US" sz="2400" dirty="0" smtClean="0">
                <a:solidFill>
                  <a:srgbClr val="002060"/>
                </a:solidFill>
                <a:latin typeface="+mn-lt"/>
                <a:cs typeface="Arial" pitchFamily="34" charset="0"/>
              </a:rPr>
              <a:t> </a:t>
            </a:r>
            <a:r>
              <a:rPr lang="en-US" sz="2400" dirty="0" err="1" smtClean="0">
                <a:solidFill>
                  <a:srgbClr val="002060"/>
                </a:solidFill>
                <a:latin typeface="+mn-lt"/>
                <a:cs typeface="Arial" pitchFamily="34" charset="0"/>
              </a:rPr>
              <a:t>dụ</a:t>
            </a:r>
            <a:r>
              <a:rPr lang="en-US" sz="2400" dirty="0" smtClean="0">
                <a:solidFill>
                  <a:srgbClr val="002060"/>
                </a:solidFill>
                <a:latin typeface="+mn-lt"/>
                <a:cs typeface="Arial" pitchFamily="34" charset="0"/>
              </a:rPr>
              <a:t>: </a:t>
            </a:r>
            <a:r>
              <a:rPr lang="en-US" sz="2400" dirty="0" err="1">
                <a:solidFill>
                  <a:srgbClr val="002060"/>
                </a:solidFill>
                <a:latin typeface="+mn-lt"/>
                <a:cs typeface="Arial" pitchFamily="34" charset="0"/>
              </a:rPr>
              <a:t>Khi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về</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số</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cây</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trồng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được</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của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mỗi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lớp</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người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điều</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tra</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ghi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lại</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kết</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quả</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vào</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bảng</a:t>
            </a:r>
            <a:r>
              <a:rPr lang="en-US" sz="2400" dirty="0">
                <a:solidFill>
                  <a:srgbClr val="002060"/>
                </a:solidFill>
                <a:latin typeface="+mn-lt"/>
                <a:cs typeface="Arial" pitchFamily="34" charset="0"/>
              </a:rPr>
              <a:t> </a:t>
            </a:r>
            <a:r>
              <a:rPr lang="en-US" sz="2400" dirty="0" err="1">
                <a:solidFill>
                  <a:srgbClr val="002060"/>
                </a:solidFill>
                <a:latin typeface="+mn-lt"/>
                <a:cs typeface="Arial" pitchFamily="34" charset="0"/>
              </a:rPr>
              <a:t>sau</a:t>
            </a:r>
            <a:r>
              <a:rPr lang="en-US" sz="2400" dirty="0">
                <a:solidFill>
                  <a:srgbClr val="002060"/>
                </a:solidFill>
                <a:latin typeface="+mn-lt"/>
                <a:cs typeface="Arial" pitchFamily="34" charset="0"/>
              </a:rPr>
              <a:t>:</a:t>
            </a:r>
          </a:p>
          <a:p>
            <a:pPr eaLnBrk="1" hangingPunct="1">
              <a:spcBef>
                <a:spcPct val="50000"/>
              </a:spcBef>
            </a:pPr>
            <a:r>
              <a:rPr lang="en-US" sz="2400" dirty="0">
                <a:solidFill>
                  <a:srgbClr val="002060"/>
                </a:solidFill>
                <a:latin typeface="+mn-lt"/>
                <a:cs typeface="Arial" pitchFamily="34" charset="0"/>
              </a:rPr>
              <a:t>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35    30    28    </a:t>
            </a:r>
            <a:r>
              <a:rPr lang="en-US" sz="2400" dirty="0" smtClean="0">
                <a:solidFill>
                  <a:srgbClr val="002060"/>
                </a:solidFill>
                <a:latin typeface="+mn-lt"/>
                <a:cs typeface="Arial" pitchFamily="34" charset="0"/>
              </a:rPr>
              <a:t>30</a:t>
            </a:r>
            <a:r>
              <a:rPr lang="vi-VN" sz="2400" dirty="0" smtClean="0">
                <a:solidFill>
                  <a:srgbClr val="002060"/>
                </a:solidFill>
                <a:latin typeface="+mn-lt"/>
                <a:cs typeface="Arial" pitchFamily="34" charset="0"/>
              </a:rPr>
              <a:t> </a:t>
            </a:r>
            <a:r>
              <a:rPr lang="en-US" sz="2400" dirty="0" smtClean="0">
                <a:solidFill>
                  <a:srgbClr val="002060"/>
                </a:solidFill>
                <a:latin typeface="+mn-lt"/>
                <a:cs typeface="Arial" pitchFamily="34" charset="0"/>
              </a:rPr>
              <a:t>  30   </a:t>
            </a:r>
            <a:r>
              <a:rPr lang="en-US" sz="2400" dirty="0">
                <a:solidFill>
                  <a:srgbClr val="002060"/>
                </a:solidFill>
                <a:latin typeface="+mn-lt"/>
                <a:cs typeface="Arial" pitchFamily="34" charset="0"/>
              </a:rPr>
              <a:t>35    28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30    30    35 </a:t>
            </a:r>
          </a:p>
          <a:p>
            <a:pPr eaLnBrk="1" hangingPunct="1">
              <a:spcBef>
                <a:spcPct val="50000"/>
              </a:spcBef>
            </a:pPr>
            <a:r>
              <a:rPr lang="en-US" sz="2400" dirty="0">
                <a:solidFill>
                  <a:srgbClr val="002060"/>
                </a:solidFill>
                <a:latin typeface="+mn-lt"/>
                <a:cs typeface="Arial" pitchFamily="34" charset="0"/>
              </a:rPr>
              <a:t>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50    35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50    30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35    35    30 </a:t>
            </a:r>
            <a:r>
              <a:rPr lang="en-US" sz="2400" dirty="0" smtClean="0">
                <a:solidFill>
                  <a:srgbClr val="002060"/>
                </a:solidFill>
                <a:latin typeface="+mn-lt"/>
                <a:cs typeface="Arial" pitchFamily="34" charset="0"/>
              </a:rPr>
              <a:t>  </a:t>
            </a:r>
            <a:r>
              <a:rPr lang="en-US" sz="2400" dirty="0">
                <a:solidFill>
                  <a:srgbClr val="002060"/>
                </a:solidFill>
                <a:latin typeface="+mn-lt"/>
                <a:cs typeface="Arial" pitchFamily="34" charset="0"/>
              </a:rPr>
              <a:t>30    50</a:t>
            </a:r>
          </a:p>
        </p:txBody>
      </p:sp>
    </p:spTree>
    <p:extLst>
      <p:ext uri="{BB962C8B-B14F-4D97-AF65-F5344CB8AC3E}">
        <p14:creationId xmlns:p14="http://schemas.microsoft.com/office/powerpoint/2010/main" val="36406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ox(in)">
                                      <p:cBhvr>
                                        <p:cTn id="7" dur="500"/>
                                        <p:tgtEl>
                                          <p:spTgt spid="6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ox(in)">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wipe(left)">
                                      <p:cBhvr>
                                        <p:cTn id="15" dur="500"/>
                                        <p:tgtEl>
                                          <p:spTgt spid="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0">
                                            <p:txEl>
                                              <p:pRg st="0" end="0"/>
                                            </p:txEl>
                                          </p:spTgt>
                                        </p:tgtEl>
                                        <p:attrNameLst>
                                          <p:attrName>style.visibility</p:attrName>
                                        </p:attrNameLst>
                                      </p:cBhvr>
                                      <p:to>
                                        <p:strVal val="visible"/>
                                      </p:to>
                                    </p:set>
                                    <p:animEffect transition="in" filter="wipe(left)">
                                      <p:cBhvr>
                                        <p:cTn id="20" dur="500"/>
                                        <p:tgtEl>
                                          <p:spTgt spid="5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ox(in)">
                                      <p:cBhvr>
                                        <p:cTn id="25" dur="500"/>
                                        <p:tgtEl>
                                          <p:spTgt spid="51"/>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plus(in)">
                                      <p:cBhvr>
                                        <p:cTn id="28" dur="1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amond(in)">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diamond(in)">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blinds(horizontal)">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linds(horizont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blinds(horizontal)">
                                      <p:cBhvr>
                                        <p:cTn id="53" dur="5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blinds(horizontal)">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repeatCount="indefinite" fill="hold" nodeType="clickEffect">
                                  <p:stCondLst>
                                    <p:cond delay="0"/>
                                  </p:stCondLst>
                                  <p:endCondLst>
                                    <p:cond evt="onNext" delay="0">
                                      <p:tgtEl>
                                        <p:sldTgt/>
                                      </p:tgtEl>
                                    </p:cond>
                                  </p:endCondLst>
                                  <p:childTnLst>
                                    <p:animClr clrSpc="rgb" dir="cw">
                                      <p:cBhvr override="childStyle">
                                        <p:cTn id="62" dur="500" fill="hold"/>
                                        <p:tgtEl>
                                          <p:spTgt spid="55"/>
                                        </p:tgtEl>
                                        <p:attrNameLst>
                                          <p:attrName>style.color</p:attrName>
                                        </p:attrNameLst>
                                      </p:cBhvr>
                                      <p:to>
                                        <a:srgbClr val="FF0000"/>
                                      </p:to>
                                    </p:animClr>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ox(in)">
                                      <p:cBhvr>
                                        <p:cTn id="67" dur="500"/>
                                        <p:tgtEl>
                                          <p:spTgt spid="40"/>
                                        </p:tgtEl>
                                      </p:cBhvr>
                                    </p:animEffect>
                                  </p:childTnLst>
                                </p:cTn>
                              </p:par>
                            </p:childTnLst>
                          </p:cTn>
                        </p:par>
                        <p:par>
                          <p:cTn id="68" fill="hold">
                            <p:stCondLst>
                              <p:cond delay="500"/>
                            </p:stCondLst>
                            <p:childTnLst>
                              <p:par>
                                <p:cTn id="69" presetID="4" presetClass="entr" presetSubtype="16"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ox(in)">
                                      <p:cBhvr>
                                        <p:cTn id="71" dur="10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blinds(horizontal)">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80" dur="500" fill="hold"/>
                                        <p:tgtEl>
                                          <p:spTgt spid="61"/>
                                        </p:tgtEl>
                                        <p:attrNameLst>
                                          <p:attrName>style.color</p:attrName>
                                        </p:attrNameLst>
                                      </p:cBhvr>
                                      <p:to>
                                        <a:srgbClr val="FF0000"/>
                                      </p:to>
                                    </p:animClr>
                                  </p:childTnLst>
                                  <p:subTnLst>
                                    <p:audio>
                                      <p:cMediaNode>
                                        <p:cTn display="0" masterRel="sameClick">
                                          <p:stCondLst>
                                            <p:cond evt="begin" delay="0">
                                              <p:tn val="79"/>
                                            </p:cond>
                                          </p:stCondLst>
                                          <p:endCondLst>
                                            <p:cond evt="onStopAudio" delay="0">
                                              <p:tgtEl>
                                                <p:sldTgt/>
                                              </p:tgtEl>
                                            </p:cond>
                                          </p:endCondLst>
                                        </p:cTn>
                                        <p:tgtEl>
                                          <p:sndTgt r:embed="rId2" name="chimes.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box(in)">
                                      <p:cBhvr>
                                        <p:cTn id="85" dur="500"/>
                                        <p:tgtEl>
                                          <p:spTgt spid="41"/>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ox(in)">
                                      <p:cBhvr>
                                        <p:cTn id="89" dur="500"/>
                                        <p:tgtEl>
                                          <p:spTgt spid="43"/>
                                        </p:tgtEl>
                                      </p:cBhvr>
                                    </p:animEffect>
                                  </p:childTnLst>
                                </p:cTn>
                              </p:par>
                            </p:childTnLst>
                          </p:cTn>
                        </p:par>
                        <p:par>
                          <p:cTn id="90" fill="hold">
                            <p:stCondLst>
                              <p:cond delay="1000"/>
                            </p:stCondLst>
                            <p:childTnLst>
                              <p:par>
                                <p:cTn id="91" presetID="4" presetClass="entr" presetSubtype="16"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box(in)">
                                      <p:cBhvr>
                                        <p:cTn id="93" dur="500"/>
                                        <p:tgtEl>
                                          <p:spTgt spid="39"/>
                                        </p:tgtEl>
                                      </p:cBhvr>
                                    </p:animEffect>
                                  </p:childTnLst>
                                </p:cTn>
                              </p:par>
                            </p:childTnLst>
                          </p:cTn>
                        </p:par>
                        <p:par>
                          <p:cTn id="94" fill="hold">
                            <p:stCondLst>
                              <p:cond delay="1500"/>
                            </p:stCondLst>
                            <p:childTnLst>
                              <p:par>
                                <p:cTn id="95" presetID="4" presetClass="entr" presetSubtype="16"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ox(in)">
                                      <p:cBhvr>
                                        <p:cTn id="97" dur="500"/>
                                        <p:tgtEl>
                                          <p:spTgt spid="36"/>
                                        </p:tgtEl>
                                      </p:cBhvr>
                                    </p:animEffect>
                                  </p:childTnLst>
                                </p:cTn>
                              </p:par>
                            </p:childTnLst>
                          </p:cTn>
                        </p:par>
                        <p:par>
                          <p:cTn id="98" fill="hold">
                            <p:stCondLst>
                              <p:cond delay="2000"/>
                            </p:stCondLst>
                            <p:childTnLst>
                              <p:par>
                                <p:cTn id="99" presetID="4"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ox(in)">
                                      <p:cBhvr>
                                        <p:cTn id="101" dur="500"/>
                                        <p:tgtEl>
                                          <p:spTgt spid="35"/>
                                        </p:tgtEl>
                                      </p:cBhvr>
                                    </p:animEffect>
                                  </p:childTnLst>
                                </p:cTn>
                              </p:par>
                            </p:childTnLst>
                          </p:cTn>
                        </p:par>
                        <p:par>
                          <p:cTn id="102" fill="hold">
                            <p:stCondLst>
                              <p:cond delay="2500"/>
                            </p:stCondLst>
                            <p:childTnLst>
                              <p:par>
                                <p:cTn id="103" presetID="4" presetClass="entr" presetSubtype="16"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box(in)">
                                      <p:cBhvr>
                                        <p:cTn id="105" dur="500"/>
                                        <p:tgtEl>
                                          <p:spTgt spid="29"/>
                                        </p:tgtEl>
                                      </p:cBhvr>
                                    </p:animEffect>
                                  </p:childTnLst>
                                </p:cTn>
                              </p:par>
                            </p:childTnLst>
                          </p:cTn>
                        </p:par>
                        <p:par>
                          <p:cTn id="106" fill="hold">
                            <p:stCondLst>
                              <p:cond delay="3000"/>
                            </p:stCondLst>
                            <p:childTnLst>
                              <p:par>
                                <p:cTn id="107" presetID="4" presetClass="entr" presetSubtype="16"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box(in)">
                                      <p:cBhvr>
                                        <p:cTn id="109" dur="500"/>
                                        <p:tgtEl>
                                          <p:spTgt spid="26"/>
                                        </p:tgtEl>
                                      </p:cBhvr>
                                    </p:animEffect>
                                  </p:childTnLst>
                                </p:cTn>
                              </p:par>
                            </p:childTnLst>
                          </p:cTn>
                        </p:par>
                        <p:par>
                          <p:cTn id="110" fill="hold">
                            <p:stCondLst>
                              <p:cond delay="3500"/>
                            </p:stCondLst>
                            <p:childTnLst>
                              <p:par>
                                <p:cTn id="111" presetID="4" presetClass="entr" presetSubtype="16"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box(in)">
                                      <p:cBhvr>
                                        <p:cTn id="113" dur="500"/>
                                        <p:tgtEl>
                                          <p:spTgt spid="25"/>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blinds(horizontal)">
                                      <p:cBhvr>
                                        <p:cTn id="118" dur="500"/>
                                        <p:tgtEl>
                                          <p:spTgt spid="56"/>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122" dur="500" fill="hold"/>
                                        <p:tgtEl>
                                          <p:spTgt spid="62"/>
                                        </p:tgtEl>
                                        <p:attrNameLst>
                                          <p:attrName>style.color</p:attrName>
                                        </p:attrNameLst>
                                      </p:cBhvr>
                                      <p:to>
                                        <a:srgbClr val="FF0000"/>
                                      </p:to>
                                    </p:animClr>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30" dur="1000" fill="hold"/>
                                        <p:tgtEl>
                                          <p:spTgt spid="42"/>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42"/>
                                        </p:tgtEl>
                                      </p:cBhvr>
                                    </p:animEffect>
                                  </p:childTnLst>
                                </p:cTn>
                              </p:par>
                            </p:childTnLst>
                          </p:cTn>
                        </p:par>
                        <p:par>
                          <p:cTn id="135" fill="hold">
                            <p:stCondLst>
                              <p:cond delay="1000"/>
                            </p:stCondLst>
                            <p:childTnLst>
                              <p:par>
                                <p:cTn id="136" presetID="25" presetClass="entr" presetSubtype="0"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41" dur="1000" fill="hold"/>
                                        <p:tgtEl>
                                          <p:spTgt spid="38"/>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38"/>
                                        </p:tgtEl>
                                      </p:cBhvr>
                                    </p:animEffect>
                                  </p:childTnLst>
                                </p:cTn>
                              </p:par>
                            </p:childTnLst>
                          </p:cTn>
                        </p:par>
                        <p:par>
                          <p:cTn id="146" fill="hold">
                            <p:stCondLst>
                              <p:cond delay="2000"/>
                            </p:stCondLst>
                            <p:childTnLst>
                              <p:par>
                                <p:cTn id="147" presetID="25" presetClass="entr" presetSubtype="0" fill="hold" grpId="0" nodeType="afterEffect">
                                  <p:stCondLst>
                                    <p:cond delay="0"/>
                                  </p:stCondLst>
                                  <p:childTnLst>
                                    <p:set>
                                      <p:cBhvr>
                                        <p:cTn id="148" dur="1" fill="hold">
                                          <p:stCondLst>
                                            <p:cond delay="0"/>
                                          </p:stCondLst>
                                        </p:cTn>
                                        <p:tgtEl>
                                          <p:spTgt spid="34"/>
                                        </p:tgtEl>
                                        <p:attrNameLst>
                                          <p:attrName>style.visibility</p:attrName>
                                        </p:attrNameLst>
                                      </p:cBhvr>
                                      <p:to>
                                        <p:strVal val="visible"/>
                                      </p:to>
                                    </p:set>
                                    <p:anim calcmode="lin" valueType="num">
                                      <p:cBhvr>
                                        <p:cTn id="14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52" dur="1000" fill="hold"/>
                                        <p:tgtEl>
                                          <p:spTgt spid="34"/>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34"/>
                                        </p:tgtEl>
                                      </p:cBhvr>
                                    </p:animEffect>
                                  </p:childTnLst>
                                </p:cTn>
                              </p:par>
                            </p:childTnLst>
                          </p:cTn>
                        </p:par>
                        <p:par>
                          <p:cTn id="157" fill="hold">
                            <p:stCondLst>
                              <p:cond delay="3000"/>
                            </p:stCondLst>
                            <p:childTnLst>
                              <p:par>
                                <p:cTn id="158" presetID="25" presetClass="entr" presetSubtype="0" fill="hold" grpId="0" nodeType="afterEffect">
                                  <p:stCondLst>
                                    <p:cond delay="0"/>
                                  </p:stCondLst>
                                  <p:childTnLst>
                                    <p:set>
                                      <p:cBhvr>
                                        <p:cTn id="159" dur="1" fill="hold">
                                          <p:stCondLst>
                                            <p:cond delay="0"/>
                                          </p:stCondLst>
                                        </p:cTn>
                                        <p:tgtEl>
                                          <p:spTgt spid="33"/>
                                        </p:tgtEl>
                                        <p:attrNameLst>
                                          <p:attrName>style.visibility</p:attrName>
                                        </p:attrNameLst>
                                      </p:cBhvr>
                                      <p:to>
                                        <p:strVal val="visible"/>
                                      </p:to>
                                    </p:set>
                                    <p:anim calcmode="lin" valueType="num">
                                      <p:cBhvr>
                                        <p:cTn id="160"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63" dur="1000" fill="hold"/>
                                        <p:tgtEl>
                                          <p:spTgt spid="3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33"/>
                                        </p:tgtEl>
                                      </p:cBhvr>
                                    </p:animEffect>
                                  </p:childTnLst>
                                </p:cTn>
                              </p:par>
                            </p:childTnLst>
                          </p:cTn>
                        </p:par>
                        <p:par>
                          <p:cTn id="168" fill="hold">
                            <p:stCondLst>
                              <p:cond delay="4000"/>
                            </p:stCondLst>
                            <p:childTnLst>
                              <p:par>
                                <p:cTn id="169" presetID="25" presetClass="entr" presetSubtype="0" fill="hold" grpId="0" nodeType="afterEffect">
                                  <p:stCondLst>
                                    <p:cond delay="0"/>
                                  </p:stCondLst>
                                  <p:childTnLst>
                                    <p:set>
                                      <p:cBhvr>
                                        <p:cTn id="170" dur="1" fill="hold">
                                          <p:stCondLst>
                                            <p:cond delay="0"/>
                                          </p:stCondLst>
                                        </p:cTn>
                                        <p:tgtEl>
                                          <p:spTgt spid="31"/>
                                        </p:tgtEl>
                                        <p:attrNameLst>
                                          <p:attrName>style.visibility</p:attrName>
                                        </p:attrNameLst>
                                      </p:cBhvr>
                                      <p:to>
                                        <p:strVal val="visible"/>
                                      </p:to>
                                    </p:set>
                                    <p:anim calcmode="lin" valueType="num">
                                      <p:cBhvr>
                                        <p:cTn id="17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74" dur="1000" fill="hold"/>
                                        <p:tgtEl>
                                          <p:spTgt spid="31"/>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31"/>
                                        </p:tgtEl>
                                      </p:cBhvr>
                                    </p:animEffect>
                                  </p:childTnLst>
                                </p:cTn>
                              </p:par>
                            </p:childTnLst>
                          </p:cTn>
                        </p:par>
                        <p:par>
                          <p:cTn id="179" fill="hold">
                            <p:stCondLst>
                              <p:cond delay="5000"/>
                            </p:stCondLst>
                            <p:childTnLst>
                              <p:par>
                                <p:cTn id="180" presetID="25" presetClass="entr" presetSubtype="0" fill="hold" grpId="0" nodeType="afterEffect">
                                  <p:stCondLst>
                                    <p:cond delay="0"/>
                                  </p:stCondLst>
                                  <p:childTnLst>
                                    <p:set>
                                      <p:cBhvr>
                                        <p:cTn id="181" dur="1" fill="hold">
                                          <p:stCondLst>
                                            <p:cond delay="0"/>
                                          </p:stCondLst>
                                        </p:cTn>
                                        <p:tgtEl>
                                          <p:spTgt spid="28"/>
                                        </p:tgtEl>
                                        <p:attrNameLst>
                                          <p:attrName>style.visibility</p:attrName>
                                        </p:attrNameLst>
                                      </p:cBhvr>
                                      <p:to>
                                        <p:strVal val="visible"/>
                                      </p:to>
                                    </p:set>
                                    <p:anim calcmode="lin" valueType="num">
                                      <p:cBhvr>
                                        <p:cTn id="182"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85" dur="1000" fill="hold"/>
                                        <p:tgtEl>
                                          <p:spTgt spid="28"/>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28"/>
                                        </p:tgtEl>
                                      </p:cBhvr>
                                    </p:animEffect>
                                  </p:childTnLst>
                                </p:cTn>
                              </p:par>
                            </p:childTnLst>
                          </p:cTn>
                        </p:par>
                        <p:par>
                          <p:cTn id="190" fill="hold">
                            <p:stCondLst>
                              <p:cond delay="6000"/>
                            </p:stCondLst>
                            <p:childTnLst>
                              <p:par>
                                <p:cTn id="191" presetID="25" presetClass="entr" presetSubtype="0" fill="hold" grpId="0" nodeType="afterEffect">
                                  <p:stCondLst>
                                    <p:cond delay="0"/>
                                  </p:stCondLst>
                                  <p:childTnLst>
                                    <p:set>
                                      <p:cBhvr>
                                        <p:cTn id="192" dur="1" fill="hold">
                                          <p:stCondLst>
                                            <p:cond delay="0"/>
                                          </p:stCondLst>
                                        </p:cTn>
                                        <p:tgtEl>
                                          <p:spTgt spid="27"/>
                                        </p:tgtEl>
                                        <p:attrNameLst>
                                          <p:attrName>style.visibility</p:attrName>
                                        </p:attrNameLst>
                                      </p:cBhvr>
                                      <p:to>
                                        <p:strVal val="visible"/>
                                      </p:to>
                                    </p:set>
                                    <p:anim calcmode="lin" valueType="num">
                                      <p:cBhvr>
                                        <p:cTn id="193"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96" dur="1000" fill="hold"/>
                                        <p:tgtEl>
                                          <p:spTgt spid="27"/>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27"/>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blinds(horizontal)">
                                      <p:cBhvr>
                                        <p:cTn id="205" dur="500"/>
                                        <p:tgtEl>
                                          <p:spTgt spid="5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mph" presetSubtype="2" repeatCount="indefinite" fill="hold" grpId="1" nodeType="clickEffect">
                                  <p:stCondLst>
                                    <p:cond delay="0"/>
                                  </p:stCondLst>
                                  <p:endCondLst>
                                    <p:cond evt="onNext" delay="0">
                                      <p:tgtEl>
                                        <p:sldTgt/>
                                      </p:tgtEl>
                                    </p:cond>
                                  </p:endCondLst>
                                  <p:childTnLst>
                                    <p:animClr clrSpc="rgb" dir="cw">
                                      <p:cBhvr override="childStyle">
                                        <p:cTn id="209" dur="500" fill="hold"/>
                                        <p:tgtEl>
                                          <p:spTgt spid="63"/>
                                        </p:tgtEl>
                                        <p:attrNameLst>
                                          <p:attrName>style.color</p:attrName>
                                        </p:attrNameLst>
                                      </p:cBhvr>
                                      <p:to>
                                        <a:srgbClr val="CC0000"/>
                                      </p:to>
                                    </p:animClr>
                                  </p:childTnLst>
                                  <p:subTnLst>
                                    <p:audio>
                                      <p:cMediaNode>
                                        <p:cTn display="0" masterRel="sameClick">
                                          <p:stCondLst>
                                            <p:cond evt="begin" delay="0">
                                              <p:tn val="208"/>
                                            </p:cond>
                                          </p:stCondLst>
                                          <p:endCondLst>
                                            <p:cond evt="onStopAudio" delay="0">
                                              <p:tgtEl>
                                                <p:sldTgt/>
                                              </p:tgtEl>
                                            </p:cond>
                                          </p:endCondLst>
                                        </p:cTn>
                                        <p:tgtEl>
                                          <p:sndTgt r:embed="rId2" name="chimes.wav"/>
                                        </p:tgtEl>
                                      </p:cMediaNode>
                                    </p:audio>
                                  </p:subTnLst>
                                </p:cTn>
                              </p:par>
                            </p:childTnLst>
                          </p:cTn>
                        </p:par>
                      </p:childTnLst>
                    </p:cTn>
                  </p:par>
                  <p:par>
                    <p:cTn id="210" fill="hold">
                      <p:stCondLst>
                        <p:cond delay="indefinite"/>
                      </p:stCondLst>
                      <p:childTnLst>
                        <p:par>
                          <p:cTn id="211" fill="hold">
                            <p:stCondLst>
                              <p:cond delay="0"/>
                            </p:stCondLst>
                            <p:childTnLst>
                              <p:par>
                                <p:cTn id="212" presetID="48" presetClass="entr" presetSubtype="0" accel="50000" fill="hold" grpId="0" nodeType="clickEffect">
                                  <p:stCondLst>
                                    <p:cond delay="0"/>
                                  </p:stCondLst>
                                  <p:childTnLst>
                                    <p:set>
                                      <p:cBhvr>
                                        <p:cTn id="213" dur="1" fill="hold">
                                          <p:stCondLst>
                                            <p:cond delay="0"/>
                                          </p:stCondLst>
                                        </p:cTn>
                                        <p:tgtEl>
                                          <p:spTgt spid="32"/>
                                        </p:tgtEl>
                                        <p:attrNameLst>
                                          <p:attrName>style.visibility</p:attrName>
                                        </p:attrNameLst>
                                      </p:cBhvr>
                                      <p:to>
                                        <p:strVal val="visible"/>
                                      </p:to>
                                    </p:set>
                                    <p:anim calcmode="lin" valueType="num">
                                      <p:cBhvr>
                                        <p:cTn id="214"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5"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216" dur="1000" fill="hold"/>
                                        <p:tgtEl>
                                          <p:spTgt spid="32"/>
                                        </p:tgtEl>
                                        <p:attrNameLst>
                                          <p:attrName>ppt_y</p:attrName>
                                        </p:attrNameLst>
                                      </p:cBhvr>
                                      <p:tavLst>
                                        <p:tav tm="0">
                                          <p:val>
                                            <p:strVal val="#ppt_y"/>
                                          </p:val>
                                        </p:tav>
                                        <p:tav tm="100000">
                                          <p:val>
                                            <p:strVal val="#ppt_y"/>
                                          </p:val>
                                        </p:tav>
                                      </p:tavLst>
                                    </p:anim>
                                    <p:animEffect transition="in" filter="fade">
                                      <p:cBhvr>
                                        <p:cTn id="217" dur="1000"/>
                                        <p:tgtEl>
                                          <p:spTgt spid="32"/>
                                        </p:tgtEl>
                                      </p:cBhvr>
                                    </p:animEffect>
                                  </p:childTnLst>
                                </p:cTn>
                              </p:par>
                            </p:childTnLst>
                          </p:cTn>
                        </p:par>
                        <p:par>
                          <p:cTn id="218" fill="hold">
                            <p:stCondLst>
                              <p:cond delay="1000"/>
                            </p:stCondLst>
                            <p:childTnLst>
                              <p:par>
                                <p:cTn id="219" presetID="48" presetClass="entr" presetSubtype="0" accel="50000" fill="hold" grpId="0" nodeType="afterEffect">
                                  <p:stCondLst>
                                    <p:cond delay="0"/>
                                  </p:stCondLst>
                                  <p:childTnLst>
                                    <p:set>
                                      <p:cBhvr>
                                        <p:cTn id="220" dur="1" fill="hold">
                                          <p:stCondLst>
                                            <p:cond delay="0"/>
                                          </p:stCondLst>
                                        </p:cTn>
                                        <p:tgtEl>
                                          <p:spTgt spid="30"/>
                                        </p:tgtEl>
                                        <p:attrNameLst>
                                          <p:attrName>style.visibility</p:attrName>
                                        </p:attrNameLst>
                                      </p:cBhvr>
                                      <p:to>
                                        <p:strVal val="visible"/>
                                      </p:to>
                                    </p:set>
                                    <p:anim calcmode="lin" valueType="num">
                                      <p:cBhvr>
                                        <p:cTn id="221" dur="1000" fill="hold"/>
                                        <p:tgtEl>
                                          <p:spTgt spid="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2" dur="1000" fill="hold"/>
                                        <p:tgtEl>
                                          <p:spTgt spid="30"/>
                                        </p:tgtEl>
                                        <p:attrNameLst>
                                          <p:attrName>ppt_x</p:attrName>
                                        </p:attrNameLst>
                                      </p:cBhvr>
                                      <p:tavLst>
                                        <p:tav tm="0">
                                          <p:val>
                                            <p:fltVal val="-1"/>
                                          </p:val>
                                        </p:tav>
                                        <p:tav tm="50000">
                                          <p:val>
                                            <p:fltVal val="0.95"/>
                                          </p:val>
                                        </p:tav>
                                        <p:tav tm="100000">
                                          <p:val>
                                            <p:strVal val="#ppt_x"/>
                                          </p:val>
                                        </p:tav>
                                      </p:tavLst>
                                    </p:anim>
                                    <p:anim calcmode="lin" valueType="num">
                                      <p:cBhvr>
                                        <p:cTn id="223" dur="1000" fill="hold"/>
                                        <p:tgtEl>
                                          <p:spTgt spid="30"/>
                                        </p:tgtEl>
                                        <p:attrNameLst>
                                          <p:attrName>ppt_y</p:attrName>
                                        </p:attrNameLst>
                                      </p:cBhvr>
                                      <p:tavLst>
                                        <p:tav tm="0">
                                          <p:val>
                                            <p:strVal val="#ppt_y"/>
                                          </p:val>
                                        </p:tav>
                                        <p:tav tm="100000">
                                          <p:val>
                                            <p:strVal val="#ppt_y"/>
                                          </p:val>
                                        </p:tav>
                                      </p:tavLst>
                                    </p:anim>
                                    <p:animEffect transition="in" filter="fade">
                                      <p:cBhvr>
                                        <p:cTn id="224" dur="1000"/>
                                        <p:tgtEl>
                                          <p:spTgt spid="30"/>
                                        </p:tgtEl>
                                      </p:cBhvr>
                                    </p:animEffect>
                                  </p:childTnLst>
                                </p:cTn>
                              </p:par>
                            </p:childTnLst>
                          </p:cTn>
                        </p:par>
                        <p:par>
                          <p:cTn id="225" fill="hold">
                            <p:stCondLst>
                              <p:cond delay="2000"/>
                            </p:stCondLst>
                            <p:childTnLst>
                              <p:par>
                                <p:cTn id="226" presetID="48" presetClass="entr" presetSubtype="0" accel="50000" fill="hold" grpId="0" nodeType="afterEffect">
                                  <p:stCondLst>
                                    <p:cond delay="0"/>
                                  </p:stCondLst>
                                  <p:childTnLst>
                                    <p:set>
                                      <p:cBhvr>
                                        <p:cTn id="227" dur="1" fill="hold">
                                          <p:stCondLst>
                                            <p:cond delay="0"/>
                                          </p:stCondLst>
                                        </p:cTn>
                                        <p:tgtEl>
                                          <p:spTgt spid="24"/>
                                        </p:tgtEl>
                                        <p:attrNameLst>
                                          <p:attrName>style.visibility</p:attrName>
                                        </p:attrNameLst>
                                      </p:cBhvr>
                                      <p:to>
                                        <p:strVal val="visible"/>
                                      </p:to>
                                    </p:set>
                                    <p:anim calcmode="lin" valueType="num">
                                      <p:cBhvr>
                                        <p:cTn id="228"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9"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230" dur="1000" fill="hold"/>
                                        <p:tgtEl>
                                          <p:spTgt spid="24"/>
                                        </p:tgtEl>
                                        <p:attrNameLst>
                                          <p:attrName>ppt_y</p:attrName>
                                        </p:attrNameLst>
                                      </p:cBhvr>
                                      <p:tavLst>
                                        <p:tav tm="0">
                                          <p:val>
                                            <p:strVal val="#ppt_y"/>
                                          </p:val>
                                        </p:tav>
                                        <p:tav tm="100000">
                                          <p:val>
                                            <p:strVal val="#ppt_y"/>
                                          </p:val>
                                        </p:tav>
                                      </p:tavLst>
                                    </p:anim>
                                    <p:animEffect transition="in" filter="fade">
                                      <p:cBhvr>
                                        <p:cTn id="231" dur="1000"/>
                                        <p:tgtEl>
                                          <p:spTgt spid="24"/>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grpId="0" nodeType="clickEffect">
                                  <p:stCondLst>
                                    <p:cond delay="0"/>
                                  </p:stCondLst>
                                  <p:childTnLst>
                                    <p:set>
                                      <p:cBhvr>
                                        <p:cTn id="235" dur="1" fill="hold">
                                          <p:stCondLst>
                                            <p:cond delay="0"/>
                                          </p:stCondLst>
                                        </p:cTn>
                                        <p:tgtEl>
                                          <p:spTgt spid="59"/>
                                        </p:tgtEl>
                                        <p:attrNameLst>
                                          <p:attrName>style.visibility</p:attrName>
                                        </p:attrNameLst>
                                      </p:cBhvr>
                                      <p:to>
                                        <p:strVal val="visible"/>
                                      </p:to>
                                    </p:set>
                                    <p:animEffect transition="in" filter="blinds(horizontal)">
                                      <p:cBhvr>
                                        <p:cTn id="236" dur="500"/>
                                        <p:tgtEl>
                                          <p:spTgt spid="59"/>
                                        </p:tgtEl>
                                      </p:cBhvr>
                                    </p:animEffect>
                                  </p:childTnLst>
                                </p:cTn>
                              </p:par>
                            </p:childTnLst>
                          </p:cTn>
                        </p:par>
                      </p:childTnLst>
                    </p:cTn>
                  </p:par>
                  <p:par>
                    <p:cTn id="237" fill="hold">
                      <p:stCondLst>
                        <p:cond delay="indefinite"/>
                      </p:stCondLst>
                      <p:childTnLst>
                        <p:par>
                          <p:cTn id="238" fill="hold">
                            <p:stCondLst>
                              <p:cond delay="0"/>
                            </p:stCondLst>
                            <p:childTnLst>
                              <p:par>
                                <p:cTn id="239" presetID="4" presetClass="exit" presetSubtype="16" fill="hold" grpId="1" nodeType="clickEffect">
                                  <p:stCondLst>
                                    <p:cond delay="0"/>
                                  </p:stCondLst>
                                  <p:childTnLst>
                                    <p:animEffect transition="out" filter="box(in)">
                                      <p:cBhvr>
                                        <p:cTn id="240" dur="500"/>
                                        <p:tgtEl>
                                          <p:spTgt spid="24"/>
                                        </p:tgtEl>
                                      </p:cBhvr>
                                    </p:animEffect>
                                    <p:set>
                                      <p:cBhvr>
                                        <p:cTn id="241" dur="1" fill="hold">
                                          <p:stCondLst>
                                            <p:cond delay="499"/>
                                          </p:stCondLst>
                                        </p:cTn>
                                        <p:tgtEl>
                                          <p:spTgt spid="24"/>
                                        </p:tgtEl>
                                        <p:attrNameLst>
                                          <p:attrName>style.visibility</p:attrName>
                                        </p:attrNameLst>
                                      </p:cBhvr>
                                      <p:to>
                                        <p:strVal val="hidden"/>
                                      </p:to>
                                    </p:set>
                                  </p:childTnLst>
                                </p:cTn>
                              </p:par>
                              <p:par>
                                <p:cTn id="242" presetID="4" presetClass="exit" presetSubtype="16" fill="hold" grpId="1" nodeType="withEffect">
                                  <p:stCondLst>
                                    <p:cond delay="0"/>
                                  </p:stCondLst>
                                  <p:childTnLst>
                                    <p:animEffect transition="out" filter="box(in)">
                                      <p:cBhvr>
                                        <p:cTn id="243" dur="500"/>
                                        <p:tgtEl>
                                          <p:spTgt spid="30"/>
                                        </p:tgtEl>
                                      </p:cBhvr>
                                    </p:animEffect>
                                    <p:set>
                                      <p:cBhvr>
                                        <p:cTn id="244" dur="1" fill="hold">
                                          <p:stCondLst>
                                            <p:cond delay="499"/>
                                          </p:stCondLst>
                                        </p:cTn>
                                        <p:tgtEl>
                                          <p:spTgt spid="30"/>
                                        </p:tgtEl>
                                        <p:attrNameLst>
                                          <p:attrName>style.visibility</p:attrName>
                                        </p:attrNameLst>
                                      </p:cBhvr>
                                      <p:to>
                                        <p:strVal val="hidden"/>
                                      </p:to>
                                    </p:set>
                                  </p:childTnLst>
                                </p:cTn>
                              </p:par>
                              <p:par>
                                <p:cTn id="245" presetID="4" presetClass="exit" presetSubtype="16" fill="hold" grpId="1" nodeType="withEffect">
                                  <p:stCondLst>
                                    <p:cond delay="0"/>
                                  </p:stCondLst>
                                  <p:childTnLst>
                                    <p:animEffect transition="out" filter="box(in)">
                                      <p:cBhvr>
                                        <p:cTn id="246" dur="500"/>
                                        <p:tgtEl>
                                          <p:spTgt spid="32"/>
                                        </p:tgtEl>
                                      </p:cBhvr>
                                    </p:animEffect>
                                    <p:set>
                                      <p:cBhvr>
                                        <p:cTn id="247" dur="1" fill="hold">
                                          <p:stCondLst>
                                            <p:cond delay="499"/>
                                          </p:stCondLst>
                                        </p:cTn>
                                        <p:tgtEl>
                                          <p:spTgt spid="32"/>
                                        </p:tgtEl>
                                        <p:attrNameLst>
                                          <p:attrName>style.visibility</p:attrName>
                                        </p:attrNameLst>
                                      </p:cBhvr>
                                      <p:to>
                                        <p:strVal val="hidden"/>
                                      </p:to>
                                    </p:set>
                                  </p:childTnLst>
                                </p:cTn>
                              </p:par>
                              <p:par>
                                <p:cTn id="248" presetID="4" presetClass="exit" presetSubtype="16" fill="hold" grpId="1" nodeType="withEffect">
                                  <p:stCondLst>
                                    <p:cond delay="0"/>
                                  </p:stCondLst>
                                  <p:childTnLst>
                                    <p:animEffect transition="out" filter="box(in)">
                                      <p:cBhvr>
                                        <p:cTn id="249" dur="500"/>
                                        <p:tgtEl>
                                          <p:spTgt spid="42"/>
                                        </p:tgtEl>
                                      </p:cBhvr>
                                    </p:animEffect>
                                    <p:set>
                                      <p:cBhvr>
                                        <p:cTn id="250" dur="1" fill="hold">
                                          <p:stCondLst>
                                            <p:cond delay="499"/>
                                          </p:stCondLst>
                                        </p:cTn>
                                        <p:tgtEl>
                                          <p:spTgt spid="42"/>
                                        </p:tgtEl>
                                        <p:attrNameLst>
                                          <p:attrName>style.visibility</p:attrName>
                                        </p:attrNameLst>
                                      </p:cBhvr>
                                      <p:to>
                                        <p:strVal val="hidden"/>
                                      </p:to>
                                    </p:set>
                                  </p:childTnLst>
                                </p:cTn>
                              </p:par>
                              <p:par>
                                <p:cTn id="251" presetID="4" presetClass="exit" presetSubtype="16" fill="hold" grpId="1" nodeType="withEffect">
                                  <p:stCondLst>
                                    <p:cond delay="0"/>
                                  </p:stCondLst>
                                  <p:childTnLst>
                                    <p:animEffect transition="out" filter="box(in)">
                                      <p:cBhvr>
                                        <p:cTn id="252" dur="500"/>
                                        <p:tgtEl>
                                          <p:spTgt spid="41"/>
                                        </p:tgtEl>
                                      </p:cBhvr>
                                    </p:animEffect>
                                    <p:set>
                                      <p:cBhvr>
                                        <p:cTn id="253" dur="1" fill="hold">
                                          <p:stCondLst>
                                            <p:cond delay="499"/>
                                          </p:stCondLst>
                                        </p:cTn>
                                        <p:tgtEl>
                                          <p:spTgt spid="41"/>
                                        </p:tgtEl>
                                        <p:attrNameLst>
                                          <p:attrName>style.visibility</p:attrName>
                                        </p:attrNameLst>
                                      </p:cBhvr>
                                      <p:to>
                                        <p:strVal val="hidden"/>
                                      </p:to>
                                    </p:set>
                                  </p:childTnLst>
                                </p:cTn>
                              </p:par>
                              <p:par>
                                <p:cTn id="254" presetID="4" presetClass="exit" presetSubtype="16" fill="hold" grpId="1" nodeType="withEffect">
                                  <p:stCondLst>
                                    <p:cond delay="0"/>
                                  </p:stCondLst>
                                  <p:childTnLst>
                                    <p:animEffect transition="out" filter="box(in)">
                                      <p:cBhvr>
                                        <p:cTn id="255" dur="500"/>
                                        <p:tgtEl>
                                          <p:spTgt spid="40"/>
                                        </p:tgtEl>
                                      </p:cBhvr>
                                    </p:animEffect>
                                    <p:set>
                                      <p:cBhvr>
                                        <p:cTn id="256" dur="1" fill="hold">
                                          <p:stCondLst>
                                            <p:cond delay="499"/>
                                          </p:stCondLst>
                                        </p:cTn>
                                        <p:tgtEl>
                                          <p:spTgt spid="40"/>
                                        </p:tgtEl>
                                        <p:attrNameLst>
                                          <p:attrName>style.visibility</p:attrName>
                                        </p:attrNameLst>
                                      </p:cBhvr>
                                      <p:to>
                                        <p:strVal val="hidden"/>
                                      </p:to>
                                    </p:set>
                                  </p:childTnLst>
                                </p:cTn>
                              </p:par>
                              <p:par>
                                <p:cTn id="257" presetID="4" presetClass="exit" presetSubtype="16" fill="hold" grpId="1" nodeType="withEffect">
                                  <p:stCondLst>
                                    <p:cond delay="0"/>
                                  </p:stCondLst>
                                  <p:childTnLst>
                                    <p:animEffect transition="out" filter="box(in)">
                                      <p:cBhvr>
                                        <p:cTn id="258" dur="500"/>
                                        <p:tgtEl>
                                          <p:spTgt spid="43"/>
                                        </p:tgtEl>
                                      </p:cBhvr>
                                    </p:animEffect>
                                    <p:set>
                                      <p:cBhvr>
                                        <p:cTn id="259" dur="1" fill="hold">
                                          <p:stCondLst>
                                            <p:cond delay="499"/>
                                          </p:stCondLst>
                                        </p:cTn>
                                        <p:tgtEl>
                                          <p:spTgt spid="43"/>
                                        </p:tgtEl>
                                        <p:attrNameLst>
                                          <p:attrName>style.visibility</p:attrName>
                                        </p:attrNameLst>
                                      </p:cBhvr>
                                      <p:to>
                                        <p:strVal val="hidden"/>
                                      </p:to>
                                    </p:set>
                                  </p:childTnLst>
                                </p:cTn>
                              </p:par>
                              <p:par>
                                <p:cTn id="260" presetID="4" presetClass="exit" presetSubtype="16" fill="hold" grpId="1" nodeType="withEffect">
                                  <p:stCondLst>
                                    <p:cond delay="0"/>
                                  </p:stCondLst>
                                  <p:childTnLst>
                                    <p:animEffect transition="out" filter="box(in)">
                                      <p:cBhvr>
                                        <p:cTn id="261" dur="500"/>
                                        <p:tgtEl>
                                          <p:spTgt spid="39"/>
                                        </p:tgtEl>
                                      </p:cBhvr>
                                    </p:animEffect>
                                    <p:set>
                                      <p:cBhvr>
                                        <p:cTn id="262" dur="1" fill="hold">
                                          <p:stCondLst>
                                            <p:cond delay="499"/>
                                          </p:stCondLst>
                                        </p:cTn>
                                        <p:tgtEl>
                                          <p:spTgt spid="39"/>
                                        </p:tgtEl>
                                        <p:attrNameLst>
                                          <p:attrName>style.visibility</p:attrName>
                                        </p:attrNameLst>
                                      </p:cBhvr>
                                      <p:to>
                                        <p:strVal val="hidden"/>
                                      </p:to>
                                    </p:set>
                                  </p:childTnLst>
                                </p:cTn>
                              </p:par>
                              <p:par>
                                <p:cTn id="263" presetID="4" presetClass="exit" presetSubtype="16" fill="hold" grpId="1" nodeType="withEffect">
                                  <p:stCondLst>
                                    <p:cond delay="0"/>
                                  </p:stCondLst>
                                  <p:childTnLst>
                                    <p:animEffect transition="out" filter="box(in)">
                                      <p:cBhvr>
                                        <p:cTn id="264" dur="500"/>
                                        <p:tgtEl>
                                          <p:spTgt spid="38"/>
                                        </p:tgtEl>
                                      </p:cBhvr>
                                    </p:animEffect>
                                    <p:set>
                                      <p:cBhvr>
                                        <p:cTn id="265" dur="1" fill="hold">
                                          <p:stCondLst>
                                            <p:cond delay="499"/>
                                          </p:stCondLst>
                                        </p:cTn>
                                        <p:tgtEl>
                                          <p:spTgt spid="38"/>
                                        </p:tgtEl>
                                        <p:attrNameLst>
                                          <p:attrName>style.visibility</p:attrName>
                                        </p:attrNameLst>
                                      </p:cBhvr>
                                      <p:to>
                                        <p:strVal val="hidden"/>
                                      </p:to>
                                    </p:set>
                                  </p:childTnLst>
                                </p:cTn>
                              </p:par>
                              <p:par>
                                <p:cTn id="266" presetID="4" presetClass="exit" presetSubtype="16" fill="hold" grpId="1" nodeType="withEffect">
                                  <p:stCondLst>
                                    <p:cond delay="0"/>
                                  </p:stCondLst>
                                  <p:childTnLst>
                                    <p:animEffect transition="out" filter="box(in)">
                                      <p:cBhvr>
                                        <p:cTn id="267" dur="500"/>
                                        <p:tgtEl>
                                          <p:spTgt spid="37"/>
                                        </p:tgtEl>
                                      </p:cBhvr>
                                    </p:animEffect>
                                    <p:set>
                                      <p:cBhvr>
                                        <p:cTn id="268" dur="1" fill="hold">
                                          <p:stCondLst>
                                            <p:cond delay="499"/>
                                          </p:stCondLst>
                                        </p:cTn>
                                        <p:tgtEl>
                                          <p:spTgt spid="37"/>
                                        </p:tgtEl>
                                        <p:attrNameLst>
                                          <p:attrName>style.visibility</p:attrName>
                                        </p:attrNameLst>
                                      </p:cBhvr>
                                      <p:to>
                                        <p:strVal val="hidden"/>
                                      </p:to>
                                    </p:set>
                                  </p:childTnLst>
                                </p:cTn>
                              </p:par>
                              <p:par>
                                <p:cTn id="269" presetID="4" presetClass="exit" presetSubtype="16" fill="hold" grpId="1" nodeType="withEffect">
                                  <p:stCondLst>
                                    <p:cond delay="0"/>
                                  </p:stCondLst>
                                  <p:childTnLst>
                                    <p:animEffect transition="out" filter="box(in)">
                                      <p:cBhvr>
                                        <p:cTn id="270" dur="500"/>
                                        <p:tgtEl>
                                          <p:spTgt spid="36"/>
                                        </p:tgtEl>
                                      </p:cBhvr>
                                    </p:animEffect>
                                    <p:set>
                                      <p:cBhvr>
                                        <p:cTn id="271" dur="1" fill="hold">
                                          <p:stCondLst>
                                            <p:cond delay="499"/>
                                          </p:stCondLst>
                                        </p:cTn>
                                        <p:tgtEl>
                                          <p:spTgt spid="36"/>
                                        </p:tgtEl>
                                        <p:attrNameLst>
                                          <p:attrName>style.visibility</p:attrName>
                                        </p:attrNameLst>
                                      </p:cBhvr>
                                      <p:to>
                                        <p:strVal val="hidden"/>
                                      </p:to>
                                    </p:set>
                                  </p:childTnLst>
                                </p:cTn>
                              </p:par>
                              <p:par>
                                <p:cTn id="272" presetID="4" presetClass="exit" presetSubtype="16" fill="hold" grpId="1" nodeType="withEffect">
                                  <p:stCondLst>
                                    <p:cond delay="0"/>
                                  </p:stCondLst>
                                  <p:childTnLst>
                                    <p:animEffect transition="out" filter="box(in)">
                                      <p:cBhvr>
                                        <p:cTn id="273" dur="500"/>
                                        <p:tgtEl>
                                          <p:spTgt spid="35"/>
                                        </p:tgtEl>
                                      </p:cBhvr>
                                    </p:animEffect>
                                    <p:set>
                                      <p:cBhvr>
                                        <p:cTn id="274" dur="1" fill="hold">
                                          <p:stCondLst>
                                            <p:cond delay="499"/>
                                          </p:stCondLst>
                                        </p:cTn>
                                        <p:tgtEl>
                                          <p:spTgt spid="35"/>
                                        </p:tgtEl>
                                        <p:attrNameLst>
                                          <p:attrName>style.visibility</p:attrName>
                                        </p:attrNameLst>
                                      </p:cBhvr>
                                      <p:to>
                                        <p:strVal val="hidden"/>
                                      </p:to>
                                    </p:set>
                                  </p:childTnLst>
                                </p:cTn>
                              </p:par>
                              <p:par>
                                <p:cTn id="275" presetID="4" presetClass="exit" presetSubtype="16" fill="hold" grpId="1" nodeType="withEffect">
                                  <p:stCondLst>
                                    <p:cond delay="0"/>
                                  </p:stCondLst>
                                  <p:childTnLst>
                                    <p:animEffect transition="out" filter="box(in)">
                                      <p:cBhvr>
                                        <p:cTn id="276" dur="500"/>
                                        <p:tgtEl>
                                          <p:spTgt spid="34"/>
                                        </p:tgtEl>
                                      </p:cBhvr>
                                    </p:animEffect>
                                    <p:set>
                                      <p:cBhvr>
                                        <p:cTn id="277" dur="1" fill="hold">
                                          <p:stCondLst>
                                            <p:cond delay="499"/>
                                          </p:stCondLst>
                                        </p:cTn>
                                        <p:tgtEl>
                                          <p:spTgt spid="34"/>
                                        </p:tgtEl>
                                        <p:attrNameLst>
                                          <p:attrName>style.visibility</p:attrName>
                                        </p:attrNameLst>
                                      </p:cBhvr>
                                      <p:to>
                                        <p:strVal val="hidden"/>
                                      </p:to>
                                    </p:set>
                                  </p:childTnLst>
                                </p:cTn>
                              </p:par>
                              <p:par>
                                <p:cTn id="278" presetID="4" presetClass="exit" presetSubtype="16" fill="hold" grpId="1" nodeType="withEffect">
                                  <p:stCondLst>
                                    <p:cond delay="0"/>
                                  </p:stCondLst>
                                  <p:childTnLst>
                                    <p:animEffect transition="out" filter="box(in)">
                                      <p:cBhvr>
                                        <p:cTn id="279" dur="500"/>
                                        <p:tgtEl>
                                          <p:spTgt spid="33"/>
                                        </p:tgtEl>
                                      </p:cBhvr>
                                    </p:animEffect>
                                    <p:set>
                                      <p:cBhvr>
                                        <p:cTn id="280" dur="1" fill="hold">
                                          <p:stCondLst>
                                            <p:cond delay="499"/>
                                          </p:stCondLst>
                                        </p:cTn>
                                        <p:tgtEl>
                                          <p:spTgt spid="33"/>
                                        </p:tgtEl>
                                        <p:attrNameLst>
                                          <p:attrName>style.visibility</p:attrName>
                                        </p:attrNameLst>
                                      </p:cBhvr>
                                      <p:to>
                                        <p:strVal val="hidden"/>
                                      </p:to>
                                    </p:set>
                                  </p:childTnLst>
                                </p:cTn>
                              </p:par>
                              <p:par>
                                <p:cTn id="281" presetID="4" presetClass="exit" presetSubtype="16" fill="hold" grpId="1" nodeType="withEffect">
                                  <p:stCondLst>
                                    <p:cond delay="0"/>
                                  </p:stCondLst>
                                  <p:childTnLst>
                                    <p:animEffect transition="out" filter="box(in)">
                                      <p:cBhvr>
                                        <p:cTn id="282" dur="500"/>
                                        <p:tgtEl>
                                          <p:spTgt spid="31"/>
                                        </p:tgtEl>
                                      </p:cBhvr>
                                    </p:animEffect>
                                    <p:set>
                                      <p:cBhvr>
                                        <p:cTn id="283" dur="1" fill="hold">
                                          <p:stCondLst>
                                            <p:cond delay="499"/>
                                          </p:stCondLst>
                                        </p:cTn>
                                        <p:tgtEl>
                                          <p:spTgt spid="31"/>
                                        </p:tgtEl>
                                        <p:attrNameLst>
                                          <p:attrName>style.visibility</p:attrName>
                                        </p:attrNameLst>
                                      </p:cBhvr>
                                      <p:to>
                                        <p:strVal val="hidden"/>
                                      </p:to>
                                    </p:set>
                                  </p:childTnLst>
                                </p:cTn>
                              </p:par>
                              <p:par>
                                <p:cTn id="284" presetID="4" presetClass="exit" presetSubtype="16" fill="hold" grpId="1" nodeType="withEffect">
                                  <p:stCondLst>
                                    <p:cond delay="0"/>
                                  </p:stCondLst>
                                  <p:childTnLst>
                                    <p:animEffect transition="out" filter="box(in)">
                                      <p:cBhvr>
                                        <p:cTn id="285" dur="500"/>
                                        <p:tgtEl>
                                          <p:spTgt spid="29"/>
                                        </p:tgtEl>
                                      </p:cBhvr>
                                    </p:animEffect>
                                    <p:set>
                                      <p:cBhvr>
                                        <p:cTn id="286" dur="1" fill="hold">
                                          <p:stCondLst>
                                            <p:cond delay="499"/>
                                          </p:stCondLst>
                                        </p:cTn>
                                        <p:tgtEl>
                                          <p:spTgt spid="29"/>
                                        </p:tgtEl>
                                        <p:attrNameLst>
                                          <p:attrName>style.visibility</p:attrName>
                                        </p:attrNameLst>
                                      </p:cBhvr>
                                      <p:to>
                                        <p:strVal val="hidden"/>
                                      </p:to>
                                    </p:set>
                                  </p:childTnLst>
                                </p:cTn>
                              </p:par>
                              <p:par>
                                <p:cTn id="287" presetID="4" presetClass="exit" presetSubtype="16" fill="hold" grpId="1" nodeType="withEffect">
                                  <p:stCondLst>
                                    <p:cond delay="0"/>
                                  </p:stCondLst>
                                  <p:childTnLst>
                                    <p:animEffect transition="out" filter="box(in)">
                                      <p:cBhvr>
                                        <p:cTn id="288" dur="500"/>
                                        <p:tgtEl>
                                          <p:spTgt spid="28"/>
                                        </p:tgtEl>
                                      </p:cBhvr>
                                    </p:animEffect>
                                    <p:set>
                                      <p:cBhvr>
                                        <p:cTn id="289" dur="1" fill="hold">
                                          <p:stCondLst>
                                            <p:cond delay="499"/>
                                          </p:stCondLst>
                                        </p:cTn>
                                        <p:tgtEl>
                                          <p:spTgt spid="28"/>
                                        </p:tgtEl>
                                        <p:attrNameLst>
                                          <p:attrName>style.visibility</p:attrName>
                                        </p:attrNameLst>
                                      </p:cBhvr>
                                      <p:to>
                                        <p:strVal val="hidden"/>
                                      </p:to>
                                    </p:set>
                                  </p:childTnLst>
                                </p:cTn>
                              </p:par>
                              <p:par>
                                <p:cTn id="290" presetID="4" presetClass="exit" presetSubtype="16" fill="hold" grpId="1" nodeType="withEffect">
                                  <p:stCondLst>
                                    <p:cond delay="0"/>
                                  </p:stCondLst>
                                  <p:childTnLst>
                                    <p:animEffect transition="out" filter="box(in)">
                                      <p:cBhvr>
                                        <p:cTn id="291" dur="500"/>
                                        <p:tgtEl>
                                          <p:spTgt spid="27"/>
                                        </p:tgtEl>
                                      </p:cBhvr>
                                    </p:animEffect>
                                    <p:set>
                                      <p:cBhvr>
                                        <p:cTn id="292" dur="1" fill="hold">
                                          <p:stCondLst>
                                            <p:cond delay="499"/>
                                          </p:stCondLst>
                                        </p:cTn>
                                        <p:tgtEl>
                                          <p:spTgt spid="27"/>
                                        </p:tgtEl>
                                        <p:attrNameLst>
                                          <p:attrName>style.visibility</p:attrName>
                                        </p:attrNameLst>
                                      </p:cBhvr>
                                      <p:to>
                                        <p:strVal val="hidden"/>
                                      </p:to>
                                    </p:set>
                                  </p:childTnLst>
                                </p:cTn>
                              </p:par>
                              <p:par>
                                <p:cTn id="293" presetID="4" presetClass="exit" presetSubtype="16" fill="hold" grpId="1" nodeType="withEffect">
                                  <p:stCondLst>
                                    <p:cond delay="0"/>
                                  </p:stCondLst>
                                  <p:childTnLst>
                                    <p:animEffect transition="out" filter="box(in)">
                                      <p:cBhvr>
                                        <p:cTn id="294" dur="500"/>
                                        <p:tgtEl>
                                          <p:spTgt spid="26"/>
                                        </p:tgtEl>
                                      </p:cBhvr>
                                    </p:animEffect>
                                    <p:set>
                                      <p:cBhvr>
                                        <p:cTn id="295" dur="1" fill="hold">
                                          <p:stCondLst>
                                            <p:cond delay="499"/>
                                          </p:stCondLst>
                                        </p:cTn>
                                        <p:tgtEl>
                                          <p:spTgt spid="26"/>
                                        </p:tgtEl>
                                        <p:attrNameLst>
                                          <p:attrName>style.visibility</p:attrName>
                                        </p:attrNameLst>
                                      </p:cBhvr>
                                      <p:to>
                                        <p:strVal val="hidden"/>
                                      </p:to>
                                    </p:set>
                                  </p:childTnLst>
                                </p:cTn>
                              </p:par>
                              <p:par>
                                <p:cTn id="296" presetID="4" presetClass="exit" presetSubtype="16" fill="hold" grpId="1" nodeType="withEffect">
                                  <p:stCondLst>
                                    <p:cond delay="0"/>
                                  </p:stCondLst>
                                  <p:childTnLst>
                                    <p:animEffect transition="out" filter="box(in)">
                                      <p:cBhvr>
                                        <p:cTn id="297" dur="500"/>
                                        <p:tgtEl>
                                          <p:spTgt spid="25"/>
                                        </p:tgtEl>
                                      </p:cBhvr>
                                    </p:animEffect>
                                    <p:set>
                                      <p:cBhvr>
                                        <p:cTn id="298" dur="1" fill="hold">
                                          <p:stCondLst>
                                            <p:cond delay="499"/>
                                          </p:stCondLst>
                                        </p:cTn>
                                        <p:tgtEl>
                                          <p:spTgt spid="25"/>
                                        </p:tgtEl>
                                        <p:attrNameLst>
                                          <p:attrName>style.visibility</p:attrName>
                                        </p:attrNameLst>
                                      </p:cBhvr>
                                      <p:to>
                                        <p:strVal val="hidden"/>
                                      </p:to>
                                    </p:set>
                                  </p:childTnLst>
                                </p:cTn>
                              </p:par>
                              <p:par>
                                <p:cTn id="299" presetID="3" presetClass="entr" presetSubtype="10" fill="hold" grpId="0" nodeType="withEffect">
                                  <p:stCondLst>
                                    <p:cond delay="0"/>
                                  </p:stCondLst>
                                  <p:childTnLst>
                                    <p:set>
                                      <p:cBhvr>
                                        <p:cTn id="300" dur="1" fill="hold">
                                          <p:stCondLst>
                                            <p:cond delay="0"/>
                                          </p:stCondLst>
                                        </p:cTn>
                                        <p:tgtEl>
                                          <p:spTgt spid="57"/>
                                        </p:tgtEl>
                                        <p:attrNameLst>
                                          <p:attrName>style.visibility</p:attrName>
                                        </p:attrNameLst>
                                      </p:cBhvr>
                                      <p:to>
                                        <p:strVal val="visible"/>
                                      </p:to>
                                    </p:set>
                                    <p:animEffect transition="in" filter="blinds(horizontal)">
                                      <p:cBhvr>
                                        <p:cTn id="30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8" grpId="0" animBg="1"/>
      <p:bldP spid="51" grpId="0"/>
      <p:bldP spid="52" grpId="0"/>
      <p:bldP spid="53" grpId="0"/>
      <p:bldP spid="55" grpId="0"/>
      <p:bldP spid="56" grpId="0"/>
      <p:bldP spid="57" grpId="0"/>
      <p:bldP spid="58" grpId="0"/>
      <p:bldP spid="59" grpId="0"/>
      <p:bldP spid="60" grpId="0"/>
      <p:bldP spid="61" grpId="0"/>
      <p:bldP spid="61" grpId="1"/>
      <p:bldP spid="62" grpId="0"/>
      <p:bldP spid="62" grpId="1"/>
      <p:bldP spid="63" grpId="0"/>
      <p:bldP spid="63" grpId="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vi-VN" sz="2800" dirty="0">
                <a:latin typeface="Times New Roman" pitchFamily="18" charset="0"/>
                <a:cs typeface="Times New Roman" pitchFamily="18" charset="0"/>
              </a:endParaRPr>
            </a:p>
          </p:txBody>
        </p:sp>
      </p:grpSp>
      <p:sp>
        <p:nvSpPr>
          <p:cNvPr id="8" name="Text Box 105"/>
          <p:cNvSpPr txBox="1">
            <a:spLocks noChangeArrowheads="1"/>
          </p:cNvSpPr>
          <p:nvPr/>
        </p:nvSpPr>
        <p:spPr bwMode="auto">
          <a:xfrm>
            <a:off x="0" y="57148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err="1">
                <a:solidFill>
                  <a:srgbClr val="002060"/>
                </a:solidFill>
                <a:latin typeface="+mn-lt"/>
              </a:rPr>
              <a:t>Xét</a:t>
            </a:r>
            <a:r>
              <a:rPr lang="en-US" sz="2400" dirty="0">
                <a:solidFill>
                  <a:srgbClr val="002060"/>
                </a:solidFill>
                <a:latin typeface="+mn-lt"/>
              </a:rPr>
              <a:t> </a:t>
            </a:r>
            <a:r>
              <a:rPr lang="en-US" sz="2400" dirty="0" err="1">
                <a:solidFill>
                  <a:srgbClr val="002060"/>
                </a:solidFill>
                <a:latin typeface="+mn-lt"/>
              </a:rPr>
              <a:t>bảng</a:t>
            </a:r>
            <a:r>
              <a:rPr lang="en-US" sz="2400" dirty="0">
                <a:solidFill>
                  <a:srgbClr val="002060"/>
                </a:solidFill>
                <a:latin typeface="+mn-lt"/>
              </a:rPr>
              <a:t> “</a:t>
            </a:r>
            <a:r>
              <a:rPr lang="en-US" sz="2400" dirty="0" err="1">
                <a:solidFill>
                  <a:srgbClr val="002060"/>
                </a:solidFill>
                <a:latin typeface="+mn-lt"/>
              </a:rPr>
              <a:t>tần</a:t>
            </a:r>
            <a:r>
              <a:rPr lang="en-US" sz="2400" dirty="0">
                <a:solidFill>
                  <a:srgbClr val="002060"/>
                </a:solidFill>
                <a:latin typeface="+mn-lt"/>
              </a:rPr>
              <a:t> </a:t>
            </a:r>
            <a:r>
              <a:rPr lang="en-US" sz="2400" dirty="0" err="1">
                <a:solidFill>
                  <a:srgbClr val="002060"/>
                </a:solidFill>
                <a:latin typeface="+mn-lt"/>
              </a:rPr>
              <a:t>số</a:t>
            </a:r>
            <a:r>
              <a:rPr lang="en-US" sz="2400" dirty="0">
                <a:solidFill>
                  <a:srgbClr val="002060"/>
                </a:solidFill>
                <a:latin typeface="+mn-lt"/>
              </a:rPr>
              <a:t>” </a:t>
            </a:r>
            <a:r>
              <a:rPr lang="en-US" sz="2400" dirty="0" err="1">
                <a:solidFill>
                  <a:srgbClr val="002060"/>
                </a:solidFill>
                <a:latin typeface="+mn-lt"/>
              </a:rPr>
              <a:t>về</a:t>
            </a:r>
            <a:r>
              <a:rPr lang="en-US" sz="2400" dirty="0">
                <a:solidFill>
                  <a:srgbClr val="002060"/>
                </a:solidFill>
                <a:latin typeface="+mn-lt"/>
              </a:rPr>
              <a:t> </a:t>
            </a:r>
            <a:r>
              <a:rPr lang="en-US" sz="2400" dirty="0" err="1">
                <a:solidFill>
                  <a:srgbClr val="002060"/>
                </a:solidFill>
                <a:latin typeface="+mn-lt"/>
              </a:rPr>
              <a:t>số</a:t>
            </a:r>
            <a:r>
              <a:rPr lang="en-US" sz="2400" dirty="0">
                <a:solidFill>
                  <a:srgbClr val="002060"/>
                </a:solidFill>
                <a:latin typeface="+mn-lt"/>
              </a:rPr>
              <a:t> </a:t>
            </a:r>
            <a:r>
              <a:rPr lang="en-US" sz="2400" dirty="0" err="1">
                <a:solidFill>
                  <a:srgbClr val="002060"/>
                </a:solidFill>
                <a:latin typeface="+mn-lt"/>
              </a:rPr>
              <a:t>cây</a:t>
            </a:r>
            <a:r>
              <a:rPr lang="en-US" sz="2400" dirty="0">
                <a:solidFill>
                  <a:srgbClr val="002060"/>
                </a:solidFill>
                <a:latin typeface="+mn-lt"/>
              </a:rPr>
              <a:t> </a:t>
            </a:r>
            <a:r>
              <a:rPr lang="en-US" sz="2400" dirty="0" err="1">
                <a:solidFill>
                  <a:srgbClr val="002060"/>
                </a:solidFill>
                <a:latin typeface="+mn-lt"/>
              </a:rPr>
              <a:t>trồng</a:t>
            </a:r>
            <a:r>
              <a:rPr lang="en-US" sz="2400" dirty="0">
                <a:solidFill>
                  <a:srgbClr val="002060"/>
                </a:solidFill>
                <a:latin typeface="+mn-lt"/>
              </a:rPr>
              <a:t> </a:t>
            </a:r>
            <a:r>
              <a:rPr lang="en-US" sz="2400" dirty="0" err="1">
                <a:solidFill>
                  <a:srgbClr val="002060"/>
                </a:solidFill>
                <a:latin typeface="+mn-lt"/>
              </a:rPr>
              <a:t>được</a:t>
            </a:r>
            <a:r>
              <a:rPr lang="en-US" sz="2400" dirty="0">
                <a:solidFill>
                  <a:srgbClr val="002060"/>
                </a:solidFill>
                <a:latin typeface="+mn-lt"/>
              </a:rPr>
              <a:t> </a:t>
            </a:r>
            <a:r>
              <a:rPr lang="en-US" sz="2400" dirty="0" err="1">
                <a:solidFill>
                  <a:srgbClr val="002060"/>
                </a:solidFill>
                <a:latin typeface="+mn-lt"/>
              </a:rPr>
              <a:t>của</a:t>
            </a:r>
            <a:r>
              <a:rPr lang="en-US" sz="2400" dirty="0">
                <a:solidFill>
                  <a:srgbClr val="002060"/>
                </a:solidFill>
                <a:latin typeface="+mn-lt"/>
              </a:rPr>
              <a:t> </a:t>
            </a:r>
            <a:r>
              <a:rPr lang="en-US" sz="2400" dirty="0" err="1">
                <a:solidFill>
                  <a:srgbClr val="002060"/>
                </a:solidFill>
                <a:latin typeface="+mn-lt"/>
              </a:rPr>
              <a:t>mỗi</a:t>
            </a:r>
            <a:r>
              <a:rPr lang="en-US" sz="2400" dirty="0">
                <a:solidFill>
                  <a:srgbClr val="002060"/>
                </a:solidFill>
                <a:latin typeface="+mn-lt"/>
              </a:rPr>
              <a:t> </a:t>
            </a:r>
            <a:r>
              <a:rPr lang="en-US" sz="2400" dirty="0" err="1">
                <a:solidFill>
                  <a:srgbClr val="002060"/>
                </a:solidFill>
                <a:latin typeface="+mn-lt"/>
              </a:rPr>
              <a:t>lớp</a:t>
            </a:r>
            <a:r>
              <a:rPr lang="en-US" sz="2400" dirty="0">
                <a:solidFill>
                  <a:srgbClr val="002060"/>
                </a:solidFill>
                <a:latin typeface="+mn-lt"/>
              </a:rPr>
              <a:t>. </a:t>
            </a:r>
          </a:p>
        </p:txBody>
      </p:sp>
      <p:grpSp>
        <p:nvGrpSpPr>
          <p:cNvPr id="9" name="Group 8"/>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10" name="Chevron 9"/>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11" name="Chevron 10"/>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Pentagon 11"/>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grpSp>
        <p:nvGrpSpPr>
          <p:cNvPr id="13" name="Group 12"/>
          <p:cNvGrpSpPr/>
          <p:nvPr/>
        </p:nvGrpSpPr>
        <p:grpSpPr>
          <a:xfrm>
            <a:off x="1143000" y="1149350"/>
            <a:ext cx="4543786" cy="1060450"/>
            <a:chOff x="4501205" y="1157870"/>
            <a:chExt cx="4543786" cy="1060450"/>
          </a:xfrm>
        </p:grpSpPr>
        <p:grpSp>
          <p:nvGrpSpPr>
            <p:cNvPr id="14" name="Group 97"/>
            <p:cNvGrpSpPr>
              <a:grpSpLocks/>
            </p:cNvGrpSpPr>
            <p:nvPr/>
          </p:nvGrpSpPr>
          <p:grpSpPr bwMode="auto">
            <a:xfrm>
              <a:off x="4501205" y="1157870"/>
              <a:ext cx="4488057" cy="1060450"/>
              <a:chOff x="9" y="916"/>
              <a:chExt cx="2706" cy="668"/>
            </a:xfrm>
            <a:noFill/>
          </p:grpSpPr>
          <p:sp>
            <p:nvSpPr>
              <p:cNvPr id="25" name="Rectangle 58"/>
              <p:cNvSpPr>
                <a:spLocks noChangeArrowheads="1"/>
              </p:cNvSpPr>
              <p:nvPr/>
            </p:nvSpPr>
            <p:spPr bwMode="auto">
              <a:xfrm>
                <a:off x="9" y="1295"/>
                <a:ext cx="1211" cy="289"/>
              </a:xfrm>
              <a:prstGeom prst="rect">
                <a:avLst/>
              </a:prstGeom>
              <a:grpFill/>
              <a:ln w="9525">
                <a:solidFill>
                  <a:srgbClr val="002060"/>
                </a:solidFill>
                <a:miter lim="800000"/>
                <a:headEnd/>
                <a:tailEnd/>
              </a:ln>
              <a:extLst/>
            </p:spPr>
            <p:txBody>
              <a:bodyPr/>
              <a:lstStyle/>
              <a:p>
                <a:pPr marL="342900" indent="-342900" algn="ctr"/>
                <a:r>
                  <a:rPr lang="en-US" sz="2000">
                    <a:solidFill>
                      <a:srgbClr val="002060"/>
                    </a:solidFill>
                    <a:latin typeface="Times New Roman" pitchFamily="18" charset="0"/>
                    <a:cs typeface="Times New Roman" pitchFamily="18" charset="0"/>
                  </a:rPr>
                  <a:t>Tần số ( n)</a:t>
                </a:r>
                <a:endParaRPr lang="en-US" sz="2000">
                  <a:solidFill>
                    <a:srgbClr val="002060"/>
                  </a:solidFill>
                </a:endParaRPr>
              </a:p>
            </p:txBody>
          </p:sp>
          <p:sp>
            <p:nvSpPr>
              <p:cNvPr id="26" name="Rectangle 66"/>
              <p:cNvSpPr>
                <a:spLocks noChangeArrowheads="1"/>
              </p:cNvSpPr>
              <p:nvPr/>
            </p:nvSpPr>
            <p:spPr bwMode="auto">
              <a:xfrm>
                <a:off x="9" y="916"/>
                <a:ext cx="1211" cy="379"/>
              </a:xfrm>
              <a:prstGeom prst="rect">
                <a:avLst/>
              </a:prstGeom>
              <a:grpFill/>
              <a:ln w="9525">
                <a:solidFill>
                  <a:srgbClr val="002060"/>
                </a:solidFill>
                <a:miter lim="800000"/>
                <a:headEnd/>
                <a:tailEnd/>
              </a:ln>
              <a:extLst/>
            </p:spPr>
            <p:txBody>
              <a:bodyPr/>
              <a:lstStyle/>
              <a:p>
                <a:pPr marL="342900" indent="-342900" algn="ctr"/>
                <a:r>
                  <a:rPr lang="en-US" sz="2000" dirty="0" err="1" smtClean="0">
                    <a:solidFill>
                      <a:srgbClr val="002060"/>
                    </a:solidFill>
                    <a:latin typeface="Times New Roman" pitchFamily="18" charset="0"/>
                    <a:cs typeface="Times New Roman" pitchFamily="18" charset="0"/>
                  </a:rPr>
                  <a:t>Giá</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trị</a:t>
                </a:r>
                <a:r>
                  <a:rPr lang="en-US" sz="2000" dirty="0" smtClean="0">
                    <a:solidFill>
                      <a:srgbClr val="002060"/>
                    </a:solidFill>
                    <a:latin typeface="Times New Roman" pitchFamily="18" charset="0"/>
                    <a:cs typeface="Times New Roman" pitchFamily="18" charset="0"/>
                  </a:rPr>
                  <a:t> (x</a:t>
                </a:r>
                <a:r>
                  <a:rPr lang="en-US" sz="2000" dirty="0">
                    <a:solidFill>
                      <a:srgbClr val="002060"/>
                    </a:solidFill>
                    <a:latin typeface="Times New Roman" pitchFamily="18" charset="0"/>
                    <a:cs typeface="Times New Roman" pitchFamily="18" charset="0"/>
                  </a:rPr>
                  <a:t>)</a:t>
                </a:r>
                <a:endParaRPr lang="en-US" sz="2000" dirty="0">
                  <a:solidFill>
                    <a:srgbClr val="002060"/>
                  </a:solidFill>
                </a:endParaRPr>
              </a:p>
            </p:txBody>
          </p:sp>
          <p:sp>
            <p:nvSpPr>
              <p:cNvPr id="27" name="Line 67"/>
              <p:cNvSpPr>
                <a:spLocks noChangeShapeType="1"/>
              </p:cNvSpPr>
              <p:nvPr/>
            </p:nvSpPr>
            <p:spPr bwMode="auto">
              <a:xfrm>
                <a:off x="9" y="916"/>
                <a:ext cx="2706" cy="0"/>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28" name="Rectangle 54"/>
              <p:cNvSpPr>
                <a:spLocks noChangeArrowheads="1"/>
              </p:cNvSpPr>
              <p:nvPr/>
            </p:nvSpPr>
            <p:spPr bwMode="auto">
              <a:xfrm>
                <a:off x="1990" y="1295"/>
                <a:ext cx="241"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29" name="Rectangle 55"/>
              <p:cNvSpPr>
                <a:spLocks noChangeArrowheads="1"/>
              </p:cNvSpPr>
              <p:nvPr/>
            </p:nvSpPr>
            <p:spPr bwMode="auto">
              <a:xfrm>
                <a:off x="1756" y="1295"/>
                <a:ext cx="234"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0" name="Rectangle 56"/>
              <p:cNvSpPr>
                <a:spLocks noChangeArrowheads="1"/>
              </p:cNvSpPr>
              <p:nvPr/>
            </p:nvSpPr>
            <p:spPr bwMode="auto">
              <a:xfrm>
                <a:off x="1509" y="1295"/>
                <a:ext cx="247"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1" name="Rectangle 57"/>
              <p:cNvSpPr>
                <a:spLocks noChangeArrowheads="1"/>
              </p:cNvSpPr>
              <p:nvPr/>
            </p:nvSpPr>
            <p:spPr bwMode="auto">
              <a:xfrm>
                <a:off x="1220" y="1295"/>
                <a:ext cx="289" cy="28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2" name="Rectangle 62"/>
              <p:cNvSpPr>
                <a:spLocks noChangeArrowheads="1"/>
              </p:cNvSpPr>
              <p:nvPr/>
            </p:nvSpPr>
            <p:spPr bwMode="auto">
              <a:xfrm>
                <a:off x="1990" y="916"/>
                <a:ext cx="241"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3" name="Rectangle 63"/>
              <p:cNvSpPr>
                <a:spLocks noChangeArrowheads="1"/>
              </p:cNvSpPr>
              <p:nvPr/>
            </p:nvSpPr>
            <p:spPr bwMode="auto">
              <a:xfrm>
                <a:off x="1756" y="916"/>
                <a:ext cx="234"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4" name="Rectangle 64"/>
              <p:cNvSpPr>
                <a:spLocks noChangeArrowheads="1"/>
              </p:cNvSpPr>
              <p:nvPr/>
            </p:nvSpPr>
            <p:spPr bwMode="auto">
              <a:xfrm>
                <a:off x="1509" y="916"/>
                <a:ext cx="247"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5" name="Rectangle 65"/>
              <p:cNvSpPr>
                <a:spLocks noChangeArrowheads="1"/>
              </p:cNvSpPr>
              <p:nvPr/>
            </p:nvSpPr>
            <p:spPr bwMode="auto">
              <a:xfrm>
                <a:off x="1220" y="916"/>
                <a:ext cx="289" cy="379"/>
              </a:xfrm>
              <a:prstGeom prst="rect">
                <a:avLst/>
              </a:prstGeom>
              <a:grpFill/>
              <a:ln w="9525">
                <a:solidFill>
                  <a:schemeClr val="tx1"/>
                </a:solidFill>
                <a:miter lim="800000"/>
                <a:headEnd/>
                <a:tailEnd/>
              </a:ln>
              <a:extLst/>
            </p:spPr>
            <p:txBody>
              <a:bodyPr/>
              <a:lstStyle/>
              <a:p>
                <a:pPr marL="342900" indent="-342900" algn="ctr"/>
                <a:endParaRPr lang="vi-VN" sz="2000">
                  <a:solidFill>
                    <a:srgbClr val="002060"/>
                  </a:solidFill>
                </a:endParaRPr>
              </a:p>
            </p:txBody>
          </p:sp>
          <p:sp>
            <p:nvSpPr>
              <p:cNvPr id="36" name="Line 68"/>
              <p:cNvSpPr>
                <a:spLocks noChangeShapeType="1"/>
              </p:cNvSpPr>
              <p:nvPr/>
            </p:nvSpPr>
            <p:spPr bwMode="auto">
              <a:xfrm>
                <a:off x="9" y="1584"/>
                <a:ext cx="2706" cy="0"/>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37" name="Line 70"/>
              <p:cNvSpPr>
                <a:spLocks noChangeShapeType="1"/>
              </p:cNvSpPr>
              <p:nvPr/>
            </p:nvSpPr>
            <p:spPr bwMode="auto">
              <a:xfrm>
                <a:off x="2715" y="916"/>
                <a:ext cx="0" cy="668"/>
              </a:xfrm>
              <a:prstGeom prst="line">
                <a:avLst/>
              </a:prstGeom>
              <a:grpFill/>
              <a:ln w="12700" cap="rnd">
                <a:solidFill>
                  <a:srgbClr val="002060"/>
                </a:solidFill>
                <a:round/>
                <a:headEnd/>
                <a:tailEnd/>
              </a:ln>
              <a:extLst/>
            </p:spPr>
            <p:txBody>
              <a:bodyPr/>
              <a:lstStyle/>
              <a:p>
                <a:endParaRPr lang="vi-VN">
                  <a:solidFill>
                    <a:srgbClr val="002060"/>
                  </a:solidFill>
                </a:endParaRPr>
              </a:p>
            </p:txBody>
          </p:sp>
          <p:sp>
            <p:nvSpPr>
              <p:cNvPr id="38" name="Line 71"/>
              <p:cNvSpPr>
                <a:spLocks noChangeShapeType="1"/>
              </p:cNvSpPr>
              <p:nvPr/>
            </p:nvSpPr>
            <p:spPr bwMode="auto">
              <a:xfrm>
                <a:off x="9" y="1295"/>
                <a:ext cx="2706" cy="0"/>
              </a:xfrm>
              <a:prstGeom prst="line">
                <a:avLst/>
              </a:prstGeom>
              <a:grpFill/>
              <a:ln w="12700" cap="rnd">
                <a:solidFill>
                  <a:schemeClr val="tx1"/>
                </a:solidFill>
                <a:round/>
                <a:headEnd/>
                <a:tailEnd/>
              </a:ln>
              <a:extLst/>
            </p:spPr>
            <p:txBody>
              <a:bodyPr/>
              <a:lstStyle/>
              <a:p>
                <a:endParaRPr lang="vi-VN">
                  <a:solidFill>
                    <a:srgbClr val="002060"/>
                  </a:solidFill>
                </a:endParaRPr>
              </a:p>
            </p:txBody>
          </p:sp>
          <p:sp>
            <p:nvSpPr>
              <p:cNvPr id="39" name="Line 72"/>
              <p:cNvSpPr>
                <a:spLocks noChangeShapeType="1"/>
              </p:cNvSpPr>
              <p:nvPr/>
            </p:nvSpPr>
            <p:spPr bwMode="auto">
              <a:xfrm>
                <a:off x="1220" y="916"/>
                <a:ext cx="0" cy="668"/>
              </a:xfrm>
              <a:prstGeom prst="line">
                <a:avLst/>
              </a:prstGeom>
              <a:grpFill/>
              <a:ln w="12700" cap="rnd">
                <a:solidFill>
                  <a:schemeClr val="tx1"/>
                </a:solidFill>
                <a:round/>
                <a:headEnd/>
                <a:tailEnd/>
              </a:ln>
              <a:extLst/>
            </p:spPr>
            <p:txBody>
              <a:bodyPr/>
              <a:lstStyle/>
              <a:p>
                <a:endParaRPr lang="vi-VN">
                  <a:solidFill>
                    <a:srgbClr val="002060"/>
                  </a:solidFill>
                </a:endParaRPr>
              </a:p>
            </p:txBody>
          </p:sp>
          <p:sp>
            <p:nvSpPr>
              <p:cNvPr id="40" name="Line 74"/>
              <p:cNvSpPr>
                <a:spLocks noChangeShapeType="1"/>
              </p:cNvSpPr>
              <p:nvPr/>
            </p:nvSpPr>
            <p:spPr bwMode="auto">
              <a:xfrm>
                <a:off x="1756" y="916"/>
                <a:ext cx="0" cy="668"/>
              </a:xfrm>
              <a:prstGeom prst="line">
                <a:avLst/>
              </a:prstGeom>
              <a:noFill/>
              <a:ln w="12700" cap="rnd">
                <a:solidFill>
                  <a:schemeClr val="tx1"/>
                </a:solidFill>
                <a:round/>
                <a:headEnd/>
                <a:tailEnd/>
              </a:ln>
            </p:spPr>
            <p:txBody>
              <a:bodyPr/>
              <a:lstStyle/>
              <a:p>
                <a:endParaRPr lang="vi-VN">
                  <a:solidFill>
                    <a:srgbClr val="002060"/>
                  </a:solidFill>
                </a:endParaRPr>
              </a:p>
            </p:txBody>
          </p:sp>
          <p:sp>
            <p:nvSpPr>
              <p:cNvPr id="41" name="Line 76"/>
              <p:cNvSpPr>
                <a:spLocks noChangeShapeType="1"/>
              </p:cNvSpPr>
              <p:nvPr/>
            </p:nvSpPr>
            <p:spPr bwMode="auto">
              <a:xfrm>
                <a:off x="2231" y="916"/>
                <a:ext cx="0" cy="668"/>
              </a:xfrm>
              <a:prstGeom prst="line">
                <a:avLst/>
              </a:prstGeom>
              <a:grpFill/>
              <a:ln w="12700" cap="rnd">
                <a:solidFill>
                  <a:schemeClr val="tx1"/>
                </a:solidFill>
                <a:round/>
                <a:headEnd/>
                <a:tailEnd/>
              </a:ln>
              <a:extLst/>
            </p:spPr>
            <p:txBody>
              <a:bodyPr/>
              <a:lstStyle/>
              <a:p>
                <a:endParaRPr lang="vi-VN">
                  <a:solidFill>
                    <a:srgbClr val="002060"/>
                  </a:solidFill>
                </a:endParaRPr>
              </a:p>
            </p:txBody>
          </p:sp>
        </p:grpSp>
        <p:grpSp>
          <p:nvGrpSpPr>
            <p:cNvPr id="15" name="Group 14"/>
            <p:cNvGrpSpPr/>
            <p:nvPr/>
          </p:nvGrpSpPr>
          <p:grpSpPr>
            <a:xfrm>
              <a:off x="6477000" y="1279639"/>
              <a:ext cx="1686446" cy="905507"/>
              <a:chOff x="2554282" y="1335365"/>
              <a:chExt cx="1686446" cy="905507"/>
            </a:xfrm>
          </p:grpSpPr>
          <p:sp>
            <p:nvSpPr>
              <p:cNvPr id="17" name="TextBox 16"/>
              <p:cNvSpPr txBox="1"/>
              <p:nvPr/>
            </p:nvSpPr>
            <p:spPr>
              <a:xfrm>
                <a:off x="2554282" y="1371600"/>
                <a:ext cx="450764" cy="369332"/>
              </a:xfrm>
              <a:prstGeom prst="rect">
                <a:avLst/>
              </a:prstGeom>
              <a:noFill/>
            </p:spPr>
            <p:txBody>
              <a:bodyPr wrap="none" rtlCol="0">
                <a:spAutoFit/>
              </a:bodyPr>
              <a:lstStyle/>
              <a:p>
                <a:r>
                  <a:rPr lang="en-US" smtClean="0">
                    <a:solidFill>
                      <a:srgbClr val="002060"/>
                    </a:solidFill>
                  </a:rPr>
                  <a:t>28</a:t>
                </a:r>
                <a:endParaRPr lang="vi-VN">
                  <a:solidFill>
                    <a:srgbClr val="002060"/>
                  </a:solidFill>
                </a:endParaRPr>
              </a:p>
            </p:txBody>
          </p:sp>
          <p:sp>
            <p:nvSpPr>
              <p:cNvPr id="18" name="TextBox 17"/>
              <p:cNvSpPr txBox="1"/>
              <p:nvPr/>
            </p:nvSpPr>
            <p:spPr>
              <a:xfrm>
                <a:off x="2991719" y="1335365"/>
                <a:ext cx="452368" cy="369332"/>
              </a:xfrm>
              <a:prstGeom prst="rect">
                <a:avLst/>
              </a:prstGeom>
              <a:noFill/>
            </p:spPr>
            <p:txBody>
              <a:bodyPr wrap="none" rtlCol="0">
                <a:spAutoFit/>
              </a:bodyPr>
              <a:lstStyle/>
              <a:p>
                <a:r>
                  <a:rPr lang="en-US" smtClean="0">
                    <a:solidFill>
                      <a:srgbClr val="002060"/>
                    </a:solidFill>
                  </a:rPr>
                  <a:t>30</a:t>
                </a:r>
                <a:endParaRPr lang="vi-VN">
                  <a:solidFill>
                    <a:srgbClr val="002060"/>
                  </a:solidFill>
                </a:endParaRPr>
              </a:p>
            </p:txBody>
          </p:sp>
          <p:sp>
            <p:nvSpPr>
              <p:cNvPr id="19" name="TextBox 18"/>
              <p:cNvSpPr txBox="1"/>
              <p:nvPr/>
            </p:nvSpPr>
            <p:spPr>
              <a:xfrm>
                <a:off x="3406475" y="1335365"/>
                <a:ext cx="433132" cy="369332"/>
              </a:xfrm>
              <a:prstGeom prst="rect">
                <a:avLst/>
              </a:prstGeom>
              <a:noFill/>
            </p:spPr>
            <p:txBody>
              <a:bodyPr wrap="none" rtlCol="0">
                <a:spAutoFit/>
              </a:bodyPr>
              <a:lstStyle/>
              <a:p>
                <a:r>
                  <a:rPr lang="en-US" smtClean="0">
                    <a:solidFill>
                      <a:srgbClr val="002060"/>
                    </a:solidFill>
                  </a:rPr>
                  <a:t>35</a:t>
                </a:r>
                <a:endParaRPr lang="vi-VN">
                  <a:solidFill>
                    <a:srgbClr val="002060"/>
                  </a:solidFill>
                </a:endParaRPr>
              </a:p>
            </p:txBody>
          </p:sp>
          <p:sp>
            <p:nvSpPr>
              <p:cNvPr id="20" name="TextBox 19"/>
              <p:cNvSpPr txBox="1"/>
              <p:nvPr/>
            </p:nvSpPr>
            <p:spPr>
              <a:xfrm>
                <a:off x="3793170" y="1335365"/>
                <a:ext cx="447558" cy="369332"/>
              </a:xfrm>
              <a:prstGeom prst="rect">
                <a:avLst/>
              </a:prstGeom>
              <a:noFill/>
            </p:spPr>
            <p:txBody>
              <a:bodyPr wrap="none" rtlCol="0">
                <a:spAutoFit/>
              </a:bodyPr>
              <a:lstStyle/>
              <a:p>
                <a:r>
                  <a:rPr lang="en-US" smtClean="0">
                    <a:solidFill>
                      <a:srgbClr val="002060"/>
                    </a:solidFill>
                  </a:rPr>
                  <a:t>50</a:t>
                </a:r>
                <a:endParaRPr lang="vi-VN">
                  <a:solidFill>
                    <a:srgbClr val="002060"/>
                  </a:solidFill>
                </a:endParaRPr>
              </a:p>
            </p:txBody>
          </p:sp>
          <p:sp>
            <p:nvSpPr>
              <p:cNvPr id="21" name="TextBox 20"/>
              <p:cNvSpPr txBox="1"/>
              <p:nvPr/>
            </p:nvSpPr>
            <p:spPr>
              <a:xfrm>
                <a:off x="2623211" y="1840468"/>
                <a:ext cx="312906" cy="369332"/>
              </a:xfrm>
              <a:prstGeom prst="rect">
                <a:avLst/>
              </a:prstGeom>
              <a:noFill/>
            </p:spPr>
            <p:txBody>
              <a:bodyPr wrap="none" rtlCol="0">
                <a:spAutoFit/>
              </a:bodyPr>
              <a:lstStyle/>
              <a:p>
                <a:r>
                  <a:rPr lang="en-US" smtClean="0">
                    <a:solidFill>
                      <a:srgbClr val="002060"/>
                    </a:solidFill>
                  </a:rPr>
                  <a:t>2</a:t>
                </a:r>
                <a:endParaRPr lang="vi-VN">
                  <a:solidFill>
                    <a:srgbClr val="002060"/>
                  </a:solidFill>
                </a:endParaRPr>
              </a:p>
            </p:txBody>
          </p:sp>
          <p:sp>
            <p:nvSpPr>
              <p:cNvPr id="22" name="TextBox 21"/>
              <p:cNvSpPr txBox="1"/>
              <p:nvPr/>
            </p:nvSpPr>
            <p:spPr>
              <a:xfrm>
                <a:off x="3023405" y="1871540"/>
                <a:ext cx="322524" cy="369332"/>
              </a:xfrm>
              <a:prstGeom prst="rect">
                <a:avLst/>
              </a:prstGeom>
              <a:noFill/>
            </p:spPr>
            <p:txBody>
              <a:bodyPr wrap="none" rtlCol="0">
                <a:spAutoFit/>
              </a:bodyPr>
              <a:lstStyle/>
              <a:p>
                <a:r>
                  <a:rPr lang="en-US" smtClean="0">
                    <a:solidFill>
                      <a:srgbClr val="002060"/>
                    </a:solidFill>
                  </a:rPr>
                  <a:t>8</a:t>
                </a:r>
                <a:endParaRPr lang="vi-VN">
                  <a:solidFill>
                    <a:srgbClr val="002060"/>
                  </a:solidFill>
                </a:endParaRPr>
              </a:p>
            </p:txBody>
          </p:sp>
          <p:sp>
            <p:nvSpPr>
              <p:cNvPr id="23" name="TextBox 22"/>
              <p:cNvSpPr txBox="1"/>
              <p:nvPr/>
            </p:nvSpPr>
            <p:spPr>
              <a:xfrm>
                <a:off x="3473000" y="1841645"/>
                <a:ext cx="300082" cy="369332"/>
              </a:xfrm>
              <a:prstGeom prst="rect">
                <a:avLst/>
              </a:prstGeom>
              <a:noFill/>
            </p:spPr>
            <p:txBody>
              <a:bodyPr wrap="none" rtlCol="0">
                <a:spAutoFit/>
              </a:bodyPr>
              <a:lstStyle/>
              <a:p>
                <a:r>
                  <a:rPr lang="en-US" smtClean="0">
                    <a:solidFill>
                      <a:srgbClr val="002060"/>
                    </a:solidFill>
                  </a:rPr>
                  <a:t>7</a:t>
                </a:r>
                <a:endParaRPr lang="vi-VN">
                  <a:solidFill>
                    <a:srgbClr val="002060"/>
                  </a:solidFill>
                </a:endParaRPr>
              </a:p>
            </p:txBody>
          </p:sp>
          <p:sp>
            <p:nvSpPr>
              <p:cNvPr id="24" name="TextBox 23"/>
              <p:cNvSpPr txBox="1"/>
              <p:nvPr/>
            </p:nvSpPr>
            <p:spPr>
              <a:xfrm>
                <a:off x="3861297" y="1828800"/>
                <a:ext cx="311304" cy="369332"/>
              </a:xfrm>
              <a:prstGeom prst="rect">
                <a:avLst/>
              </a:prstGeom>
              <a:noFill/>
            </p:spPr>
            <p:txBody>
              <a:bodyPr wrap="none" rtlCol="0">
                <a:spAutoFit/>
              </a:bodyPr>
              <a:lstStyle/>
              <a:p>
                <a:r>
                  <a:rPr lang="en-US" smtClean="0">
                    <a:solidFill>
                      <a:srgbClr val="002060"/>
                    </a:solidFill>
                  </a:rPr>
                  <a:t>3</a:t>
                </a:r>
                <a:endParaRPr lang="vi-VN">
                  <a:solidFill>
                    <a:srgbClr val="002060"/>
                  </a:solidFill>
                </a:endParaRPr>
              </a:p>
            </p:txBody>
          </p:sp>
        </p:grpSp>
        <p:sp>
          <p:nvSpPr>
            <p:cNvPr id="16" name="TextBox 15"/>
            <p:cNvSpPr txBox="1"/>
            <p:nvPr/>
          </p:nvSpPr>
          <p:spPr>
            <a:xfrm>
              <a:off x="8153400" y="1823089"/>
              <a:ext cx="891591" cy="369332"/>
            </a:xfrm>
            <a:prstGeom prst="rect">
              <a:avLst/>
            </a:prstGeom>
            <a:noFill/>
          </p:spPr>
          <p:txBody>
            <a:bodyPr wrap="none" rtlCol="0">
              <a:spAutoFit/>
            </a:bodyPr>
            <a:lstStyle/>
            <a:p>
              <a:r>
                <a:rPr lang="en-US" smtClean="0">
                  <a:solidFill>
                    <a:srgbClr val="002060"/>
                  </a:solidFill>
                </a:rPr>
                <a:t>N = 20</a:t>
              </a:r>
              <a:endParaRPr lang="vi-VN">
                <a:solidFill>
                  <a:srgbClr val="002060"/>
                </a:solidFill>
              </a:endParaRPr>
            </a:p>
          </p:txBody>
        </p:sp>
      </p:grpSp>
      <p:sp>
        <p:nvSpPr>
          <p:cNvPr id="42" name="Text Box 31" descr="Water droplets"/>
          <p:cNvSpPr txBox="1">
            <a:spLocks noChangeArrowheads="1"/>
          </p:cNvSpPr>
          <p:nvPr/>
        </p:nvSpPr>
        <p:spPr bwMode="auto">
          <a:xfrm>
            <a:off x="5715602" y="1079583"/>
            <a:ext cx="3768725" cy="1938992"/>
          </a:xfrm>
          <a:prstGeom prst="rect">
            <a:avLst/>
          </a:prstGeom>
          <a:noFill/>
          <a:ln>
            <a:solidFill>
              <a:schemeClr val="accent5"/>
            </a:solid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sz="2400" b="1" u="sng" dirty="0" smtClean="0">
                <a:latin typeface="Times New Roman" pitchFamily="18" charset="0"/>
                <a:cs typeface="Times New Roman" pitchFamily="18" charset="0"/>
              </a:rPr>
              <a:t>B</a:t>
            </a:r>
            <a:r>
              <a:rPr lang="en-US" sz="2400" b="1" u="sng" dirty="0" err="1" smtClean="0">
                <a:latin typeface="Times New Roman" pitchFamily="18" charset="0"/>
                <a:cs typeface="Times New Roman" pitchFamily="18" charset="0"/>
              </a:rPr>
              <a:t>ước</a:t>
            </a:r>
            <a:r>
              <a:rPr lang="en-US" sz="2400" b="1" u="sng" dirty="0" smtClean="0">
                <a:latin typeface="Times New Roman" pitchFamily="18" charset="0"/>
                <a:cs typeface="Times New Roman" pitchFamily="18" charset="0"/>
              </a:rPr>
              <a:t> </a:t>
            </a:r>
            <a:r>
              <a:rPr lang="vi-VN" sz="2400" b="1" u="sng" dirty="0" smtClean="0">
                <a:latin typeface="Times New Roman" pitchFamily="18" charset="0"/>
                <a:cs typeface="Times New Roman" pitchFamily="18" charset="0"/>
              </a:rPr>
              <a:t>1</a:t>
            </a:r>
            <a:r>
              <a:rPr lang="vi-VN" sz="2400" b="1"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D</a:t>
            </a:r>
            <a:r>
              <a:rPr lang="vi-VN" sz="2400" i="1" dirty="0" smtClean="0">
                <a:latin typeface="Times New Roman" pitchFamily="18" charset="0"/>
                <a:cs typeface="Times New Roman" pitchFamily="18" charset="0"/>
              </a:rPr>
              <a:t>ự</a:t>
            </a:r>
            <a:r>
              <a:rPr lang="en-US" sz="2400" i="1" dirty="0" err="1" smtClean="0">
                <a:latin typeface="Times New Roman" pitchFamily="18" charset="0"/>
                <a:cs typeface="Times New Roman" pitchFamily="18" charset="0"/>
              </a:rPr>
              <a:t>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hệ</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trục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tọa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độ</a:t>
            </a:r>
            <a:r>
              <a:rPr lang="vi-VN" sz="2400" i="1" dirty="0" smtClean="0">
                <a:latin typeface="Times New Roman" pitchFamily="18" charset="0"/>
                <a:cs typeface="Times New Roman" pitchFamily="18" charset="0"/>
              </a:rPr>
              <a:t>, tr</a:t>
            </a:r>
            <a:r>
              <a:rPr lang="en-US" sz="2400" i="1" dirty="0" err="1" smtClean="0">
                <a:latin typeface="Times New Roman" pitchFamily="18" charset="0"/>
                <a:cs typeface="Times New Roman" pitchFamily="18" charset="0"/>
              </a:rPr>
              <a:t>ục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hoành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biểu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diễn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giá</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trị</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x</a:t>
            </a:r>
            <a:r>
              <a:rPr lang="vi-VN"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trục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tung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biểu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diễn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tần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số</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n (</a:t>
            </a:r>
            <a:r>
              <a:rPr lang="en-US" sz="2400" i="1" dirty="0" err="1" smtClean="0">
                <a:latin typeface="Times New Roman" pitchFamily="18" charset="0"/>
                <a:cs typeface="Times New Roman" pitchFamily="18" charset="0"/>
              </a:rPr>
              <a:t>độ</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dài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đoạn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vẽ</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hai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trục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có</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thể</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khác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nhau</a:t>
            </a:r>
            <a:r>
              <a:rPr lang="vi-VN" sz="2400" i="1" dirty="0" smtClean="0">
                <a:latin typeface="Times New Roman" pitchFamily="18" charset="0"/>
                <a:cs typeface="Times New Roman" pitchFamily="18" charset="0"/>
              </a:rPr>
              <a:t>).</a:t>
            </a:r>
            <a:endParaRPr lang="vi-VN" sz="2400" i="1" dirty="0">
              <a:latin typeface="Times New Roman" pitchFamily="18" charset="0"/>
              <a:cs typeface="Times New Roman" pitchFamily="18" charset="0"/>
            </a:endParaRPr>
          </a:p>
        </p:txBody>
      </p:sp>
      <p:sp>
        <p:nvSpPr>
          <p:cNvPr id="43" name="Line 35"/>
          <p:cNvSpPr>
            <a:spLocks noChangeShapeType="1"/>
          </p:cNvSpPr>
          <p:nvPr/>
        </p:nvSpPr>
        <p:spPr bwMode="auto">
          <a:xfrm>
            <a:off x="957943" y="6199187"/>
            <a:ext cx="7842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44" name="Group 73"/>
          <p:cNvGrpSpPr>
            <a:grpSpLocks/>
          </p:cNvGrpSpPr>
          <p:nvPr/>
        </p:nvGrpSpPr>
        <p:grpSpPr bwMode="auto">
          <a:xfrm>
            <a:off x="800077" y="6196113"/>
            <a:ext cx="8077246" cy="585687"/>
            <a:chOff x="571" y="794"/>
            <a:chExt cx="5040" cy="680"/>
          </a:xfrm>
        </p:grpSpPr>
        <p:sp>
          <p:nvSpPr>
            <p:cNvPr id="45" name="Rectangle 74"/>
            <p:cNvSpPr>
              <a:spLocks noChangeArrowheads="1"/>
            </p:cNvSpPr>
            <p:nvPr/>
          </p:nvSpPr>
          <p:spPr bwMode="auto">
            <a:xfrm>
              <a:off x="571" y="794"/>
              <a:ext cx="4992" cy="576"/>
            </a:xfrm>
            <a:prstGeom prst="rect">
              <a:avLst/>
            </a:prstGeom>
            <a:gradFill rotWithShape="1">
              <a:gsLst>
                <a:gs pos="0">
                  <a:schemeClr val="bg1"/>
                </a:gs>
                <a:gs pos="100000">
                  <a:schemeClr val="folHlink"/>
                </a:gs>
              </a:gsLst>
              <a:lin ang="5400000" scaled="1"/>
            </a:gradFill>
            <a:ln w="9525">
              <a:solidFill>
                <a:schemeClr val="hlink"/>
              </a:solidFill>
              <a:miter lim="800000"/>
              <a:headEnd/>
              <a:tailEnd/>
            </a:ln>
          </p:spPr>
          <p:txBody>
            <a:bodyPr wrap="none" anchor="ctr"/>
            <a:lstStyle/>
            <a:p>
              <a:pPr algn="ctr"/>
              <a:endParaRPr lang="vi-VN">
                <a:solidFill>
                  <a:srgbClr val="FF3300"/>
                </a:solidFill>
                <a:cs typeface="Arial" pitchFamily="34" charset="0"/>
              </a:endParaRPr>
            </a:p>
          </p:txBody>
        </p:sp>
        <p:sp>
          <p:nvSpPr>
            <p:cNvPr id="46" name="Line 75"/>
            <p:cNvSpPr>
              <a:spLocks noChangeShapeType="1"/>
            </p:cNvSpPr>
            <p:nvPr/>
          </p:nvSpPr>
          <p:spPr bwMode="auto">
            <a:xfrm>
              <a:off x="6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76"/>
            <p:cNvSpPr>
              <a:spLocks noChangeShapeType="1"/>
            </p:cNvSpPr>
            <p:nvPr/>
          </p:nvSpPr>
          <p:spPr bwMode="auto">
            <a:xfrm>
              <a:off x="7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77"/>
            <p:cNvSpPr>
              <a:spLocks noChangeShapeType="1"/>
            </p:cNvSpPr>
            <p:nvPr/>
          </p:nvSpPr>
          <p:spPr bwMode="auto">
            <a:xfrm>
              <a:off x="7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78"/>
            <p:cNvSpPr>
              <a:spLocks noChangeShapeType="1"/>
            </p:cNvSpPr>
            <p:nvPr/>
          </p:nvSpPr>
          <p:spPr bwMode="auto">
            <a:xfrm>
              <a:off x="8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79"/>
            <p:cNvSpPr>
              <a:spLocks noChangeShapeType="1"/>
            </p:cNvSpPr>
            <p:nvPr/>
          </p:nvSpPr>
          <p:spPr bwMode="auto">
            <a:xfrm>
              <a:off x="8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80"/>
            <p:cNvSpPr>
              <a:spLocks noChangeShapeType="1"/>
            </p:cNvSpPr>
            <p:nvPr/>
          </p:nvSpPr>
          <p:spPr bwMode="auto">
            <a:xfrm>
              <a:off x="9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81"/>
            <p:cNvSpPr>
              <a:spLocks noChangeShapeType="1"/>
            </p:cNvSpPr>
            <p:nvPr/>
          </p:nvSpPr>
          <p:spPr bwMode="auto">
            <a:xfrm>
              <a:off x="9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82"/>
            <p:cNvSpPr>
              <a:spLocks noChangeShapeType="1"/>
            </p:cNvSpPr>
            <p:nvPr/>
          </p:nvSpPr>
          <p:spPr bwMode="auto">
            <a:xfrm>
              <a:off x="10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83"/>
            <p:cNvSpPr>
              <a:spLocks noChangeShapeType="1"/>
            </p:cNvSpPr>
            <p:nvPr/>
          </p:nvSpPr>
          <p:spPr bwMode="auto">
            <a:xfrm>
              <a:off x="10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 name="Line 84"/>
            <p:cNvSpPr>
              <a:spLocks noChangeShapeType="1"/>
            </p:cNvSpPr>
            <p:nvPr/>
          </p:nvSpPr>
          <p:spPr bwMode="auto">
            <a:xfrm>
              <a:off x="11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 name="Line 85"/>
            <p:cNvSpPr>
              <a:spLocks noChangeShapeType="1"/>
            </p:cNvSpPr>
            <p:nvPr/>
          </p:nvSpPr>
          <p:spPr bwMode="auto">
            <a:xfrm>
              <a:off x="12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 name="Line 86"/>
            <p:cNvSpPr>
              <a:spLocks noChangeShapeType="1"/>
            </p:cNvSpPr>
            <p:nvPr/>
          </p:nvSpPr>
          <p:spPr bwMode="auto">
            <a:xfrm>
              <a:off x="12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87"/>
            <p:cNvSpPr>
              <a:spLocks noChangeShapeType="1"/>
            </p:cNvSpPr>
            <p:nvPr/>
          </p:nvSpPr>
          <p:spPr bwMode="auto">
            <a:xfrm>
              <a:off x="12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Line 88"/>
            <p:cNvSpPr>
              <a:spLocks noChangeShapeType="1"/>
            </p:cNvSpPr>
            <p:nvPr/>
          </p:nvSpPr>
          <p:spPr bwMode="auto">
            <a:xfrm>
              <a:off x="13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 name="Line 89"/>
            <p:cNvSpPr>
              <a:spLocks noChangeShapeType="1"/>
            </p:cNvSpPr>
            <p:nvPr/>
          </p:nvSpPr>
          <p:spPr bwMode="auto">
            <a:xfrm>
              <a:off x="14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 name="Line 90"/>
            <p:cNvSpPr>
              <a:spLocks noChangeShapeType="1"/>
            </p:cNvSpPr>
            <p:nvPr/>
          </p:nvSpPr>
          <p:spPr bwMode="auto">
            <a:xfrm>
              <a:off x="14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 name="Line 91"/>
            <p:cNvSpPr>
              <a:spLocks noChangeShapeType="1"/>
            </p:cNvSpPr>
            <p:nvPr/>
          </p:nvSpPr>
          <p:spPr bwMode="auto">
            <a:xfrm>
              <a:off x="15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3" name="Line 92"/>
            <p:cNvSpPr>
              <a:spLocks noChangeShapeType="1"/>
            </p:cNvSpPr>
            <p:nvPr/>
          </p:nvSpPr>
          <p:spPr bwMode="auto">
            <a:xfrm>
              <a:off x="15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 name="Line 93"/>
            <p:cNvSpPr>
              <a:spLocks noChangeShapeType="1"/>
            </p:cNvSpPr>
            <p:nvPr/>
          </p:nvSpPr>
          <p:spPr bwMode="auto">
            <a:xfrm>
              <a:off x="16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 name="Line 94"/>
            <p:cNvSpPr>
              <a:spLocks noChangeShapeType="1"/>
            </p:cNvSpPr>
            <p:nvPr/>
          </p:nvSpPr>
          <p:spPr bwMode="auto">
            <a:xfrm>
              <a:off x="17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Line 95"/>
            <p:cNvSpPr>
              <a:spLocks noChangeShapeType="1"/>
            </p:cNvSpPr>
            <p:nvPr/>
          </p:nvSpPr>
          <p:spPr bwMode="auto">
            <a:xfrm>
              <a:off x="17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 name="Line 96"/>
            <p:cNvSpPr>
              <a:spLocks noChangeShapeType="1"/>
            </p:cNvSpPr>
            <p:nvPr/>
          </p:nvSpPr>
          <p:spPr bwMode="auto">
            <a:xfrm>
              <a:off x="18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 name="Line 97"/>
            <p:cNvSpPr>
              <a:spLocks noChangeShapeType="1"/>
            </p:cNvSpPr>
            <p:nvPr/>
          </p:nvSpPr>
          <p:spPr bwMode="auto">
            <a:xfrm>
              <a:off x="19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 name="Line 98"/>
            <p:cNvSpPr>
              <a:spLocks noChangeShapeType="1"/>
            </p:cNvSpPr>
            <p:nvPr/>
          </p:nvSpPr>
          <p:spPr bwMode="auto">
            <a:xfrm>
              <a:off x="19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 name="Line 99"/>
            <p:cNvSpPr>
              <a:spLocks noChangeShapeType="1"/>
            </p:cNvSpPr>
            <p:nvPr/>
          </p:nvSpPr>
          <p:spPr bwMode="auto">
            <a:xfrm>
              <a:off x="20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 name="Line 100"/>
            <p:cNvSpPr>
              <a:spLocks noChangeShapeType="1"/>
            </p:cNvSpPr>
            <p:nvPr/>
          </p:nvSpPr>
          <p:spPr bwMode="auto">
            <a:xfrm>
              <a:off x="20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 name="Line 101"/>
            <p:cNvSpPr>
              <a:spLocks noChangeShapeType="1"/>
            </p:cNvSpPr>
            <p:nvPr/>
          </p:nvSpPr>
          <p:spPr bwMode="auto">
            <a:xfrm>
              <a:off x="21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 name="Line 102"/>
            <p:cNvSpPr>
              <a:spLocks noChangeShapeType="1"/>
            </p:cNvSpPr>
            <p:nvPr/>
          </p:nvSpPr>
          <p:spPr bwMode="auto">
            <a:xfrm>
              <a:off x="22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103"/>
            <p:cNvSpPr>
              <a:spLocks noChangeShapeType="1"/>
            </p:cNvSpPr>
            <p:nvPr/>
          </p:nvSpPr>
          <p:spPr bwMode="auto">
            <a:xfrm>
              <a:off x="22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104"/>
            <p:cNvSpPr>
              <a:spLocks noChangeShapeType="1"/>
            </p:cNvSpPr>
            <p:nvPr/>
          </p:nvSpPr>
          <p:spPr bwMode="auto">
            <a:xfrm>
              <a:off x="23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105"/>
            <p:cNvSpPr>
              <a:spLocks noChangeShapeType="1"/>
            </p:cNvSpPr>
            <p:nvPr/>
          </p:nvSpPr>
          <p:spPr bwMode="auto">
            <a:xfrm>
              <a:off x="24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7" name="Line 106"/>
            <p:cNvSpPr>
              <a:spLocks noChangeShapeType="1"/>
            </p:cNvSpPr>
            <p:nvPr/>
          </p:nvSpPr>
          <p:spPr bwMode="auto">
            <a:xfrm>
              <a:off x="24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8" name="Line 107"/>
            <p:cNvSpPr>
              <a:spLocks noChangeShapeType="1"/>
            </p:cNvSpPr>
            <p:nvPr/>
          </p:nvSpPr>
          <p:spPr bwMode="auto">
            <a:xfrm>
              <a:off x="24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Line 108"/>
            <p:cNvSpPr>
              <a:spLocks noChangeShapeType="1"/>
            </p:cNvSpPr>
            <p:nvPr/>
          </p:nvSpPr>
          <p:spPr bwMode="auto">
            <a:xfrm>
              <a:off x="25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0" name="Line 109"/>
            <p:cNvSpPr>
              <a:spLocks noChangeShapeType="1"/>
            </p:cNvSpPr>
            <p:nvPr/>
          </p:nvSpPr>
          <p:spPr bwMode="auto">
            <a:xfrm>
              <a:off x="26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 name="Line 110"/>
            <p:cNvSpPr>
              <a:spLocks noChangeShapeType="1"/>
            </p:cNvSpPr>
            <p:nvPr/>
          </p:nvSpPr>
          <p:spPr bwMode="auto">
            <a:xfrm>
              <a:off x="26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111"/>
            <p:cNvSpPr>
              <a:spLocks noChangeShapeType="1"/>
            </p:cNvSpPr>
            <p:nvPr/>
          </p:nvSpPr>
          <p:spPr bwMode="auto">
            <a:xfrm>
              <a:off x="27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112"/>
            <p:cNvSpPr>
              <a:spLocks noChangeShapeType="1"/>
            </p:cNvSpPr>
            <p:nvPr/>
          </p:nvSpPr>
          <p:spPr bwMode="auto">
            <a:xfrm>
              <a:off x="27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113"/>
            <p:cNvSpPr>
              <a:spLocks noChangeShapeType="1"/>
            </p:cNvSpPr>
            <p:nvPr/>
          </p:nvSpPr>
          <p:spPr bwMode="auto">
            <a:xfrm>
              <a:off x="28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Line 114"/>
            <p:cNvSpPr>
              <a:spLocks noChangeShapeType="1"/>
            </p:cNvSpPr>
            <p:nvPr/>
          </p:nvSpPr>
          <p:spPr bwMode="auto">
            <a:xfrm>
              <a:off x="29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6" name="Line 115"/>
            <p:cNvSpPr>
              <a:spLocks noChangeShapeType="1"/>
            </p:cNvSpPr>
            <p:nvPr/>
          </p:nvSpPr>
          <p:spPr bwMode="auto">
            <a:xfrm>
              <a:off x="29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116"/>
            <p:cNvSpPr>
              <a:spLocks noChangeShapeType="1"/>
            </p:cNvSpPr>
            <p:nvPr/>
          </p:nvSpPr>
          <p:spPr bwMode="auto">
            <a:xfrm>
              <a:off x="30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117"/>
            <p:cNvSpPr>
              <a:spLocks noChangeShapeType="1"/>
            </p:cNvSpPr>
            <p:nvPr/>
          </p:nvSpPr>
          <p:spPr bwMode="auto">
            <a:xfrm>
              <a:off x="31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118"/>
            <p:cNvSpPr>
              <a:spLocks noChangeShapeType="1"/>
            </p:cNvSpPr>
            <p:nvPr/>
          </p:nvSpPr>
          <p:spPr bwMode="auto">
            <a:xfrm>
              <a:off x="31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119"/>
            <p:cNvSpPr>
              <a:spLocks noChangeShapeType="1"/>
            </p:cNvSpPr>
            <p:nvPr/>
          </p:nvSpPr>
          <p:spPr bwMode="auto">
            <a:xfrm>
              <a:off x="32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120"/>
            <p:cNvSpPr>
              <a:spLocks noChangeShapeType="1"/>
            </p:cNvSpPr>
            <p:nvPr/>
          </p:nvSpPr>
          <p:spPr bwMode="auto">
            <a:xfrm>
              <a:off x="32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121"/>
            <p:cNvSpPr>
              <a:spLocks noChangeShapeType="1"/>
            </p:cNvSpPr>
            <p:nvPr/>
          </p:nvSpPr>
          <p:spPr bwMode="auto">
            <a:xfrm>
              <a:off x="33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122"/>
            <p:cNvSpPr>
              <a:spLocks noChangeShapeType="1"/>
            </p:cNvSpPr>
            <p:nvPr/>
          </p:nvSpPr>
          <p:spPr bwMode="auto">
            <a:xfrm>
              <a:off x="34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123"/>
            <p:cNvSpPr>
              <a:spLocks noChangeShapeType="1"/>
            </p:cNvSpPr>
            <p:nvPr/>
          </p:nvSpPr>
          <p:spPr bwMode="auto">
            <a:xfrm>
              <a:off x="34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124"/>
            <p:cNvSpPr>
              <a:spLocks noChangeShapeType="1"/>
            </p:cNvSpPr>
            <p:nvPr/>
          </p:nvSpPr>
          <p:spPr bwMode="auto">
            <a:xfrm>
              <a:off x="35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125"/>
            <p:cNvSpPr>
              <a:spLocks noChangeShapeType="1"/>
            </p:cNvSpPr>
            <p:nvPr/>
          </p:nvSpPr>
          <p:spPr bwMode="auto">
            <a:xfrm>
              <a:off x="36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126"/>
            <p:cNvSpPr>
              <a:spLocks noChangeShapeType="1"/>
            </p:cNvSpPr>
            <p:nvPr/>
          </p:nvSpPr>
          <p:spPr bwMode="auto">
            <a:xfrm>
              <a:off x="36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127"/>
            <p:cNvSpPr>
              <a:spLocks noChangeShapeType="1"/>
            </p:cNvSpPr>
            <p:nvPr/>
          </p:nvSpPr>
          <p:spPr bwMode="auto">
            <a:xfrm>
              <a:off x="36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Line 128"/>
            <p:cNvSpPr>
              <a:spLocks noChangeShapeType="1"/>
            </p:cNvSpPr>
            <p:nvPr/>
          </p:nvSpPr>
          <p:spPr bwMode="auto">
            <a:xfrm>
              <a:off x="37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0" name="Line 129"/>
            <p:cNvSpPr>
              <a:spLocks noChangeShapeType="1"/>
            </p:cNvSpPr>
            <p:nvPr/>
          </p:nvSpPr>
          <p:spPr bwMode="auto">
            <a:xfrm>
              <a:off x="38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Line 130"/>
            <p:cNvSpPr>
              <a:spLocks noChangeShapeType="1"/>
            </p:cNvSpPr>
            <p:nvPr/>
          </p:nvSpPr>
          <p:spPr bwMode="auto">
            <a:xfrm>
              <a:off x="38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 name="Line 131"/>
            <p:cNvSpPr>
              <a:spLocks noChangeShapeType="1"/>
            </p:cNvSpPr>
            <p:nvPr/>
          </p:nvSpPr>
          <p:spPr bwMode="auto">
            <a:xfrm>
              <a:off x="39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3" name="Line 132"/>
            <p:cNvSpPr>
              <a:spLocks noChangeShapeType="1"/>
            </p:cNvSpPr>
            <p:nvPr/>
          </p:nvSpPr>
          <p:spPr bwMode="auto">
            <a:xfrm>
              <a:off x="39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4" name="Line 133"/>
            <p:cNvSpPr>
              <a:spLocks noChangeShapeType="1"/>
            </p:cNvSpPr>
            <p:nvPr/>
          </p:nvSpPr>
          <p:spPr bwMode="auto">
            <a:xfrm>
              <a:off x="40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5" name="Line 134"/>
            <p:cNvSpPr>
              <a:spLocks noChangeShapeType="1"/>
            </p:cNvSpPr>
            <p:nvPr/>
          </p:nvSpPr>
          <p:spPr bwMode="auto">
            <a:xfrm>
              <a:off x="41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6" name="Line 135"/>
            <p:cNvSpPr>
              <a:spLocks noChangeShapeType="1"/>
            </p:cNvSpPr>
            <p:nvPr/>
          </p:nvSpPr>
          <p:spPr bwMode="auto">
            <a:xfrm>
              <a:off x="41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7" name="Line 136"/>
            <p:cNvSpPr>
              <a:spLocks noChangeShapeType="1"/>
            </p:cNvSpPr>
            <p:nvPr/>
          </p:nvSpPr>
          <p:spPr bwMode="auto">
            <a:xfrm>
              <a:off x="42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8" name="Line 137"/>
            <p:cNvSpPr>
              <a:spLocks noChangeShapeType="1"/>
            </p:cNvSpPr>
            <p:nvPr/>
          </p:nvSpPr>
          <p:spPr bwMode="auto">
            <a:xfrm>
              <a:off x="43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9" name="Line 138"/>
            <p:cNvSpPr>
              <a:spLocks noChangeShapeType="1"/>
            </p:cNvSpPr>
            <p:nvPr/>
          </p:nvSpPr>
          <p:spPr bwMode="auto">
            <a:xfrm>
              <a:off x="43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0" name="Line 139"/>
            <p:cNvSpPr>
              <a:spLocks noChangeShapeType="1"/>
            </p:cNvSpPr>
            <p:nvPr/>
          </p:nvSpPr>
          <p:spPr bwMode="auto">
            <a:xfrm>
              <a:off x="44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1" name="Line 140"/>
            <p:cNvSpPr>
              <a:spLocks noChangeShapeType="1"/>
            </p:cNvSpPr>
            <p:nvPr/>
          </p:nvSpPr>
          <p:spPr bwMode="auto">
            <a:xfrm>
              <a:off x="44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 name="Line 141"/>
            <p:cNvSpPr>
              <a:spLocks noChangeShapeType="1"/>
            </p:cNvSpPr>
            <p:nvPr/>
          </p:nvSpPr>
          <p:spPr bwMode="auto">
            <a:xfrm>
              <a:off x="45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3" name="Line 142"/>
            <p:cNvSpPr>
              <a:spLocks noChangeShapeType="1"/>
            </p:cNvSpPr>
            <p:nvPr/>
          </p:nvSpPr>
          <p:spPr bwMode="auto">
            <a:xfrm>
              <a:off x="46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4" name="Line 143"/>
            <p:cNvSpPr>
              <a:spLocks noChangeShapeType="1"/>
            </p:cNvSpPr>
            <p:nvPr/>
          </p:nvSpPr>
          <p:spPr bwMode="auto">
            <a:xfrm>
              <a:off x="46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5" name="Line 144"/>
            <p:cNvSpPr>
              <a:spLocks noChangeShapeType="1"/>
            </p:cNvSpPr>
            <p:nvPr/>
          </p:nvSpPr>
          <p:spPr bwMode="auto">
            <a:xfrm>
              <a:off x="47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6" name="Line 145"/>
            <p:cNvSpPr>
              <a:spLocks noChangeShapeType="1"/>
            </p:cNvSpPr>
            <p:nvPr/>
          </p:nvSpPr>
          <p:spPr bwMode="auto">
            <a:xfrm>
              <a:off x="48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7" name="Line 146"/>
            <p:cNvSpPr>
              <a:spLocks noChangeShapeType="1"/>
            </p:cNvSpPr>
            <p:nvPr/>
          </p:nvSpPr>
          <p:spPr bwMode="auto">
            <a:xfrm>
              <a:off x="48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8" name="Line 147"/>
            <p:cNvSpPr>
              <a:spLocks noChangeShapeType="1"/>
            </p:cNvSpPr>
            <p:nvPr/>
          </p:nvSpPr>
          <p:spPr bwMode="auto">
            <a:xfrm>
              <a:off x="48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9" name="Line 148"/>
            <p:cNvSpPr>
              <a:spLocks noChangeShapeType="1"/>
            </p:cNvSpPr>
            <p:nvPr/>
          </p:nvSpPr>
          <p:spPr bwMode="auto">
            <a:xfrm>
              <a:off x="49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0" name="Line 149"/>
            <p:cNvSpPr>
              <a:spLocks noChangeShapeType="1"/>
            </p:cNvSpPr>
            <p:nvPr/>
          </p:nvSpPr>
          <p:spPr bwMode="auto">
            <a:xfrm>
              <a:off x="50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150"/>
            <p:cNvSpPr>
              <a:spLocks noChangeShapeType="1"/>
            </p:cNvSpPr>
            <p:nvPr/>
          </p:nvSpPr>
          <p:spPr bwMode="auto">
            <a:xfrm>
              <a:off x="50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Line 151"/>
            <p:cNvSpPr>
              <a:spLocks noChangeShapeType="1"/>
            </p:cNvSpPr>
            <p:nvPr/>
          </p:nvSpPr>
          <p:spPr bwMode="auto">
            <a:xfrm>
              <a:off x="11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 name="Line 152"/>
            <p:cNvSpPr>
              <a:spLocks noChangeShapeType="1"/>
            </p:cNvSpPr>
            <p:nvPr/>
          </p:nvSpPr>
          <p:spPr bwMode="auto">
            <a:xfrm>
              <a:off x="16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4" name="Line 153"/>
            <p:cNvSpPr>
              <a:spLocks noChangeShapeType="1"/>
            </p:cNvSpPr>
            <p:nvPr/>
          </p:nvSpPr>
          <p:spPr bwMode="auto">
            <a:xfrm>
              <a:off x="21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5" name="Line 154"/>
            <p:cNvSpPr>
              <a:spLocks noChangeShapeType="1"/>
            </p:cNvSpPr>
            <p:nvPr/>
          </p:nvSpPr>
          <p:spPr bwMode="auto">
            <a:xfrm>
              <a:off x="25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6" name="Line 155"/>
            <p:cNvSpPr>
              <a:spLocks noChangeShapeType="1"/>
            </p:cNvSpPr>
            <p:nvPr/>
          </p:nvSpPr>
          <p:spPr bwMode="auto">
            <a:xfrm>
              <a:off x="30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7" name="Line 156"/>
            <p:cNvSpPr>
              <a:spLocks noChangeShapeType="1"/>
            </p:cNvSpPr>
            <p:nvPr/>
          </p:nvSpPr>
          <p:spPr bwMode="auto">
            <a:xfrm>
              <a:off x="35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8" name="Line 157"/>
            <p:cNvSpPr>
              <a:spLocks noChangeShapeType="1"/>
            </p:cNvSpPr>
            <p:nvPr/>
          </p:nvSpPr>
          <p:spPr bwMode="auto">
            <a:xfrm>
              <a:off x="40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9" name="Line 158"/>
            <p:cNvSpPr>
              <a:spLocks noChangeShapeType="1"/>
            </p:cNvSpPr>
            <p:nvPr/>
          </p:nvSpPr>
          <p:spPr bwMode="auto">
            <a:xfrm>
              <a:off x="45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0" name="Line 159"/>
            <p:cNvSpPr>
              <a:spLocks noChangeShapeType="1"/>
            </p:cNvSpPr>
            <p:nvPr/>
          </p:nvSpPr>
          <p:spPr bwMode="auto">
            <a:xfrm>
              <a:off x="49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1" name="Line 160"/>
            <p:cNvSpPr>
              <a:spLocks noChangeShapeType="1"/>
            </p:cNvSpPr>
            <p:nvPr/>
          </p:nvSpPr>
          <p:spPr bwMode="auto">
            <a:xfrm>
              <a:off x="13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2" name="Line 161"/>
            <p:cNvSpPr>
              <a:spLocks noChangeShapeType="1"/>
            </p:cNvSpPr>
            <p:nvPr/>
          </p:nvSpPr>
          <p:spPr bwMode="auto">
            <a:xfrm>
              <a:off x="18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 name="Line 162"/>
            <p:cNvSpPr>
              <a:spLocks noChangeShapeType="1"/>
            </p:cNvSpPr>
            <p:nvPr/>
          </p:nvSpPr>
          <p:spPr bwMode="auto">
            <a:xfrm>
              <a:off x="23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4" name="Line 163"/>
            <p:cNvSpPr>
              <a:spLocks noChangeShapeType="1"/>
            </p:cNvSpPr>
            <p:nvPr/>
          </p:nvSpPr>
          <p:spPr bwMode="auto">
            <a:xfrm>
              <a:off x="28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5" name="Line 164"/>
            <p:cNvSpPr>
              <a:spLocks noChangeShapeType="1"/>
            </p:cNvSpPr>
            <p:nvPr/>
          </p:nvSpPr>
          <p:spPr bwMode="auto">
            <a:xfrm>
              <a:off x="33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6" name="Line 165"/>
            <p:cNvSpPr>
              <a:spLocks noChangeShapeType="1"/>
            </p:cNvSpPr>
            <p:nvPr/>
          </p:nvSpPr>
          <p:spPr bwMode="auto">
            <a:xfrm>
              <a:off x="37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7" name="Line 166"/>
            <p:cNvSpPr>
              <a:spLocks noChangeShapeType="1"/>
            </p:cNvSpPr>
            <p:nvPr/>
          </p:nvSpPr>
          <p:spPr bwMode="auto">
            <a:xfrm>
              <a:off x="42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8" name="Line 167"/>
            <p:cNvSpPr>
              <a:spLocks noChangeShapeType="1"/>
            </p:cNvSpPr>
            <p:nvPr/>
          </p:nvSpPr>
          <p:spPr bwMode="auto">
            <a:xfrm>
              <a:off x="47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9" name="Text Box 168"/>
            <p:cNvSpPr txBox="1">
              <a:spLocks noChangeArrowheads="1"/>
            </p:cNvSpPr>
            <p:nvPr/>
          </p:nvSpPr>
          <p:spPr bwMode="auto">
            <a:xfrm>
              <a:off x="574" y="965"/>
              <a:ext cx="45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0 Cm</a:t>
              </a:r>
            </a:p>
          </p:txBody>
        </p:sp>
        <p:sp>
          <p:nvSpPr>
            <p:cNvPr id="140" name="Text Box 169"/>
            <p:cNvSpPr txBox="1">
              <a:spLocks noChangeArrowheads="1"/>
            </p:cNvSpPr>
            <p:nvPr/>
          </p:nvSpPr>
          <p:spPr bwMode="auto">
            <a:xfrm>
              <a:off x="1054" y="967"/>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a:t>
              </a:r>
            </a:p>
          </p:txBody>
        </p:sp>
        <p:sp>
          <p:nvSpPr>
            <p:cNvPr id="141" name="Text Box 170"/>
            <p:cNvSpPr txBox="1">
              <a:spLocks noChangeArrowheads="1"/>
            </p:cNvSpPr>
            <p:nvPr/>
          </p:nvSpPr>
          <p:spPr bwMode="auto">
            <a:xfrm>
              <a:off x="153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2</a:t>
              </a:r>
            </a:p>
          </p:txBody>
        </p:sp>
        <p:sp>
          <p:nvSpPr>
            <p:cNvPr id="142" name="Text Box 171"/>
            <p:cNvSpPr txBox="1">
              <a:spLocks noChangeArrowheads="1"/>
            </p:cNvSpPr>
            <p:nvPr/>
          </p:nvSpPr>
          <p:spPr bwMode="auto">
            <a:xfrm>
              <a:off x="2014"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3</a:t>
              </a:r>
            </a:p>
          </p:txBody>
        </p:sp>
        <p:sp>
          <p:nvSpPr>
            <p:cNvPr id="143" name="Text Box 172"/>
            <p:cNvSpPr txBox="1">
              <a:spLocks noChangeArrowheads="1"/>
            </p:cNvSpPr>
            <p:nvPr/>
          </p:nvSpPr>
          <p:spPr bwMode="auto">
            <a:xfrm>
              <a:off x="249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4</a:t>
              </a:r>
            </a:p>
          </p:txBody>
        </p:sp>
        <p:sp>
          <p:nvSpPr>
            <p:cNvPr id="144" name="Text Box 173"/>
            <p:cNvSpPr txBox="1">
              <a:spLocks noChangeArrowheads="1"/>
            </p:cNvSpPr>
            <p:nvPr/>
          </p:nvSpPr>
          <p:spPr bwMode="auto">
            <a:xfrm>
              <a:off x="297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5</a:t>
              </a:r>
            </a:p>
          </p:txBody>
        </p:sp>
        <p:sp>
          <p:nvSpPr>
            <p:cNvPr id="145" name="Text Box 174"/>
            <p:cNvSpPr txBox="1">
              <a:spLocks noChangeArrowheads="1"/>
            </p:cNvSpPr>
            <p:nvPr/>
          </p:nvSpPr>
          <p:spPr bwMode="auto">
            <a:xfrm>
              <a:off x="345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6</a:t>
              </a:r>
            </a:p>
          </p:txBody>
        </p:sp>
        <p:sp>
          <p:nvSpPr>
            <p:cNvPr id="146" name="Text Box 175"/>
            <p:cNvSpPr txBox="1">
              <a:spLocks noChangeArrowheads="1"/>
            </p:cNvSpPr>
            <p:nvPr/>
          </p:nvSpPr>
          <p:spPr bwMode="auto">
            <a:xfrm>
              <a:off x="3931"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7</a:t>
              </a:r>
            </a:p>
          </p:txBody>
        </p:sp>
        <p:sp>
          <p:nvSpPr>
            <p:cNvPr id="147" name="Text Box 176"/>
            <p:cNvSpPr txBox="1">
              <a:spLocks noChangeArrowheads="1"/>
            </p:cNvSpPr>
            <p:nvPr/>
          </p:nvSpPr>
          <p:spPr bwMode="auto">
            <a:xfrm>
              <a:off x="4410" y="965"/>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8</a:t>
              </a:r>
            </a:p>
          </p:txBody>
        </p:sp>
        <p:sp>
          <p:nvSpPr>
            <p:cNvPr id="148" name="Text Box 177"/>
            <p:cNvSpPr txBox="1">
              <a:spLocks noChangeArrowheads="1"/>
            </p:cNvSpPr>
            <p:nvPr/>
          </p:nvSpPr>
          <p:spPr bwMode="auto">
            <a:xfrm>
              <a:off x="489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9</a:t>
              </a:r>
            </a:p>
          </p:txBody>
        </p:sp>
        <p:sp>
          <p:nvSpPr>
            <p:cNvPr id="149" name="Line 178"/>
            <p:cNvSpPr>
              <a:spLocks noChangeShapeType="1"/>
            </p:cNvSpPr>
            <p:nvPr/>
          </p:nvSpPr>
          <p:spPr bwMode="auto">
            <a:xfrm>
              <a:off x="51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0" name="Line 179"/>
            <p:cNvSpPr>
              <a:spLocks noChangeShapeType="1"/>
            </p:cNvSpPr>
            <p:nvPr/>
          </p:nvSpPr>
          <p:spPr bwMode="auto">
            <a:xfrm>
              <a:off x="51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1" name="Line 180"/>
            <p:cNvSpPr>
              <a:spLocks noChangeShapeType="1"/>
            </p:cNvSpPr>
            <p:nvPr/>
          </p:nvSpPr>
          <p:spPr bwMode="auto">
            <a:xfrm>
              <a:off x="52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2" name="Line 181"/>
            <p:cNvSpPr>
              <a:spLocks noChangeShapeType="1"/>
            </p:cNvSpPr>
            <p:nvPr/>
          </p:nvSpPr>
          <p:spPr bwMode="auto">
            <a:xfrm>
              <a:off x="53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3" name="Line 182"/>
            <p:cNvSpPr>
              <a:spLocks noChangeShapeType="1"/>
            </p:cNvSpPr>
            <p:nvPr/>
          </p:nvSpPr>
          <p:spPr bwMode="auto">
            <a:xfrm>
              <a:off x="53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4" name="Line 183"/>
            <p:cNvSpPr>
              <a:spLocks noChangeShapeType="1"/>
            </p:cNvSpPr>
            <p:nvPr/>
          </p:nvSpPr>
          <p:spPr bwMode="auto">
            <a:xfrm>
              <a:off x="54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5" name="Line 184"/>
            <p:cNvSpPr>
              <a:spLocks noChangeShapeType="1"/>
            </p:cNvSpPr>
            <p:nvPr/>
          </p:nvSpPr>
          <p:spPr bwMode="auto">
            <a:xfrm>
              <a:off x="52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6" name="Line 185"/>
            <p:cNvSpPr>
              <a:spLocks noChangeShapeType="1"/>
            </p:cNvSpPr>
            <p:nvPr/>
          </p:nvSpPr>
          <p:spPr bwMode="auto">
            <a:xfrm>
              <a:off x="54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7" name="Text Box 186"/>
            <p:cNvSpPr txBox="1">
              <a:spLocks noChangeArrowheads="1"/>
            </p:cNvSpPr>
            <p:nvPr/>
          </p:nvSpPr>
          <p:spPr bwMode="auto">
            <a:xfrm>
              <a:off x="5338" y="965"/>
              <a:ext cx="27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10</a:t>
              </a:r>
            </a:p>
          </p:txBody>
        </p:sp>
        <p:sp>
          <p:nvSpPr>
            <p:cNvPr id="158" name="Text Box 187"/>
            <p:cNvSpPr txBox="1">
              <a:spLocks noChangeArrowheads="1"/>
            </p:cNvSpPr>
            <p:nvPr/>
          </p:nvSpPr>
          <p:spPr bwMode="auto">
            <a:xfrm>
              <a:off x="4918" y="1190"/>
              <a:ext cx="59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1"/>
                  </a:solidFill>
                  <a:cs typeface="Arial" pitchFamily="34" charset="0"/>
                </a:rPr>
                <a:t>THCS Phulac</a:t>
              </a:r>
            </a:p>
          </p:txBody>
        </p:sp>
        <p:sp>
          <p:nvSpPr>
            <p:cNvPr id="159" name="Line 188"/>
            <p:cNvSpPr>
              <a:spLocks noChangeShapeType="1"/>
            </p:cNvSpPr>
            <p:nvPr/>
          </p:nvSpPr>
          <p:spPr bwMode="auto">
            <a:xfrm>
              <a:off x="576" y="1392"/>
              <a:ext cx="4992"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0" name="Line 189"/>
            <p:cNvSpPr>
              <a:spLocks noChangeShapeType="1"/>
            </p:cNvSpPr>
            <p:nvPr/>
          </p:nvSpPr>
          <p:spPr bwMode="auto">
            <a:xfrm>
              <a:off x="576" y="816"/>
              <a:ext cx="0" cy="57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161" name="Picture 37" descr="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44" y="5208587"/>
            <a:ext cx="1371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Line 34"/>
          <p:cNvSpPr>
            <a:spLocks noChangeShapeType="1"/>
          </p:cNvSpPr>
          <p:nvPr/>
        </p:nvSpPr>
        <p:spPr bwMode="auto">
          <a:xfrm flipV="1">
            <a:off x="957944" y="1488468"/>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163" name="Group 191"/>
          <p:cNvGrpSpPr>
            <a:grpSpLocks/>
          </p:cNvGrpSpPr>
          <p:nvPr/>
        </p:nvGrpSpPr>
        <p:grpSpPr bwMode="auto">
          <a:xfrm rot="-5400000">
            <a:off x="-2795589" y="2000250"/>
            <a:ext cx="8072438" cy="566738"/>
            <a:chOff x="574" y="816"/>
            <a:chExt cx="5037" cy="658"/>
          </a:xfrm>
        </p:grpSpPr>
        <p:sp>
          <p:nvSpPr>
            <p:cNvPr id="164" name="Rectangle 192"/>
            <p:cNvSpPr>
              <a:spLocks noChangeArrowheads="1"/>
            </p:cNvSpPr>
            <p:nvPr/>
          </p:nvSpPr>
          <p:spPr bwMode="auto">
            <a:xfrm>
              <a:off x="576" y="816"/>
              <a:ext cx="4992" cy="576"/>
            </a:xfrm>
            <a:prstGeom prst="rect">
              <a:avLst/>
            </a:prstGeom>
            <a:gradFill rotWithShape="1">
              <a:gsLst>
                <a:gs pos="0">
                  <a:schemeClr val="bg1"/>
                </a:gs>
                <a:gs pos="100000">
                  <a:schemeClr val="folHlink"/>
                </a:gs>
              </a:gsLst>
              <a:lin ang="5400000" scaled="1"/>
            </a:gradFill>
            <a:ln w="9525">
              <a:solidFill>
                <a:schemeClr val="hlink"/>
              </a:solidFill>
              <a:miter lim="800000"/>
              <a:headEnd/>
              <a:tailEnd/>
            </a:ln>
          </p:spPr>
          <p:txBody>
            <a:bodyPr vert="eaVert" wrap="none" anchor="ctr"/>
            <a:lstStyle/>
            <a:p>
              <a:pPr algn="ctr"/>
              <a:endParaRPr lang="vi-VN">
                <a:solidFill>
                  <a:srgbClr val="FF3300"/>
                </a:solidFill>
                <a:cs typeface="Arial" pitchFamily="34" charset="0"/>
              </a:endParaRPr>
            </a:p>
          </p:txBody>
        </p:sp>
        <p:sp>
          <p:nvSpPr>
            <p:cNvPr id="165" name="Line 193"/>
            <p:cNvSpPr>
              <a:spLocks noChangeShapeType="1"/>
            </p:cNvSpPr>
            <p:nvPr/>
          </p:nvSpPr>
          <p:spPr bwMode="auto">
            <a:xfrm>
              <a:off x="6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6" name="Line 194"/>
            <p:cNvSpPr>
              <a:spLocks noChangeShapeType="1"/>
            </p:cNvSpPr>
            <p:nvPr/>
          </p:nvSpPr>
          <p:spPr bwMode="auto">
            <a:xfrm>
              <a:off x="7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7" name="Line 195"/>
            <p:cNvSpPr>
              <a:spLocks noChangeShapeType="1"/>
            </p:cNvSpPr>
            <p:nvPr/>
          </p:nvSpPr>
          <p:spPr bwMode="auto">
            <a:xfrm>
              <a:off x="7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8" name="Line 196"/>
            <p:cNvSpPr>
              <a:spLocks noChangeShapeType="1"/>
            </p:cNvSpPr>
            <p:nvPr/>
          </p:nvSpPr>
          <p:spPr bwMode="auto">
            <a:xfrm>
              <a:off x="8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9" name="Line 197"/>
            <p:cNvSpPr>
              <a:spLocks noChangeShapeType="1"/>
            </p:cNvSpPr>
            <p:nvPr/>
          </p:nvSpPr>
          <p:spPr bwMode="auto">
            <a:xfrm>
              <a:off x="8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0" name="Line 198"/>
            <p:cNvSpPr>
              <a:spLocks noChangeShapeType="1"/>
            </p:cNvSpPr>
            <p:nvPr/>
          </p:nvSpPr>
          <p:spPr bwMode="auto">
            <a:xfrm>
              <a:off x="9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1" name="Line 199"/>
            <p:cNvSpPr>
              <a:spLocks noChangeShapeType="1"/>
            </p:cNvSpPr>
            <p:nvPr/>
          </p:nvSpPr>
          <p:spPr bwMode="auto">
            <a:xfrm>
              <a:off x="9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2" name="Line 200"/>
            <p:cNvSpPr>
              <a:spLocks noChangeShapeType="1"/>
            </p:cNvSpPr>
            <p:nvPr/>
          </p:nvSpPr>
          <p:spPr bwMode="auto">
            <a:xfrm>
              <a:off x="10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3" name="Line 201"/>
            <p:cNvSpPr>
              <a:spLocks noChangeShapeType="1"/>
            </p:cNvSpPr>
            <p:nvPr/>
          </p:nvSpPr>
          <p:spPr bwMode="auto">
            <a:xfrm>
              <a:off x="10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 name="Line 202"/>
            <p:cNvSpPr>
              <a:spLocks noChangeShapeType="1"/>
            </p:cNvSpPr>
            <p:nvPr/>
          </p:nvSpPr>
          <p:spPr bwMode="auto">
            <a:xfrm>
              <a:off x="11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5" name="Line 203"/>
            <p:cNvSpPr>
              <a:spLocks noChangeShapeType="1"/>
            </p:cNvSpPr>
            <p:nvPr/>
          </p:nvSpPr>
          <p:spPr bwMode="auto">
            <a:xfrm>
              <a:off x="12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6" name="Line 204"/>
            <p:cNvSpPr>
              <a:spLocks noChangeShapeType="1"/>
            </p:cNvSpPr>
            <p:nvPr/>
          </p:nvSpPr>
          <p:spPr bwMode="auto">
            <a:xfrm>
              <a:off x="12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7" name="Line 205"/>
            <p:cNvSpPr>
              <a:spLocks noChangeShapeType="1"/>
            </p:cNvSpPr>
            <p:nvPr/>
          </p:nvSpPr>
          <p:spPr bwMode="auto">
            <a:xfrm>
              <a:off x="12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8" name="Line 206"/>
            <p:cNvSpPr>
              <a:spLocks noChangeShapeType="1"/>
            </p:cNvSpPr>
            <p:nvPr/>
          </p:nvSpPr>
          <p:spPr bwMode="auto">
            <a:xfrm>
              <a:off x="13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9" name="Line 207"/>
            <p:cNvSpPr>
              <a:spLocks noChangeShapeType="1"/>
            </p:cNvSpPr>
            <p:nvPr/>
          </p:nvSpPr>
          <p:spPr bwMode="auto">
            <a:xfrm>
              <a:off x="14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0" name="Line 208"/>
            <p:cNvSpPr>
              <a:spLocks noChangeShapeType="1"/>
            </p:cNvSpPr>
            <p:nvPr/>
          </p:nvSpPr>
          <p:spPr bwMode="auto">
            <a:xfrm>
              <a:off x="14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1" name="Line 209"/>
            <p:cNvSpPr>
              <a:spLocks noChangeShapeType="1"/>
            </p:cNvSpPr>
            <p:nvPr/>
          </p:nvSpPr>
          <p:spPr bwMode="auto">
            <a:xfrm>
              <a:off x="15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2" name="Line 210"/>
            <p:cNvSpPr>
              <a:spLocks noChangeShapeType="1"/>
            </p:cNvSpPr>
            <p:nvPr/>
          </p:nvSpPr>
          <p:spPr bwMode="auto">
            <a:xfrm>
              <a:off x="15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3" name="Line 211"/>
            <p:cNvSpPr>
              <a:spLocks noChangeShapeType="1"/>
            </p:cNvSpPr>
            <p:nvPr/>
          </p:nvSpPr>
          <p:spPr bwMode="auto">
            <a:xfrm>
              <a:off x="16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4" name="Line 212"/>
            <p:cNvSpPr>
              <a:spLocks noChangeShapeType="1"/>
            </p:cNvSpPr>
            <p:nvPr/>
          </p:nvSpPr>
          <p:spPr bwMode="auto">
            <a:xfrm>
              <a:off x="17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5" name="Line 213"/>
            <p:cNvSpPr>
              <a:spLocks noChangeShapeType="1"/>
            </p:cNvSpPr>
            <p:nvPr/>
          </p:nvSpPr>
          <p:spPr bwMode="auto">
            <a:xfrm>
              <a:off x="17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6" name="Line 214"/>
            <p:cNvSpPr>
              <a:spLocks noChangeShapeType="1"/>
            </p:cNvSpPr>
            <p:nvPr/>
          </p:nvSpPr>
          <p:spPr bwMode="auto">
            <a:xfrm>
              <a:off x="18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7" name="Line 215"/>
            <p:cNvSpPr>
              <a:spLocks noChangeShapeType="1"/>
            </p:cNvSpPr>
            <p:nvPr/>
          </p:nvSpPr>
          <p:spPr bwMode="auto">
            <a:xfrm>
              <a:off x="19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8" name="Line 216"/>
            <p:cNvSpPr>
              <a:spLocks noChangeShapeType="1"/>
            </p:cNvSpPr>
            <p:nvPr/>
          </p:nvSpPr>
          <p:spPr bwMode="auto">
            <a:xfrm>
              <a:off x="19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9" name="Line 217"/>
            <p:cNvSpPr>
              <a:spLocks noChangeShapeType="1"/>
            </p:cNvSpPr>
            <p:nvPr/>
          </p:nvSpPr>
          <p:spPr bwMode="auto">
            <a:xfrm>
              <a:off x="20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0" name="Line 218"/>
            <p:cNvSpPr>
              <a:spLocks noChangeShapeType="1"/>
            </p:cNvSpPr>
            <p:nvPr/>
          </p:nvSpPr>
          <p:spPr bwMode="auto">
            <a:xfrm>
              <a:off x="20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1" name="Line 219"/>
            <p:cNvSpPr>
              <a:spLocks noChangeShapeType="1"/>
            </p:cNvSpPr>
            <p:nvPr/>
          </p:nvSpPr>
          <p:spPr bwMode="auto">
            <a:xfrm>
              <a:off x="21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2" name="Line 220"/>
            <p:cNvSpPr>
              <a:spLocks noChangeShapeType="1"/>
            </p:cNvSpPr>
            <p:nvPr/>
          </p:nvSpPr>
          <p:spPr bwMode="auto">
            <a:xfrm>
              <a:off x="22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3" name="Line 221"/>
            <p:cNvSpPr>
              <a:spLocks noChangeShapeType="1"/>
            </p:cNvSpPr>
            <p:nvPr/>
          </p:nvSpPr>
          <p:spPr bwMode="auto">
            <a:xfrm>
              <a:off x="22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4" name="Line 222"/>
            <p:cNvSpPr>
              <a:spLocks noChangeShapeType="1"/>
            </p:cNvSpPr>
            <p:nvPr/>
          </p:nvSpPr>
          <p:spPr bwMode="auto">
            <a:xfrm>
              <a:off x="23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5" name="Line 223"/>
            <p:cNvSpPr>
              <a:spLocks noChangeShapeType="1"/>
            </p:cNvSpPr>
            <p:nvPr/>
          </p:nvSpPr>
          <p:spPr bwMode="auto">
            <a:xfrm>
              <a:off x="24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6" name="Line 224"/>
            <p:cNvSpPr>
              <a:spLocks noChangeShapeType="1"/>
            </p:cNvSpPr>
            <p:nvPr/>
          </p:nvSpPr>
          <p:spPr bwMode="auto">
            <a:xfrm>
              <a:off x="24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7" name="Line 225"/>
            <p:cNvSpPr>
              <a:spLocks noChangeShapeType="1"/>
            </p:cNvSpPr>
            <p:nvPr/>
          </p:nvSpPr>
          <p:spPr bwMode="auto">
            <a:xfrm>
              <a:off x="24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8" name="Line 226"/>
            <p:cNvSpPr>
              <a:spLocks noChangeShapeType="1"/>
            </p:cNvSpPr>
            <p:nvPr/>
          </p:nvSpPr>
          <p:spPr bwMode="auto">
            <a:xfrm>
              <a:off x="25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9" name="Line 227"/>
            <p:cNvSpPr>
              <a:spLocks noChangeShapeType="1"/>
            </p:cNvSpPr>
            <p:nvPr/>
          </p:nvSpPr>
          <p:spPr bwMode="auto">
            <a:xfrm>
              <a:off x="26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0" name="Line 228"/>
            <p:cNvSpPr>
              <a:spLocks noChangeShapeType="1"/>
            </p:cNvSpPr>
            <p:nvPr/>
          </p:nvSpPr>
          <p:spPr bwMode="auto">
            <a:xfrm>
              <a:off x="26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1" name="Line 229"/>
            <p:cNvSpPr>
              <a:spLocks noChangeShapeType="1"/>
            </p:cNvSpPr>
            <p:nvPr/>
          </p:nvSpPr>
          <p:spPr bwMode="auto">
            <a:xfrm>
              <a:off x="27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2" name="Line 230"/>
            <p:cNvSpPr>
              <a:spLocks noChangeShapeType="1"/>
            </p:cNvSpPr>
            <p:nvPr/>
          </p:nvSpPr>
          <p:spPr bwMode="auto">
            <a:xfrm>
              <a:off x="27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3" name="Line 231"/>
            <p:cNvSpPr>
              <a:spLocks noChangeShapeType="1"/>
            </p:cNvSpPr>
            <p:nvPr/>
          </p:nvSpPr>
          <p:spPr bwMode="auto">
            <a:xfrm>
              <a:off x="28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 name="Line 232"/>
            <p:cNvSpPr>
              <a:spLocks noChangeShapeType="1"/>
            </p:cNvSpPr>
            <p:nvPr/>
          </p:nvSpPr>
          <p:spPr bwMode="auto">
            <a:xfrm>
              <a:off x="29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5" name="Line 233"/>
            <p:cNvSpPr>
              <a:spLocks noChangeShapeType="1"/>
            </p:cNvSpPr>
            <p:nvPr/>
          </p:nvSpPr>
          <p:spPr bwMode="auto">
            <a:xfrm>
              <a:off x="29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6" name="Line 234"/>
            <p:cNvSpPr>
              <a:spLocks noChangeShapeType="1"/>
            </p:cNvSpPr>
            <p:nvPr/>
          </p:nvSpPr>
          <p:spPr bwMode="auto">
            <a:xfrm>
              <a:off x="30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7" name="Line 235"/>
            <p:cNvSpPr>
              <a:spLocks noChangeShapeType="1"/>
            </p:cNvSpPr>
            <p:nvPr/>
          </p:nvSpPr>
          <p:spPr bwMode="auto">
            <a:xfrm>
              <a:off x="31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8" name="Line 236"/>
            <p:cNvSpPr>
              <a:spLocks noChangeShapeType="1"/>
            </p:cNvSpPr>
            <p:nvPr/>
          </p:nvSpPr>
          <p:spPr bwMode="auto">
            <a:xfrm>
              <a:off x="31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9" name="Line 237"/>
            <p:cNvSpPr>
              <a:spLocks noChangeShapeType="1"/>
            </p:cNvSpPr>
            <p:nvPr/>
          </p:nvSpPr>
          <p:spPr bwMode="auto">
            <a:xfrm>
              <a:off x="32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0" name="Line 238"/>
            <p:cNvSpPr>
              <a:spLocks noChangeShapeType="1"/>
            </p:cNvSpPr>
            <p:nvPr/>
          </p:nvSpPr>
          <p:spPr bwMode="auto">
            <a:xfrm>
              <a:off x="32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1" name="Line 239"/>
            <p:cNvSpPr>
              <a:spLocks noChangeShapeType="1"/>
            </p:cNvSpPr>
            <p:nvPr/>
          </p:nvSpPr>
          <p:spPr bwMode="auto">
            <a:xfrm>
              <a:off x="33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2" name="Line 240"/>
            <p:cNvSpPr>
              <a:spLocks noChangeShapeType="1"/>
            </p:cNvSpPr>
            <p:nvPr/>
          </p:nvSpPr>
          <p:spPr bwMode="auto">
            <a:xfrm>
              <a:off x="34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3" name="Line 241"/>
            <p:cNvSpPr>
              <a:spLocks noChangeShapeType="1"/>
            </p:cNvSpPr>
            <p:nvPr/>
          </p:nvSpPr>
          <p:spPr bwMode="auto">
            <a:xfrm>
              <a:off x="34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4" name="Line 242"/>
            <p:cNvSpPr>
              <a:spLocks noChangeShapeType="1"/>
            </p:cNvSpPr>
            <p:nvPr/>
          </p:nvSpPr>
          <p:spPr bwMode="auto">
            <a:xfrm>
              <a:off x="35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 name="Line 243"/>
            <p:cNvSpPr>
              <a:spLocks noChangeShapeType="1"/>
            </p:cNvSpPr>
            <p:nvPr/>
          </p:nvSpPr>
          <p:spPr bwMode="auto">
            <a:xfrm>
              <a:off x="36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6" name="Line 244"/>
            <p:cNvSpPr>
              <a:spLocks noChangeShapeType="1"/>
            </p:cNvSpPr>
            <p:nvPr/>
          </p:nvSpPr>
          <p:spPr bwMode="auto">
            <a:xfrm>
              <a:off x="36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7" name="Line 245"/>
            <p:cNvSpPr>
              <a:spLocks noChangeShapeType="1"/>
            </p:cNvSpPr>
            <p:nvPr/>
          </p:nvSpPr>
          <p:spPr bwMode="auto">
            <a:xfrm>
              <a:off x="36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8" name="Line 246"/>
            <p:cNvSpPr>
              <a:spLocks noChangeShapeType="1"/>
            </p:cNvSpPr>
            <p:nvPr/>
          </p:nvSpPr>
          <p:spPr bwMode="auto">
            <a:xfrm>
              <a:off x="37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9" name="Line 247"/>
            <p:cNvSpPr>
              <a:spLocks noChangeShapeType="1"/>
            </p:cNvSpPr>
            <p:nvPr/>
          </p:nvSpPr>
          <p:spPr bwMode="auto">
            <a:xfrm>
              <a:off x="38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0" name="Line 248"/>
            <p:cNvSpPr>
              <a:spLocks noChangeShapeType="1"/>
            </p:cNvSpPr>
            <p:nvPr/>
          </p:nvSpPr>
          <p:spPr bwMode="auto">
            <a:xfrm>
              <a:off x="38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1" name="Line 249"/>
            <p:cNvSpPr>
              <a:spLocks noChangeShapeType="1"/>
            </p:cNvSpPr>
            <p:nvPr/>
          </p:nvSpPr>
          <p:spPr bwMode="auto">
            <a:xfrm>
              <a:off x="39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2" name="Line 250"/>
            <p:cNvSpPr>
              <a:spLocks noChangeShapeType="1"/>
            </p:cNvSpPr>
            <p:nvPr/>
          </p:nvSpPr>
          <p:spPr bwMode="auto">
            <a:xfrm>
              <a:off x="39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3" name="Line 251"/>
            <p:cNvSpPr>
              <a:spLocks noChangeShapeType="1"/>
            </p:cNvSpPr>
            <p:nvPr/>
          </p:nvSpPr>
          <p:spPr bwMode="auto">
            <a:xfrm>
              <a:off x="40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4" name="Line 252"/>
            <p:cNvSpPr>
              <a:spLocks noChangeShapeType="1"/>
            </p:cNvSpPr>
            <p:nvPr/>
          </p:nvSpPr>
          <p:spPr bwMode="auto">
            <a:xfrm>
              <a:off x="41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5" name="Line 253"/>
            <p:cNvSpPr>
              <a:spLocks noChangeShapeType="1"/>
            </p:cNvSpPr>
            <p:nvPr/>
          </p:nvSpPr>
          <p:spPr bwMode="auto">
            <a:xfrm>
              <a:off x="41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6" name="Line 254"/>
            <p:cNvSpPr>
              <a:spLocks noChangeShapeType="1"/>
            </p:cNvSpPr>
            <p:nvPr/>
          </p:nvSpPr>
          <p:spPr bwMode="auto">
            <a:xfrm>
              <a:off x="42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7" name="Line 255"/>
            <p:cNvSpPr>
              <a:spLocks noChangeShapeType="1"/>
            </p:cNvSpPr>
            <p:nvPr/>
          </p:nvSpPr>
          <p:spPr bwMode="auto">
            <a:xfrm>
              <a:off x="432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8" name="Line 256"/>
            <p:cNvSpPr>
              <a:spLocks noChangeShapeType="1"/>
            </p:cNvSpPr>
            <p:nvPr/>
          </p:nvSpPr>
          <p:spPr bwMode="auto">
            <a:xfrm>
              <a:off x="436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9" name="Line 257"/>
            <p:cNvSpPr>
              <a:spLocks noChangeShapeType="1"/>
            </p:cNvSpPr>
            <p:nvPr/>
          </p:nvSpPr>
          <p:spPr bwMode="auto">
            <a:xfrm>
              <a:off x="441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0" name="Line 258"/>
            <p:cNvSpPr>
              <a:spLocks noChangeShapeType="1"/>
            </p:cNvSpPr>
            <p:nvPr/>
          </p:nvSpPr>
          <p:spPr bwMode="auto">
            <a:xfrm>
              <a:off x="446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1" name="Line 259"/>
            <p:cNvSpPr>
              <a:spLocks noChangeShapeType="1"/>
            </p:cNvSpPr>
            <p:nvPr/>
          </p:nvSpPr>
          <p:spPr bwMode="auto">
            <a:xfrm>
              <a:off x="456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2" name="Line 260"/>
            <p:cNvSpPr>
              <a:spLocks noChangeShapeType="1"/>
            </p:cNvSpPr>
            <p:nvPr/>
          </p:nvSpPr>
          <p:spPr bwMode="auto">
            <a:xfrm>
              <a:off x="460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3" name="Line 261"/>
            <p:cNvSpPr>
              <a:spLocks noChangeShapeType="1"/>
            </p:cNvSpPr>
            <p:nvPr/>
          </p:nvSpPr>
          <p:spPr bwMode="auto">
            <a:xfrm>
              <a:off x="465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4" name="Line 262"/>
            <p:cNvSpPr>
              <a:spLocks noChangeShapeType="1"/>
            </p:cNvSpPr>
            <p:nvPr/>
          </p:nvSpPr>
          <p:spPr bwMode="auto">
            <a:xfrm>
              <a:off x="470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 name="Line 263"/>
            <p:cNvSpPr>
              <a:spLocks noChangeShapeType="1"/>
            </p:cNvSpPr>
            <p:nvPr/>
          </p:nvSpPr>
          <p:spPr bwMode="auto">
            <a:xfrm>
              <a:off x="480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6" name="Line 264"/>
            <p:cNvSpPr>
              <a:spLocks noChangeShapeType="1"/>
            </p:cNvSpPr>
            <p:nvPr/>
          </p:nvSpPr>
          <p:spPr bwMode="auto">
            <a:xfrm>
              <a:off x="484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7" name="Line 265"/>
            <p:cNvSpPr>
              <a:spLocks noChangeShapeType="1"/>
            </p:cNvSpPr>
            <p:nvPr/>
          </p:nvSpPr>
          <p:spPr bwMode="auto">
            <a:xfrm>
              <a:off x="489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8" name="Line 266"/>
            <p:cNvSpPr>
              <a:spLocks noChangeShapeType="1"/>
            </p:cNvSpPr>
            <p:nvPr/>
          </p:nvSpPr>
          <p:spPr bwMode="auto">
            <a:xfrm>
              <a:off x="494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9" name="Line 267"/>
            <p:cNvSpPr>
              <a:spLocks noChangeShapeType="1"/>
            </p:cNvSpPr>
            <p:nvPr/>
          </p:nvSpPr>
          <p:spPr bwMode="auto">
            <a:xfrm>
              <a:off x="504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0" name="Line 268"/>
            <p:cNvSpPr>
              <a:spLocks noChangeShapeType="1"/>
            </p:cNvSpPr>
            <p:nvPr/>
          </p:nvSpPr>
          <p:spPr bwMode="auto">
            <a:xfrm>
              <a:off x="508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1" name="Line 269"/>
            <p:cNvSpPr>
              <a:spLocks noChangeShapeType="1"/>
            </p:cNvSpPr>
            <p:nvPr/>
          </p:nvSpPr>
          <p:spPr bwMode="auto">
            <a:xfrm>
              <a:off x="11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2" name="Line 270"/>
            <p:cNvSpPr>
              <a:spLocks noChangeShapeType="1"/>
            </p:cNvSpPr>
            <p:nvPr/>
          </p:nvSpPr>
          <p:spPr bwMode="auto">
            <a:xfrm>
              <a:off x="16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3" name="Line 271"/>
            <p:cNvSpPr>
              <a:spLocks noChangeShapeType="1"/>
            </p:cNvSpPr>
            <p:nvPr/>
          </p:nvSpPr>
          <p:spPr bwMode="auto">
            <a:xfrm>
              <a:off x="21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4" name="Line 272"/>
            <p:cNvSpPr>
              <a:spLocks noChangeShapeType="1"/>
            </p:cNvSpPr>
            <p:nvPr/>
          </p:nvSpPr>
          <p:spPr bwMode="auto">
            <a:xfrm>
              <a:off x="25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5" name="Line 273"/>
            <p:cNvSpPr>
              <a:spLocks noChangeShapeType="1"/>
            </p:cNvSpPr>
            <p:nvPr/>
          </p:nvSpPr>
          <p:spPr bwMode="auto">
            <a:xfrm>
              <a:off x="30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6" name="Line 274"/>
            <p:cNvSpPr>
              <a:spLocks noChangeShapeType="1"/>
            </p:cNvSpPr>
            <p:nvPr/>
          </p:nvSpPr>
          <p:spPr bwMode="auto">
            <a:xfrm>
              <a:off x="355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 name="Line 275"/>
            <p:cNvSpPr>
              <a:spLocks noChangeShapeType="1"/>
            </p:cNvSpPr>
            <p:nvPr/>
          </p:nvSpPr>
          <p:spPr bwMode="auto">
            <a:xfrm>
              <a:off x="403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 name="Line 276"/>
            <p:cNvSpPr>
              <a:spLocks noChangeShapeType="1"/>
            </p:cNvSpPr>
            <p:nvPr/>
          </p:nvSpPr>
          <p:spPr bwMode="auto">
            <a:xfrm>
              <a:off x="451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9" name="Line 277"/>
            <p:cNvSpPr>
              <a:spLocks noChangeShapeType="1"/>
            </p:cNvSpPr>
            <p:nvPr/>
          </p:nvSpPr>
          <p:spPr bwMode="auto">
            <a:xfrm>
              <a:off x="499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0" name="Line 278"/>
            <p:cNvSpPr>
              <a:spLocks noChangeShapeType="1"/>
            </p:cNvSpPr>
            <p:nvPr/>
          </p:nvSpPr>
          <p:spPr bwMode="auto">
            <a:xfrm>
              <a:off x="13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1" name="Line 279"/>
            <p:cNvSpPr>
              <a:spLocks noChangeShapeType="1"/>
            </p:cNvSpPr>
            <p:nvPr/>
          </p:nvSpPr>
          <p:spPr bwMode="auto">
            <a:xfrm>
              <a:off x="18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2" name="Line 280"/>
            <p:cNvSpPr>
              <a:spLocks noChangeShapeType="1"/>
            </p:cNvSpPr>
            <p:nvPr/>
          </p:nvSpPr>
          <p:spPr bwMode="auto">
            <a:xfrm>
              <a:off x="23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3" name="Line 281"/>
            <p:cNvSpPr>
              <a:spLocks noChangeShapeType="1"/>
            </p:cNvSpPr>
            <p:nvPr/>
          </p:nvSpPr>
          <p:spPr bwMode="auto">
            <a:xfrm>
              <a:off x="28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4" name="Line 282"/>
            <p:cNvSpPr>
              <a:spLocks noChangeShapeType="1"/>
            </p:cNvSpPr>
            <p:nvPr/>
          </p:nvSpPr>
          <p:spPr bwMode="auto">
            <a:xfrm>
              <a:off x="331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5" name="Line 283"/>
            <p:cNvSpPr>
              <a:spLocks noChangeShapeType="1"/>
            </p:cNvSpPr>
            <p:nvPr/>
          </p:nvSpPr>
          <p:spPr bwMode="auto">
            <a:xfrm>
              <a:off x="379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6" name="Line 284"/>
            <p:cNvSpPr>
              <a:spLocks noChangeShapeType="1"/>
            </p:cNvSpPr>
            <p:nvPr/>
          </p:nvSpPr>
          <p:spPr bwMode="auto">
            <a:xfrm>
              <a:off x="427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7" name="Line 285"/>
            <p:cNvSpPr>
              <a:spLocks noChangeShapeType="1"/>
            </p:cNvSpPr>
            <p:nvPr/>
          </p:nvSpPr>
          <p:spPr bwMode="auto">
            <a:xfrm>
              <a:off x="475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8" name="Text Box 286"/>
            <p:cNvSpPr txBox="1">
              <a:spLocks noChangeArrowheads="1"/>
            </p:cNvSpPr>
            <p:nvPr/>
          </p:nvSpPr>
          <p:spPr bwMode="auto">
            <a:xfrm>
              <a:off x="574" y="965"/>
              <a:ext cx="45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0 Cm</a:t>
              </a:r>
            </a:p>
          </p:txBody>
        </p:sp>
        <p:sp>
          <p:nvSpPr>
            <p:cNvPr id="259" name="Text Box 287"/>
            <p:cNvSpPr txBox="1">
              <a:spLocks noChangeArrowheads="1"/>
            </p:cNvSpPr>
            <p:nvPr/>
          </p:nvSpPr>
          <p:spPr bwMode="auto">
            <a:xfrm>
              <a:off x="1054" y="967"/>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a:t>
              </a:r>
            </a:p>
          </p:txBody>
        </p:sp>
        <p:sp>
          <p:nvSpPr>
            <p:cNvPr id="260" name="Text Box 288"/>
            <p:cNvSpPr txBox="1">
              <a:spLocks noChangeArrowheads="1"/>
            </p:cNvSpPr>
            <p:nvPr/>
          </p:nvSpPr>
          <p:spPr bwMode="auto">
            <a:xfrm>
              <a:off x="153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2</a:t>
              </a:r>
            </a:p>
          </p:txBody>
        </p:sp>
        <p:sp>
          <p:nvSpPr>
            <p:cNvPr id="261" name="Text Box 289"/>
            <p:cNvSpPr txBox="1">
              <a:spLocks noChangeArrowheads="1"/>
            </p:cNvSpPr>
            <p:nvPr/>
          </p:nvSpPr>
          <p:spPr bwMode="auto">
            <a:xfrm>
              <a:off x="2014"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3</a:t>
              </a:r>
            </a:p>
          </p:txBody>
        </p:sp>
        <p:sp>
          <p:nvSpPr>
            <p:cNvPr id="262" name="Text Box 290"/>
            <p:cNvSpPr txBox="1">
              <a:spLocks noChangeArrowheads="1"/>
            </p:cNvSpPr>
            <p:nvPr/>
          </p:nvSpPr>
          <p:spPr bwMode="auto">
            <a:xfrm>
              <a:off x="2494" y="963"/>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4</a:t>
              </a:r>
            </a:p>
          </p:txBody>
        </p:sp>
        <p:sp>
          <p:nvSpPr>
            <p:cNvPr id="263" name="Text Box 291"/>
            <p:cNvSpPr txBox="1">
              <a:spLocks noChangeArrowheads="1"/>
            </p:cNvSpPr>
            <p:nvPr/>
          </p:nvSpPr>
          <p:spPr bwMode="auto">
            <a:xfrm>
              <a:off x="297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5</a:t>
              </a:r>
            </a:p>
          </p:txBody>
        </p:sp>
        <p:sp>
          <p:nvSpPr>
            <p:cNvPr id="264" name="Text Box 292"/>
            <p:cNvSpPr txBox="1">
              <a:spLocks noChangeArrowheads="1"/>
            </p:cNvSpPr>
            <p:nvPr/>
          </p:nvSpPr>
          <p:spPr bwMode="auto">
            <a:xfrm>
              <a:off x="345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6</a:t>
              </a:r>
            </a:p>
          </p:txBody>
        </p:sp>
        <p:sp>
          <p:nvSpPr>
            <p:cNvPr id="265" name="Text Box 293"/>
            <p:cNvSpPr txBox="1">
              <a:spLocks noChangeArrowheads="1"/>
            </p:cNvSpPr>
            <p:nvPr/>
          </p:nvSpPr>
          <p:spPr bwMode="auto">
            <a:xfrm>
              <a:off x="3931"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7</a:t>
              </a:r>
            </a:p>
          </p:txBody>
        </p:sp>
        <p:sp>
          <p:nvSpPr>
            <p:cNvPr id="266" name="Text Box 294"/>
            <p:cNvSpPr txBox="1">
              <a:spLocks noChangeArrowheads="1"/>
            </p:cNvSpPr>
            <p:nvPr/>
          </p:nvSpPr>
          <p:spPr bwMode="auto">
            <a:xfrm>
              <a:off x="4410" y="965"/>
              <a:ext cx="19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8</a:t>
              </a:r>
            </a:p>
          </p:txBody>
        </p:sp>
        <p:sp>
          <p:nvSpPr>
            <p:cNvPr id="267" name="Text Box 295"/>
            <p:cNvSpPr txBox="1">
              <a:spLocks noChangeArrowheads="1"/>
            </p:cNvSpPr>
            <p:nvPr/>
          </p:nvSpPr>
          <p:spPr bwMode="auto">
            <a:xfrm>
              <a:off x="4890" y="965"/>
              <a:ext cx="19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9</a:t>
              </a:r>
            </a:p>
          </p:txBody>
        </p:sp>
        <p:sp>
          <p:nvSpPr>
            <p:cNvPr id="268" name="Line 296"/>
            <p:cNvSpPr>
              <a:spLocks noChangeShapeType="1"/>
            </p:cNvSpPr>
            <p:nvPr/>
          </p:nvSpPr>
          <p:spPr bwMode="auto">
            <a:xfrm>
              <a:off x="513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69" name="Line 297"/>
            <p:cNvSpPr>
              <a:spLocks noChangeShapeType="1"/>
            </p:cNvSpPr>
            <p:nvPr/>
          </p:nvSpPr>
          <p:spPr bwMode="auto">
            <a:xfrm>
              <a:off x="518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0" name="Line 298"/>
            <p:cNvSpPr>
              <a:spLocks noChangeShapeType="1"/>
            </p:cNvSpPr>
            <p:nvPr/>
          </p:nvSpPr>
          <p:spPr bwMode="auto">
            <a:xfrm>
              <a:off x="5280"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1" name="Line 299"/>
            <p:cNvSpPr>
              <a:spLocks noChangeShapeType="1"/>
            </p:cNvSpPr>
            <p:nvPr/>
          </p:nvSpPr>
          <p:spPr bwMode="auto">
            <a:xfrm>
              <a:off x="5328"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2" name="Line 300"/>
            <p:cNvSpPr>
              <a:spLocks noChangeShapeType="1"/>
            </p:cNvSpPr>
            <p:nvPr/>
          </p:nvSpPr>
          <p:spPr bwMode="auto">
            <a:xfrm>
              <a:off x="5376"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3" name="Line 301"/>
            <p:cNvSpPr>
              <a:spLocks noChangeShapeType="1"/>
            </p:cNvSpPr>
            <p:nvPr/>
          </p:nvSpPr>
          <p:spPr bwMode="auto">
            <a:xfrm>
              <a:off x="5424" y="816"/>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4" name="Line 302"/>
            <p:cNvSpPr>
              <a:spLocks noChangeShapeType="1"/>
            </p:cNvSpPr>
            <p:nvPr/>
          </p:nvSpPr>
          <p:spPr bwMode="auto">
            <a:xfrm>
              <a:off x="5232" y="8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5" name="Line 303"/>
            <p:cNvSpPr>
              <a:spLocks noChangeShapeType="1"/>
            </p:cNvSpPr>
            <p:nvPr/>
          </p:nvSpPr>
          <p:spPr bwMode="auto">
            <a:xfrm>
              <a:off x="5472" y="816"/>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6" name="Text Box 304"/>
            <p:cNvSpPr txBox="1">
              <a:spLocks noChangeArrowheads="1"/>
            </p:cNvSpPr>
            <p:nvPr/>
          </p:nvSpPr>
          <p:spPr bwMode="auto">
            <a:xfrm>
              <a:off x="5338" y="965"/>
              <a:ext cx="27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cs typeface="Arial" pitchFamily="34" charset="0"/>
                </a:rPr>
                <a:t>10</a:t>
              </a:r>
            </a:p>
          </p:txBody>
        </p:sp>
        <p:sp>
          <p:nvSpPr>
            <p:cNvPr id="277" name="Text Box 305"/>
            <p:cNvSpPr txBox="1">
              <a:spLocks noChangeArrowheads="1"/>
            </p:cNvSpPr>
            <p:nvPr/>
          </p:nvSpPr>
          <p:spPr bwMode="auto">
            <a:xfrm>
              <a:off x="4918" y="1190"/>
              <a:ext cx="59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solidFill>
                    <a:schemeClr val="bg1"/>
                  </a:solidFill>
                  <a:cs typeface="Arial" pitchFamily="34" charset="0"/>
                </a:rPr>
                <a:t>THCS Phulac</a:t>
              </a:r>
            </a:p>
          </p:txBody>
        </p:sp>
        <p:sp>
          <p:nvSpPr>
            <p:cNvPr id="278" name="Line 306"/>
            <p:cNvSpPr>
              <a:spLocks noChangeShapeType="1"/>
            </p:cNvSpPr>
            <p:nvPr/>
          </p:nvSpPr>
          <p:spPr bwMode="auto">
            <a:xfrm>
              <a:off x="576" y="1392"/>
              <a:ext cx="4992"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9" name="Line 307"/>
            <p:cNvSpPr>
              <a:spLocks noChangeShapeType="1"/>
            </p:cNvSpPr>
            <p:nvPr/>
          </p:nvSpPr>
          <p:spPr bwMode="auto">
            <a:xfrm>
              <a:off x="576" y="816"/>
              <a:ext cx="0" cy="57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280" name="Picture 37" descr="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1" y="4876800"/>
            <a:ext cx="10763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 name="Text Box 318"/>
          <p:cNvSpPr txBox="1">
            <a:spLocks noChangeArrowheads="1"/>
          </p:cNvSpPr>
          <p:nvPr/>
        </p:nvSpPr>
        <p:spPr bwMode="auto">
          <a:xfrm>
            <a:off x="2269687" y="6235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282" name="Text Box 320"/>
          <p:cNvSpPr txBox="1">
            <a:spLocks noChangeArrowheads="1"/>
          </p:cNvSpPr>
          <p:nvPr/>
        </p:nvSpPr>
        <p:spPr bwMode="auto">
          <a:xfrm>
            <a:off x="5410802"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30</a:t>
            </a:r>
          </a:p>
        </p:txBody>
      </p:sp>
      <p:sp>
        <p:nvSpPr>
          <p:cNvPr id="283" name="Text Box 330"/>
          <p:cNvSpPr txBox="1">
            <a:spLocks noChangeArrowheads="1"/>
          </p:cNvSpPr>
          <p:nvPr/>
        </p:nvSpPr>
        <p:spPr bwMode="auto">
          <a:xfrm>
            <a:off x="6200155" y="6248400"/>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35</a:t>
            </a:r>
          </a:p>
        </p:txBody>
      </p:sp>
      <p:sp>
        <p:nvSpPr>
          <p:cNvPr id="284" name="Text Box 332"/>
          <p:cNvSpPr txBox="1">
            <a:spLocks noChangeArrowheads="1"/>
          </p:cNvSpPr>
          <p:nvPr/>
        </p:nvSpPr>
        <p:spPr bwMode="auto">
          <a:xfrm>
            <a:off x="8502158" y="6281416"/>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50</a:t>
            </a:r>
          </a:p>
        </p:txBody>
      </p:sp>
      <p:sp>
        <p:nvSpPr>
          <p:cNvPr id="285" name="Text Box 333"/>
          <p:cNvSpPr txBox="1">
            <a:spLocks noChangeArrowheads="1"/>
          </p:cNvSpPr>
          <p:nvPr/>
        </p:nvSpPr>
        <p:spPr bwMode="auto">
          <a:xfrm>
            <a:off x="3829439" y="6217444"/>
            <a:ext cx="41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20</a:t>
            </a:r>
          </a:p>
        </p:txBody>
      </p:sp>
      <p:sp>
        <p:nvSpPr>
          <p:cNvPr id="286" name="Text Box 333"/>
          <p:cNvSpPr txBox="1">
            <a:spLocks noChangeArrowheads="1"/>
          </p:cNvSpPr>
          <p:nvPr/>
        </p:nvSpPr>
        <p:spPr bwMode="auto">
          <a:xfrm>
            <a:off x="6906485" y="6218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40</a:t>
            </a:r>
          </a:p>
        </p:txBody>
      </p:sp>
      <p:sp>
        <p:nvSpPr>
          <p:cNvPr id="287" name="Text Box 36"/>
          <p:cNvSpPr txBox="1">
            <a:spLocks noChangeArrowheads="1"/>
          </p:cNvSpPr>
          <p:nvPr/>
        </p:nvSpPr>
        <p:spPr bwMode="auto">
          <a:xfrm>
            <a:off x="7620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smtClean="0">
                <a:latin typeface=".VnTime" pitchFamily="34" charset="0"/>
                <a:cs typeface="Arial" pitchFamily="34" charset="0"/>
              </a:rPr>
              <a:t>0</a:t>
            </a:r>
            <a:endParaRPr lang="en-US" sz="2400" b="1">
              <a:latin typeface=".VnTime" pitchFamily="34" charset="0"/>
              <a:cs typeface="Arial" pitchFamily="34" charset="0"/>
            </a:endParaRPr>
          </a:p>
        </p:txBody>
      </p:sp>
      <p:sp>
        <p:nvSpPr>
          <p:cNvPr id="288" name="Text Box 320"/>
          <p:cNvSpPr txBox="1">
            <a:spLocks noChangeArrowheads="1"/>
          </p:cNvSpPr>
          <p:nvPr/>
        </p:nvSpPr>
        <p:spPr bwMode="auto">
          <a:xfrm>
            <a:off x="5029200"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smtClean="0">
                <a:solidFill>
                  <a:srgbClr val="800000"/>
                </a:solidFill>
                <a:latin typeface=".VnTime" pitchFamily="34" charset="0"/>
                <a:cs typeface="Arial" pitchFamily="34" charset="0"/>
              </a:rPr>
              <a:t>28</a:t>
            </a:r>
            <a:endParaRPr lang="en-US" b="1">
              <a:solidFill>
                <a:srgbClr val="800000"/>
              </a:solidFill>
              <a:latin typeface=".VnTime" pitchFamily="34" charset="0"/>
              <a:cs typeface="Arial" pitchFamily="34" charset="0"/>
            </a:endParaRPr>
          </a:p>
        </p:txBody>
      </p:sp>
      <p:sp>
        <p:nvSpPr>
          <p:cNvPr id="289" name="Oval 309"/>
          <p:cNvSpPr>
            <a:spLocks noChangeArrowheads="1"/>
          </p:cNvSpPr>
          <p:nvPr/>
        </p:nvSpPr>
        <p:spPr bwMode="auto">
          <a:xfrm>
            <a:off x="914400" y="6161087"/>
            <a:ext cx="76200" cy="76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90" name="Oval 311"/>
          <p:cNvSpPr>
            <a:spLocks noChangeArrowheads="1"/>
          </p:cNvSpPr>
          <p:nvPr/>
        </p:nvSpPr>
        <p:spPr bwMode="auto">
          <a:xfrm>
            <a:off x="2462365" y="6170783"/>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1" name="Oval 311"/>
          <p:cNvSpPr>
            <a:spLocks noChangeArrowheads="1"/>
          </p:cNvSpPr>
          <p:nvPr/>
        </p:nvSpPr>
        <p:spPr bwMode="auto">
          <a:xfrm>
            <a:off x="4000889"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2" name="Oval 311"/>
          <p:cNvSpPr>
            <a:spLocks noChangeArrowheads="1"/>
          </p:cNvSpPr>
          <p:nvPr/>
        </p:nvSpPr>
        <p:spPr bwMode="auto">
          <a:xfrm>
            <a:off x="5154781"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3" name="Oval 311"/>
          <p:cNvSpPr>
            <a:spLocks noChangeArrowheads="1"/>
          </p:cNvSpPr>
          <p:nvPr/>
        </p:nvSpPr>
        <p:spPr bwMode="auto">
          <a:xfrm>
            <a:off x="5539412"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4" name="Oval 311"/>
          <p:cNvSpPr>
            <a:spLocks noChangeArrowheads="1"/>
          </p:cNvSpPr>
          <p:nvPr/>
        </p:nvSpPr>
        <p:spPr bwMode="auto">
          <a:xfrm>
            <a:off x="630867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5" name="Oval 311"/>
          <p:cNvSpPr>
            <a:spLocks noChangeArrowheads="1"/>
          </p:cNvSpPr>
          <p:nvPr/>
        </p:nvSpPr>
        <p:spPr bwMode="auto">
          <a:xfrm>
            <a:off x="707072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6" name="Oval 311"/>
          <p:cNvSpPr>
            <a:spLocks noChangeArrowheads="1"/>
          </p:cNvSpPr>
          <p:nvPr/>
        </p:nvSpPr>
        <p:spPr bwMode="auto">
          <a:xfrm>
            <a:off x="8620464"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7" name="Text Box 72"/>
          <p:cNvSpPr txBox="1">
            <a:spLocks noChangeArrowheads="1"/>
          </p:cNvSpPr>
          <p:nvPr/>
        </p:nvSpPr>
        <p:spPr bwMode="auto">
          <a:xfrm>
            <a:off x="7953014" y="6400800"/>
            <a:ext cx="119098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Giá trị (x</a:t>
            </a:r>
            <a:r>
              <a:rPr lang="en-US">
                <a:latin typeface="+mn-lt"/>
                <a:cs typeface="Arial" pitchFamily="34" charset="0"/>
              </a:rPr>
              <a:t>)</a:t>
            </a:r>
          </a:p>
        </p:txBody>
      </p:sp>
      <p:sp>
        <p:nvSpPr>
          <p:cNvPr id="298" name="Text Box 310"/>
          <p:cNvSpPr txBox="1">
            <a:spLocks noChangeArrowheads="1"/>
          </p:cNvSpPr>
          <p:nvPr/>
        </p:nvSpPr>
        <p:spPr bwMode="auto">
          <a:xfrm>
            <a:off x="-42861" y="1154668"/>
            <a:ext cx="126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Tần số (n</a:t>
            </a:r>
            <a:r>
              <a:rPr lang="en-US">
                <a:latin typeface="+mn-lt"/>
                <a:cs typeface="Arial" pitchFamily="34" charset="0"/>
              </a:rPr>
              <a:t>)</a:t>
            </a:r>
          </a:p>
        </p:txBody>
      </p:sp>
      <p:sp>
        <p:nvSpPr>
          <p:cNvPr id="299" name="Text Box 321"/>
          <p:cNvSpPr txBox="1">
            <a:spLocks noChangeArrowheads="1"/>
          </p:cNvSpPr>
          <p:nvPr/>
        </p:nvSpPr>
        <p:spPr bwMode="auto">
          <a:xfrm>
            <a:off x="609600" y="5257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a:t>
            </a:r>
          </a:p>
        </p:txBody>
      </p:sp>
      <p:sp>
        <p:nvSpPr>
          <p:cNvPr id="300" name="Text Box 322"/>
          <p:cNvSpPr txBox="1">
            <a:spLocks noChangeArrowheads="1"/>
          </p:cNvSpPr>
          <p:nvPr/>
        </p:nvSpPr>
        <p:spPr bwMode="auto">
          <a:xfrm>
            <a:off x="609600" y="4476842"/>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a:t>
            </a:r>
          </a:p>
        </p:txBody>
      </p:sp>
      <p:sp>
        <p:nvSpPr>
          <p:cNvPr id="301" name="Text Box 323"/>
          <p:cNvSpPr txBox="1">
            <a:spLocks noChangeArrowheads="1"/>
          </p:cNvSpPr>
          <p:nvPr/>
        </p:nvSpPr>
        <p:spPr bwMode="auto">
          <a:xfrm>
            <a:off x="609600" y="3287009"/>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7</a:t>
            </a:r>
          </a:p>
        </p:txBody>
      </p:sp>
      <p:sp>
        <p:nvSpPr>
          <p:cNvPr id="302" name="Text Box 324"/>
          <p:cNvSpPr txBox="1">
            <a:spLocks noChangeArrowheads="1"/>
          </p:cNvSpPr>
          <p:nvPr/>
        </p:nvSpPr>
        <p:spPr bwMode="auto">
          <a:xfrm>
            <a:off x="598537" y="2902377"/>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8</a:t>
            </a:r>
          </a:p>
        </p:txBody>
      </p:sp>
      <p:sp>
        <p:nvSpPr>
          <p:cNvPr id="303" name="Text Box 337"/>
          <p:cNvSpPr txBox="1">
            <a:spLocks noChangeArrowheads="1"/>
          </p:cNvSpPr>
          <p:nvPr/>
        </p:nvSpPr>
        <p:spPr bwMode="auto">
          <a:xfrm>
            <a:off x="533400" y="2131529"/>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304" name="Text Box 322"/>
          <p:cNvSpPr txBox="1">
            <a:spLocks noChangeArrowheads="1"/>
          </p:cNvSpPr>
          <p:nvPr/>
        </p:nvSpPr>
        <p:spPr bwMode="auto">
          <a:xfrm>
            <a:off x="609600" y="3701143"/>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6</a:t>
            </a:r>
          </a:p>
        </p:txBody>
      </p:sp>
      <p:sp>
        <p:nvSpPr>
          <p:cNvPr id="305" name="Text Box 324"/>
          <p:cNvSpPr txBox="1">
            <a:spLocks noChangeArrowheads="1"/>
          </p:cNvSpPr>
          <p:nvPr/>
        </p:nvSpPr>
        <p:spPr bwMode="auto">
          <a:xfrm>
            <a:off x="609600" y="482553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3</a:t>
            </a:r>
          </a:p>
        </p:txBody>
      </p:sp>
      <p:sp>
        <p:nvSpPr>
          <p:cNvPr id="306" name="Oval 311"/>
          <p:cNvSpPr>
            <a:spLocks noChangeArrowheads="1"/>
          </p:cNvSpPr>
          <p:nvPr/>
        </p:nvSpPr>
        <p:spPr bwMode="auto">
          <a:xfrm>
            <a:off x="914400" y="5356220"/>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07" name="Oval 311"/>
          <p:cNvSpPr>
            <a:spLocks noChangeArrowheads="1"/>
          </p:cNvSpPr>
          <p:nvPr/>
        </p:nvSpPr>
        <p:spPr bwMode="auto">
          <a:xfrm>
            <a:off x="914400" y="4587759"/>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08" name="Oval 311"/>
          <p:cNvSpPr>
            <a:spLocks noChangeArrowheads="1"/>
          </p:cNvSpPr>
          <p:nvPr/>
        </p:nvSpPr>
        <p:spPr bwMode="auto">
          <a:xfrm>
            <a:off x="914400" y="3818498"/>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09" name="Oval 311"/>
          <p:cNvSpPr>
            <a:spLocks noChangeArrowheads="1"/>
          </p:cNvSpPr>
          <p:nvPr/>
        </p:nvSpPr>
        <p:spPr bwMode="auto">
          <a:xfrm>
            <a:off x="914400" y="343226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10" name="Oval 311"/>
          <p:cNvSpPr>
            <a:spLocks noChangeArrowheads="1"/>
          </p:cNvSpPr>
          <p:nvPr/>
        </p:nvSpPr>
        <p:spPr bwMode="auto">
          <a:xfrm>
            <a:off x="914400" y="3049236"/>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11" name="Oval 311"/>
          <p:cNvSpPr>
            <a:spLocks noChangeArrowheads="1"/>
          </p:cNvSpPr>
          <p:nvPr/>
        </p:nvSpPr>
        <p:spPr bwMode="auto">
          <a:xfrm>
            <a:off x="914400" y="228638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12" name="Oval 311"/>
          <p:cNvSpPr>
            <a:spLocks noChangeArrowheads="1"/>
          </p:cNvSpPr>
          <p:nvPr/>
        </p:nvSpPr>
        <p:spPr bwMode="auto">
          <a:xfrm>
            <a:off x="926776" y="49707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13" name="Text Box 32"/>
          <p:cNvSpPr txBox="1">
            <a:spLocks noChangeArrowheads="1"/>
          </p:cNvSpPr>
          <p:nvPr/>
        </p:nvSpPr>
        <p:spPr bwMode="auto">
          <a:xfrm>
            <a:off x="5471852" y="1396625"/>
            <a:ext cx="3381896" cy="215443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u="sng" dirty="0" err="1" smtClean="0">
                <a:solidFill>
                  <a:srgbClr val="CC0000"/>
                </a:solidFill>
                <a:latin typeface="Times New Roman" pitchFamily="18" charset="0"/>
                <a:cs typeface="Times New Roman" pitchFamily="18" charset="0"/>
              </a:rPr>
              <a:t>Bước</a:t>
            </a:r>
            <a:r>
              <a:rPr lang="en-US" sz="2400" b="1" u="sng" dirty="0" smtClean="0">
                <a:solidFill>
                  <a:srgbClr val="CC0000"/>
                </a:solidFill>
                <a:latin typeface="Times New Roman" pitchFamily="18" charset="0"/>
                <a:cs typeface="Times New Roman" pitchFamily="18" charset="0"/>
              </a:rPr>
              <a:t> </a:t>
            </a:r>
            <a:r>
              <a:rPr lang="en-US" sz="2400" b="1" u="sng" dirty="0">
                <a:solidFill>
                  <a:srgbClr val="CC0000"/>
                </a:solidFill>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Xác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định</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điểm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có</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tọa</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độ</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là</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cặp</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số</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gồm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giá</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trị</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và</a:t>
            </a:r>
            <a:r>
              <a:rPr lang="en-US" sz="2200" i="1" smtClean="0">
                <a:latin typeface="Times New Roman" pitchFamily="18" charset="0"/>
                <a:cs typeface="Times New Roman" pitchFamily="18" charset="0"/>
              </a:rPr>
              <a:t> tần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số</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của</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nó</a:t>
            </a:r>
            <a:r>
              <a:rPr lang="en-US" sz="2200" i="1"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(28;2), (30;8), (35;7), (</a:t>
            </a:r>
            <a:r>
              <a:rPr lang="en-US" sz="2200" dirty="0" smtClean="0">
                <a:latin typeface="Times New Roman" pitchFamily="18" charset="0"/>
                <a:cs typeface="Times New Roman" pitchFamily="18" charset="0"/>
              </a:rPr>
              <a:t>50;3).</a:t>
            </a:r>
            <a:r>
              <a:rPr lang="en-US" sz="2200" i="1" dirty="0" smtClean="0">
                <a:solidFill>
                  <a:srgbClr val="FF0000"/>
                </a:solidFill>
                <a:latin typeface="Times New Roman" pitchFamily="18" charset="0"/>
                <a:cs typeface="Times New Roman" pitchFamily="18" charset="0"/>
              </a:rPr>
              <a:t>(</a:t>
            </a:r>
            <a:r>
              <a:rPr lang="en-US" sz="2200" i="1" dirty="0" err="1" smtClean="0">
                <a:solidFill>
                  <a:srgbClr val="FF0000"/>
                </a:solidFill>
                <a:latin typeface="Times New Roman" pitchFamily="18" charset="0"/>
                <a:cs typeface="Times New Roman" pitchFamily="18" charset="0"/>
              </a:rPr>
              <a:t>Lưu</a:t>
            </a:r>
            <a:r>
              <a:rPr lang="en-US" sz="2200" i="1" dirty="0" smtClean="0">
                <a:solidFill>
                  <a:srgbClr val="FF0000"/>
                </a:solidFill>
                <a:latin typeface="Times New Roman" pitchFamily="18" charset="0"/>
                <a:cs typeface="Times New Roman" pitchFamily="18" charset="0"/>
              </a:rPr>
              <a:t> ý: </a:t>
            </a:r>
            <a:r>
              <a:rPr lang="en-US" sz="2200" i="1" dirty="0" err="1" smtClean="0">
                <a:solidFill>
                  <a:srgbClr val="FF0000"/>
                </a:solidFill>
                <a:latin typeface="Times New Roman" pitchFamily="18" charset="0"/>
                <a:cs typeface="Times New Roman" pitchFamily="18" charset="0"/>
              </a:rPr>
              <a:t>giá</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trị</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viết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trước</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tần</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số</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viết</a:t>
            </a:r>
            <a:r>
              <a:rPr lang="en-US" sz="2200" i="1" dirty="0" smtClean="0">
                <a:solidFill>
                  <a:srgbClr val="FF0000"/>
                </a:solidFill>
                <a:latin typeface="Times New Roman" pitchFamily="18" charset="0"/>
                <a:cs typeface="Times New Roman" pitchFamily="18" charset="0"/>
              </a:rPr>
              <a:t> </a:t>
            </a:r>
            <a:r>
              <a:rPr lang="en-US" sz="2200" i="1" dirty="0" err="1" smtClean="0">
                <a:solidFill>
                  <a:srgbClr val="FF0000"/>
                </a:solidFill>
                <a:latin typeface="Times New Roman" pitchFamily="18" charset="0"/>
                <a:cs typeface="Times New Roman" pitchFamily="18" charset="0"/>
              </a:rPr>
              <a:t>sau</a:t>
            </a:r>
            <a:r>
              <a:rPr lang="en-US" sz="2200" i="1" dirty="0" smtClean="0">
                <a:solidFill>
                  <a:srgbClr val="FF0000"/>
                </a:solidFill>
                <a:latin typeface="Times New Roman" pitchFamily="18" charset="0"/>
                <a:cs typeface="Times New Roman" pitchFamily="18" charset="0"/>
              </a:rPr>
              <a:t>)</a:t>
            </a:r>
            <a:endParaRPr lang="en-US" sz="2200" i="1" dirty="0">
              <a:solidFill>
                <a:srgbClr val="FF0000"/>
              </a:solidFill>
              <a:latin typeface="Times New Roman" pitchFamily="18" charset="0"/>
              <a:cs typeface="Times New Roman" pitchFamily="18" charset="0"/>
            </a:endParaRPr>
          </a:p>
        </p:txBody>
      </p:sp>
      <p:cxnSp>
        <p:nvCxnSpPr>
          <p:cNvPr id="314" name="Straight Connector 313"/>
          <p:cNvCxnSpPr/>
          <p:nvPr/>
        </p:nvCxnSpPr>
        <p:spPr>
          <a:xfrm flipV="1">
            <a:off x="942331" y="5393519"/>
            <a:ext cx="4288650" cy="803"/>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92" idx="0"/>
          </p:cNvCxnSpPr>
          <p:nvPr/>
        </p:nvCxnSpPr>
        <p:spPr>
          <a:xfrm flipV="1">
            <a:off x="5192881" y="5356220"/>
            <a:ext cx="0" cy="804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310" idx="2"/>
          </p:cNvCxnSpPr>
          <p:nvPr/>
        </p:nvCxnSpPr>
        <p:spPr>
          <a:xfrm>
            <a:off x="914400" y="3087336"/>
            <a:ext cx="4740038"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93" idx="0"/>
          </p:cNvCxnSpPr>
          <p:nvPr/>
        </p:nvCxnSpPr>
        <p:spPr>
          <a:xfrm flipH="1" flipV="1">
            <a:off x="5576256" y="3085733"/>
            <a:ext cx="1256" cy="3075354"/>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09" idx="2"/>
          </p:cNvCxnSpPr>
          <p:nvPr/>
        </p:nvCxnSpPr>
        <p:spPr>
          <a:xfrm>
            <a:off x="914400" y="3470365"/>
            <a:ext cx="5470473"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294" idx="0"/>
            <a:endCxn id="324" idx="4"/>
          </p:cNvCxnSpPr>
          <p:nvPr/>
        </p:nvCxnSpPr>
        <p:spPr>
          <a:xfrm flipV="1">
            <a:off x="6346773" y="3499220"/>
            <a:ext cx="5782" cy="2661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312" idx="2"/>
          </p:cNvCxnSpPr>
          <p:nvPr/>
        </p:nvCxnSpPr>
        <p:spPr>
          <a:xfrm>
            <a:off x="926776" y="5008887"/>
            <a:ext cx="7790285"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296" idx="4"/>
          </p:cNvCxnSpPr>
          <p:nvPr/>
        </p:nvCxnSpPr>
        <p:spPr>
          <a:xfrm flipV="1">
            <a:off x="8658564" y="5008889"/>
            <a:ext cx="11426" cy="1228398"/>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22" name="Oval 311"/>
          <p:cNvSpPr>
            <a:spLocks noChangeArrowheads="1"/>
          </p:cNvSpPr>
          <p:nvPr/>
        </p:nvSpPr>
        <p:spPr bwMode="auto">
          <a:xfrm>
            <a:off x="5130217" y="5354774"/>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323" name="Oval 311"/>
          <p:cNvSpPr>
            <a:spLocks noChangeArrowheads="1"/>
          </p:cNvSpPr>
          <p:nvPr/>
        </p:nvSpPr>
        <p:spPr bwMode="auto">
          <a:xfrm>
            <a:off x="5514848" y="3049236"/>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324" name="Oval 311"/>
          <p:cNvSpPr>
            <a:spLocks noChangeArrowheads="1"/>
          </p:cNvSpPr>
          <p:nvPr/>
        </p:nvSpPr>
        <p:spPr bwMode="auto">
          <a:xfrm>
            <a:off x="6302173" y="3412838"/>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325" name="Oval 311"/>
          <p:cNvSpPr>
            <a:spLocks noChangeArrowheads="1"/>
          </p:cNvSpPr>
          <p:nvPr/>
        </p:nvSpPr>
        <p:spPr bwMode="auto">
          <a:xfrm>
            <a:off x="8608182" y="4970787"/>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326" name="Text Box 56" descr="Water droplets"/>
          <p:cNvSpPr txBox="1">
            <a:spLocks noChangeArrowheads="1"/>
          </p:cNvSpPr>
          <p:nvPr/>
        </p:nvSpPr>
        <p:spPr bwMode="auto">
          <a:xfrm>
            <a:off x="5709500" y="1092507"/>
            <a:ext cx="3383133"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u="sng" dirty="0" err="1" smtClean="0">
                <a:latin typeface="Times New Roman" pitchFamily="18" charset="0"/>
                <a:cs typeface="Times New Roman" pitchFamily="18" charset="0"/>
              </a:rPr>
              <a:t>Bước</a:t>
            </a:r>
            <a:r>
              <a:rPr lang="en-US" sz="2400" b="1" u="sng" dirty="0" smtClean="0">
                <a:latin typeface="Times New Roman" pitchFamily="18" charset="0"/>
                <a:cs typeface="Times New Roman" pitchFamily="18" charset="0"/>
              </a:rPr>
              <a:t> </a:t>
            </a:r>
            <a:r>
              <a:rPr lang="en-US" sz="2400" b="1" u="sng" dirty="0">
                <a:latin typeface="Times New Roman" pitchFamily="18" charset="0"/>
                <a:cs typeface="Times New Roman" pitchFamily="18" charset="0"/>
              </a:rPr>
              <a:t>3:</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endParaRPr lang="en-US" sz="2400" dirty="0">
              <a:latin typeface="Times New Roman" pitchFamily="18" charset="0"/>
              <a:cs typeface="Times New Roman" pitchFamily="18" charset="0"/>
            </a:endParaRPr>
          </a:p>
        </p:txBody>
      </p:sp>
      <p:cxnSp>
        <p:nvCxnSpPr>
          <p:cNvPr id="327" name="Straight Connector 326"/>
          <p:cNvCxnSpPr>
            <a:endCxn id="325" idx="0"/>
          </p:cNvCxnSpPr>
          <p:nvPr/>
        </p:nvCxnSpPr>
        <p:spPr>
          <a:xfrm flipH="1" flipV="1">
            <a:off x="8658564" y="4970787"/>
            <a:ext cx="5713" cy="1237348"/>
          </a:xfrm>
          <a:prstGeom prst="line">
            <a:avLst/>
          </a:prstGeom>
          <a:ln w="5715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328" name="Straight Connector 327"/>
          <p:cNvCxnSpPr>
            <a:stCxn id="294" idx="0"/>
          </p:cNvCxnSpPr>
          <p:nvPr/>
        </p:nvCxnSpPr>
        <p:spPr>
          <a:xfrm flipV="1">
            <a:off x="6346773" y="3454496"/>
            <a:ext cx="5782" cy="270659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323" idx="0"/>
          </p:cNvCxnSpPr>
          <p:nvPr/>
        </p:nvCxnSpPr>
        <p:spPr>
          <a:xfrm flipH="1" flipV="1">
            <a:off x="5565230" y="3049236"/>
            <a:ext cx="13967" cy="314995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5192881" y="5394320"/>
            <a:ext cx="0" cy="804867"/>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1" name="AutoShape 359"/>
          <p:cNvSpPr>
            <a:spLocks noChangeArrowheads="1"/>
          </p:cNvSpPr>
          <p:nvPr/>
        </p:nvSpPr>
        <p:spPr bwMode="auto">
          <a:xfrm>
            <a:off x="5791200" y="1393359"/>
            <a:ext cx="3219734" cy="637895"/>
          </a:xfrm>
          <a:prstGeom prst="wedgeRectCallout">
            <a:avLst>
              <a:gd name="adj1" fmla="val -44671"/>
              <a:gd name="adj2" fmla="val 182468"/>
            </a:avLst>
          </a:prstGeom>
          <a:solidFill>
            <a:schemeClr val="accent2">
              <a:lumMod val="50000"/>
            </a:schemeClr>
          </a:solidFill>
          <a:ln>
            <a:headEnd/>
            <a:tailEnd/>
          </a:ln>
        </p:spPr>
        <p:style>
          <a:lnRef idx="3">
            <a:schemeClr val="lt1"/>
          </a:lnRef>
          <a:fillRef idx="1">
            <a:schemeClr val="accent3"/>
          </a:fillRef>
          <a:effectRef idx="1">
            <a:schemeClr val="accent3"/>
          </a:effectRef>
          <a:fontRef idx="minor">
            <a:schemeClr val="lt1"/>
          </a:fontRef>
        </p:style>
        <p:txBody>
          <a:bodyPr/>
          <a:lstStyle/>
          <a:p>
            <a:pPr algn="ctr"/>
            <a:r>
              <a:rPr lang="en-US" sz="2400" dirty="0" err="1" smtClean="0">
                <a:solidFill>
                  <a:schemeClr val="bg1"/>
                </a:solidFill>
                <a:latin typeface="Times New Roman" panose="02020603050405020304" pitchFamily="18" charset="0"/>
                <a:cs typeface="Times New Roman" panose="02020603050405020304" pitchFamily="18" charset="0"/>
              </a:rPr>
              <a:t>Biểu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đồ</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đoạn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thẳng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5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heckerboard(across)">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childTnLst>
                                </p:cTn>
                              </p:par>
                              <p:par>
                                <p:cTn id="17" presetID="63" presetClass="path" presetSubtype="0" accel="50000" decel="50000" fill="hold" nodeType="withEffect">
                                  <p:stCondLst>
                                    <p:cond delay="0"/>
                                  </p:stCondLst>
                                  <p:childTnLst>
                                    <p:animMotion origin="layout" path="M -4.16667E-6 -2.96296E-6 L 0.82865 -0.00463 " pathEditMode="relative" rAng="0" ptsTypes="AA">
                                      <p:cBhvr>
                                        <p:cTn id="18" dur="2000" fill="hold"/>
                                        <p:tgtEl>
                                          <p:spTgt spid="161"/>
                                        </p:tgtEl>
                                        <p:attrNameLst>
                                          <p:attrName>ppt_x</p:attrName>
                                          <p:attrName>ppt_y</p:attrName>
                                        </p:attrNameLst>
                                      </p:cBhvr>
                                      <p:rCtr x="41424" y="-231"/>
                                    </p:animMotion>
                                  </p:childTnLst>
                                </p:cTn>
                              </p:par>
                              <p:par>
                                <p:cTn id="19" presetID="18" presetClass="entr" presetSubtype="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strips(downRight)">
                                      <p:cBhvr>
                                        <p:cTn id="21" dur="2000"/>
                                        <p:tgtEl>
                                          <p:spTgt spid="43"/>
                                        </p:tgtEl>
                                      </p:cBhvr>
                                    </p:animEffect>
                                  </p:childTnLst>
                                </p:cTn>
                              </p:par>
                            </p:childTnLst>
                          </p:cTn>
                        </p:par>
                        <p:par>
                          <p:cTn id="22" fill="hold">
                            <p:stCondLst>
                              <p:cond delay="2000"/>
                            </p:stCondLst>
                            <p:childTnLst>
                              <p:par>
                                <p:cTn id="23" presetID="4" presetClass="exit" presetSubtype="16" fill="hold" nodeType="afterEffect">
                                  <p:stCondLst>
                                    <p:cond delay="0"/>
                                  </p:stCondLst>
                                  <p:childTnLst>
                                    <p:animEffect transition="out" filter="box(in)">
                                      <p:cBhvr>
                                        <p:cTn id="24" dur="500"/>
                                        <p:tgtEl>
                                          <p:spTgt spid="161"/>
                                        </p:tgtEl>
                                      </p:cBhvr>
                                    </p:animEffect>
                                    <p:set>
                                      <p:cBhvr>
                                        <p:cTn id="25" dur="1" fill="hold">
                                          <p:stCondLst>
                                            <p:cond delay="499"/>
                                          </p:stCondLst>
                                        </p:cTn>
                                        <p:tgtEl>
                                          <p:spTgt spid="161"/>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44"/>
                                        </p:tgtEl>
                                      </p:cBhvr>
                                    </p:animEffect>
                                    <p:set>
                                      <p:cBhvr>
                                        <p:cTn id="28" dur="1" fill="hold">
                                          <p:stCondLst>
                                            <p:cond delay="499"/>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7"/>
                                        </p:tgtEl>
                                        <p:attrNameLst>
                                          <p:attrName>style.visibility</p:attrName>
                                        </p:attrNameLst>
                                      </p:cBhvr>
                                      <p:to>
                                        <p:strVal val="visible"/>
                                      </p:to>
                                    </p:set>
                                    <p:animEffect transition="in" filter="blinds(horizontal)">
                                      <p:cBhvr>
                                        <p:cTn id="33" dur="500"/>
                                        <p:tgtEl>
                                          <p:spTgt spid="297"/>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280"/>
                                        </p:tgtEl>
                                        <p:attrNameLst>
                                          <p:attrName>style.visibility</p:attrName>
                                        </p:attrNameLst>
                                      </p:cBhvr>
                                      <p:to>
                                        <p:strVal val="visible"/>
                                      </p:to>
                                    </p:set>
                                    <p:animEffect transition="in" filter="plus(in)">
                                      <p:cBhvr>
                                        <p:cTn id="38" dur="2000"/>
                                        <p:tgtEl>
                                          <p:spTgt spid="28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checkerboard(across)">
                                      <p:cBhvr>
                                        <p:cTn id="43" dur="500"/>
                                        <p:tgtEl>
                                          <p:spTgt spid="163"/>
                                        </p:tgtEl>
                                      </p:cBhvr>
                                    </p:animEffect>
                                  </p:childTnLst>
                                </p:cTn>
                              </p:par>
                              <p:par>
                                <p:cTn id="44" presetID="63" presetClass="path" presetSubtype="0" accel="50000" decel="50000" fill="hold" nodeType="withEffect">
                                  <p:stCondLst>
                                    <p:cond delay="0"/>
                                  </p:stCondLst>
                                  <p:childTnLst>
                                    <p:animMotion origin="layout" path="M 3.33333E-6 3.33333E-6 L -0.00417 -0.61181 " pathEditMode="relative" rAng="0" ptsTypes="AA">
                                      <p:cBhvr>
                                        <p:cTn id="45" dur="1000" fill="hold"/>
                                        <p:tgtEl>
                                          <p:spTgt spid="280"/>
                                        </p:tgtEl>
                                        <p:attrNameLst>
                                          <p:attrName>ppt_x</p:attrName>
                                          <p:attrName>ppt_y</p:attrName>
                                        </p:attrNameLst>
                                      </p:cBhvr>
                                      <p:rCtr x="-208" y="-30602"/>
                                    </p:animMotion>
                                  </p:childTnLst>
                                </p:cTn>
                              </p:par>
                              <p:par>
                                <p:cTn id="46" presetID="18" presetClass="entr" presetSubtype="3" fill="hold" grpId="0" nodeType="withEffect">
                                  <p:stCondLst>
                                    <p:cond delay="0"/>
                                  </p:stCondLst>
                                  <p:childTnLst>
                                    <p:set>
                                      <p:cBhvr>
                                        <p:cTn id="47" dur="1" fill="hold">
                                          <p:stCondLst>
                                            <p:cond delay="0"/>
                                          </p:stCondLst>
                                        </p:cTn>
                                        <p:tgtEl>
                                          <p:spTgt spid="162"/>
                                        </p:tgtEl>
                                        <p:attrNameLst>
                                          <p:attrName>style.visibility</p:attrName>
                                        </p:attrNameLst>
                                      </p:cBhvr>
                                      <p:to>
                                        <p:strVal val="visible"/>
                                      </p:to>
                                    </p:set>
                                    <p:animEffect transition="in" filter="strips(upRight)">
                                      <p:cBhvr>
                                        <p:cTn id="48" dur="1000"/>
                                        <p:tgtEl>
                                          <p:spTgt spid="162"/>
                                        </p:tgtEl>
                                      </p:cBhvr>
                                    </p:animEffect>
                                  </p:childTnLst>
                                </p:cTn>
                              </p:par>
                            </p:childTnLst>
                          </p:cTn>
                        </p:par>
                        <p:par>
                          <p:cTn id="49" fill="hold">
                            <p:stCondLst>
                              <p:cond delay="1000"/>
                            </p:stCondLst>
                            <p:childTnLst>
                              <p:par>
                                <p:cTn id="50" presetID="4" presetClass="exit" presetSubtype="16" fill="hold" nodeType="afterEffect">
                                  <p:stCondLst>
                                    <p:cond delay="0"/>
                                  </p:stCondLst>
                                  <p:childTnLst>
                                    <p:animEffect transition="out" filter="box(in)">
                                      <p:cBhvr>
                                        <p:cTn id="51" dur="500"/>
                                        <p:tgtEl>
                                          <p:spTgt spid="280"/>
                                        </p:tgtEl>
                                      </p:cBhvr>
                                    </p:animEffect>
                                    <p:set>
                                      <p:cBhvr>
                                        <p:cTn id="52" dur="1" fill="hold">
                                          <p:stCondLst>
                                            <p:cond delay="499"/>
                                          </p:stCondLst>
                                        </p:cTn>
                                        <p:tgtEl>
                                          <p:spTgt spid="280"/>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500"/>
                                        <p:tgtEl>
                                          <p:spTgt spid="163"/>
                                        </p:tgtEl>
                                      </p:cBhvr>
                                    </p:animEffect>
                                    <p:set>
                                      <p:cBhvr>
                                        <p:cTn id="55" dur="1" fill="hold">
                                          <p:stCondLst>
                                            <p:cond delay="499"/>
                                          </p:stCondLst>
                                        </p:cTn>
                                        <p:tgtEl>
                                          <p:spTgt spid="16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98"/>
                                        </p:tgtEl>
                                        <p:attrNameLst>
                                          <p:attrName>style.visibility</p:attrName>
                                        </p:attrNameLst>
                                      </p:cBhvr>
                                      <p:to>
                                        <p:strVal val="visible"/>
                                      </p:to>
                                    </p:set>
                                    <p:animEffect transition="in" filter="blinds(horizontal)">
                                      <p:cBhvr>
                                        <p:cTn id="60" dur="500"/>
                                        <p:tgtEl>
                                          <p:spTgt spid="29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7"/>
                                        </p:tgtEl>
                                        <p:attrNameLst>
                                          <p:attrName>style.visibility</p:attrName>
                                        </p:attrNameLst>
                                      </p:cBhvr>
                                      <p:to>
                                        <p:strVal val="visible"/>
                                      </p:to>
                                    </p:set>
                                    <p:animEffect transition="in" filter="blinds(horizontal)">
                                      <p:cBhvr>
                                        <p:cTn id="65" dur="500"/>
                                        <p:tgtEl>
                                          <p:spTgt spid="287"/>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289"/>
                                        </p:tgtEl>
                                        <p:attrNameLst>
                                          <p:attrName>style.visibility</p:attrName>
                                        </p:attrNameLst>
                                      </p:cBhvr>
                                      <p:to>
                                        <p:strVal val="visible"/>
                                      </p:to>
                                    </p:set>
                                    <p:animEffect transition="in" filter="box(in)">
                                      <p:cBhvr>
                                        <p:cTn id="68" dur="500"/>
                                        <p:tgtEl>
                                          <p:spTgt spid="28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81"/>
                                        </p:tgtEl>
                                        <p:attrNameLst>
                                          <p:attrName>style.visibility</p:attrName>
                                        </p:attrNameLst>
                                      </p:cBhvr>
                                      <p:to>
                                        <p:strVal val="visible"/>
                                      </p:to>
                                    </p:set>
                                    <p:animEffect transition="in" filter="blinds(horizontal)">
                                      <p:cBhvr>
                                        <p:cTn id="73" dur="500"/>
                                        <p:tgtEl>
                                          <p:spTgt spid="28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90"/>
                                        </p:tgtEl>
                                        <p:attrNameLst>
                                          <p:attrName>style.visibility</p:attrName>
                                        </p:attrNameLst>
                                      </p:cBhvr>
                                      <p:to>
                                        <p:strVal val="visible"/>
                                      </p:to>
                                    </p:set>
                                    <p:animEffect transition="in" filter="box(in)">
                                      <p:cBhvr>
                                        <p:cTn id="76" dur="500"/>
                                        <p:tgtEl>
                                          <p:spTgt spid="290"/>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85"/>
                                        </p:tgtEl>
                                        <p:attrNameLst>
                                          <p:attrName>style.visibility</p:attrName>
                                        </p:attrNameLst>
                                      </p:cBhvr>
                                      <p:to>
                                        <p:strVal val="visible"/>
                                      </p:to>
                                    </p:set>
                                    <p:animEffect transition="in" filter="box(in)">
                                      <p:cBhvr>
                                        <p:cTn id="81" dur="500"/>
                                        <p:tgtEl>
                                          <p:spTgt spid="285"/>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291"/>
                                        </p:tgtEl>
                                        <p:attrNameLst>
                                          <p:attrName>style.visibility</p:attrName>
                                        </p:attrNameLst>
                                      </p:cBhvr>
                                      <p:to>
                                        <p:strVal val="visible"/>
                                      </p:to>
                                    </p:set>
                                    <p:animEffect transition="in" filter="box(in)">
                                      <p:cBhvr>
                                        <p:cTn id="84" dur="500"/>
                                        <p:tgtEl>
                                          <p:spTgt spid="291"/>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288"/>
                                        </p:tgtEl>
                                        <p:attrNameLst>
                                          <p:attrName>style.visibility</p:attrName>
                                        </p:attrNameLst>
                                      </p:cBhvr>
                                      <p:to>
                                        <p:strVal val="visible"/>
                                      </p:to>
                                    </p:set>
                                    <p:animEffect transition="in" filter="box(in)">
                                      <p:cBhvr>
                                        <p:cTn id="89" dur="500"/>
                                        <p:tgtEl>
                                          <p:spTgt spid="288"/>
                                        </p:tgtEl>
                                      </p:cBhvr>
                                    </p:animEffect>
                                  </p:childTnLst>
                                  <p:subTnLst>
                                    <p:audio>
                                      <p:cMediaNode>
                                        <p:cTn display="0" masterRel="sameClick">
                                          <p:stCondLst>
                                            <p:cond evt="begin" delay="0">
                                              <p:tn val="87"/>
                                            </p:cond>
                                          </p:stCondLst>
                                          <p:endCondLst>
                                            <p:cond evt="onStopAudio" delay="0">
                                              <p:tgtEl>
                                                <p:sldTgt/>
                                              </p:tgtEl>
                                            </p:cond>
                                          </p:endCondLst>
                                        </p:cTn>
                                        <p:tgtEl>
                                          <p:sndTgt r:embed="rId2" name="camera.wav"/>
                                        </p:tgtEl>
                                      </p:cMediaNode>
                                    </p:audio>
                                  </p:subTnLst>
                                </p:cTn>
                              </p:par>
                              <p:par>
                                <p:cTn id="90" presetID="4" presetClass="entr" presetSubtype="16" fill="hold" grpId="0" nodeType="withEffect">
                                  <p:stCondLst>
                                    <p:cond delay="0"/>
                                  </p:stCondLst>
                                  <p:childTnLst>
                                    <p:set>
                                      <p:cBhvr>
                                        <p:cTn id="91" dur="1" fill="hold">
                                          <p:stCondLst>
                                            <p:cond delay="0"/>
                                          </p:stCondLst>
                                        </p:cTn>
                                        <p:tgtEl>
                                          <p:spTgt spid="292"/>
                                        </p:tgtEl>
                                        <p:attrNameLst>
                                          <p:attrName>style.visibility</p:attrName>
                                        </p:attrNameLst>
                                      </p:cBhvr>
                                      <p:to>
                                        <p:strVal val="visible"/>
                                      </p:to>
                                    </p:set>
                                    <p:animEffect transition="in" filter="box(in)">
                                      <p:cBhvr>
                                        <p:cTn id="92" dur="500"/>
                                        <p:tgtEl>
                                          <p:spTgt spid="292"/>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282"/>
                                        </p:tgtEl>
                                        <p:attrNameLst>
                                          <p:attrName>style.visibility</p:attrName>
                                        </p:attrNameLst>
                                      </p:cBhvr>
                                      <p:to>
                                        <p:strVal val="visible"/>
                                      </p:to>
                                    </p:set>
                                    <p:animEffect transition="in" filter="box(in)">
                                      <p:cBhvr>
                                        <p:cTn id="97" dur="500"/>
                                        <p:tgtEl>
                                          <p:spTgt spid="282"/>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par>
                                <p:cTn id="98" presetID="4" presetClass="entr" presetSubtype="16" fill="hold" grpId="0" nodeType="withEffect">
                                  <p:stCondLst>
                                    <p:cond delay="0"/>
                                  </p:stCondLst>
                                  <p:childTnLst>
                                    <p:set>
                                      <p:cBhvr>
                                        <p:cTn id="99" dur="1" fill="hold">
                                          <p:stCondLst>
                                            <p:cond delay="0"/>
                                          </p:stCondLst>
                                        </p:cTn>
                                        <p:tgtEl>
                                          <p:spTgt spid="293"/>
                                        </p:tgtEl>
                                        <p:attrNameLst>
                                          <p:attrName>style.visibility</p:attrName>
                                        </p:attrNameLst>
                                      </p:cBhvr>
                                      <p:to>
                                        <p:strVal val="visible"/>
                                      </p:to>
                                    </p:set>
                                    <p:animEffect transition="in" filter="box(in)">
                                      <p:cBhvr>
                                        <p:cTn id="100" dur="500"/>
                                        <p:tgtEl>
                                          <p:spTgt spid="293"/>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83"/>
                                        </p:tgtEl>
                                        <p:attrNameLst>
                                          <p:attrName>style.visibility</p:attrName>
                                        </p:attrNameLst>
                                      </p:cBhvr>
                                      <p:to>
                                        <p:strVal val="visible"/>
                                      </p:to>
                                    </p:set>
                                    <p:animEffect transition="in" filter="box(in)">
                                      <p:cBhvr>
                                        <p:cTn id="105" dur="500"/>
                                        <p:tgtEl>
                                          <p:spTgt spid="283"/>
                                        </p:tgtEl>
                                      </p:cBhvr>
                                    </p:animEffect>
                                  </p:childTnLst>
                                  <p:subTnLst>
                                    <p:audio>
                                      <p:cMediaNode>
                                        <p:cTn display="0" masterRel="sameClick">
                                          <p:stCondLst>
                                            <p:cond evt="begin" delay="0">
                                              <p:tn val="103"/>
                                            </p:cond>
                                          </p:stCondLst>
                                          <p:endCondLst>
                                            <p:cond evt="onStopAudio" delay="0">
                                              <p:tgtEl>
                                                <p:sldTgt/>
                                              </p:tgtEl>
                                            </p:cond>
                                          </p:endCondLst>
                                        </p:cTn>
                                        <p:tgtEl>
                                          <p:sndTgt r:embed="rId3" name="chimes.wav"/>
                                        </p:tgtEl>
                                      </p:cMediaNode>
                                    </p:audio>
                                  </p:subTnLst>
                                </p:cTn>
                              </p:par>
                              <p:par>
                                <p:cTn id="106" presetID="4" presetClass="entr" presetSubtype="16" fill="hold" grpId="0" nodeType="withEffect">
                                  <p:stCondLst>
                                    <p:cond delay="0"/>
                                  </p:stCondLst>
                                  <p:childTnLst>
                                    <p:set>
                                      <p:cBhvr>
                                        <p:cTn id="107" dur="1" fill="hold">
                                          <p:stCondLst>
                                            <p:cond delay="0"/>
                                          </p:stCondLst>
                                        </p:cTn>
                                        <p:tgtEl>
                                          <p:spTgt spid="294"/>
                                        </p:tgtEl>
                                        <p:attrNameLst>
                                          <p:attrName>style.visibility</p:attrName>
                                        </p:attrNameLst>
                                      </p:cBhvr>
                                      <p:to>
                                        <p:strVal val="visible"/>
                                      </p:to>
                                    </p:set>
                                    <p:animEffect transition="in" filter="box(in)">
                                      <p:cBhvr>
                                        <p:cTn id="108" dur="500"/>
                                        <p:tgtEl>
                                          <p:spTgt spid="294"/>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286"/>
                                        </p:tgtEl>
                                        <p:attrNameLst>
                                          <p:attrName>style.visibility</p:attrName>
                                        </p:attrNameLst>
                                      </p:cBhvr>
                                      <p:to>
                                        <p:strVal val="visible"/>
                                      </p:to>
                                    </p:set>
                                    <p:animEffect transition="in" filter="box(in)">
                                      <p:cBhvr>
                                        <p:cTn id="113" dur="500"/>
                                        <p:tgtEl>
                                          <p:spTgt spid="286"/>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295"/>
                                        </p:tgtEl>
                                        <p:attrNameLst>
                                          <p:attrName>style.visibility</p:attrName>
                                        </p:attrNameLst>
                                      </p:cBhvr>
                                      <p:to>
                                        <p:strVal val="visible"/>
                                      </p:to>
                                    </p:set>
                                    <p:animEffect transition="in" filter="box(in)">
                                      <p:cBhvr>
                                        <p:cTn id="116" dur="500"/>
                                        <p:tgtEl>
                                          <p:spTgt spid="295"/>
                                        </p:tgtEl>
                                      </p:cBhvr>
                                    </p:animEffect>
                                  </p:childTnLst>
                                </p:cTn>
                              </p:par>
                            </p:childTnLst>
                          </p:cTn>
                        </p:par>
                      </p:childTnLst>
                    </p:cTn>
                  </p:par>
                  <p:par>
                    <p:cTn id="117" fill="hold">
                      <p:stCondLst>
                        <p:cond delay="indefinite"/>
                      </p:stCondLst>
                      <p:childTnLst>
                        <p:par>
                          <p:cTn id="118" fill="hold">
                            <p:stCondLst>
                              <p:cond delay="0"/>
                            </p:stCondLst>
                            <p:childTnLst>
                              <p:par>
                                <p:cTn id="119" presetID="48" presetClass="entr" presetSubtype="0" accel="50000" fill="hold" grpId="0" nodeType="clickEffect">
                                  <p:stCondLst>
                                    <p:cond delay="0"/>
                                  </p:stCondLst>
                                  <p:childTnLst>
                                    <p:set>
                                      <p:cBhvr>
                                        <p:cTn id="120" dur="1" fill="hold">
                                          <p:stCondLst>
                                            <p:cond delay="0"/>
                                          </p:stCondLst>
                                        </p:cTn>
                                        <p:tgtEl>
                                          <p:spTgt spid="284"/>
                                        </p:tgtEl>
                                        <p:attrNameLst>
                                          <p:attrName>style.visibility</p:attrName>
                                        </p:attrNameLst>
                                      </p:cBhvr>
                                      <p:to>
                                        <p:strVal val="visible"/>
                                      </p:to>
                                    </p:set>
                                    <p:anim calcmode="lin" valueType="num">
                                      <p:cBhvr>
                                        <p:cTn id="121" dur="1000" fill="hold"/>
                                        <p:tgtEl>
                                          <p:spTgt spid="2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2" dur="1000" fill="hold"/>
                                        <p:tgtEl>
                                          <p:spTgt spid="284"/>
                                        </p:tgtEl>
                                        <p:attrNameLst>
                                          <p:attrName>ppt_x</p:attrName>
                                        </p:attrNameLst>
                                      </p:cBhvr>
                                      <p:tavLst>
                                        <p:tav tm="0">
                                          <p:val>
                                            <p:fltVal val="-1"/>
                                          </p:val>
                                        </p:tav>
                                        <p:tav tm="50000">
                                          <p:val>
                                            <p:fltVal val="0.95"/>
                                          </p:val>
                                        </p:tav>
                                        <p:tav tm="100000">
                                          <p:val>
                                            <p:strVal val="#ppt_x"/>
                                          </p:val>
                                        </p:tav>
                                      </p:tavLst>
                                    </p:anim>
                                    <p:anim calcmode="lin" valueType="num">
                                      <p:cBhvr>
                                        <p:cTn id="123" dur="1000" fill="hold"/>
                                        <p:tgtEl>
                                          <p:spTgt spid="284"/>
                                        </p:tgtEl>
                                        <p:attrNameLst>
                                          <p:attrName>ppt_y</p:attrName>
                                        </p:attrNameLst>
                                      </p:cBhvr>
                                      <p:tavLst>
                                        <p:tav tm="0">
                                          <p:val>
                                            <p:strVal val="#ppt_y"/>
                                          </p:val>
                                        </p:tav>
                                        <p:tav tm="100000">
                                          <p:val>
                                            <p:strVal val="#ppt_y"/>
                                          </p:val>
                                        </p:tav>
                                      </p:tavLst>
                                    </p:anim>
                                    <p:animEffect transition="in" filter="fade">
                                      <p:cBhvr>
                                        <p:cTn id="124" dur="1000"/>
                                        <p:tgtEl>
                                          <p:spTgt spid="284"/>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par>
                                <p:cTn id="125" presetID="4" presetClass="entr" presetSubtype="16"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box(in)">
                                      <p:cBhvr>
                                        <p:cTn id="127" dur="500"/>
                                        <p:tgtEl>
                                          <p:spTgt spid="296"/>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306"/>
                                        </p:tgtEl>
                                        <p:attrNameLst>
                                          <p:attrName>style.visibility</p:attrName>
                                        </p:attrNameLst>
                                      </p:cBhvr>
                                      <p:to>
                                        <p:strVal val="visible"/>
                                      </p:to>
                                    </p:set>
                                    <p:animEffect transition="in" filter="barn(inVertical)">
                                      <p:cBhvr>
                                        <p:cTn id="132" dur="500"/>
                                        <p:tgtEl>
                                          <p:spTgt spid="306"/>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299"/>
                                        </p:tgtEl>
                                        <p:attrNameLst>
                                          <p:attrName>style.visibility</p:attrName>
                                        </p:attrNameLst>
                                      </p:cBhvr>
                                      <p:to>
                                        <p:strVal val="visible"/>
                                      </p:to>
                                    </p:set>
                                    <p:animEffect transition="in" filter="box(in)">
                                      <p:cBhvr>
                                        <p:cTn id="135" dur="1000"/>
                                        <p:tgtEl>
                                          <p:spTgt spid="299"/>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312"/>
                                        </p:tgtEl>
                                        <p:attrNameLst>
                                          <p:attrName>style.visibility</p:attrName>
                                        </p:attrNameLst>
                                      </p:cBhvr>
                                      <p:to>
                                        <p:strVal val="visible"/>
                                      </p:to>
                                    </p:set>
                                    <p:animEffect transition="in" filter="barn(inVertical)">
                                      <p:cBhvr>
                                        <p:cTn id="140" dur="500"/>
                                        <p:tgtEl>
                                          <p:spTgt spid="312"/>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305"/>
                                        </p:tgtEl>
                                        <p:attrNameLst>
                                          <p:attrName>style.visibility</p:attrName>
                                        </p:attrNameLst>
                                      </p:cBhvr>
                                      <p:to>
                                        <p:strVal val="visible"/>
                                      </p:to>
                                    </p:set>
                                    <p:animEffect transition="in" filter="wipe(down)">
                                      <p:cBhvr>
                                        <p:cTn id="143" dur="500"/>
                                        <p:tgtEl>
                                          <p:spTgt spid="305"/>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307"/>
                                        </p:tgtEl>
                                        <p:attrNameLst>
                                          <p:attrName>style.visibility</p:attrName>
                                        </p:attrNameLst>
                                      </p:cBhvr>
                                      <p:to>
                                        <p:strVal val="visible"/>
                                      </p:to>
                                    </p:set>
                                    <p:animEffect transition="in" filter="barn(inVertical)">
                                      <p:cBhvr>
                                        <p:cTn id="148" dur="500"/>
                                        <p:tgtEl>
                                          <p:spTgt spid="307"/>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00"/>
                                        </p:tgtEl>
                                        <p:attrNameLst>
                                          <p:attrName>style.visibility</p:attrName>
                                        </p:attrNameLst>
                                      </p:cBhvr>
                                      <p:to>
                                        <p:strVal val="visible"/>
                                      </p:to>
                                    </p:set>
                                    <p:animEffect transition="in" filter="wipe(down)">
                                      <p:cBhvr>
                                        <p:cTn id="151" dur="500"/>
                                        <p:tgtEl>
                                          <p:spTgt spid="300"/>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08"/>
                                        </p:tgtEl>
                                        <p:attrNameLst>
                                          <p:attrName>style.visibility</p:attrName>
                                        </p:attrNameLst>
                                      </p:cBhvr>
                                      <p:to>
                                        <p:strVal val="visible"/>
                                      </p:to>
                                    </p:set>
                                    <p:animEffect transition="in" filter="barn(inVertical)">
                                      <p:cBhvr>
                                        <p:cTn id="156" dur="500"/>
                                        <p:tgtEl>
                                          <p:spTgt spid="308"/>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Effect transition="in" filter="wipe(down)">
                                      <p:cBhvr>
                                        <p:cTn id="159" dur="400"/>
                                        <p:tgtEl>
                                          <p:spTgt spid="304"/>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309"/>
                                        </p:tgtEl>
                                        <p:attrNameLst>
                                          <p:attrName>style.visibility</p:attrName>
                                        </p:attrNameLst>
                                      </p:cBhvr>
                                      <p:to>
                                        <p:strVal val="visible"/>
                                      </p:to>
                                    </p:set>
                                    <p:animEffect transition="in" filter="barn(inVertical)">
                                      <p:cBhvr>
                                        <p:cTn id="164" dur="500"/>
                                        <p:tgtEl>
                                          <p:spTgt spid="309"/>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301"/>
                                        </p:tgtEl>
                                        <p:attrNameLst>
                                          <p:attrName>style.visibility</p:attrName>
                                        </p:attrNameLst>
                                      </p:cBhvr>
                                      <p:to>
                                        <p:strVal val="visible"/>
                                      </p:to>
                                    </p:set>
                                    <p:animEffect transition="in" filter="wipe(down)">
                                      <p:cBhvr>
                                        <p:cTn id="167" dur="500"/>
                                        <p:tgtEl>
                                          <p:spTgt spid="301"/>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grpId="0" nodeType="clickEffect">
                                  <p:stCondLst>
                                    <p:cond delay="0"/>
                                  </p:stCondLst>
                                  <p:childTnLst>
                                    <p:set>
                                      <p:cBhvr>
                                        <p:cTn id="171" dur="1" fill="hold">
                                          <p:stCondLst>
                                            <p:cond delay="0"/>
                                          </p:stCondLst>
                                        </p:cTn>
                                        <p:tgtEl>
                                          <p:spTgt spid="310"/>
                                        </p:tgtEl>
                                        <p:attrNameLst>
                                          <p:attrName>style.visibility</p:attrName>
                                        </p:attrNameLst>
                                      </p:cBhvr>
                                      <p:to>
                                        <p:strVal val="visible"/>
                                      </p:to>
                                    </p:set>
                                    <p:animEffect transition="in" filter="barn(inVertical)">
                                      <p:cBhvr>
                                        <p:cTn id="172" dur="500"/>
                                        <p:tgtEl>
                                          <p:spTgt spid="31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302"/>
                                        </p:tgtEl>
                                        <p:attrNameLst>
                                          <p:attrName>style.visibility</p:attrName>
                                        </p:attrNameLst>
                                      </p:cBhvr>
                                      <p:to>
                                        <p:strVal val="visible"/>
                                      </p:to>
                                    </p:set>
                                    <p:animEffect transition="in" filter="wipe(down)">
                                      <p:cBhvr>
                                        <p:cTn id="175" dur="500"/>
                                        <p:tgtEl>
                                          <p:spTgt spid="302"/>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311"/>
                                        </p:tgtEl>
                                        <p:attrNameLst>
                                          <p:attrName>style.visibility</p:attrName>
                                        </p:attrNameLst>
                                      </p:cBhvr>
                                      <p:to>
                                        <p:strVal val="visible"/>
                                      </p:to>
                                    </p:set>
                                    <p:animEffect transition="in" filter="barn(inVertical)">
                                      <p:cBhvr>
                                        <p:cTn id="180" dur="500"/>
                                        <p:tgtEl>
                                          <p:spTgt spid="311"/>
                                        </p:tgtEl>
                                      </p:cBhvr>
                                    </p:animEffect>
                                  </p:childTnLst>
                                </p:cTn>
                              </p:par>
                              <p:par>
                                <p:cTn id="181" presetID="22" presetClass="entr" presetSubtype="4" fill="hold" grpId="0" nodeType="withEffect">
                                  <p:stCondLst>
                                    <p:cond delay="0"/>
                                  </p:stCondLst>
                                  <p:childTnLst>
                                    <p:set>
                                      <p:cBhvr>
                                        <p:cTn id="182" dur="1" fill="hold">
                                          <p:stCondLst>
                                            <p:cond delay="0"/>
                                          </p:stCondLst>
                                        </p:cTn>
                                        <p:tgtEl>
                                          <p:spTgt spid="303"/>
                                        </p:tgtEl>
                                        <p:attrNameLst>
                                          <p:attrName>style.visibility</p:attrName>
                                        </p:attrNameLst>
                                      </p:cBhvr>
                                      <p:to>
                                        <p:strVal val="visible"/>
                                      </p:to>
                                    </p:set>
                                    <p:animEffect transition="in" filter="wipe(down)">
                                      <p:cBhvr>
                                        <p:cTn id="183" dur="500"/>
                                        <p:tgtEl>
                                          <p:spTgt spid="303"/>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xit" presetSubtype="21" fill="hold" grpId="1" nodeType="clickEffect">
                                  <p:stCondLst>
                                    <p:cond delay="0"/>
                                  </p:stCondLst>
                                  <p:childTnLst>
                                    <p:animEffect transition="out" filter="barn(inVertical)">
                                      <p:cBhvr>
                                        <p:cTn id="187" dur="500"/>
                                        <p:tgtEl>
                                          <p:spTgt spid="42"/>
                                        </p:tgtEl>
                                      </p:cBhvr>
                                    </p:animEffect>
                                    <p:set>
                                      <p:cBhvr>
                                        <p:cTn id="188" dur="1" fill="hold">
                                          <p:stCondLst>
                                            <p:cond delay="499"/>
                                          </p:stCondLst>
                                        </p:cTn>
                                        <p:tgtEl>
                                          <p:spTgt spid="4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31" presetClass="entr" presetSubtype="0" fill="hold" grpId="0" nodeType="clickEffect">
                                  <p:stCondLst>
                                    <p:cond delay="0"/>
                                  </p:stCondLst>
                                  <p:childTnLst>
                                    <p:set>
                                      <p:cBhvr>
                                        <p:cTn id="192" dur="1" fill="hold">
                                          <p:stCondLst>
                                            <p:cond delay="0"/>
                                          </p:stCondLst>
                                        </p:cTn>
                                        <p:tgtEl>
                                          <p:spTgt spid="313"/>
                                        </p:tgtEl>
                                        <p:attrNameLst>
                                          <p:attrName>style.visibility</p:attrName>
                                        </p:attrNameLst>
                                      </p:cBhvr>
                                      <p:to>
                                        <p:strVal val="visible"/>
                                      </p:to>
                                    </p:set>
                                    <p:anim calcmode="lin" valueType="num">
                                      <p:cBhvr>
                                        <p:cTn id="193" dur="1000" fill="hold"/>
                                        <p:tgtEl>
                                          <p:spTgt spid="313"/>
                                        </p:tgtEl>
                                        <p:attrNameLst>
                                          <p:attrName>ppt_w</p:attrName>
                                        </p:attrNameLst>
                                      </p:cBhvr>
                                      <p:tavLst>
                                        <p:tav tm="0">
                                          <p:val>
                                            <p:fltVal val="0"/>
                                          </p:val>
                                        </p:tav>
                                        <p:tav tm="100000">
                                          <p:val>
                                            <p:strVal val="#ppt_w"/>
                                          </p:val>
                                        </p:tav>
                                      </p:tavLst>
                                    </p:anim>
                                    <p:anim calcmode="lin" valueType="num">
                                      <p:cBhvr>
                                        <p:cTn id="194" dur="1000" fill="hold"/>
                                        <p:tgtEl>
                                          <p:spTgt spid="313"/>
                                        </p:tgtEl>
                                        <p:attrNameLst>
                                          <p:attrName>ppt_h</p:attrName>
                                        </p:attrNameLst>
                                      </p:cBhvr>
                                      <p:tavLst>
                                        <p:tav tm="0">
                                          <p:val>
                                            <p:fltVal val="0"/>
                                          </p:val>
                                        </p:tav>
                                        <p:tav tm="100000">
                                          <p:val>
                                            <p:strVal val="#ppt_h"/>
                                          </p:val>
                                        </p:tav>
                                      </p:tavLst>
                                    </p:anim>
                                    <p:anim calcmode="lin" valueType="num">
                                      <p:cBhvr>
                                        <p:cTn id="195" dur="1000" fill="hold"/>
                                        <p:tgtEl>
                                          <p:spTgt spid="313"/>
                                        </p:tgtEl>
                                        <p:attrNameLst>
                                          <p:attrName>style.rotation</p:attrName>
                                        </p:attrNameLst>
                                      </p:cBhvr>
                                      <p:tavLst>
                                        <p:tav tm="0">
                                          <p:val>
                                            <p:fltVal val="90"/>
                                          </p:val>
                                        </p:tav>
                                        <p:tav tm="100000">
                                          <p:val>
                                            <p:fltVal val="0"/>
                                          </p:val>
                                        </p:tav>
                                      </p:tavLst>
                                    </p:anim>
                                    <p:animEffect transition="in" filter="fade">
                                      <p:cBhvr>
                                        <p:cTn id="196" dur="1000"/>
                                        <p:tgtEl>
                                          <p:spTgt spid="313"/>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nodeType="clickEffect">
                                  <p:stCondLst>
                                    <p:cond delay="0"/>
                                  </p:stCondLst>
                                  <p:childTnLst>
                                    <p:set>
                                      <p:cBhvr>
                                        <p:cTn id="200" dur="1" fill="hold">
                                          <p:stCondLst>
                                            <p:cond delay="0"/>
                                          </p:stCondLst>
                                        </p:cTn>
                                        <p:tgtEl>
                                          <p:spTgt spid="315"/>
                                        </p:tgtEl>
                                        <p:attrNameLst>
                                          <p:attrName>style.visibility</p:attrName>
                                        </p:attrNameLst>
                                      </p:cBhvr>
                                      <p:to>
                                        <p:strVal val="visible"/>
                                      </p:to>
                                    </p:set>
                                    <p:animEffect transition="in" filter="wipe(down)">
                                      <p:cBhvr>
                                        <p:cTn id="201" dur="500"/>
                                        <p:tgtEl>
                                          <p:spTgt spid="315"/>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314"/>
                                        </p:tgtEl>
                                        <p:attrNameLst>
                                          <p:attrName>style.visibility</p:attrName>
                                        </p:attrNameLst>
                                      </p:cBhvr>
                                      <p:to>
                                        <p:strVal val="visible"/>
                                      </p:to>
                                    </p:set>
                                    <p:animEffect transition="in" filter="wipe(left)">
                                      <p:cBhvr>
                                        <p:cTn id="206" dur="500"/>
                                        <p:tgtEl>
                                          <p:spTgt spid="314"/>
                                        </p:tgtEl>
                                      </p:cBhvr>
                                    </p:animEffec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322"/>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317"/>
                                        </p:tgtEl>
                                        <p:attrNameLst>
                                          <p:attrName>style.visibility</p:attrName>
                                        </p:attrNameLst>
                                      </p:cBhvr>
                                      <p:to>
                                        <p:strVal val="visible"/>
                                      </p:to>
                                    </p:set>
                                    <p:animEffect transition="in" filter="wipe(down)">
                                      <p:cBhvr>
                                        <p:cTn id="215" dur="500"/>
                                        <p:tgtEl>
                                          <p:spTgt spid="317"/>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316"/>
                                        </p:tgtEl>
                                        <p:attrNameLst>
                                          <p:attrName>style.visibility</p:attrName>
                                        </p:attrNameLst>
                                      </p:cBhvr>
                                      <p:to>
                                        <p:strVal val="visible"/>
                                      </p:to>
                                    </p:set>
                                    <p:animEffect transition="in" filter="wipe(left)">
                                      <p:cBhvr>
                                        <p:cTn id="220" dur="500"/>
                                        <p:tgtEl>
                                          <p:spTgt spid="316"/>
                                        </p:tgtEl>
                                      </p:cBhvr>
                                    </p:animEffec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323"/>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319"/>
                                        </p:tgtEl>
                                        <p:attrNameLst>
                                          <p:attrName>style.visibility</p:attrName>
                                        </p:attrNameLst>
                                      </p:cBhvr>
                                      <p:to>
                                        <p:strVal val="visible"/>
                                      </p:to>
                                    </p:set>
                                    <p:animEffect transition="in" filter="wipe(down)">
                                      <p:cBhvr>
                                        <p:cTn id="229" dur="500"/>
                                        <p:tgtEl>
                                          <p:spTgt spid="319"/>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18"/>
                                        </p:tgtEl>
                                        <p:attrNameLst>
                                          <p:attrName>style.visibility</p:attrName>
                                        </p:attrNameLst>
                                      </p:cBhvr>
                                      <p:to>
                                        <p:strVal val="visible"/>
                                      </p:to>
                                    </p:set>
                                    <p:animEffect transition="in" filter="wipe(left)">
                                      <p:cBhvr>
                                        <p:cTn id="234" dur="500"/>
                                        <p:tgtEl>
                                          <p:spTgt spid="318"/>
                                        </p:tgtEl>
                                      </p:cBhvr>
                                    </p:animEffec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324"/>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22" presetClass="entr" presetSubtype="4" fill="hold" nodeType="clickEffect">
                                  <p:stCondLst>
                                    <p:cond delay="0"/>
                                  </p:stCondLst>
                                  <p:childTnLst>
                                    <p:set>
                                      <p:cBhvr>
                                        <p:cTn id="242" dur="1" fill="hold">
                                          <p:stCondLst>
                                            <p:cond delay="0"/>
                                          </p:stCondLst>
                                        </p:cTn>
                                        <p:tgtEl>
                                          <p:spTgt spid="321"/>
                                        </p:tgtEl>
                                        <p:attrNameLst>
                                          <p:attrName>style.visibility</p:attrName>
                                        </p:attrNameLst>
                                      </p:cBhvr>
                                      <p:to>
                                        <p:strVal val="visible"/>
                                      </p:to>
                                    </p:set>
                                    <p:animEffect transition="in" filter="wipe(down)">
                                      <p:cBhvr>
                                        <p:cTn id="243" dur="500"/>
                                        <p:tgtEl>
                                          <p:spTgt spid="321"/>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nodeType="clickEffect">
                                  <p:stCondLst>
                                    <p:cond delay="0"/>
                                  </p:stCondLst>
                                  <p:childTnLst>
                                    <p:set>
                                      <p:cBhvr>
                                        <p:cTn id="247" dur="1" fill="hold">
                                          <p:stCondLst>
                                            <p:cond delay="0"/>
                                          </p:stCondLst>
                                        </p:cTn>
                                        <p:tgtEl>
                                          <p:spTgt spid="320"/>
                                        </p:tgtEl>
                                        <p:attrNameLst>
                                          <p:attrName>style.visibility</p:attrName>
                                        </p:attrNameLst>
                                      </p:cBhvr>
                                      <p:to>
                                        <p:strVal val="visible"/>
                                      </p:to>
                                    </p:set>
                                    <p:animEffect transition="in" filter="wipe(left)">
                                      <p:cBhvr>
                                        <p:cTn id="248" dur="500"/>
                                        <p:tgtEl>
                                          <p:spTgt spid="320"/>
                                        </p:tgtEl>
                                      </p:cBhvr>
                                    </p:animEffec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32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6" presetClass="exit" presetSubtype="21" fill="hold" grpId="1" nodeType="clickEffect">
                                  <p:stCondLst>
                                    <p:cond delay="0"/>
                                  </p:stCondLst>
                                  <p:childTnLst>
                                    <p:animEffect transition="out" filter="barn(inVertical)">
                                      <p:cBhvr>
                                        <p:cTn id="256" dur="500"/>
                                        <p:tgtEl>
                                          <p:spTgt spid="313"/>
                                        </p:tgtEl>
                                      </p:cBhvr>
                                    </p:animEffect>
                                    <p:set>
                                      <p:cBhvr>
                                        <p:cTn id="257" dur="1" fill="hold">
                                          <p:stCondLst>
                                            <p:cond delay="499"/>
                                          </p:stCondLst>
                                        </p:cTn>
                                        <p:tgtEl>
                                          <p:spTgt spid="313"/>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31" presetClass="entr" presetSubtype="0" fill="hold" grpId="0" nodeType="clickEffect">
                                  <p:stCondLst>
                                    <p:cond delay="0"/>
                                  </p:stCondLst>
                                  <p:childTnLst>
                                    <p:set>
                                      <p:cBhvr>
                                        <p:cTn id="261" dur="1" fill="hold">
                                          <p:stCondLst>
                                            <p:cond delay="0"/>
                                          </p:stCondLst>
                                        </p:cTn>
                                        <p:tgtEl>
                                          <p:spTgt spid="326"/>
                                        </p:tgtEl>
                                        <p:attrNameLst>
                                          <p:attrName>style.visibility</p:attrName>
                                        </p:attrNameLst>
                                      </p:cBhvr>
                                      <p:to>
                                        <p:strVal val="visible"/>
                                      </p:to>
                                    </p:set>
                                    <p:anim calcmode="lin" valueType="num">
                                      <p:cBhvr>
                                        <p:cTn id="262" dur="1000" fill="hold"/>
                                        <p:tgtEl>
                                          <p:spTgt spid="326"/>
                                        </p:tgtEl>
                                        <p:attrNameLst>
                                          <p:attrName>ppt_w</p:attrName>
                                        </p:attrNameLst>
                                      </p:cBhvr>
                                      <p:tavLst>
                                        <p:tav tm="0">
                                          <p:val>
                                            <p:fltVal val="0"/>
                                          </p:val>
                                        </p:tav>
                                        <p:tav tm="100000">
                                          <p:val>
                                            <p:strVal val="#ppt_w"/>
                                          </p:val>
                                        </p:tav>
                                      </p:tavLst>
                                    </p:anim>
                                    <p:anim calcmode="lin" valueType="num">
                                      <p:cBhvr>
                                        <p:cTn id="263" dur="1000" fill="hold"/>
                                        <p:tgtEl>
                                          <p:spTgt spid="326"/>
                                        </p:tgtEl>
                                        <p:attrNameLst>
                                          <p:attrName>ppt_h</p:attrName>
                                        </p:attrNameLst>
                                      </p:cBhvr>
                                      <p:tavLst>
                                        <p:tav tm="0">
                                          <p:val>
                                            <p:fltVal val="0"/>
                                          </p:val>
                                        </p:tav>
                                        <p:tav tm="100000">
                                          <p:val>
                                            <p:strVal val="#ppt_h"/>
                                          </p:val>
                                        </p:tav>
                                      </p:tavLst>
                                    </p:anim>
                                    <p:anim calcmode="lin" valueType="num">
                                      <p:cBhvr>
                                        <p:cTn id="264" dur="1000" fill="hold"/>
                                        <p:tgtEl>
                                          <p:spTgt spid="326"/>
                                        </p:tgtEl>
                                        <p:attrNameLst>
                                          <p:attrName>style.rotation</p:attrName>
                                        </p:attrNameLst>
                                      </p:cBhvr>
                                      <p:tavLst>
                                        <p:tav tm="0">
                                          <p:val>
                                            <p:fltVal val="90"/>
                                          </p:val>
                                        </p:tav>
                                        <p:tav tm="100000">
                                          <p:val>
                                            <p:fltVal val="0"/>
                                          </p:val>
                                        </p:tav>
                                      </p:tavLst>
                                    </p:anim>
                                    <p:animEffect transition="in" filter="fade">
                                      <p:cBhvr>
                                        <p:cTn id="265" dur="1000"/>
                                        <p:tgtEl>
                                          <p:spTgt spid="326"/>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4" fill="hold" nodeType="clickEffect">
                                  <p:stCondLst>
                                    <p:cond delay="0"/>
                                  </p:stCondLst>
                                  <p:childTnLst>
                                    <p:set>
                                      <p:cBhvr>
                                        <p:cTn id="269" dur="1" fill="hold">
                                          <p:stCondLst>
                                            <p:cond delay="0"/>
                                          </p:stCondLst>
                                        </p:cTn>
                                        <p:tgtEl>
                                          <p:spTgt spid="330"/>
                                        </p:tgtEl>
                                        <p:attrNameLst>
                                          <p:attrName>style.visibility</p:attrName>
                                        </p:attrNameLst>
                                      </p:cBhvr>
                                      <p:to>
                                        <p:strVal val="visible"/>
                                      </p:to>
                                    </p:set>
                                    <p:animEffect transition="in" filter="wipe(down)">
                                      <p:cBhvr>
                                        <p:cTn id="270" dur="500"/>
                                        <p:tgtEl>
                                          <p:spTgt spid="330"/>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nodeType="clickEffect">
                                  <p:stCondLst>
                                    <p:cond delay="0"/>
                                  </p:stCondLst>
                                  <p:childTnLst>
                                    <p:set>
                                      <p:cBhvr>
                                        <p:cTn id="274" dur="1" fill="hold">
                                          <p:stCondLst>
                                            <p:cond delay="0"/>
                                          </p:stCondLst>
                                        </p:cTn>
                                        <p:tgtEl>
                                          <p:spTgt spid="329"/>
                                        </p:tgtEl>
                                        <p:attrNameLst>
                                          <p:attrName>style.visibility</p:attrName>
                                        </p:attrNameLst>
                                      </p:cBhvr>
                                      <p:to>
                                        <p:strVal val="visible"/>
                                      </p:to>
                                    </p:set>
                                    <p:animEffect transition="in" filter="wipe(down)">
                                      <p:cBhvr>
                                        <p:cTn id="275" dur="500"/>
                                        <p:tgtEl>
                                          <p:spTgt spid="329"/>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4" fill="hold" nodeType="clickEffect">
                                  <p:stCondLst>
                                    <p:cond delay="0"/>
                                  </p:stCondLst>
                                  <p:childTnLst>
                                    <p:set>
                                      <p:cBhvr>
                                        <p:cTn id="279" dur="1" fill="hold">
                                          <p:stCondLst>
                                            <p:cond delay="0"/>
                                          </p:stCondLst>
                                        </p:cTn>
                                        <p:tgtEl>
                                          <p:spTgt spid="328"/>
                                        </p:tgtEl>
                                        <p:attrNameLst>
                                          <p:attrName>style.visibility</p:attrName>
                                        </p:attrNameLst>
                                      </p:cBhvr>
                                      <p:to>
                                        <p:strVal val="visible"/>
                                      </p:to>
                                    </p:set>
                                    <p:animEffect transition="in" filter="wipe(down)">
                                      <p:cBhvr>
                                        <p:cTn id="280" dur="500"/>
                                        <p:tgtEl>
                                          <p:spTgt spid="328"/>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nodeType="clickEffect">
                                  <p:stCondLst>
                                    <p:cond delay="0"/>
                                  </p:stCondLst>
                                  <p:childTnLst>
                                    <p:set>
                                      <p:cBhvr>
                                        <p:cTn id="284" dur="1" fill="hold">
                                          <p:stCondLst>
                                            <p:cond delay="0"/>
                                          </p:stCondLst>
                                        </p:cTn>
                                        <p:tgtEl>
                                          <p:spTgt spid="327"/>
                                        </p:tgtEl>
                                        <p:attrNameLst>
                                          <p:attrName>style.visibility</p:attrName>
                                        </p:attrNameLst>
                                      </p:cBhvr>
                                      <p:to>
                                        <p:strVal val="visible"/>
                                      </p:to>
                                    </p:set>
                                    <p:animEffect transition="in" filter="wipe(down)">
                                      <p:cBhvr>
                                        <p:cTn id="285" dur="500"/>
                                        <p:tgtEl>
                                          <p:spTgt spid="327"/>
                                        </p:tgtEl>
                                      </p:cBhvr>
                                    </p:animEffect>
                                  </p:childTnLst>
                                </p:cTn>
                              </p:par>
                            </p:childTnLst>
                          </p:cTn>
                        </p:par>
                      </p:childTnLst>
                    </p:cTn>
                  </p:par>
                  <p:par>
                    <p:cTn id="286" fill="hold">
                      <p:stCondLst>
                        <p:cond delay="indefinite"/>
                      </p:stCondLst>
                      <p:childTnLst>
                        <p:par>
                          <p:cTn id="287" fill="hold">
                            <p:stCondLst>
                              <p:cond delay="0"/>
                            </p:stCondLst>
                            <p:childTnLst>
                              <p:par>
                                <p:cTn id="288" presetID="16" presetClass="exit" presetSubtype="21" fill="hold" grpId="1" nodeType="clickEffect">
                                  <p:stCondLst>
                                    <p:cond delay="0"/>
                                  </p:stCondLst>
                                  <p:childTnLst>
                                    <p:animEffect transition="out" filter="barn(inVertical)">
                                      <p:cBhvr>
                                        <p:cTn id="289" dur="500"/>
                                        <p:tgtEl>
                                          <p:spTgt spid="326"/>
                                        </p:tgtEl>
                                      </p:cBhvr>
                                    </p:animEffect>
                                    <p:set>
                                      <p:cBhvr>
                                        <p:cTn id="290" dur="1" fill="hold">
                                          <p:stCondLst>
                                            <p:cond delay="499"/>
                                          </p:stCondLst>
                                        </p:cTn>
                                        <p:tgtEl>
                                          <p:spTgt spid="326"/>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nodeType="clickEffect">
                                  <p:stCondLst>
                                    <p:cond delay="0"/>
                                  </p:stCondLst>
                                  <p:childTnLst>
                                    <p:set>
                                      <p:cBhvr>
                                        <p:cTn id="294" dur="1" fill="hold">
                                          <p:stCondLst>
                                            <p:cond delay="0"/>
                                          </p:stCondLst>
                                        </p:cTn>
                                        <p:tgtEl>
                                          <p:spTgt spid="331"/>
                                        </p:tgtEl>
                                        <p:attrNameLst>
                                          <p:attrName>style.visibility</p:attrName>
                                        </p:attrNameLst>
                                      </p:cBhvr>
                                      <p:to>
                                        <p:strVal val="visible"/>
                                      </p:to>
                                    </p:set>
                                    <p:animScale>
                                      <p:cBhvr>
                                        <p:cTn id="295" dur="1000" decel="50000" fill="hold">
                                          <p:stCondLst>
                                            <p:cond delay="0"/>
                                          </p:stCondLst>
                                        </p:cTn>
                                        <p:tgtEl>
                                          <p:spTgt spid="3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331"/>
                                        </p:tgtEl>
                                        <p:attrNameLst>
                                          <p:attrName>ppt_x</p:attrName>
                                          <p:attrName>ppt_y</p:attrName>
                                        </p:attrNameLst>
                                      </p:cBhvr>
                                    </p:animMotion>
                                    <p:animEffect transition="in" filter="fade">
                                      <p:cBhvr>
                                        <p:cTn id="297" dur="1000"/>
                                        <p:tgtEl>
                                          <p:spTgt spid="331"/>
                                        </p:tgtEl>
                                      </p:cBhvr>
                                    </p:animEffect>
                                  </p:childTnLst>
                                  <p:subTnLst>
                                    <p:audio>
                                      <p:cMediaNode>
                                        <p:cTn display="0" masterRel="sameClick">
                                          <p:stCondLst>
                                            <p:cond evt="begin" delay="0">
                                              <p:tn val="29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162" grpId="0" animBg="1"/>
      <p:bldP spid="281" grpId="0"/>
      <p:bldP spid="282" grpId="0"/>
      <p:bldP spid="283" grpId="0"/>
      <p:bldP spid="284" grpId="0"/>
      <p:bldP spid="285" grpId="0"/>
      <p:bldP spid="286" grpId="0"/>
      <p:bldP spid="287" grpId="0"/>
      <p:bldP spid="288" grpId="0"/>
      <p:bldP spid="289" grpId="0" animBg="1"/>
      <p:bldP spid="290" grpId="0" animBg="1"/>
      <p:bldP spid="291" grpId="0" animBg="1"/>
      <p:bldP spid="292" grpId="0" animBg="1"/>
      <p:bldP spid="293" grpId="0" animBg="1"/>
      <p:bldP spid="294" grpId="0" animBg="1"/>
      <p:bldP spid="295" grpId="0" animBg="1"/>
      <p:bldP spid="296" grpId="0" animBg="1"/>
      <p:bldP spid="297" grpId="0"/>
      <p:bldP spid="298" grpId="0"/>
      <p:bldP spid="299" grpId="0"/>
      <p:bldP spid="300" grpId="0"/>
      <p:bldP spid="301" grpId="0"/>
      <p:bldP spid="302" grpId="0"/>
      <p:bldP spid="303" grpId="0"/>
      <p:bldP spid="304" grpId="0"/>
      <p:bldP spid="305" grpId="0"/>
      <p:bldP spid="306" grpId="0" animBg="1"/>
      <p:bldP spid="307" grpId="0" animBg="1"/>
      <p:bldP spid="308" grpId="0" animBg="1"/>
      <p:bldP spid="309" grpId="0" animBg="1"/>
      <p:bldP spid="310" grpId="0" animBg="1"/>
      <p:bldP spid="311" grpId="0" animBg="1"/>
      <p:bldP spid="312" grpId="0" animBg="1"/>
      <p:bldP spid="313" grpId="0" animBg="1"/>
      <p:bldP spid="313" grpId="1" animBg="1"/>
      <p:bldP spid="322" grpId="0" animBg="1"/>
      <p:bldP spid="323" grpId="0" animBg="1"/>
      <p:bldP spid="324" grpId="0" animBg="1"/>
      <p:bldP spid="325" grpId="0" animBg="1"/>
      <p:bldP spid="326" grpId="0" animBg="1"/>
      <p:bldP spid="3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944688" cy="685800"/>
            <a:chOff x="0" y="0"/>
            <a:chExt cx="8534637" cy="609600"/>
          </a:xfrm>
          <a:scene3d>
            <a:camera prst="orthographicFront">
              <a:rot lat="0" lon="0" rev="0"/>
            </a:camera>
            <a:lightRig rig="contrasting" dir="t">
              <a:rot lat="0" lon="0" rev="7800000"/>
            </a:lightRig>
          </a:scene3d>
        </p:grpSpPr>
        <p:sp>
          <p:nvSpPr>
            <p:cNvPr id="5" name="Chevron 4"/>
            <p:cNvSpPr/>
            <p:nvPr/>
          </p:nvSpPr>
          <p:spPr>
            <a:xfrm>
              <a:off x="7852330" y="0"/>
              <a:ext cx="682307" cy="609600"/>
            </a:xfrm>
            <a:prstGeom prst="chevron">
              <a:avLst/>
            </a:prstGeom>
            <a:solidFill>
              <a:schemeClr val="accent6"/>
            </a:solidFill>
            <a:ln>
              <a:noFill/>
            </a:ln>
            <a:effectLst/>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solidFill>
                  <a:schemeClr val="tx1"/>
                </a:solidFill>
              </a:endParaRPr>
            </a:p>
          </p:txBody>
        </p:sp>
        <p:sp>
          <p:nvSpPr>
            <p:cNvPr id="6" name="Chevron 5"/>
            <p:cNvSpPr/>
            <p:nvPr/>
          </p:nvSpPr>
          <p:spPr>
            <a:xfrm>
              <a:off x="7561503" y="0"/>
              <a:ext cx="640387" cy="609600"/>
            </a:xfrm>
            <a:prstGeom prst="chevron">
              <a:avLst/>
            </a:prstGeom>
            <a:solidFill>
              <a:schemeClr val="accent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 name="Pentagon 6"/>
            <p:cNvSpPr/>
            <p:nvPr/>
          </p:nvSpPr>
          <p:spPr>
            <a:xfrm>
              <a:off x="0" y="0"/>
              <a:ext cx="7924800" cy="609600"/>
            </a:xfrm>
            <a:prstGeom prst="homePlate">
              <a:avLst/>
            </a:prstGeom>
            <a:solidFill>
              <a:schemeClr val="accent4">
                <a:lumMod val="75000"/>
              </a:schemeClr>
            </a:solidFill>
            <a:ln>
              <a:noFill/>
            </a:ln>
            <a:effectLst/>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t>1. Biểu đồ đoạn thẳng </a:t>
              </a:r>
              <a:endParaRPr lang="vi-VN" sz="2800"/>
            </a:p>
          </p:txBody>
        </p:sp>
      </p:grpSp>
      <p:grpSp>
        <p:nvGrpSpPr>
          <p:cNvPr id="8" name="Group 7"/>
          <p:cNvGrpSpPr/>
          <p:nvPr/>
        </p:nvGrpSpPr>
        <p:grpSpPr>
          <a:xfrm>
            <a:off x="109539" y="1422932"/>
            <a:ext cx="7662861" cy="5130268"/>
            <a:chOff x="-42861" y="1154668"/>
            <a:chExt cx="9567417" cy="5653103"/>
          </a:xfrm>
        </p:grpSpPr>
        <p:sp>
          <p:nvSpPr>
            <p:cNvPr id="9" name="Text Box 72"/>
            <p:cNvSpPr txBox="1">
              <a:spLocks noChangeArrowheads="1"/>
            </p:cNvSpPr>
            <p:nvPr/>
          </p:nvSpPr>
          <p:spPr bwMode="auto">
            <a:xfrm>
              <a:off x="7953014" y="6400800"/>
              <a:ext cx="1571542" cy="4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Giá trị (x</a:t>
              </a:r>
              <a:r>
                <a:rPr lang="en-US">
                  <a:latin typeface="+mn-lt"/>
                  <a:cs typeface="Arial" pitchFamily="34" charset="0"/>
                </a:rPr>
                <a:t>)</a:t>
              </a:r>
            </a:p>
          </p:txBody>
        </p:sp>
        <p:grpSp>
          <p:nvGrpSpPr>
            <p:cNvPr id="10" name="Group 9"/>
            <p:cNvGrpSpPr/>
            <p:nvPr/>
          </p:nvGrpSpPr>
          <p:grpSpPr>
            <a:xfrm>
              <a:off x="-42861" y="1154668"/>
              <a:ext cx="8849819" cy="5474732"/>
              <a:chOff x="-42861" y="1154668"/>
              <a:chExt cx="8849819" cy="5474732"/>
            </a:xfrm>
          </p:grpSpPr>
          <p:sp>
            <p:nvSpPr>
              <p:cNvPr id="11" name="Line 35"/>
              <p:cNvSpPr>
                <a:spLocks noChangeShapeType="1"/>
              </p:cNvSpPr>
              <p:nvPr/>
            </p:nvSpPr>
            <p:spPr bwMode="auto">
              <a:xfrm>
                <a:off x="957943" y="6199187"/>
                <a:ext cx="784245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 name="Line 34"/>
              <p:cNvSpPr>
                <a:spLocks noChangeShapeType="1"/>
              </p:cNvSpPr>
              <p:nvPr/>
            </p:nvSpPr>
            <p:spPr bwMode="auto">
              <a:xfrm flipV="1">
                <a:off x="957944" y="1488468"/>
                <a:ext cx="0" cy="472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 name="Text Box 318"/>
              <p:cNvSpPr txBox="1">
                <a:spLocks noChangeArrowheads="1"/>
              </p:cNvSpPr>
              <p:nvPr/>
            </p:nvSpPr>
            <p:spPr bwMode="auto">
              <a:xfrm>
                <a:off x="2269687" y="6235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14" name="Text Box 320"/>
              <p:cNvSpPr txBox="1">
                <a:spLocks noChangeArrowheads="1"/>
              </p:cNvSpPr>
              <p:nvPr/>
            </p:nvSpPr>
            <p:spPr bwMode="auto">
              <a:xfrm>
                <a:off x="5410802"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30</a:t>
                </a:r>
              </a:p>
            </p:txBody>
          </p:sp>
          <p:sp>
            <p:nvSpPr>
              <p:cNvPr id="15" name="Text Box 330"/>
              <p:cNvSpPr txBox="1">
                <a:spLocks noChangeArrowheads="1"/>
              </p:cNvSpPr>
              <p:nvPr/>
            </p:nvSpPr>
            <p:spPr bwMode="auto">
              <a:xfrm>
                <a:off x="6200155" y="6248400"/>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35</a:t>
                </a:r>
              </a:p>
            </p:txBody>
          </p:sp>
          <p:sp>
            <p:nvSpPr>
              <p:cNvPr id="16" name="Text Box 332"/>
              <p:cNvSpPr txBox="1">
                <a:spLocks noChangeArrowheads="1"/>
              </p:cNvSpPr>
              <p:nvPr/>
            </p:nvSpPr>
            <p:spPr bwMode="auto">
              <a:xfrm>
                <a:off x="8502158" y="6281416"/>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800000"/>
                    </a:solidFill>
                    <a:latin typeface=".VnTime" pitchFamily="34" charset="0"/>
                    <a:cs typeface="Arial" pitchFamily="34" charset="0"/>
                  </a:rPr>
                  <a:t>50</a:t>
                </a:r>
              </a:p>
            </p:txBody>
          </p:sp>
          <p:sp>
            <p:nvSpPr>
              <p:cNvPr id="17" name="Text Box 333"/>
              <p:cNvSpPr txBox="1">
                <a:spLocks noChangeArrowheads="1"/>
              </p:cNvSpPr>
              <p:nvPr/>
            </p:nvSpPr>
            <p:spPr bwMode="auto">
              <a:xfrm>
                <a:off x="3829439" y="6217444"/>
                <a:ext cx="41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20</a:t>
                </a:r>
              </a:p>
            </p:txBody>
          </p:sp>
          <p:sp>
            <p:nvSpPr>
              <p:cNvPr id="18" name="Text Box 333"/>
              <p:cNvSpPr txBox="1">
                <a:spLocks noChangeArrowheads="1"/>
              </p:cNvSpPr>
              <p:nvPr/>
            </p:nvSpPr>
            <p:spPr bwMode="auto">
              <a:xfrm>
                <a:off x="6906485" y="6218379"/>
                <a:ext cx="41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40</a:t>
                </a:r>
              </a:p>
            </p:txBody>
          </p:sp>
          <p:sp>
            <p:nvSpPr>
              <p:cNvPr id="19" name="Text Box 36"/>
              <p:cNvSpPr txBox="1">
                <a:spLocks noChangeArrowheads="1"/>
              </p:cNvSpPr>
              <p:nvPr/>
            </p:nvSpPr>
            <p:spPr bwMode="auto">
              <a:xfrm>
                <a:off x="7620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smtClean="0">
                    <a:latin typeface=".VnTime" pitchFamily="34" charset="0"/>
                    <a:cs typeface="Arial" pitchFamily="34" charset="0"/>
                  </a:rPr>
                  <a:t>0</a:t>
                </a:r>
                <a:endParaRPr lang="en-US" sz="2400" b="1">
                  <a:latin typeface=".VnTime" pitchFamily="34" charset="0"/>
                  <a:cs typeface="Arial" pitchFamily="34" charset="0"/>
                </a:endParaRPr>
              </a:p>
            </p:txBody>
          </p:sp>
          <p:sp>
            <p:nvSpPr>
              <p:cNvPr id="20" name="Text Box 320"/>
              <p:cNvSpPr txBox="1">
                <a:spLocks noChangeArrowheads="1"/>
              </p:cNvSpPr>
              <p:nvPr/>
            </p:nvSpPr>
            <p:spPr bwMode="auto">
              <a:xfrm>
                <a:off x="5029200" y="6248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smtClean="0">
                    <a:solidFill>
                      <a:srgbClr val="800000"/>
                    </a:solidFill>
                    <a:latin typeface=".VnTime" pitchFamily="34" charset="0"/>
                    <a:cs typeface="Arial" pitchFamily="34" charset="0"/>
                  </a:rPr>
                  <a:t>28</a:t>
                </a:r>
                <a:endParaRPr lang="en-US" b="1">
                  <a:solidFill>
                    <a:srgbClr val="800000"/>
                  </a:solidFill>
                  <a:latin typeface=".VnTime" pitchFamily="34" charset="0"/>
                  <a:cs typeface="Arial" pitchFamily="34" charset="0"/>
                </a:endParaRPr>
              </a:p>
            </p:txBody>
          </p:sp>
          <p:sp>
            <p:nvSpPr>
              <p:cNvPr id="21" name="Oval 309"/>
              <p:cNvSpPr>
                <a:spLocks noChangeArrowheads="1"/>
              </p:cNvSpPr>
              <p:nvPr/>
            </p:nvSpPr>
            <p:spPr bwMode="auto">
              <a:xfrm>
                <a:off x="914400" y="6161087"/>
                <a:ext cx="76200" cy="76200"/>
              </a:xfrm>
              <a:prstGeom prst="ellipse">
                <a:avLst/>
              </a:prstGeom>
              <a:solidFill>
                <a:srgbClr val="FF0000"/>
              </a:solidFill>
              <a:ln w="9525">
                <a:solidFill>
                  <a:schemeClr val="tx1"/>
                </a:solidFill>
                <a:round/>
                <a:headEnd/>
                <a:tailEnd/>
              </a:ln>
            </p:spPr>
            <p:txBody>
              <a:bodyPr wrap="none" anchor="ctr"/>
              <a:lstStyle/>
              <a:p>
                <a:endParaRPr lang="vi-VN"/>
              </a:p>
            </p:txBody>
          </p:sp>
          <p:sp>
            <p:nvSpPr>
              <p:cNvPr id="22" name="Oval 311"/>
              <p:cNvSpPr>
                <a:spLocks noChangeArrowheads="1"/>
              </p:cNvSpPr>
              <p:nvPr/>
            </p:nvSpPr>
            <p:spPr bwMode="auto">
              <a:xfrm>
                <a:off x="2462365" y="6170783"/>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3" name="Oval 311"/>
              <p:cNvSpPr>
                <a:spLocks noChangeArrowheads="1"/>
              </p:cNvSpPr>
              <p:nvPr/>
            </p:nvSpPr>
            <p:spPr bwMode="auto">
              <a:xfrm>
                <a:off x="4000889"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4" name="Oval 311"/>
              <p:cNvSpPr>
                <a:spLocks noChangeArrowheads="1"/>
              </p:cNvSpPr>
              <p:nvPr/>
            </p:nvSpPr>
            <p:spPr bwMode="auto">
              <a:xfrm>
                <a:off x="5154781"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5" name="Oval 311"/>
              <p:cNvSpPr>
                <a:spLocks noChangeArrowheads="1"/>
              </p:cNvSpPr>
              <p:nvPr/>
            </p:nvSpPr>
            <p:spPr bwMode="auto">
              <a:xfrm>
                <a:off x="5539412"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6" name="Oval 311"/>
              <p:cNvSpPr>
                <a:spLocks noChangeArrowheads="1"/>
              </p:cNvSpPr>
              <p:nvPr/>
            </p:nvSpPr>
            <p:spPr bwMode="auto">
              <a:xfrm>
                <a:off x="630867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7" name="Oval 311"/>
              <p:cNvSpPr>
                <a:spLocks noChangeArrowheads="1"/>
              </p:cNvSpPr>
              <p:nvPr/>
            </p:nvSpPr>
            <p:spPr bwMode="auto">
              <a:xfrm>
                <a:off x="7070723"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8" name="Oval 311"/>
              <p:cNvSpPr>
                <a:spLocks noChangeArrowheads="1"/>
              </p:cNvSpPr>
              <p:nvPr/>
            </p:nvSpPr>
            <p:spPr bwMode="auto">
              <a:xfrm>
                <a:off x="8620464" y="6161087"/>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29" name="Text Box 310"/>
              <p:cNvSpPr txBox="1">
                <a:spLocks noChangeArrowheads="1"/>
              </p:cNvSpPr>
              <p:nvPr/>
            </p:nvSpPr>
            <p:spPr bwMode="auto">
              <a:xfrm>
                <a:off x="-42861" y="1154668"/>
                <a:ext cx="126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mtClean="0">
                    <a:latin typeface="+mn-lt"/>
                    <a:cs typeface="Arial" pitchFamily="34" charset="0"/>
                  </a:rPr>
                  <a:t>Tần số (n</a:t>
                </a:r>
                <a:r>
                  <a:rPr lang="en-US">
                    <a:latin typeface="+mn-lt"/>
                    <a:cs typeface="Arial" pitchFamily="34" charset="0"/>
                  </a:rPr>
                  <a:t>)</a:t>
                </a:r>
              </a:p>
            </p:txBody>
          </p:sp>
          <p:sp>
            <p:nvSpPr>
              <p:cNvPr id="30" name="Text Box 321"/>
              <p:cNvSpPr txBox="1">
                <a:spLocks noChangeArrowheads="1"/>
              </p:cNvSpPr>
              <p:nvPr/>
            </p:nvSpPr>
            <p:spPr bwMode="auto">
              <a:xfrm>
                <a:off x="609600" y="5257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2</a:t>
                </a:r>
              </a:p>
            </p:txBody>
          </p:sp>
          <p:sp>
            <p:nvSpPr>
              <p:cNvPr id="31" name="Text Box 322"/>
              <p:cNvSpPr txBox="1">
                <a:spLocks noChangeArrowheads="1"/>
              </p:cNvSpPr>
              <p:nvPr/>
            </p:nvSpPr>
            <p:spPr bwMode="auto">
              <a:xfrm>
                <a:off x="609600" y="4476842"/>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4</a:t>
                </a:r>
              </a:p>
            </p:txBody>
          </p:sp>
          <p:sp>
            <p:nvSpPr>
              <p:cNvPr id="32" name="Text Box 323"/>
              <p:cNvSpPr txBox="1">
                <a:spLocks noChangeArrowheads="1"/>
              </p:cNvSpPr>
              <p:nvPr/>
            </p:nvSpPr>
            <p:spPr bwMode="auto">
              <a:xfrm>
                <a:off x="609600" y="3287009"/>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7</a:t>
                </a:r>
              </a:p>
            </p:txBody>
          </p:sp>
          <p:sp>
            <p:nvSpPr>
              <p:cNvPr id="33" name="Text Box 324"/>
              <p:cNvSpPr txBox="1">
                <a:spLocks noChangeArrowheads="1"/>
              </p:cNvSpPr>
              <p:nvPr/>
            </p:nvSpPr>
            <p:spPr bwMode="auto">
              <a:xfrm>
                <a:off x="598537" y="2902377"/>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8</a:t>
                </a:r>
              </a:p>
            </p:txBody>
          </p:sp>
          <p:sp>
            <p:nvSpPr>
              <p:cNvPr id="34" name="Text Box 337"/>
              <p:cNvSpPr txBox="1">
                <a:spLocks noChangeArrowheads="1"/>
              </p:cNvSpPr>
              <p:nvPr/>
            </p:nvSpPr>
            <p:spPr bwMode="auto">
              <a:xfrm>
                <a:off x="533400" y="2131529"/>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10</a:t>
                </a:r>
              </a:p>
            </p:txBody>
          </p:sp>
          <p:sp>
            <p:nvSpPr>
              <p:cNvPr id="35" name="Text Box 322"/>
              <p:cNvSpPr txBox="1">
                <a:spLocks noChangeArrowheads="1"/>
              </p:cNvSpPr>
              <p:nvPr/>
            </p:nvSpPr>
            <p:spPr bwMode="auto">
              <a:xfrm>
                <a:off x="609600" y="3701143"/>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VnTime" pitchFamily="34" charset="0"/>
                    <a:cs typeface="Arial" pitchFamily="34" charset="0"/>
                  </a:rPr>
                  <a:t>6</a:t>
                </a:r>
              </a:p>
            </p:txBody>
          </p:sp>
          <p:sp>
            <p:nvSpPr>
              <p:cNvPr id="36" name="Text Box 324"/>
              <p:cNvSpPr txBox="1">
                <a:spLocks noChangeArrowheads="1"/>
              </p:cNvSpPr>
              <p:nvPr/>
            </p:nvSpPr>
            <p:spPr bwMode="auto">
              <a:xfrm>
                <a:off x="609600" y="4825531"/>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FF0000"/>
                    </a:solidFill>
                    <a:latin typeface=".VnTime" pitchFamily="34" charset="0"/>
                    <a:cs typeface="Arial" pitchFamily="34" charset="0"/>
                  </a:rPr>
                  <a:t>3</a:t>
                </a:r>
              </a:p>
            </p:txBody>
          </p:sp>
          <p:sp>
            <p:nvSpPr>
              <p:cNvPr id="37" name="Oval 311"/>
              <p:cNvSpPr>
                <a:spLocks noChangeArrowheads="1"/>
              </p:cNvSpPr>
              <p:nvPr/>
            </p:nvSpPr>
            <p:spPr bwMode="auto">
              <a:xfrm>
                <a:off x="914400" y="5356220"/>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8" name="Oval 311"/>
              <p:cNvSpPr>
                <a:spLocks noChangeArrowheads="1"/>
              </p:cNvSpPr>
              <p:nvPr/>
            </p:nvSpPr>
            <p:spPr bwMode="auto">
              <a:xfrm>
                <a:off x="914400" y="4587759"/>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39" name="Oval 311"/>
              <p:cNvSpPr>
                <a:spLocks noChangeArrowheads="1"/>
              </p:cNvSpPr>
              <p:nvPr/>
            </p:nvSpPr>
            <p:spPr bwMode="auto">
              <a:xfrm>
                <a:off x="914400" y="3818498"/>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0" name="Oval 311"/>
              <p:cNvSpPr>
                <a:spLocks noChangeArrowheads="1"/>
              </p:cNvSpPr>
              <p:nvPr/>
            </p:nvSpPr>
            <p:spPr bwMode="auto">
              <a:xfrm>
                <a:off x="914400" y="343226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1" name="Oval 311"/>
              <p:cNvSpPr>
                <a:spLocks noChangeArrowheads="1"/>
              </p:cNvSpPr>
              <p:nvPr/>
            </p:nvSpPr>
            <p:spPr bwMode="auto">
              <a:xfrm>
                <a:off x="914400" y="3049236"/>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2" name="Oval 311"/>
              <p:cNvSpPr>
                <a:spLocks noChangeArrowheads="1"/>
              </p:cNvSpPr>
              <p:nvPr/>
            </p:nvSpPr>
            <p:spPr bwMode="auto">
              <a:xfrm>
                <a:off x="914400" y="2286385"/>
                <a:ext cx="76200" cy="76200"/>
              </a:xfrm>
              <a:prstGeom prst="ellipse">
                <a:avLst/>
              </a:prstGeom>
              <a:solidFill>
                <a:schemeClr val="tx1"/>
              </a:solidFill>
              <a:ln w="9525">
                <a:solidFill>
                  <a:schemeClr val="tx1"/>
                </a:solidFill>
                <a:round/>
                <a:headEnd/>
                <a:tailEnd/>
              </a:ln>
            </p:spPr>
            <p:txBody>
              <a:bodyPr wrap="none" anchor="ctr"/>
              <a:lstStyle/>
              <a:p>
                <a:endParaRPr lang="vi-VN"/>
              </a:p>
            </p:txBody>
          </p:sp>
          <p:sp>
            <p:nvSpPr>
              <p:cNvPr id="43" name="Oval 311"/>
              <p:cNvSpPr>
                <a:spLocks noChangeArrowheads="1"/>
              </p:cNvSpPr>
              <p:nvPr/>
            </p:nvSpPr>
            <p:spPr bwMode="auto">
              <a:xfrm>
                <a:off x="926776" y="4970787"/>
                <a:ext cx="76200" cy="76200"/>
              </a:xfrm>
              <a:prstGeom prst="ellipse">
                <a:avLst/>
              </a:prstGeom>
              <a:solidFill>
                <a:schemeClr val="tx1"/>
              </a:solidFill>
              <a:ln w="9525">
                <a:solidFill>
                  <a:schemeClr val="tx1"/>
                </a:solidFill>
                <a:round/>
                <a:headEnd/>
                <a:tailEnd/>
              </a:ln>
            </p:spPr>
            <p:txBody>
              <a:bodyPr wrap="none" anchor="ctr"/>
              <a:lstStyle/>
              <a:p>
                <a:endParaRPr lang="vi-VN"/>
              </a:p>
            </p:txBody>
          </p:sp>
          <p:cxnSp>
            <p:nvCxnSpPr>
              <p:cNvPr id="44" name="Straight Connector 43"/>
              <p:cNvCxnSpPr/>
              <p:nvPr/>
            </p:nvCxnSpPr>
            <p:spPr>
              <a:xfrm flipV="1">
                <a:off x="942331" y="5393519"/>
                <a:ext cx="4288650" cy="803"/>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4" idx="0"/>
              </p:cNvCxnSpPr>
              <p:nvPr/>
            </p:nvCxnSpPr>
            <p:spPr>
              <a:xfrm flipV="1">
                <a:off x="5192881" y="5356220"/>
                <a:ext cx="0" cy="804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2"/>
              </p:cNvCxnSpPr>
              <p:nvPr/>
            </p:nvCxnSpPr>
            <p:spPr>
              <a:xfrm>
                <a:off x="914400" y="3087336"/>
                <a:ext cx="4740038"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5" idx="0"/>
              </p:cNvCxnSpPr>
              <p:nvPr/>
            </p:nvCxnSpPr>
            <p:spPr>
              <a:xfrm flipH="1" flipV="1">
                <a:off x="5576256" y="3085733"/>
                <a:ext cx="1256" cy="3075354"/>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2"/>
              </p:cNvCxnSpPr>
              <p:nvPr/>
            </p:nvCxnSpPr>
            <p:spPr>
              <a:xfrm>
                <a:off x="914400" y="3470365"/>
                <a:ext cx="5470473"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0"/>
                <a:endCxn id="54" idx="4"/>
              </p:cNvCxnSpPr>
              <p:nvPr/>
            </p:nvCxnSpPr>
            <p:spPr>
              <a:xfrm flipV="1">
                <a:off x="6346773" y="3499220"/>
                <a:ext cx="5782" cy="266186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3" idx="2"/>
              </p:cNvCxnSpPr>
              <p:nvPr/>
            </p:nvCxnSpPr>
            <p:spPr>
              <a:xfrm>
                <a:off x="926776" y="5008887"/>
                <a:ext cx="7790285" cy="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8" idx="4"/>
              </p:cNvCxnSpPr>
              <p:nvPr/>
            </p:nvCxnSpPr>
            <p:spPr>
              <a:xfrm flipV="1">
                <a:off x="8658564" y="5008889"/>
                <a:ext cx="11426" cy="1228398"/>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52" name="Oval 311"/>
              <p:cNvSpPr>
                <a:spLocks noChangeArrowheads="1"/>
              </p:cNvSpPr>
              <p:nvPr/>
            </p:nvSpPr>
            <p:spPr bwMode="auto">
              <a:xfrm>
                <a:off x="5130217" y="5354774"/>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3" name="Oval 311"/>
              <p:cNvSpPr>
                <a:spLocks noChangeArrowheads="1"/>
              </p:cNvSpPr>
              <p:nvPr/>
            </p:nvSpPr>
            <p:spPr bwMode="auto">
              <a:xfrm>
                <a:off x="5514848" y="3049236"/>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4" name="Oval 311"/>
              <p:cNvSpPr>
                <a:spLocks noChangeArrowheads="1"/>
              </p:cNvSpPr>
              <p:nvPr/>
            </p:nvSpPr>
            <p:spPr bwMode="auto">
              <a:xfrm>
                <a:off x="6302173" y="3412838"/>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sp>
            <p:nvSpPr>
              <p:cNvPr id="55" name="Oval 311"/>
              <p:cNvSpPr>
                <a:spLocks noChangeArrowheads="1"/>
              </p:cNvSpPr>
              <p:nvPr/>
            </p:nvSpPr>
            <p:spPr bwMode="auto">
              <a:xfrm>
                <a:off x="8608182" y="4970787"/>
                <a:ext cx="100764" cy="86382"/>
              </a:xfrm>
              <a:prstGeom prst="ellipse">
                <a:avLst/>
              </a:prstGeom>
              <a:solidFill>
                <a:srgbClr val="00B050"/>
              </a:solidFill>
              <a:ln w="9525">
                <a:solidFill>
                  <a:srgbClr val="00B050"/>
                </a:solidFill>
                <a:round/>
                <a:headEnd/>
                <a:tailEnd/>
              </a:ln>
            </p:spPr>
            <p:txBody>
              <a:bodyPr wrap="none" anchor="ctr"/>
              <a:lstStyle/>
              <a:p>
                <a:endParaRPr lang="vi-VN"/>
              </a:p>
            </p:txBody>
          </p:sp>
          <p:cxnSp>
            <p:nvCxnSpPr>
              <p:cNvPr id="56" name="Straight Connector 55"/>
              <p:cNvCxnSpPr>
                <a:endCxn id="55" idx="0"/>
              </p:cNvCxnSpPr>
              <p:nvPr/>
            </p:nvCxnSpPr>
            <p:spPr>
              <a:xfrm flipH="1" flipV="1">
                <a:off x="8658564" y="4970787"/>
                <a:ext cx="5713" cy="1237348"/>
              </a:xfrm>
              <a:prstGeom prst="line">
                <a:avLst/>
              </a:prstGeom>
              <a:ln w="5715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57" name="Straight Connector 56"/>
              <p:cNvCxnSpPr>
                <a:stCxn id="26" idx="0"/>
              </p:cNvCxnSpPr>
              <p:nvPr/>
            </p:nvCxnSpPr>
            <p:spPr>
              <a:xfrm flipV="1">
                <a:off x="6346773" y="3454496"/>
                <a:ext cx="5782" cy="270659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3" idx="0"/>
              </p:cNvCxnSpPr>
              <p:nvPr/>
            </p:nvCxnSpPr>
            <p:spPr>
              <a:xfrm flipH="1" flipV="1">
                <a:off x="5565230" y="3049236"/>
                <a:ext cx="13967" cy="3149951"/>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192881" y="5394320"/>
                <a:ext cx="0" cy="804867"/>
              </a:xfrm>
              <a:prstGeom prst="line">
                <a:avLst/>
              </a:prstGeom>
              <a:ln w="5715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60" name="Text Box 356"/>
          <p:cNvSpPr txBox="1">
            <a:spLocks noChangeArrowheads="1"/>
          </p:cNvSpPr>
          <p:nvPr/>
        </p:nvSpPr>
        <p:spPr bwMode="auto">
          <a:xfrm>
            <a:off x="5486400" y="1066800"/>
            <a:ext cx="3401112" cy="2246769"/>
          </a:xfrm>
          <a:prstGeom prst="rect">
            <a:avLst/>
          </a:prstGeom>
          <a:solidFill>
            <a:schemeClr val="bg1"/>
          </a:solidFill>
          <a:ln w="9525">
            <a:solidFill>
              <a:srgbClr val="0000FF"/>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b="1">
                <a:solidFill>
                  <a:srgbClr val="FF0000"/>
                </a:solidFill>
                <a:latin typeface="+mn-lt"/>
                <a:cs typeface="Arial" charset="0"/>
              </a:rPr>
              <a:t>+ Có 2 lớp trồng được ít cây nhất là 28 cây.</a:t>
            </a:r>
          </a:p>
          <a:p>
            <a:pPr algn="just" eaLnBrk="1" hangingPunct="1">
              <a:spcBef>
                <a:spcPct val="50000"/>
              </a:spcBef>
            </a:pPr>
            <a:r>
              <a:rPr lang="en-US" sz="2000" b="1">
                <a:solidFill>
                  <a:srgbClr val="FF0000"/>
                </a:solidFill>
                <a:latin typeface="+mn-lt"/>
                <a:cs typeface="Arial" charset="0"/>
              </a:rPr>
              <a:t>+ Có 3 lớp trồng được nhiều cây nhất là 50 cây.</a:t>
            </a:r>
          </a:p>
          <a:p>
            <a:pPr algn="just" eaLnBrk="1" hangingPunct="1">
              <a:spcBef>
                <a:spcPct val="50000"/>
              </a:spcBef>
            </a:pPr>
            <a:r>
              <a:rPr lang="en-US" sz="2000" b="1">
                <a:solidFill>
                  <a:srgbClr val="FF0000"/>
                </a:solidFill>
                <a:latin typeface="+mn-lt"/>
                <a:cs typeface="Arial" charset="0"/>
              </a:rPr>
              <a:t>+ Đa số các lớp trồng được 30 cây và 35 cây.</a:t>
            </a:r>
          </a:p>
        </p:txBody>
      </p:sp>
      <p:sp>
        <p:nvSpPr>
          <p:cNvPr id="61" name="AutoShape 357"/>
          <p:cNvSpPr>
            <a:spLocks noChangeArrowheads="1"/>
          </p:cNvSpPr>
          <p:nvPr/>
        </p:nvSpPr>
        <p:spPr bwMode="auto">
          <a:xfrm>
            <a:off x="5410200" y="990600"/>
            <a:ext cx="3468499" cy="1828800"/>
          </a:xfrm>
          <a:prstGeom prst="wedgeRoundRectCallout">
            <a:avLst>
              <a:gd name="adj1" fmla="val -43750"/>
              <a:gd name="adj2" fmla="val 81528"/>
              <a:gd name="adj3" fmla="val 16667"/>
            </a:avLst>
          </a:prstGeom>
          <a:solidFill>
            <a:schemeClr val="accent1"/>
          </a:solidFill>
          <a:ln w="9525">
            <a:solidFill>
              <a:schemeClr val="tx1"/>
            </a:solidFill>
            <a:miter lim="800000"/>
            <a:headEnd/>
            <a:tailEnd/>
          </a:ln>
        </p:spPr>
        <p:txBody>
          <a:bodyPr/>
          <a:lstStyle/>
          <a:p>
            <a:pPr algn="just"/>
            <a:r>
              <a:rPr lang="en-US" sz="2200" b="1">
                <a:solidFill>
                  <a:schemeClr val="bg1"/>
                </a:solidFill>
                <a:cs typeface="Times New Roman" pitchFamily="18" charset="0"/>
              </a:rPr>
              <a:t>Dựa vào biểu đồ vừa dựng, ta có thể đọc được nội dung gì về số cây trồng của mỗi lớp?</a:t>
            </a:r>
          </a:p>
        </p:txBody>
      </p:sp>
    </p:spTree>
    <p:extLst>
      <p:ext uri="{BB962C8B-B14F-4D97-AF65-F5344CB8AC3E}">
        <p14:creationId xmlns:p14="http://schemas.microsoft.com/office/powerpoint/2010/main" val="37261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4)">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
                                            <p:bg/>
                                          </p:spTgt>
                                        </p:tgtEl>
                                        <p:attrNameLst>
                                          <p:attrName>style.visibility</p:attrName>
                                        </p:attrNameLst>
                                      </p:cBhvr>
                                      <p:to>
                                        <p:strVal val="visible"/>
                                      </p:to>
                                    </p:set>
                                    <p:animEffect transition="in" filter="blinds(horizontal)">
                                      <p:cBhvr>
                                        <p:cTn id="12" dur="500"/>
                                        <p:tgtEl>
                                          <p:spTgt spid="60">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animEffect transition="in" filter="blinds(horizontal)">
                                      <p:cBhvr>
                                        <p:cTn id="15" dur="500"/>
                                        <p:tgtEl>
                                          <p:spTgt spid="60">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0">
                                            <p:txEl>
                                              <p:pRg st="1" end="1"/>
                                            </p:txEl>
                                          </p:spTgt>
                                        </p:tgtEl>
                                        <p:attrNameLst>
                                          <p:attrName>style.visibility</p:attrName>
                                        </p:attrNameLst>
                                      </p:cBhvr>
                                      <p:to>
                                        <p:strVal val="visible"/>
                                      </p:to>
                                    </p:set>
                                    <p:animEffect transition="in" filter="blinds(horizontal)">
                                      <p:cBhvr>
                                        <p:cTn id="18" dur="500"/>
                                        <p:tgtEl>
                                          <p:spTgt spid="60">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0">
                                            <p:txEl>
                                              <p:pRg st="2" end="2"/>
                                            </p:txEl>
                                          </p:spTgt>
                                        </p:tgtEl>
                                        <p:attrNameLst>
                                          <p:attrName>style.visibility</p:attrName>
                                        </p:attrNameLst>
                                      </p:cBhvr>
                                      <p:to>
                                        <p:strVal val="visible"/>
                                      </p:to>
                                    </p:set>
                                    <p:animEffect transition="in" filter="blinds(horizontal)">
                                      <p:cBhvr>
                                        <p:cTn id="21" dur="500"/>
                                        <p:tgtEl>
                                          <p:spTgt spid="60">
                                            <p:txEl>
                                              <p:pRg st="2" end="2"/>
                                            </p:txEl>
                                          </p:spTgt>
                                        </p:tgtEl>
                                      </p:cBhvr>
                                    </p:animEffect>
                                  </p:childTnLst>
                                </p:cTn>
                              </p:par>
                              <p:par>
                                <p:cTn id="22" presetID="4" presetClass="exit" presetSubtype="16" fill="hold" nodeType="withEffect">
                                  <p:stCondLst>
                                    <p:cond delay="0"/>
                                  </p:stCondLst>
                                  <p:childTnLst>
                                    <p:animEffect transition="out" filter="box(in)">
                                      <p:cBhvr>
                                        <p:cTn id="23" dur="500"/>
                                        <p:tgtEl>
                                          <p:spTgt spid="61"/>
                                        </p:tgtEl>
                                      </p:cBhvr>
                                    </p:animEffect>
                                    <p:set>
                                      <p:cBhvr>
                                        <p:cTn id="2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506</TotalTime>
  <Words>2201</Words>
  <Application>Microsoft Office PowerPoint</Application>
  <PresentationFormat>On-screen Show (4:3)</PresentationFormat>
  <Paragraphs>598</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Apothecary</vt:lpstr>
      <vt:lpstr>Chart</vt:lpstr>
      <vt:lpstr>PowerPoint Presentation</vt:lpstr>
      <vt:lpstr>KHỞI ĐỘNG</vt:lpstr>
      <vt:lpstr>KHỞI ĐỘNG</vt:lpstr>
      <vt:lpstr>PowerPoint Presentation</vt:lpstr>
      <vt:lpstr>PowerPoint Presentation</vt:lpstr>
      <vt:lpstr>Trong thực tế có rất nhiều loại biểu đồ như: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Tình hình diễn biến dịch bệnh Covid-19 ở Việt Nam tính đến ngày 13/4/2020</vt:lpstr>
      <vt:lpstr>Biểu đồ hình quạt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46: luyện tập</vt:lpstr>
      <vt:lpstr>PowerPoint Presentation</vt:lpstr>
      <vt:lpstr>PowerPoint Presentation</vt:lpstr>
      <vt:lpstr>PowerPoint Presentation</vt:lpstr>
      <vt:lpstr>PowerPoint Presentation</vt:lpstr>
      <vt:lpstr>PowerPoint Presentation</vt:lpstr>
      <vt:lpstr>Công thức tính tần suất                    f=n/N </vt:lpstr>
      <vt:lpstr>Điểm thi học kỳ I môn Toán của lớp 7A được cho bởi bảng sau: a) Dấu hiệu cần quan tâm là gì ? Có tất cả bao nhiêu giá trị ? b) Có bao nhiêu giá trị khác nhau c) Lập bảng tần số và bảng tần suất của dấu hiệu d) Biểu diễn bằng biểu đồ đoạn thẳng và rút ra nhận xét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Dell</cp:lastModifiedBy>
  <cp:revision>49</cp:revision>
  <dcterms:created xsi:type="dcterms:W3CDTF">2006-08-16T00:00:00Z</dcterms:created>
  <dcterms:modified xsi:type="dcterms:W3CDTF">2021-02-23T01:43:05Z</dcterms:modified>
</cp:coreProperties>
</file>