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4"/>
  </p:notesMasterIdLst>
  <p:sldIdLst>
    <p:sldId id="256" r:id="rId2"/>
    <p:sldId id="273" r:id="rId3"/>
    <p:sldId id="308" r:id="rId4"/>
    <p:sldId id="267" r:id="rId5"/>
    <p:sldId id="259" r:id="rId6"/>
    <p:sldId id="268" r:id="rId7"/>
    <p:sldId id="304" r:id="rId8"/>
    <p:sldId id="271" r:id="rId9"/>
    <p:sldId id="275" r:id="rId10"/>
    <p:sldId id="261" r:id="rId11"/>
    <p:sldId id="294" r:id="rId12"/>
    <p:sldId id="295" r:id="rId13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15"/>
    </p:embeddedFont>
    <p:embeddedFont>
      <p:font typeface="Gill Sans MT" panose="020B0502020104020203" pitchFamily="34" charset="0"/>
      <p:regular r:id="rId16"/>
      <p:bold r:id="rId17"/>
      <p:italic r:id="rId18"/>
      <p:boldItalic r:id="rId19"/>
    </p:embeddedFont>
    <p:embeddedFont>
      <p:font typeface="Merriweather" panose="00000500000000000000" pitchFamily="2" charset="0"/>
      <p:regular r:id="rId2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AF"/>
    <a:srgbClr val="FFFD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6743F7D-80DC-4BB6-9428-EB891F771641}">
  <a:tblStyle styleId="{E6743F7D-80DC-4BB6-9428-EB891F77164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1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79378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0b7282084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0b7282084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5406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136982b2a43_0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136982b2a43_0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8965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0b7282084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0b7282084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409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g13cd0e9a55c_0_24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9" name="Google Shape;929;g13cd0e9a55c_0_24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5562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136982b2a43_0_5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9" name="Google Shape;489;g136982b2a43_0_5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713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g13cd0e9a55c_0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7" name="Google Shape;647;g13cd0e9a55c_0_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8181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136982b2a43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136982b2a43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0325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g13cd0e9a55c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3" name="Google Shape;663;g13cd0e9a55c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4294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Google Shape;805;g13cd0e9a55c_0_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6" name="Google Shape;806;g13cd0e9a55c_0_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1608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g13cd0e9a55c_0_5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1" name="Google Shape;831;g13cd0e9a55c_0_5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8267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g13cd0e9a55c_0_8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9" name="Google Shape;1039;g13cd0e9a55c_0_8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5518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01724"/>
            <a:ext cx="6477805" cy="1906073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648403"/>
            <a:ext cx="6477804" cy="733216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46981"/>
            <a:ext cx="3730436" cy="2319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599230"/>
            <a:ext cx="608264" cy="377684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646407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69649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0350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599230"/>
            <a:ext cx="1211807" cy="349491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599230"/>
            <a:ext cx="5871623" cy="34949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599230"/>
            <a:ext cx="0" cy="349491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47154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59877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317097"/>
            <a:ext cx="6482366" cy="1415963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2854647"/>
            <a:ext cx="6472835" cy="759697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2853739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99269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03667"/>
            <a:ext cx="7204226" cy="79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508159"/>
            <a:ext cx="3483864" cy="2586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513007"/>
            <a:ext cx="3483864" cy="2581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7466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03123"/>
            <a:ext cx="7205746" cy="792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514662"/>
            <a:ext cx="3483864" cy="60145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118202"/>
            <a:ext cx="3483864" cy="1983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517253"/>
            <a:ext cx="3483864" cy="6016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116119"/>
            <a:ext cx="3483864" cy="197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69050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1595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2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599230"/>
            <a:ext cx="2454824" cy="168533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599230"/>
            <a:ext cx="4509353" cy="349412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404119"/>
            <a:ext cx="2456260" cy="1686136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404118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01471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361628"/>
            <a:ext cx="3055900" cy="3861826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847135"/>
            <a:ext cx="4149246" cy="137293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841907"/>
            <a:ext cx="2093378" cy="2899745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359494"/>
            <a:ext cx="4143303" cy="1502807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102393"/>
            <a:ext cx="4145513" cy="240092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38981"/>
            <a:ext cx="4155753" cy="2406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357704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6357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14607"/>
            <a:ext cx="9144000" cy="307945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4594860"/>
            <a:ext cx="9144000" cy="5572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03390"/>
            <a:ext cx="7202456" cy="786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511799"/>
            <a:ext cx="7202456" cy="25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47778"/>
            <a:ext cx="2625536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46981"/>
            <a:ext cx="4454127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599230"/>
            <a:ext cx="608264" cy="3776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596310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79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24" Type="http://schemas.openxmlformats.org/officeDocument/2006/relationships/image" Target="../media/image180.png"/><Relationship Id="rId23" Type="http://schemas.openxmlformats.org/officeDocument/2006/relationships/image" Target="../media/image170.png"/><Relationship Id="rId4" Type="http://schemas.openxmlformats.org/officeDocument/2006/relationships/image" Target="../media/image4.png"/><Relationship Id="rId22" Type="http://schemas.openxmlformats.org/officeDocument/2006/relationships/image" Target="../media/image16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23" Type="http://schemas.openxmlformats.org/officeDocument/2006/relationships/image" Target="../media/image24.png"/><Relationship Id="rId22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0.png"/><Relationship Id="rId3" Type="http://schemas.openxmlformats.org/officeDocument/2006/relationships/image" Target="../media/image4.png"/><Relationship Id="rId25" Type="http://schemas.openxmlformats.org/officeDocument/2006/relationships/image" Target="../media/image39.png"/><Relationship Id="rId2" Type="http://schemas.openxmlformats.org/officeDocument/2006/relationships/notesSlide" Target="../notesSlides/notesSlide9.xml"/><Relationship Id="rId29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28" Type="http://schemas.openxmlformats.org/officeDocument/2006/relationships/image" Target="../media/image42.png"/><Relationship Id="rId4" Type="http://schemas.openxmlformats.org/officeDocument/2006/relationships/image" Target="../media/image9.png"/><Relationship Id="rId27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450" y="2521000"/>
            <a:ext cx="1074100" cy="2008249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15"/>
          <p:cNvSpPr txBox="1">
            <a:spLocks noGrp="1"/>
          </p:cNvSpPr>
          <p:nvPr>
            <p:ph type="ctrTitle"/>
          </p:nvPr>
        </p:nvSpPr>
        <p:spPr>
          <a:xfrm>
            <a:off x="417812" y="1178059"/>
            <a:ext cx="7972745" cy="30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accent4">
                    <a:lumMod val="25000"/>
                  </a:schemeClr>
                </a:solidFill>
                <a:latin typeface="+mn-lt"/>
              </a:rPr>
              <a:t>CHÀO MỪNG CẢ LỚP</a:t>
            </a:r>
            <a:br>
              <a:rPr lang="en-US" sz="4000" b="1" dirty="0">
                <a:solidFill>
                  <a:schemeClr val="accent4">
                    <a:lumMod val="25000"/>
                  </a:schemeClr>
                </a:solidFill>
                <a:latin typeface="+mn-lt"/>
              </a:rPr>
            </a:br>
            <a:r>
              <a:rPr lang="en-US" sz="4000" b="1" dirty="0">
                <a:solidFill>
                  <a:schemeClr val="accent4">
                    <a:lumMod val="25000"/>
                  </a:schemeClr>
                </a:solidFill>
                <a:latin typeface="+mn-lt"/>
              </a:rPr>
              <a:t> ĐẾN VỚI TIẾT HỌC HÔM NAY!</a:t>
            </a:r>
            <a:endParaRPr sz="4000" b="1" dirty="0">
              <a:solidFill>
                <a:schemeClr val="accent4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>
          <a:xfrm>
            <a:off x="768675" y="1371667"/>
            <a:ext cx="2142775" cy="59783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Bài 6.29 (Tr20)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Google Shape;2846;p57"/>
          <p:cNvSpPr txBox="1">
            <a:spLocks noGrp="1"/>
          </p:cNvSpPr>
          <p:nvPr>
            <p:ph type="title"/>
          </p:nvPr>
        </p:nvSpPr>
        <p:spPr>
          <a:xfrm>
            <a:off x="3119847" y="409652"/>
            <a:ext cx="2951768" cy="797305"/>
          </a:xfrm>
          <a:prstGeom prst="rect">
            <a:avLst/>
          </a:prstGeom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r>
              <a:rPr lang="en" sz="3000" b="1" dirty="0">
                <a:latin typeface="+mj-lt"/>
              </a:rPr>
              <a:t>VẬN DỤNG</a:t>
            </a:r>
            <a:endParaRPr sz="3000" b="1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3847" y="1991446"/>
            <a:ext cx="76078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thau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chế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kẽm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tỉ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lệ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 : 4.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Tính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khối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kẽm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cần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thiết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sản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xuất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150 kg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thau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 dir="d"/>
      </p:transition>
    </mc:Choice>
    <mc:Fallback xmlns="">
      <p:transition spd="med"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99641" y="245172"/>
            <a:ext cx="924128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C00000"/>
                </a:solidFill>
              </a:rPr>
              <a:t>Giải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971" y="733064"/>
            <a:ext cx="7153018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Gọi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khối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kẽm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cần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thiết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sản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xuất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150kg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đồng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thau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lần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lượt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là: x (kg)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y (kg).</a:t>
            </a: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Theo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đề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ta </a:t>
            </a:r>
            <a:r>
              <a:rPr lang="fr-FR" sz="20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fr-FR" sz="20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: x : y  = 6 : 4.</a:t>
            </a: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9886" y="3511829"/>
            <a:ext cx="77839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600"/>
              </a:spcAft>
            </a:pP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Vậy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: 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khối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lượng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đồng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nguyên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chất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kẽm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nguyên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chất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thiết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lần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lượt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90 kg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60 kg.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735757" y="2287336"/>
                <a:ext cx="3635739" cy="6819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i="1">
                          <a:latin typeface="Cambria Math" panose="02040503050406030204" pitchFamily="18" charset="0"/>
                        </a:rPr>
                        <m:t> 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6+4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150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757" y="2287336"/>
                <a:ext cx="3635739" cy="6819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765020" y="3111719"/>
                <a:ext cx="232217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=90;</m:t>
                      </m:r>
                      <m:r>
                        <m:rPr>
                          <m:nor/>
                        </m:rPr>
                        <a:rPr lang="en-US" sz="2000" i="1">
                          <a:latin typeface="Cambria Math" panose="02040503050406030204" pitchFamily="18" charset="0"/>
                        </a:rPr>
                        <m:t>  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i="1">
                          <a:latin typeface="Cambria Math" panose="02040503050406030204" pitchFamily="18" charset="0"/>
                        </a:rPr>
                        <m:t> 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020" y="3111719"/>
                <a:ext cx="2322174" cy="400110"/>
              </a:xfrm>
              <a:prstGeom prst="rect">
                <a:avLst/>
              </a:prstGeom>
              <a:blipFill>
                <a:blip r:embed="rId4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695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450" y="2521000"/>
            <a:ext cx="1074100" cy="2008249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15"/>
          <p:cNvSpPr txBox="1">
            <a:spLocks noGrp="1"/>
          </p:cNvSpPr>
          <p:nvPr>
            <p:ph type="ctrTitle"/>
          </p:nvPr>
        </p:nvSpPr>
        <p:spPr>
          <a:xfrm>
            <a:off x="524084" y="1327612"/>
            <a:ext cx="7972745" cy="30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CẢM ƠN CẢ LỚP ĐÃ CHÚ Ý LẮNG NGHE BÀI GIẢNG!</a:t>
            </a:r>
            <a:endParaRPr sz="4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66" name="Google Shape;26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3996335">
            <a:off x="2533124" y="3471576"/>
            <a:ext cx="617000" cy="12710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16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14:doors dir="vert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94023" y="362255"/>
            <a:ext cx="660123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vi-VN" sz="3500" b="1" kern="0" dirty="0">
                <a:solidFill>
                  <a:srgbClr val="F2C2AB">
                    <a:lumMod val="50000"/>
                  </a:srgbClr>
                </a:solidFill>
                <a:cs typeface="Arial"/>
                <a:sym typeface="Arial"/>
              </a:rPr>
              <a:t>CHƯƠNG VI: TỈ LỆ THỨC VÀ ĐẠI LƯỢNG TỈ LỆ</a:t>
            </a:r>
          </a:p>
        </p:txBody>
      </p:sp>
      <p:sp>
        <p:nvSpPr>
          <p:cNvPr id="6" name="Rectangle 5"/>
          <p:cNvSpPr/>
          <p:nvPr/>
        </p:nvSpPr>
        <p:spPr>
          <a:xfrm>
            <a:off x="-2986978" y="2124316"/>
            <a:ext cx="1516756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nl-NL" sz="3500" b="1" kern="0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Arial"/>
              </a:rPr>
              <a:t>BÀI LUYỆN TẬP CHUNG TRANG 19</a:t>
            </a:r>
            <a:endParaRPr lang="en-US" sz="3500" b="1" kern="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omb/>
      </p:transition>
    </mc:Choice>
    <mc:Fallback xmlns="">
      <p:transition spd="med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2165;p36"/>
          <p:cNvSpPr txBox="1">
            <a:spLocks noGrp="1"/>
          </p:cNvSpPr>
          <p:nvPr>
            <p:ph type="title"/>
          </p:nvPr>
        </p:nvSpPr>
        <p:spPr>
          <a:xfrm>
            <a:off x="2520063" y="411069"/>
            <a:ext cx="4281370" cy="6556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sz="2500" b="1" dirty="0">
                <a:solidFill>
                  <a:srgbClr val="FF0000"/>
                </a:solidFill>
                <a:latin typeface="+mj-lt"/>
              </a:rPr>
              <a:t>NỘI DUNG BÀI HỌC</a:t>
            </a:r>
            <a:endParaRPr sz="25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20063" y="1705575"/>
            <a:ext cx="595272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  <a:spcBef>
                <a:spcPts val="600"/>
              </a:spcBef>
              <a:spcAft>
                <a:spcPts val="800"/>
              </a:spcAft>
            </a:pPr>
            <a:r>
              <a:rPr lang="vi-VN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Nhận biết hai đại lượng tỉ lệ thuận, tỉ lệ nghịch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33975" y="1779633"/>
            <a:ext cx="1295400" cy="400110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57200">
              <a:buClrTx/>
            </a:pPr>
            <a:r>
              <a:rPr lang="nl-NL" sz="2000" b="1" dirty="0">
                <a:solidFill>
                  <a:srgbClr val="F3F3F3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Dạng 1: </a:t>
            </a:r>
            <a:endParaRPr lang="en-US" sz="900" kern="1200" dirty="0">
              <a:solidFill>
                <a:srgbClr val="F3F3F3"/>
              </a:solidFill>
              <a:latin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37136" y="1008473"/>
            <a:ext cx="2557110" cy="6117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 defTabSz="457200">
              <a:lnSpc>
                <a:spcPct val="150000"/>
              </a:lnSpc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2250" b="1" kern="1200" dirty="0" err="1">
                <a:solidFill>
                  <a:srgbClr val="43434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250" b="1" kern="1200" dirty="0">
                <a:solidFill>
                  <a:srgbClr val="43434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50" b="1" kern="1200" dirty="0" err="1">
                <a:solidFill>
                  <a:srgbClr val="43434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dạng</a:t>
            </a:r>
            <a:r>
              <a:rPr lang="en-US" sz="2250" b="1" kern="1200" dirty="0">
                <a:solidFill>
                  <a:srgbClr val="43434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50" b="1" kern="1200" dirty="0" err="1">
                <a:solidFill>
                  <a:srgbClr val="43434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toán</a:t>
            </a:r>
            <a:r>
              <a:rPr lang="en-US" sz="2250" b="1" kern="1200" dirty="0">
                <a:solidFill>
                  <a:srgbClr val="43434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250" kern="1200" dirty="0">
              <a:solidFill>
                <a:srgbClr val="434343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94278" y="2540433"/>
            <a:ext cx="57315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lnSpc>
                <a:spcPct val="150000"/>
              </a:lnSpc>
              <a:spcBef>
                <a:spcPts val="600"/>
              </a:spcBef>
              <a:spcAft>
                <a:spcPts val="800"/>
              </a:spcAft>
            </a:pPr>
            <a:r>
              <a:rPr lang="vi-VN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Giải một số bài toán đơn giản về đại lượng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vi-VN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tỉ lệ thuận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33975" y="2661891"/>
            <a:ext cx="1295400" cy="40011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57200">
              <a:buClrTx/>
            </a:pPr>
            <a:r>
              <a:rPr lang="nl-NL" sz="2000" b="1" dirty="0">
                <a:solidFill>
                  <a:srgbClr val="F3F3F3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Dạng 2: </a:t>
            </a:r>
            <a:endParaRPr lang="en-US" sz="900" kern="1200" dirty="0">
              <a:solidFill>
                <a:srgbClr val="F3F3F3"/>
              </a:solidFill>
              <a:latin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20062" y="3687294"/>
            <a:ext cx="57680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lnSpc>
                <a:spcPct val="150000"/>
              </a:lnSpc>
              <a:spcBef>
                <a:spcPts val="600"/>
              </a:spcBef>
              <a:spcAft>
                <a:spcPts val="800"/>
              </a:spcAft>
            </a:pPr>
            <a:r>
              <a:rPr lang="vi-VN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Giải một số bài toán đơn giản về đại lượng </a:t>
            </a:r>
            <a:r>
              <a:rPr lang="en-US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vi-VN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tỉ lệ nghịch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33975" y="3789715"/>
            <a:ext cx="1295400" cy="400110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57200">
              <a:buClrTx/>
            </a:pPr>
            <a:r>
              <a:rPr lang="nl-NL" sz="2000" b="1" dirty="0">
                <a:solidFill>
                  <a:srgbClr val="F3F3F3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 Dạng 3: </a:t>
            </a:r>
            <a:endParaRPr lang="en-US" sz="900" kern="1200" dirty="0">
              <a:solidFill>
                <a:srgbClr val="F3F3F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956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  <p:bldP spid="17" grpId="0"/>
      <p:bldP spid="18" grpId="0" animBg="1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79385" y="-130775"/>
            <a:ext cx="636003" cy="118766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007986" y="2674509"/>
            <a:ext cx="956451" cy="833933"/>
            <a:chOff x="653188" y="302343"/>
            <a:chExt cx="1302073" cy="1019407"/>
          </a:xfrm>
        </p:grpSpPr>
        <p:pic>
          <p:nvPicPr>
            <p:cNvPr id="7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91533" y="302343"/>
              <a:ext cx="1263728" cy="1019407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 rot="20918620">
              <a:off x="653188" y="607763"/>
              <a:ext cx="1274323" cy="408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/>
                <a:t>Giải</a:t>
              </a:r>
              <a:endParaRPr lang="en-US" sz="2000" b="1" dirty="0"/>
            </a:p>
          </p:txBody>
        </p:sp>
      </p:grpSp>
      <p:sp>
        <p:nvSpPr>
          <p:cNvPr id="12" name="Google Shape;2270;p40"/>
          <p:cNvSpPr txBox="1">
            <a:spLocks/>
          </p:cNvSpPr>
          <p:nvPr/>
        </p:nvSpPr>
        <p:spPr>
          <a:xfrm>
            <a:off x="669487" y="695439"/>
            <a:ext cx="3081391" cy="443192"/>
          </a:xfrm>
          <a:prstGeom prst="rect">
            <a:avLst/>
          </a:prstGeom>
          <a:solidFill>
            <a:srgbClr val="FFFFAF"/>
          </a:solidFill>
          <a:ln w="952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50" tIns="182850" rIns="182850" bIns="18285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5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Black"/>
              <a:buNone/>
              <a:defRPr sz="5600" b="0" i="0" u="none" strike="noStrike" cap="none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Black"/>
              <a:buNone/>
              <a:defRPr sz="5600" b="0" i="0" u="none" strike="noStrike" cap="none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Black"/>
              <a:buNone/>
              <a:defRPr sz="5600" b="0" i="0" u="none" strike="noStrike" cap="none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Black"/>
              <a:buNone/>
              <a:defRPr sz="5600" b="0" i="0" u="none" strike="noStrike" cap="none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Black"/>
              <a:buNone/>
              <a:defRPr sz="5600" b="0" i="0" u="none" strike="noStrike" cap="none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Black"/>
              <a:buNone/>
              <a:defRPr sz="5600" b="0" i="0" u="none" strike="noStrike" cap="none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Black"/>
              <a:buNone/>
              <a:defRPr sz="5600" b="0" i="0" u="none" strike="noStrike" cap="none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Black"/>
              <a:buNone/>
              <a:defRPr sz="5600" b="0" i="0" u="none" strike="noStrike" cap="none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9pPr>
          </a:lstStyle>
          <a:p>
            <a:pPr marL="0" marR="0" lvl="0" indent="0" algn="ctr" defTabSz="914400" rtl="0" eaLnBrk="1" fontAlgn="auto" latinLnBrk="0" hangingPunct="1">
              <a:spcBef>
                <a:spcPts val="0"/>
              </a:spcBef>
              <a:buClr>
                <a:srgbClr val="434343"/>
              </a:buClr>
              <a:buSzPts val="2800"/>
              <a:buFont typeface="Merriweather"/>
              <a:buNone/>
              <a:tabLst/>
              <a:defRPr/>
            </a:pPr>
            <a:r>
              <a:rPr kumimoji="0" lang="nl-NL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Merriweather"/>
              </a:rPr>
              <a:t>Ví dụ 1 (SGK – tr19)</a:t>
            </a:r>
            <a:endParaRPr kumimoji="0" lang="nl-NL" sz="2200" b="1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sym typeface="Merriweather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7161" y="1211797"/>
            <a:ext cx="79150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 biết x tỉ lệ thuận với y theo hệ số tỉ lệ 2, y tỉ lệ nghịch với z theo hệ số tỉ lệ 3. Hỏi x tỉ lệ thuận hay tỉ lệ nghịch với z và hệ số tỉ lệ bằng bao nhiêu?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365613" y="2740343"/>
                <a:ext cx="5621731" cy="496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000" dirty="0">
                    <a:latin typeface="+mn-lt"/>
                    <a:ea typeface="Times New Roman" panose="02020603050405020304" pitchFamily="18" charset="0"/>
                    <a:cs typeface="Arial" panose="020B0604020202020204" pitchFamily="34" charset="0"/>
                  </a:rPr>
                  <a:t>Theo </a:t>
                </a:r>
                <a:r>
                  <a:rPr lang="en-US" sz="2000" dirty="0" err="1">
                    <a:latin typeface="+mn-lt"/>
                    <a:ea typeface="Times New Roman" panose="02020603050405020304" pitchFamily="18" charset="0"/>
                    <a:cs typeface="Arial" panose="020B0604020202020204" pitchFamily="34" charset="0"/>
                  </a:rPr>
                  <a:t>đề</a:t>
                </a:r>
                <a:r>
                  <a:rPr lang="en-US" sz="2000" dirty="0">
                    <a:latin typeface="+mn-lt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Times New Roman" panose="02020603050405020304" pitchFamily="18" charset="0"/>
                    <a:cs typeface="Arial" panose="020B0604020202020204" pitchFamily="34" charset="0"/>
                  </a:rPr>
                  <a:t>bài</a:t>
                </a:r>
                <a:r>
                  <a:rPr lang="en-US" sz="2000" dirty="0">
                    <a:latin typeface="+mn-lt"/>
                    <a:ea typeface="Times New Roman" panose="02020603050405020304" pitchFamily="18" charset="0"/>
                    <a:cs typeface="Arial" panose="020B0604020202020204" pitchFamily="34" charset="0"/>
                  </a:rPr>
                  <a:t>, ta </a:t>
                </a:r>
                <a:r>
                  <a:rPr lang="en-US" sz="2000" dirty="0" err="1">
                    <a:latin typeface="+mn-lt"/>
                    <a:ea typeface="Times New Roman" panose="02020603050405020304" pitchFamily="18" charset="0"/>
                    <a:cs typeface="Arial" panose="020B0604020202020204" pitchFamily="34" charset="0"/>
                  </a:rPr>
                  <a:t>có</a:t>
                </a:r>
                <a:r>
                  <a:rPr lang="en-US" sz="2000" dirty="0">
                    <a:latin typeface="+mn-lt"/>
                    <a:ea typeface="Times New Roman" panose="02020603050405020304" pitchFamily="18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+mn-lt"/>
                    <a:ea typeface="Times New Roman" panose="02020603050405020304" pitchFamily="18" charset="0"/>
                    <a:cs typeface="Arial" panose="020B0604020202020204" pitchFamily="34" charset="0"/>
                  </a:rPr>
                  <a:t>và</a:t>
                </a:r>
                <a:endParaRPr lang="en-US" sz="20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613" y="2740343"/>
                <a:ext cx="5621731" cy="496996"/>
              </a:xfrm>
              <a:prstGeom prst="rect">
                <a:avLst/>
              </a:prstGeom>
              <a:blipFill>
                <a:blip r:embed="rId22"/>
                <a:stretch>
                  <a:fillRect l="-1085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752160" y="2681837"/>
                <a:ext cx="88133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160" y="2681837"/>
                <a:ext cx="881331" cy="66851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2365613" y="3493825"/>
            <a:ext cx="5472914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Từ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đây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suy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ra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020171" y="3215394"/>
                <a:ext cx="2348527" cy="956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=2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=2</m:t>
                      </m:r>
                      <m:r>
                        <m:rPr>
                          <m:nor/>
                        </m:rPr>
                        <a:rPr lang="en-US" sz="2000" dirty="0"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.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𝑧</m:t>
                          </m:r>
                        </m:den>
                      </m:f>
                      <m:r>
                        <a:rPr lang="en-US" sz="2000" i="1" dirty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𝑧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20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0171" y="3215394"/>
                <a:ext cx="2348527" cy="95660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2372928" y="4136946"/>
            <a:ext cx="50584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Vậy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x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tỉ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lệ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nghịch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z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hệ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tỉ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lệ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6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plus/>
      </p:transition>
    </mc:Choice>
    <mc:Fallback xmlns="">
      <p:transition spd="med">
        <p:plu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  <p:bldP spid="13" grpId="0"/>
      <p:bldP spid="14" grpId="0"/>
      <p:bldP spid="15" grpId="0"/>
      <p:bldP spid="18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921" y="3518982"/>
            <a:ext cx="560068" cy="1264263"/>
          </a:xfrm>
          <a:prstGeom prst="rect">
            <a:avLst/>
          </a:prstGeom>
        </p:spPr>
      </p:pic>
      <p:sp>
        <p:nvSpPr>
          <p:cNvPr id="8" name="Google Shape;2270;p40"/>
          <p:cNvSpPr txBox="1">
            <a:spLocks/>
          </p:cNvSpPr>
          <p:nvPr/>
        </p:nvSpPr>
        <p:spPr>
          <a:xfrm>
            <a:off x="814182" y="629601"/>
            <a:ext cx="3081391" cy="44319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1" wrap="square" lIns="182850" tIns="182850" rIns="182850" bIns="18285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"/>
              <a:buNone/>
              <a:defRPr sz="5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Black"/>
              <a:buNone/>
              <a:defRPr sz="5600" b="0" i="0" u="none" strike="noStrike" cap="none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Black"/>
              <a:buNone/>
              <a:defRPr sz="5600" b="0" i="0" u="none" strike="noStrike" cap="none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Black"/>
              <a:buNone/>
              <a:defRPr sz="5600" b="0" i="0" u="none" strike="noStrike" cap="none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Black"/>
              <a:buNone/>
              <a:defRPr sz="5600" b="0" i="0" u="none" strike="noStrike" cap="none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Black"/>
              <a:buNone/>
              <a:defRPr sz="5600" b="0" i="0" u="none" strike="noStrike" cap="none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Black"/>
              <a:buNone/>
              <a:defRPr sz="5600" b="0" i="0" u="none" strike="noStrike" cap="none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Black"/>
              <a:buNone/>
              <a:defRPr sz="5600" b="0" i="0" u="none" strike="noStrike" cap="none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Black"/>
              <a:buNone/>
              <a:defRPr sz="5600" b="0" i="0" u="none" strike="noStrike" cap="none">
                <a:solidFill>
                  <a:schemeClr val="dk1"/>
                </a:solidFill>
                <a:latin typeface="Merriweather Black"/>
                <a:ea typeface="Merriweather Black"/>
                <a:cs typeface="Merriweather Black"/>
                <a:sym typeface="Merriweather Black"/>
              </a:defRPr>
            </a:lvl9pPr>
          </a:lstStyle>
          <a:p>
            <a:pPr marL="0" marR="0" lvl="0" indent="0" algn="ctr" defTabSz="914400" rtl="0" eaLnBrk="1" fontAlgn="auto" latinLnBrk="0" hangingPunct="1">
              <a:spcBef>
                <a:spcPts val="0"/>
              </a:spcBef>
              <a:buClr>
                <a:srgbClr val="434343"/>
              </a:buClr>
              <a:buSzPts val="2800"/>
              <a:buFont typeface="Merriweather"/>
              <a:buNone/>
              <a:tabLst/>
              <a:defRPr/>
            </a:pPr>
            <a:r>
              <a:rPr kumimoji="0" lang="nl-NL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Merriweather"/>
              </a:rPr>
              <a:t>Ví dụ 2 (SGK – tr19)</a:t>
            </a:r>
            <a:endParaRPr kumimoji="0" lang="nl-NL" sz="2200" b="1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Arial"/>
              <a:sym typeface="Merriweathe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3715" y="1176994"/>
            <a:ext cx="76334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Biết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rằng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quyển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vở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120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trang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90%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quyển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vở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200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trang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Hỏi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cùng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tiền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16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quyển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vở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200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trang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bạn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Minh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bao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nhiêu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quyển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vở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loại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120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trang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098" y="2769479"/>
            <a:ext cx="1811191" cy="18111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025" y="2828000"/>
            <a:ext cx="1840230" cy="18402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split orient="vert"/>
      </p:transition>
    </mc:Choice>
    <mc:Fallback xmlns="">
      <p:transition spd="med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28062" y="369663"/>
            <a:ext cx="956451" cy="833933"/>
            <a:chOff x="653188" y="302343"/>
            <a:chExt cx="1302073" cy="1019407"/>
          </a:xfrm>
        </p:grpSpPr>
        <p:pic>
          <p:nvPicPr>
            <p:cNvPr id="5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91533" y="302343"/>
              <a:ext cx="1263728" cy="1019407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 rot="20918620">
              <a:off x="653188" y="607763"/>
              <a:ext cx="1274323" cy="408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/>
                <a:t>Giải</a:t>
              </a:r>
              <a:endParaRPr lang="en-US" sz="20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431129" y="981876"/>
                <a:ext cx="7259328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Gọi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x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quyển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vở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loại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120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trang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mà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Minh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thể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mua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endParaRPr lang="en-US" sz="20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Với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cùng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tiền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để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mua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thì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quyển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vở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mua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giá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tiền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mỗi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quyển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vở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đại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lượng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tỉ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lệ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nghịch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nên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ta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16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=80%.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=0,8.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129" y="981876"/>
                <a:ext cx="7259328" cy="1938992"/>
              </a:xfrm>
              <a:prstGeom prst="rect">
                <a:avLst/>
              </a:prstGeom>
              <a:blipFill>
                <a:blip r:embed="rId22"/>
                <a:stretch>
                  <a:fillRect l="-924" r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686152" y="3631261"/>
            <a:ext cx="70043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Vậy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cùng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tiền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mua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16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quyển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vở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loại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200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trang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, Minh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mua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20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quyển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vở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loại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120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trang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664350" y="2928183"/>
                <a:ext cx="2072555" cy="703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i="1">
                          <a:latin typeface="Cambria Math" panose="02040503050406030204" pitchFamily="18" charset="0"/>
                        </a:rPr>
                        <m:t> 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0,8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350" y="2928183"/>
                <a:ext cx="2072555" cy="70307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98751">
            <a:off x="435189" y="96349"/>
            <a:ext cx="582326" cy="6441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58025" y="829549"/>
                <a:ext cx="7772449" cy="14290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nl-NL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Times New Roman" panose="02020603050405020304" pitchFamily="18" charset="0"/>
                    <a:cs typeface="Arial" panose="020B0604020202020204" pitchFamily="34" charset="0"/>
                    <a:sym typeface="Arial"/>
                  </a:rPr>
                  <a:t>Theo tính chất của dãy tỉ số bằng nhau, ta có:</a:t>
                </a: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Times New Roman" panose="02020603050405020304" pitchFamily="18" charset="0"/>
                  <a:sym typeface="Arial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</m:ctrlPr>
                        </m:fPr>
                        <m:num>
                          <m: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  <m:t>𝑥</m:t>
                          </m:r>
                        </m:num>
                        <m:den>
                          <m: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  <m:t>3</m:t>
                          </m:r>
                        </m:den>
                      </m:f>
                      <m:r>
                        <a:rPr kumimoji="0" lang="en-US" sz="20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m:t>=</m:t>
                      </m:r>
                      <m:f>
                        <m:fPr>
                          <m:ctrlP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</m:ctrlPr>
                        </m:fPr>
                        <m:num>
                          <m: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  <m:t>𝑦</m:t>
                          </m:r>
                        </m:num>
                        <m:den>
                          <m: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  <m:t>4</m:t>
                          </m:r>
                        </m:den>
                      </m:f>
                      <m:r>
                        <a:rPr kumimoji="0" lang="en-US" sz="20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m:t>=</m:t>
                      </m:r>
                      <m:f>
                        <m:fPr>
                          <m:ctrlP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</m:ctrlPr>
                        </m:fPr>
                        <m:num>
                          <m: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  <m:t>𝑧</m:t>
                          </m:r>
                        </m:num>
                        <m:den>
                          <m: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  <m:t>5</m:t>
                          </m:r>
                        </m:den>
                      </m:f>
                      <m:r>
                        <a:rPr kumimoji="0" lang="en-US" sz="20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m:t>=</m:t>
                      </m:r>
                      <m:f>
                        <m:fPr>
                          <m:ctrlP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</m:ctrlPr>
                        </m:fPr>
                        <m:num>
                          <m: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  <m:t>𝑥</m:t>
                          </m:r>
                          <m: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  <m:t>+</m:t>
                          </m:r>
                          <m: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  <m:t>𝑦</m:t>
                          </m:r>
                          <m: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  <m:t>+</m:t>
                          </m:r>
                          <m: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  <m:t>𝑧</m:t>
                          </m:r>
                        </m:num>
                        <m:den>
                          <m: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  <m:t>3+4+5</m:t>
                          </m:r>
                        </m:den>
                      </m:f>
                      <m:r>
                        <a:rPr kumimoji="0" lang="en-US" sz="20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m:t>=</m:t>
                      </m:r>
                      <m:f>
                        <m:fPr>
                          <m:ctrlP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</m:ctrlPr>
                        </m:fPr>
                        <m:num>
                          <m: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  <m:t>48</m:t>
                          </m:r>
                        </m:num>
                        <m:den>
                          <m:r>
                            <a:rPr kumimoji="0" lang="en-US" sz="2000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  <a:sym typeface="Arial"/>
                            </a:rPr>
                            <m:t>12</m:t>
                          </m:r>
                        </m:den>
                      </m:f>
                      <m:r>
                        <a:rPr kumimoji="0" lang="en-US" sz="20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m:t>=4</m:t>
                      </m:r>
                    </m:oMath>
                  </m:oMathPara>
                </a14:m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Times New Roman" panose="02020603050405020304" pitchFamily="18" charset="0"/>
                  <a:sym typeface="Arial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025" y="829549"/>
                <a:ext cx="7772449" cy="1429046"/>
              </a:xfrm>
              <a:prstGeom prst="rect">
                <a:avLst/>
              </a:prstGeom>
              <a:blipFill>
                <a:blip r:embed="rId5"/>
                <a:stretch>
                  <a:fillRect l="-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58024" y="2258595"/>
                <a:ext cx="7649553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  <a:defRPr/>
                </a:pPr>
                <a:r>
                  <a:rPr lang="en-US" sz="20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Suy </a:t>
                </a:r>
                <a:r>
                  <a:rPr lang="en-US" sz="2000" dirty="0" err="1">
                    <a:ea typeface="Times New Roman" panose="02020603050405020304" pitchFamily="18" charset="0"/>
                    <a:cs typeface="Arial" panose="020B0604020202020204" pitchFamily="34" charset="0"/>
                  </a:rPr>
                  <a:t>ra</a:t>
                </a:r>
                <a:r>
                  <a:rPr lang="en-US" sz="20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=4.3=12;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=4.4=16;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𝑧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=4.5=20</m:t>
                    </m:r>
                  </m:oMath>
                </a14:m>
                <a:endParaRPr lang="en-US" sz="20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024" y="2258595"/>
                <a:ext cx="7649553" cy="553998"/>
              </a:xfrm>
              <a:prstGeom prst="rect">
                <a:avLst/>
              </a:prstGeom>
              <a:blipFill>
                <a:blip r:embed="rId6"/>
                <a:stretch>
                  <a:fillRect l="-87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858022" y="2812593"/>
            <a:ext cx="72764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Vậy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ba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cạnh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tam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giác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đó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12cm, 16 cm </a:t>
            </a:r>
            <a:r>
              <a:rPr lang="en-US" sz="2000" dirty="0" err="1"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20 cm.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66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949725" y="1206957"/>
            <a:ext cx="2170122" cy="54965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bg1"/>
                </a:solidFill>
              </a:rPr>
              <a:t>Bài</a:t>
            </a:r>
            <a:r>
              <a:rPr lang="en-US" sz="2000" b="1" dirty="0">
                <a:solidFill>
                  <a:schemeClr val="bg1"/>
                </a:solidFill>
              </a:rPr>
              <a:t> 6.28 (Tr20)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0938" y="1871021"/>
            <a:ext cx="720913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x, y, z.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Tìm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mối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hệ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giữa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đại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z,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biết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rằng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x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tỉ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lệ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thuận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tỉ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lệ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thuận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x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tỉ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lệ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thuận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tỉ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lệ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nghịch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x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tỉ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lệ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nghịch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tỉ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lệ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nghịch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2846;p57"/>
          <p:cNvSpPr txBox="1">
            <a:spLocks noGrp="1"/>
          </p:cNvSpPr>
          <p:nvPr>
            <p:ph type="title"/>
          </p:nvPr>
        </p:nvSpPr>
        <p:spPr>
          <a:xfrm>
            <a:off x="3119847" y="409652"/>
            <a:ext cx="2951768" cy="797305"/>
          </a:xfrm>
          <a:prstGeom prst="rect">
            <a:avLst/>
          </a:prstGeom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r>
              <a:rPr lang="en" sz="3000" b="1" dirty="0">
                <a:latin typeface="+mj-lt"/>
              </a:rPr>
              <a:t>LUYỆN TẬP</a:t>
            </a:r>
            <a:endParaRPr sz="3000" b="1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65254" y="1276461"/>
            <a:ext cx="31325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HOẠT ĐỘNG NHÓM ĐÔI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split dir="in"/>
      </p:transition>
    </mc:Choice>
    <mc:Fallback xmlns="">
      <p:transition spd="med">
        <p:split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246171" y="-19407"/>
            <a:ext cx="959017" cy="725864"/>
            <a:chOff x="617804" y="302343"/>
            <a:chExt cx="1337457" cy="1019407"/>
          </a:xfrm>
        </p:grpSpPr>
        <p:pic>
          <p:nvPicPr>
            <p:cNvPr id="21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91533" y="302343"/>
              <a:ext cx="1263728" cy="1019407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 rot="20918620">
              <a:off x="617804" y="517147"/>
              <a:ext cx="1274323" cy="408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/>
                <a:t>Giải</a:t>
              </a:r>
              <a:endParaRPr lang="en-US" sz="2000" b="1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40790">
            <a:off x="87785" y="960791"/>
            <a:ext cx="1085500" cy="14296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36128">
            <a:off x="956094" y="-71277"/>
            <a:ext cx="659676" cy="12318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84864" y="675710"/>
                <a:ext cx="7171585" cy="1420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a) x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y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tỉ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lệ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thuận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x = ay</a:t>
                </a:r>
                <a:endParaRPr lang="en-US" sz="20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   y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z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tỉ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lệ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thuận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⇒</m:t>
                    </m:r>
                  </m:oMath>
                </a14:m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y =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bz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endParaRPr lang="en-US" sz="2000" b="0" i="1" dirty="0">
                  <a:latin typeface="Cambria Math" panose="020405030504060302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⇒ </m:t>
                    </m:r>
                  </m:oMath>
                </a14:m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x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z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tỉ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lệ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thuận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với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nhau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theo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hệ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tỉ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lệ</a:t>
                </a:r>
                <a:r>
                  <a:rPr lang="en-US" sz="2000" dirty="0">
                    <a:latin typeface="+mn-lt"/>
                    <a:ea typeface="Calibri" panose="020F0502020204030204" pitchFamily="34" charset="0"/>
                    <a:cs typeface="Arial" panose="020B0604020202020204" pitchFamily="34" charset="0"/>
                  </a:rPr>
                  <a:t> ab</a:t>
                </a:r>
                <a:endParaRPr lang="en-US" sz="20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864" y="675710"/>
                <a:ext cx="7171585" cy="1420325"/>
              </a:xfrm>
              <a:prstGeom prst="rect">
                <a:avLst/>
              </a:prstGeom>
              <a:blipFill>
                <a:blip r:embed="rId25"/>
                <a:stretch>
                  <a:fillRect l="-935" b="-6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90471" y="2175230"/>
                <a:ext cx="6615412" cy="1678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b) x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y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tỉ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lệ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thuận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⇒</m:t>
                    </m:r>
                  </m:oMath>
                </a14:m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i="1" dirty="0" err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𝑘𝑦</m:t>
                    </m:r>
                  </m:oMath>
                </a14:m>
                <a:endParaRPr lang="en-US" sz="20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just">
                  <a:lnSpc>
                    <a:spcPct val="150000"/>
                  </a:lnSpc>
                </a:pP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   y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z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tỉ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lệ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nghịch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⇒</m:t>
                    </m:r>
                  </m:oMath>
                </a14:m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𝑙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𝑧</m:t>
                        </m:r>
                      </m:den>
                    </m:f>
                  </m:oMath>
                </a14:m>
                <a:endParaRPr lang="en-US" sz="20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⇒</m:t>
                    </m:r>
                  </m:oMath>
                </a14:m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x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z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tỉ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lệ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nghịch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với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nhau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theo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hệ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tỉ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lệ</a:t>
                </a:r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𝑘𝑙</m:t>
                    </m:r>
                  </m:oMath>
                </a14:m>
                <a:endParaRPr lang="en-US" sz="20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471" y="2175230"/>
                <a:ext cx="6615412" cy="1678152"/>
              </a:xfrm>
              <a:prstGeom prst="rect">
                <a:avLst/>
              </a:prstGeom>
              <a:blipFill>
                <a:blip r:embed="rId26"/>
                <a:stretch>
                  <a:fillRect l="-921" b="-2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249108" y="1124575"/>
                <a:ext cx="1380506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⇒</m:t>
                    </m:r>
                  </m:oMath>
                </a14:m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x = </a:t>
                </a:r>
                <a:r>
                  <a:rPr lang="en-US" sz="2000" dirty="0" err="1">
                    <a:ea typeface="Calibri" panose="020F0502020204030204" pitchFamily="34" charset="0"/>
                    <a:cs typeface="Arial" panose="020B0604020202020204" pitchFamily="34" charset="0"/>
                  </a:rPr>
                  <a:t>ab.z</a:t>
                </a:r>
                <a:endParaRPr lang="en-US" sz="20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108" y="1124575"/>
                <a:ext cx="1380506" cy="553998"/>
              </a:xfrm>
              <a:prstGeom prst="rect">
                <a:avLst/>
              </a:prstGeom>
              <a:blipFill>
                <a:blip r:embed="rId27"/>
                <a:stretch>
                  <a:fillRect r="-3982" b="-8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ight Brace 2"/>
          <p:cNvSpPr/>
          <p:nvPr/>
        </p:nvSpPr>
        <p:spPr>
          <a:xfrm>
            <a:off x="4570656" y="2370127"/>
            <a:ext cx="155024" cy="87573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806237" y="2490423"/>
                <a:ext cx="1142108" cy="533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⇒</m:t>
                    </m:r>
                  </m:oMath>
                </a14:m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𝑘𝑙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𝑧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237" y="2490423"/>
                <a:ext cx="1142108" cy="53399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995672" y="3871055"/>
            <a:ext cx="65068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c) x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tỉ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lệ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nghịch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y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z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tỉ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lệ</a:t>
            </a:r>
            <a:r>
              <a:rPr lang="en-US" sz="20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nghịch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437717" y="4394433"/>
                <a:ext cx="35349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333333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rgbClr val="333333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 x </a:t>
                </a:r>
                <a:r>
                  <a:rPr lang="en-US" sz="2000" dirty="0" err="1">
                    <a:solidFill>
                      <a:srgbClr val="333333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và</a:t>
                </a:r>
                <a:r>
                  <a:rPr lang="en-US" sz="2000" dirty="0">
                    <a:solidFill>
                      <a:srgbClr val="333333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 z </a:t>
                </a:r>
                <a:r>
                  <a:rPr lang="en-US" sz="2000" dirty="0" err="1">
                    <a:solidFill>
                      <a:srgbClr val="333333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tỉ</a:t>
                </a:r>
                <a:r>
                  <a:rPr lang="en-US" sz="2000" dirty="0">
                    <a:solidFill>
                      <a:srgbClr val="333333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rgbClr val="333333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lệ</a:t>
                </a:r>
                <a:r>
                  <a:rPr lang="en-US" sz="2000" dirty="0">
                    <a:solidFill>
                      <a:srgbClr val="333333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rgbClr val="333333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thuận</a:t>
                </a:r>
                <a:r>
                  <a:rPr lang="en-US" sz="2000" dirty="0">
                    <a:solidFill>
                      <a:srgbClr val="333333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rgbClr val="333333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với</a:t>
                </a:r>
                <a:r>
                  <a:rPr lang="en-US" sz="2000" dirty="0">
                    <a:solidFill>
                      <a:srgbClr val="333333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rgbClr val="333333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nhau</a:t>
                </a:r>
                <a:r>
                  <a:rPr lang="en-US" sz="2000" dirty="0">
                    <a:solidFill>
                      <a:srgbClr val="333333"/>
                    </a:solidFill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717" y="4394433"/>
                <a:ext cx="3534942" cy="400110"/>
              </a:xfrm>
              <a:prstGeom prst="rect">
                <a:avLst/>
              </a:prstGeom>
              <a:blipFill>
                <a:blip r:embed="rId29"/>
                <a:stretch>
                  <a:fillRect t="-7576" r="-690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wipe/>
      </p:transition>
    </mc:Choice>
    <mc:Fallback xmlns="">
      <p:transition spd="med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910</TotalTime>
  <Words>727</Words>
  <PresentationFormat>On-screen Show (16:9)</PresentationFormat>
  <Paragraphs>60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Merriweather</vt:lpstr>
      <vt:lpstr>Gill Sans MT</vt:lpstr>
      <vt:lpstr>Gallery</vt:lpstr>
      <vt:lpstr>CHÀO MỪNG CẢ LỚP  ĐẾN VỚI TIẾT HỌC HÔM NAY!</vt:lpstr>
      <vt:lpstr>PowerPoint Presentation</vt:lpstr>
      <vt:lpstr>NỘI DUNG BÀI HỌC</vt:lpstr>
      <vt:lpstr>PowerPoint Presentation</vt:lpstr>
      <vt:lpstr>PowerPoint Presentation</vt:lpstr>
      <vt:lpstr>PowerPoint Presentation</vt:lpstr>
      <vt:lpstr>PowerPoint Presentation</vt:lpstr>
      <vt:lpstr>LUYỆN TẬP</vt:lpstr>
      <vt:lpstr>PowerPoint Presentation</vt:lpstr>
      <vt:lpstr>VẬN DỤNG</vt:lpstr>
      <vt:lpstr>PowerPoint Presentation</vt:lpstr>
      <vt:lpstr>CẢM ƠN CẢ LỚP ĐÃ CHÚ Ý LẮNG NGHE BÀI GIẢNG!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modified xsi:type="dcterms:W3CDTF">2022-11-28T06:46:55Z</dcterms:modified>
</cp:coreProperties>
</file>