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4" r:id="rId2"/>
    <p:sldId id="257" r:id="rId3"/>
    <p:sldId id="259" r:id="rId4"/>
    <p:sldId id="264" r:id="rId5"/>
    <p:sldId id="292" r:id="rId6"/>
    <p:sldId id="261" r:id="rId7"/>
    <p:sldId id="263" r:id="rId8"/>
    <p:sldId id="269" r:id="rId9"/>
    <p:sldId id="272" r:id="rId10"/>
    <p:sldId id="291" r:id="rId11"/>
    <p:sldId id="273" r:id="rId12"/>
    <p:sldId id="277" r:id="rId13"/>
    <p:sldId id="275" r:id="rId14"/>
    <p:sldId id="278" r:id="rId15"/>
    <p:sldId id="283" r:id="rId16"/>
    <p:sldId id="284" r:id="rId17"/>
    <p:sldId id="288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22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9.wmf"/><Relationship Id="rId7" Type="http://schemas.openxmlformats.org/officeDocument/2006/relationships/image" Target="../media/image14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2D919-480B-4AC9-9FDC-63245D5D4C91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5975F-9865-41D3-AFD7-F080E1D25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2F9E0-3CFF-4113-A0AE-DCF17EA3DF55}" type="slidenum">
              <a:rPr lang="vi-VN"/>
              <a:pPr/>
              <a:t>1</a:t>
            </a:fld>
            <a:endParaRPr lang="vi-VN"/>
          </a:p>
        </p:txBody>
      </p:sp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0585305D-764A-43F7-B68A-00AC657FCDE3}" type="slidenum">
              <a:rPr lang="en-US" sz="1200" smtClean="0">
                <a:latin typeface="Arial" charset="0"/>
                <a:cs typeface="+mn-cs"/>
              </a:rPr>
              <a:pPr algn="r">
                <a:defRPr/>
              </a:pPr>
              <a:t>1</a:t>
            </a:fld>
            <a:endParaRPr lang="en-US" sz="1200" smtClean="0"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3884613" y="0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38E6BA1-DEF9-46C9-93B0-A50149ABF25F}" type="datetime8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12/4/2020 4:54 AM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7868" indent="-279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19797" indent="-22395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67716" indent="-22395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5635" indent="-22395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9B81E1-92A8-4762-9A10-988C3DC3FA36}" type="slidenum">
              <a:rPr lang="en-US" smtClean="0">
                <a:latin typeface=".Vn3DH" pitchFamily="34" charset="0"/>
              </a:rPr>
              <a:pPr/>
              <a:t>2</a:t>
            </a:fld>
            <a:endParaRPr lang="en-US" smtClean="0">
              <a:latin typeface=".Vn3DH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5" y="4343400"/>
            <a:ext cx="5485772" cy="41148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5975F-9865-41D3-AFD7-F080E1D25F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69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6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1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14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78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06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391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555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61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893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57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13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D1BB3-4E6E-4B9D-8D75-410280690BF2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EA089-03F2-4032-98F6-33927C8AF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09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EJ14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01" name="Group 97"/>
          <p:cNvGraphicFramePr>
            <a:graphicFrameLocks noGrp="1"/>
          </p:cNvGraphicFramePr>
          <p:nvPr/>
        </p:nvGraphicFramePr>
        <p:xfrm>
          <a:off x="533400" y="2667000"/>
          <a:ext cx="8001000" cy="3586163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876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Nh©n tö b»ng sè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Luü thõa cña x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Luü thõa cña y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Luü thõa cña z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MÉu thøc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yz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MÉu thøc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4xy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12x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z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89" name="Rectangle 85"/>
          <p:cNvSpPr>
            <a:spLocks noChangeArrowheads="1"/>
          </p:cNvSpPr>
          <p:nvPr/>
        </p:nvSpPr>
        <p:spPr bwMode="auto">
          <a:xfrm>
            <a:off x="2438400" y="3657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 b="1" i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21590" name="Rectangle 86"/>
          <p:cNvSpPr>
            <a:spLocks noChangeArrowheads="1"/>
          </p:cNvSpPr>
          <p:nvPr/>
        </p:nvSpPr>
        <p:spPr bwMode="auto">
          <a:xfrm>
            <a:off x="2438400" y="45720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21591" name="Rectangle 87"/>
          <p:cNvSpPr>
            <a:spLocks noChangeArrowheads="1"/>
          </p:cNvSpPr>
          <p:nvPr/>
        </p:nvSpPr>
        <p:spPr bwMode="auto">
          <a:xfrm>
            <a:off x="7315200" y="3657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z</a:t>
            </a:r>
          </a:p>
        </p:txBody>
      </p:sp>
      <p:sp>
        <p:nvSpPr>
          <p:cNvPr id="21592" name="Rectangle 88"/>
          <p:cNvSpPr>
            <a:spLocks noChangeArrowheads="1"/>
          </p:cNvSpPr>
          <p:nvPr/>
        </p:nvSpPr>
        <p:spPr bwMode="auto">
          <a:xfrm>
            <a:off x="5638800" y="3657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 b="1" i="1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y</a:t>
            </a:r>
          </a:p>
        </p:txBody>
      </p:sp>
      <p:sp>
        <p:nvSpPr>
          <p:cNvPr id="21593" name="Rectangle 89"/>
          <p:cNvSpPr>
            <a:spLocks noChangeArrowheads="1"/>
          </p:cNvSpPr>
          <p:nvPr/>
        </p:nvSpPr>
        <p:spPr bwMode="auto">
          <a:xfrm>
            <a:off x="3962400" y="3657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x</a:t>
            </a:r>
            <a:r>
              <a:rPr lang="en-US" sz="28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595" name="Rectangle 91"/>
          <p:cNvSpPr>
            <a:spLocks noChangeArrowheads="1"/>
          </p:cNvSpPr>
          <p:nvPr/>
        </p:nvSpPr>
        <p:spPr bwMode="auto">
          <a:xfrm>
            <a:off x="5562600" y="45720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y</a:t>
            </a:r>
            <a:r>
              <a:rPr lang="en-US" sz="2800" baseline="30000">
                <a:solidFill>
                  <a:srgbClr val="FF0000"/>
                </a:solidFill>
                <a:latin typeface=".VnTime" pitchFamily="34" charset="0"/>
              </a:rPr>
              <a:t>3</a:t>
            </a: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596" name="Rectangle 92"/>
          <p:cNvSpPr>
            <a:spLocks noChangeArrowheads="1"/>
          </p:cNvSpPr>
          <p:nvPr/>
        </p:nvSpPr>
        <p:spPr bwMode="auto">
          <a:xfrm>
            <a:off x="4038600" y="45720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 b="1" i="1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x</a:t>
            </a:r>
          </a:p>
        </p:txBody>
      </p:sp>
      <p:sp>
        <p:nvSpPr>
          <p:cNvPr id="21597" name="Rectangle 93"/>
          <p:cNvSpPr>
            <a:spLocks noChangeArrowheads="1"/>
          </p:cNvSpPr>
          <p:nvPr/>
        </p:nvSpPr>
        <p:spPr bwMode="auto">
          <a:xfrm>
            <a:off x="2057400" y="5257800"/>
            <a:ext cx="1752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996600"/>
                </a:solidFill>
                <a:latin typeface=".VnTime" pitchFamily="34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12</a:t>
            </a:r>
          </a:p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996600"/>
                </a:solidFill>
                <a:latin typeface=".VnTime" pitchFamily="34" charset="0"/>
              </a:rPr>
              <a:t>BCNN(4,6)</a:t>
            </a:r>
          </a:p>
        </p:txBody>
      </p:sp>
      <p:sp>
        <p:nvSpPr>
          <p:cNvPr id="21598" name="Rectangle 94"/>
          <p:cNvSpPr>
            <a:spLocks noChangeArrowheads="1"/>
          </p:cNvSpPr>
          <p:nvPr/>
        </p:nvSpPr>
        <p:spPr bwMode="auto">
          <a:xfrm>
            <a:off x="4114800" y="54864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x</a:t>
            </a:r>
            <a:r>
              <a:rPr lang="en-US" sz="28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599" name="Rectangle 95"/>
          <p:cNvSpPr>
            <a:spLocks noChangeArrowheads="1"/>
          </p:cNvSpPr>
          <p:nvPr/>
        </p:nvSpPr>
        <p:spPr bwMode="auto">
          <a:xfrm>
            <a:off x="5638800" y="54864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y</a:t>
            </a:r>
            <a:r>
              <a:rPr lang="en-US" sz="2800" baseline="30000">
                <a:solidFill>
                  <a:srgbClr val="FF0000"/>
                </a:solidFill>
                <a:latin typeface=".VnTime" pitchFamily="34" charset="0"/>
              </a:rPr>
              <a:t>3</a:t>
            </a: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600" name="Rectangle 96"/>
          <p:cNvSpPr>
            <a:spLocks noChangeArrowheads="1"/>
          </p:cNvSpPr>
          <p:nvPr/>
        </p:nvSpPr>
        <p:spPr bwMode="auto">
          <a:xfrm>
            <a:off x="7239000" y="54102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z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04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MTC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464396"/>
              </p:ext>
            </p:extLst>
          </p:nvPr>
        </p:nvGraphicFramePr>
        <p:xfrm>
          <a:off x="2138362" y="838200"/>
          <a:ext cx="1514475" cy="960438"/>
        </p:xfrm>
        <a:graphic>
          <a:graphicData uri="http://schemas.openxmlformats.org/presentationml/2006/ole">
            <p:oleObj spid="_x0000_s12325" name="Equation" r:id="rId4" imgW="431613" imgH="418918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794831" y="1066800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.VnTime" pitchFamily="34" charset="0"/>
              </a:rPr>
              <a:t>vµ</a:t>
            </a:r>
            <a:r>
              <a:rPr lang="en-US" dirty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8449041"/>
              </p:ext>
            </p:extLst>
          </p:nvPr>
        </p:nvGraphicFramePr>
        <p:xfrm>
          <a:off x="4572000" y="888444"/>
          <a:ext cx="1176338" cy="1095375"/>
        </p:xfrm>
        <a:graphic>
          <a:graphicData uri="http://schemas.openxmlformats.org/presentationml/2006/ole">
            <p:oleObj spid="_x0000_s12326" name="Equation" r:id="rId5" imgW="355446" imgH="41891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99778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89" grpId="0" autoUpdateAnimBg="0"/>
      <p:bldP spid="21590" grpId="0" autoUpdateAnimBg="0"/>
      <p:bldP spid="21591" grpId="0" autoUpdateAnimBg="0"/>
      <p:bldP spid="21592" grpId="0" autoUpdateAnimBg="0"/>
      <p:bldP spid="21593" grpId="0" autoUpdateAnimBg="0"/>
      <p:bldP spid="21595" grpId="0" autoUpdateAnimBg="0"/>
      <p:bldP spid="21596" grpId="0" autoUpdateAnimBg="0"/>
      <p:bldP spid="21597" grpId="0" autoUpdateAnimBg="0"/>
      <p:bldP spid="21598" grpId="0" autoUpdateAnimBg="0"/>
      <p:bldP spid="21599" grpId="0" autoUpdateAnimBg="0"/>
      <p:bldP spid="216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28600"/>
            <a:ext cx="8208962" cy="12954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2800" b="1" dirty="0" smtClean="0">
                <a:latin typeface=".VnTime" pitchFamily="34" charset="0"/>
              </a:rPr>
              <a:t>* </a:t>
            </a:r>
            <a:r>
              <a:rPr lang="en-US" sz="2800" b="1" dirty="0" err="1" smtClean="0">
                <a:latin typeface=".VnTime" pitchFamily="34" charset="0"/>
              </a:rPr>
              <a:t>Khi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quy</a:t>
            </a:r>
            <a:r>
              <a:rPr lang="en-US" sz="2800" b="1" dirty="0" smtClean="0">
                <a:latin typeface=".VnTime" pitchFamily="34" charset="0"/>
              </a:rPr>
              <a:t> ®ång mÉu thøc </a:t>
            </a:r>
            <a:r>
              <a:rPr lang="en-US" sz="2800" b="1" dirty="0" err="1" smtClean="0">
                <a:latin typeface=".VnTime" pitchFamily="34" charset="0"/>
              </a:rPr>
              <a:t>nhiÒu</a:t>
            </a:r>
            <a:r>
              <a:rPr lang="en-US" sz="2800" b="1" dirty="0" smtClean="0">
                <a:latin typeface=".VnTime" pitchFamily="34" charset="0"/>
              </a:rPr>
              <a:t> ph©n thøc, </a:t>
            </a:r>
            <a:r>
              <a:rPr lang="en-US" sz="2800" b="1" dirty="0" err="1" smtClean="0">
                <a:latin typeface=".VnTime" pitchFamily="34" charset="0"/>
              </a:rPr>
              <a:t>muèn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t×m</a:t>
            </a:r>
            <a:r>
              <a:rPr lang="en-US" sz="2800" b="1" dirty="0" smtClean="0">
                <a:latin typeface=".VnTime" pitchFamily="34" charset="0"/>
              </a:rPr>
              <a:t> MTC ta cã </a:t>
            </a:r>
            <a:r>
              <a:rPr lang="en-US" sz="2800" b="1" dirty="0" err="1" smtClean="0">
                <a:latin typeface=".VnTime" pitchFamily="34" charset="0"/>
              </a:rPr>
              <a:t>thÓ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lµm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.VnTime" pitchFamily="34" charset="0"/>
              </a:rPr>
              <a:t>­ </a:t>
            </a:r>
            <a:r>
              <a:rPr lang="en-US" sz="2800" b="1" dirty="0" err="1" smtClean="0">
                <a:latin typeface=".VnTime" pitchFamily="34" charset="0"/>
              </a:rPr>
              <a:t>sau</a:t>
            </a:r>
            <a:r>
              <a:rPr lang="en-US" sz="2800" b="1" dirty="0" smtClean="0">
                <a:latin typeface=".VnTime" pitchFamily="34" charset="0"/>
              </a:rPr>
              <a:t>: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68313" y="1981200"/>
            <a:ext cx="800100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457200" indent="-457200" algn="just"/>
            <a:r>
              <a:rPr lang="en-US" sz="2800" i="1" dirty="0">
                <a:latin typeface=".VnTime" pitchFamily="34" charset="0"/>
              </a:rPr>
              <a:t>1)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tÝch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mÉu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cña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ph©n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thøc</a:t>
            </a:r>
            <a:r>
              <a:rPr lang="en-US" sz="2800" i="1" dirty="0">
                <a:latin typeface=".VnTime" pitchFamily="34" charset="0"/>
              </a:rPr>
              <a:t> ®· </a:t>
            </a:r>
            <a:r>
              <a:rPr lang="en-US" sz="2800" i="1" dirty="0" err="1">
                <a:latin typeface=".VnTime" pitchFamily="34" charset="0"/>
              </a:rPr>
              <a:t>cho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thµnh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nh©n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tö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  <a:p>
            <a:pPr marL="457200" indent="-457200" algn="just"/>
            <a:r>
              <a:rPr lang="en-US" sz="2800" i="1" dirty="0">
                <a:latin typeface=".VnTime" pitchFamily="34" charset="0"/>
              </a:rPr>
              <a:t>2</a:t>
            </a:r>
            <a:r>
              <a:rPr lang="en-US" sz="2800" i="1" dirty="0" smtClean="0">
                <a:latin typeface=".VnTime" pitchFamily="34" charset="0"/>
              </a:rPr>
              <a:t>) 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</a:rPr>
              <a:t>MTC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cÇn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>
                <a:latin typeface=".VnTime" pitchFamily="34" charset="0"/>
              </a:rPr>
              <a:t>lµ</a:t>
            </a:r>
            <a:r>
              <a:rPr lang="en-US" sz="2800" i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mét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tÝch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mµ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nh©n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tö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smtClean="0">
                <a:latin typeface=".VnTime" pitchFamily="34" charset="0"/>
              </a:rPr>
              <a:t>®­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err="1" smtClean="0">
                <a:latin typeface=".VnTime" pitchFamily="34" charset="0"/>
              </a:rPr>
              <a:t>îc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chän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nh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smtClean="0">
                <a:latin typeface=".VnTime" pitchFamily="34" charset="0"/>
              </a:rPr>
              <a:t>­ </a:t>
            </a:r>
            <a:r>
              <a:rPr lang="en-US" sz="2800" i="1" dirty="0" err="1">
                <a:latin typeface=".VnTime" pitchFamily="34" charset="0"/>
              </a:rPr>
              <a:t>sau</a:t>
            </a:r>
            <a:r>
              <a:rPr lang="en-US" sz="2800" i="1" dirty="0">
                <a:latin typeface=".VnTime" pitchFamily="34" charset="0"/>
              </a:rPr>
              <a:t>:</a:t>
            </a:r>
            <a:r>
              <a:rPr lang="en-US" sz="2800" i="1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pPr marL="457200" indent="-457200" algn="just">
              <a:buFontTx/>
              <a:buChar char="-"/>
            </a:pP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Nh©n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tö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cña</a:t>
            </a:r>
            <a:r>
              <a:rPr lang="en-US" sz="2800" i="1" dirty="0">
                <a:latin typeface=".VnTime" pitchFamily="34" charset="0"/>
              </a:rPr>
              <a:t> MTC lµ </a:t>
            </a:r>
            <a:r>
              <a:rPr lang="en-US" sz="2800" i="1" dirty="0" err="1">
                <a:latin typeface=".VnTime" pitchFamily="34" charset="0"/>
              </a:rPr>
              <a:t>tÝch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nh©n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tö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b»ng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sè</a:t>
            </a:r>
            <a:r>
              <a:rPr lang="en-US" sz="2800" i="1" dirty="0">
                <a:latin typeface=".VnTime" pitchFamily="34" charset="0"/>
              </a:rPr>
              <a:t> ë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mÉu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cña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ph©n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thøc</a:t>
            </a:r>
            <a:r>
              <a:rPr lang="en-US" sz="2800" i="1" dirty="0">
                <a:latin typeface=".VnTime" pitchFamily="34" charset="0"/>
              </a:rPr>
              <a:t> ®· </a:t>
            </a:r>
            <a:r>
              <a:rPr lang="en-US" sz="2800" i="1" dirty="0" err="1">
                <a:latin typeface=".VnTime" pitchFamily="34" charset="0"/>
              </a:rPr>
              <a:t>cho</a:t>
            </a:r>
            <a:r>
              <a:rPr lang="en-US" sz="2800" i="1" dirty="0">
                <a:latin typeface=".VnTime" pitchFamily="34" charset="0"/>
              </a:rPr>
              <a:t> (</a:t>
            </a:r>
            <a:r>
              <a:rPr lang="en-US" sz="2800" i="1" dirty="0" err="1">
                <a:latin typeface=".VnTime" pitchFamily="34" charset="0"/>
              </a:rPr>
              <a:t>NÕu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nh©n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tö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b»ng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sè</a:t>
            </a:r>
            <a:r>
              <a:rPr lang="en-US" sz="2800" i="1" dirty="0">
                <a:latin typeface=".VnTime" pitchFamily="34" charset="0"/>
              </a:rPr>
              <a:t> ë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mÉu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thøc</a:t>
            </a:r>
            <a:r>
              <a:rPr lang="en-US" sz="2800" i="1" dirty="0">
                <a:latin typeface=".VnTime" pitchFamily="34" charset="0"/>
              </a:rPr>
              <a:t> lµ </a:t>
            </a:r>
            <a:r>
              <a:rPr lang="en-US" sz="2800" i="1" dirty="0" err="1">
                <a:latin typeface=".VnTime" pitchFamily="34" charset="0"/>
              </a:rPr>
              <a:t>nh÷ng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sè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nguyªn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d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­ư</a:t>
            </a:r>
            <a:r>
              <a:rPr lang="en-US" sz="2800" i="1" dirty="0" err="1" smtClean="0">
                <a:latin typeface=".VnTime" pitchFamily="34" charset="0"/>
              </a:rPr>
              <a:t>¬ng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</a:t>
            </a:r>
            <a:r>
              <a:rPr lang="en-US" sz="2800" i="1" dirty="0">
                <a:latin typeface=".VnTime" pitchFamily="34" charset="0"/>
              </a:rPr>
              <a:t>× </a:t>
            </a:r>
            <a:r>
              <a:rPr lang="en-US" sz="2800" i="1" dirty="0" err="1">
                <a:latin typeface=".VnTime" pitchFamily="34" charset="0"/>
              </a:rPr>
              <a:t>nh©n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tö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b»ng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sè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cña</a:t>
            </a:r>
            <a:r>
              <a:rPr lang="en-US" sz="2800" i="1" dirty="0">
                <a:latin typeface=".VnTime" pitchFamily="34" charset="0"/>
              </a:rPr>
              <a:t> MTC lµ</a:t>
            </a:r>
            <a:r>
              <a:rPr lang="en-US" sz="2800" i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BCNN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chóng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).  </a:t>
            </a:r>
          </a:p>
          <a:p>
            <a:pPr marL="457200" indent="-457200" algn="just"/>
            <a:r>
              <a:rPr lang="en-US" sz="2800" i="1" dirty="0">
                <a:latin typeface=".VnTime" pitchFamily="34" charset="0"/>
              </a:rPr>
              <a:t>- </a:t>
            </a:r>
            <a:r>
              <a:rPr lang="en-US" sz="2800" i="1" dirty="0" err="1">
                <a:latin typeface=".VnTime" pitchFamily="34" charset="0"/>
              </a:rPr>
              <a:t>Víi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mçi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luü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thõa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cïng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mét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biÓu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cã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mÆt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trong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c¸c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mÉu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thøc</a:t>
            </a:r>
            <a:r>
              <a:rPr lang="en-US" sz="2800" i="1" dirty="0">
                <a:latin typeface=".VnTime" pitchFamily="34" charset="0"/>
              </a:rPr>
              <a:t>, ta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chän</a:t>
            </a:r>
            <a:r>
              <a:rPr lang="en-US" sz="2800" i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luü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thõa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latin typeface=".VnTime" pitchFamily="34" charset="0"/>
              </a:rPr>
              <a:t>víi</a:t>
            </a:r>
            <a:r>
              <a:rPr lang="en-US" sz="2800" i="1" dirty="0"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mò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cao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.VnTime" pitchFamily="34" charset="0"/>
              </a:rPr>
              <a:t>nhÊt</a:t>
            </a:r>
            <a:r>
              <a:rPr lang="en-US" sz="2800" i="1" dirty="0">
                <a:solidFill>
                  <a:srgbClr val="FF0000"/>
                </a:solidFill>
                <a:latin typeface=".VnTime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90072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62000"/>
          </a:xfrm>
          <a:noFill/>
        </p:spPr>
        <p:txBody>
          <a:bodyPr lIns="92075" tIns="46038" rIns="92075" bIns="46038"/>
          <a:lstStyle/>
          <a:p>
            <a:pPr algn="l" eaLnBrk="1" hangingPunct="1"/>
            <a:r>
              <a:rPr lang="en-US" sz="3200" b="1" dirty="0" smtClean="0">
                <a:solidFill>
                  <a:schemeClr val="accent6"/>
                </a:solidFill>
                <a:latin typeface=".VnTime" pitchFamily="34" charset="0"/>
              </a:rPr>
              <a:t>2. </a:t>
            </a:r>
            <a:r>
              <a:rPr lang="en-US" sz="3200" b="1" dirty="0" err="1" smtClean="0">
                <a:solidFill>
                  <a:schemeClr val="accent6"/>
                </a:solidFill>
                <a:latin typeface=".VnTime" pitchFamily="34" charset="0"/>
              </a:rPr>
              <a:t>Quy</a:t>
            </a:r>
            <a:r>
              <a:rPr lang="en-US" sz="3200" b="1" dirty="0" smtClean="0">
                <a:solidFill>
                  <a:schemeClr val="accent6"/>
                </a:solidFill>
                <a:latin typeface=".VnTime" pitchFamily="34" charset="0"/>
              </a:rPr>
              <a:t> ®</a:t>
            </a:r>
            <a:r>
              <a:rPr lang="en-US" sz="3200" b="1" dirty="0" err="1" smtClean="0">
                <a:solidFill>
                  <a:schemeClr val="accent6"/>
                </a:solidFill>
                <a:latin typeface=".VnTime" pitchFamily="34" charset="0"/>
              </a:rPr>
              <a:t>ång</a:t>
            </a:r>
            <a:r>
              <a:rPr lang="en-US" sz="3200" b="1" dirty="0" smtClean="0">
                <a:solidFill>
                  <a:schemeClr val="accent6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  <a:latin typeface=".VnTime" pitchFamily="34" charset="0"/>
              </a:rPr>
              <a:t>mÉu</a:t>
            </a:r>
            <a:r>
              <a:rPr lang="en-US" sz="3200" b="1" dirty="0" smtClean="0">
                <a:solidFill>
                  <a:schemeClr val="accent6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  <a:latin typeface=".VnTime" pitchFamily="34" charset="0"/>
              </a:rPr>
              <a:t>thøc</a:t>
            </a:r>
            <a:r>
              <a:rPr lang="en-US" sz="3200" dirty="0" smtClean="0">
                <a:solidFill>
                  <a:schemeClr val="accent6"/>
                </a:solidFill>
                <a:latin typeface=".VnTime" pitchFamily="34" charset="0"/>
              </a:rPr>
              <a:t> : 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685800" y="1143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VÝ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dô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: </a:t>
            </a:r>
            <a:r>
              <a:rPr lang="en-US" sz="32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Quy</a:t>
            </a:r>
            <a:r>
              <a:rPr lang="en-US" sz="3200" dirty="0">
                <a:latin typeface=".VnTime" pitchFamily="34" charset="0"/>
              </a:rPr>
              <a:t> ®</a:t>
            </a:r>
            <a:r>
              <a:rPr lang="en-US" sz="3200" dirty="0" err="1">
                <a:latin typeface=".VnTime" pitchFamily="34" charset="0"/>
              </a:rPr>
              <a:t>ång</a:t>
            </a:r>
            <a:r>
              <a:rPr lang="en-US" sz="3200" dirty="0">
                <a:latin typeface=".VnTime" pitchFamily="34" charset="0"/>
              </a:rPr>
              <a:t>  </a:t>
            </a:r>
            <a:r>
              <a:rPr lang="en-US" sz="3200" dirty="0" err="1">
                <a:latin typeface=".VnTime" pitchFamily="34" charset="0"/>
              </a:rPr>
              <a:t>mÉu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thøc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hai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ph©n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thøc</a:t>
            </a:r>
            <a:r>
              <a:rPr lang="en-US" sz="3200" dirty="0">
                <a:solidFill>
                  <a:srgbClr val="3333FF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56320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0739094"/>
              </p:ext>
            </p:extLst>
          </p:nvPr>
        </p:nvGraphicFramePr>
        <p:xfrm>
          <a:off x="698695" y="2286000"/>
          <a:ext cx="3200400" cy="1600200"/>
        </p:xfrm>
        <a:graphic>
          <a:graphicData uri="http://schemas.openxmlformats.org/presentationml/2006/ole">
            <p:oleObj spid="_x0000_s7306" name="Equation" r:id="rId3" imgW="787058" imgH="393529" progId="Equation.DSMT4">
              <p:embed/>
            </p:oleObj>
          </a:graphicData>
        </a:graphic>
      </p:graphicFrame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4152900" y="2590800"/>
            <a:ext cx="12573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5400" b="1" dirty="0">
                <a:latin typeface=".VnTime" pitchFamily="34" charset="0"/>
              </a:rPr>
              <a:t> </a:t>
            </a:r>
            <a:r>
              <a:rPr lang="en-US" sz="5400" dirty="0">
                <a:latin typeface=".VnTime" pitchFamily="34" charset="0"/>
              </a:rPr>
              <a:t> vµ</a:t>
            </a:r>
            <a:r>
              <a:rPr lang="en-US" sz="5400" dirty="0">
                <a:solidFill>
                  <a:srgbClr val="3333FF"/>
                </a:solidFill>
                <a:latin typeface=".VnTime" pitchFamily="34" charset="0"/>
              </a:rPr>
              <a:t>  </a:t>
            </a:r>
          </a:p>
        </p:txBody>
      </p:sp>
      <p:graphicFrame>
        <p:nvGraphicFramePr>
          <p:cNvPr id="56321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609244"/>
              </p:ext>
            </p:extLst>
          </p:nvPr>
        </p:nvGraphicFramePr>
        <p:xfrm>
          <a:off x="6019800" y="2362200"/>
          <a:ext cx="2149310" cy="1447800"/>
        </p:xfrm>
        <a:graphic>
          <a:graphicData uri="http://schemas.openxmlformats.org/presentationml/2006/ole">
            <p:oleObj spid="_x0000_s7307" name="Equation" r:id="rId4" imgW="583947" imgH="393529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1953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54" grpId="0" autoUpdateAnimBg="0"/>
      <p:bldP spid="266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848600" cy="609600"/>
          </a:xfrm>
          <a:noFill/>
        </p:spPr>
        <p:txBody>
          <a:bodyPr lIns="92075" tIns="46038" rIns="92075" bIns="46038"/>
          <a:lstStyle/>
          <a:p>
            <a:pPr algn="l" eaLnBrk="1" hangingPunct="1"/>
            <a:r>
              <a:rPr lang="en-US" sz="2800" b="1" dirty="0" smtClean="0">
                <a:latin typeface=".VnTime" pitchFamily="34" charset="0"/>
              </a:rPr>
              <a:t>§Ó </a:t>
            </a:r>
            <a:r>
              <a:rPr lang="en-US" sz="2800" b="1" dirty="0" err="1" smtClean="0">
                <a:latin typeface=".VnTime" pitchFamily="34" charset="0"/>
              </a:rPr>
              <a:t>quy</a:t>
            </a:r>
            <a:r>
              <a:rPr lang="en-US" sz="2800" b="1" dirty="0" smtClean="0">
                <a:latin typeface=".VnTime" pitchFamily="34" charset="0"/>
              </a:rPr>
              <a:t> ®</a:t>
            </a:r>
            <a:r>
              <a:rPr lang="en-US" sz="2800" b="1" dirty="0" err="1" smtClean="0">
                <a:latin typeface=".VnTime" pitchFamily="34" charset="0"/>
              </a:rPr>
              <a:t>ång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mÉu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thøc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hai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ph©n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thøc</a:t>
            </a:r>
            <a:r>
              <a:rPr lang="en-US" sz="2800" b="1" dirty="0" smtClean="0">
                <a:latin typeface=".VnTime" pitchFamily="34" charset="0"/>
              </a:rPr>
              <a:t>    </a:t>
            </a:r>
            <a:r>
              <a:rPr lang="en-US" sz="2800" dirty="0" smtClean="0">
                <a:latin typeface=".VnTime" pitchFamily="34" charset="0"/>
              </a:rPr>
              <a:t> </a:t>
            </a:r>
          </a:p>
        </p:txBody>
      </p:sp>
      <p:graphicFrame>
        <p:nvGraphicFramePr>
          <p:cNvPr id="4918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0233351"/>
              </p:ext>
            </p:extLst>
          </p:nvPr>
        </p:nvGraphicFramePr>
        <p:xfrm>
          <a:off x="654050" y="762000"/>
          <a:ext cx="2044700" cy="990600"/>
        </p:xfrm>
        <a:graphic>
          <a:graphicData uri="http://schemas.openxmlformats.org/presentationml/2006/ole">
            <p:oleObj spid="_x0000_s6426" name="Equation" r:id="rId3" imgW="812520" imgH="393480" progId="Equation.DSMT4">
              <p:embed/>
            </p:oleObj>
          </a:graphicData>
        </a:graphic>
      </p:graphicFrame>
      <p:graphicFrame>
        <p:nvGraphicFramePr>
          <p:cNvPr id="4918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5977129"/>
              </p:ext>
            </p:extLst>
          </p:nvPr>
        </p:nvGraphicFramePr>
        <p:xfrm>
          <a:off x="3276600" y="724694"/>
          <a:ext cx="1524000" cy="1027906"/>
        </p:xfrm>
        <a:graphic>
          <a:graphicData uri="http://schemas.openxmlformats.org/presentationml/2006/ole">
            <p:oleObj spid="_x0000_s6427" name="Equation" r:id="rId4" imgW="583947" imgH="393529" progId="Equation.DSMT4">
              <p:embed/>
            </p:oleObj>
          </a:graphicData>
        </a:graphic>
      </p:graphicFrame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419100" y="1676400"/>
            <a:ext cx="434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dirty="0">
                <a:latin typeface=".VnTime" pitchFamily="34" charset="0"/>
              </a:rPr>
              <a:t>     4x</a:t>
            </a:r>
            <a:r>
              <a:rPr lang="en-US" sz="2800" baseline="30000" dirty="0">
                <a:latin typeface=".VnTime" pitchFamily="34" charset="0"/>
              </a:rPr>
              <a:t>2</a:t>
            </a:r>
            <a:r>
              <a:rPr lang="en-US" sz="2800" dirty="0">
                <a:latin typeface=".VnTime" pitchFamily="34" charset="0"/>
              </a:rPr>
              <a:t> - 8x + 4 =  4( x- 1)</a:t>
            </a:r>
            <a:r>
              <a:rPr lang="en-US" sz="2800" baseline="30000" dirty="0">
                <a:latin typeface=".VnTime" pitchFamily="34" charset="0"/>
              </a:rPr>
              <a:t>2</a:t>
            </a:r>
            <a:endParaRPr lang="en-US" sz="2800" dirty="0">
              <a:latin typeface=".VnTime" pitchFamily="34" charset="0"/>
            </a:endParaRPr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654148" y="2053883"/>
            <a:ext cx="3505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dirty="0">
                <a:latin typeface=".VnTime" pitchFamily="34" charset="0"/>
              </a:rPr>
              <a:t>  6x</a:t>
            </a:r>
            <a:r>
              <a:rPr lang="en-US" sz="2800" baseline="30000" dirty="0">
                <a:latin typeface=".VnTime" pitchFamily="34" charset="0"/>
              </a:rPr>
              <a:t>2</a:t>
            </a:r>
            <a:r>
              <a:rPr lang="en-US" sz="2800" dirty="0">
                <a:latin typeface=".VnTime" pitchFamily="34" charset="0"/>
              </a:rPr>
              <a:t> - 6x    =  6x( x- 1)</a:t>
            </a:r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4876800" y="1981200"/>
            <a:ext cx="342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>
                <a:latin typeface=".VnTime" pitchFamily="34" charset="0"/>
              </a:rPr>
              <a:t>MTC =    12x( x- 1)</a:t>
            </a:r>
            <a:r>
              <a:rPr lang="en-US" sz="2800" b="1" baseline="30000">
                <a:latin typeface=".VnTime" pitchFamily="34" charset="0"/>
              </a:rPr>
              <a:t>2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1981200" y="3048000"/>
            <a:ext cx="510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dirty="0">
                <a:latin typeface=".VnTime" pitchFamily="34" charset="0"/>
              </a:rPr>
              <a:t>12x( x - 1)</a:t>
            </a:r>
            <a:r>
              <a:rPr lang="en-US" sz="2800" baseline="30000" dirty="0">
                <a:latin typeface=".VnTime" pitchFamily="34" charset="0"/>
              </a:rPr>
              <a:t>2</a:t>
            </a:r>
            <a:r>
              <a:rPr lang="en-US" sz="2800" b="1" dirty="0">
                <a:latin typeface=".VnTime" pitchFamily="34" charset="0"/>
              </a:rPr>
              <a:t> : </a:t>
            </a:r>
            <a:r>
              <a:rPr lang="en-US" sz="2800" dirty="0">
                <a:latin typeface=".VnTime" pitchFamily="34" charset="0"/>
              </a:rPr>
              <a:t>6x( x - 1)</a:t>
            </a:r>
            <a:r>
              <a:rPr lang="en-US" sz="2800" b="1" dirty="0">
                <a:latin typeface=".VnTime" pitchFamily="34" charset="0"/>
              </a:rPr>
              <a:t> =  </a:t>
            </a:r>
            <a:r>
              <a:rPr lang="en-US" sz="2800" dirty="0">
                <a:latin typeface=".VnTime" pitchFamily="34" charset="0"/>
              </a:rPr>
              <a:t>2( x- 1)</a:t>
            </a:r>
          </a:p>
        </p:txBody>
      </p: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587326" y="2667000"/>
            <a:ext cx="754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 dirty="0">
                <a:latin typeface=".VnTime" pitchFamily="34" charset="0"/>
              </a:rPr>
              <a:t>- Ta </a:t>
            </a:r>
            <a:r>
              <a:rPr lang="en-US" sz="2800" b="1" dirty="0" err="1">
                <a:latin typeface=".VnTime" pitchFamily="34" charset="0"/>
              </a:rPr>
              <a:t>cã</a:t>
            </a:r>
            <a:r>
              <a:rPr lang="en-US" sz="2800" b="1" dirty="0">
                <a:latin typeface=".VnTime" pitchFamily="34" charset="0"/>
              </a:rPr>
              <a:t> :   </a:t>
            </a:r>
            <a:r>
              <a:rPr lang="en-US" sz="2800" dirty="0">
                <a:latin typeface=".VnTime" pitchFamily="34" charset="0"/>
              </a:rPr>
              <a:t>12x( x - 1)</a:t>
            </a:r>
            <a:r>
              <a:rPr lang="en-US" sz="2800" baseline="30000" dirty="0">
                <a:latin typeface=".VnTime" pitchFamily="34" charset="0"/>
              </a:rPr>
              <a:t>2</a:t>
            </a:r>
            <a:r>
              <a:rPr lang="en-US" sz="2800" dirty="0">
                <a:latin typeface=".VnTime" pitchFamily="34" charset="0"/>
              </a:rPr>
              <a:t> : 4( x -1)</a:t>
            </a:r>
            <a:r>
              <a:rPr lang="en-US" sz="2800" baseline="30000" dirty="0">
                <a:latin typeface=".VnTime" pitchFamily="34" charset="0"/>
              </a:rPr>
              <a:t>2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dirty="0">
                <a:latin typeface=".VnTime" pitchFamily="34" charset="0"/>
              </a:rPr>
              <a:t>=  3x</a:t>
            </a:r>
          </a:p>
        </p:txBody>
      </p:sp>
      <p:graphicFrame>
        <p:nvGraphicFramePr>
          <p:cNvPr id="4918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4282301"/>
              </p:ext>
            </p:extLst>
          </p:nvPr>
        </p:nvGraphicFramePr>
        <p:xfrm>
          <a:off x="1948376" y="3866271"/>
          <a:ext cx="6739349" cy="1143000"/>
        </p:xfrm>
        <a:graphic>
          <a:graphicData uri="http://schemas.openxmlformats.org/presentationml/2006/ole">
            <p:oleObj spid="_x0000_s6428" name="Equation" r:id="rId5" imgW="2476500" imgH="419100" progId="Equation.DSMT4">
              <p:embed/>
            </p:oleObj>
          </a:graphicData>
        </a:graphic>
      </p:graphicFrame>
      <p:graphicFrame>
        <p:nvGraphicFramePr>
          <p:cNvPr id="4918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8701195"/>
              </p:ext>
            </p:extLst>
          </p:nvPr>
        </p:nvGraphicFramePr>
        <p:xfrm>
          <a:off x="1892105" y="5105400"/>
          <a:ext cx="7046748" cy="1143000"/>
        </p:xfrm>
        <a:graphic>
          <a:graphicData uri="http://schemas.openxmlformats.org/presentationml/2006/ole">
            <p:oleObj spid="_x0000_s6429" name="Equation" r:id="rId6" imgW="2578100" imgH="419100" progId="Equation.DSMT4">
              <p:embed/>
            </p:oleObj>
          </a:graphicData>
        </a:graphic>
      </p:graphicFrame>
      <p:sp>
        <p:nvSpPr>
          <p:cNvPr id="49191" name="Rectangle 39"/>
          <p:cNvSpPr>
            <a:spLocks noChangeArrowheads="1"/>
          </p:cNvSpPr>
          <p:nvPr/>
        </p:nvSpPr>
        <p:spPr bwMode="auto">
          <a:xfrm>
            <a:off x="609600" y="3886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>
                <a:latin typeface=".VnTime" pitchFamily="34" charset="0"/>
              </a:rPr>
              <a:t>Suy ra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2590800" y="1066800"/>
            <a:ext cx="83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>
                <a:latin typeface=".VnTime" pitchFamily="34" charset="0"/>
              </a:rPr>
              <a:t> vµ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49193" name="Rectangle 41"/>
          <p:cNvSpPr>
            <a:spLocks noChangeArrowheads="1"/>
          </p:cNvSpPr>
          <p:nvPr/>
        </p:nvSpPr>
        <p:spPr bwMode="auto">
          <a:xfrm>
            <a:off x="4876800" y="10668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 dirty="0">
                <a:latin typeface=".VnTime" pitchFamily="34" charset="0"/>
              </a:rPr>
              <a:t>ta </a:t>
            </a:r>
            <a:r>
              <a:rPr lang="en-US" sz="2800" b="1" dirty="0" err="1">
                <a:latin typeface=".VnTime" pitchFamily="34" charset="0"/>
              </a:rPr>
              <a:t>tr×nh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bµy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nh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>
                <a:latin typeface=".VnTime" pitchFamily="34" charset="0"/>
              </a:rPr>
              <a:t>­ </a:t>
            </a:r>
            <a:r>
              <a:rPr lang="en-US" sz="2800" b="1" dirty="0" err="1">
                <a:latin typeface=".VnTime" pitchFamily="34" charset="0"/>
              </a:rPr>
              <a:t>sau</a:t>
            </a:r>
            <a:r>
              <a:rPr lang="en-US" sz="2800" b="1" dirty="0">
                <a:latin typeface=".VnTime" pitchFamily="34" charset="0"/>
              </a:rPr>
              <a:t> :</a:t>
            </a:r>
            <a:endParaRPr lang="en-US" sz="2800" dirty="0"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511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83" grpId="0" autoUpdateAnimBg="0"/>
      <p:bldP spid="49184" grpId="0" autoUpdateAnimBg="0"/>
      <p:bldP spid="49185" grpId="0" autoUpdateAnimBg="0"/>
      <p:bldP spid="49186" grpId="0" autoUpdateAnimBg="0"/>
      <p:bldP spid="49187" grpId="0" autoUpdateAnimBg="0"/>
      <p:bldP spid="49191" grpId="0" autoUpdateAnimBg="0"/>
      <p:bldP spid="49192" grpId="0" autoUpdateAnimBg="0"/>
      <p:bldP spid="4919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/>
          <p:cNvSpPr txBox="1">
            <a:spLocks noChangeArrowheads="1"/>
          </p:cNvSpPr>
          <p:nvPr/>
        </p:nvSpPr>
        <p:spPr>
          <a:xfrm>
            <a:off x="457200" y="381000"/>
            <a:ext cx="7848600" cy="609600"/>
          </a:xfrm>
          <a:prstGeom prst="rect">
            <a:avLst/>
          </a:prstGeom>
          <a:noFill/>
        </p:spPr>
        <p:txBody>
          <a:bodyPr vert="horz" lIns="92075" tIns="46038" rIns="92075" bIns="4603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.VnTime" pitchFamily="34" charset="0"/>
              </a:rPr>
              <a:t>? </a:t>
            </a:r>
            <a:r>
              <a:rPr lang="en-US" sz="3200" b="1" dirty="0" err="1" smtClean="0">
                <a:latin typeface=".VnTime" pitchFamily="34" charset="0"/>
              </a:rPr>
              <a:t>H·y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nªu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c¸c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b­ước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quy</a:t>
            </a:r>
            <a:r>
              <a:rPr lang="en-US" sz="3200" b="1" dirty="0" smtClean="0">
                <a:latin typeface=".VnTime" pitchFamily="34" charset="0"/>
              </a:rPr>
              <a:t> ®</a:t>
            </a:r>
            <a:r>
              <a:rPr lang="en-US" sz="3200" b="1" dirty="0" err="1" smtClean="0">
                <a:latin typeface=".VnTime" pitchFamily="34" charset="0"/>
              </a:rPr>
              <a:t>ång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mÉu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thøc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nhiÒu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ph©n</a:t>
            </a:r>
            <a:r>
              <a:rPr lang="en-US" sz="3200" b="1" dirty="0" smtClean="0">
                <a:latin typeface=".VnTime" pitchFamily="34" charset="0"/>
              </a:rPr>
              <a:t> </a:t>
            </a:r>
            <a:r>
              <a:rPr lang="en-US" sz="3200" b="1" dirty="0" err="1" smtClean="0">
                <a:latin typeface=".VnTime" pitchFamily="34" charset="0"/>
              </a:rPr>
              <a:t>thøc</a:t>
            </a:r>
            <a:r>
              <a:rPr lang="en-US" sz="3200" b="1" dirty="0" smtClean="0">
                <a:latin typeface=".VnTime" pitchFamily="34" charset="0"/>
              </a:rPr>
              <a:t> . </a:t>
            </a: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457200" y="1676400"/>
            <a:ext cx="7924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11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xÐt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(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sgk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- 42)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Ph©n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tÝch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c¸c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mÉu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thøc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thµnh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nh©n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tö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råi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t×m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MTC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T×m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nh©n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tö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phô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cña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mçi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mÉu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thøc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Nh©n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c¶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tö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vµ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mÉu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cña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mçi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ph©n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thøc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víi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nh©n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tö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phô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t­ương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.VnTime" pitchFamily="34" charset="0"/>
              </a:rPr>
              <a:t>øng</a:t>
            </a:r>
            <a:r>
              <a:rPr lang="en-US" sz="3200" dirty="0">
                <a:solidFill>
                  <a:schemeClr val="tx2"/>
                </a:solidFill>
                <a:latin typeface=".VnTime" pitchFamily="34" charset="0"/>
              </a:rPr>
              <a:t> .  </a:t>
            </a: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466577" y="4571366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? 2 (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sgk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) </a:t>
            </a:r>
          </a:p>
          <a:p>
            <a:r>
              <a:rPr lang="en-US" sz="3200" b="1" dirty="0" err="1">
                <a:latin typeface=".VnTime" pitchFamily="34" charset="0"/>
              </a:rPr>
              <a:t>Quy</a:t>
            </a:r>
            <a:r>
              <a:rPr lang="en-US" sz="3200" b="1" dirty="0">
                <a:latin typeface=".VnTime" pitchFamily="34" charset="0"/>
              </a:rPr>
              <a:t> ®</a:t>
            </a:r>
            <a:r>
              <a:rPr lang="en-US" sz="3200" b="1" dirty="0" err="1">
                <a:latin typeface=".VnTime" pitchFamily="34" charset="0"/>
              </a:rPr>
              <a:t>ång</a:t>
            </a:r>
            <a:r>
              <a:rPr lang="en-US" sz="3200" b="1" dirty="0">
                <a:latin typeface=".VnTime" pitchFamily="34" charset="0"/>
              </a:rPr>
              <a:t> </a:t>
            </a:r>
            <a:r>
              <a:rPr lang="en-US" sz="3200" b="1" dirty="0" err="1">
                <a:latin typeface=".VnTime" pitchFamily="34" charset="0"/>
              </a:rPr>
              <a:t>mÉu</a:t>
            </a:r>
            <a:r>
              <a:rPr lang="en-US" sz="3200" b="1" dirty="0">
                <a:latin typeface=".VnTime" pitchFamily="34" charset="0"/>
              </a:rPr>
              <a:t> </a:t>
            </a:r>
            <a:r>
              <a:rPr lang="en-US" sz="3200" b="1" dirty="0" err="1">
                <a:latin typeface=".VnTime" pitchFamily="34" charset="0"/>
              </a:rPr>
              <a:t>thøc</a:t>
            </a:r>
            <a:r>
              <a:rPr lang="en-US" sz="3200" b="1" dirty="0">
                <a:latin typeface=".VnTime" pitchFamily="34" charset="0"/>
              </a:rPr>
              <a:t> </a:t>
            </a:r>
            <a:r>
              <a:rPr lang="en-US" sz="3200" b="1" dirty="0" err="1">
                <a:latin typeface=".VnTime" pitchFamily="34" charset="0"/>
              </a:rPr>
              <a:t>hai</a:t>
            </a:r>
            <a:r>
              <a:rPr lang="en-US" sz="3200" b="1" dirty="0">
                <a:latin typeface=".VnTime" pitchFamily="34" charset="0"/>
              </a:rPr>
              <a:t> </a:t>
            </a:r>
            <a:r>
              <a:rPr lang="en-US" sz="3200" b="1" dirty="0" err="1">
                <a:latin typeface=".VnTime" pitchFamily="34" charset="0"/>
              </a:rPr>
              <a:t>ph©n</a:t>
            </a:r>
            <a:r>
              <a:rPr lang="en-US" sz="3200" b="1" dirty="0">
                <a:latin typeface=".VnTime" pitchFamily="34" charset="0"/>
              </a:rPr>
              <a:t> </a:t>
            </a:r>
            <a:r>
              <a:rPr lang="en-US" sz="3200" b="1" dirty="0" err="1">
                <a:latin typeface=".VnTime" pitchFamily="34" charset="0"/>
              </a:rPr>
              <a:t>thøc</a:t>
            </a:r>
            <a:r>
              <a:rPr lang="en-US" sz="3200" b="1" dirty="0">
                <a:latin typeface=".VnTime" pitchFamily="34" charset="0"/>
              </a:rPr>
              <a:t> </a:t>
            </a:r>
            <a:endParaRPr lang="en-US" sz="3200" dirty="0">
              <a:latin typeface=".VnTime" pitchFamily="34" charset="0"/>
            </a:endParaRPr>
          </a:p>
        </p:txBody>
      </p:sp>
      <p:graphicFrame>
        <p:nvGraphicFramePr>
          <p:cNvPr id="6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73898606"/>
              </p:ext>
            </p:extLst>
          </p:nvPr>
        </p:nvGraphicFramePr>
        <p:xfrm>
          <a:off x="2667000" y="5486400"/>
          <a:ext cx="1143000" cy="908050"/>
        </p:xfrm>
        <a:graphic>
          <a:graphicData uri="http://schemas.openxmlformats.org/presentationml/2006/ole">
            <p:oleObj spid="_x0000_s8312" name="Equation" r:id="rId4" imgW="495085" imgH="393529" progId="Equation.DSMT4">
              <p:embed/>
            </p:oleObj>
          </a:graphicData>
        </a:graphic>
      </p:graphicFrame>
      <p:sp>
        <p:nvSpPr>
          <p:cNvPr id="7" name="Rectangle 1030"/>
          <p:cNvSpPr>
            <a:spLocks noChangeArrowheads="1"/>
          </p:cNvSpPr>
          <p:nvPr/>
        </p:nvSpPr>
        <p:spPr bwMode="auto">
          <a:xfrm>
            <a:off x="4114799" y="5486400"/>
            <a:ext cx="78075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n-US" sz="3200" b="1" dirty="0">
              <a:solidFill>
                <a:srgbClr val="FF0000"/>
              </a:solidFill>
              <a:latin typeface=".VnTime" pitchFamily="34" charset="0"/>
            </a:endParaRPr>
          </a:p>
          <a:p>
            <a:r>
              <a:rPr lang="en-US" sz="3200" b="1" dirty="0">
                <a:latin typeface=".VnTime" pitchFamily="34" charset="0"/>
              </a:rPr>
              <a:t>vµ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 </a:t>
            </a:r>
            <a:endParaRPr lang="en-US" sz="3200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8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6874509"/>
              </p:ext>
            </p:extLst>
          </p:nvPr>
        </p:nvGraphicFramePr>
        <p:xfrm>
          <a:off x="5257800" y="5486400"/>
          <a:ext cx="1143000" cy="908050"/>
        </p:xfrm>
        <a:graphic>
          <a:graphicData uri="http://schemas.openxmlformats.org/presentationml/2006/ole">
            <p:oleObj spid="_x0000_s8313" name="Equation" r:id="rId5" imgW="495085" imgH="393529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6117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52425" y="2286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 b="1">
                <a:latin typeface=".VnTime" pitchFamily="34" charset="0"/>
              </a:rPr>
              <a:t>? 3 ( sgk) </a:t>
            </a:r>
          </a:p>
          <a:p>
            <a:r>
              <a:rPr lang="en-US" sz="2800" b="1">
                <a:latin typeface=".VnTime" pitchFamily="34" charset="0"/>
              </a:rPr>
              <a:t>Quy ®ång mÉu thøc hai ph©n thøc </a:t>
            </a:r>
            <a:endParaRPr lang="en-US" sz="2800">
              <a:latin typeface=".VnTime" pitchFamily="34" charset="0"/>
            </a:endParaRPr>
          </a:p>
        </p:txBody>
      </p:sp>
      <p:graphicFrame>
        <p:nvGraphicFramePr>
          <p:cNvPr id="59392" name="Object 0"/>
          <p:cNvGraphicFramePr>
            <a:graphicFrameLocks noChangeAspect="1"/>
          </p:cNvGraphicFramePr>
          <p:nvPr/>
        </p:nvGraphicFramePr>
        <p:xfrm>
          <a:off x="3387725" y="1028700"/>
          <a:ext cx="1143000" cy="908050"/>
        </p:xfrm>
        <a:graphic>
          <a:graphicData uri="http://schemas.openxmlformats.org/presentationml/2006/ole">
            <p:oleObj spid="_x0000_s11407" name="Equation" r:id="rId3" imgW="495085" imgH="393529" progId="Equation.DSMT4">
              <p:embed/>
            </p:oleObj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724400" y="838200"/>
            <a:ext cx="53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n-US" sz="2400" b="1">
              <a:solidFill>
                <a:srgbClr val="FF0000"/>
              </a:solidFill>
              <a:latin typeface=".VnTime" pitchFamily="34" charset="0"/>
            </a:endParaRPr>
          </a:p>
          <a:p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vµ  </a:t>
            </a:r>
            <a:endParaRPr lang="en-US" sz="240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5257800" y="1057275"/>
          <a:ext cx="1066800" cy="847725"/>
        </p:xfrm>
        <a:graphic>
          <a:graphicData uri="http://schemas.openxmlformats.org/presentationml/2006/ole">
            <p:oleObj spid="_x0000_s11408" name="Equation" r:id="rId4" imgW="495085" imgH="393529" progId="Equation.DSMT4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57200" y="1905000"/>
            <a:ext cx="8153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 b="1">
                <a:latin typeface=".VnTime" pitchFamily="34" charset="0"/>
              </a:rPr>
              <a:t>- H·y ph©n tÝch c¸c mÉu thøc trªn thµnh nh©n tö ? </a:t>
            </a:r>
          </a:p>
          <a:p>
            <a:r>
              <a:rPr lang="en-US" sz="2400" b="1">
                <a:latin typeface=".VnTime" pitchFamily="34" charset="0"/>
              </a:rPr>
              <a:t>? Em cã nhËn xÐt g× vÒ mÉu cña hai ph©n thøc trªn ? Theo em ®Ó t×m ®­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2400" b="1">
                <a:latin typeface=".VnTime" pitchFamily="34" charset="0"/>
              </a:rPr>
              <a:t>c MTC cña hai ph©n thøc trªn dÔ dµng h¬n ta lªn lµm thÕ nµo ?   </a:t>
            </a:r>
            <a:endParaRPr lang="en-US" sz="2400">
              <a:latin typeface=".VnTime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81000" y="35052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 b="1">
                <a:solidFill>
                  <a:srgbClr val="FF00FF"/>
                </a:solidFill>
                <a:latin typeface=".VnTime" pitchFamily="34" charset="0"/>
              </a:rPr>
              <a:t>Gîi ý : ®æi dÊu  mÉu cña ph©n thøc thø hai råi t×m MTC vµ quy ®ång .  </a:t>
            </a:r>
            <a:endParaRPr lang="en-US" sz="2400">
              <a:solidFill>
                <a:srgbClr val="FF00FF"/>
              </a:solidFill>
              <a:latin typeface=".VnTime" pitchFamily="34" charset="0"/>
            </a:endParaRP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2209800" y="4267200"/>
          <a:ext cx="2590800" cy="847725"/>
        </p:xfrm>
        <a:graphic>
          <a:graphicData uri="http://schemas.openxmlformats.org/presentationml/2006/ole">
            <p:oleObj spid="_x0000_s11409" name="Equation" r:id="rId5" imgW="1104900" imgH="393700" progId="Equation.DSMT4">
              <p:embed/>
            </p:oleObj>
          </a:graphicData>
        </a:graphic>
      </p:graphicFrame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33400" y="5257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 b="1">
                <a:latin typeface=".VnTime" pitchFamily="34" charset="0"/>
              </a:rPr>
              <a:t>Sau khi ®æi dÊu ph©n thøc thø hai em cã nhËn xÐt g× vÒ bµi to¸n trªn ? §ã chÝnh lµ bµi to¸n nµo ta ®· lµm ?</a:t>
            </a:r>
            <a:r>
              <a:rPr lang="en-US" sz="2400" b="1">
                <a:solidFill>
                  <a:srgbClr val="3333FF"/>
                </a:solidFill>
                <a:latin typeface=".VnTime" pitchFamily="34" charset="0"/>
              </a:rPr>
              <a:t> </a:t>
            </a:r>
            <a:endParaRPr lang="en-US" sz="2400">
              <a:solidFill>
                <a:srgbClr val="3333FF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42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8" grpId="0" autoUpdateAnimBg="0"/>
      <p:bldP spid="36871" grpId="0" autoUpdateAnimBg="0"/>
      <p:bldP spid="368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81000" y="1447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4800" b="1" dirty="0">
                <a:solidFill>
                  <a:srgbClr val="FF0000"/>
                </a:solidFill>
                <a:latin typeface=".VnTime" pitchFamily="34" charset="0"/>
              </a:rPr>
              <a:t>- </a:t>
            </a:r>
            <a:r>
              <a:rPr lang="en-US" sz="4800" b="1" dirty="0" err="1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4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.VnTime" pitchFamily="34" charset="0"/>
              </a:rPr>
              <a:t>tËp</a:t>
            </a:r>
            <a:r>
              <a:rPr lang="en-US" sz="4800" b="1" dirty="0">
                <a:solidFill>
                  <a:srgbClr val="FF0000"/>
                </a:solidFill>
                <a:latin typeface=".VnTime" pitchFamily="34" charset="0"/>
              </a:rPr>
              <a:t> 15(a) ( </a:t>
            </a:r>
            <a:r>
              <a:rPr lang="en-US" sz="4800" b="1" dirty="0" err="1">
                <a:solidFill>
                  <a:srgbClr val="FF0000"/>
                </a:solidFill>
                <a:latin typeface=".VnTime" pitchFamily="34" charset="0"/>
              </a:rPr>
              <a:t>sgk</a:t>
            </a:r>
            <a:r>
              <a:rPr lang="en-US" sz="4800" b="1" dirty="0">
                <a:solidFill>
                  <a:srgbClr val="FF0000"/>
                </a:solidFill>
                <a:latin typeface=".VnTime" pitchFamily="34" charset="0"/>
              </a:rPr>
              <a:t>) </a:t>
            </a:r>
          </a:p>
          <a:p>
            <a:r>
              <a:rPr lang="en-US" sz="4800" b="1" dirty="0" err="1">
                <a:latin typeface=".VnTime" pitchFamily="34" charset="0"/>
              </a:rPr>
              <a:t>Quy</a:t>
            </a:r>
            <a:r>
              <a:rPr lang="en-US" sz="4800" b="1" dirty="0">
                <a:latin typeface=".VnTime" pitchFamily="34" charset="0"/>
              </a:rPr>
              <a:t> ®</a:t>
            </a:r>
            <a:r>
              <a:rPr lang="en-US" sz="4800" b="1" dirty="0" err="1">
                <a:latin typeface=".VnTime" pitchFamily="34" charset="0"/>
              </a:rPr>
              <a:t>ång</a:t>
            </a:r>
            <a:r>
              <a:rPr lang="en-US" sz="4800" b="1" dirty="0">
                <a:latin typeface=".VnTime" pitchFamily="34" charset="0"/>
              </a:rPr>
              <a:t> </a:t>
            </a:r>
            <a:r>
              <a:rPr lang="en-US" sz="4800" b="1" dirty="0" err="1">
                <a:latin typeface=".VnTime" pitchFamily="34" charset="0"/>
              </a:rPr>
              <a:t>mÉu</a:t>
            </a:r>
            <a:r>
              <a:rPr lang="en-US" sz="4800" b="1" dirty="0">
                <a:latin typeface=".VnTime" pitchFamily="34" charset="0"/>
              </a:rPr>
              <a:t> </a:t>
            </a:r>
            <a:r>
              <a:rPr lang="en-US" sz="4800" b="1" dirty="0" err="1">
                <a:latin typeface=".VnTime" pitchFamily="34" charset="0"/>
              </a:rPr>
              <a:t>thøc</a:t>
            </a:r>
            <a:r>
              <a:rPr lang="en-US" sz="4800" b="1" dirty="0">
                <a:latin typeface=".VnTime" pitchFamily="34" charset="0"/>
              </a:rPr>
              <a:t> </a:t>
            </a:r>
            <a:r>
              <a:rPr lang="en-US" sz="4800" b="1" dirty="0" err="1">
                <a:latin typeface=".VnTime" pitchFamily="34" charset="0"/>
              </a:rPr>
              <a:t>hai</a:t>
            </a:r>
            <a:r>
              <a:rPr lang="en-US" sz="4800" b="1" dirty="0">
                <a:latin typeface=".VnTime" pitchFamily="34" charset="0"/>
              </a:rPr>
              <a:t> </a:t>
            </a:r>
            <a:r>
              <a:rPr lang="en-US" sz="4800" b="1" dirty="0" err="1">
                <a:latin typeface=".VnTime" pitchFamily="34" charset="0"/>
              </a:rPr>
              <a:t>ph©n</a:t>
            </a:r>
            <a:r>
              <a:rPr lang="en-US" sz="4800" b="1" dirty="0">
                <a:latin typeface=".VnTime" pitchFamily="34" charset="0"/>
              </a:rPr>
              <a:t> </a:t>
            </a:r>
            <a:r>
              <a:rPr lang="en-US" sz="4800" b="1" dirty="0" err="1">
                <a:latin typeface=".VnTime" pitchFamily="34" charset="0"/>
              </a:rPr>
              <a:t>thøc</a:t>
            </a:r>
            <a:r>
              <a:rPr lang="en-US" sz="4800" b="1" dirty="0">
                <a:latin typeface=".VnTime" pitchFamily="34" charset="0"/>
              </a:rPr>
              <a:t> </a:t>
            </a:r>
            <a:endParaRPr lang="en-US" sz="4800" dirty="0">
              <a:latin typeface=".VnTime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2896210"/>
              </p:ext>
            </p:extLst>
          </p:nvPr>
        </p:nvGraphicFramePr>
        <p:xfrm>
          <a:off x="838199" y="3810000"/>
          <a:ext cx="1924183" cy="1752600"/>
        </p:xfrm>
        <a:graphic>
          <a:graphicData uri="http://schemas.openxmlformats.org/presentationml/2006/ole">
            <p:oleObj spid="_x0000_s10336" name="Equation" r:id="rId3" imgW="431613" imgH="393529" progId="Equation.DSMT4">
              <p:embed/>
            </p:oleObj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76600" y="3810000"/>
            <a:ext cx="1676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n-US" sz="4800" b="1" dirty="0">
              <a:solidFill>
                <a:srgbClr val="FF0000"/>
              </a:solidFill>
              <a:latin typeface=".VnTime" pitchFamily="34" charset="0"/>
            </a:endParaRPr>
          </a:p>
          <a:p>
            <a:r>
              <a:rPr lang="en-US" sz="4800" b="1" dirty="0">
                <a:solidFill>
                  <a:srgbClr val="FF0000"/>
                </a:solidFill>
                <a:latin typeface=".VnTime" pitchFamily="34" charset="0"/>
              </a:rPr>
              <a:t>vµ  </a:t>
            </a:r>
            <a:endParaRPr lang="en-US" sz="4800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6703851"/>
              </p:ext>
            </p:extLst>
          </p:nvPr>
        </p:nvGraphicFramePr>
        <p:xfrm>
          <a:off x="4953000" y="3657600"/>
          <a:ext cx="2033427" cy="1905000"/>
        </p:xfrm>
        <a:graphic>
          <a:graphicData uri="http://schemas.openxmlformats.org/presentationml/2006/ole">
            <p:oleObj spid="_x0000_s10337" name="Equation" r:id="rId4" imgW="418918" imgH="393529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71926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097756" y="457200"/>
            <a:ext cx="64460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rgbClr val="FF0000"/>
                </a:solidFill>
              </a:rPr>
              <a:t>HƯỚNG DẪN VỀ NHÀ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80010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+ </a:t>
            </a:r>
            <a:r>
              <a:rPr lang="en-US" sz="3600" b="1" dirty="0" err="1"/>
              <a:t>Nắm</a:t>
            </a:r>
            <a:r>
              <a:rPr lang="en-US" sz="3600" b="1" dirty="0"/>
              <a:t> </a:t>
            </a:r>
            <a:r>
              <a:rPr lang="en-US" sz="3600" b="1" dirty="0" err="1"/>
              <a:t>vững</a:t>
            </a:r>
            <a:r>
              <a:rPr lang="en-US" sz="3600" b="1" dirty="0"/>
              <a:t>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tìm</a:t>
            </a:r>
            <a:r>
              <a:rPr lang="en-US" sz="3600" b="1" dirty="0"/>
              <a:t> MTC, 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bước</a:t>
            </a:r>
            <a:r>
              <a:rPr lang="en-US" sz="3600" b="1" dirty="0"/>
              <a:t> </a:t>
            </a:r>
            <a:r>
              <a:rPr lang="en-US" sz="3600" b="1" dirty="0" err="1"/>
              <a:t>quy</a:t>
            </a:r>
            <a:r>
              <a:rPr lang="en-US" sz="3600" b="1" dirty="0"/>
              <a:t> </a:t>
            </a:r>
            <a:r>
              <a:rPr lang="en-US" sz="3600" b="1" dirty="0" err="1"/>
              <a:t>đồng</a:t>
            </a:r>
            <a:r>
              <a:rPr lang="en-US" sz="3600" b="1" dirty="0"/>
              <a:t> </a:t>
            </a:r>
            <a:r>
              <a:rPr lang="en-US" sz="3600" b="1" dirty="0" err="1"/>
              <a:t>mẫu</a:t>
            </a:r>
            <a:r>
              <a:rPr lang="en-US" sz="3600" b="1" dirty="0"/>
              <a:t> </a:t>
            </a:r>
            <a:r>
              <a:rPr lang="en-US" sz="3600" b="1" dirty="0" err="1"/>
              <a:t>thức</a:t>
            </a:r>
            <a:r>
              <a:rPr lang="en-US" sz="3600" b="1" dirty="0"/>
              <a:t> </a:t>
            </a:r>
            <a:r>
              <a:rPr lang="en-US" sz="3600" b="1" dirty="0" err="1"/>
              <a:t>nhiều</a:t>
            </a:r>
            <a:r>
              <a:rPr lang="en-US" sz="3600" b="1" dirty="0"/>
              <a:t> </a:t>
            </a:r>
            <a:r>
              <a:rPr lang="en-US" sz="3600" b="1" dirty="0" err="1"/>
              <a:t>phân</a:t>
            </a:r>
            <a:r>
              <a:rPr lang="en-US" sz="3600" b="1" dirty="0"/>
              <a:t> </a:t>
            </a:r>
            <a:r>
              <a:rPr lang="en-US" sz="3600" b="1" dirty="0" err="1"/>
              <a:t>thức</a:t>
            </a:r>
            <a:r>
              <a:rPr lang="en-US" sz="3600" b="1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/>
              <a:t>+ </a:t>
            </a:r>
            <a:r>
              <a:rPr lang="en-US" sz="3600" b="1" dirty="0" err="1"/>
              <a:t>Bài</a:t>
            </a:r>
            <a:r>
              <a:rPr lang="en-US" sz="3600" b="1" dirty="0"/>
              <a:t> </a:t>
            </a:r>
            <a:r>
              <a:rPr lang="en-US" sz="3600" b="1" dirty="0" err="1"/>
              <a:t>tập</a:t>
            </a:r>
            <a:r>
              <a:rPr lang="en-US" sz="3600" b="1" dirty="0"/>
              <a:t> </a:t>
            </a:r>
            <a:r>
              <a:rPr lang="en-US" sz="3600" b="1" dirty="0" err="1"/>
              <a:t>về</a:t>
            </a:r>
            <a:r>
              <a:rPr lang="en-US" sz="3600" b="1" dirty="0"/>
              <a:t> </a:t>
            </a:r>
            <a:r>
              <a:rPr lang="en-US" sz="3600" b="1" dirty="0" err="1"/>
              <a:t>nhà</a:t>
            </a:r>
            <a:r>
              <a:rPr lang="en-US" sz="3600" b="1" dirty="0"/>
              <a:t> 14; 15 b; 16 ;17 </a:t>
            </a:r>
            <a:r>
              <a:rPr lang="en-US" sz="3600" b="1" dirty="0" err="1"/>
              <a:t>sgk</a:t>
            </a:r>
            <a:r>
              <a:rPr lang="en-US" sz="3600" b="1" dirty="0"/>
              <a:t> </a:t>
            </a:r>
            <a:r>
              <a:rPr lang="en-US" sz="3600" b="1" dirty="0" err="1"/>
              <a:t>trang</a:t>
            </a:r>
            <a:r>
              <a:rPr lang="en-US" sz="3600" b="1" dirty="0"/>
              <a:t> 43.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/>
              <a:t>+ </a:t>
            </a:r>
            <a:r>
              <a:rPr lang="en-US" sz="3600" b="1" dirty="0" err="1"/>
              <a:t>Đọc</a:t>
            </a:r>
            <a:r>
              <a:rPr lang="en-US" sz="3600" b="1" dirty="0"/>
              <a:t> </a:t>
            </a:r>
            <a:r>
              <a:rPr lang="en-US" sz="3600" b="1" dirty="0" err="1"/>
              <a:t>trước</a:t>
            </a:r>
            <a:r>
              <a:rPr lang="en-US" sz="3600" b="1" dirty="0"/>
              <a:t> </a:t>
            </a:r>
            <a:r>
              <a:rPr lang="en-US" sz="3600" b="1" dirty="0" err="1"/>
              <a:t>bài</a:t>
            </a:r>
            <a:r>
              <a:rPr lang="en-US" sz="3600" b="1" dirty="0"/>
              <a:t> “</a:t>
            </a:r>
            <a:r>
              <a:rPr lang="en-US" sz="3600" b="1" dirty="0" err="1"/>
              <a:t>Phép</a:t>
            </a:r>
            <a:r>
              <a:rPr lang="en-US" sz="3600" b="1" dirty="0"/>
              <a:t> </a:t>
            </a:r>
            <a:r>
              <a:rPr lang="en-US" sz="3600" b="1" dirty="0" err="1"/>
              <a:t>cộng</a:t>
            </a:r>
            <a:r>
              <a:rPr lang="en-US" sz="3600" b="1" dirty="0"/>
              <a:t> 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phân</a:t>
            </a:r>
            <a:r>
              <a:rPr lang="en-US" sz="3600" b="1" dirty="0"/>
              <a:t> </a:t>
            </a:r>
            <a:r>
              <a:rPr lang="en-US" sz="3600" b="1" dirty="0" err="1"/>
              <a:t>thức</a:t>
            </a:r>
            <a:r>
              <a:rPr lang="en-US" sz="3600" b="1" dirty="0"/>
              <a:t> </a:t>
            </a:r>
            <a:r>
              <a:rPr lang="en-US" sz="3600" b="1" dirty="0" err="1"/>
              <a:t>đại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140643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Teacher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DSTARS-P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DSTARS-P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838200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1" y="2514600"/>
            <a:ext cx="9144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ĐẠI SỐ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LỚP 8</a:t>
            </a:r>
          </a:p>
        </p:txBody>
      </p:sp>
    </p:spTree>
    <p:extLst>
      <p:ext uri="{BB962C8B-B14F-4D97-AF65-F5344CB8AC3E}">
        <p14:creationId xmlns:p14="http://schemas.microsoft.com/office/powerpoint/2010/main" xmlns="" val="322361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50838"/>
            <a:ext cx="8229600" cy="609600"/>
          </a:xfrm>
          <a:solidFill>
            <a:schemeClr val="bg1"/>
          </a:solidFill>
        </p:spPr>
        <p:txBody>
          <a:bodyPr lIns="92075" tIns="46038" rIns="92075" bIns="46038">
            <a:noAutofit/>
          </a:bodyPr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28"/>
          <p:cNvSpPr>
            <a:spLocks noChangeArrowheads="1"/>
          </p:cNvSpPr>
          <p:nvPr/>
        </p:nvSpPr>
        <p:spPr bwMode="auto">
          <a:xfrm>
            <a:off x="2971800" y="3962400"/>
            <a:ext cx="5257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01875" indent="-2301875">
              <a:spcBef>
                <a:spcPct val="20000"/>
              </a:spcBef>
              <a:buFontTx/>
              <a:buChar char="•"/>
              <a:tabLst>
                <a:tab pos="4445000" algn="ctr"/>
              </a:tabLst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656492" y="1257300"/>
            <a:ext cx="833510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dụng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chất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cơ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điền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biểu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thức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thích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chỗ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trống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6188" name="Object 44"/>
          <p:cNvGraphicFramePr>
            <a:graphicFrameLocks noChangeAspect="1"/>
          </p:cNvGraphicFramePr>
          <p:nvPr/>
        </p:nvGraphicFramePr>
        <p:xfrm>
          <a:off x="762000" y="2514600"/>
          <a:ext cx="6318250" cy="922338"/>
        </p:xfrm>
        <a:graphic>
          <a:graphicData uri="http://schemas.openxmlformats.org/presentationml/2006/ole">
            <p:oleObj spid="_x0000_s1218" name="Equation" r:id="rId3" imgW="2349500" imgH="419100" progId="Equation.DSMT4">
              <p:embed/>
            </p:oleObj>
          </a:graphicData>
        </a:graphic>
      </p:graphicFrame>
      <p:graphicFrame>
        <p:nvGraphicFramePr>
          <p:cNvPr id="6189" name="Object 45"/>
          <p:cNvGraphicFramePr>
            <a:graphicFrameLocks noChangeAspect="1"/>
          </p:cNvGraphicFramePr>
          <p:nvPr/>
        </p:nvGraphicFramePr>
        <p:xfrm>
          <a:off x="838200" y="3733800"/>
          <a:ext cx="6318250" cy="922338"/>
        </p:xfrm>
        <a:graphic>
          <a:graphicData uri="http://schemas.openxmlformats.org/presentationml/2006/ole">
            <p:oleObj spid="_x0000_s1219" name="Equation" r:id="rId4" imgW="2349500" imgH="419100" progId="Equation.DSMT4">
              <p:embed/>
            </p:oleObj>
          </a:graphicData>
        </a:graphic>
      </p:graphicFrame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533400" y="4876800"/>
            <a:ext cx="784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sz="2400" dirty="0" err="1">
                <a:latin typeface=".VnTime" pitchFamily="34" charset="0"/>
              </a:rPr>
              <a:t>C¸ch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lµm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nh­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gäi</a:t>
            </a:r>
            <a:r>
              <a:rPr lang="en-US" sz="2400" dirty="0">
                <a:latin typeface=".VnTime" pitchFamily="34" charset="0"/>
              </a:rPr>
              <a:t> lµ </a:t>
            </a:r>
            <a:r>
              <a:rPr lang="en-US" sz="2400" dirty="0" err="1">
                <a:latin typeface=".VnTime" pitchFamily="34" charset="0"/>
              </a:rPr>
              <a:t>quy</a:t>
            </a:r>
            <a:r>
              <a:rPr lang="en-US" sz="2400" dirty="0">
                <a:latin typeface=".VnTime" pitchFamily="34" charset="0"/>
              </a:rPr>
              <a:t> ®</a:t>
            </a:r>
            <a:r>
              <a:rPr lang="en-US" sz="2400" dirty="0" err="1">
                <a:latin typeface=".VnTime" pitchFamily="34" charset="0"/>
              </a:rPr>
              <a:t>ång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mÉu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thøc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nhiÒu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ph©n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thøc</a:t>
            </a:r>
            <a:r>
              <a:rPr lang="en-US" sz="2400" dirty="0">
                <a:latin typeface=".VnTime" pitchFamily="34" charset="0"/>
              </a:rPr>
              <a:t>. </a:t>
            </a:r>
            <a:r>
              <a:rPr lang="en-US" sz="2400" dirty="0" err="1">
                <a:latin typeface=".VnTime" pitchFamily="34" charset="0"/>
              </a:rPr>
              <a:t>VËy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quy</a:t>
            </a:r>
            <a:r>
              <a:rPr lang="en-US" sz="2400" dirty="0">
                <a:latin typeface=".VnTime" pitchFamily="34" charset="0"/>
              </a:rPr>
              <a:t> ®</a:t>
            </a:r>
            <a:r>
              <a:rPr lang="en-US" sz="2400" dirty="0" err="1">
                <a:latin typeface=".VnTime" pitchFamily="34" charset="0"/>
              </a:rPr>
              <a:t>ång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mÉu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thøc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nhiÒu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ph©n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thøc</a:t>
            </a:r>
            <a:r>
              <a:rPr lang="en-US" sz="2400" dirty="0">
                <a:latin typeface=".VnTime" pitchFamily="34" charset="0"/>
              </a:rPr>
              <a:t> lµ g</a:t>
            </a:r>
            <a:r>
              <a:rPr lang="en-US" sz="2400" dirty="0" smtClean="0">
                <a:latin typeface=".VnTime" pitchFamily="34" charset="0"/>
              </a:rPr>
              <a:t>×?       </a:t>
            </a:r>
            <a:endParaRPr lang="en-US" sz="2400" dirty="0">
              <a:latin typeface=".VnTime" pitchFamily="34" charset="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3400" y="174097"/>
            <a:ext cx="1143000" cy="838200"/>
            <a:chOff x="2400" y="1776"/>
            <a:chExt cx="1597" cy="1178"/>
          </a:xfrm>
        </p:grpSpPr>
        <p:sp>
          <p:nvSpPr>
            <p:cNvPr id="3090" name="AutoShape 48"/>
            <p:cNvSpPr>
              <a:spLocks noChangeAspect="1" noChangeArrowheads="1" noTextEdit="1"/>
            </p:cNvSpPr>
            <p:nvPr/>
          </p:nvSpPr>
          <p:spPr bwMode="auto">
            <a:xfrm>
              <a:off x="2400" y="1776"/>
              <a:ext cx="1597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49"/>
            <p:cNvSpPr>
              <a:spLocks/>
            </p:cNvSpPr>
            <p:nvPr/>
          </p:nvSpPr>
          <p:spPr bwMode="auto">
            <a:xfrm>
              <a:off x="2400" y="1776"/>
              <a:ext cx="1597" cy="1094"/>
            </a:xfrm>
            <a:custGeom>
              <a:avLst/>
              <a:gdLst>
                <a:gd name="T0" fmla="*/ 347 w 3194"/>
                <a:gd name="T1" fmla="*/ 207 h 2188"/>
                <a:gd name="T2" fmla="*/ 361 w 3194"/>
                <a:gd name="T3" fmla="*/ 174 h 2188"/>
                <a:gd name="T4" fmla="*/ 367 w 3194"/>
                <a:gd name="T5" fmla="*/ 137 h 2188"/>
                <a:gd name="T6" fmla="*/ 361 w 3194"/>
                <a:gd name="T7" fmla="*/ 97 h 2188"/>
                <a:gd name="T8" fmla="*/ 343 w 3194"/>
                <a:gd name="T9" fmla="*/ 61 h 2188"/>
                <a:gd name="T10" fmla="*/ 317 w 3194"/>
                <a:gd name="T11" fmla="*/ 32 h 2188"/>
                <a:gd name="T12" fmla="*/ 283 w 3194"/>
                <a:gd name="T13" fmla="*/ 11 h 2188"/>
                <a:gd name="T14" fmla="*/ 244 w 3194"/>
                <a:gd name="T15" fmla="*/ 1 h 2188"/>
                <a:gd name="T16" fmla="*/ 243 w 3194"/>
                <a:gd name="T17" fmla="*/ 9 h 2188"/>
                <a:gd name="T18" fmla="*/ 280 w 3194"/>
                <a:gd name="T19" fmla="*/ 19 h 2188"/>
                <a:gd name="T20" fmla="*/ 312 w 3194"/>
                <a:gd name="T21" fmla="*/ 38 h 2188"/>
                <a:gd name="T22" fmla="*/ 336 w 3194"/>
                <a:gd name="T23" fmla="*/ 65 h 2188"/>
                <a:gd name="T24" fmla="*/ 353 w 3194"/>
                <a:gd name="T25" fmla="*/ 99 h 2188"/>
                <a:gd name="T26" fmla="*/ 358 w 3194"/>
                <a:gd name="T27" fmla="*/ 137 h 2188"/>
                <a:gd name="T28" fmla="*/ 353 w 3194"/>
                <a:gd name="T29" fmla="*/ 174 h 2188"/>
                <a:gd name="T30" fmla="*/ 338 w 3194"/>
                <a:gd name="T31" fmla="*/ 206 h 2188"/>
                <a:gd name="T32" fmla="*/ 315 w 3194"/>
                <a:gd name="T33" fmla="*/ 233 h 2188"/>
                <a:gd name="T34" fmla="*/ 286 w 3194"/>
                <a:gd name="T35" fmla="*/ 253 h 2188"/>
                <a:gd name="T36" fmla="*/ 252 w 3194"/>
                <a:gd name="T37" fmla="*/ 264 h 2188"/>
                <a:gd name="T38" fmla="*/ 223 w 3194"/>
                <a:gd name="T39" fmla="*/ 266 h 2188"/>
                <a:gd name="T40" fmla="*/ 196 w 3194"/>
                <a:gd name="T41" fmla="*/ 261 h 2188"/>
                <a:gd name="T42" fmla="*/ 171 w 3194"/>
                <a:gd name="T43" fmla="*/ 252 h 2188"/>
                <a:gd name="T44" fmla="*/ 149 w 3194"/>
                <a:gd name="T45" fmla="*/ 237 h 2188"/>
                <a:gd name="T46" fmla="*/ 130 w 3194"/>
                <a:gd name="T47" fmla="*/ 218 h 2188"/>
                <a:gd name="T48" fmla="*/ 115 w 3194"/>
                <a:gd name="T49" fmla="*/ 196 h 2188"/>
                <a:gd name="T50" fmla="*/ 106 w 3194"/>
                <a:gd name="T51" fmla="*/ 195 h 2188"/>
                <a:gd name="T52" fmla="*/ 114 w 3194"/>
                <a:gd name="T53" fmla="*/ 209 h 2188"/>
                <a:gd name="T54" fmla="*/ 123 w 3194"/>
                <a:gd name="T55" fmla="*/ 222 h 2188"/>
                <a:gd name="T56" fmla="*/ 39 w 3194"/>
                <a:gd name="T57" fmla="*/ 234 h 2188"/>
                <a:gd name="T58" fmla="*/ 133 w 3194"/>
                <a:gd name="T59" fmla="*/ 235 h 2188"/>
                <a:gd name="T60" fmla="*/ 139 w 3194"/>
                <a:gd name="T61" fmla="*/ 240 h 2188"/>
                <a:gd name="T62" fmla="*/ 145 w 3194"/>
                <a:gd name="T63" fmla="*/ 245 h 2188"/>
                <a:gd name="T64" fmla="*/ 157 w 3194"/>
                <a:gd name="T65" fmla="*/ 253 h 2188"/>
                <a:gd name="T66" fmla="*/ 169 w 3194"/>
                <a:gd name="T67" fmla="*/ 260 h 2188"/>
                <a:gd name="T68" fmla="*/ 182 w 3194"/>
                <a:gd name="T69" fmla="*/ 265 h 2188"/>
                <a:gd name="T70" fmla="*/ 196 w 3194"/>
                <a:gd name="T71" fmla="*/ 270 h 2188"/>
                <a:gd name="T72" fmla="*/ 210 w 3194"/>
                <a:gd name="T73" fmla="*/ 273 h 2188"/>
                <a:gd name="T74" fmla="*/ 225 w 3194"/>
                <a:gd name="T75" fmla="*/ 274 h 2188"/>
                <a:gd name="T76" fmla="*/ 232 w 3194"/>
                <a:gd name="T77" fmla="*/ 274 h 2188"/>
                <a:gd name="T78" fmla="*/ 236 w 3194"/>
                <a:gd name="T79" fmla="*/ 274 h 2188"/>
                <a:gd name="T80" fmla="*/ 240 w 3194"/>
                <a:gd name="T81" fmla="*/ 273 h 2188"/>
                <a:gd name="T82" fmla="*/ 277 w 3194"/>
                <a:gd name="T83" fmla="*/ 265 h 2188"/>
                <a:gd name="T84" fmla="*/ 288 w 3194"/>
                <a:gd name="T85" fmla="*/ 261 h 2188"/>
                <a:gd name="T86" fmla="*/ 298 w 3194"/>
                <a:gd name="T87" fmla="*/ 256 h 2188"/>
                <a:gd name="T88" fmla="*/ 307 w 3194"/>
                <a:gd name="T89" fmla="*/ 250 h 2188"/>
                <a:gd name="T90" fmla="*/ 316 w 3194"/>
                <a:gd name="T91" fmla="*/ 243 h 2188"/>
                <a:gd name="T92" fmla="*/ 324 w 3194"/>
                <a:gd name="T93" fmla="*/ 236 h 2188"/>
                <a:gd name="T94" fmla="*/ 400 w 3194"/>
                <a:gd name="T95" fmla="*/ 234 h 21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194"/>
                <a:gd name="T145" fmla="*/ 0 h 2188"/>
                <a:gd name="T146" fmla="*/ 3194 w 3194"/>
                <a:gd name="T147" fmla="*/ 2188 h 218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194" h="2188">
                  <a:moveTo>
                    <a:pt x="2662" y="1808"/>
                  </a:moveTo>
                  <a:lnTo>
                    <a:pt x="2722" y="1733"/>
                  </a:lnTo>
                  <a:lnTo>
                    <a:pt x="2774" y="1653"/>
                  </a:lnTo>
                  <a:lnTo>
                    <a:pt x="2819" y="1569"/>
                  </a:lnTo>
                  <a:lnTo>
                    <a:pt x="2858" y="1481"/>
                  </a:lnTo>
                  <a:lnTo>
                    <a:pt x="2888" y="1388"/>
                  </a:lnTo>
                  <a:lnTo>
                    <a:pt x="2910" y="1293"/>
                  </a:lnTo>
                  <a:lnTo>
                    <a:pt x="2925" y="1196"/>
                  </a:lnTo>
                  <a:lnTo>
                    <a:pt x="2929" y="1095"/>
                  </a:lnTo>
                  <a:lnTo>
                    <a:pt x="2923" y="983"/>
                  </a:lnTo>
                  <a:lnTo>
                    <a:pt x="2907" y="875"/>
                  </a:lnTo>
                  <a:lnTo>
                    <a:pt x="2881" y="770"/>
                  </a:lnTo>
                  <a:lnTo>
                    <a:pt x="2843" y="670"/>
                  </a:lnTo>
                  <a:lnTo>
                    <a:pt x="2797" y="573"/>
                  </a:lnTo>
                  <a:lnTo>
                    <a:pt x="2743" y="483"/>
                  </a:lnTo>
                  <a:lnTo>
                    <a:pt x="2679" y="399"/>
                  </a:lnTo>
                  <a:lnTo>
                    <a:pt x="2608" y="321"/>
                  </a:lnTo>
                  <a:lnTo>
                    <a:pt x="2530" y="250"/>
                  </a:lnTo>
                  <a:lnTo>
                    <a:pt x="2446" y="187"/>
                  </a:lnTo>
                  <a:lnTo>
                    <a:pt x="2356" y="132"/>
                  </a:lnTo>
                  <a:lnTo>
                    <a:pt x="2259" y="86"/>
                  </a:lnTo>
                  <a:lnTo>
                    <a:pt x="2159" y="49"/>
                  </a:lnTo>
                  <a:lnTo>
                    <a:pt x="2054" y="22"/>
                  </a:lnTo>
                  <a:lnTo>
                    <a:pt x="1946" y="6"/>
                  </a:lnTo>
                  <a:lnTo>
                    <a:pt x="1834" y="0"/>
                  </a:lnTo>
                  <a:lnTo>
                    <a:pt x="1834" y="63"/>
                  </a:lnTo>
                  <a:lnTo>
                    <a:pt x="1938" y="69"/>
                  </a:lnTo>
                  <a:lnTo>
                    <a:pt x="2041" y="84"/>
                  </a:lnTo>
                  <a:lnTo>
                    <a:pt x="2140" y="110"/>
                  </a:lnTo>
                  <a:lnTo>
                    <a:pt x="2235" y="146"/>
                  </a:lnTo>
                  <a:lnTo>
                    <a:pt x="2325" y="188"/>
                  </a:lnTo>
                  <a:lnTo>
                    <a:pt x="2410" y="241"/>
                  </a:lnTo>
                  <a:lnTo>
                    <a:pt x="2489" y="298"/>
                  </a:lnTo>
                  <a:lnTo>
                    <a:pt x="2562" y="366"/>
                  </a:lnTo>
                  <a:lnTo>
                    <a:pt x="2629" y="438"/>
                  </a:lnTo>
                  <a:lnTo>
                    <a:pt x="2688" y="519"/>
                  </a:lnTo>
                  <a:lnTo>
                    <a:pt x="2739" y="604"/>
                  </a:lnTo>
                  <a:lnTo>
                    <a:pt x="2784" y="694"/>
                  </a:lnTo>
                  <a:lnTo>
                    <a:pt x="2817" y="789"/>
                  </a:lnTo>
                  <a:lnTo>
                    <a:pt x="2843" y="888"/>
                  </a:lnTo>
                  <a:lnTo>
                    <a:pt x="2858" y="991"/>
                  </a:lnTo>
                  <a:lnTo>
                    <a:pt x="2864" y="1095"/>
                  </a:lnTo>
                  <a:lnTo>
                    <a:pt x="2858" y="1196"/>
                  </a:lnTo>
                  <a:lnTo>
                    <a:pt x="2845" y="1293"/>
                  </a:lnTo>
                  <a:lnTo>
                    <a:pt x="2821" y="1386"/>
                  </a:lnTo>
                  <a:lnTo>
                    <a:pt x="2789" y="1477"/>
                  </a:lnTo>
                  <a:lnTo>
                    <a:pt x="2750" y="1563"/>
                  </a:lnTo>
                  <a:lnTo>
                    <a:pt x="2703" y="1645"/>
                  </a:lnTo>
                  <a:lnTo>
                    <a:pt x="2649" y="1724"/>
                  </a:lnTo>
                  <a:lnTo>
                    <a:pt x="2588" y="1795"/>
                  </a:lnTo>
                  <a:lnTo>
                    <a:pt x="2520" y="1860"/>
                  </a:lnTo>
                  <a:lnTo>
                    <a:pt x="2448" y="1919"/>
                  </a:lnTo>
                  <a:lnTo>
                    <a:pt x="2369" y="1974"/>
                  </a:lnTo>
                  <a:lnTo>
                    <a:pt x="2285" y="2018"/>
                  </a:lnTo>
                  <a:lnTo>
                    <a:pt x="2198" y="2056"/>
                  </a:lnTo>
                  <a:lnTo>
                    <a:pt x="2106" y="2086"/>
                  </a:lnTo>
                  <a:lnTo>
                    <a:pt x="2011" y="2108"/>
                  </a:lnTo>
                  <a:lnTo>
                    <a:pt x="1912" y="2119"/>
                  </a:lnTo>
                  <a:lnTo>
                    <a:pt x="1778" y="2119"/>
                  </a:lnTo>
                  <a:lnTo>
                    <a:pt x="1778" y="2121"/>
                  </a:lnTo>
                  <a:lnTo>
                    <a:pt x="1705" y="2113"/>
                  </a:lnTo>
                  <a:lnTo>
                    <a:pt x="1634" y="2102"/>
                  </a:lnTo>
                  <a:lnTo>
                    <a:pt x="1563" y="2086"/>
                  </a:lnTo>
                  <a:lnTo>
                    <a:pt x="1496" y="2065"/>
                  </a:lnTo>
                  <a:lnTo>
                    <a:pt x="1429" y="2039"/>
                  </a:lnTo>
                  <a:lnTo>
                    <a:pt x="1366" y="2009"/>
                  </a:lnTo>
                  <a:lnTo>
                    <a:pt x="1304" y="1974"/>
                  </a:lnTo>
                  <a:lnTo>
                    <a:pt x="1244" y="1936"/>
                  </a:lnTo>
                  <a:lnTo>
                    <a:pt x="1187" y="1893"/>
                  </a:lnTo>
                  <a:lnTo>
                    <a:pt x="1134" y="1847"/>
                  </a:lnTo>
                  <a:lnTo>
                    <a:pt x="1084" y="1796"/>
                  </a:lnTo>
                  <a:lnTo>
                    <a:pt x="1035" y="1742"/>
                  </a:lnTo>
                  <a:lnTo>
                    <a:pt x="993" y="1684"/>
                  </a:lnTo>
                  <a:lnTo>
                    <a:pt x="953" y="1625"/>
                  </a:lnTo>
                  <a:lnTo>
                    <a:pt x="918" y="1561"/>
                  </a:lnTo>
                  <a:lnTo>
                    <a:pt x="886" y="1494"/>
                  </a:lnTo>
                  <a:lnTo>
                    <a:pt x="826" y="1518"/>
                  </a:lnTo>
                  <a:lnTo>
                    <a:pt x="845" y="1558"/>
                  </a:lnTo>
                  <a:lnTo>
                    <a:pt x="864" y="1597"/>
                  </a:lnTo>
                  <a:lnTo>
                    <a:pt x="884" y="1634"/>
                  </a:lnTo>
                  <a:lnTo>
                    <a:pt x="907" y="1671"/>
                  </a:lnTo>
                  <a:lnTo>
                    <a:pt x="929" y="1707"/>
                  </a:lnTo>
                  <a:lnTo>
                    <a:pt x="953" y="1740"/>
                  </a:lnTo>
                  <a:lnTo>
                    <a:pt x="979" y="1774"/>
                  </a:lnTo>
                  <a:lnTo>
                    <a:pt x="1006" y="1808"/>
                  </a:lnTo>
                  <a:lnTo>
                    <a:pt x="312" y="1808"/>
                  </a:lnTo>
                  <a:lnTo>
                    <a:pt x="312" y="1871"/>
                  </a:lnTo>
                  <a:lnTo>
                    <a:pt x="1045" y="1871"/>
                  </a:lnTo>
                  <a:lnTo>
                    <a:pt x="1048" y="1873"/>
                  </a:lnTo>
                  <a:lnTo>
                    <a:pt x="1058" y="1880"/>
                  </a:lnTo>
                  <a:lnTo>
                    <a:pt x="1071" y="1890"/>
                  </a:lnTo>
                  <a:lnTo>
                    <a:pt x="1088" y="1901"/>
                  </a:lnTo>
                  <a:lnTo>
                    <a:pt x="1106" y="1914"/>
                  </a:lnTo>
                  <a:lnTo>
                    <a:pt x="1125" y="1929"/>
                  </a:lnTo>
                  <a:lnTo>
                    <a:pt x="1144" y="1942"/>
                  </a:lnTo>
                  <a:lnTo>
                    <a:pt x="1160" y="1955"/>
                  </a:lnTo>
                  <a:lnTo>
                    <a:pt x="0" y="1955"/>
                  </a:lnTo>
                  <a:lnTo>
                    <a:pt x="0" y="2018"/>
                  </a:lnTo>
                  <a:lnTo>
                    <a:pt x="1252" y="2018"/>
                  </a:lnTo>
                  <a:lnTo>
                    <a:pt x="1284" y="2039"/>
                  </a:lnTo>
                  <a:lnTo>
                    <a:pt x="1317" y="2058"/>
                  </a:lnTo>
                  <a:lnTo>
                    <a:pt x="1351" y="2074"/>
                  </a:lnTo>
                  <a:lnTo>
                    <a:pt x="1386" y="2091"/>
                  </a:lnTo>
                  <a:lnTo>
                    <a:pt x="1420" y="2106"/>
                  </a:lnTo>
                  <a:lnTo>
                    <a:pt x="1455" y="2119"/>
                  </a:lnTo>
                  <a:lnTo>
                    <a:pt x="1493" y="2132"/>
                  </a:lnTo>
                  <a:lnTo>
                    <a:pt x="1528" y="2143"/>
                  </a:lnTo>
                  <a:lnTo>
                    <a:pt x="1565" y="2155"/>
                  </a:lnTo>
                  <a:lnTo>
                    <a:pt x="1603" y="2162"/>
                  </a:lnTo>
                  <a:lnTo>
                    <a:pt x="1640" y="2171"/>
                  </a:lnTo>
                  <a:lnTo>
                    <a:pt x="1679" y="2177"/>
                  </a:lnTo>
                  <a:lnTo>
                    <a:pt x="1716" y="2183"/>
                  </a:lnTo>
                  <a:lnTo>
                    <a:pt x="1756" y="2184"/>
                  </a:lnTo>
                  <a:lnTo>
                    <a:pt x="1795" y="2188"/>
                  </a:lnTo>
                  <a:lnTo>
                    <a:pt x="1834" y="2188"/>
                  </a:lnTo>
                  <a:lnTo>
                    <a:pt x="1845" y="2188"/>
                  </a:lnTo>
                  <a:lnTo>
                    <a:pt x="1854" y="2188"/>
                  </a:lnTo>
                  <a:lnTo>
                    <a:pt x="1866" y="2188"/>
                  </a:lnTo>
                  <a:lnTo>
                    <a:pt x="1875" y="2186"/>
                  </a:lnTo>
                  <a:lnTo>
                    <a:pt x="1884" y="2186"/>
                  </a:lnTo>
                  <a:lnTo>
                    <a:pt x="1894" y="2186"/>
                  </a:lnTo>
                  <a:lnTo>
                    <a:pt x="1905" y="2184"/>
                  </a:lnTo>
                  <a:lnTo>
                    <a:pt x="1914" y="2184"/>
                  </a:lnTo>
                  <a:lnTo>
                    <a:pt x="2866" y="2184"/>
                  </a:lnTo>
                  <a:lnTo>
                    <a:pt x="2866" y="2119"/>
                  </a:lnTo>
                  <a:lnTo>
                    <a:pt x="2215" y="2119"/>
                  </a:lnTo>
                  <a:lnTo>
                    <a:pt x="2243" y="2108"/>
                  </a:lnTo>
                  <a:lnTo>
                    <a:pt x="2271" y="2097"/>
                  </a:lnTo>
                  <a:lnTo>
                    <a:pt x="2298" y="2084"/>
                  </a:lnTo>
                  <a:lnTo>
                    <a:pt x="2325" y="2071"/>
                  </a:lnTo>
                  <a:lnTo>
                    <a:pt x="2351" y="2058"/>
                  </a:lnTo>
                  <a:lnTo>
                    <a:pt x="2377" y="2043"/>
                  </a:lnTo>
                  <a:lnTo>
                    <a:pt x="2403" y="2028"/>
                  </a:lnTo>
                  <a:lnTo>
                    <a:pt x="2427" y="2013"/>
                  </a:lnTo>
                  <a:lnTo>
                    <a:pt x="2453" y="1996"/>
                  </a:lnTo>
                  <a:lnTo>
                    <a:pt x="2478" y="1979"/>
                  </a:lnTo>
                  <a:lnTo>
                    <a:pt x="2500" y="1961"/>
                  </a:lnTo>
                  <a:lnTo>
                    <a:pt x="2524" y="1942"/>
                  </a:lnTo>
                  <a:lnTo>
                    <a:pt x="2547" y="1923"/>
                  </a:lnTo>
                  <a:lnTo>
                    <a:pt x="2569" y="1903"/>
                  </a:lnTo>
                  <a:lnTo>
                    <a:pt x="2591" y="1882"/>
                  </a:lnTo>
                  <a:lnTo>
                    <a:pt x="2612" y="1862"/>
                  </a:lnTo>
                  <a:lnTo>
                    <a:pt x="2612" y="1871"/>
                  </a:lnTo>
                  <a:lnTo>
                    <a:pt x="3194" y="1871"/>
                  </a:lnTo>
                  <a:lnTo>
                    <a:pt x="3194" y="1808"/>
                  </a:lnTo>
                  <a:lnTo>
                    <a:pt x="2662" y="18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Rectangle 50"/>
            <p:cNvSpPr>
              <a:spLocks noChangeArrowheads="1"/>
            </p:cNvSpPr>
            <p:nvPr/>
          </p:nvSpPr>
          <p:spPr bwMode="auto">
            <a:xfrm>
              <a:off x="2922" y="2922"/>
              <a:ext cx="635" cy="3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Oval 51"/>
            <p:cNvSpPr>
              <a:spLocks noChangeArrowheads="1"/>
            </p:cNvSpPr>
            <p:nvPr/>
          </p:nvSpPr>
          <p:spPr bwMode="auto">
            <a:xfrm>
              <a:off x="2880" y="1872"/>
              <a:ext cx="912" cy="91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WordArt 52"/>
            <p:cNvSpPr>
              <a:spLocks noChangeArrowheads="1" noChangeShapeType="1" noTextEdit="1"/>
            </p:cNvSpPr>
            <p:nvPr/>
          </p:nvSpPr>
          <p:spPr bwMode="auto">
            <a:xfrm>
              <a:off x="3144" y="2000"/>
              <a:ext cx="384" cy="6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.VnTifani Heavy"/>
                </a:rPr>
                <a:t>?</a:t>
              </a:r>
            </a:p>
          </p:txBody>
        </p:sp>
      </p:grpSp>
      <p:sp>
        <p:nvSpPr>
          <p:cNvPr id="3081" name="Text Box 53"/>
          <p:cNvSpPr txBox="1">
            <a:spLocks noChangeArrowheads="1"/>
          </p:cNvSpPr>
          <p:nvPr/>
        </p:nvSpPr>
        <p:spPr bwMode="auto">
          <a:xfrm>
            <a:off x="3352800" y="2514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latin typeface=".Vn3DH" pitchFamily="34" charset="0"/>
            </a:endParaRP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3276600" y="2514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(x - y)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5638800" y="2514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…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3581400" y="3733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…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5867400" y="3733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…</a:t>
            </a:r>
          </a:p>
        </p:txBody>
      </p:sp>
      <p:sp>
        <p:nvSpPr>
          <p:cNvPr id="3086" name="Text Box 59"/>
          <p:cNvSpPr txBox="1">
            <a:spLocks noChangeArrowheads="1"/>
          </p:cNvSpPr>
          <p:nvPr/>
        </p:nvSpPr>
        <p:spPr bwMode="auto">
          <a:xfrm>
            <a:off x="5486400" y="2209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latin typeface=".Vn3DH" pitchFamily="34" charset="0"/>
            </a:endParaRP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5410200" y="2514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(x - y)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3429000" y="3733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(x + y)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5638800" y="3733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(x + y)</a:t>
            </a:r>
          </a:p>
        </p:txBody>
      </p:sp>
    </p:spTree>
    <p:extLst>
      <p:ext uri="{BB962C8B-B14F-4D97-AF65-F5344CB8AC3E}">
        <p14:creationId xmlns:p14="http://schemas.microsoft.com/office/powerpoint/2010/main" xmlns="" val="54238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86" grpId="0"/>
      <p:bldP spid="6190" grpId="0"/>
      <p:bldP spid="6198" grpId="0"/>
      <p:bldP spid="6200" grpId="0"/>
      <p:bldP spid="6200" grpId="1"/>
      <p:bldP spid="6201" grpId="0"/>
      <p:bldP spid="6201" grpId="1"/>
      <p:bldP spid="6202" grpId="0"/>
      <p:bldP spid="6202" grpId="1"/>
      <p:bldP spid="6204" grpId="0"/>
      <p:bldP spid="6205" grpId="0"/>
      <p:bldP spid="62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930" y="0"/>
            <a:ext cx="916393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914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 26   BÀI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ĐỒNG MẪU THỨC NHIỀU PHÂN THỨC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4947155"/>
              </p:ext>
            </p:extLst>
          </p:nvPr>
        </p:nvGraphicFramePr>
        <p:xfrm>
          <a:off x="428625" y="609600"/>
          <a:ext cx="7612063" cy="1141413"/>
        </p:xfrm>
        <a:graphic>
          <a:graphicData uri="http://schemas.openxmlformats.org/presentationml/2006/ole">
            <p:oleObj spid="_x0000_s14418" name="Equation" r:id="rId3" imgW="2286000" imgH="419100" progId="Equation.DSMT4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1570324"/>
              </p:ext>
            </p:extLst>
          </p:nvPr>
        </p:nvGraphicFramePr>
        <p:xfrm>
          <a:off x="3019425" y="609600"/>
          <a:ext cx="1295400" cy="625475"/>
        </p:xfrm>
        <a:graphic>
          <a:graphicData uri="http://schemas.openxmlformats.org/presentationml/2006/ole">
            <p:oleObj spid="_x0000_s14419" name="Equation" r:id="rId4" imgW="342603" imgH="164957" progId="Equation.DSMT4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80758026"/>
              </p:ext>
            </p:extLst>
          </p:nvPr>
        </p:nvGraphicFramePr>
        <p:xfrm>
          <a:off x="462622" y="2133600"/>
          <a:ext cx="7637462" cy="1144587"/>
        </p:xfrm>
        <a:graphic>
          <a:graphicData uri="http://schemas.openxmlformats.org/presentationml/2006/ole">
            <p:oleObj spid="_x0000_s14420" name="Equation" r:id="rId5" imgW="2286000" imgH="419100" progId="Equation.DSMT4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2083843"/>
              </p:ext>
            </p:extLst>
          </p:nvPr>
        </p:nvGraphicFramePr>
        <p:xfrm>
          <a:off x="3067050" y="2133600"/>
          <a:ext cx="1247775" cy="627062"/>
        </p:xfrm>
        <a:graphic>
          <a:graphicData uri="http://schemas.openxmlformats.org/presentationml/2006/ole">
            <p:oleObj spid="_x0000_s14421" name="Equation" r:id="rId6" imgW="355138" imgH="177569" progId="Equation.DSMT4">
              <p:embed/>
            </p:oleObj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1643363"/>
              </p:ext>
            </p:extLst>
          </p:nvPr>
        </p:nvGraphicFramePr>
        <p:xfrm>
          <a:off x="6019800" y="533400"/>
          <a:ext cx="1295400" cy="625475"/>
        </p:xfrm>
        <a:graphic>
          <a:graphicData uri="http://schemas.openxmlformats.org/presentationml/2006/ole">
            <p:oleObj spid="_x0000_s14422" name="Equation" r:id="rId7" imgW="342603" imgH="164957" progId="Equation.DSMT4">
              <p:embed/>
            </p:oleObj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9391069"/>
              </p:ext>
            </p:extLst>
          </p:nvPr>
        </p:nvGraphicFramePr>
        <p:xfrm>
          <a:off x="6096000" y="2057400"/>
          <a:ext cx="1247775" cy="627062"/>
        </p:xfrm>
        <a:graphic>
          <a:graphicData uri="http://schemas.openxmlformats.org/presentationml/2006/ole">
            <p:oleObj spid="_x0000_s14423" name="Equation" r:id="rId8" imgW="355138" imgH="177569" progId="Equation.DSMT4">
              <p:embed/>
            </p:oleObj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04800" y="3657600"/>
            <a:ext cx="77724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b="1" i="1" kern="0" dirty="0">
                <a:latin typeface=".VnTime" pitchFamily="34" charset="0"/>
              </a:rPr>
              <a:t>     </a:t>
            </a:r>
            <a:r>
              <a:rPr lang="en-US" sz="4000" b="1" i="1" kern="0" dirty="0">
                <a:latin typeface=".VnTime" pitchFamily="34" charset="0"/>
              </a:rPr>
              <a:t> 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Quy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mÉu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nhiÒu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4000" b="1" i="1" kern="0" dirty="0" err="1" smtClean="0">
                <a:solidFill>
                  <a:srgbClr val="FF0000"/>
                </a:solidFill>
                <a:latin typeface=".VnTime" pitchFamily="34" charset="0"/>
              </a:rPr>
              <a:t>biÕn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smtClean="0">
                <a:solidFill>
                  <a:srgbClr val="FF0000"/>
                </a:solidFill>
                <a:latin typeface=".VnTime" pitchFamily="34" charset="0"/>
              </a:rPr>
              <a:t>®</a:t>
            </a:r>
            <a:r>
              <a:rPr lang="en-US" sz="4000" b="1" i="1" kern="0" dirty="0" err="1" smtClean="0">
                <a:solidFill>
                  <a:srgbClr val="FF0000"/>
                </a:solidFill>
                <a:latin typeface=".VnTime" pitchFamily="34" charset="0"/>
              </a:rPr>
              <a:t>æi</a:t>
            </a:r>
            <a:r>
              <a:rPr lang="en-US" sz="4000" b="1" i="1" kern="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®·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cho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thµnh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nh÷ng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míi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cã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cïng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mÉu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4000" b="1" i="1" kern="0" dirty="0" err="1" smtClean="0">
                <a:solidFill>
                  <a:srgbClr val="FF0000"/>
                </a:solidFill>
                <a:latin typeface=".VnTime" pitchFamily="34" charset="0"/>
              </a:rPr>
              <a:t>lÇn</a:t>
            </a:r>
            <a:r>
              <a:rPr lang="en-US" sz="4000" b="1" i="1" kern="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4000" b="1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kern="0" dirty="0" err="1" smtClean="0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4000" b="1" i="1" kern="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4000" b="1" i="1" kern="0" dirty="0">
                <a:solidFill>
                  <a:srgbClr val="FF0000"/>
                </a:solidFill>
                <a:latin typeface=".VnTime" pitchFamily="34" charset="0"/>
              </a:rPr>
              <a:t> ®· </a:t>
            </a:r>
            <a:r>
              <a:rPr lang="en-US" sz="4000" b="1" i="1" kern="0" dirty="0" err="1">
                <a:solidFill>
                  <a:srgbClr val="FF0000"/>
                </a:solidFill>
                <a:latin typeface=".VnTime" pitchFamily="34" charset="0"/>
              </a:rPr>
              <a:t>cho</a:t>
            </a:r>
            <a:r>
              <a:rPr lang="en-US" sz="4000" b="1" i="1" kern="0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  <a:endParaRPr lang="en-US" sz="4000" b="1" i="1" kern="0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0102551"/>
              </p:ext>
            </p:extLst>
          </p:nvPr>
        </p:nvGraphicFramePr>
        <p:xfrm>
          <a:off x="5483249" y="1295400"/>
          <a:ext cx="2906078" cy="685800"/>
        </p:xfrm>
        <a:graphic>
          <a:graphicData uri="http://schemas.openxmlformats.org/presentationml/2006/ole">
            <p:oleObj spid="_x0000_s14424" name="Equation" r:id="rId9" imgW="863225" imgH="203112" progId="Equation.DSMT4">
              <p:embed/>
            </p:oleObj>
          </a:graphicData>
        </a:graphic>
      </p:graphicFrame>
      <p:graphicFrame>
        <p:nvGraphicFramePr>
          <p:cNvPr id="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6288268"/>
              </p:ext>
            </p:extLst>
          </p:nvPr>
        </p:nvGraphicFramePr>
        <p:xfrm>
          <a:off x="5334000" y="2743200"/>
          <a:ext cx="2906078" cy="685800"/>
        </p:xfrm>
        <a:graphic>
          <a:graphicData uri="http://schemas.openxmlformats.org/presentationml/2006/ole">
            <p:oleObj spid="_x0000_s14425" name="Equation" r:id="rId10" imgW="863225" imgH="203112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7134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0389937"/>
              </p:ext>
            </p:extLst>
          </p:nvPr>
        </p:nvGraphicFramePr>
        <p:xfrm>
          <a:off x="473173" y="889576"/>
          <a:ext cx="7527827" cy="1128782"/>
        </p:xfrm>
        <a:graphic>
          <a:graphicData uri="http://schemas.openxmlformats.org/presentationml/2006/ole">
            <p:oleObj spid="_x0000_s13499" name="Equation" r:id="rId3" imgW="2286000" imgH="419100" progId="Equation.DSMT4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2363376"/>
              </p:ext>
            </p:extLst>
          </p:nvPr>
        </p:nvGraphicFramePr>
        <p:xfrm>
          <a:off x="3027363" y="915366"/>
          <a:ext cx="1087437" cy="525062"/>
        </p:xfrm>
        <a:graphic>
          <a:graphicData uri="http://schemas.openxmlformats.org/presentationml/2006/ole">
            <p:oleObj spid="_x0000_s13500" name="Equation" r:id="rId4" imgW="342603" imgH="164957" progId="Equation.DSMT4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388938" y="2427288"/>
          <a:ext cx="7637462" cy="1144587"/>
        </p:xfrm>
        <a:graphic>
          <a:graphicData uri="http://schemas.openxmlformats.org/presentationml/2006/ole">
            <p:oleObj spid="_x0000_s13501" name="Equation" r:id="rId5" imgW="2286000" imgH="419100" progId="Equation.DSMT4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77153451"/>
              </p:ext>
            </p:extLst>
          </p:nvPr>
        </p:nvGraphicFramePr>
        <p:xfrm>
          <a:off x="3090863" y="2427288"/>
          <a:ext cx="1176337" cy="591161"/>
        </p:xfrm>
        <a:graphic>
          <a:graphicData uri="http://schemas.openxmlformats.org/presentationml/2006/ole">
            <p:oleObj spid="_x0000_s13502" name="Equation" r:id="rId6" imgW="355138" imgH="177569" progId="Equation.DSMT4">
              <p:embed/>
            </p:oleObj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6131145"/>
              </p:ext>
            </p:extLst>
          </p:nvPr>
        </p:nvGraphicFramePr>
        <p:xfrm>
          <a:off x="5861844" y="891921"/>
          <a:ext cx="1148556" cy="554572"/>
        </p:xfrm>
        <a:graphic>
          <a:graphicData uri="http://schemas.openxmlformats.org/presentationml/2006/ole">
            <p:oleObj spid="_x0000_s13503" name="Equation" r:id="rId7" imgW="342603" imgH="164957" progId="Equation.DSMT4">
              <p:embed/>
            </p:oleObj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3808883"/>
              </p:ext>
            </p:extLst>
          </p:nvPr>
        </p:nvGraphicFramePr>
        <p:xfrm>
          <a:off x="6146067" y="2362200"/>
          <a:ext cx="1060450" cy="532923"/>
        </p:xfrm>
        <a:graphic>
          <a:graphicData uri="http://schemas.openxmlformats.org/presentationml/2006/ole">
            <p:oleObj spid="_x0000_s13504" name="Equation" r:id="rId8" imgW="355138" imgH="177569" progId="Equation.DSMT4">
              <p:embed/>
            </p:oleObj>
          </a:graphicData>
        </a:graphic>
      </p:graphicFrame>
      <p:sp>
        <p:nvSpPr>
          <p:cNvPr id="24" name="Rectangle 80"/>
          <p:cNvSpPr>
            <a:spLocks noChangeArrowheads="1"/>
          </p:cNvSpPr>
          <p:nvPr/>
        </p:nvSpPr>
        <p:spPr bwMode="auto">
          <a:xfrm>
            <a:off x="454416" y="3505200"/>
            <a:ext cx="20002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altLang="en-US" sz="2800" dirty="0" err="1">
                <a:solidFill>
                  <a:srgbClr val="200CB4"/>
                </a:solidFill>
                <a:latin typeface=".VnTime" pitchFamily="34" charset="0"/>
              </a:rPr>
              <a:t>Ký</a:t>
            </a:r>
            <a:r>
              <a:rPr lang="en-US" altLang="en-US" sz="2800" dirty="0">
                <a:solidFill>
                  <a:srgbClr val="200CB4"/>
                </a:solidFill>
                <a:latin typeface=".VnTime" pitchFamily="34" charset="0"/>
              </a:rPr>
              <a:t> </a:t>
            </a:r>
            <a:r>
              <a:rPr lang="en-US" altLang="en-US" sz="2800" dirty="0" err="1">
                <a:solidFill>
                  <a:srgbClr val="200CB4"/>
                </a:solidFill>
                <a:latin typeface=".VnTime" pitchFamily="34" charset="0"/>
              </a:rPr>
              <a:t>hiÖu</a:t>
            </a:r>
            <a:r>
              <a:rPr lang="en-US" altLang="en-US" sz="2800" dirty="0">
                <a:solidFill>
                  <a:srgbClr val="200CB4"/>
                </a:solidFill>
                <a:latin typeface=".VnTime" pitchFamily="34" charset="0"/>
              </a:rPr>
              <a:t>  MTC</a:t>
            </a:r>
          </a:p>
        </p:txBody>
      </p:sp>
      <p:graphicFrame>
        <p:nvGraphicFramePr>
          <p:cNvPr id="2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8922056"/>
              </p:ext>
            </p:extLst>
          </p:nvPr>
        </p:nvGraphicFramePr>
        <p:xfrm>
          <a:off x="2458964" y="3583732"/>
          <a:ext cx="3046413" cy="635000"/>
        </p:xfrm>
        <a:graphic>
          <a:graphicData uri="http://schemas.openxmlformats.org/presentationml/2006/ole">
            <p:oleObj spid="_x0000_s13505" name="Equation" r:id="rId9" imgW="977476" imgH="203112" progId="Equation.DSMT4">
              <p:embed/>
            </p:oleObj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84590296"/>
              </p:ext>
            </p:extLst>
          </p:nvPr>
        </p:nvGraphicFramePr>
        <p:xfrm>
          <a:off x="5334000" y="1447800"/>
          <a:ext cx="2690813" cy="635000"/>
        </p:xfrm>
        <a:graphic>
          <a:graphicData uri="http://schemas.openxmlformats.org/presentationml/2006/ole">
            <p:oleObj spid="_x0000_s13506" name="Equation" r:id="rId10" imgW="863225" imgH="203112" progId="Equation.DSMT4">
              <p:embed/>
            </p:oleObj>
          </a:graphicData>
        </a:graphic>
      </p:graphicFrame>
      <p:graphicFrame>
        <p:nvGraphicFramePr>
          <p:cNvPr id="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4326143"/>
              </p:ext>
            </p:extLst>
          </p:nvPr>
        </p:nvGraphicFramePr>
        <p:xfrm>
          <a:off x="5286375" y="2928938"/>
          <a:ext cx="2638425" cy="622637"/>
        </p:xfrm>
        <a:graphic>
          <a:graphicData uri="http://schemas.openxmlformats.org/presentationml/2006/ole">
            <p:oleObj spid="_x0000_s13507" name="Equation" r:id="rId11" imgW="863225" imgH="203112" progId="Equation.DSMT4">
              <p:embed/>
            </p:oleObj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328613" y="4464050"/>
          <a:ext cx="3148012" cy="679450"/>
        </p:xfrm>
        <a:graphic>
          <a:graphicData uri="http://schemas.openxmlformats.org/presentationml/2006/ole">
            <p:oleObj spid="_x0000_s13508" name="Equation" r:id="rId12" imgW="1384300" imgH="254000" progId="Equation.DSMT4">
              <p:embed/>
            </p:oleObj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/>
        </p:nvGraphicFramePr>
        <p:xfrm>
          <a:off x="5292725" y="4405313"/>
          <a:ext cx="1331913" cy="720725"/>
        </p:xfrm>
        <a:graphic>
          <a:graphicData uri="http://schemas.openxmlformats.org/presentationml/2006/ole">
            <p:oleObj spid="_x0000_s13509" name="Equation" r:id="rId13" imgW="469696" imgH="253890" progId="Equation.DSMT4">
              <p:embed/>
            </p:oleObj>
          </a:graphicData>
        </a:graphic>
      </p:graphicFrame>
      <p:graphicFrame>
        <p:nvGraphicFramePr>
          <p:cNvPr id="26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7175" y="4857750"/>
          <a:ext cx="1295400" cy="727075"/>
        </p:xfrm>
        <a:graphic>
          <a:graphicData uri="http://schemas.openxmlformats.org/presentationml/2006/ole">
            <p:oleObj spid="_x0000_s13510" name="Equation" r:id="rId14" imgW="469696" imgH="253890" progId="Equation.DSMT4">
              <p:embed/>
            </p:oleObj>
          </a:graphicData>
        </a:graphic>
      </p:graphicFrame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6175375" y="3613150"/>
            <a:ext cx="2808288" cy="792163"/>
          </a:xfrm>
          <a:prstGeom prst="wedgeRoundRectCallout">
            <a:avLst>
              <a:gd name="adj1" fmla="val -61704"/>
              <a:gd name="adj2" fmla="val 60421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nhất</a:t>
            </a:r>
            <a:endParaRPr lang="en-US" dirty="0"/>
          </a:p>
        </p:txBody>
      </p:sp>
      <p:sp>
        <p:nvSpPr>
          <p:cNvPr id="29" name="AutoShape 16"/>
          <p:cNvSpPr>
            <a:spLocks noChangeArrowheads="1"/>
          </p:cNvSpPr>
          <p:nvPr/>
        </p:nvSpPr>
        <p:spPr bwMode="auto">
          <a:xfrm>
            <a:off x="5500688" y="5786438"/>
            <a:ext cx="3313112" cy="792162"/>
          </a:xfrm>
          <a:prstGeom prst="wedgeRoundRectCallout">
            <a:avLst>
              <a:gd name="adj1" fmla="val -38310"/>
              <a:gd name="adj2" fmla="val -98699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Mẫu thức của phân thức thứ hai</a:t>
            </a:r>
          </a:p>
        </p:txBody>
      </p:sp>
      <p:graphicFrame>
        <p:nvGraphicFramePr>
          <p:cNvPr id="3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4503375"/>
              </p:ext>
            </p:extLst>
          </p:nvPr>
        </p:nvGraphicFramePr>
        <p:xfrm>
          <a:off x="261938" y="4930775"/>
          <a:ext cx="3222625" cy="620713"/>
        </p:xfrm>
        <a:graphic>
          <a:graphicData uri="http://schemas.openxmlformats.org/presentationml/2006/ole">
            <p:oleObj spid="_x0000_s13511" name="Equation" r:id="rId15" imgW="1384300" imgH="254000" progId="Equation.DSMT4">
              <p:embed/>
            </p:oleObj>
          </a:graphicData>
        </a:graphic>
      </p:graphicFrame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3492500" y="4548188"/>
            <a:ext cx="208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chia </a:t>
            </a:r>
            <a:r>
              <a:rPr lang="en-US" b="1" dirty="0" err="1">
                <a:solidFill>
                  <a:srgbClr val="FF0000"/>
                </a:solidFill>
              </a:rPr>
              <a:t>hết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598863" y="5002213"/>
            <a:ext cx="215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chia </a:t>
            </a:r>
            <a:r>
              <a:rPr lang="en-US" b="1" dirty="0" err="1">
                <a:solidFill>
                  <a:srgbClr val="FF0000"/>
                </a:solidFill>
              </a:rPr>
              <a:t>hết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384" y="304800"/>
            <a:ext cx="57619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mÉu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 :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07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 animBg="1"/>
      <p:bldP spid="29" grpId="0" animBg="1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467165" y="228600"/>
            <a:ext cx="7696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3600" dirty="0">
                <a:solidFill>
                  <a:srgbClr val="FF0000"/>
                </a:solidFill>
                <a:latin typeface=".VnTime" pitchFamily="34" charset="0"/>
              </a:rPr>
              <a:t>?1</a:t>
            </a:r>
            <a:r>
              <a:rPr lang="en-US" sz="3600" dirty="0">
                <a:latin typeface=".VnTime" pitchFamily="34" charset="0"/>
              </a:rPr>
              <a:t>( </a:t>
            </a:r>
            <a:r>
              <a:rPr lang="en-US" sz="3600" dirty="0" err="1">
                <a:latin typeface=".VnTime" pitchFamily="34" charset="0"/>
              </a:rPr>
              <a:t>sgk</a:t>
            </a:r>
            <a:r>
              <a:rPr lang="en-US" sz="3600" dirty="0">
                <a:latin typeface=".VnTime" pitchFamily="34" charset="0"/>
              </a:rPr>
              <a:t>) : Cho </a:t>
            </a:r>
            <a:r>
              <a:rPr lang="en-US" sz="3600" dirty="0" err="1">
                <a:latin typeface=".VnTime" pitchFamily="34" charset="0"/>
              </a:rPr>
              <a:t>hai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ph©n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thøc</a:t>
            </a:r>
            <a:r>
              <a:rPr lang="en-US" sz="3600" dirty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3600" u="sng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1846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3645359"/>
              </p:ext>
            </p:extLst>
          </p:nvPr>
        </p:nvGraphicFramePr>
        <p:xfrm>
          <a:off x="1828799" y="1185202"/>
          <a:ext cx="1856125" cy="1176997"/>
        </p:xfrm>
        <a:graphic>
          <a:graphicData uri="http://schemas.openxmlformats.org/presentationml/2006/ole">
            <p:oleObj spid="_x0000_s4286" name="Equation" r:id="rId3" imgW="431613" imgH="418918" progId="">
              <p:embed/>
            </p:oleObj>
          </a:graphicData>
        </a:graphic>
      </p:graphicFrame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3800915" y="1191065"/>
            <a:ext cx="1028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3600" dirty="0">
                <a:latin typeface=".VnTime" pitchFamily="34" charset="0"/>
              </a:rPr>
              <a:t>vµ</a:t>
            </a:r>
            <a:r>
              <a:rPr lang="en-US" sz="3600" dirty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3600" u="sng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1846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2574136"/>
              </p:ext>
            </p:extLst>
          </p:nvPr>
        </p:nvGraphicFramePr>
        <p:xfrm>
          <a:off x="4572000" y="1161894"/>
          <a:ext cx="1289142" cy="1200306"/>
        </p:xfrm>
        <a:graphic>
          <a:graphicData uri="http://schemas.openxmlformats.org/presentationml/2006/ole">
            <p:oleObj spid="_x0000_s4287" name="Equation" r:id="rId4" imgW="355446" imgH="418918" progId="">
              <p:embed/>
            </p:oleObj>
          </a:graphicData>
        </a:graphic>
      </p:graphicFrame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495300" y="2743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3600" dirty="0" err="1">
                <a:latin typeface=".VnTime" pitchFamily="34" charset="0"/>
              </a:rPr>
              <a:t>Cã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thÓ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chän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mÉu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thøc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chung</a:t>
            </a:r>
            <a:r>
              <a:rPr lang="en-US" sz="3600" dirty="0">
                <a:latin typeface=".VnTime" pitchFamily="34" charset="0"/>
              </a:rPr>
              <a:t> lµ 12x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y</a:t>
            </a:r>
            <a:r>
              <a:rPr lang="en-US" sz="3600" baseline="30000" dirty="0">
                <a:latin typeface=".VnTime" pitchFamily="34" charset="0"/>
              </a:rPr>
              <a:t>3</a:t>
            </a:r>
            <a:r>
              <a:rPr lang="en-US" sz="3600" dirty="0">
                <a:latin typeface=".VnTime" pitchFamily="34" charset="0"/>
              </a:rPr>
              <a:t>z </a:t>
            </a:r>
            <a:r>
              <a:rPr lang="en-US" sz="3600" dirty="0" err="1">
                <a:latin typeface=".VnTime" pitchFamily="34" charset="0"/>
              </a:rPr>
              <a:t>hoÆc</a:t>
            </a:r>
            <a:r>
              <a:rPr lang="en-US" sz="3600" dirty="0">
                <a:latin typeface=".VnTime" pitchFamily="34" charset="0"/>
              </a:rPr>
              <a:t> 24x</a:t>
            </a:r>
            <a:r>
              <a:rPr lang="en-US" sz="3600" baseline="30000" dirty="0">
                <a:latin typeface=".VnTime" pitchFamily="34" charset="0"/>
              </a:rPr>
              <a:t>3</a:t>
            </a:r>
            <a:r>
              <a:rPr lang="en-US" sz="3600" dirty="0">
                <a:latin typeface=".VnTime" pitchFamily="34" charset="0"/>
              </a:rPr>
              <a:t>y</a:t>
            </a:r>
            <a:r>
              <a:rPr lang="en-US" sz="3600" baseline="30000" dirty="0">
                <a:latin typeface=".VnTime" pitchFamily="34" charset="0"/>
              </a:rPr>
              <a:t>4</a:t>
            </a:r>
            <a:r>
              <a:rPr lang="en-US" sz="3600" dirty="0">
                <a:latin typeface=".VnTime" pitchFamily="34" charset="0"/>
              </a:rPr>
              <a:t>z hay </a:t>
            </a:r>
            <a:r>
              <a:rPr lang="en-US" sz="3600" dirty="0" err="1">
                <a:latin typeface=".VnTime" pitchFamily="34" charset="0"/>
              </a:rPr>
              <a:t>kh«ng</a:t>
            </a:r>
            <a:r>
              <a:rPr lang="en-US" sz="3600" dirty="0">
                <a:latin typeface=".VnTime" pitchFamily="34" charset="0"/>
              </a:rPr>
              <a:t> ? </a:t>
            </a:r>
            <a:r>
              <a:rPr lang="en-US" sz="3600" dirty="0" err="1">
                <a:latin typeface=".VnTime" pitchFamily="34" charset="0"/>
              </a:rPr>
              <a:t>NÕu</a:t>
            </a:r>
            <a:r>
              <a:rPr lang="en-US" sz="3600" dirty="0">
                <a:latin typeface=".VnTime" pitchFamily="34" charset="0"/>
              </a:rPr>
              <a:t> ®­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3600" dirty="0" err="1">
                <a:latin typeface=".VnTime" pitchFamily="34" charset="0"/>
              </a:rPr>
              <a:t>c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th</a:t>
            </a:r>
            <a:r>
              <a:rPr lang="en-US" sz="3600" dirty="0">
                <a:latin typeface=".VnTime" pitchFamily="34" charset="0"/>
              </a:rPr>
              <a:t>× </a:t>
            </a:r>
            <a:r>
              <a:rPr lang="en-US" sz="3600" dirty="0" err="1">
                <a:latin typeface=".VnTime" pitchFamily="34" charset="0"/>
              </a:rPr>
              <a:t>mÉu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chung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nµo</a:t>
            </a:r>
            <a:r>
              <a:rPr lang="en-US" sz="3600" dirty="0">
                <a:latin typeface=".VnTime" pitchFamily="34" charset="0"/>
              </a:rPr>
              <a:t> ®¬n </a:t>
            </a:r>
            <a:r>
              <a:rPr lang="en-US" sz="3600" dirty="0" err="1">
                <a:latin typeface=".VnTime" pitchFamily="34" charset="0"/>
              </a:rPr>
              <a:t>gi¶n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h¬n</a:t>
            </a:r>
            <a:r>
              <a:rPr lang="en-US" sz="3600" dirty="0">
                <a:latin typeface=".VnTime" pitchFamily="34" charset="0"/>
              </a:rPr>
              <a:t> ? </a:t>
            </a:r>
            <a:endParaRPr lang="en-US" sz="3600" dirty="0" smtClean="0">
              <a:latin typeface=".VnTime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3600" dirty="0">
              <a:latin typeface=".VnTime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5300" y="4867422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sz="3600" b="1" i="1" u="sng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sz="3600" b="1" i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u="sng" dirty="0" err="1">
                <a:solidFill>
                  <a:srgbClr val="FF0000"/>
                </a:solidFill>
                <a:latin typeface=".VnTime" pitchFamily="34" charset="0"/>
              </a:rPr>
              <a:t>xÐt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: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Khi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MTC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ph©n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ta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nªn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chän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MTC ®¬n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gi¶n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.VnTime" pitchFamily="34" charset="0"/>
              </a:rPr>
              <a:t>nhÊt</a:t>
            </a:r>
            <a:r>
              <a:rPr lang="en-US" sz="36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.VnTime" pitchFamily="34" charset="0"/>
              </a:rPr>
              <a:t>.   </a:t>
            </a:r>
            <a:endParaRPr lang="en-US" sz="36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69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4" grpId="0"/>
      <p:bldP spid="18466" grpId="0"/>
      <p:bldP spid="1846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0"/>
          <p:cNvSpPr>
            <a:spLocks noChangeArrowheads="1"/>
          </p:cNvSpPr>
          <p:nvPr/>
        </p:nvSpPr>
        <p:spPr bwMode="auto">
          <a:xfrm>
            <a:off x="219954" y="676788"/>
            <a:ext cx="1227846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.VnTime" pitchFamily="34" charset="0"/>
              </a:rPr>
              <a:t>VÝ </a:t>
            </a:r>
            <a:r>
              <a:rPr lang="en-US" altLang="en-US" sz="4400" b="1" dirty="0" err="1">
                <a:solidFill>
                  <a:srgbClr val="FF0000"/>
                </a:solidFill>
                <a:latin typeface=".VnTime" pitchFamily="34" charset="0"/>
              </a:rPr>
              <a:t>dô</a:t>
            </a:r>
            <a:r>
              <a:rPr lang="en-US" altLang="en-US" sz="4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  <a:latin typeface=".VnTime" pitchFamily="34" charset="0"/>
              </a:rPr>
              <a:t>1</a:t>
            </a:r>
            <a:r>
              <a:rPr lang="en-US" altLang="en-US" sz="4400" dirty="0" smtClean="0">
                <a:latin typeface=".VnTime" pitchFamily="34" charset="0"/>
              </a:rPr>
              <a:t>:</a:t>
            </a:r>
            <a:endParaRPr lang="en-US" altLang="en-US" sz="4400" dirty="0">
              <a:latin typeface=".VnTime" pitchFamily="34" charset="0"/>
            </a:endParaRPr>
          </a:p>
        </p:txBody>
      </p:sp>
      <p:sp>
        <p:nvSpPr>
          <p:cNvPr id="14" name="Rectangle 80"/>
          <p:cNvSpPr>
            <a:spLocks noChangeArrowheads="1"/>
          </p:cNvSpPr>
          <p:nvPr/>
        </p:nvSpPr>
        <p:spPr bwMode="auto">
          <a:xfrm>
            <a:off x="2286000" y="1057788"/>
            <a:ext cx="2000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r>
              <a:rPr lang="en-US" altLang="en-US" sz="4400" dirty="0" err="1">
                <a:latin typeface=".VnTime" pitchFamily="34" charset="0"/>
              </a:rPr>
              <a:t>T×m</a:t>
            </a:r>
            <a:r>
              <a:rPr lang="en-US" altLang="en-US" sz="4400" dirty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mÉu</a:t>
            </a:r>
            <a:r>
              <a:rPr lang="en-US" altLang="en-US" sz="4400" dirty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thøc</a:t>
            </a:r>
            <a:r>
              <a:rPr lang="en-US" altLang="en-US" sz="4400" dirty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chung</a:t>
            </a:r>
            <a:r>
              <a:rPr lang="en-US" altLang="en-US" sz="4400" dirty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cña</a:t>
            </a:r>
            <a:r>
              <a:rPr lang="en-US" altLang="en-US" sz="4400" dirty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hai</a:t>
            </a:r>
            <a:r>
              <a:rPr lang="en-US" altLang="en-US" sz="4400" dirty="0">
                <a:latin typeface=".VnTime" pitchFamily="34" charset="0"/>
              </a:rPr>
              <a:t> </a:t>
            </a:r>
            <a:endParaRPr lang="en-US" altLang="en-US" sz="4400" dirty="0" smtClean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en-US" sz="4400" dirty="0" err="1" smtClean="0">
                <a:latin typeface=".VnTime" pitchFamily="34" charset="0"/>
              </a:rPr>
              <a:t>ph©n</a:t>
            </a:r>
            <a:r>
              <a:rPr lang="en-US" altLang="en-US" sz="4400" dirty="0" smtClean="0">
                <a:latin typeface=".VnTime" pitchFamily="34" charset="0"/>
              </a:rPr>
              <a:t> </a:t>
            </a:r>
            <a:r>
              <a:rPr lang="en-US" altLang="en-US" sz="4400" dirty="0" err="1">
                <a:latin typeface=".VnTime" pitchFamily="34" charset="0"/>
              </a:rPr>
              <a:t>thøc</a:t>
            </a:r>
            <a:endParaRPr lang="en-US" altLang="en-US" sz="4400" dirty="0">
              <a:latin typeface=".VnTime" pitchFamily="34" charset="0"/>
            </a:endParaRP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81836235"/>
              </p:ext>
            </p:extLst>
          </p:nvPr>
        </p:nvGraphicFramePr>
        <p:xfrm>
          <a:off x="736478" y="2438400"/>
          <a:ext cx="2387722" cy="1447800"/>
        </p:xfrm>
        <a:graphic>
          <a:graphicData uri="http://schemas.openxmlformats.org/presentationml/2006/ole">
            <p:oleObj spid="_x0000_s5298" name="Equation" r:id="rId3" imgW="812520" imgH="393480" progId="Equation.DSMT4">
              <p:embed/>
            </p:oleObj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4357699"/>
              </p:ext>
            </p:extLst>
          </p:nvPr>
        </p:nvGraphicFramePr>
        <p:xfrm>
          <a:off x="4419600" y="2275842"/>
          <a:ext cx="2590800" cy="1697339"/>
        </p:xfrm>
        <a:graphic>
          <a:graphicData uri="http://schemas.openxmlformats.org/presentationml/2006/ole">
            <p:oleObj spid="_x0000_s5299" name="Equation" r:id="rId4" imgW="596880" imgH="393480" progId="Equation.DSMT4">
              <p:embed/>
            </p:oleObj>
          </a:graphicData>
        </a:graphic>
      </p:graphicFrame>
      <p:sp>
        <p:nvSpPr>
          <p:cNvPr id="17" name="Rectangle 80"/>
          <p:cNvSpPr>
            <a:spLocks noChangeArrowheads="1"/>
          </p:cNvSpPr>
          <p:nvPr/>
        </p:nvSpPr>
        <p:spPr bwMode="auto">
          <a:xfrm>
            <a:off x="3448050" y="26670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r>
              <a:rPr lang="en-US" altLang="en-US" sz="4400" dirty="0">
                <a:latin typeface=".VnTime" pitchFamily="34" charset="0"/>
              </a:rPr>
              <a:t>vµ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8232" y="4419600"/>
            <a:ext cx="8552341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4400" dirty="0" smtClean="0">
                <a:latin typeface="VNI-Times" pitchFamily="2" charset="0"/>
              </a:rPr>
              <a:t>* </a:t>
            </a:r>
            <a:r>
              <a:rPr lang="en-US" sz="4400" b="1" i="1" dirty="0" err="1">
                <a:latin typeface="VNI-Times" pitchFamily="2" charset="0"/>
              </a:rPr>
              <a:t>G</a:t>
            </a:r>
            <a:r>
              <a:rPr lang="en-US" sz="4400" b="1" i="1" dirty="0" err="1" smtClean="0">
                <a:latin typeface="VNI-Times" pitchFamily="2" charset="0"/>
              </a:rPr>
              <a:t>ợi</a:t>
            </a:r>
            <a:r>
              <a:rPr lang="en-US" sz="4400" b="1" i="1" dirty="0" smtClean="0">
                <a:latin typeface="VNI-Times" pitchFamily="2" charset="0"/>
              </a:rPr>
              <a:t>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4400" dirty="0" err="1" smtClean="0">
                <a:latin typeface="VNI-Times" pitchFamily="2" charset="0"/>
              </a:rPr>
              <a:t>Phaân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tích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caùc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maãu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thöùc</a:t>
            </a:r>
            <a:r>
              <a:rPr lang="en-US" sz="4400" dirty="0" smtClean="0">
                <a:latin typeface="VNI-Times" pitchFamily="2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400" dirty="0" err="1" smtClean="0">
                <a:latin typeface="VNI-Times" pitchFamily="2" charset="0"/>
              </a:rPr>
              <a:t>thaønh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nhaân</a:t>
            </a:r>
            <a:r>
              <a:rPr lang="en-US" sz="4400" dirty="0" smtClean="0">
                <a:latin typeface="VNI-Times" pitchFamily="2" charset="0"/>
              </a:rPr>
              <a:t> </a:t>
            </a:r>
            <a:r>
              <a:rPr lang="en-US" sz="4400" dirty="0" err="1" smtClean="0">
                <a:latin typeface="VNI-Times" pitchFamily="2" charset="0"/>
              </a:rPr>
              <a:t>töû</a:t>
            </a:r>
            <a:r>
              <a:rPr lang="en-US" sz="4400" dirty="0" smtClean="0">
                <a:latin typeface="VNI-Times" pitchFamily="2" charset="0"/>
              </a:rPr>
              <a:t> : </a:t>
            </a:r>
            <a:endParaRPr lang="en-US" sz="4400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28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29" name="Group 153"/>
          <p:cNvGraphicFramePr>
            <a:graphicFrameLocks noGrp="1"/>
          </p:cNvGraphicFramePr>
          <p:nvPr/>
        </p:nvGraphicFramePr>
        <p:xfrm>
          <a:off x="609600" y="1371600"/>
          <a:ext cx="7696200" cy="4270375"/>
        </p:xfrm>
        <a:graphic>
          <a:graphicData uri="http://schemas.openxmlformats.org/drawingml/2006/table">
            <a:tbl>
              <a:tblPr/>
              <a:tblGrid>
                <a:gridCol w="3124200"/>
                <a:gridCol w="1676400"/>
                <a:gridCol w="1295400"/>
                <a:gridCol w="1600200"/>
              </a:tblGrid>
              <a:tr h="1261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Nh©n tö b»ng sè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Luü thõa cña x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Luü thõa cña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(x - 1 )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MÉu thøc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- 8x + 4 =...............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MÉu thøc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- 6x =.....................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MTC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..................................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..................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11" name="Rectangle 135"/>
          <p:cNvSpPr>
            <a:spLocks noChangeArrowheads="1"/>
          </p:cNvSpPr>
          <p:nvPr/>
        </p:nvSpPr>
        <p:spPr bwMode="auto">
          <a:xfrm>
            <a:off x="4267200" y="2971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24712" name="Rectangle 136"/>
          <p:cNvSpPr>
            <a:spLocks noChangeArrowheads="1"/>
          </p:cNvSpPr>
          <p:nvPr/>
        </p:nvSpPr>
        <p:spPr bwMode="auto">
          <a:xfrm>
            <a:off x="2514600" y="2819400"/>
            <a:ext cx="1828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4(x- 1)</a:t>
            </a:r>
            <a:r>
              <a:rPr lang="en-US" sz="24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n-US" sz="24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4713" name="Rectangle 137"/>
          <p:cNvSpPr>
            <a:spLocks noChangeArrowheads="1"/>
          </p:cNvSpPr>
          <p:nvPr/>
        </p:nvSpPr>
        <p:spPr bwMode="auto">
          <a:xfrm>
            <a:off x="4267200" y="396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 6</a:t>
            </a:r>
          </a:p>
        </p:txBody>
      </p:sp>
      <p:sp>
        <p:nvSpPr>
          <p:cNvPr id="24715" name="Rectangle 139"/>
          <p:cNvSpPr>
            <a:spLocks noChangeArrowheads="1"/>
          </p:cNvSpPr>
          <p:nvPr/>
        </p:nvSpPr>
        <p:spPr bwMode="auto">
          <a:xfrm>
            <a:off x="1924050" y="3886200"/>
            <a:ext cx="2133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 6x( x - 1)</a:t>
            </a:r>
          </a:p>
        </p:txBody>
      </p:sp>
      <p:sp>
        <p:nvSpPr>
          <p:cNvPr id="24716" name="Rectangle 140"/>
          <p:cNvSpPr>
            <a:spLocks noChangeArrowheads="1"/>
          </p:cNvSpPr>
          <p:nvPr/>
        </p:nvSpPr>
        <p:spPr bwMode="auto">
          <a:xfrm>
            <a:off x="3733800" y="4648200"/>
            <a:ext cx="205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       12</a:t>
            </a:r>
          </a:p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BCNN ( 4,6)</a:t>
            </a:r>
          </a:p>
        </p:txBody>
      </p:sp>
      <p:sp>
        <p:nvSpPr>
          <p:cNvPr id="24717" name="Rectangle 141"/>
          <p:cNvSpPr>
            <a:spLocks noChangeArrowheads="1"/>
          </p:cNvSpPr>
          <p:nvPr/>
        </p:nvSpPr>
        <p:spPr bwMode="auto">
          <a:xfrm>
            <a:off x="1066800" y="4876800"/>
            <a:ext cx="2133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008000"/>
                </a:solidFill>
                <a:latin typeface=".VnTime" pitchFamily="34" charset="0"/>
              </a:rPr>
              <a:t>  12x( x - 1)</a:t>
            </a:r>
            <a:r>
              <a:rPr lang="en-US" sz="2800" baseline="30000">
                <a:solidFill>
                  <a:srgbClr val="008000"/>
                </a:solidFill>
                <a:latin typeface=".VnTime" pitchFamily="34" charset="0"/>
              </a:rPr>
              <a:t>2</a:t>
            </a:r>
            <a:endParaRPr lang="en-US" sz="2800">
              <a:solidFill>
                <a:srgbClr val="008000"/>
              </a:solidFill>
              <a:latin typeface=".VnTime" pitchFamily="34" charset="0"/>
            </a:endParaRPr>
          </a:p>
        </p:txBody>
      </p:sp>
      <p:sp>
        <p:nvSpPr>
          <p:cNvPr id="24718" name="Rectangle 142"/>
          <p:cNvSpPr>
            <a:spLocks noChangeArrowheads="1"/>
          </p:cNvSpPr>
          <p:nvPr/>
        </p:nvSpPr>
        <p:spPr bwMode="auto">
          <a:xfrm>
            <a:off x="5715000" y="3886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x</a:t>
            </a:r>
          </a:p>
        </p:txBody>
      </p:sp>
      <p:sp>
        <p:nvSpPr>
          <p:cNvPr id="24719" name="Rectangle 143"/>
          <p:cNvSpPr>
            <a:spLocks noChangeArrowheads="1"/>
          </p:cNvSpPr>
          <p:nvPr/>
        </p:nvSpPr>
        <p:spPr bwMode="auto">
          <a:xfrm>
            <a:off x="5676900" y="4953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 x</a:t>
            </a:r>
          </a:p>
        </p:txBody>
      </p:sp>
      <p:sp>
        <p:nvSpPr>
          <p:cNvPr id="24720" name="Rectangle 144"/>
          <p:cNvSpPr>
            <a:spLocks noChangeArrowheads="1"/>
          </p:cNvSpPr>
          <p:nvPr/>
        </p:nvSpPr>
        <p:spPr bwMode="auto">
          <a:xfrm>
            <a:off x="6858000" y="3962400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( x - 1)</a:t>
            </a:r>
          </a:p>
        </p:txBody>
      </p:sp>
      <p:sp>
        <p:nvSpPr>
          <p:cNvPr id="24721" name="Rectangle 145"/>
          <p:cNvSpPr>
            <a:spLocks noChangeArrowheads="1"/>
          </p:cNvSpPr>
          <p:nvPr/>
        </p:nvSpPr>
        <p:spPr bwMode="auto">
          <a:xfrm>
            <a:off x="6705600" y="2933700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    (x - 1)</a:t>
            </a:r>
            <a:r>
              <a:rPr lang="en-US" sz="24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n-US" sz="24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4722" name="Rectangle 146"/>
          <p:cNvSpPr>
            <a:spLocks noChangeArrowheads="1"/>
          </p:cNvSpPr>
          <p:nvPr/>
        </p:nvSpPr>
        <p:spPr bwMode="auto">
          <a:xfrm>
            <a:off x="6800850" y="4953000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( x - 1)</a:t>
            </a:r>
            <a:r>
              <a:rPr lang="en-US" sz="28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98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11" grpId="0" autoUpdateAnimBg="0"/>
      <p:bldP spid="24712" grpId="0" autoUpdateAnimBg="0"/>
      <p:bldP spid="24713" grpId="0" autoUpdateAnimBg="0"/>
      <p:bldP spid="24715" grpId="0" autoUpdateAnimBg="0"/>
      <p:bldP spid="24716" grpId="0" autoUpdateAnimBg="0"/>
      <p:bldP spid="24717" grpId="0" build="p" autoUpdateAnimBg="0"/>
      <p:bldP spid="24718" grpId="0" autoUpdateAnimBg="0"/>
      <p:bldP spid="24719" grpId="0" autoUpdateAnimBg="0"/>
      <p:bldP spid="24720" grpId="0" autoUpdateAnimBg="0"/>
      <p:bldP spid="24721" grpId="0" autoUpdateAnimBg="0"/>
      <p:bldP spid="24722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106&quot;&gt;&lt;/object&gt;&lt;object type=&quot;2&quot; unique_id=&quot;10107&quot;&gt;&lt;object type=&quot;3&quot; unique_id=&quot;10108&quot;&gt;&lt;property id=&quot;20148&quot; value=&quot;5&quot;/&gt;&lt;property id=&quot;20300&quot; value=&quot;Slide 1&quot;/&gt;&lt;property id=&quot;20307&quot; value=&quot;257&quot;/&gt;&lt;/object&gt;&lt;object type=&quot;3&quot; unique_id=&quot;10133&quot;&gt;&lt;property id=&quot;20148&quot; value=&quot;5&quot;/&gt;&lt;property id=&quot;20300&quot; value=&quot;Slide 2 - &amp;quot;KIỂM TRA BÀI CŨ&amp;quot;&quot;/&gt;&lt;property id=&quot;20307&quot; value=&quot;259&quot;/&gt;&lt;/object&gt;&lt;object type=&quot;3&quot; unique_id=&quot;10166&quot;&gt;&lt;property id=&quot;20148&quot; value=&quot;5&quot;/&gt;&lt;property id=&quot;20300&quot; value=&quot;Slide 5&quot;/&gt;&lt;property id=&quot;20307&quot; value=&quot;261&quot;/&gt;&lt;/object&gt;&lt;object type=&quot;3&quot; unique_id=&quot;10192&quot;&gt;&lt;property id=&quot;20148&quot; value=&quot;5&quot;/&gt;&lt;property id=&quot;20300&quot; value=&quot;Slide 3&quot;/&gt;&lt;property id=&quot;20307&quot; value=&quot;264&quot;/&gt;&lt;/object&gt;&lt;object type=&quot;3&quot; unique_id=&quot;10193&quot;&gt;&lt;property id=&quot;20148&quot; value=&quot;5&quot;/&gt;&lt;property id=&quot;20300&quot; value=&quot;Slide 6&quot;/&gt;&lt;property id=&quot;20307&quot; value=&quot;263&quot;/&gt;&lt;/object&gt;&lt;object type=&quot;3&quot; unique_id=&quot;10297&quot;&gt;&lt;property id=&quot;20148&quot; value=&quot;5&quot;/&gt;&lt;property id=&quot;20300&quot; value=&quot;Slide 7&quot;/&gt;&lt;property id=&quot;20307&quot; value=&quot;269&quot;/&gt;&lt;/object&gt;&lt;object type=&quot;3&quot; unique_id=&quot;10398&quot;&gt;&lt;property id=&quot;20148&quot; value=&quot;5&quot;/&gt;&lt;property id=&quot;20300&quot; value=&quot;Slide 8&quot;/&gt;&lt;property id=&quot;20307&quot; value=&quot;272&quot;/&gt;&lt;/object&gt;&lt;object type=&quot;3&quot; unique_id=&quot;10472&quot;&gt;&lt;property id=&quot;20148&quot; value=&quot;5&quot;/&gt;&lt;property id=&quot;20300&quot; value=&quot;Slide 10 - &amp;quot;* Khi quy ®ång mÉu thøc nhiÒu ph©n thøc, muèn t×m MTC ta cã thÓ lµm như­ sau: &amp;quot;&quot;/&gt;&lt;property id=&quot;20307&quot; value=&quot;273&quot;/&gt;&lt;/object&gt;&lt;object type=&quot;3&quot; unique_id=&quot;10793&quot;&gt;&lt;property id=&quot;20148&quot; value=&quot;5&quot;/&gt;&lt;property id=&quot;20300&quot; value=&quot;Slide 12 - &amp;quot;§Ó quy ®ång mÉu thøc cña hai ph©n thøc     &amp;quot;&quot;/&gt;&lt;property id=&quot;20307&quot; value=&quot;275&quot;/&gt;&lt;/object&gt;&lt;object type=&quot;3&quot; unique_id=&quot;10878&quot;&gt;&lt;property id=&quot;20148&quot; value=&quot;5&quot;/&gt;&lt;property id=&quot;20300&quot; value=&quot;Slide 11 - &amp;quot;2. Quy ®ång mÉu thøc : &amp;quot;&quot;/&gt;&lt;property id=&quot;20307&quot; value=&quot;277&quot;/&gt;&lt;/object&gt;&lt;object type=&quot;3&quot; unique_id=&quot;11178&quot;&gt;&lt;property id=&quot;20148&quot; value=&quot;5&quot;/&gt;&lt;property id=&quot;20300&quot; value=&quot;Slide 13&quot;/&gt;&lt;property id=&quot;20307&quot; value=&quot;278&quot;/&gt;&lt;/object&gt;&lt;object type=&quot;3&quot; unique_id=&quot;11635&quot;&gt;&lt;property id=&quot;20148&quot; value=&quot;5&quot;/&gt;&lt;property id=&quot;20300&quot; value=&quot;Slide 16&quot;/&gt;&lt;property id=&quot;20307&quot; value=&quot;284&quot;/&gt;&lt;/object&gt;&lt;object type=&quot;3&quot; unique_id=&quot;11636&quot;&gt;&lt;property id=&quot;20148&quot; value=&quot;5&quot;/&gt;&lt;property id=&quot;20300&quot; value=&quot;Slide 14&quot;/&gt;&lt;property id=&quot;20307&quot; value=&quot;283&quot;/&gt;&lt;/object&gt;&lt;object type=&quot;3&quot; unique_id=&quot;11637&quot;&gt;&lt;property id=&quot;20148&quot; value=&quot;5&quot;/&gt;&lt;property id=&quot;20300&quot; value=&quot;Slide 15&quot;/&gt;&lt;property id=&quot;20307&quot; value=&quot;285&quot;/&gt;&lt;/object&gt;&lt;object type=&quot;3&quot; unique_id=&quot;11638&quot;&gt;&lt;property id=&quot;20148&quot; value=&quot;5&quot;/&gt;&lt;property id=&quot;20300&quot; value=&quot;Slide 17&quot;/&gt;&lt;property id=&quot;20307&quot; value=&quot;288&quot;/&gt;&lt;/object&gt;&lt;object type=&quot;3&quot; unique_id=&quot;11700&quot;&gt;&lt;property id=&quot;20148&quot; value=&quot;5&quot;/&gt;&lt;property id=&quot;20300&quot; value=&quot;Slide 18&quot;/&gt;&lt;property id=&quot;20307&quot; value=&quot;289&quot;/&gt;&lt;/object&gt;&lt;object type=&quot;3&quot; unique_id=&quot;12278&quot;&gt;&lt;property id=&quot;20148&quot; value=&quot;5&quot;/&gt;&lt;property id=&quot;20300&quot; value=&quot;Slide 9&quot;/&gt;&lt;property id=&quot;20307&quot; value=&quot;291&quot;/&gt;&lt;/object&gt;&lt;object type=&quot;3&quot; unique_id=&quot;12469&quot;&gt;&lt;property id=&quot;20148&quot; value=&quot;5&quot;/&gt;&lt;property id=&quot;20300&quot; value=&quot;Slide 4&quot;/&gt;&lt;property id=&quot;20307&quot; value=&quot;29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883</Words>
  <Application>Microsoft Office PowerPoint</Application>
  <PresentationFormat>On-screen Show (4:3)</PresentationFormat>
  <Paragraphs>142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Slide 1</vt:lpstr>
      <vt:lpstr>Slide 2</vt:lpstr>
      <vt:lpstr>KIỂM TRA BÀI CŨ</vt:lpstr>
      <vt:lpstr>Slide 4</vt:lpstr>
      <vt:lpstr>Slide 5</vt:lpstr>
      <vt:lpstr>Slide 6</vt:lpstr>
      <vt:lpstr>Slide 7</vt:lpstr>
      <vt:lpstr>Slide 8</vt:lpstr>
      <vt:lpstr>Slide 9</vt:lpstr>
      <vt:lpstr>Slide 10</vt:lpstr>
      <vt:lpstr>* Khi quy ®ång mÉu thøc nhiÒu ph©n thøc, muèn t×m MTC ta cã thÓ lµm như­ sau: </vt:lpstr>
      <vt:lpstr>2. Quy ®ång mÉu thøc : </vt:lpstr>
      <vt:lpstr>§Ó quy ®ång mÉu thøc cña hai ph©n thøc     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ntlap.BNI</cp:lastModifiedBy>
  <cp:revision>104</cp:revision>
  <dcterms:created xsi:type="dcterms:W3CDTF">2016-11-15T04:32:19Z</dcterms:created>
  <dcterms:modified xsi:type="dcterms:W3CDTF">2020-12-03T21:55:16Z</dcterms:modified>
</cp:coreProperties>
</file>