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18"/>
  </p:notesMasterIdLst>
  <p:sldIdLst>
    <p:sldId id="276" r:id="rId5"/>
    <p:sldId id="266" r:id="rId6"/>
    <p:sldId id="258" r:id="rId7"/>
    <p:sldId id="259" r:id="rId8"/>
    <p:sldId id="267" r:id="rId9"/>
    <p:sldId id="261" r:id="rId10"/>
    <p:sldId id="268" r:id="rId11"/>
    <p:sldId id="269" r:id="rId12"/>
    <p:sldId id="270" r:id="rId13"/>
    <p:sldId id="271" r:id="rId14"/>
    <p:sldId id="278" r:id="rId15"/>
    <p:sldId id="272" r:id="rId16"/>
    <p:sldId id="277" r:id="rId1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 sz="18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audio1.wav"/><Relationship Id="rId1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18.GIF"/><Relationship Id="rId4" Type="http://schemas.openxmlformats.org/officeDocument/2006/relationships/slide" Target="slide9.xml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Subtitle 2"/>
          <p:cNvSpPr txBox="1"/>
          <p:nvPr/>
        </p:nvSpPr>
        <p:spPr bwMode="auto">
          <a:xfrm>
            <a:off x="1057275" y="1874838"/>
            <a:ext cx="114776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vầ phù hợp thay cho ô vuông</a:t>
            </a:r>
            <a:endParaRPr kumimoji="0" lang="en-US" altLang="vi-V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uyp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uyu 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            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uýp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endParaRPr kumimoji="0" lang="vi-V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uynh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vi-VN" alt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uych 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       h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uých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tay            ph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ụ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uynh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0050" y="2057400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2" descr="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5795" y="2620328"/>
            <a:ext cx="782638" cy="78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2" descr="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6543" y="2668905"/>
            <a:ext cx="782637" cy="78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2" descr="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785" y="4148138"/>
            <a:ext cx="847725" cy="78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2" descr="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878" y="4148138"/>
            <a:ext cx="874712" cy="782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Title 1"/>
          <p:cNvSpPr txBox="1"/>
          <p:nvPr/>
        </p:nvSpPr>
        <p:spPr>
          <a:xfrm>
            <a:off x="989013" y="141288"/>
            <a:ext cx="10515600" cy="12239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 nhà đi chơi núi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16" cy="2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2513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1604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4037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5791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5490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4440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1375569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757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  <a:endParaRPr lang="en-US" sz="3600" b="1" i="1" kern="1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3"/>
          <p:cNvPicPr>
            <a:picLocks noChangeAspect="1"/>
          </p:cNvPicPr>
          <p:nvPr/>
        </p:nvPicPr>
        <p:blipFill>
          <a:blip r:embed="rId1"/>
          <a:srcRect l="8214" t="52271" r="9274" b="8466"/>
          <a:stretch>
            <a:fillRect/>
          </a:stretch>
        </p:blipFill>
        <p:spPr>
          <a:xfrm>
            <a:off x="1330325" y="1524000"/>
            <a:ext cx="9310688" cy="5383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itle 1"/>
          <p:cNvSpPr txBox="1"/>
          <p:nvPr/>
        </p:nvSpPr>
        <p:spPr>
          <a:xfrm>
            <a:off x="989013" y="141288"/>
            <a:ext cx="10515600" cy="12239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 nhà đi chơi núi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"/>
          <a:srcRect t="4153" b="83382"/>
          <a:stretch>
            <a:fillRect/>
          </a:stretch>
        </p:blipFill>
        <p:spPr>
          <a:xfrm>
            <a:off x="563563" y="433388"/>
            <a:ext cx="10861675" cy="5754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2351088"/>
            <a:ext cx="3648075" cy="1020763"/>
          </a:xfrm>
        </p:spPr>
        <p:txBody>
          <a:bodyPr vert="horz" wrap="square" lIns="91440" tIns="45720" rIns="91440" bIns="45720" numCol="1" anchor="t" anchorCtr="0" compatLnSpc="1"/>
          <a:p>
            <a:pPr marL="514350" indent="-514350">
              <a:buAutoNum type="arabicPeriod"/>
            </a:pPr>
            <a:r>
              <a:rPr lang="vi-VN" alt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 đình trong tranh </a:t>
            </a:r>
            <a:endParaRPr lang="vi-VN" alt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indent="-514350"/>
            <a:r>
              <a:rPr lang="vi-VN" alt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gồm những ai?</a:t>
            </a:r>
            <a:endParaRPr lang="en-US" alt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625" y="1212850"/>
            <a:ext cx="32448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/>
          <p:nvPr/>
        </p:nvSpPr>
        <p:spPr>
          <a:xfrm>
            <a:off x="182563" y="4591050"/>
            <a:ext cx="3282950" cy="977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Họ có vui không? 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Vì sao em biết?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00" y="0"/>
            <a:ext cx="81168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33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25" y="544513"/>
            <a:ext cx="733425" cy="109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charRg st="23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charRg st="2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charRg st="2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39913"/>
            <a:ext cx="2830513" cy="762000"/>
          </a:xfrm>
          <a:ln/>
        </p:spPr>
        <p:txBody>
          <a:bodyPr vert="horz" wrap="square" lIns="91440" tIns="45720" rIns="91440" bIns="45720" anchor="t"/>
          <a:p>
            <a:pPr eaLnBrk="1" hangingPunct="1">
              <a:buClrTx/>
              <a:buSzTx/>
            </a:pPr>
            <a:r>
              <a:rPr lang="en-US" alt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khuya</a:t>
            </a:r>
            <a:endParaRPr lang="en-US" altLang="en-US" sz="400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75" name="Subtitle 2"/>
          <p:cNvSpPr txBox="1"/>
          <p:nvPr/>
        </p:nvSpPr>
        <p:spPr>
          <a:xfrm>
            <a:off x="351155" y="2538730"/>
            <a:ext cx="11477625" cy="390080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mẹ cho nam và đức đi chơi núi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trước mẹ thức khuya để chuẩn bị quần áo, thức ăn, nước uống và cả túyp thuốc chống côn trùng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Càng lên cao đường càng dốc và khúc khuyủ, bố phải cõng Đức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2317750" y="1838325"/>
            <a:ext cx="3097213" cy="7604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Avant" panose="020BE2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tuýp thuốc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Subtitle 2"/>
          <p:cNvSpPr txBox="1"/>
          <p:nvPr/>
        </p:nvSpPr>
        <p:spPr>
          <a:xfrm>
            <a:off x="8764588" y="1843088"/>
            <a:ext cx="327025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khúc khuỷu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2413" y="1219200"/>
            <a:ext cx="1931988" cy="5445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96573" y="3399155"/>
            <a:ext cx="187325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099753" y="3520758"/>
            <a:ext cx="187325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071293" y="3398838"/>
            <a:ext cx="187325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94985" y="2605088"/>
            <a:ext cx="188913" cy="688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26653" y="2605088"/>
            <a:ext cx="187325" cy="688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431780" y="3398838"/>
            <a:ext cx="188913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Subtitle 2"/>
          <p:cNvSpPr txBox="1"/>
          <p:nvPr/>
        </p:nvSpPr>
        <p:spPr>
          <a:xfrm>
            <a:off x="5332413" y="1843088"/>
            <a:ext cx="327025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huỳnh huỵch</a:t>
            </a:r>
            <a:endParaRPr lang="en-US" alt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013518" y="4208780"/>
            <a:ext cx="188913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127933" y="5083493"/>
            <a:ext cx="188913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78848" y="5083493"/>
            <a:ext cx="188913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728460" y="4973638"/>
            <a:ext cx="188913" cy="687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14" name="Title 1"/>
          <p:cNvSpPr txBox="1"/>
          <p:nvPr/>
        </p:nvSpPr>
        <p:spPr>
          <a:xfrm>
            <a:off x="989013" y="141288"/>
            <a:ext cx="10515600" cy="12239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 nhà đi chơi núi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5" grpId="0"/>
      <p:bldP spid="13" grpId="0"/>
      <p:bldP spid="14" grpId="0"/>
      <p:bldP spid="8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6"/>
          <p:cNvPicPr>
            <a:picLocks noChangeAspect="1"/>
          </p:cNvPicPr>
          <p:nvPr/>
        </p:nvPicPr>
        <p:blipFill>
          <a:blip r:embed="rId1"/>
          <a:srcRect t="53593" b="8347"/>
          <a:stretch>
            <a:fillRect/>
          </a:stretch>
        </p:blipFill>
        <p:spPr>
          <a:xfrm>
            <a:off x="0" y="0"/>
            <a:ext cx="10706100" cy="482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7"/>
          <p:cNvPicPr>
            <a:picLocks noChangeAspect="1"/>
          </p:cNvPicPr>
          <p:nvPr/>
        </p:nvPicPr>
        <p:blipFill>
          <a:blip r:embed="rId2"/>
          <a:srcRect l="11398" t="11644" r="7149" b="69882"/>
          <a:stretch>
            <a:fillRect/>
          </a:stretch>
        </p:blipFill>
        <p:spPr>
          <a:xfrm>
            <a:off x="1249363" y="4827588"/>
            <a:ext cx="8783637" cy="20843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Straight Connector 2"/>
          <p:cNvCxnSpPr/>
          <p:nvPr/>
        </p:nvCxnSpPr>
        <p:spPr>
          <a:xfrm flipH="1">
            <a:off x="8696325" y="5970588"/>
            <a:ext cx="65088" cy="555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621713" y="5989638"/>
            <a:ext cx="65088" cy="554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62438" y="5592763"/>
            <a:ext cx="65088" cy="554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89413" y="5592763"/>
            <a:ext cx="63500" cy="554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982913" y="4368800"/>
            <a:ext cx="65088" cy="554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32113" y="4395788"/>
            <a:ext cx="50800" cy="487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77788" y="1298575"/>
            <a:ext cx="3367088" cy="4762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Arial" panose="020B0604020202020204" pitchFamily="34" charset="0"/>
              <a:buNone/>
            </a:pPr>
            <a:r>
              <a:rPr sz="2800" b="1" dirty="0">
                <a:solidFill>
                  <a:schemeClr val="bg1"/>
                </a:solidFill>
                <a:latin typeface=".VnAvant" panose="020BE200000000000000" pitchFamily="34" charset="0"/>
              </a:rPr>
              <a:t>3. Tr¶ lêi c©u hái</a:t>
            </a:r>
            <a:endParaRPr sz="2800" b="1" dirty="0">
              <a:solidFill>
                <a:schemeClr val="bg1"/>
              </a:solidFill>
              <a:latin typeface=".VnAvant" panose="020BE200000000000000" pitchFamily="34" charset="0"/>
            </a:endParaRPr>
          </a:p>
        </p:txBody>
      </p:sp>
      <p:sp>
        <p:nvSpPr>
          <p:cNvPr id="8" name="Text Placeholder 4"/>
          <p:cNvSpPr txBox="1"/>
          <p:nvPr/>
        </p:nvSpPr>
        <p:spPr>
          <a:xfrm>
            <a:off x="77788" y="2192338"/>
            <a:ext cx="4637087" cy="6270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v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Đức được bố mẹ cho đi đâu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/>
          <p:nvPr/>
        </p:nvSpPr>
        <p:spPr>
          <a:xfrm>
            <a:off x="77788" y="3352800"/>
            <a:ext cx="4637087" cy="6270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Mẹ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những gì cho chuyến đi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/>
          <p:nvPr/>
        </p:nvSpPr>
        <p:spPr>
          <a:xfrm>
            <a:off x="144463" y="5611813"/>
            <a:ext cx="4637087" cy="6270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đoạn đường dốc v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khúc khuỷu, bố phải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/>
          <p:nvPr/>
        </p:nvSpPr>
        <p:spPr bwMode="auto">
          <a:xfrm>
            <a:off x="77788" y="2192338"/>
            <a:ext cx="62261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14350" lvl="0" indent="-514350">
              <a:buAutoNum type="alphaLcPeriod"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v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Đức được bố mẹ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đi chơi núi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/>
          <p:nvPr/>
        </p:nvSpPr>
        <p:spPr>
          <a:xfrm>
            <a:off x="77788" y="3341688"/>
            <a:ext cx="6907212" cy="2003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Mẹ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nhiều thứ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chuyến đi như: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áo, thức ăn, nước uống v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tuýp thuốc chống côn trùng.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Placeholder 4"/>
          <p:cNvSpPr txBox="1"/>
          <p:nvPr/>
        </p:nvSpPr>
        <p:spPr>
          <a:xfrm>
            <a:off x="144463" y="5611813"/>
            <a:ext cx="7888287" cy="6270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đoạn đường dốc v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khuỷu, bố phải cõng Đức.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Title 1"/>
          <p:cNvSpPr txBox="1"/>
          <p:nvPr/>
        </p:nvSpPr>
        <p:spPr>
          <a:xfrm>
            <a:off x="989013" y="141288"/>
            <a:ext cx="10515600" cy="12239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 nhà đi chơi núi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1911350"/>
            <a:ext cx="6705600" cy="4946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Subtitle 2"/>
          <p:cNvSpPr txBox="1"/>
          <p:nvPr/>
        </p:nvSpPr>
        <p:spPr bwMode="auto">
          <a:xfrm>
            <a:off x="1060450" y="2035175"/>
            <a:ext cx="9404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Đến đoạn đường dốc và khúc khuỷu, bố phải cõng Đức.</a:t>
            </a:r>
            <a:endParaRPr lang="en-US" altLang="en-US" sz="32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992188" y="1470025"/>
            <a:ext cx="8539162" cy="9286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vào vở câu trả lời cho câu hỏi c ở mục 3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/>
          <p:nvPr/>
        </p:nvSpPr>
        <p:spPr bwMode="auto">
          <a:xfrm>
            <a:off x="1058863" y="2065338"/>
            <a:ext cx="8540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3200" dirty="0">
                <a:latin typeface="Times New Roman" panose="02020603050405020304" pitchFamily="18" charset="0"/>
              </a:rPr>
              <a:t>Đến đoạn đường dốc và khúc khuỷu, bố phải</a:t>
            </a:r>
            <a:r>
              <a:rPr lang="vi-VN" altLang="en-US" sz="3200" dirty="0">
                <a:latin typeface=".VnAvant" panose="020BE200000000000000" pitchFamily="34" charset="0"/>
              </a:rPr>
              <a:t>(...).</a:t>
            </a:r>
            <a:endParaRPr lang="en-US" altLang="en-US" sz="3200" dirty="0">
              <a:latin typeface=".VnAvant" panose="020BE2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4963" y="1481138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/>
          <p:nvPr/>
        </p:nvSpPr>
        <p:spPr bwMode="auto">
          <a:xfrm>
            <a:off x="957263" y="3362325"/>
            <a:ext cx="8540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vi-VN" sz="24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 từ ngữ để hoàn thiện câu và viết câu vào vở</a:t>
            </a:r>
            <a:endParaRPr kumimoji="0" lang="vi-V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/>
          <p:nvPr/>
        </p:nvSpPr>
        <p:spPr bwMode="auto">
          <a:xfrm>
            <a:off x="1060450" y="3998913"/>
            <a:ext cx="85407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thấp          khúc khuỷu     hào hứng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.VnAvant" panose="020BE200000000000000" pitchFamily="34" charset="0"/>
              <a:ea typeface="+mn-ea"/>
              <a:cs typeface="+mn-cs"/>
            </a:endParaRPr>
          </a:p>
        </p:txBody>
      </p:sp>
      <p:sp>
        <p:nvSpPr>
          <p:cNvPr id="14" name="Subtitle 2"/>
          <p:cNvSpPr txBox="1"/>
          <p:nvPr/>
        </p:nvSpPr>
        <p:spPr bwMode="auto">
          <a:xfrm>
            <a:off x="1060450" y="4735513"/>
            <a:ext cx="85407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3200" dirty="0">
                <a:latin typeface="Times New Roman" panose="02020603050405020304" pitchFamily="18" charset="0"/>
              </a:rPr>
              <a:t>Đường lên núi quanh co, </a:t>
            </a:r>
            <a:r>
              <a:rPr lang="vi-VN" altLang="en-US" sz="3200" dirty="0">
                <a:latin typeface=".VnAvant" panose="020BE200000000000000" pitchFamily="34" charset="0"/>
              </a:rPr>
              <a:t>(...).</a:t>
            </a:r>
            <a:endParaRPr lang="en-US" altLang="en-US" sz="3200" dirty="0">
              <a:latin typeface=".VnAvant" panose="020BE200000000000000" pitchFamily="34" charset="0"/>
            </a:endParaRPr>
          </a:p>
        </p:txBody>
      </p:sp>
      <p:sp>
        <p:nvSpPr>
          <p:cNvPr id="15" name="Subtitle 2"/>
          <p:cNvSpPr txBox="1"/>
          <p:nvPr/>
        </p:nvSpPr>
        <p:spPr bwMode="auto">
          <a:xfrm>
            <a:off x="1058863" y="4735513"/>
            <a:ext cx="8540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buNone/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Đường lên núi quanh co, khúc khuỷu</a:t>
            </a:r>
            <a:r>
              <a:rPr lang="vi-VN" altLang="en-US" sz="3200" dirty="0">
                <a:solidFill>
                  <a:srgbClr val="FF0000"/>
                </a:solidFill>
                <a:latin typeface=".VnAvant" panose="020BE200000000000000" pitchFamily="34" charset="0"/>
              </a:rPr>
              <a:t>.</a:t>
            </a:r>
            <a:endParaRPr lang="en-US" altLang="en-US" sz="3200" dirty="0">
              <a:solidFill>
                <a:srgbClr val="FF0000"/>
              </a:solidFill>
              <a:latin typeface=".VnAvant" panose="020BE2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1625" y="3446463"/>
            <a:ext cx="655638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9" name="Title 1"/>
          <p:cNvSpPr txBox="1"/>
          <p:nvPr/>
        </p:nvSpPr>
        <p:spPr>
          <a:xfrm>
            <a:off x="989013" y="141288"/>
            <a:ext cx="10515600" cy="12239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 nhà đi chơi núi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 animBg="1"/>
      <p:bldP spid="11" grpId="0"/>
      <p:bldP spid="12" grpId="0"/>
      <p:bldP spid="14" grpId="0"/>
      <p:bldP spid="14" grpId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6"/>
          <p:cNvPicPr>
            <a:picLocks noChangeAspect="1"/>
          </p:cNvPicPr>
          <p:nvPr/>
        </p:nvPicPr>
        <p:blipFill>
          <a:blip r:embed="rId1"/>
          <a:srcRect t="31689" b="8356"/>
          <a:stretch>
            <a:fillRect/>
          </a:stretch>
        </p:blipFill>
        <p:spPr>
          <a:xfrm>
            <a:off x="111125" y="0"/>
            <a:ext cx="11018838" cy="6945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3"/>
          <p:cNvPicPr>
            <a:picLocks noChangeAspect="1"/>
          </p:cNvPicPr>
          <p:nvPr/>
        </p:nvPicPr>
        <p:blipFill>
          <a:blip r:embed="rId1"/>
          <a:srcRect l="9122" t="7336" r="9596" b="61009"/>
          <a:stretch>
            <a:fillRect/>
          </a:stretch>
        </p:blipFill>
        <p:spPr>
          <a:xfrm>
            <a:off x="1155700" y="693738"/>
            <a:ext cx="10167938" cy="6091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itle 1"/>
          <p:cNvSpPr txBox="1"/>
          <p:nvPr/>
        </p:nvSpPr>
        <p:spPr>
          <a:xfrm>
            <a:off x="989013" y="141288"/>
            <a:ext cx="10515600" cy="12239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 ng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tháng năm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 nhà đi chơi núi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1603</Words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Calibri Light</vt:lpstr>
      <vt:lpstr>Times New Roman</vt:lpstr>
      <vt:lpstr>.VnAvant</vt:lpstr>
      <vt:lpstr>Microsoft YaHei</vt:lpstr>
      <vt:lpstr>Arial Unicode MS</vt:lpstr>
      <vt:lpstr>Segoe UI</vt:lpstr>
      <vt:lpstr>Times New Roman</vt:lpstr>
      <vt:lpstr>Tahoma</vt:lpstr>
      <vt:lpstr>VNI-Avo</vt:lpstr>
      <vt:lpstr>AvantGarde Normal</vt:lpstr>
      <vt:lpstr>.VnHelvetInsH</vt:lpstr>
      <vt:lpstr>Segoe Print</vt:lpstr>
      <vt:lpstr>SimHei</vt:lpstr>
      <vt:lpstr>Office Theme</vt:lpstr>
      <vt:lpstr>Bạn nhỏ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dcterms:created xsi:type="dcterms:W3CDTF">2020-08-08T08:08:51Z</dcterms:created>
  <dcterms:modified xsi:type="dcterms:W3CDTF">2020-08-23T01:56:53Z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