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57" r:id="rId3"/>
    <p:sldId id="256" r:id="rId4"/>
    <p:sldId id="259" r:id="rId5"/>
    <p:sldId id="260" r:id="rId6"/>
    <p:sldId id="274" r:id="rId7"/>
    <p:sldId id="275" r:id="rId8"/>
    <p:sldId id="262" r:id="rId9"/>
    <p:sldId id="277" r:id="rId10"/>
    <p:sldId id="278" r:id="rId11"/>
    <p:sldId id="276" r:id="rId12"/>
    <p:sldId id="279" r:id="rId13"/>
    <p:sldId id="281" r:id="rId14"/>
    <p:sldId id="282" r:id="rId15"/>
    <p:sldId id="284" r:id="rId16"/>
    <p:sldId id="283" r:id="rId17"/>
    <p:sldId id="285" r:id="rId18"/>
    <p:sldId id="286" r:id="rId19"/>
    <p:sldId id="261" r:id="rId20"/>
    <p:sldId id="263" r:id="rId21"/>
    <p:sldId id="273" r:id="rId22"/>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7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3.svg"/><Relationship Id="rId7" Type="http://schemas.openxmlformats.org/officeDocument/2006/relationships/image" Target="../media/image10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1.svg"/><Relationship Id="rId5" Type="http://schemas.openxmlformats.org/officeDocument/2006/relationships/image" Target="../media/image10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9.svg"/></Relationships>
</file>

<file path=ppt/slides/_rels/slide10.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2.svg"/><Relationship Id="rId7" Type="http://schemas.openxmlformats.org/officeDocument/2006/relationships/image" Target="../media/image4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67.svg"/><Relationship Id="rId4" Type="http://schemas.openxmlformats.org/officeDocument/2006/relationships/image" Target="../media/image28.png"/><Relationship Id="rId9" Type="http://schemas.openxmlformats.org/officeDocument/2006/relationships/image" Target="../media/image71.sv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3.svg"/><Relationship Id="rId7" Type="http://schemas.openxmlformats.org/officeDocument/2006/relationships/image" Target="../media/image10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11.svg"/><Relationship Id="rId5" Type="http://schemas.openxmlformats.org/officeDocument/2006/relationships/image" Target="../media/image10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9.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8.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0.svg"/><Relationship Id="rId4" Type="http://schemas.openxmlformats.org/officeDocument/2006/relationships/image" Target="../media/image16.png"/><Relationship Id="rId9" Type="http://schemas.openxmlformats.org/officeDocument/2006/relationships/image" Target="../media/image34.svg"/></Relationships>
</file>

<file path=ppt/slides/_rels/slide5.xml.rels><?xml version="1.0" encoding="UTF-8" standalone="yes"?>
<Relationships xmlns="http://schemas.openxmlformats.org/package/2006/relationships"><Relationship Id="rId7"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8.svg"/></Relationships>
</file>

<file path=ppt/slides/_rels/slide6.xml.rels><?xml version="1.0" encoding="UTF-8" standalone="yes"?>
<Relationships xmlns="http://schemas.openxmlformats.org/package/2006/relationships"><Relationship Id="rId7"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8.svg"/></Relationships>
</file>

<file path=ppt/slides/_rels/slide7.xml.rels><?xml version="1.0" encoding="UTF-8" standalone="yes"?>
<Relationships xmlns="http://schemas.openxmlformats.org/package/2006/relationships"><Relationship Id="rId7"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8.svg"/></Relationships>
</file>

<file path=ppt/slides/_rels/slide8.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21.png"/><Relationship Id="rId10" Type="http://schemas.openxmlformats.org/officeDocument/2006/relationships/image" Target="../media/image63.svg"/><Relationship Id="rId4" Type="http://schemas.openxmlformats.org/officeDocument/2006/relationships/image" Target="../media/image14.sv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D8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63400" y="18163"/>
            <a:ext cx="4579090" cy="4918944"/>
          </a:xfrm>
          <a:prstGeom prst="rect">
            <a:avLst/>
          </a:prstGeom>
        </p:spPr>
      </p:pic>
      <p:grpSp>
        <p:nvGrpSpPr>
          <p:cNvPr id="4" name="Group 4"/>
          <p:cNvGrpSpPr/>
          <p:nvPr/>
        </p:nvGrpSpPr>
        <p:grpSpPr>
          <a:xfrm>
            <a:off x="1266628" y="3423102"/>
            <a:ext cx="15408692" cy="4822084"/>
            <a:chOff x="0" y="0"/>
            <a:chExt cx="47364712" cy="6091581"/>
          </a:xfrm>
        </p:grpSpPr>
        <p:sp>
          <p:nvSpPr>
            <p:cNvPr id="5" name="Freeform 5"/>
            <p:cNvSpPr/>
            <p:nvPr/>
          </p:nvSpPr>
          <p:spPr>
            <a:xfrm>
              <a:off x="31750" y="31750"/>
              <a:ext cx="47301212" cy="6028081"/>
            </a:xfrm>
            <a:custGeom>
              <a:avLst/>
              <a:gdLst/>
              <a:ahLst/>
              <a:cxnLst/>
              <a:rect l="l" t="t" r="r" b="b"/>
              <a:pathLst>
                <a:path w="47301212" h="6028081">
                  <a:moveTo>
                    <a:pt x="47208501" y="6028081"/>
                  </a:moveTo>
                  <a:lnTo>
                    <a:pt x="92710" y="6028081"/>
                  </a:lnTo>
                  <a:cubicBezTo>
                    <a:pt x="41910" y="6028081"/>
                    <a:pt x="0" y="5986171"/>
                    <a:pt x="0" y="5935371"/>
                  </a:cubicBezTo>
                  <a:lnTo>
                    <a:pt x="0" y="92710"/>
                  </a:lnTo>
                  <a:cubicBezTo>
                    <a:pt x="0" y="41910"/>
                    <a:pt x="41910" y="0"/>
                    <a:pt x="92710" y="0"/>
                  </a:cubicBezTo>
                  <a:lnTo>
                    <a:pt x="47207233" y="0"/>
                  </a:lnTo>
                  <a:cubicBezTo>
                    <a:pt x="47258033" y="0"/>
                    <a:pt x="47299941" y="41910"/>
                    <a:pt x="47299941" y="92710"/>
                  </a:cubicBezTo>
                  <a:lnTo>
                    <a:pt x="47299941" y="5934101"/>
                  </a:lnTo>
                  <a:cubicBezTo>
                    <a:pt x="47301212" y="5986171"/>
                    <a:pt x="47259301" y="6028081"/>
                    <a:pt x="47208501" y="6028081"/>
                  </a:cubicBezTo>
                  <a:close/>
                </a:path>
              </a:pathLst>
            </a:custGeom>
            <a:solidFill>
              <a:srgbClr val="F5F5EF"/>
            </a:solidFill>
          </p:spPr>
        </p:sp>
        <p:sp>
          <p:nvSpPr>
            <p:cNvPr id="6" name="Freeform 6"/>
            <p:cNvSpPr/>
            <p:nvPr/>
          </p:nvSpPr>
          <p:spPr>
            <a:xfrm>
              <a:off x="0" y="0"/>
              <a:ext cx="47364712" cy="6091581"/>
            </a:xfrm>
            <a:custGeom>
              <a:avLst/>
              <a:gdLst/>
              <a:ahLst/>
              <a:cxnLst/>
              <a:rect l="l" t="t" r="r" b="b"/>
              <a:pathLst>
                <a:path w="47364712" h="6091581">
                  <a:moveTo>
                    <a:pt x="47240251" y="59690"/>
                  </a:moveTo>
                  <a:cubicBezTo>
                    <a:pt x="47275812" y="59690"/>
                    <a:pt x="47305023" y="88900"/>
                    <a:pt x="47305023" y="124460"/>
                  </a:cubicBezTo>
                  <a:lnTo>
                    <a:pt x="47305023" y="5967121"/>
                  </a:lnTo>
                  <a:cubicBezTo>
                    <a:pt x="47305023" y="6002681"/>
                    <a:pt x="47275812" y="6031891"/>
                    <a:pt x="47240251" y="6031891"/>
                  </a:cubicBezTo>
                  <a:lnTo>
                    <a:pt x="124460" y="6031891"/>
                  </a:lnTo>
                  <a:cubicBezTo>
                    <a:pt x="88900" y="6031891"/>
                    <a:pt x="59690" y="6002681"/>
                    <a:pt x="59690" y="5967121"/>
                  </a:cubicBezTo>
                  <a:lnTo>
                    <a:pt x="59690" y="124460"/>
                  </a:lnTo>
                  <a:cubicBezTo>
                    <a:pt x="59690" y="88900"/>
                    <a:pt x="88900" y="59690"/>
                    <a:pt x="124460" y="59690"/>
                  </a:cubicBezTo>
                  <a:lnTo>
                    <a:pt x="47240251" y="59690"/>
                  </a:lnTo>
                  <a:moveTo>
                    <a:pt x="47240251" y="0"/>
                  </a:moveTo>
                  <a:lnTo>
                    <a:pt x="124460" y="0"/>
                  </a:lnTo>
                  <a:cubicBezTo>
                    <a:pt x="55880" y="0"/>
                    <a:pt x="0" y="55880"/>
                    <a:pt x="0" y="124460"/>
                  </a:cubicBezTo>
                  <a:lnTo>
                    <a:pt x="0" y="5967121"/>
                  </a:lnTo>
                  <a:cubicBezTo>
                    <a:pt x="0" y="6035701"/>
                    <a:pt x="55880" y="6091581"/>
                    <a:pt x="124460" y="6091581"/>
                  </a:cubicBezTo>
                  <a:lnTo>
                    <a:pt x="47240251" y="6091581"/>
                  </a:lnTo>
                  <a:cubicBezTo>
                    <a:pt x="47308833" y="6091581"/>
                    <a:pt x="47364712" y="6035701"/>
                    <a:pt x="47364712" y="5967121"/>
                  </a:cubicBezTo>
                  <a:lnTo>
                    <a:pt x="47364712" y="124460"/>
                  </a:lnTo>
                  <a:cubicBezTo>
                    <a:pt x="47364712" y="55880"/>
                    <a:pt x="47308833" y="0"/>
                    <a:pt x="47240251" y="0"/>
                  </a:cubicBezTo>
                  <a:close/>
                </a:path>
              </a:pathLst>
            </a:custGeom>
            <a:solidFill>
              <a:srgbClr val="253140"/>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61124">
            <a:off x="789112" y="7647139"/>
            <a:ext cx="2530199" cy="11960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06600" y="7326300"/>
            <a:ext cx="3121006" cy="203149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1263">
            <a:off x="9757029" y="-784181"/>
            <a:ext cx="2722659" cy="29594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07535">
            <a:off x="16644937" y="925955"/>
            <a:ext cx="1581760" cy="1509862"/>
          </a:xfrm>
          <a:prstGeom prst="rect">
            <a:avLst/>
          </a:prstGeom>
        </p:spPr>
      </p:pic>
      <p:sp>
        <p:nvSpPr>
          <p:cNvPr id="12" name="TextBox 2"/>
          <p:cNvSpPr txBox="1"/>
          <p:nvPr/>
        </p:nvSpPr>
        <p:spPr>
          <a:xfrm>
            <a:off x="2142830" y="4302730"/>
            <a:ext cx="13633543" cy="2929585"/>
          </a:xfrm>
          <a:prstGeom prst="rect">
            <a:avLst/>
          </a:prstGeom>
        </p:spPr>
        <p:txBody>
          <a:bodyPr wrap="square" lIns="0" tIns="0" rIns="0" bIns="0" rtlCol="0" anchor="t">
            <a:spAutoFit/>
          </a:bodyPr>
          <a:lstStyle/>
          <a:p>
            <a:pPr algn="ctr">
              <a:lnSpc>
                <a:spcPts val="12000"/>
              </a:lnSpc>
            </a:pPr>
            <a:r>
              <a:rPr lang="vi-VN" sz="7200" b="1" dirty="0" smtClean="0">
                <a:solidFill>
                  <a:srgbClr val="253140"/>
                </a:solidFill>
              </a:rPr>
              <a:t>CHÀO MỪNG CÁC EM ĐẾN VỚI BÀI HỌC NGÀY HÔM NAY!</a:t>
            </a:r>
            <a:endParaRPr lang="en-US" sz="7200" b="1" dirty="0">
              <a:solidFill>
                <a:srgbClr val="25314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51907" y="8190796"/>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9445" y="1504549"/>
            <a:ext cx="3643819" cy="954107"/>
          </a:xfrm>
          <a:prstGeom prst="rect">
            <a:avLst/>
          </a:prstGeom>
          <a:noFill/>
        </p:spPr>
        <p:txBody>
          <a:bodyPr wrap="none" rtlCol="0">
            <a:spAutoFit/>
          </a:bodyPr>
          <a:lstStyle/>
          <a:p>
            <a:pPr algn="ctr"/>
            <a:r>
              <a:rPr lang="vi-VN" sz="5600" b="1" dirty="0" smtClean="0"/>
              <a:t>BÀI TẬP 1</a:t>
            </a:r>
            <a:endParaRPr lang="en-US" sz="5600" b="1" dirty="0"/>
          </a:p>
        </p:txBody>
      </p:sp>
      <p:sp>
        <p:nvSpPr>
          <p:cNvPr id="19" name="Rectangle 18"/>
          <p:cNvSpPr/>
          <p:nvPr/>
        </p:nvSpPr>
        <p:spPr>
          <a:xfrm>
            <a:off x="1577177" y="2375877"/>
            <a:ext cx="15702771" cy="6247864"/>
          </a:xfrm>
          <a:prstGeom prst="rect">
            <a:avLst/>
          </a:prstGeom>
        </p:spPr>
        <p:txBody>
          <a:bodyPr wrap="square">
            <a:spAutoFit/>
          </a:bodyPr>
          <a:lstStyle/>
          <a:p>
            <a:pPr algn="just">
              <a:lnSpc>
                <a:spcPct val="150000"/>
              </a:lnSpc>
              <a:spcBef>
                <a:spcPts val="600"/>
              </a:spcBef>
              <a:spcAft>
                <a:spcPts val="600"/>
              </a:spcAft>
            </a:pPr>
            <a:r>
              <a:rPr lang="vi-VN" sz="4000" dirty="0" smtClean="0">
                <a:ea typeface="Times New Roman" panose="02020603050405020304" pitchFamily="18" charset="0"/>
                <a:cs typeface="Arial" panose="020B0604020202020204" pitchFamily="34" charset="0"/>
              </a:rPr>
              <a:t>c</a:t>
            </a:r>
            <a:r>
              <a:rPr lang="vi-VN" sz="4000" dirty="0">
                <a:ea typeface="Times New Roman" panose="02020603050405020304" pitchFamily="18" charset="0"/>
                <a:cs typeface="Arial" panose="020B0604020202020204" pitchFamily="34" charset="0"/>
              </a:rPr>
              <a:t>. Người nói: Thuý Kiều. </a:t>
            </a:r>
          </a:p>
          <a:p>
            <a:pPr algn="just">
              <a:lnSpc>
                <a:spcPct val="150000"/>
              </a:lnSpc>
              <a:spcBef>
                <a:spcPts val="600"/>
              </a:spcBef>
              <a:spcAft>
                <a:spcPts val="600"/>
              </a:spcAft>
            </a:pPr>
            <a:r>
              <a:rPr lang="vi-VN" sz="4000" dirty="0">
                <a:ea typeface="Times New Roman" panose="02020603050405020304" pitchFamily="18" charset="0"/>
                <a:cs typeface="Arial" panose="020B0604020202020204" pitchFamily="34" charset="0"/>
              </a:rPr>
              <a:t>- Người nghe: Hoạn Thư.</a:t>
            </a:r>
          </a:p>
          <a:p>
            <a:pPr marL="571500" indent="-571500" algn="just">
              <a:lnSpc>
                <a:spcPct val="150000"/>
              </a:lnSpc>
              <a:spcBef>
                <a:spcPts val="600"/>
              </a:spcBef>
              <a:spcAft>
                <a:spcPts val="600"/>
              </a:spcAft>
              <a:buFont typeface="Symbol" panose="05050102010706020507" pitchFamily="18" charset="2"/>
              <a:buChar char="Þ"/>
            </a:pPr>
            <a:r>
              <a:rPr lang="vi-VN" sz="4000" b="1" dirty="0" smtClean="0">
                <a:ea typeface="Times New Roman" panose="02020603050405020304" pitchFamily="18" charset="0"/>
                <a:cs typeface="Arial" panose="020B0604020202020204" pitchFamily="34" charset="0"/>
              </a:rPr>
              <a:t>Hàm </a:t>
            </a:r>
            <a:r>
              <a:rPr lang="vi-VN" sz="4000" b="1" dirty="0">
                <a:ea typeface="Times New Roman" panose="02020603050405020304" pitchFamily="18" charset="0"/>
                <a:cs typeface="Arial" panose="020B0604020202020204" pitchFamily="34" charset="0"/>
              </a:rPr>
              <a:t>ý ở câu 1: </a:t>
            </a:r>
            <a:r>
              <a:rPr lang="vi-VN" sz="4000" dirty="0">
                <a:ea typeface="Times New Roman" panose="02020603050405020304" pitchFamily="18" charset="0"/>
                <a:cs typeface="Arial" panose="020B0604020202020204" pitchFamily="34" charset="0"/>
              </a:rPr>
              <a:t>mát mẻ, giễu cợt: quyền quý như tiểu thư cũng có lúc phải đến trước “Hoa nô” này ư ? </a:t>
            </a:r>
          </a:p>
          <a:p>
            <a:pPr marL="571500" indent="-571500" algn="just">
              <a:lnSpc>
                <a:spcPct val="150000"/>
              </a:lnSpc>
              <a:spcBef>
                <a:spcPts val="600"/>
              </a:spcBef>
              <a:spcAft>
                <a:spcPts val="600"/>
              </a:spcAft>
              <a:buFont typeface="Symbol" panose="05050102010706020507" pitchFamily="18" charset="2"/>
              <a:buChar char="Þ"/>
            </a:pPr>
            <a:r>
              <a:rPr lang="vi-VN" sz="4000" b="1" dirty="0" smtClean="0">
                <a:ea typeface="Times New Roman" panose="02020603050405020304" pitchFamily="18" charset="0"/>
                <a:cs typeface="Arial" panose="020B0604020202020204" pitchFamily="34" charset="0"/>
              </a:rPr>
              <a:t>Hàm </a:t>
            </a:r>
            <a:r>
              <a:rPr lang="vi-VN" sz="4000" b="1" dirty="0">
                <a:ea typeface="Times New Roman" panose="02020603050405020304" pitchFamily="18" charset="0"/>
                <a:cs typeface="Arial" panose="020B0604020202020204" pitchFamily="34" charset="0"/>
              </a:rPr>
              <a:t>ý  ở câu 2: </a:t>
            </a:r>
            <a:r>
              <a:rPr lang="vi-VN" sz="4000" dirty="0">
                <a:ea typeface="Times New Roman" panose="02020603050405020304" pitchFamily="18" charset="0"/>
                <a:cs typeface="Arial" panose="020B0604020202020204" pitchFamily="34" charset="0"/>
              </a:rPr>
              <a:t>Hãy chuẩn bị sự báo oán thích đáng</a:t>
            </a:r>
            <a:r>
              <a:rPr lang="vi-VN" sz="4000" dirty="0" smtClean="0">
                <a:ea typeface="Times New Roman" panose="02020603050405020304" pitchFamily="18" charset="0"/>
                <a:cs typeface="Arial" panose="020B0604020202020204" pitchFamily="34" charset="0"/>
              </a:rPr>
              <a:t>.</a:t>
            </a:r>
            <a:endParaRPr lang="vi-VN" sz="4000"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4000" dirty="0">
                <a:ea typeface="Times New Roman" panose="02020603050405020304" pitchFamily="18" charset="0"/>
                <a:cs typeface="Arial" panose="020B0604020202020204" pitchFamily="34" charset="0"/>
              </a:rPr>
              <a:t>- Hoạn Thư đã hiểu hàm ý (hồn lạc phách siêu, khấu đầu… kêu ca). </a:t>
            </a:r>
          </a:p>
        </p:txBody>
      </p:sp>
    </p:spTree>
    <p:extLst>
      <p:ext uri="{BB962C8B-B14F-4D97-AF65-F5344CB8AC3E}">
        <p14:creationId xmlns:p14="http://schemas.microsoft.com/office/powerpoint/2010/main" val="305630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9446" y="1827411"/>
            <a:ext cx="3643818" cy="954107"/>
          </a:xfrm>
          <a:prstGeom prst="rect">
            <a:avLst/>
          </a:prstGeom>
          <a:noFill/>
        </p:spPr>
        <p:txBody>
          <a:bodyPr wrap="none" rtlCol="0">
            <a:spAutoFit/>
          </a:bodyPr>
          <a:lstStyle/>
          <a:p>
            <a:pPr algn="ctr"/>
            <a:r>
              <a:rPr lang="vi-VN" sz="5600" b="1" dirty="0" smtClean="0"/>
              <a:t>BÀI TẬP 2</a:t>
            </a:r>
            <a:endParaRPr lang="en-US" sz="5600" b="1" dirty="0"/>
          </a:p>
        </p:txBody>
      </p:sp>
      <p:sp>
        <p:nvSpPr>
          <p:cNvPr id="17" name="TextBox 16"/>
          <p:cNvSpPr txBox="1"/>
          <p:nvPr/>
        </p:nvSpPr>
        <p:spPr>
          <a:xfrm>
            <a:off x="1524000" y="2942312"/>
            <a:ext cx="15163800" cy="4524315"/>
          </a:xfrm>
          <a:prstGeom prst="rect">
            <a:avLst/>
          </a:prstGeom>
          <a:noFill/>
        </p:spPr>
        <p:txBody>
          <a:bodyPr wrap="square" rtlCol="0">
            <a:spAutoFit/>
          </a:bodyPr>
          <a:lstStyle/>
          <a:p>
            <a:pPr algn="just">
              <a:lnSpc>
                <a:spcPct val="150000"/>
              </a:lnSpc>
            </a:pPr>
            <a:r>
              <a:rPr lang="vi-VN" sz="4800" b="1" i="1" dirty="0" smtClean="0"/>
              <a:t>	Hàm ý của câu in đậm là gì? Vì sao em bé không nói thẳng được mà phải sử dụng hàm ý? Việc sử dụng hàm ý có thành công không?Vì sao? (SGK/tr92)</a:t>
            </a:r>
            <a:endParaRPr lang="en-US" sz="4800" b="1" i="1" dirty="0"/>
          </a:p>
        </p:txBody>
      </p:sp>
    </p:spTree>
    <p:extLst>
      <p:ext uri="{BB962C8B-B14F-4D97-AF65-F5344CB8AC3E}">
        <p14:creationId xmlns:p14="http://schemas.microsoft.com/office/powerpoint/2010/main" val="3584074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9446" y="1827411"/>
            <a:ext cx="3643818" cy="954107"/>
          </a:xfrm>
          <a:prstGeom prst="rect">
            <a:avLst/>
          </a:prstGeom>
          <a:noFill/>
        </p:spPr>
        <p:txBody>
          <a:bodyPr wrap="none" rtlCol="0">
            <a:spAutoFit/>
          </a:bodyPr>
          <a:lstStyle/>
          <a:p>
            <a:pPr algn="ctr"/>
            <a:r>
              <a:rPr lang="vi-VN" sz="5600" b="1" dirty="0" smtClean="0"/>
              <a:t>BÀI TẬP 2</a:t>
            </a:r>
            <a:endParaRPr lang="en-US" sz="5600" b="1" dirty="0"/>
          </a:p>
        </p:txBody>
      </p:sp>
      <p:sp>
        <p:nvSpPr>
          <p:cNvPr id="17" name="TextBox 16"/>
          <p:cNvSpPr txBox="1"/>
          <p:nvPr/>
        </p:nvSpPr>
        <p:spPr>
          <a:xfrm>
            <a:off x="1524000" y="2942312"/>
            <a:ext cx="15163800" cy="5632311"/>
          </a:xfrm>
          <a:prstGeom prst="rect">
            <a:avLst/>
          </a:prstGeom>
          <a:noFill/>
        </p:spPr>
        <p:txBody>
          <a:bodyPr wrap="square" rtlCol="0">
            <a:spAutoFit/>
          </a:bodyPr>
          <a:lstStyle/>
          <a:p>
            <a:pPr marL="571500" indent="-571500" algn="just">
              <a:lnSpc>
                <a:spcPct val="150000"/>
              </a:lnSpc>
              <a:buFont typeface="Symbol" panose="05050102010706020507" pitchFamily="18" charset="2"/>
              <a:buChar char="Þ"/>
            </a:pPr>
            <a:r>
              <a:rPr lang="vi-VN" sz="4000" b="1" dirty="0" smtClean="0"/>
              <a:t>Hàm </a:t>
            </a:r>
            <a:r>
              <a:rPr lang="vi-VN" sz="4000" b="1" dirty="0"/>
              <a:t>ý</a:t>
            </a:r>
            <a:r>
              <a:rPr lang="vi-VN" sz="4000" dirty="0"/>
              <a:t>: Chắt giùm nước để cơm khỏi nhão</a:t>
            </a:r>
            <a:r>
              <a:rPr lang="vi-VN" sz="4000" dirty="0" smtClean="0"/>
              <a:t>.</a:t>
            </a:r>
            <a:endParaRPr lang="vi-VN" sz="4000" dirty="0"/>
          </a:p>
          <a:p>
            <a:pPr marL="571500" indent="-571500" algn="just">
              <a:lnSpc>
                <a:spcPct val="150000"/>
              </a:lnSpc>
              <a:buFontTx/>
              <a:buChar char="-"/>
            </a:pPr>
            <a:r>
              <a:rPr lang="vi-VN" sz="4000" dirty="0" smtClean="0"/>
              <a:t>Bé </a:t>
            </a:r>
            <a:r>
              <a:rPr lang="vi-VN" sz="4000" dirty="0"/>
              <a:t>Thu dùng hàm ý vì đã có lần (trước đó) nói thẳng rồi mà không có hiệu quả vì vậy mà bực mình. Vả lại lần nói thứ hai này có thêm yếu tố thời gian bức bách (tránh để lâu nhão cơm</a:t>
            </a:r>
            <a:r>
              <a:rPr lang="vi-VN" sz="4000" dirty="0" smtClean="0"/>
              <a:t>).</a:t>
            </a:r>
          </a:p>
          <a:p>
            <a:pPr marL="571500" indent="-571500" algn="just">
              <a:lnSpc>
                <a:spcPct val="150000"/>
              </a:lnSpc>
              <a:buFontTx/>
              <a:buChar char="-"/>
            </a:pPr>
            <a:r>
              <a:rPr lang="vi-VN" sz="4000" dirty="0" smtClean="0"/>
              <a:t>Việc </a:t>
            </a:r>
            <a:r>
              <a:rPr lang="vi-VN" sz="4000" dirty="0"/>
              <a:t>sử dụng hàm ý  không thành công bởi người nghe không cộng tác, vờ như không nghe, không hiểu.</a:t>
            </a:r>
          </a:p>
        </p:txBody>
      </p:sp>
    </p:spTree>
    <p:extLst>
      <p:ext uri="{BB962C8B-B14F-4D97-AF65-F5344CB8AC3E}">
        <p14:creationId xmlns:p14="http://schemas.microsoft.com/office/powerpoint/2010/main" val="1266333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1140" y="1529926"/>
            <a:ext cx="3643818" cy="954107"/>
          </a:xfrm>
          <a:prstGeom prst="rect">
            <a:avLst/>
          </a:prstGeom>
          <a:noFill/>
        </p:spPr>
        <p:txBody>
          <a:bodyPr wrap="none" rtlCol="0">
            <a:spAutoFit/>
          </a:bodyPr>
          <a:lstStyle/>
          <a:p>
            <a:pPr algn="ctr"/>
            <a:r>
              <a:rPr lang="vi-VN" sz="5600" b="1" dirty="0" smtClean="0"/>
              <a:t>BÀI TẬP 3</a:t>
            </a:r>
            <a:endParaRPr lang="en-US" sz="5600" b="1" dirty="0"/>
          </a:p>
        </p:txBody>
      </p:sp>
      <p:sp>
        <p:nvSpPr>
          <p:cNvPr id="17" name="TextBox 16"/>
          <p:cNvSpPr txBox="1"/>
          <p:nvPr/>
        </p:nvSpPr>
        <p:spPr>
          <a:xfrm>
            <a:off x="1581149" y="2240230"/>
            <a:ext cx="15163800" cy="2308324"/>
          </a:xfrm>
          <a:prstGeom prst="rect">
            <a:avLst/>
          </a:prstGeom>
          <a:noFill/>
        </p:spPr>
        <p:txBody>
          <a:bodyPr wrap="square" rtlCol="0">
            <a:spAutoFit/>
          </a:bodyPr>
          <a:lstStyle/>
          <a:p>
            <a:pPr algn="just">
              <a:lnSpc>
                <a:spcPct val="150000"/>
              </a:lnSpc>
            </a:pPr>
            <a:r>
              <a:rPr lang="vi-VN" sz="4800" b="1" i="1" dirty="0" smtClean="0"/>
              <a:t>	Hãy điền vào lượt lời B trong đoạn hội thoại sau đây có hàm ý từ chối.</a:t>
            </a:r>
            <a:endParaRPr lang="en-US" sz="4800" b="1" i="1" dirty="0"/>
          </a:p>
        </p:txBody>
      </p:sp>
      <p:sp>
        <p:nvSpPr>
          <p:cNvPr id="2" name="TextBox 1"/>
          <p:cNvSpPr txBox="1"/>
          <p:nvPr/>
        </p:nvSpPr>
        <p:spPr>
          <a:xfrm>
            <a:off x="2971800" y="4453834"/>
            <a:ext cx="5141151" cy="2762936"/>
          </a:xfrm>
          <a:prstGeom prst="rect">
            <a:avLst/>
          </a:prstGeom>
          <a:noFill/>
        </p:spPr>
        <p:txBody>
          <a:bodyPr wrap="none" rtlCol="0">
            <a:spAutoFit/>
          </a:bodyPr>
          <a:lstStyle/>
          <a:p>
            <a:pPr>
              <a:lnSpc>
                <a:spcPct val="150000"/>
              </a:lnSpc>
            </a:pPr>
            <a:r>
              <a:rPr lang="vi-VN" sz="4000" dirty="0" smtClean="0"/>
              <a:t>A: Mai về với mình đi!</a:t>
            </a:r>
          </a:p>
          <a:p>
            <a:pPr>
              <a:lnSpc>
                <a:spcPct val="150000"/>
              </a:lnSpc>
            </a:pPr>
            <a:r>
              <a:rPr lang="vi-VN" sz="4000" dirty="0" smtClean="0"/>
              <a:t>B: /.../</a:t>
            </a:r>
          </a:p>
          <a:p>
            <a:pPr>
              <a:lnSpc>
                <a:spcPct val="150000"/>
              </a:lnSpc>
            </a:pPr>
            <a:r>
              <a:rPr lang="vi-VN" sz="4000" dirty="0" smtClean="0"/>
              <a:t>A: Đành vậy.</a:t>
            </a:r>
            <a:endParaRPr lang="en-US" sz="4000" dirty="0"/>
          </a:p>
        </p:txBody>
      </p:sp>
      <p:sp>
        <p:nvSpPr>
          <p:cNvPr id="3" name="Rectangle 2"/>
          <p:cNvSpPr/>
          <p:nvPr/>
        </p:nvSpPr>
        <p:spPr>
          <a:xfrm>
            <a:off x="3710541" y="7241170"/>
            <a:ext cx="12041104" cy="1824923"/>
          </a:xfrm>
          <a:prstGeom prst="rect">
            <a:avLst/>
          </a:prstGeom>
        </p:spPr>
        <p:txBody>
          <a:bodyPr wrap="square">
            <a:spAutoFit/>
          </a:bodyPr>
          <a:lstStyle/>
          <a:p>
            <a:pPr marL="571500" indent="-571500">
              <a:lnSpc>
                <a:spcPct val="150000"/>
              </a:lnSpc>
              <a:buFont typeface="Symbol" panose="05050102010706020507" pitchFamily="18" charset="2"/>
              <a:buChar char="Þ"/>
            </a:pPr>
            <a:r>
              <a:rPr lang="vi-VN" sz="4000" dirty="0" smtClean="0">
                <a:solidFill>
                  <a:srgbClr val="000000"/>
                </a:solidFill>
              </a:rPr>
              <a:t>Câu </a:t>
            </a:r>
            <a:r>
              <a:rPr lang="vi-VN" sz="4000" dirty="0">
                <a:solidFill>
                  <a:srgbClr val="000000"/>
                </a:solidFill>
              </a:rPr>
              <a:t>chứa hàm ý "từ chối" như : </a:t>
            </a:r>
            <a:r>
              <a:rPr lang="vi-VN" sz="4000" i="1" dirty="0">
                <a:solidFill>
                  <a:srgbClr val="000000"/>
                </a:solidFill>
              </a:rPr>
              <a:t>"Tôi bận ôn thi", "Tôi phải đi thăm người ốm</a:t>
            </a:r>
            <a:r>
              <a:rPr lang="vi-VN" sz="4000" i="1" dirty="0" smtClean="0">
                <a:solidFill>
                  <a:srgbClr val="000000"/>
                </a:solidFill>
              </a:rPr>
              <a:t>"...</a:t>
            </a:r>
          </a:p>
        </p:txBody>
      </p:sp>
    </p:spTree>
    <p:extLst>
      <p:ext uri="{BB962C8B-B14F-4D97-AF65-F5344CB8AC3E}">
        <p14:creationId xmlns:p14="http://schemas.microsoft.com/office/powerpoint/2010/main" val="214911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1140" y="1529926"/>
            <a:ext cx="3643818" cy="954107"/>
          </a:xfrm>
          <a:prstGeom prst="rect">
            <a:avLst/>
          </a:prstGeom>
          <a:noFill/>
        </p:spPr>
        <p:txBody>
          <a:bodyPr wrap="none" rtlCol="0">
            <a:spAutoFit/>
          </a:bodyPr>
          <a:lstStyle/>
          <a:p>
            <a:pPr algn="ctr"/>
            <a:r>
              <a:rPr lang="vi-VN" sz="5600" b="1" dirty="0" smtClean="0"/>
              <a:t>BÀI TẬP 4</a:t>
            </a:r>
            <a:endParaRPr lang="en-US" sz="5600" b="1" dirty="0"/>
          </a:p>
        </p:txBody>
      </p:sp>
      <p:sp>
        <p:nvSpPr>
          <p:cNvPr id="17" name="TextBox 16"/>
          <p:cNvSpPr txBox="1"/>
          <p:nvPr/>
        </p:nvSpPr>
        <p:spPr>
          <a:xfrm>
            <a:off x="1581149" y="2240230"/>
            <a:ext cx="15163800" cy="2188997"/>
          </a:xfrm>
          <a:prstGeom prst="rect">
            <a:avLst/>
          </a:prstGeom>
          <a:noFill/>
        </p:spPr>
        <p:txBody>
          <a:bodyPr wrap="square" rtlCol="0">
            <a:spAutoFit/>
          </a:bodyPr>
          <a:lstStyle/>
          <a:p>
            <a:pPr algn="just">
              <a:lnSpc>
                <a:spcPct val="150000"/>
              </a:lnSpc>
            </a:pPr>
            <a:r>
              <a:rPr lang="vi-VN" sz="4800" b="1" i="1" dirty="0" smtClean="0"/>
              <a:t>	</a:t>
            </a:r>
            <a:r>
              <a:rPr lang="vi-VN" sz="4800" b="1" dirty="0" smtClean="0"/>
              <a:t>Tìm hàm ý của Lỗ Tấn qua việc ông so sánh  “hi vọng” với “con đường” trong các câu sau:</a:t>
            </a:r>
            <a:endParaRPr lang="en-US" sz="4800" b="1" dirty="0"/>
          </a:p>
        </p:txBody>
      </p:sp>
      <p:sp>
        <p:nvSpPr>
          <p:cNvPr id="2" name="TextBox 1"/>
          <p:cNvSpPr txBox="1"/>
          <p:nvPr/>
        </p:nvSpPr>
        <p:spPr>
          <a:xfrm>
            <a:off x="1905000" y="4453834"/>
            <a:ext cx="14839949" cy="3785652"/>
          </a:xfrm>
          <a:prstGeom prst="rect">
            <a:avLst/>
          </a:prstGeom>
          <a:noFill/>
        </p:spPr>
        <p:txBody>
          <a:bodyPr wrap="square" rtlCol="0">
            <a:spAutoFit/>
          </a:bodyPr>
          <a:lstStyle/>
          <a:p>
            <a:pPr algn="just">
              <a:lnSpc>
                <a:spcPct val="150000"/>
              </a:lnSpc>
            </a:pPr>
            <a:r>
              <a:rPr lang="vi-VN" sz="4000" i="1" dirty="0" smtClean="0"/>
              <a:t>Tôi nghĩ bụng: Đã gọi là hi vọng thì không thể nói đâu là thực, đâu là hư. Cũng giống như những con đường trên mặt đất; kì thực trên mặt đất vốn làm gì có đường. Người ta đi mãi thì thành đường thôi.</a:t>
            </a:r>
            <a:endParaRPr lang="en-US" sz="4000" i="1" dirty="0"/>
          </a:p>
        </p:txBody>
      </p:sp>
    </p:spTree>
    <p:extLst>
      <p:ext uri="{BB962C8B-B14F-4D97-AF65-F5344CB8AC3E}">
        <p14:creationId xmlns:p14="http://schemas.microsoft.com/office/powerpoint/2010/main" val="400911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1140" y="1529926"/>
            <a:ext cx="3643818" cy="954107"/>
          </a:xfrm>
          <a:prstGeom prst="rect">
            <a:avLst/>
          </a:prstGeom>
          <a:noFill/>
        </p:spPr>
        <p:txBody>
          <a:bodyPr wrap="none" rtlCol="0">
            <a:spAutoFit/>
          </a:bodyPr>
          <a:lstStyle/>
          <a:p>
            <a:pPr algn="ctr"/>
            <a:r>
              <a:rPr lang="vi-VN" sz="5600" b="1" dirty="0" smtClean="0"/>
              <a:t>BÀI TẬP 4</a:t>
            </a:r>
            <a:endParaRPr lang="en-US" sz="5600" b="1" dirty="0"/>
          </a:p>
        </p:txBody>
      </p:sp>
      <p:sp>
        <p:nvSpPr>
          <p:cNvPr id="3" name="Rectangle 2"/>
          <p:cNvSpPr/>
          <p:nvPr/>
        </p:nvSpPr>
        <p:spPr>
          <a:xfrm>
            <a:off x="2571748" y="6168073"/>
            <a:ext cx="13182600" cy="2748253"/>
          </a:xfrm>
          <a:prstGeom prst="rect">
            <a:avLst/>
          </a:prstGeom>
        </p:spPr>
        <p:txBody>
          <a:bodyPr wrap="square">
            <a:spAutoFit/>
          </a:bodyPr>
          <a:lstStyle/>
          <a:p>
            <a:pPr marL="571500" indent="-571500" algn="just">
              <a:lnSpc>
                <a:spcPct val="150000"/>
              </a:lnSpc>
              <a:buFont typeface="Symbol" panose="05050102010706020507" pitchFamily="18" charset="2"/>
              <a:buChar char="Þ"/>
            </a:pPr>
            <a:r>
              <a:rPr lang="vi-VN" sz="4000" b="1" i="1" dirty="0" smtClean="0">
                <a:solidFill>
                  <a:srgbClr val="000000"/>
                </a:solidFill>
              </a:rPr>
              <a:t>Qua </a:t>
            </a:r>
            <a:r>
              <a:rPr lang="vi-VN" sz="4000" b="1" i="1" dirty="0">
                <a:solidFill>
                  <a:srgbClr val="000000"/>
                </a:solidFill>
              </a:rPr>
              <a:t>sự so sánh của Lỗ Tấn có thể nhận ra hàm </a:t>
            </a:r>
            <a:r>
              <a:rPr lang="vi-VN" sz="4000" b="1" i="1" dirty="0" smtClean="0">
                <a:solidFill>
                  <a:srgbClr val="000000"/>
                </a:solidFill>
              </a:rPr>
              <a:t>ý: </a:t>
            </a:r>
            <a:r>
              <a:rPr lang="vi-VN" sz="4000" dirty="0">
                <a:solidFill>
                  <a:srgbClr val="000000"/>
                </a:solidFill>
              </a:rPr>
              <a:t>Hy vọng không ai chắc chắn, nhưng nếu cố gắng thực hiện thì có thể đạt được</a:t>
            </a:r>
            <a:r>
              <a:rPr lang="vi-VN" sz="4000" dirty="0" smtClean="0">
                <a:solidFill>
                  <a:srgbClr val="000000"/>
                </a:solidFill>
              </a:rPr>
              <a:t>.</a:t>
            </a:r>
          </a:p>
        </p:txBody>
      </p:sp>
      <p:sp>
        <p:nvSpPr>
          <p:cNvPr id="15" name="TextBox 14"/>
          <p:cNvSpPr txBox="1"/>
          <p:nvPr/>
        </p:nvSpPr>
        <p:spPr>
          <a:xfrm>
            <a:off x="1743074" y="2574136"/>
            <a:ext cx="14839949" cy="3785652"/>
          </a:xfrm>
          <a:prstGeom prst="rect">
            <a:avLst/>
          </a:prstGeom>
          <a:noFill/>
        </p:spPr>
        <p:txBody>
          <a:bodyPr wrap="square" rtlCol="0">
            <a:spAutoFit/>
          </a:bodyPr>
          <a:lstStyle/>
          <a:p>
            <a:pPr algn="just">
              <a:lnSpc>
                <a:spcPct val="150000"/>
              </a:lnSpc>
            </a:pPr>
            <a:r>
              <a:rPr lang="vi-VN" sz="4000" i="1" dirty="0" smtClean="0"/>
              <a:t>Tôi nghĩ bụng: Đã gọi là hi vọng thì không thể nói đâu là thực, đâu là hư. Cũng giống như những con đường trên mặt đất; kì thực trên mặt đất vốn làm gì có đường. Người ta đi mãi thì thành đường thôi.</a:t>
            </a:r>
            <a:endParaRPr lang="en-US" sz="4000" i="1" dirty="0"/>
          </a:p>
        </p:txBody>
      </p:sp>
    </p:spTree>
    <p:extLst>
      <p:ext uri="{BB962C8B-B14F-4D97-AF65-F5344CB8AC3E}">
        <p14:creationId xmlns:p14="http://schemas.microsoft.com/office/powerpoint/2010/main" val="668648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1140" y="1529926"/>
            <a:ext cx="3643818" cy="954107"/>
          </a:xfrm>
          <a:prstGeom prst="rect">
            <a:avLst/>
          </a:prstGeom>
          <a:noFill/>
        </p:spPr>
        <p:txBody>
          <a:bodyPr wrap="none" rtlCol="0">
            <a:spAutoFit/>
          </a:bodyPr>
          <a:lstStyle/>
          <a:p>
            <a:pPr algn="ctr"/>
            <a:r>
              <a:rPr lang="vi-VN" sz="5600" b="1" dirty="0" smtClean="0"/>
              <a:t>BÀI TẬP 5</a:t>
            </a:r>
            <a:endParaRPr lang="en-US" sz="5600" b="1" dirty="0"/>
          </a:p>
        </p:txBody>
      </p:sp>
      <p:sp>
        <p:nvSpPr>
          <p:cNvPr id="17" name="TextBox 16"/>
          <p:cNvSpPr txBox="1"/>
          <p:nvPr/>
        </p:nvSpPr>
        <p:spPr>
          <a:xfrm>
            <a:off x="1581149" y="2240230"/>
            <a:ext cx="15163800" cy="5632311"/>
          </a:xfrm>
          <a:prstGeom prst="rect">
            <a:avLst/>
          </a:prstGeom>
          <a:noFill/>
        </p:spPr>
        <p:txBody>
          <a:bodyPr wrap="square" rtlCol="0">
            <a:spAutoFit/>
          </a:bodyPr>
          <a:lstStyle/>
          <a:p>
            <a:pPr algn="just">
              <a:lnSpc>
                <a:spcPct val="150000"/>
              </a:lnSpc>
            </a:pPr>
            <a:r>
              <a:rPr lang="vi-VN" sz="4800" b="1" i="1" dirty="0" smtClean="0"/>
              <a:t>	</a:t>
            </a:r>
            <a:r>
              <a:rPr lang="vi-VN" sz="4800" b="1" dirty="0" smtClean="0"/>
              <a:t>Tìm những câu có hàm ý mời mọc hoặc từ chối trong các đoạn đối thoại giữa em bé và những người ở trên mây và sóng (trong bài thơ </a:t>
            </a:r>
            <a:r>
              <a:rPr lang="vi-VN" sz="4800" b="1" i="1" dirty="0" smtClean="0"/>
              <a:t>Mây và sóng của Ta-go</a:t>
            </a:r>
            <a:r>
              <a:rPr lang="vi-VN" sz="4800" b="1" dirty="0" smtClean="0"/>
              <a:t>). Hãy viết thêm vào mỗi đoạn một câu có hàm ý mời mọc rõ hơn.</a:t>
            </a:r>
            <a:endParaRPr lang="en-US" sz="4800" b="1" dirty="0"/>
          </a:p>
        </p:txBody>
      </p:sp>
    </p:spTree>
    <p:extLst>
      <p:ext uri="{BB962C8B-B14F-4D97-AF65-F5344CB8AC3E}">
        <p14:creationId xmlns:p14="http://schemas.microsoft.com/office/powerpoint/2010/main" val="95985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1140" y="1529926"/>
            <a:ext cx="3643818" cy="954107"/>
          </a:xfrm>
          <a:prstGeom prst="rect">
            <a:avLst/>
          </a:prstGeom>
          <a:noFill/>
        </p:spPr>
        <p:txBody>
          <a:bodyPr wrap="none" rtlCol="0">
            <a:spAutoFit/>
          </a:bodyPr>
          <a:lstStyle/>
          <a:p>
            <a:pPr algn="ctr"/>
            <a:r>
              <a:rPr lang="vi-VN" sz="5600" b="1" dirty="0" smtClean="0"/>
              <a:t>BÀI TẬP 5</a:t>
            </a:r>
            <a:endParaRPr lang="en-US" sz="5600" b="1" dirty="0"/>
          </a:p>
        </p:txBody>
      </p:sp>
      <p:sp>
        <p:nvSpPr>
          <p:cNvPr id="2" name="Rectangle 1"/>
          <p:cNvSpPr/>
          <p:nvPr/>
        </p:nvSpPr>
        <p:spPr>
          <a:xfrm>
            <a:off x="1431598" y="2260650"/>
            <a:ext cx="15462902" cy="6118406"/>
          </a:xfrm>
          <a:prstGeom prst="rect">
            <a:avLst/>
          </a:prstGeom>
        </p:spPr>
        <p:txBody>
          <a:bodyPr wrap="square">
            <a:spAutoFit/>
          </a:bodyPr>
          <a:lstStyle/>
          <a:p>
            <a:pPr algn="just">
              <a:lnSpc>
                <a:spcPct val="200000"/>
              </a:lnSpc>
            </a:pPr>
            <a:r>
              <a:rPr lang="vi-VN" sz="4200" b="1" dirty="0">
                <a:solidFill>
                  <a:srgbClr val="000000"/>
                </a:solidFill>
              </a:rPr>
              <a:t>- Các câu có hàm ý mời mọc:</a:t>
            </a:r>
          </a:p>
          <a:p>
            <a:pPr marL="571500" indent="-571500" algn="just">
              <a:lnSpc>
                <a:spcPct val="200000"/>
              </a:lnSpc>
              <a:buFont typeface="Wingdings" panose="05000000000000000000" pitchFamily="2" charset="2"/>
              <a:buChar char="§"/>
            </a:pPr>
            <a:r>
              <a:rPr lang="vi-VN" sz="4000" i="1" dirty="0" smtClean="0">
                <a:solidFill>
                  <a:srgbClr val="000000"/>
                </a:solidFill>
              </a:rPr>
              <a:t>Bọn </a:t>
            </a:r>
            <a:r>
              <a:rPr lang="vi-VN" sz="4000" i="1" dirty="0">
                <a:solidFill>
                  <a:srgbClr val="000000"/>
                </a:solidFill>
              </a:rPr>
              <a:t>tớ chơi từ khi thức dậy cho đến lúc chiều tà. </a:t>
            </a:r>
            <a:endParaRPr lang="vi-VN" sz="4000" i="1" dirty="0" smtClean="0">
              <a:solidFill>
                <a:srgbClr val="000000"/>
              </a:solidFill>
            </a:endParaRPr>
          </a:p>
          <a:p>
            <a:pPr marL="571500" indent="-571500" algn="just">
              <a:lnSpc>
                <a:spcPct val="200000"/>
              </a:lnSpc>
              <a:buFont typeface="Wingdings" panose="05000000000000000000" pitchFamily="2" charset="2"/>
              <a:buChar char="§"/>
            </a:pPr>
            <a:r>
              <a:rPr lang="vi-VN" sz="4000" i="1" dirty="0" smtClean="0">
                <a:solidFill>
                  <a:srgbClr val="000000"/>
                </a:solidFill>
              </a:rPr>
              <a:t>Bọn </a:t>
            </a:r>
            <a:r>
              <a:rPr lang="vi-VN" sz="4000" i="1" dirty="0">
                <a:solidFill>
                  <a:srgbClr val="000000"/>
                </a:solidFill>
              </a:rPr>
              <a:t>tớ chơi với bình minh vàng, bọn tớ chơi với vầng trăng </a:t>
            </a:r>
            <a:r>
              <a:rPr lang="vi-VN" sz="4000" i="1" dirty="0" smtClean="0">
                <a:solidFill>
                  <a:srgbClr val="000000"/>
                </a:solidFill>
              </a:rPr>
              <a:t>bạc.</a:t>
            </a:r>
            <a:endParaRPr lang="vi-VN" sz="4000" dirty="0" smtClean="0">
              <a:solidFill>
                <a:srgbClr val="000000"/>
              </a:solidFill>
            </a:endParaRPr>
          </a:p>
          <a:p>
            <a:pPr marL="571500" indent="-571500" algn="just">
              <a:lnSpc>
                <a:spcPct val="200000"/>
              </a:lnSpc>
              <a:buFont typeface="Wingdings" panose="05000000000000000000" pitchFamily="2" charset="2"/>
              <a:buChar char="§"/>
            </a:pPr>
            <a:r>
              <a:rPr lang="vi-VN" sz="4000" i="1" dirty="0" smtClean="0">
                <a:solidFill>
                  <a:srgbClr val="000000"/>
                </a:solidFill>
              </a:rPr>
              <a:t>Bọn </a:t>
            </a:r>
            <a:r>
              <a:rPr lang="vi-VN" sz="4000" i="1" dirty="0">
                <a:solidFill>
                  <a:srgbClr val="000000"/>
                </a:solidFill>
              </a:rPr>
              <a:t>tớ ca hát từ sáng sớm cho đến hoàng hôn. </a:t>
            </a:r>
            <a:endParaRPr lang="vi-VN" sz="4000" i="1" dirty="0" smtClean="0">
              <a:solidFill>
                <a:srgbClr val="000000"/>
              </a:solidFill>
            </a:endParaRPr>
          </a:p>
          <a:p>
            <a:pPr marL="571500" indent="-571500" algn="just">
              <a:lnSpc>
                <a:spcPct val="200000"/>
              </a:lnSpc>
              <a:buFont typeface="Wingdings" panose="05000000000000000000" pitchFamily="2" charset="2"/>
              <a:buChar char="§"/>
            </a:pPr>
            <a:r>
              <a:rPr lang="vi-VN" sz="4000" i="1" dirty="0" smtClean="0">
                <a:solidFill>
                  <a:srgbClr val="000000"/>
                </a:solidFill>
              </a:rPr>
              <a:t>Bọn </a:t>
            </a:r>
            <a:r>
              <a:rPr lang="vi-VN" sz="4000" i="1" dirty="0">
                <a:solidFill>
                  <a:srgbClr val="000000"/>
                </a:solidFill>
              </a:rPr>
              <a:t>tớ ngao du nơi này nơi nọ mà không biết từng đến nơi nao.</a:t>
            </a:r>
            <a:endParaRPr lang="vi-VN" sz="4000" b="0" i="0" dirty="0">
              <a:solidFill>
                <a:srgbClr val="000000"/>
              </a:solidFill>
              <a:effectLst/>
            </a:endParaRPr>
          </a:p>
        </p:txBody>
      </p:sp>
    </p:spTree>
    <p:extLst>
      <p:ext uri="{BB962C8B-B14F-4D97-AF65-F5344CB8AC3E}">
        <p14:creationId xmlns:p14="http://schemas.microsoft.com/office/powerpoint/2010/main" val="3348127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1140" y="1529926"/>
            <a:ext cx="3643818" cy="954107"/>
          </a:xfrm>
          <a:prstGeom prst="rect">
            <a:avLst/>
          </a:prstGeom>
          <a:noFill/>
        </p:spPr>
        <p:txBody>
          <a:bodyPr wrap="none" rtlCol="0">
            <a:spAutoFit/>
          </a:bodyPr>
          <a:lstStyle/>
          <a:p>
            <a:pPr algn="ctr"/>
            <a:r>
              <a:rPr lang="vi-VN" sz="5600" b="1" dirty="0" smtClean="0"/>
              <a:t>BÀI TẬP 5</a:t>
            </a:r>
            <a:endParaRPr lang="en-US" sz="5600" b="1" dirty="0"/>
          </a:p>
        </p:txBody>
      </p:sp>
      <p:sp>
        <p:nvSpPr>
          <p:cNvPr id="2" name="Rectangle 1"/>
          <p:cNvSpPr/>
          <p:nvPr/>
        </p:nvSpPr>
        <p:spPr>
          <a:xfrm>
            <a:off x="1431598" y="2260650"/>
            <a:ext cx="15462902" cy="5262979"/>
          </a:xfrm>
          <a:prstGeom prst="rect">
            <a:avLst/>
          </a:prstGeom>
        </p:spPr>
        <p:txBody>
          <a:bodyPr wrap="square">
            <a:spAutoFit/>
          </a:bodyPr>
          <a:lstStyle/>
          <a:p>
            <a:pPr marL="571500" indent="-571500" algn="just">
              <a:lnSpc>
                <a:spcPct val="200000"/>
              </a:lnSpc>
              <a:buFontTx/>
              <a:buChar char="-"/>
            </a:pPr>
            <a:r>
              <a:rPr lang="vi-VN" sz="4200" b="1" dirty="0" smtClean="0">
                <a:solidFill>
                  <a:srgbClr val="000000"/>
                </a:solidFill>
              </a:rPr>
              <a:t>Các </a:t>
            </a:r>
            <a:r>
              <a:rPr lang="vi-VN" sz="4200" b="1" dirty="0">
                <a:solidFill>
                  <a:srgbClr val="000000"/>
                </a:solidFill>
              </a:rPr>
              <a:t>câu có hàm ý từ </a:t>
            </a:r>
            <a:r>
              <a:rPr lang="vi-VN" sz="4200" b="1" dirty="0" smtClean="0">
                <a:solidFill>
                  <a:srgbClr val="000000"/>
                </a:solidFill>
              </a:rPr>
              <a:t>chối:</a:t>
            </a:r>
          </a:p>
          <a:p>
            <a:pPr marL="571500" indent="-571500" algn="just">
              <a:lnSpc>
                <a:spcPct val="200000"/>
              </a:lnSpc>
              <a:buFont typeface="Wingdings" panose="05000000000000000000" pitchFamily="2" charset="2"/>
              <a:buChar char="§"/>
            </a:pPr>
            <a:r>
              <a:rPr lang="vi-VN" sz="4200" i="1" dirty="0" smtClean="0">
                <a:solidFill>
                  <a:srgbClr val="000000"/>
                </a:solidFill>
              </a:rPr>
              <a:t>Mẹ </a:t>
            </a:r>
            <a:r>
              <a:rPr lang="vi-VN" sz="4200" i="1" dirty="0">
                <a:solidFill>
                  <a:srgbClr val="000000"/>
                </a:solidFill>
              </a:rPr>
              <a:t>mình đang đợi ở nhà</a:t>
            </a:r>
            <a:r>
              <a:rPr lang="vi-VN" sz="4200" i="1" dirty="0" smtClean="0">
                <a:solidFill>
                  <a:srgbClr val="000000"/>
                </a:solidFill>
              </a:rPr>
              <a:t>.</a:t>
            </a:r>
            <a:endParaRPr lang="vi-VN" sz="4200" i="1" dirty="0">
              <a:solidFill>
                <a:srgbClr val="000000"/>
              </a:solidFill>
            </a:endParaRPr>
          </a:p>
          <a:p>
            <a:pPr marL="571500" indent="-571500" algn="just">
              <a:lnSpc>
                <a:spcPct val="200000"/>
              </a:lnSpc>
              <a:buFont typeface="Wingdings" panose="05000000000000000000" pitchFamily="2" charset="2"/>
              <a:buChar char="§"/>
            </a:pPr>
            <a:r>
              <a:rPr lang="vi-VN" sz="4200" i="1" dirty="0" smtClean="0">
                <a:solidFill>
                  <a:srgbClr val="000000"/>
                </a:solidFill>
              </a:rPr>
              <a:t>Buổi </a:t>
            </a:r>
            <a:r>
              <a:rPr lang="vi-VN" sz="4200" i="1" dirty="0">
                <a:solidFill>
                  <a:srgbClr val="000000"/>
                </a:solidFill>
              </a:rPr>
              <a:t>chiều mẹ luôn muốn mình ở nhà, làm sao có thể rời mẹ mà đi được</a:t>
            </a:r>
            <a:r>
              <a:rPr lang="vi-VN" sz="4200" i="1" dirty="0" smtClean="0">
                <a:solidFill>
                  <a:srgbClr val="000000"/>
                </a:solidFill>
              </a:rPr>
              <a:t>?</a:t>
            </a:r>
            <a:endParaRPr lang="vi-VN" sz="4000" i="1" dirty="0">
              <a:solidFill>
                <a:srgbClr val="000000"/>
              </a:solidFill>
              <a:effectLst/>
            </a:endParaRPr>
          </a:p>
        </p:txBody>
      </p:sp>
    </p:spTree>
    <p:extLst>
      <p:ext uri="{BB962C8B-B14F-4D97-AF65-F5344CB8AC3E}">
        <p14:creationId xmlns:p14="http://schemas.microsoft.com/office/powerpoint/2010/main" val="371386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2D8FA"/>
        </a:solidFill>
        <a:effectLst/>
      </p:bgPr>
    </p:bg>
    <p:spTree>
      <p:nvGrpSpPr>
        <p:cNvPr id="1" name=""/>
        <p:cNvGrpSpPr/>
        <p:nvPr/>
      </p:nvGrpSpPr>
      <p:grpSpPr>
        <a:xfrm>
          <a:off x="0" y="0"/>
          <a:ext cx="0" cy="0"/>
          <a:chOff x="0" y="0"/>
          <a:chExt cx="0" cy="0"/>
        </a:xfrm>
      </p:grpSpPr>
      <p:grpSp>
        <p:nvGrpSpPr>
          <p:cNvPr id="3" name="Group 3"/>
          <p:cNvGrpSpPr/>
          <p:nvPr/>
        </p:nvGrpSpPr>
        <p:grpSpPr>
          <a:xfrm>
            <a:off x="1028700" y="2762567"/>
            <a:ext cx="16230600" cy="6495734"/>
            <a:chOff x="0" y="0"/>
            <a:chExt cx="49891173" cy="4146097"/>
          </a:xfrm>
        </p:grpSpPr>
        <p:sp>
          <p:nvSpPr>
            <p:cNvPr id="4" name="Freeform 4"/>
            <p:cNvSpPr/>
            <p:nvPr/>
          </p:nvSpPr>
          <p:spPr>
            <a:xfrm>
              <a:off x="31750" y="31750"/>
              <a:ext cx="49827672" cy="4082597"/>
            </a:xfrm>
            <a:custGeom>
              <a:avLst/>
              <a:gdLst/>
              <a:ahLst/>
              <a:cxnLst/>
              <a:rect l="l" t="t" r="r" b="b"/>
              <a:pathLst>
                <a:path w="49827672" h="4082597">
                  <a:moveTo>
                    <a:pt x="49734964" y="4082597"/>
                  </a:moveTo>
                  <a:lnTo>
                    <a:pt x="92710" y="4082597"/>
                  </a:lnTo>
                  <a:cubicBezTo>
                    <a:pt x="41910" y="4082597"/>
                    <a:pt x="0" y="4040687"/>
                    <a:pt x="0" y="3989887"/>
                  </a:cubicBezTo>
                  <a:lnTo>
                    <a:pt x="0" y="92710"/>
                  </a:lnTo>
                  <a:cubicBezTo>
                    <a:pt x="0" y="41910"/>
                    <a:pt x="41910" y="0"/>
                    <a:pt x="92710" y="0"/>
                  </a:cubicBezTo>
                  <a:lnTo>
                    <a:pt x="49733693" y="0"/>
                  </a:lnTo>
                  <a:cubicBezTo>
                    <a:pt x="49784493" y="0"/>
                    <a:pt x="49826404" y="41910"/>
                    <a:pt x="49826404" y="92710"/>
                  </a:cubicBezTo>
                  <a:lnTo>
                    <a:pt x="49826404" y="3988617"/>
                  </a:lnTo>
                  <a:cubicBezTo>
                    <a:pt x="49827672" y="4040687"/>
                    <a:pt x="49785764" y="4082597"/>
                    <a:pt x="49734964" y="4082597"/>
                  </a:cubicBezTo>
                  <a:close/>
                </a:path>
              </a:pathLst>
            </a:custGeom>
            <a:solidFill>
              <a:srgbClr val="F5F5EF"/>
            </a:solidFill>
          </p:spPr>
        </p:sp>
        <p:sp>
          <p:nvSpPr>
            <p:cNvPr id="5" name="Freeform 5"/>
            <p:cNvSpPr/>
            <p:nvPr/>
          </p:nvSpPr>
          <p:spPr>
            <a:xfrm>
              <a:off x="0" y="0"/>
              <a:ext cx="49891172" cy="4146097"/>
            </a:xfrm>
            <a:custGeom>
              <a:avLst/>
              <a:gdLst/>
              <a:ahLst/>
              <a:cxnLst/>
              <a:rect l="l" t="t" r="r" b="b"/>
              <a:pathLst>
                <a:path w="49891172" h="4146097">
                  <a:moveTo>
                    <a:pt x="49766714" y="59690"/>
                  </a:moveTo>
                  <a:cubicBezTo>
                    <a:pt x="49802272" y="59690"/>
                    <a:pt x="49831482" y="88900"/>
                    <a:pt x="49831482" y="124460"/>
                  </a:cubicBezTo>
                  <a:lnTo>
                    <a:pt x="49831482" y="4021637"/>
                  </a:lnTo>
                  <a:cubicBezTo>
                    <a:pt x="49831482" y="4057197"/>
                    <a:pt x="49802272" y="4086407"/>
                    <a:pt x="49766714" y="4086407"/>
                  </a:cubicBezTo>
                  <a:lnTo>
                    <a:pt x="124460" y="4086407"/>
                  </a:lnTo>
                  <a:cubicBezTo>
                    <a:pt x="88900" y="4086407"/>
                    <a:pt x="59690" y="4057197"/>
                    <a:pt x="59690" y="4021637"/>
                  </a:cubicBezTo>
                  <a:lnTo>
                    <a:pt x="59690" y="124460"/>
                  </a:lnTo>
                  <a:cubicBezTo>
                    <a:pt x="59690" y="88900"/>
                    <a:pt x="88900" y="59690"/>
                    <a:pt x="124460" y="59690"/>
                  </a:cubicBezTo>
                  <a:lnTo>
                    <a:pt x="49766714" y="59690"/>
                  </a:lnTo>
                  <a:moveTo>
                    <a:pt x="49766714" y="0"/>
                  </a:moveTo>
                  <a:lnTo>
                    <a:pt x="124460" y="0"/>
                  </a:lnTo>
                  <a:cubicBezTo>
                    <a:pt x="55880" y="0"/>
                    <a:pt x="0" y="55880"/>
                    <a:pt x="0" y="124460"/>
                  </a:cubicBezTo>
                  <a:lnTo>
                    <a:pt x="0" y="4021637"/>
                  </a:lnTo>
                  <a:cubicBezTo>
                    <a:pt x="0" y="4090217"/>
                    <a:pt x="55880" y="4146097"/>
                    <a:pt x="124460" y="4146097"/>
                  </a:cubicBezTo>
                  <a:lnTo>
                    <a:pt x="49766714" y="4146097"/>
                  </a:lnTo>
                  <a:cubicBezTo>
                    <a:pt x="49835293" y="4146097"/>
                    <a:pt x="49891172" y="4090217"/>
                    <a:pt x="49891172" y="4021637"/>
                  </a:cubicBezTo>
                  <a:lnTo>
                    <a:pt x="49891172" y="124460"/>
                  </a:lnTo>
                  <a:cubicBezTo>
                    <a:pt x="49891172" y="55880"/>
                    <a:pt x="49835293" y="0"/>
                    <a:pt x="49766714" y="0"/>
                  </a:cubicBezTo>
                  <a:close/>
                </a:path>
              </a:pathLst>
            </a:custGeom>
            <a:solidFill>
              <a:srgbClr val="253140"/>
            </a:solidFill>
          </p:spPr>
        </p:sp>
      </p:grpSp>
      <p:sp>
        <p:nvSpPr>
          <p:cNvPr id="7" name="TextBox 7"/>
          <p:cNvSpPr txBox="1"/>
          <p:nvPr/>
        </p:nvSpPr>
        <p:spPr>
          <a:xfrm>
            <a:off x="6506082" y="1044008"/>
            <a:ext cx="5275835" cy="984885"/>
          </a:xfrm>
          <a:prstGeom prst="rect">
            <a:avLst/>
          </a:prstGeom>
        </p:spPr>
        <p:txBody>
          <a:bodyPr wrap="square" lIns="0" tIns="0" rIns="0" bIns="0" rtlCol="0" anchor="t">
            <a:spAutoFit/>
          </a:bodyPr>
          <a:lstStyle/>
          <a:p>
            <a:pPr algn="ctr"/>
            <a:r>
              <a:rPr lang="vi-VN" sz="6400" b="1" dirty="0" smtClean="0">
                <a:solidFill>
                  <a:srgbClr val="253140"/>
                </a:solidFill>
              </a:rPr>
              <a:t>VẬN DỤNG</a:t>
            </a:r>
            <a:endParaRPr lang="en-US" sz="6400" b="1" dirty="0">
              <a:solidFill>
                <a:srgbClr val="253140"/>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11400" y="29001"/>
            <a:ext cx="3049403" cy="383792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296" y="7149088"/>
            <a:ext cx="1836553" cy="286961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318">
            <a:off x="12251666" y="2236401"/>
            <a:ext cx="2309052" cy="499595"/>
          </a:xfrm>
          <a:prstGeom prst="rect">
            <a:avLst/>
          </a:prstGeom>
        </p:spPr>
      </p:pic>
      <p:sp>
        <p:nvSpPr>
          <p:cNvPr id="16" name="Rectangle 15"/>
          <p:cNvSpPr/>
          <p:nvPr/>
        </p:nvSpPr>
        <p:spPr>
          <a:xfrm>
            <a:off x="1861623" y="4078468"/>
            <a:ext cx="14564752" cy="2835328"/>
          </a:xfrm>
          <a:prstGeom prst="rect">
            <a:avLst/>
          </a:prstGeom>
        </p:spPr>
        <p:txBody>
          <a:bodyPr wrap="square">
            <a:spAutoFit/>
          </a:bodyPr>
          <a:lstStyle/>
          <a:p>
            <a:pPr algn="just">
              <a:lnSpc>
                <a:spcPct val="200000"/>
              </a:lnSpc>
              <a:spcBef>
                <a:spcPts val="600"/>
              </a:spcBef>
              <a:spcAft>
                <a:spcPts val="600"/>
              </a:spcAft>
            </a:pPr>
            <a:r>
              <a:rPr lang="vi-VN" sz="4800" b="1" i="1" dirty="0">
                <a:solidFill>
                  <a:srgbClr val="000000"/>
                </a:solidFill>
                <a:ea typeface="Times New Roman" panose="02020603050405020304" pitchFamily="18" charset="0"/>
              </a:rPr>
              <a:t>Viết 1 đoạn hội thoại có sử dụng hàm ý? Chỉ ra câu có chứa hàm ý? Nội dung hàm ý là gì?</a:t>
            </a:r>
            <a:endParaRPr lang="en-US" sz="4800" b="1" dirty="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1447800" y="1422058"/>
            <a:ext cx="5143500" cy="984885"/>
          </a:xfrm>
          <a:prstGeom prst="rect">
            <a:avLst/>
          </a:prstGeom>
        </p:spPr>
        <p:txBody>
          <a:bodyPr wrap="square" lIns="0" tIns="0" rIns="0" bIns="0" rtlCol="0" anchor="t">
            <a:spAutoFit/>
          </a:bodyPr>
          <a:lstStyle/>
          <a:p>
            <a:r>
              <a:rPr lang="vi-VN" sz="6400" b="1" dirty="0" smtClean="0">
                <a:solidFill>
                  <a:srgbClr val="253140"/>
                </a:solidFill>
              </a:rPr>
              <a:t>KHỞI ĐỘNG</a:t>
            </a:r>
            <a:endParaRPr lang="en-US" sz="6400" b="1" dirty="0">
              <a:solidFill>
                <a:srgbClr val="253140"/>
              </a:solidFill>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205748" y="2377179"/>
            <a:ext cx="3386108" cy="307212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04080">
            <a:off x="14550926" y="6066928"/>
            <a:ext cx="2712990" cy="128250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369455" y="-1181039"/>
            <a:ext cx="4030596" cy="3964641"/>
          </a:xfrm>
          <a:prstGeom prst="rect">
            <a:avLst/>
          </a:prstGeom>
        </p:spPr>
      </p:pic>
      <p:sp>
        <p:nvSpPr>
          <p:cNvPr id="6" name="Rectangle 5"/>
          <p:cNvSpPr/>
          <p:nvPr/>
        </p:nvSpPr>
        <p:spPr>
          <a:xfrm>
            <a:off x="1295400" y="3140977"/>
            <a:ext cx="11757948" cy="2308324"/>
          </a:xfrm>
          <a:prstGeom prst="rect">
            <a:avLst/>
          </a:prstGeom>
        </p:spPr>
        <p:txBody>
          <a:bodyPr wrap="square">
            <a:spAutoFit/>
          </a:bodyPr>
          <a:lstStyle/>
          <a:p>
            <a:pPr>
              <a:lnSpc>
                <a:spcPct val="150000"/>
              </a:lnSpc>
            </a:pPr>
            <a:r>
              <a:rPr lang="vi-VN" sz="4800" b="1" i="1" dirty="0">
                <a:solidFill>
                  <a:srgbClr val="000000"/>
                </a:solidFill>
              </a:rPr>
              <a:t>Em hiểu thế nào là nghĩa tường minh ? thế nào là hàm </a:t>
            </a:r>
            <a:r>
              <a:rPr lang="vi-VN" sz="4800" b="1" i="1" dirty="0" smtClean="0">
                <a:solidFill>
                  <a:srgbClr val="000000"/>
                </a:solidFill>
              </a:rPr>
              <a:t>ý? Cho </a:t>
            </a:r>
            <a:r>
              <a:rPr lang="vi-VN" sz="4800" b="1" i="1" dirty="0">
                <a:solidFill>
                  <a:srgbClr val="000000"/>
                </a:solidFill>
              </a:rPr>
              <a:t>ví dụ minh họa ?</a:t>
            </a:r>
            <a:endParaRPr lang="en-US" sz="4800" b="1"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4" name="TextBox 4"/>
          <p:cNvSpPr txBox="1"/>
          <p:nvPr/>
        </p:nvSpPr>
        <p:spPr>
          <a:xfrm>
            <a:off x="8319375" y="2152466"/>
            <a:ext cx="7821449" cy="1038746"/>
          </a:xfrm>
          <a:prstGeom prst="rect">
            <a:avLst/>
          </a:prstGeom>
        </p:spPr>
        <p:txBody>
          <a:bodyPr wrap="square" lIns="0" tIns="0" rIns="0" bIns="0" rtlCol="0" anchor="t">
            <a:spAutoFit/>
          </a:bodyPr>
          <a:lstStyle/>
          <a:p>
            <a:pPr algn="ctr">
              <a:lnSpc>
                <a:spcPts val="8100"/>
              </a:lnSpc>
            </a:pPr>
            <a:r>
              <a:rPr lang="vi-VN" sz="6400" b="1" dirty="0" smtClean="0">
                <a:solidFill>
                  <a:srgbClr val="253140"/>
                </a:solidFill>
              </a:rPr>
              <a:t>NỘI DUNG BÀI HỌC</a:t>
            </a:r>
            <a:endParaRPr lang="en-US" sz="6400" b="1" dirty="0">
              <a:solidFill>
                <a:srgbClr val="253140"/>
              </a:solidFill>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1022" y="7416815"/>
            <a:ext cx="5193034" cy="213386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57987" y="2214127"/>
            <a:ext cx="4215475" cy="557334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32389">
            <a:off x="3827497" y="-418775"/>
            <a:ext cx="3773916" cy="2456476"/>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820163">
            <a:off x="-1886958" y="481021"/>
            <a:ext cx="3773916" cy="2456476"/>
          </a:xfrm>
          <a:prstGeom prst="rect">
            <a:avLst/>
          </a:prstGeom>
        </p:spPr>
      </p:pic>
      <p:sp>
        <p:nvSpPr>
          <p:cNvPr id="10" name="Rectangle 9"/>
          <p:cNvSpPr/>
          <p:nvPr/>
        </p:nvSpPr>
        <p:spPr>
          <a:xfrm>
            <a:off x="6781799" y="3209061"/>
            <a:ext cx="10896600" cy="4602863"/>
          </a:xfrm>
          <a:prstGeom prst="rect">
            <a:avLst/>
          </a:prstGeom>
        </p:spPr>
        <p:txBody>
          <a:bodyPr wrap="square">
            <a:spAutoFit/>
          </a:bodyPr>
          <a:lstStyle/>
          <a:p>
            <a:pPr marL="685800" indent="-685800" algn="just">
              <a:lnSpc>
                <a:spcPct val="200000"/>
              </a:lnSpc>
              <a:spcBef>
                <a:spcPts val="600"/>
              </a:spcBef>
              <a:spcAft>
                <a:spcPts val="600"/>
              </a:spcAft>
              <a:buFont typeface="Arial" panose="020B0604020202020204" pitchFamily="34" charset="0"/>
              <a:buChar char="•"/>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Arial" panose="020B0604020202020204" pitchFamily="34" charset="0"/>
              <a:buChar char="•"/>
            </a:pPr>
            <a:r>
              <a:rPr lang="pt-BR"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200000"/>
              </a:lnSpc>
              <a:spcBef>
                <a:spcPts val="600"/>
              </a:spcBef>
              <a:spcAft>
                <a:spcPts val="600"/>
              </a:spcAft>
              <a:buFont typeface="Arial" panose="020B0604020202020204" pitchFamily="34" charset="0"/>
              <a:buChar char="•"/>
            </a:pP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mới</a:t>
            </a:r>
            <a:endParaRPr lang="en-US" sz="48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2D8F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63400" y="18163"/>
            <a:ext cx="4579090" cy="4918944"/>
          </a:xfrm>
          <a:prstGeom prst="rect">
            <a:avLst/>
          </a:prstGeom>
        </p:spPr>
      </p:pic>
      <p:grpSp>
        <p:nvGrpSpPr>
          <p:cNvPr id="4" name="Group 4"/>
          <p:cNvGrpSpPr/>
          <p:nvPr/>
        </p:nvGrpSpPr>
        <p:grpSpPr>
          <a:xfrm>
            <a:off x="1266628" y="3423102"/>
            <a:ext cx="15408692" cy="4822084"/>
            <a:chOff x="0" y="0"/>
            <a:chExt cx="47364712" cy="6091581"/>
          </a:xfrm>
        </p:grpSpPr>
        <p:sp>
          <p:nvSpPr>
            <p:cNvPr id="5" name="Freeform 5"/>
            <p:cNvSpPr/>
            <p:nvPr/>
          </p:nvSpPr>
          <p:spPr>
            <a:xfrm>
              <a:off x="31750" y="31750"/>
              <a:ext cx="47301212" cy="6028081"/>
            </a:xfrm>
            <a:custGeom>
              <a:avLst/>
              <a:gdLst/>
              <a:ahLst/>
              <a:cxnLst/>
              <a:rect l="l" t="t" r="r" b="b"/>
              <a:pathLst>
                <a:path w="47301212" h="6028081">
                  <a:moveTo>
                    <a:pt x="47208501" y="6028081"/>
                  </a:moveTo>
                  <a:lnTo>
                    <a:pt x="92710" y="6028081"/>
                  </a:lnTo>
                  <a:cubicBezTo>
                    <a:pt x="41910" y="6028081"/>
                    <a:pt x="0" y="5986171"/>
                    <a:pt x="0" y="5935371"/>
                  </a:cubicBezTo>
                  <a:lnTo>
                    <a:pt x="0" y="92710"/>
                  </a:lnTo>
                  <a:cubicBezTo>
                    <a:pt x="0" y="41910"/>
                    <a:pt x="41910" y="0"/>
                    <a:pt x="92710" y="0"/>
                  </a:cubicBezTo>
                  <a:lnTo>
                    <a:pt x="47207233" y="0"/>
                  </a:lnTo>
                  <a:cubicBezTo>
                    <a:pt x="47258033" y="0"/>
                    <a:pt x="47299941" y="41910"/>
                    <a:pt x="47299941" y="92710"/>
                  </a:cubicBezTo>
                  <a:lnTo>
                    <a:pt x="47299941" y="5934101"/>
                  </a:lnTo>
                  <a:cubicBezTo>
                    <a:pt x="47301212" y="5986171"/>
                    <a:pt x="47259301" y="6028081"/>
                    <a:pt x="47208501" y="6028081"/>
                  </a:cubicBezTo>
                  <a:close/>
                </a:path>
              </a:pathLst>
            </a:custGeom>
            <a:solidFill>
              <a:srgbClr val="F5F5EF"/>
            </a:solidFill>
          </p:spPr>
        </p:sp>
        <p:sp>
          <p:nvSpPr>
            <p:cNvPr id="6" name="Freeform 6"/>
            <p:cNvSpPr/>
            <p:nvPr/>
          </p:nvSpPr>
          <p:spPr>
            <a:xfrm>
              <a:off x="0" y="0"/>
              <a:ext cx="47364712" cy="6091581"/>
            </a:xfrm>
            <a:custGeom>
              <a:avLst/>
              <a:gdLst/>
              <a:ahLst/>
              <a:cxnLst/>
              <a:rect l="l" t="t" r="r" b="b"/>
              <a:pathLst>
                <a:path w="47364712" h="6091581">
                  <a:moveTo>
                    <a:pt x="47240251" y="59690"/>
                  </a:moveTo>
                  <a:cubicBezTo>
                    <a:pt x="47275812" y="59690"/>
                    <a:pt x="47305023" y="88900"/>
                    <a:pt x="47305023" y="124460"/>
                  </a:cubicBezTo>
                  <a:lnTo>
                    <a:pt x="47305023" y="5967121"/>
                  </a:lnTo>
                  <a:cubicBezTo>
                    <a:pt x="47305023" y="6002681"/>
                    <a:pt x="47275812" y="6031891"/>
                    <a:pt x="47240251" y="6031891"/>
                  </a:cubicBezTo>
                  <a:lnTo>
                    <a:pt x="124460" y="6031891"/>
                  </a:lnTo>
                  <a:cubicBezTo>
                    <a:pt x="88900" y="6031891"/>
                    <a:pt x="59690" y="6002681"/>
                    <a:pt x="59690" y="5967121"/>
                  </a:cubicBezTo>
                  <a:lnTo>
                    <a:pt x="59690" y="124460"/>
                  </a:lnTo>
                  <a:cubicBezTo>
                    <a:pt x="59690" y="88900"/>
                    <a:pt x="88900" y="59690"/>
                    <a:pt x="124460" y="59690"/>
                  </a:cubicBezTo>
                  <a:lnTo>
                    <a:pt x="47240251" y="59690"/>
                  </a:lnTo>
                  <a:moveTo>
                    <a:pt x="47240251" y="0"/>
                  </a:moveTo>
                  <a:lnTo>
                    <a:pt x="124460" y="0"/>
                  </a:lnTo>
                  <a:cubicBezTo>
                    <a:pt x="55880" y="0"/>
                    <a:pt x="0" y="55880"/>
                    <a:pt x="0" y="124460"/>
                  </a:cubicBezTo>
                  <a:lnTo>
                    <a:pt x="0" y="5967121"/>
                  </a:lnTo>
                  <a:cubicBezTo>
                    <a:pt x="0" y="6035701"/>
                    <a:pt x="55880" y="6091581"/>
                    <a:pt x="124460" y="6091581"/>
                  </a:cubicBezTo>
                  <a:lnTo>
                    <a:pt x="47240251" y="6091581"/>
                  </a:lnTo>
                  <a:cubicBezTo>
                    <a:pt x="47308833" y="6091581"/>
                    <a:pt x="47364712" y="6035701"/>
                    <a:pt x="47364712" y="5967121"/>
                  </a:cubicBezTo>
                  <a:lnTo>
                    <a:pt x="47364712" y="124460"/>
                  </a:lnTo>
                  <a:cubicBezTo>
                    <a:pt x="47364712" y="55880"/>
                    <a:pt x="47308833" y="0"/>
                    <a:pt x="47240251" y="0"/>
                  </a:cubicBezTo>
                  <a:close/>
                </a:path>
              </a:pathLst>
            </a:custGeom>
            <a:solidFill>
              <a:srgbClr val="253140"/>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61124">
            <a:off x="789112" y="7647139"/>
            <a:ext cx="2530199" cy="11960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06600" y="7326300"/>
            <a:ext cx="3121006" cy="203149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1263">
            <a:off x="9757029" y="-784181"/>
            <a:ext cx="2722659" cy="295941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07535">
            <a:off x="16644937" y="925955"/>
            <a:ext cx="1581760" cy="1509862"/>
          </a:xfrm>
          <a:prstGeom prst="rect">
            <a:avLst/>
          </a:prstGeom>
        </p:spPr>
      </p:pic>
      <p:sp>
        <p:nvSpPr>
          <p:cNvPr id="12" name="TextBox 2"/>
          <p:cNvSpPr txBox="1"/>
          <p:nvPr/>
        </p:nvSpPr>
        <p:spPr>
          <a:xfrm>
            <a:off x="2142830" y="4302730"/>
            <a:ext cx="13633543" cy="2929585"/>
          </a:xfrm>
          <a:prstGeom prst="rect">
            <a:avLst/>
          </a:prstGeom>
        </p:spPr>
        <p:txBody>
          <a:bodyPr wrap="square" lIns="0" tIns="0" rIns="0" bIns="0" rtlCol="0" anchor="t">
            <a:spAutoFit/>
          </a:bodyPr>
          <a:lstStyle/>
          <a:p>
            <a:pPr algn="ctr">
              <a:lnSpc>
                <a:spcPts val="12000"/>
              </a:lnSpc>
            </a:pPr>
            <a:r>
              <a:rPr lang="vi-VN" sz="7200" b="1" dirty="0" smtClean="0">
                <a:solidFill>
                  <a:srgbClr val="253140"/>
                </a:solidFill>
              </a:rPr>
              <a:t>CẢM ƠN CÁC EM ĐÃ </a:t>
            </a:r>
          </a:p>
          <a:p>
            <a:pPr algn="ctr">
              <a:lnSpc>
                <a:spcPts val="12000"/>
              </a:lnSpc>
            </a:pPr>
            <a:r>
              <a:rPr lang="vi-VN" sz="7200" b="1" dirty="0" smtClean="0">
                <a:solidFill>
                  <a:srgbClr val="253140"/>
                </a:solidFill>
              </a:rPr>
              <a:t>LẮNG NGHE BÀI GIẢNG!</a:t>
            </a:r>
            <a:endParaRPr lang="en-US" sz="7200" b="1" dirty="0">
              <a:solidFill>
                <a:srgbClr val="253140"/>
              </a:solidFill>
            </a:endParaRPr>
          </a:p>
        </p:txBody>
      </p:sp>
    </p:spTree>
    <p:extLst>
      <p:ext uri="{BB962C8B-B14F-4D97-AF65-F5344CB8AC3E}">
        <p14:creationId xmlns:p14="http://schemas.microsoft.com/office/powerpoint/2010/main" val="213664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0425">
            <a:off x="17209635" y="2222353"/>
            <a:ext cx="1252020" cy="19181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20880">
            <a:off x="6140400" y="392173"/>
            <a:ext cx="2767353" cy="256105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37166">
            <a:off x="9292277" y="8140607"/>
            <a:ext cx="2439686" cy="247113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71250">
            <a:off x="15292427" y="7078362"/>
            <a:ext cx="2902667" cy="2765450"/>
          </a:xfrm>
          <a:prstGeom prst="rect">
            <a:avLst/>
          </a:prstGeom>
        </p:spPr>
      </p:pic>
      <p:grpSp>
        <p:nvGrpSpPr>
          <p:cNvPr id="6" name="Group 6"/>
          <p:cNvGrpSpPr/>
          <p:nvPr/>
        </p:nvGrpSpPr>
        <p:grpSpPr>
          <a:xfrm>
            <a:off x="3223595" y="2757705"/>
            <a:ext cx="13563068" cy="5433795"/>
            <a:chOff x="0" y="0"/>
            <a:chExt cx="40075520" cy="14703904"/>
          </a:xfrm>
        </p:grpSpPr>
        <p:sp>
          <p:nvSpPr>
            <p:cNvPr id="7" name="Freeform 7"/>
            <p:cNvSpPr/>
            <p:nvPr/>
          </p:nvSpPr>
          <p:spPr>
            <a:xfrm>
              <a:off x="31750" y="31750"/>
              <a:ext cx="40012020" cy="14640404"/>
            </a:xfrm>
            <a:custGeom>
              <a:avLst/>
              <a:gdLst/>
              <a:ahLst/>
              <a:cxnLst/>
              <a:rect l="l" t="t" r="r" b="b"/>
              <a:pathLst>
                <a:path w="40012020" h="14640404">
                  <a:moveTo>
                    <a:pt x="39919309" y="14640404"/>
                  </a:moveTo>
                  <a:lnTo>
                    <a:pt x="92710" y="14640404"/>
                  </a:lnTo>
                  <a:cubicBezTo>
                    <a:pt x="41910" y="14640404"/>
                    <a:pt x="0" y="14598493"/>
                    <a:pt x="0" y="14547693"/>
                  </a:cubicBezTo>
                  <a:lnTo>
                    <a:pt x="0" y="92710"/>
                  </a:lnTo>
                  <a:cubicBezTo>
                    <a:pt x="0" y="41910"/>
                    <a:pt x="41910" y="0"/>
                    <a:pt x="92710" y="0"/>
                  </a:cubicBezTo>
                  <a:lnTo>
                    <a:pt x="39918041" y="0"/>
                  </a:lnTo>
                  <a:cubicBezTo>
                    <a:pt x="39968841" y="0"/>
                    <a:pt x="40010748" y="41910"/>
                    <a:pt x="40010748" y="92710"/>
                  </a:cubicBezTo>
                  <a:lnTo>
                    <a:pt x="40010748" y="14546424"/>
                  </a:lnTo>
                  <a:cubicBezTo>
                    <a:pt x="40012020" y="14598495"/>
                    <a:pt x="39970109" y="14640404"/>
                    <a:pt x="39919309" y="14640404"/>
                  </a:cubicBezTo>
                  <a:close/>
                </a:path>
              </a:pathLst>
            </a:custGeom>
            <a:solidFill>
              <a:srgbClr val="F5F5EF"/>
            </a:solidFill>
          </p:spPr>
        </p:sp>
        <p:sp>
          <p:nvSpPr>
            <p:cNvPr id="8" name="Freeform 8"/>
            <p:cNvSpPr/>
            <p:nvPr/>
          </p:nvSpPr>
          <p:spPr>
            <a:xfrm>
              <a:off x="0" y="0"/>
              <a:ext cx="40075520" cy="14703904"/>
            </a:xfrm>
            <a:custGeom>
              <a:avLst/>
              <a:gdLst/>
              <a:ahLst/>
              <a:cxnLst/>
              <a:rect l="l" t="t" r="r" b="b"/>
              <a:pathLst>
                <a:path w="40075520" h="14703904">
                  <a:moveTo>
                    <a:pt x="39951059" y="59690"/>
                  </a:moveTo>
                  <a:cubicBezTo>
                    <a:pt x="39986620" y="59690"/>
                    <a:pt x="40015830" y="88900"/>
                    <a:pt x="40015830" y="124460"/>
                  </a:cubicBezTo>
                  <a:lnTo>
                    <a:pt x="40015830" y="14579445"/>
                  </a:lnTo>
                  <a:cubicBezTo>
                    <a:pt x="40015830" y="14615004"/>
                    <a:pt x="39986620" y="14644215"/>
                    <a:pt x="39951059" y="14644215"/>
                  </a:cubicBezTo>
                  <a:lnTo>
                    <a:pt x="124460" y="14644215"/>
                  </a:lnTo>
                  <a:cubicBezTo>
                    <a:pt x="88900" y="14644215"/>
                    <a:pt x="59690" y="14615004"/>
                    <a:pt x="59690" y="14579445"/>
                  </a:cubicBezTo>
                  <a:lnTo>
                    <a:pt x="59690" y="124460"/>
                  </a:lnTo>
                  <a:cubicBezTo>
                    <a:pt x="59690" y="88900"/>
                    <a:pt x="88900" y="59690"/>
                    <a:pt x="124460" y="59690"/>
                  </a:cubicBezTo>
                  <a:lnTo>
                    <a:pt x="39951059" y="59690"/>
                  </a:lnTo>
                  <a:moveTo>
                    <a:pt x="39951059" y="0"/>
                  </a:moveTo>
                  <a:lnTo>
                    <a:pt x="124460" y="0"/>
                  </a:lnTo>
                  <a:cubicBezTo>
                    <a:pt x="55880" y="0"/>
                    <a:pt x="0" y="55880"/>
                    <a:pt x="0" y="124460"/>
                  </a:cubicBezTo>
                  <a:lnTo>
                    <a:pt x="0" y="14579445"/>
                  </a:lnTo>
                  <a:cubicBezTo>
                    <a:pt x="0" y="14648024"/>
                    <a:pt x="55880" y="14703904"/>
                    <a:pt x="124460" y="14703904"/>
                  </a:cubicBezTo>
                  <a:lnTo>
                    <a:pt x="39951059" y="14703904"/>
                  </a:lnTo>
                  <a:cubicBezTo>
                    <a:pt x="40019641" y="14703904"/>
                    <a:pt x="40075520" y="14648024"/>
                    <a:pt x="40075520" y="14579445"/>
                  </a:cubicBezTo>
                  <a:lnTo>
                    <a:pt x="40075520" y="124460"/>
                  </a:lnTo>
                  <a:cubicBezTo>
                    <a:pt x="40075520" y="55880"/>
                    <a:pt x="40019641" y="0"/>
                    <a:pt x="39951059" y="0"/>
                  </a:cubicBezTo>
                  <a:close/>
                </a:path>
              </a:pathLst>
            </a:custGeom>
            <a:solidFill>
              <a:srgbClr val="253140"/>
            </a:solidFill>
          </p:spPr>
        </p:sp>
      </p:grpSp>
      <p:grpSp>
        <p:nvGrpSpPr>
          <p:cNvPr id="9" name="Group 9"/>
          <p:cNvGrpSpPr/>
          <p:nvPr/>
        </p:nvGrpSpPr>
        <p:grpSpPr>
          <a:xfrm>
            <a:off x="4550114" y="3482799"/>
            <a:ext cx="11435723" cy="4351665"/>
            <a:chOff x="0" y="-244887"/>
            <a:chExt cx="15247631" cy="5802218"/>
          </a:xfrm>
        </p:grpSpPr>
        <p:sp>
          <p:nvSpPr>
            <p:cNvPr id="10" name="TextBox 10"/>
            <p:cNvSpPr txBox="1"/>
            <p:nvPr/>
          </p:nvSpPr>
          <p:spPr>
            <a:xfrm>
              <a:off x="0" y="548525"/>
              <a:ext cx="15247631" cy="5008806"/>
            </a:xfrm>
            <a:prstGeom prst="rect">
              <a:avLst/>
            </a:prstGeom>
          </p:spPr>
          <p:txBody>
            <a:bodyPr lIns="0" tIns="0" rIns="0" bIns="0" rtlCol="0" anchor="t">
              <a:spAutoFit/>
            </a:bodyPr>
            <a:lstStyle/>
            <a:p>
              <a:pPr algn="ctr">
                <a:lnSpc>
                  <a:spcPct val="150000"/>
                </a:lnSpc>
              </a:pPr>
              <a:r>
                <a:rPr lang="vi-VN" sz="8600" b="1" dirty="0" smtClean="0">
                  <a:solidFill>
                    <a:srgbClr val="253140"/>
                  </a:solidFill>
                </a:rPr>
                <a:t>NGHĨA TƯỜNG MINH VÀ HÀM Ý (TIẾP)</a:t>
              </a:r>
              <a:endParaRPr lang="en-US" sz="8600" b="1" dirty="0">
                <a:solidFill>
                  <a:srgbClr val="253140"/>
                </a:solidFill>
              </a:endParaRPr>
            </a:p>
          </p:txBody>
        </p:sp>
        <p:sp>
          <p:nvSpPr>
            <p:cNvPr id="11" name="TextBox 11"/>
            <p:cNvSpPr txBox="1"/>
            <p:nvPr/>
          </p:nvSpPr>
          <p:spPr>
            <a:xfrm>
              <a:off x="520769" y="-244887"/>
              <a:ext cx="14206091" cy="853994"/>
            </a:xfrm>
            <a:prstGeom prst="rect">
              <a:avLst/>
            </a:prstGeom>
          </p:spPr>
          <p:txBody>
            <a:bodyPr lIns="0" tIns="0" rIns="0" bIns="0" rtlCol="0" anchor="t">
              <a:spAutoFit/>
            </a:bodyPr>
            <a:lstStyle/>
            <a:p>
              <a:pPr algn="ctr">
                <a:lnSpc>
                  <a:spcPts val="4200"/>
                </a:lnSpc>
              </a:pPr>
              <a:r>
                <a:rPr lang="vi-VN" sz="7200" dirty="0" smtClean="0">
                  <a:solidFill>
                    <a:srgbClr val="253140"/>
                  </a:solidFill>
                </a:rPr>
                <a:t>Tiết ...</a:t>
              </a:r>
              <a:endParaRPr lang="en-US" sz="7200" dirty="0">
                <a:solidFill>
                  <a:srgbClr val="253140"/>
                </a:solidFill>
              </a:endParaRPr>
            </a:p>
          </p:txBody>
        </p:sp>
      </p:gr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43575">
            <a:off x="1459906" y="1580833"/>
            <a:ext cx="1674700" cy="1751113"/>
          </a:xfrm>
          <a:prstGeom prst="rect">
            <a:avLst/>
          </a:prstGeom>
        </p:spPr>
      </p:pic>
      <p:grpSp>
        <p:nvGrpSpPr>
          <p:cNvPr id="13" name="Group 13"/>
          <p:cNvGrpSpPr/>
          <p:nvPr/>
        </p:nvGrpSpPr>
        <p:grpSpPr>
          <a:xfrm>
            <a:off x="-24875" y="-311375"/>
            <a:ext cx="2044424" cy="10909749"/>
            <a:chOff x="0" y="0"/>
            <a:chExt cx="6284347" cy="33535433"/>
          </a:xfrm>
        </p:grpSpPr>
        <p:sp>
          <p:nvSpPr>
            <p:cNvPr id="14" name="Freeform 14"/>
            <p:cNvSpPr/>
            <p:nvPr/>
          </p:nvSpPr>
          <p:spPr>
            <a:xfrm>
              <a:off x="31750" y="31750"/>
              <a:ext cx="6220847" cy="33471932"/>
            </a:xfrm>
            <a:custGeom>
              <a:avLst/>
              <a:gdLst/>
              <a:ahLst/>
              <a:cxnLst/>
              <a:rect l="l" t="t" r="r" b="b"/>
              <a:pathLst>
                <a:path w="6220847" h="33471932">
                  <a:moveTo>
                    <a:pt x="6128137" y="33471932"/>
                  </a:moveTo>
                  <a:lnTo>
                    <a:pt x="92710" y="33471932"/>
                  </a:lnTo>
                  <a:cubicBezTo>
                    <a:pt x="41910" y="33471932"/>
                    <a:pt x="0" y="33430021"/>
                    <a:pt x="0" y="33379221"/>
                  </a:cubicBezTo>
                  <a:lnTo>
                    <a:pt x="0" y="92710"/>
                  </a:lnTo>
                  <a:cubicBezTo>
                    <a:pt x="0" y="41910"/>
                    <a:pt x="41910" y="0"/>
                    <a:pt x="92710" y="0"/>
                  </a:cubicBezTo>
                  <a:lnTo>
                    <a:pt x="6126867" y="0"/>
                  </a:lnTo>
                  <a:cubicBezTo>
                    <a:pt x="6177667" y="0"/>
                    <a:pt x="6219577" y="41910"/>
                    <a:pt x="6219577" y="92710"/>
                  </a:cubicBezTo>
                  <a:lnTo>
                    <a:pt x="6219577" y="33377953"/>
                  </a:lnTo>
                  <a:cubicBezTo>
                    <a:pt x="6220847" y="33430021"/>
                    <a:pt x="6178937" y="33471932"/>
                    <a:pt x="6128137" y="33471932"/>
                  </a:cubicBezTo>
                  <a:close/>
                </a:path>
              </a:pathLst>
            </a:custGeom>
            <a:solidFill>
              <a:srgbClr val="5DA1DF"/>
            </a:solidFill>
          </p:spPr>
        </p:sp>
        <p:sp>
          <p:nvSpPr>
            <p:cNvPr id="15" name="Freeform 15"/>
            <p:cNvSpPr/>
            <p:nvPr/>
          </p:nvSpPr>
          <p:spPr>
            <a:xfrm>
              <a:off x="0" y="0"/>
              <a:ext cx="6284347" cy="33535432"/>
            </a:xfrm>
            <a:custGeom>
              <a:avLst/>
              <a:gdLst/>
              <a:ahLst/>
              <a:cxnLst/>
              <a:rect l="l" t="t" r="r" b="b"/>
              <a:pathLst>
                <a:path w="6284347" h="33535432">
                  <a:moveTo>
                    <a:pt x="6159887" y="59690"/>
                  </a:moveTo>
                  <a:cubicBezTo>
                    <a:pt x="6195447" y="59690"/>
                    <a:pt x="6224657" y="88900"/>
                    <a:pt x="6224657" y="124460"/>
                  </a:cubicBezTo>
                  <a:lnTo>
                    <a:pt x="6224657" y="33410971"/>
                  </a:lnTo>
                  <a:cubicBezTo>
                    <a:pt x="6224657" y="33446532"/>
                    <a:pt x="6195447" y="33475743"/>
                    <a:pt x="6159887" y="33475743"/>
                  </a:cubicBezTo>
                  <a:lnTo>
                    <a:pt x="124460" y="33475743"/>
                  </a:lnTo>
                  <a:cubicBezTo>
                    <a:pt x="88900" y="33475743"/>
                    <a:pt x="59690" y="33446532"/>
                    <a:pt x="59690" y="33410971"/>
                  </a:cubicBezTo>
                  <a:lnTo>
                    <a:pt x="59690" y="124460"/>
                  </a:lnTo>
                  <a:cubicBezTo>
                    <a:pt x="59690" y="88900"/>
                    <a:pt x="88900" y="59690"/>
                    <a:pt x="124460" y="59690"/>
                  </a:cubicBezTo>
                  <a:lnTo>
                    <a:pt x="6159887" y="59690"/>
                  </a:lnTo>
                  <a:moveTo>
                    <a:pt x="6159887" y="0"/>
                  </a:moveTo>
                  <a:lnTo>
                    <a:pt x="124460" y="0"/>
                  </a:lnTo>
                  <a:cubicBezTo>
                    <a:pt x="55880" y="0"/>
                    <a:pt x="0" y="55880"/>
                    <a:pt x="0" y="124460"/>
                  </a:cubicBezTo>
                  <a:lnTo>
                    <a:pt x="0" y="33410971"/>
                  </a:lnTo>
                  <a:cubicBezTo>
                    <a:pt x="0" y="33479553"/>
                    <a:pt x="55880" y="33535432"/>
                    <a:pt x="124460" y="33535432"/>
                  </a:cubicBezTo>
                  <a:lnTo>
                    <a:pt x="6159887" y="33535432"/>
                  </a:lnTo>
                  <a:cubicBezTo>
                    <a:pt x="6228467" y="33535432"/>
                    <a:pt x="6284347" y="33479553"/>
                    <a:pt x="6284347" y="33410971"/>
                  </a:cubicBezTo>
                  <a:lnTo>
                    <a:pt x="6284347" y="124460"/>
                  </a:lnTo>
                  <a:cubicBezTo>
                    <a:pt x="6284347" y="55880"/>
                    <a:pt x="6228467" y="0"/>
                    <a:pt x="6159887" y="0"/>
                  </a:cubicBezTo>
                  <a:close/>
                </a:path>
              </a:pathLst>
            </a:custGeom>
            <a:solidFill>
              <a:srgbClr val="253140"/>
            </a:solidFill>
          </p:spPr>
        </p:sp>
      </p:grpSp>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02352">
            <a:off x="11849522" y="-794032"/>
            <a:ext cx="2845948" cy="1852453"/>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82570">
            <a:off x="2313959" y="6829464"/>
            <a:ext cx="2131882" cy="19148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sp>
        <p:nvSpPr>
          <p:cNvPr id="2" name="TextBox 2"/>
          <p:cNvSpPr txBox="1"/>
          <p:nvPr/>
        </p:nvSpPr>
        <p:spPr>
          <a:xfrm>
            <a:off x="2628222" y="945527"/>
            <a:ext cx="13031556" cy="1390702"/>
          </a:xfrm>
          <a:prstGeom prst="rect">
            <a:avLst/>
          </a:prstGeom>
        </p:spPr>
        <p:txBody>
          <a:bodyPr lIns="0" tIns="0" rIns="0" bIns="0" rtlCol="0" anchor="t">
            <a:spAutoFit/>
          </a:bodyPr>
          <a:lstStyle/>
          <a:p>
            <a:pPr algn="ctr">
              <a:lnSpc>
                <a:spcPts val="12000"/>
              </a:lnSpc>
            </a:pPr>
            <a:r>
              <a:rPr lang="vi-VN" sz="7200" b="1" dirty="0" smtClean="0">
                <a:solidFill>
                  <a:srgbClr val="253140"/>
                </a:solidFill>
              </a:rPr>
              <a:t>NỘI DUNG BÀI HỌC</a:t>
            </a:r>
            <a:endParaRPr lang="en-US" sz="7200" b="1" dirty="0">
              <a:solidFill>
                <a:srgbClr val="253140"/>
              </a:solidFill>
            </a:endParaRPr>
          </a:p>
        </p:txBody>
      </p:sp>
      <p:grpSp>
        <p:nvGrpSpPr>
          <p:cNvPr id="3" name="Group 3"/>
          <p:cNvGrpSpPr/>
          <p:nvPr/>
        </p:nvGrpSpPr>
        <p:grpSpPr>
          <a:xfrm>
            <a:off x="1399243" y="3261771"/>
            <a:ext cx="15274611" cy="5661644"/>
            <a:chOff x="0" y="0"/>
            <a:chExt cx="46952562" cy="17403304"/>
          </a:xfrm>
        </p:grpSpPr>
        <p:sp>
          <p:nvSpPr>
            <p:cNvPr id="4" name="Freeform 4"/>
            <p:cNvSpPr/>
            <p:nvPr/>
          </p:nvSpPr>
          <p:spPr>
            <a:xfrm>
              <a:off x="31750" y="31750"/>
              <a:ext cx="46889064" cy="17339804"/>
            </a:xfrm>
            <a:custGeom>
              <a:avLst/>
              <a:gdLst/>
              <a:ahLst/>
              <a:cxnLst/>
              <a:rect l="l" t="t" r="r" b="b"/>
              <a:pathLst>
                <a:path w="46889064" h="17339804">
                  <a:moveTo>
                    <a:pt x="46796353" y="17339804"/>
                  </a:moveTo>
                  <a:lnTo>
                    <a:pt x="92710" y="17339804"/>
                  </a:lnTo>
                  <a:cubicBezTo>
                    <a:pt x="41910" y="17339804"/>
                    <a:pt x="0" y="17297895"/>
                    <a:pt x="0" y="17247095"/>
                  </a:cubicBezTo>
                  <a:lnTo>
                    <a:pt x="0" y="92710"/>
                  </a:lnTo>
                  <a:cubicBezTo>
                    <a:pt x="0" y="41910"/>
                    <a:pt x="41910" y="0"/>
                    <a:pt x="92710" y="0"/>
                  </a:cubicBezTo>
                  <a:lnTo>
                    <a:pt x="46795082" y="0"/>
                  </a:lnTo>
                  <a:cubicBezTo>
                    <a:pt x="46845882" y="0"/>
                    <a:pt x="46887792" y="41910"/>
                    <a:pt x="46887792" y="92710"/>
                  </a:cubicBezTo>
                  <a:lnTo>
                    <a:pt x="46887792" y="17245825"/>
                  </a:lnTo>
                  <a:cubicBezTo>
                    <a:pt x="46889064" y="17297895"/>
                    <a:pt x="46847153" y="17339804"/>
                    <a:pt x="46796353" y="17339804"/>
                  </a:cubicBezTo>
                  <a:close/>
                </a:path>
              </a:pathLst>
            </a:custGeom>
            <a:solidFill>
              <a:srgbClr val="F5F5EF"/>
            </a:solidFill>
          </p:spPr>
        </p:sp>
        <p:sp>
          <p:nvSpPr>
            <p:cNvPr id="5" name="Freeform 5"/>
            <p:cNvSpPr/>
            <p:nvPr/>
          </p:nvSpPr>
          <p:spPr>
            <a:xfrm>
              <a:off x="0" y="0"/>
              <a:ext cx="46952564" cy="17403304"/>
            </a:xfrm>
            <a:custGeom>
              <a:avLst/>
              <a:gdLst/>
              <a:ahLst/>
              <a:cxnLst/>
              <a:rect l="l" t="t" r="r" b="b"/>
              <a:pathLst>
                <a:path w="46952564" h="17403304">
                  <a:moveTo>
                    <a:pt x="46828103" y="59690"/>
                  </a:moveTo>
                  <a:cubicBezTo>
                    <a:pt x="46863664" y="59690"/>
                    <a:pt x="46892871" y="88900"/>
                    <a:pt x="46892871" y="124460"/>
                  </a:cubicBezTo>
                  <a:lnTo>
                    <a:pt x="46892871" y="17278845"/>
                  </a:lnTo>
                  <a:cubicBezTo>
                    <a:pt x="46892871" y="17314404"/>
                    <a:pt x="46863664" y="17343614"/>
                    <a:pt x="46828103" y="17343614"/>
                  </a:cubicBezTo>
                  <a:lnTo>
                    <a:pt x="124460" y="17343614"/>
                  </a:lnTo>
                  <a:cubicBezTo>
                    <a:pt x="88900" y="17343614"/>
                    <a:pt x="59690" y="17314404"/>
                    <a:pt x="59690" y="17278845"/>
                  </a:cubicBezTo>
                  <a:lnTo>
                    <a:pt x="59690" y="124460"/>
                  </a:lnTo>
                  <a:cubicBezTo>
                    <a:pt x="59690" y="88900"/>
                    <a:pt x="88900" y="59690"/>
                    <a:pt x="124460" y="59690"/>
                  </a:cubicBezTo>
                  <a:lnTo>
                    <a:pt x="46828103" y="59690"/>
                  </a:lnTo>
                  <a:moveTo>
                    <a:pt x="46828103" y="0"/>
                  </a:moveTo>
                  <a:lnTo>
                    <a:pt x="124460" y="0"/>
                  </a:lnTo>
                  <a:cubicBezTo>
                    <a:pt x="55880" y="0"/>
                    <a:pt x="0" y="55880"/>
                    <a:pt x="0" y="124460"/>
                  </a:cubicBezTo>
                  <a:lnTo>
                    <a:pt x="0" y="17278845"/>
                  </a:lnTo>
                  <a:cubicBezTo>
                    <a:pt x="0" y="17347425"/>
                    <a:pt x="55880" y="17403304"/>
                    <a:pt x="124460" y="17403304"/>
                  </a:cubicBezTo>
                  <a:lnTo>
                    <a:pt x="46828103" y="17403304"/>
                  </a:lnTo>
                  <a:cubicBezTo>
                    <a:pt x="46896682" y="17403304"/>
                    <a:pt x="46952564" y="17347425"/>
                    <a:pt x="46952564" y="17278845"/>
                  </a:cubicBezTo>
                  <a:lnTo>
                    <a:pt x="46952564" y="124460"/>
                  </a:lnTo>
                  <a:cubicBezTo>
                    <a:pt x="46952564" y="55880"/>
                    <a:pt x="46896682" y="0"/>
                    <a:pt x="46828103" y="0"/>
                  </a:cubicBezTo>
                  <a:close/>
                </a:path>
              </a:pathLst>
            </a:custGeom>
            <a:solidFill>
              <a:srgbClr val="253140"/>
            </a:solidFill>
          </p:spPr>
        </p:sp>
      </p:grpSp>
      <p:sp>
        <p:nvSpPr>
          <p:cNvPr id="6" name="TextBox 6"/>
          <p:cNvSpPr txBox="1"/>
          <p:nvPr/>
        </p:nvSpPr>
        <p:spPr>
          <a:xfrm>
            <a:off x="3703080" y="4544501"/>
            <a:ext cx="10881840" cy="2446182"/>
          </a:xfrm>
          <a:prstGeom prst="rect">
            <a:avLst/>
          </a:prstGeom>
        </p:spPr>
        <p:txBody>
          <a:bodyPr wrap="square" lIns="0" tIns="0" rIns="0" bIns="0" rtlCol="0" anchor="t">
            <a:spAutoFit/>
          </a:bodyPr>
          <a:lstStyle/>
          <a:p>
            <a:pPr marL="571500" lvl="0" indent="-571500" algn="just">
              <a:lnSpc>
                <a:spcPct val="150000"/>
              </a:lnSpc>
              <a:spcBef>
                <a:spcPct val="0"/>
              </a:spcBef>
              <a:buAutoNum type="romanUcPeriod"/>
            </a:pPr>
            <a:r>
              <a:rPr lang="vi-VN" sz="5600" u="none" dirty="0" smtClean="0">
                <a:solidFill>
                  <a:srgbClr val="253140"/>
                </a:solidFill>
              </a:rPr>
              <a:t>ĐIỀU KIỆN SỬ DỤNG HÀM Ý</a:t>
            </a:r>
          </a:p>
          <a:p>
            <a:pPr marL="571500" lvl="0" indent="-571500" algn="just">
              <a:lnSpc>
                <a:spcPct val="150000"/>
              </a:lnSpc>
              <a:spcBef>
                <a:spcPct val="0"/>
              </a:spcBef>
              <a:buAutoNum type="romanUcPeriod"/>
            </a:pPr>
            <a:r>
              <a:rPr lang="vi-VN" sz="5600" dirty="0" smtClean="0">
                <a:solidFill>
                  <a:srgbClr val="253140"/>
                </a:solidFill>
              </a:rPr>
              <a:t>LUYỆN TẬP</a:t>
            </a:r>
            <a:endParaRPr lang="en-US" sz="5600" u="none" dirty="0">
              <a:solidFill>
                <a:srgbClr val="253140"/>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01726">
            <a:off x="750005" y="2109546"/>
            <a:ext cx="2131882" cy="1914818"/>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87564" y="6903360"/>
            <a:ext cx="2177389" cy="287875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61650" flipH="1">
            <a:off x="17433777" y="6398113"/>
            <a:ext cx="908448" cy="139177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650">
            <a:off x="14204639" y="8227529"/>
            <a:ext cx="908448" cy="13917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415304" y="8930451"/>
            <a:ext cx="1658133" cy="783845"/>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4335">
            <a:off x="16937790" y="124056"/>
            <a:ext cx="1220569" cy="1250117"/>
          </a:xfrm>
          <a:prstGeom prst="rect">
            <a:avLst/>
          </a:prstGeom>
        </p:spPr>
      </p:pic>
      <p:sp>
        <p:nvSpPr>
          <p:cNvPr id="19" name="TextBox 18"/>
          <p:cNvSpPr txBox="1"/>
          <p:nvPr/>
        </p:nvSpPr>
        <p:spPr>
          <a:xfrm>
            <a:off x="1627685" y="342189"/>
            <a:ext cx="7528023" cy="784830"/>
          </a:xfrm>
          <a:prstGeom prst="rect">
            <a:avLst/>
          </a:prstGeom>
          <a:noFill/>
        </p:spPr>
        <p:txBody>
          <a:bodyPr wrap="none" rtlCol="0">
            <a:spAutoFit/>
          </a:bodyPr>
          <a:lstStyle/>
          <a:p>
            <a:r>
              <a:rPr lang="vi-VN" sz="4500" b="1" dirty="0" smtClean="0"/>
              <a:t>I. Điều kiện sử dụng hàm ý</a:t>
            </a:r>
            <a:endParaRPr lang="en-US" sz="4500" b="1" dirty="0"/>
          </a:p>
        </p:txBody>
      </p:sp>
      <p:sp>
        <p:nvSpPr>
          <p:cNvPr id="20" name="TextBox 19"/>
          <p:cNvSpPr txBox="1"/>
          <p:nvPr/>
        </p:nvSpPr>
        <p:spPr>
          <a:xfrm>
            <a:off x="1627685" y="1266333"/>
            <a:ext cx="2097049" cy="738664"/>
          </a:xfrm>
          <a:prstGeom prst="rect">
            <a:avLst/>
          </a:prstGeom>
          <a:noFill/>
        </p:spPr>
        <p:txBody>
          <a:bodyPr wrap="none" rtlCol="0">
            <a:spAutoFit/>
          </a:bodyPr>
          <a:lstStyle/>
          <a:p>
            <a:r>
              <a:rPr lang="vi-VN" sz="4200" b="1" i="1" dirty="0"/>
              <a:t>1</a:t>
            </a:r>
            <a:r>
              <a:rPr lang="vi-VN" sz="4200" b="1" i="1" dirty="0" smtClean="0"/>
              <a:t>. Ví dụ</a:t>
            </a:r>
            <a:endParaRPr lang="en-US" sz="4200" b="1" i="1" dirty="0"/>
          </a:p>
        </p:txBody>
      </p:sp>
      <p:sp>
        <p:nvSpPr>
          <p:cNvPr id="21" name="TextBox 20"/>
          <p:cNvSpPr txBox="1"/>
          <p:nvPr/>
        </p:nvSpPr>
        <p:spPr>
          <a:xfrm>
            <a:off x="6504982" y="2019300"/>
            <a:ext cx="5301451" cy="738664"/>
          </a:xfrm>
          <a:prstGeom prst="rect">
            <a:avLst/>
          </a:prstGeom>
          <a:noFill/>
        </p:spPr>
        <p:txBody>
          <a:bodyPr wrap="none" rtlCol="0">
            <a:spAutoFit/>
          </a:bodyPr>
          <a:lstStyle/>
          <a:p>
            <a:r>
              <a:rPr lang="vi-VN" sz="4200" b="1" dirty="0" smtClean="0">
                <a:solidFill>
                  <a:srgbClr val="FF0000"/>
                </a:solidFill>
              </a:rPr>
              <a:t>THẢO LUẬN NHÓM </a:t>
            </a:r>
            <a:endParaRPr lang="en-US" sz="4200" b="1" dirty="0">
              <a:solidFill>
                <a:srgbClr val="FF0000"/>
              </a:solidFill>
            </a:endParaRPr>
          </a:p>
        </p:txBody>
      </p:sp>
      <p:sp>
        <p:nvSpPr>
          <p:cNvPr id="22" name="Rectangle 21"/>
          <p:cNvSpPr/>
          <p:nvPr/>
        </p:nvSpPr>
        <p:spPr>
          <a:xfrm>
            <a:off x="2078171" y="2897278"/>
            <a:ext cx="14917144" cy="6093976"/>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q"/>
            </a:pPr>
            <a:r>
              <a:rPr lang="vi-VN" sz="4000" dirty="0">
                <a:ea typeface="Times New Roman" panose="02020603050405020304" pitchFamily="18" charset="0"/>
              </a:rPr>
              <a:t>Nêu hàm ý của từng câu?</a:t>
            </a:r>
            <a:endParaRPr lang="en-US" sz="4000" dirty="0">
              <a:ea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q"/>
            </a:pPr>
            <a:r>
              <a:rPr lang="vi-VN" sz="4000" dirty="0" smtClean="0">
                <a:ea typeface="Times New Roman" panose="02020603050405020304" pitchFamily="18" charset="0"/>
              </a:rPr>
              <a:t>Vì </a:t>
            </a:r>
            <a:r>
              <a:rPr lang="vi-VN" sz="4000" dirty="0">
                <a:ea typeface="Times New Roman" panose="02020603050405020304" pitchFamily="18" charset="0"/>
              </a:rPr>
              <a:t>sao chị Dậu không nói thẳng với con mà phải dùng hàm ý ? </a:t>
            </a:r>
            <a:endParaRPr lang="en-US" sz="4000" dirty="0">
              <a:ea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q"/>
            </a:pPr>
            <a:r>
              <a:rPr lang="vi-VN" sz="4000" dirty="0" smtClean="0">
                <a:ea typeface="Times New Roman" panose="02020603050405020304" pitchFamily="18" charset="0"/>
              </a:rPr>
              <a:t>Trong </a:t>
            </a:r>
            <a:r>
              <a:rPr lang="vi-VN" sz="4000" dirty="0">
                <a:ea typeface="Times New Roman" panose="02020603050405020304" pitchFamily="18" charset="0"/>
              </a:rPr>
              <a:t>hai câu nói đó, hàm ý của câu nào rõ hơn? Vì sao chị Dậu phải nói rõ hơn như vậy?  </a:t>
            </a:r>
            <a:endParaRPr lang="en-US" sz="4000" dirty="0">
              <a:ea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q"/>
            </a:pPr>
            <a:r>
              <a:rPr lang="vi-VN" sz="4000" dirty="0" smtClean="0">
                <a:ea typeface="Times New Roman" panose="02020603050405020304" pitchFamily="18" charset="0"/>
              </a:rPr>
              <a:t>Chi </a:t>
            </a:r>
            <a:r>
              <a:rPr lang="vi-VN" sz="4000" dirty="0">
                <a:ea typeface="Times New Roman" panose="02020603050405020304" pitchFamily="18" charset="0"/>
              </a:rPr>
              <a:t>tiết nào trong đoạn trích cho thấy cái Tí đã hiểu hàm ý trong câu nói của mẹ? </a:t>
            </a:r>
            <a:endParaRPr lang="en-US" sz="4000" dirty="0">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415304" y="8930451"/>
            <a:ext cx="1658133" cy="783845"/>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4335">
            <a:off x="16937790" y="124056"/>
            <a:ext cx="1220569" cy="1250117"/>
          </a:xfrm>
          <a:prstGeom prst="rect">
            <a:avLst/>
          </a:prstGeom>
        </p:spPr>
      </p:pic>
      <p:sp>
        <p:nvSpPr>
          <p:cNvPr id="19" name="TextBox 18"/>
          <p:cNvSpPr txBox="1"/>
          <p:nvPr/>
        </p:nvSpPr>
        <p:spPr>
          <a:xfrm>
            <a:off x="1627685" y="342189"/>
            <a:ext cx="7528023" cy="784830"/>
          </a:xfrm>
          <a:prstGeom prst="rect">
            <a:avLst/>
          </a:prstGeom>
          <a:noFill/>
        </p:spPr>
        <p:txBody>
          <a:bodyPr wrap="none" rtlCol="0">
            <a:spAutoFit/>
          </a:bodyPr>
          <a:lstStyle/>
          <a:p>
            <a:r>
              <a:rPr lang="vi-VN" sz="4500" b="1" dirty="0" smtClean="0"/>
              <a:t>I. Điều kiện sử dụng hàm ý</a:t>
            </a:r>
            <a:endParaRPr lang="en-US" sz="4500" b="1" dirty="0"/>
          </a:p>
        </p:txBody>
      </p:sp>
      <p:sp>
        <p:nvSpPr>
          <p:cNvPr id="20" name="TextBox 19"/>
          <p:cNvSpPr txBox="1"/>
          <p:nvPr/>
        </p:nvSpPr>
        <p:spPr>
          <a:xfrm>
            <a:off x="1627685" y="1266333"/>
            <a:ext cx="2097049" cy="738664"/>
          </a:xfrm>
          <a:prstGeom prst="rect">
            <a:avLst/>
          </a:prstGeom>
          <a:noFill/>
        </p:spPr>
        <p:txBody>
          <a:bodyPr wrap="none" rtlCol="0">
            <a:spAutoFit/>
          </a:bodyPr>
          <a:lstStyle/>
          <a:p>
            <a:r>
              <a:rPr lang="vi-VN" sz="4200" b="1" i="1" dirty="0"/>
              <a:t>1</a:t>
            </a:r>
            <a:r>
              <a:rPr lang="vi-VN" sz="4200" b="1" i="1" dirty="0" smtClean="0"/>
              <a:t>. Ví dụ</a:t>
            </a:r>
            <a:endParaRPr lang="en-US" sz="4200" b="1" i="1" dirty="0"/>
          </a:p>
        </p:txBody>
      </p:sp>
      <p:sp>
        <p:nvSpPr>
          <p:cNvPr id="2" name="Rectangle 1"/>
          <p:cNvSpPr/>
          <p:nvPr/>
        </p:nvSpPr>
        <p:spPr>
          <a:xfrm>
            <a:off x="2107741" y="2035136"/>
            <a:ext cx="15087600" cy="4278094"/>
          </a:xfrm>
          <a:prstGeom prst="rect">
            <a:avLst/>
          </a:prstGeom>
        </p:spPr>
        <p:txBody>
          <a:bodyPr wrap="square">
            <a:spAutoFit/>
          </a:bodyPr>
          <a:lstStyle/>
          <a:p>
            <a:pPr algn="just">
              <a:lnSpc>
                <a:spcPct val="150000"/>
              </a:lnSpc>
              <a:spcBef>
                <a:spcPts val="600"/>
              </a:spcBef>
              <a:spcAft>
                <a:spcPts val="600"/>
              </a:spcAft>
            </a:pPr>
            <a:r>
              <a:rPr lang="vi-VN" sz="4200" i="1" dirty="0">
                <a:ea typeface="Times New Roman" panose="02020603050405020304" pitchFamily="18" charset="0"/>
              </a:rPr>
              <a:t>a. Con chỉ được ăn ở nhà bữa này nữa.</a:t>
            </a:r>
            <a:endParaRPr lang="en-US" sz="4200" i="1" dirty="0">
              <a:ea typeface="Times New Roman" panose="02020603050405020304" pitchFamily="18" charset="0"/>
            </a:endParaRPr>
          </a:p>
          <a:p>
            <a:pPr marL="571500" indent="-571500" algn="just">
              <a:lnSpc>
                <a:spcPct val="150000"/>
              </a:lnSpc>
              <a:spcBef>
                <a:spcPts val="600"/>
              </a:spcBef>
              <a:spcAft>
                <a:spcPts val="600"/>
              </a:spcAft>
              <a:buFont typeface="Symbol" panose="05050102010706020507" pitchFamily="18" charset="2"/>
              <a:buChar char="Þ"/>
            </a:pPr>
            <a:r>
              <a:rPr lang="vi-VN" sz="4200" b="1" dirty="0" smtClean="0">
                <a:ea typeface="Times New Roman" panose="02020603050405020304" pitchFamily="18" charset="0"/>
              </a:rPr>
              <a:t>Hàm </a:t>
            </a:r>
            <a:r>
              <a:rPr lang="vi-VN" sz="4200" b="1" dirty="0">
                <a:ea typeface="Times New Roman" panose="02020603050405020304" pitchFamily="18" charset="0"/>
              </a:rPr>
              <a:t>ý: </a:t>
            </a:r>
            <a:r>
              <a:rPr lang="vi-VN" sz="4200" dirty="0">
                <a:ea typeface="Times New Roman" panose="02020603050405020304" pitchFamily="18" charset="0"/>
              </a:rPr>
              <a:t>Sau bữa ăn này con không còn được ở nhà với thầy mẹ và các em </a:t>
            </a:r>
            <a:r>
              <a:rPr lang="vi-VN" sz="4200" dirty="0" smtClean="0">
                <a:ea typeface="Times New Roman" panose="02020603050405020304" pitchFamily="18" charset="0"/>
              </a:rPr>
              <a:t>nữa.</a:t>
            </a:r>
          </a:p>
          <a:p>
            <a:pPr marL="571500" indent="-571500" algn="just">
              <a:lnSpc>
                <a:spcPct val="150000"/>
              </a:lnSpc>
              <a:spcBef>
                <a:spcPts val="600"/>
              </a:spcBef>
              <a:spcAft>
                <a:spcPts val="600"/>
              </a:spcAft>
              <a:buFont typeface="Symbol" panose="05050102010706020507" pitchFamily="18" charset="2"/>
              <a:buChar char="Þ"/>
            </a:pPr>
            <a:r>
              <a:rPr lang="vi-VN" sz="4200" dirty="0" smtClean="0">
                <a:ea typeface="Times New Roman" panose="02020603050405020304" pitchFamily="18" charset="0"/>
              </a:rPr>
              <a:t>Đây </a:t>
            </a:r>
            <a:r>
              <a:rPr lang="vi-VN" sz="4200" dirty="0">
                <a:ea typeface="Times New Roman" panose="02020603050405020304" pitchFamily="18" charset="0"/>
              </a:rPr>
              <a:t>là điều đau lòng (chị Dậu tránh nói</a:t>
            </a:r>
            <a:r>
              <a:rPr lang="vi-VN" sz="4200" i="1" dirty="0">
                <a:ea typeface="Times New Roman" panose="02020603050405020304" pitchFamily="18" charset="0"/>
              </a:rPr>
              <a:t> </a:t>
            </a:r>
            <a:r>
              <a:rPr lang="vi-VN" sz="4200" dirty="0">
                <a:ea typeface="Times New Roman" panose="02020603050405020304" pitchFamily="18" charset="0"/>
              </a:rPr>
              <a:t>thẳng ra).</a:t>
            </a:r>
            <a:r>
              <a:rPr lang="vi-VN" sz="4200" i="1" dirty="0">
                <a:ea typeface="Times New Roman" panose="02020603050405020304" pitchFamily="18" charset="0"/>
              </a:rPr>
              <a:t> </a:t>
            </a:r>
            <a:endParaRPr lang="en-US" sz="4200" dirty="0">
              <a:ea typeface="Times New Roman" panose="02020603050405020304" pitchFamily="18" charset="0"/>
            </a:endParaRPr>
          </a:p>
        </p:txBody>
      </p:sp>
      <p:sp>
        <p:nvSpPr>
          <p:cNvPr id="9" name="Rectangle 8"/>
          <p:cNvSpPr/>
          <p:nvPr/>
        </p:nvSpPr>
        <p:spPr>
          <a:xfrm>
            <a:off x="2102054" y="6299642"/>
            <a:ext cx="15087600" cy="3308598"/>
          </a:xfrm>
          <a:prstGeom prst="rect">
            <a:avLst/>
          </a:prstGeom>
        </p:spPr>
        <p:txBody>
          <a:bodyPr wrap="square">
            <a:spAutoFit/>
          </a:bodyPr>
          <a:lstStyle/>
          <a:p>
            <a:pPr algn="just">
              <a:lnSpc>
                <a:spcPct val="150000"/>
              </a:lnSpc>
              <a:spcBef>
                <a:spcPts val="600"/>
              </a:spcBef>
              <a:spcAft>
                <a:spcPts val="600"/>
              </a:spcAft>
            </a:pPr>
            <a:r>
              <a:rPr lang="vi-VN" sz="4200" i="1" dirty="0" smtClean="0">
                <a:ea typeface="Times New Roman" panose="02020603050405020304" pitchFamily="18" charset="0"/>
              </a:rPr>
              <a:t>b</a:t>
            </a:r>
            <a:r>
              <a:rPr lang="vi-VN" sz="4200" i="1" dirty="0">
                <a:ea typeface="Times New Roman" panose="02020603050405020304" pitchFamily="18" charset="0"/>
              </a:rPr>
              <a:t>. Con sẽ ăn ở nhà cụ Nghị thôn Đoài.</a:t>
            </a:r>
          </a:p>
          <a:p>
            <a:pPr marL="571500" indent="-571500" algn="just">
              <a:lnSpc>
                <a:spcPct val="150000"/>
              </a:lnSpc>
              <a:spcBef>
                <a:spcPts val="600"/>
              </a:spcBef>
              <a:spcAft>
                <a:spcPts val="600"/>
              </a:spcAft>
              <a:buFont typeface="Symbol" panose="05050102010706020507" pitchFamily="18" charset="2"/>
              <a:buChar char="Þ"/>
            </a:pPr>
            <a:r>
              <a:rPr lang="vi-VN" sz="4200" b="1" dirty="0" smtClean="0">
                <a:ea typeface="Times New Roman" panose="02020603050405020304" pitchFamily="18" charset="0"/>
              </a:rPr>
              <a:t>Hàm </a:t>
            </a:r>
            <a:r>
              <a:rPr lang="vi-VN" sz="4200" b="1" dirty="0">
                <a:ea typeface="Times New Roman" panose="02020603050405020304" pitchFamily="18" charset="0"/>
              </a:rPr>
              <a:t>ý: </a:t>
            </a:r>
            <a:r>
              <a:rPr lang="vi-VN" sz="4200" dirty="0">
                <a:ea typeface="Times New Roman" panose="02020603050405020304" pitchFamily="18" charset="0"/>
              </a:rPr>
              <a:t>Mẹ đã bán con cho nhà cụ Nghị thôn Đoài.</a:t>
            </a:r>
          </a:p>
          <a:p>
            <a:pPr marL="571500" indent="-571500" algn="just">
              <a:lnSpc>
                <a:spcPct val="150000"/>
              </a:lnSpc>
              <a:spcBef>
                <a:spcPts val="600"/>
              </a:spcBef>
              <a:spcAft>
                <a:spcPts val="600"/>
              </a:spcAft>
              <a:buFont typeface="Symbol" panose="05050102010706020507" pitchFamily="18" charset="2"/>
              <a:buChar char="Þ"/>
            </a:pPr>
            <a:r>
              <a:rPr lang="vi-VN" sz="4200" dirty="0" smtClean="0">
                <a:ea typeface="Times New Roman" panose="02020603050405020304" pitchFamily="18" charset="0"/>
              </a:rPr>
              <a:t>Tí </a:t>
            </a:r>
            <a:r>
              <a:rPr lang="vi-VN" sz="4200" dirty="0">
                <a:ea typeface="Times New Roman" panose="02020603050405020304" pitchFamily="18" charset="0"/>
              </a:rPr>
              <a:t>đã hiểu ý mẹ (Sự “giẫy nảy” và câu nói trong tiếng khóc).</a:t>
            </a:r>
          </a:p>
        </p:txBody>
      </p:sp>
    </p:spTree>
    <p:extLst>
      <p:ext uri="{BB962C8B-B14F-4D97-AF65-F5344CB8AC3E}">
        <p14:creationId xmlns:p14="http://schemas.microsoft.com/office/powerpoint/2010/main" val="107423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415304" y="8930451"/>
            <a:ext cx="1658133" cy="783845"/>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4335">
            <a:off x="16937790" y="124056"/>
            <a:ext cx="1220569" cy="1250117"/>
          </a:xfrm>
          <a:prstGeom prst="rect">
            <a:avLst/>
          </a:prstGeom>
        </p:spPr>
      </p:pic>
      <p:sp>
        <p:nvSpPr>
          <p:cNvPr id="19" name="TextBox 18"/>
          <p:cNvSpPr txBox="1"/>
          <p:nvPr/>
        </p:nvSpPr>
        <p:spPr>
          <a:xfrm>
            <a:off x="1627685" y="342189"/>
            <a:ext cx="7528023" cy="784830"/>
          </a:xfrm>
          <a:prstGeom prst="rect">
            <a:avLst/>
          </a:prstGeom>
          <a:noFill/>
        </p:spPr>
        <p:txBody>
          <a:bodyPr wrap="none" rtlCol="0">
            <a:spAutoFit/>
          </a:bodyPr>
          <a:lstStyle/>
          <a:p>
            <a:r>
              <a:rPr lang="vi-VN" sz="4500" b="1" dirty="0" smtClean="0"/>
              <a:t>I. Điều kiện sử dụng hàm ý</a:t>
            </a:r>
            <a:endParaRPr lang="en-US" sz="4500" b="1" dirty="0"/>
          </a:p>
        </p:txBody>
      </p:sp>
      <p:sp>
        <p:nvSpPr>
          <p:cNvPr id="20" name="TextBox 19"/>
          <p:cNvSpPr txBox="1"/>
          <p:nvPr/>
        </p:nvSpPr>
        <p:spPr>
          <a:xfrm>
            <a:off x="1627685" y="1266333"/>
            <a:ext cx="3055645" cy="738664"/>
          </a:xfrm>
          <a:prstGeom prst="rect">
            <a:avLst/>
          </a:prstGeom>
          <a:noFill/>
        </p:spPr>
        <p:txBody>
          <a:bodyPr wrap="none" rtlCol="0">
            <a:spAutoFit/>
          </a:bodyPr>
          <a:lstStyle/>
          <a:p>
            <a:r>
              <a:rPr lang="vi-VN" sz="4200" b="1" i="1" dirty="0" smtClean="0"/>
              <a:t>2. Kết luận </a:t>
            </a:r>
            <a:endParaRPr lang="en-US" sz="4200" b="1" i="1" dirty="0"/>
          </a:p>
        </p:txBody>
      </p:sp>
      <p:sp>
        <p:nvSpPr>
          <p:cNvPr id="3" name="TextBox 2"/>
          <p:cNvSpPr txBox="1"/>
          <p:nvPr/>
        </p:nvSpPr>
        <p:spPr>
          <a:xfrm>
            <a:off x="2107741" y="1973721"/>
            <a:ext cx="15163800" cy="3000821"/>
          </a:xfrm>
          <a:prstGeom prst="rect">
            <a:avLst/>
          </a:prstGeom>
          <a:noFill/>
        </p:spPr>
        <p:txBody>
          <a:bodyPr wrap="square" rtlCol="0">
            <a:spAutoFit/>
          </a:bodyPr>
          <a:lstStyle/>
          <a:p>
            <a:pPr>
              <a:lnSpc>
                <a:spcPct val="150000"/>
              </a:lnSpc>
            </a:pPr>
            <a:r>
              <a:rPr lang="vi-VN" sz="4200" b="1" dirty="0" smtClean="0"/>
              <a:t>Để sử dụng hàm ý, cần có hai điều kiện sau đây:</a:t>
            </a:r>
          </a:p>
          <a:p>
            <a:pPr marL="571500" indent="-571500">
              <a:lnSpc>
                <a:spcPct val="150000"/>
              </a:lnSpc>
              <a:buFontTx/>
              <a:buChar char="-"/>
            </a:pPr>
            <a:r>
              <a:rPr lang="vi-VN" sz="4200" dirty="0" smtClean="0"/>
              <a:t>Người nói (người viết) có ý thức đưa hàm ý vào câu nói.</a:t>
            </a:r>
          </a:p>
          <a:p>
            <a:pPr marL="571500" indent="-571500">
              <a:lnSpc>
                <a:spcPct val="150000"/>
              </a:lnSpc>
              <a:buFontTx/>
              <a:buChar char="-"/>
            </a:pPr>
            <a:r>
              <a:rPr lang="vi-VN" sz="4200" dirty="0" smtClean="0"/>
              <a:t>Người nghe  (người đọc) có năng lực giải đoán hàm ý.</a:t>
            </a:r>
            <a:endParaRPr lang="en-US" sz="4200" dirty="0"/>
          </a:p>
        </p:txBody>
      </p:sp>
    </p:spTree>
    <p:extLst>
      <p:ext uri="{BB962C8B-B14F-4D97-AF65-F5344CB8AC3E}">
        <p14:creationId xmlns:p14="http://schemas.microsoft.com/office/powerpoint/2010/main" val="73129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9445" y="1504549"/>
            <a:ext cx="3643819" cy="954107"/>
          </a:xfrm>
          <a:prstGeom prst="rect">
            <a:avLst/>
          </a:prstGeom>
          <a:noFill/>
        </p:spPr>
        <p:txBody>
          <a:bodyPr wrap="none" rtlCol="0">
            <a:spAutoFit/>
          </a:bodyPr>
          <a:lstStyle/>
          <a:p>
            <a:pPr algn="ctr"/>
            <a:r>
              <a:rPr lang="vi-VN" sz="5600" b="1" dirty="0" smtClean="0"/>
              <a:t>BÀI TẬP 1</a:t>
            </a:r>
            <a:endParaRPr lang="en-US" sz="5600" b="1" dirty="0"/>
          </a:p>
        </p:txBody>
      </p:sp>
      <p:sp>
        <p:nvSpPr>
          <p:cNvPr id="17" name="TextBox 16"/>
          <p:cNvSpPr txBox="1"/>
          <p:nvPr/>
        </p:nvSpPr>
        <p:spPr>
          <a:xfrm>
            <a:off x="2675306" y="2619450"/>
            <a:ext cx="12785872" cy="830997"/>
          </a:xfrm>
          <a:prstGeom prst="rect">
            <a:avLst/>
          </a:prstGeom>
          <a:noFill/>
        </p:spPr>
        <p:txBody>
          <a:bodyPr wrap="none" rtlCol="0">
            <a:spAutoFit/>
          </a:bodyPr>
          <a:lstStyle/>
          <a:p>
            <a:r>
              <a:rPr lang="vi-VN" sz="4800" b="1" i="1" dirty="0" smtClean="0"/>
              <a:t>Đọc yêu cầu bài và trả lời câu hỏi SGK/tr91</a:t>
            </a:r>
            <a:endParaRPr lang="en-US" sz="4800" b="1" i="1" dirty="0"/>
          </a:p>
        </p:txBody>
      </p:sp>
      <p:sp>
        <p:nvSpPr>
          <p:cNvPr id="19" name="Rectangle 18"/>
          <p:cNvSpPr/>
          <p:nvPr/>
        </p:nvSpPr>
        <p:spPr>
          <a:xfrm>
            <a:off x="2133600" y="3379411"/>
            <a:ext cx="14560557" cy="5401479"/>
          </a:xfrm>
          <a:prstGeom prst="rect">
            <a:avLst/>
          </a:prstGeom>
        </p:spPr>
        <p:txBody>
          <a:bodyPr wrap="square">
            <a:spAutoFit/>
          </a:bodyPr>
          <a:lstStyle/>
          <a:p>
            <a:pPr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a. Người nói: </a:t>
            </a:r>
            <a:r>
              <a:rPr lang="en-US" sz="4200" dirty="0" err="1">
                <a:latin typeface="Arial" panose="020B0604020202020204" pitchFamily="34" charset="0"/>
                <a:ea typeface="Times New Roman" panose="02020603050405020304" pitchFamily="18" charset="0"/>
                <a:cs typeface="Arial" panose="020B0604020202020204" pitchFamily="34" charset="0"/>
              </a:rPr>
              <a:t>Anh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thanh</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niên</a:t>
            </a:r>
            <a:r>
              <a:rPr lang="en-US" sz="4200" dirty="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Người nghe</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dirty="0">
                <a:latin typeface="Arial" panose="020B0604020202020204" pitchFamily="34" charset="0"/>
                <a:ea typeface="Times New Roman" panose="02020603050405020304" pitchFamily="18" charset="0"/>
                <a:cs typeface="Arial" panose="020B0604020202020204" pitchFamily="34" charset="0"/>
              </a:rPr>
              <a:t>Ông </a:t>
            </a:r>
            <a:r>
              <a:rPr lang="en-US" sz="4200" dirty="0" err="1">
                <a:latin typeface="Arial" panose="020B0604020202020204" pitchFamily="34" charset="0"/>
                <a:ea typeface="Times New Roman" panose="02020603050405020304" pitchFamily="18" charset="0"/>
                <a:cs typeface="Arial" panose="020B0604020202020204" pitchFamily="34" charset="0"/>
              </a:rPr>
              <a:t>hoạ</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sĩ</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và</a:t>
            </a:r>
            <a:r>
              <a:rPr lang="en-US" sz="4200" dirty="0">
                <a:latin typeface="Arial" panose="020B0604020202020204" pitchFamily="34" charset="0"/>
                <a:ea typeface="Times New Roman" panose="02020603050405020304" pitchFamily="18" charset="0"/>
                <a:cs typeface="Arial" panose="020B0604020202020204" pitchFamily="34" charset="0"/>
              </a:rPr>
              <a:t> cô </a:t>
            </a:r>
            <a:r>
              <a:rPr lang="en-US" sz="4200" dirty="0" err="1">
                <a:latin typeface="Arial" panose="020B0604020202020204" pitchFamily="34" charset="0"/>
                <a:ea typeface="Times New Roman" panose="02020603050405020304" pitchFamily="18" charset="0"/>
                <a:cs typeface="Arial" panose="020B0604020202020204" pitchFamily="34" charset="0"/>
              </a:rPr>
              <a:t>gái</a:t>
            </a:r>
            <a:r>
              <a:rPr lang="en-US" sz="4200" dirty="0">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Bef>
                <a:spcPts val="600"/>
              </a:spcBef>
              <a:spcAft>
                <a:spcPts val="600"/>
              </a:spcAft>
              <a:buFont typeface="Symbol" panose="05050102010706020507" pitchFamily="18" charset="2"/>
              <a:buChar char="Þ"/>
            </a:pPr>
            <a:r>
              <a:rPr lang="en-US" sz="4200" b="1" dirty="0" err="1" smtClean="0">
                <a:latin typeface="Arial" panose="020B0604020202020204" pitchFamily="34" charset="0"/>
                <a:ea typeface="Times New Roman" panose="02020603050405020304" pitchFamily="18" charset="0"/>
                <a:cs typeface="Arial" panose="020B0604020202020204" pitchFamily="34" charset="0"/>
              </a:rPr>
              <a:t>Hàm</a:t>
            </a:r>
            <a:r>
              <a:rPr lang="en-US" sz="4200" b="1" dirty="0" smtClean="0">
                <a:latin typeface="Arial" panose="020B0604020202020204" pitchFamily="34" charset="0"/>
                <a:ea typeface="Times New Roman" panose="02020603050405020304" pitchFamily="18" charset="0"/>
                <a:cs typeface="Arial" panose="020B0604020202020204" pitchFamily="34" charset="0"/>
              </a:rPr>
              <a:t> </a:t>
            </a:r>
            <a:r>
              <a:rPr lang="en-US" sz="4200" b="1" dirty="0">
                <a:latin typeface="Arial" panose="020B0604020202020204" pitchFamily="34" charset="0"/>
                <a:ea typeface="Times New Roman" panose="02020603050405020304" pitchFamily="18" charset="0"/>
                <a:cs typeface="Arial" panose="020B0604020202020204" pitchFamily="34" charset="0"/>
              </a:rPr>
              <a:t>ý: </a:t>
            </a:r>
            <a:r>
              <a:rPr lang="en-US" sz="4200" dirty="0" err="1">
                <a:latin typeface="Arial" panose="020B0604020202020204" pitchFamily="34" charset="0"/>
                <a:ea typeface="Times New Roman" panose="02020603050405020304" pitchFamily="18" charset="0"/>
                <a:cs typeface="Arial" panose="020B0604020202020204" pitchFamily="34" charset="0"/>
              </a:rPr>
              <a:t>Mời</a:t>
            </a:r>
            <a:r>
              <a:rPr lang="en-US" sz="4200" dirty="0">
                <a:latin typeface="Arial" panose="020B0604020202020204" pitchFamily="34" charset="0"/>
                <a:ea typeface="Times New Roman" panose="02020603050405020304" pitchFamily="18" charset="0"/>
                <a:cs typeface="Arial" panose="020B0604020202020204" pitchFamily="34" charset="0"/>
              </a:rPr>
              <a:t> cô, </a:t>
            </a:r>
            <a:r>
              <a:rPr lang="en-US" sz="4200" dirty="0" err="1">
                <a:latin typeface="Arial" panose="020B0604020202020204" pitchFamily="34" charset="0"/>
                <a:ea typeface="Times New Roman" panose="02020603050405020304" pitchFamily="18" charset="0"/>
                <a:cs typeface="Arial" panose="020B0604020202020204" pitchFamily="34" charset="0"/>
              </a:rPr>
              <a:t>mời</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bác</a:t>
            </a:r>
            <a:r>
              <a:rPr lang="en-US" sz="4200" dirty="0">
                <a:latin typeface="Arial" panose="020B0604020202020204" pitchFamily="34" charset="0"/>
                <a:ea typeface="Times New Roman" panose="02020603050405020304" pitchFamily="18" charset="0"/>
                <a:cs typeface="Arial" panose="020B0604020202020204" pitchFamily="34" charset="0"/>
              </a:rPr>
              <a:t> vào uống </a:t>
            </a:r>
            <a:r>
              <a:rPr lang="en-US" sz="4200" dirty="0" err="1">
                <a:latin typeface="Arial" panose="020B0604020202020204" pitchFamily="34" charset="0"/>
                <a:ea typeface="Times New Roman" panose="02020603050405020304" pitchFamily="18" charset="0"/>
                <a:cs typeface="Arial" panose="020B0604020202020204" pitchFamily="34" charset="0"/>
              </a:rPr>
              <a:t>nước</a:t>
            </a:r>
            <a:r>
              <a:rPr lang="en-US" sz="4200" dirty="0" smtClean="0">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en-US" sz="4200" dirty="0">
                <a:latin typeface="Arial" panose="020B0604020202020204" pitchFamily="34" charset="0"/>
                <a:ea typeface="Times New Roman" panose="02020603050405020304" pitchFamily="18" charset="0"/>
                <a:cs typeface="Arial" panose="020B0604020202020204" pitchFamily="34" charset="0"/>
              </a:rPr>
              <a:t>- Hai người nghe đã hiểu </a:t>
            </a:r>
            <a:r>
              <a:rPr lang="en-US" sz="4200" dirty="0" err="1">
                <a:latin typeface="Arial" panose="020B0604020202020204" pitchFamily="34" charset="0"/>
                <a:ea typeface="Times New Roman" panose="02020603050405020304" pitchFamily="18" charset="0"/>
                <a:cs typeface="Arial" panose="020B0604020202020204" pitchFamily="34" charset="0"/>
              </a:rPr>
              <a:t>hàm</a:t>
            </a:r>
            <a:r>
              <a:rPr lang="en-US" sz="4200" dirty="0">
                <a:latin typeface="Arial" panose="020B0604020202020204" pitchFamily="34" charset="0"/>
                <a:ea typeface="Times New Roman" panose="02020603050405020304" pitchFamily="18" charset="0"/>
                <a:cs typeface="Arial" panose="020B0604020202020204" pitchFamily="34" charset="0"/>
              </a:rPr>
              <a:t> ý (</a:t>
            </a:r>
            <a:r>
              <a:rPr lang="en-US" sz="4200" i="1" dirty="0">
                <a:latin typeface="Arial" panose="020B0604020202020204" pitchFamily="34" charset="0"/>
                <a:ea typeface="Times New Roman" panose="02020603050405020304" pitchFamily="18" charset="0"/>
                <a:cs typeface="Arial" panose="020B0604020202020204" pitchFamily="34" charset="0"/>
              </a:rPr>
              <a:t>Ông </a:t>
            </a:r>
            <a:r>
              <a:rPr lang="en-US" sz="4200" i="1" dirty="0" err="1">
                <a:latin typeface="Arial" panose="020B0604020202020204" pitchFamily="34" charset="0"/>
                <a:ea typeface="Times New Roman" panose="02020603050405020304" pitchFamily="18" charset="0"/>
                <a:cs typeface="Arial" panose="020B0604020202020204" pitchFamily="34" charset="0"/>
              </a:rPr>
              <a:t>theo</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liền</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anh</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thanh</a:t>
            </a:r>
            <a:r>
              <a:rPr lang="en-US" sz="4200" i="1" dirty="0">
                <a:latin typeface="Arial" panose="020B0604020202020204" pitchFamily="34" charset="0"/>
                <a:ea typeface="Times New Roman" panose="02020603050405020304" pitchFamily="18" charset="0"/>
                <a:cs typeface="Arial" panose="020B0604020202020204" pitchFamily="34" charset="0"/>
              </a:rPr>
              <a:t> </a:t>
            </a:r>
            <a:r>
              <a:rPr lang="en-US" sz="4200" i="1" dirty="0" err="1">
                <a:latin typeface="Arial" panose="020B0604020202020204" pitchFamily="34" charset="0"/>
                <a:ea typeface="Times New Roman" panose="02020603050405020304" pitchFamily="18" charset="0"/>
                <a:cs typeface="Arial" panose="020B0604020202020204" pitchFamily="34" charset="0"/>
              </a:rPr>
              <a:t>niên</a:t>
            </a:r>
            <a:r>
              <a:rPr lang="en-US" sz="4200" i="1" dirty="0">
                <a:latin typeface="Arial" panose="020B0604020202020204" pitchFamily="34" charset="0"/>
                <a:ea typeface="Times New Roman" panose="02020603050405020304" pitchFamily="18" charset="0"/>
                <a:cs typeface="Arial" panose="020B0604020202020204" pitchFamily="34" charset="0"/>
              </a:rPr>
              <a:t> vào trong nhà… ngồi xuống </a:t>
            </a:r>
            <a:r>
              <a:rPr lang="en-US" sz="4200" i="1" dirty="0" err="1">
                <a:latin typeface="Arial" panose="020B0604020202020204" pitchFamily="34" charset="0"/>
                <a:ea typeface="Times New Roman" panose="02020603050405020304" pitchFamily="18" charset="0"/>
                <a:cs typeface="Arial" panose="020B0604020202020204" pitchFamily="34" charset="0"/>
              </a:rPr>
              <a:t>ghế</a:t>
            </a:r>
            <a:r>
              <a:rPr lang="en-US" sz="4200" dirty="0">
                <a:latin typeface="Arial" panose="020B0604020202020204" pitchFamily="34" charset="0"/>
                <a:ea typeface="Times New Roman" panose="02020603050405020304" pitchFamily="18" charset="0"/>
                <a:cs typeface="Arial" panose="020B06040202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2DF92"/>
        </a:solidFill>
        <a:effectLst/>
      </p:bgPr>
    </p:bg>
    <p:spTree>
      <p:nvGrpSpPr>
        <p:cNvPr id="1" name=""/>
        <p:cNvGrpSpPr/>
        <p:nvPr/>
      </p:nvGrpSpPr>
      <p:grpSpPr>
        <a:xfrm>
          <a:off x="0" y="0"/>
          <a:ext cx="0" cy="0"/>
          <a:chOff x="0" y="0"/>
          <a:chExt cx="0" cy="0"/>
        </a:xfrm>
      </p:grpSpPr>
      <p:grpSp>
        <p:nvGrpSpPr>
          <p:cNvPr id="4" name="Group 4"/>
          <p:cNvGrpSpPr/>
          <p:nvPr/>
        </p:nvGrpSpPr>
        <p:grpSpPr>
          <a:xfrm>
            <a:off x="1028700" y="1257300"/>
            <a:ext cx="16268700" cy="8001000"/>
            <a:chOff x="0" y="0"/>
            <a:chExt cx="29599277" cy="14177976"/>
          </a:xfrm>
        </p:grpSpPr>
        <p:sp>
          <p:nvSpPr>
            <p:cNvPr id="5" name="Freeform 5"/>
            <p:cNvSpPr/>
            <p:nvPr/>
          </p:nvSpPr>
          <p:spPr>
            <a:xfrm>
              <a:off x="31750" y="31750"/>
              <a:ext cx="29535775" cy="14114476"/>
            </a:xfrm>
            <a:custGeom>
              <a:avLst/>
              <a:gdLst/>
              <a:ahLst/>
              <a:cxnLst/>
              <a:rect l="l" t="t" r="r" b="b"/>
              <a:pathLst>
                <a:path w="29535775" h="14114476">
                  <a:moveTo>
                    <a:pt x="29443068" y="14114476"/>
                  </a:moveTo>
                  <a:lnTo>
                    <a:pt x="92710" y="14114476"/>
                  </a:lnTo>
                  <a:cubicBezTo>
                    <a:pt x="41910" y="14114476"/>
                    <a:pt x="0" y="14072566"/>
                    <a:pt x="0" y="14021766"/>
                  </a:cubicBezTo>
                  <a:lnTo>
                    <a:pt x="0" y="92710"/>
                  </a:lnTo>
                  <a:cubicBezTo>
                    <a:pt x="0" y="41910"/>
                    <a:pt x="41910" y="0"/>
                    <a:pt x="92710" y="0"/>
                  </a:cubicBezTo>
                  <a:lnTo>
                    <a:pt x="29441797" y="0"/>
                  </a:lnTo>
                  <a:cubicBezTo>
                    <a:pt x="29492597" y="0"/>
                    <a:pt x="29534507" y="41910"/>
                    <a:pt x="29534507" y="92710"/>
                  </a:cubicBezTo>
                  <a:lnTo>
                    <a:pt x="29534507" y="14020496"/>
                  </a:lnTo>
                  <a:cubicBezTo>
                    <a:pt x="29535775" y="14072566"/>
                    <a:pt x="29493868" y="14114476"/>
                    <a:pt x="29443068" y="14114476"/>
                  </a:cubicBezTo>
                  <a:close/>
                </a:path>
              </a:pathLst>
            </a:custGeom>
            <a:solidFill>
              <a:srgbClr val="F5F5EF"/>
            </a:solidFill>
          </p:spPr>
        </p:sp>
        <p:sp>
          <p:nvSpPr>
            <p:cNvPr id="6" name="Freeform 6"/>
            <p:cNvSpPr/>
            <p:nvPr/>
          </p:nvSpPr>
          <p:spPr>
            <a:xfrm>
              <a:off x="0" y="0"/>
              <a:ext cx="29599275" cy="14177976"/>
            </a:xfrm>
            <a:custGeom>
              <a:avLst/>
              <a:gdLst/>
              <a:ahLst/>
              <a:cxnLst/>
              <a:rect l="l" t="t" r="r" b="b"/>
              <a:pathLst>
                <a:path w="29599275" h="14177976">
                  <a:moveTo>
                    <a:pt x="29474818" y="59690"/>
                  </a:moveTo>
                  <a:cubicBezTo>
                    <a:pt x="29510375" y="59690"/>
                    <a:pt x="29539586" y="88900"/>
                    <a:pt x="29539586" y="124460"/>
                  </a:cubicBezTo>
                  <a:lnTo>
                    <a:pt x="29539586" y="14053516"/>
                  </a:lnTo>
                  <a:cubicBezTo>
                    <a:pt x="29539586" y="14089076"/>
                    <a:pt x="29510375" y="14118286"/>
                    <a:pt x="29474818" y="14118286"/>
                  </a:cubicBezTo>
                  <a:lnTo>
                    <a:pt x="124460" y="14118286"/>
                  </a:lnTo>
                  <a:cubicBezTo>
                    <a:pt x="88900" y="14118286"/>
                    <a:pt x="59690" y="14089076"/>
                    <a:pt x="59690" y="14053516"/>
                  </a:cubicBezTo>
                  <a:lnTo>
                    <a:pt x="59690" y="124460"/>
                  </a:lnTo>
                  <a:cubicBezTo>
                    <a:pt x="59690" y="88900"/>
                    <a:pt x="88900" y="59690"/>
                    <a:pt x="124460" y="59690"/>
                  </a:cubicBezTo>
                  <a:lnTo>
                    <a:pt x="29474818" y="59690"/>
                  </a:lnTo>
                  <a:moveTo>
                    <a:pt x="29474818" y="0"/>
                  </a:moveTo>
                  <a:lnTo>
                    <a:pt x="124460" y="0"/>
                  </a:lnTo>
                  <a:cubicBezTo>
                    <a:pt x="55880" y="0"/>
                    <a:pt x="0" y="55880"/>
                    <a:pt x="0" y="124460"/>
                  </a:cubicBezTo>
                  <a:lnTo>
                    <a:pt x="0" y="14053516"/>
                  </a:lnTo>
                  <a:cubicBezTo>
                    <a:pt x="0" y="14122096"/>
                    <a:pt x="55880" y="14177976"/>
                    <a:pt x="124460" y="14177976"/>
                  </a:cubicBezTo>
                  <a:lnTo>
                    <a:pt x="29474818" y="14177976"/>
                  </a:lnTo>
                  <a:cubicBezTo>
                    <a:pt x="29543397" y="14177976"/>
                    <a:pt x="29599275" y="14122096"/>
                    <a:pt x="29599275" y="14053516"/>
                  </a:cubicBezTo>
                  <a:lnTo>
                    <a:pt x="29599275" y="124460"/>
                  </a:lnTo>
                  <a:cubicBezTo>
                    <a:pt x="29599275" y="55880"/>
                    <a:pt x="29543397" y="0"/>
                    <a:pt x="29474818" y="0"/>
                  </a:cubicBezTo>
                  <a:close/>
                </a:path>
              </a:pathLst>
            </a:custGeom>
            <a:solidFill>
              <a:srgbClr val="25314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8705059" flipV="1">
            <a:off x="669199" y="194806"/>
            <a:ext cx="2365875" cy="21249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38531" y="-201827"/>
            <a:ext cx="2841539" cy="3052434"/>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4078">
            <a:off x="18110" y="8190795"/>
            <a:ext cx="1937681" cy="198459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561428" y="8594386"/>
            <a:ext cx="2490678" cy="1177411"/>
          </a:xfrm>
          <a:prstGeom prst="rect">
            <a:avLst/>
          </a:prstGeom>
        </p:spPr>
      </p:pic>
      <p:sp>
        <p:nvSpPr>
          <p:cNvPr id="16" name="TextBox 15"/>
          <p:cNvSpPr txBox="1"/>
          <p:nvPr/>
        </p:nvSpPr>
        <p:spPr>
          <a:xfrm>
            <a:off x="7349445" y="1504549"/>
            <a:ext cx="3643819" cy="954107"/>
          </a:xfrm>
          <a:prstGeom prst="rect">
            <a:avLst/>
          </a:prstGeom>
          <a:noFill/>
        </p:spPr>
        <p:txBody>
          <a:bodyPr wrap="none" rtlCol="0">
            <a:spAutoFit/>
          </a:bodyPr>
          <a:lstStyle/>
          <a:p>
            <a:pPr algn="ctr"/>
            <a:r>
              <a:rPr lang="vi-VN" sz="5600" b="1" dirty="0" smtClean="0"/>
              <a:t>BÀI TẬP 1</a:t>
            </a:r>
            <a:endParaRPr lang="en-US" sz="5600" b="1" dirty="0"/>
          </a:p>
        </p:txBody>
      </p:sp>
      <p:sp>
        <p:nvSpPr>
          <p:cNvPr id="19" name="Rectangle 18"/>
          <p:cNvSpPr/>
          <p:nvPr/>
        </p:nvSpPr>
        <p:spPr>
          <a:xfrm>
            <a:off x="2133600" y="2477600"/>
            <a:ext cx="14560557" cy="5401479"/>
          </a:xfrm>
          <a:prstGeom prst="rect">
            <a:avLst/>
          </a:prstGeom>
        </p:spPr>
        <p:txBody>
          <a:bodyPr wrap="square">
            <a:spAutoFit/>
          </a:bodyPr>
          <a:lstStyle/>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b. Người nói: Anh Tấn.</a:t>
            </a:r>
          </a:p>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Người nghe: Chị hàng đậu (ngày trước).</a:t>
            </a:r>
          </a:p>
          <a:p>
            <a:pPr marL="571500" indent="-571500" algn="just">
              <a:lnSpc>
                <a:spcPct val="150000"/>
              </a:lnSpc>
              <a:spcBef>
                <a:spcPts val="600"/>
              </a:spcBef>
              <a:spcAft>
                <a:spcPts val="600"/>
              </a:spcAft>
              <a:buFont typeface="Symbol" panose="05050102010706020507" pitchFamily="18" charset="2"/>
              <a:buChar char="Þ"/>
            </a:pPr>
            <a:r>
              <a:rPr lang="vi-VN" sz="4200" b="1" dirty="0" smtClean="0">
                <a:ea typeface="Times New Roman" panose="02020603050405020304" pitchFamily="18" charset="0"/>
                <a:cs typeface="Arial" panose="020B0604020202020204" pitchFamily="34" charset="0"/>
              </a:rPr>
              <a:t>Hàm </a:t>
            </a:r>
            <a:r>
              <a:rPr lang="vi-VN" sz="4200" b="1" dirty="0">
                <a:ea typeface="Times New Roman" panose="02020603050405020304" pitchFamily="18" charset="0"/>
                <a:cs typeface="Arial" panose="020B0604020202020204" pitchFamily="34" charset="0"/>
              </a:rPr>
              <a:t>ý: </a:t>
            </a:r>
            <a:r>
              <a:rPr lang="vi-VN" sz="4200" dirty="0">
                <a:ea typeface="Times New Roman" panose="02020603050405020304" pitchFamily="18" charset="0"/>
                <a:cs typeface="Arial" panose="020B0604020202020204" pitchFamily="34" charset="0"/>
              </a:rPr>
              <a:t>Chúng tôi không thể cho được</a:t>
            </a:r>
            <a:r>
              <a:rPr lang="vi-VN" sz="4200" dirty="0" smtClean="0">
                <a:ea typeface="Times New Roman" panose="02020603050405020304" pitchFamily="18" charset="0"/>
                <a:cs typeface="Arial" panose="020B0604020202020204" pitchFamily="34" charset="0"/>
              </a:rPr>
              <a:t>.</a:t>
            </a:r>
            <a:endParaRPr lang="vi-VN" sz="4200" dirty="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vi-VN" sz="4200" dirty="0">
                <a:ea typeface="Times New Roman" panose="02020603050405020304" pitchFamily="18" charset="0"/>
                <a:cs typeface="Arial" panose="020B0604020202020204" pitchFamily="34" charset="0"/>
              </a:rPr>
              <a:t>- Người nghe hiểu hàm ý (Câu nói cuối cùng: Thật là càng giàu có càng… càng giàu có).</a:t>
            </a:r>
          </a:p>
        </p:txBody>
      </p:sp>
    </p:spTree>
    <p:extLst>
      <p:ext uri="{BB962C8B-B14F-4D97-AF65-F5344CB8AC3E}">
        <p14:creationId xmlns:p14="http://schemas.microsoft.com/office/powerpoint/2010/main" val="1092013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949</Words>
  <PresentationFormat>Custom</PresentationFormat>
  <Paragraphs>83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Symbol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2021-12-10T07:59:17Z</dcterms:modified>
  <dc:identifier>DAEtUBLhDZE</dc:identifier>
</cp:coreProperties>
</file>