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9"/>
  </p:notesMasterIdLst>
  <p:sldIdLst>
    <p:sldId id="256" r:id="rId2"/>
    <p:sldId id="257" r:id="rId3"/>
    <p:sldId id="287" r:id="rId4"/>
    <p:sldId id="258" r:id="rId5"/>
    <p:sldId id="261" r:id="rId6"/>
    <p:sldId id="260" r:id="rId7"/>
    <p:sldId id="330" r:id="rId8"/>
    <p:sldId id="323" r:id="rId9"/>
    <p:sldId id="344" r:id="rId10"/>
    <p:sldId id="346" r:id="rId11"/>
    <p:sldId id="311" r:id="rId12"/>
    <p:sldId id="312" r:id="rId13"/>
    <p:sldId id="333" r:id="rId14"/>
    <p:sldId id="347" r:id="rId15"/>
    <p:sldId id="331" r:id="rId16"/>
    <p:sldId id="335" r:id="rId17"/>
    <p:sldId id="348" r:id="rId18"/>
    <p:sldId id="342" r:id="rId19"/>
    <p:sldId id="320" r:id="rId20"/>
    <p:sldId id="308" r:id="rId21"/>
    <p:sldId id="317" r:id="rId22"/>
    <p:sldId id="337" r:id="rId23"/>
    <p:sldId id="339" r:id="rId24"/>
    <p:sldId id="338" r:id="rId25"/>
    <p:sldId id="340" r:id="rId26"/>
    <p:sldId id="309" r:id="rId27"/>
    <p:sldId id="310" r:id="rId28"/>
  </p:sldIdLst>
  <p:sldSz cx="9144000" cy="5143500" type="screen16x9"/>
  <p:notesSz cx="6858000" cy="9144000"/>
  <p:embeddedFontLst>
    <p:embeddedFont>
      <p:font typeface="Crete Round" panose="020B0604020202020204" charset="0"/>
      <p:regular r:id="rId30"/>
      <p:italic r:id="rId31"/>
    </p:embeddedFont>
    <p:embeddedFont>
      <p:font typeface="Montserrat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Microsoft YaHei" panose="020B0503020204020204" pitchFamily="34" charset="-122"/>
      <p:regular r:id="rId40"/>
      <p:bold r:id="rId41"/>
    </p:embeddedFont>
    <p:embeddedFont>
      <p:font typeface="Dotum" panose="020B0600000101010101" pitchFamily="34" charset="-127"/>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36" y="140"/>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83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13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1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5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4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0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58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2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21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672171" y="808384"/>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7" name="Google Shape;543;p38"/>
          <p:cNvGrpSpPr/>
          <p:nvPr/>
        </p:nvGrpSpPr>
        <p:grpSpPr>
          <a:xfrm>
            <a:off x="7698051" y="4436042"/>
            <a:ext cx="1254757" cy="421371"/>
            <a:chOff x="5848450" y="2417400"/>
            <a:chExt cx="279725" cy="128225"/>
          </a:xfrm>
        </p:grpSpPr>
        <p:sp>
          <p:nvSpPr>
            <p:cNvPr id="58"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roup 67"/>
          <p:cNvGrpSpPr/>
          <p:nvPr/>
        </p:nvGrpSpPr>
        <p:grpSpPr>
          <a:xfrm>
            <a:off x="1986743" y="118247"/>
            <a:ext cx="5336770" cy="662124"/>
            <a:chOff x="2726575" y="118446"/>
            <a:chExt cx="5336770" cy="662124"/>
          </a:xfrm>
        </p:grpSpPr>
        <p:sp>
          <p:nvSpPr>
            <p:cNvPr id="69" name="Round Same Side Corner Rectangle 68"/>
            <p:cNvSpPr/>
            <p:nvPr/>
          </p:nvSpPr>
          <p:spPr>
            <a:xfrm flipV="1">
              <a:off x="2726575" y="118446"/>
              <a:ext cx="5336770" cy="662124"/>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70" name="TextBox 69"/>
            <p:cNvSpPr txBox="1"/>
            <p:nvPr/>
          </p:nvSpPr>
          <p:spPr>
            <a:xfrm>
              <a:off x="2827776" y="225621"/>
              <a:ext cx="513436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2400" b="1">
                  <a:solidFill>
                    <a:srgbClr val="C00000"/>
                  </a:solidFill>
                </a:rPr>
                <a:t>3. Giá của cổ phiếu</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 name="Rectangle 1"/>
          <p:cNvSpPr/>
          <p:nvPr/>
        </p:nvSpPr>
        <p:spPr>
          <a:xfrm>
            <a:off x="467949" y="871216"/>
            <a:ext cx="8197042" cy="3703578"/>
          </a:xfrm>
          <a:prstGeom prst="rect">
            <a:avLst/>
          </a:prstGeom>
        </p:spPr>
        <p:txBody>
          <a:bodyPr wrap="square">
            <a:spAutoFit/>
          </a:bodyPr>
          <a:lstStyle/>
          <a:p>
            <a:pPr algn="just">
              <a:lnSpc>
                <a:spcPct val="150000"/>
              </a:lnSpc>
              <a:spcBef>
                <a:spcPts val="100"/>
              </a:spcBef>
              <a:spcAft>
                <a:spcPts val="100"/>
              </a:spcAft>
            </a:pPr>
            <a:r>
              <a:rPr lang="nl-NL" sz="1900" b="1" i="1">
                <a:solidFill>
                  <a:schemeClr val="bg2">
                    <a:lumMod val="50000"/>
                  </a:schemeClr>
                </a:solidFill>
                <a:latin typeface="+mj-lt"/>
                <a:ea typeface="Calibri" panose="020F0502020204030204" pitchFamily="34" charset="0"/>
                <a:cs typeface="Times New Roman" panose="02020603050405020304" pitchFamily="18" charset="0"/>
              </a:rPr>
              <a:t>Có bốn loại giá </a:t>
            </a:r>
            <a:r>
              <a:rPr lang="nl-NL" sz="1900" b="1" i="1">
                <a:solidFill>
                  <a:schemeClr val="bg2">
                    <a:lumMod val="50000"/>
                  </a:schemeClr>
                </a:solidFill>
                <a:latin typeface="+mj-lt"/>
                <a:ea typeface="Calibri" panose="020F0502020204030204" pitchFamily="34" charset="0"/>
                <a:cs typeface="Times New Roman" panose="02020603050405020304" pitchFamily="18" charset="0"/>
              </a:rPr>
              <a:t>cổ </a:t>
            </a:r>
            <a:r>
              <a:rPr lang="nl-NL" sz="1900" b="1" i="1" smtClean="0">
                <a:solidFill>
                  <a:schemeClr val="bg2">
                    <a:lumMod val="50000"/>
                  </a:schemeClr>
                </a:solidFill>
                <a:latin typeface="+mj-lt"/>
                <a:ea typeface="Calibri" panose="020F0502020204030204" pitchFamily="34" charset="0"/>
                <a:cs typeface="Times New Roman" panose="02020603050405020304" pitchFamily="18" charset="0"/>
              </a:rPr>
              <a:t>phiếu</a:t>
            </a:r>
            <a:endParaRPr lang="en-US" sz="1900" b="1" i="1">
              <a:solidFill>
                <a:schemeClr val="bg2">
                  <a:lumMod val="50000"/>
                </a:schemeClr>
              </a:solidFill>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smtClean="0">
                <a:latin typeface="+mj-lt"/>
                <a:ea typeface="Calibri" panose="020F0502020204030204" pitchFamily="34" charset="0"/>
                <a:cs typeface="Times New Roman" panose="02020603050405020304" pitchFamily="18" charset="0"/>
              </a:rPr>
              <a:t>a) </a:t>
            </a:r>
            <a:r>
              <a:rPr lang="nl-NL" sz="1900" b="1" i="1" smtClean="0">
                <a:latin typeface="+mj-lt"/>
                <a:ea typeface="Calibri" panose="020F0502020204030204" pitchFamily="34" charset="0"/>
                <a:cs typeface="Times New Roman" panose="02020603050405020304" pitchFamily="18" charset="0"/>
              </a:rPr>
              <a:t>Giá </a:t>
            </a:r>
            <a:r>
              <a:rPr lang="nl-NL" sz="1900" b="1" i="1">
                <a:latin typeface="+mj-lt"/>
                <a:ea typeface="Calibri" panose="020F0502020204030204" pitchFamily="34" charset="0"/>
                <a:cs typeface="Times New Roman" panose="02020603050405020304" pitchFamily="18" charset="0"/>
              </a:rPr>
              <a:t>khớp </a:t>
            </a:r>
            <a:r>
              <a:rPr lang="nl-NL" sz="1900" b="1" i="1" smtClean="0">
                <a:latin typeface="+mj-lt"/>
                <a:ea typeface="Calibri" panose="020F0502020204030204" pitchFamily="34" charset="0"/>
                <a:cs typeface="Times New Roman" panose="02020603050405020304" pitchFamily="18" charset="0"/>
              </a:rPr>
              <a:t>lệnh</a:t>
            </a:r>
            <a:r>
              <a:rPr lang="nl-NL" sz="1900" b="1" smtClean="0">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cổ phiếu mà bên mua chấp nhận mua mức giá bên bán đang treo bán hoặc bên bán chấp nhận bán thẳng vào mức giá mà người bên mua đang chờ mua.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b) </a:t>
            </a:r>
            <a:r>
              <a:rPr lang="nl-NL" sz="1900" b="1" i="1">
                <a:latin typeface="+mj-lt"/>
                <a:ea typeface="Calibri" panose="020F0502020204030204" pitchFamily="34" charset="0"/>
                <a:cs typeface="Times New Roman" panose="02020603050405020304" pitchFamily="18" charset="0"/>
              </a:rPr>
              <a:t>Giá cao nhất</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khớp lệnh ở mốc cao nhất trong phiên giao dịch.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c) </a:t>
            </a:r>
            <a:r>
              <a:rPr lang="nl-NL" sz="1900" b="1" i="1">
                <a:latin typeface="+mj-lt"/>
                <a:ea typeface="Calibri" panose="020F0502020204030204" pitchFamily="34" charset="0"/>
                <a:cs typeface="Times New Roman" panose="02020603050405020304" pitchFamily="18" charset="0"/>
              </a:rPr>
              <a:t>Giá thấp nhất</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khớp lệnh ở mốc thấp nhất trong phiên giao dịch.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d) </a:t>
            </a:r>
            <a:r>
              <a:rPr lang="nl-NL" sz="1900" b="1" i="1">
                <a:latin typeface="+mj-lt"/>
                <a:ea typeface="Calibri" panose="020F0502020204030204" pitchFamily="34" charset="0"/>
                <a:cs typeface="Times New Roman" panose="02020603050405020304" pitchFamily="18" charset="0"/>
              </a:rPr>
              <a:t>Giá trung bình</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của cổ phiếu được tính bằng trung bình cộng của giá cao nhất và giá thấp nhất.</a:t>
            </a:r>
            <a:endParaRPr lang="en-US" sz="190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9149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rot="2299949">
            <a:off x="8057747" y="-35188"/>
            <a:ext cx="856419" cy="1038804"/>
          </a:xfrm>
          <a:prstGeom prst="rect">
            <a:avLst/>
          </a:prstGeom>
        </p:spPr>
      </p:pic>
      <p:grpSp>
        <p:nvGrpSpPr>
          <p:cNvPr id="6" name="Group 5"/>
          <p:cNvGrpSpPr/>
          <p:nvPr/>
        </p:nvGrpSpPr>
        <p:grpSpPr>
          <a:xfrm>
            <a:off x="129252" y="129566"/>
            <a:ext cx="2607296" cy="530670"/>
            <a:chOff x="2860159" y="136735"/>
            <a:chExt cx="4242390" cy="530670"/>
          </a:xfrm>
        </p:grpSpPr>
        <p:sp>
          <p:nvSpPr>
            <p:cNvPr id="7" name="Round Same Side Corner Rectangle 6"/>
            <p:cNvSpPr/>
            <p:nvPr/>
          </p:nvSpPr>
          <p:spPr>
            <a:xfrm flipV="1">
              <a:off x="2860159" y="136735"/>
              <a:ext cx="4242390" cy="53067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29269" y="196596"/>
              <a:ext cx="4104168" cy="461665"/>
            </a:xfrm>
            <a:prstGeom prst="rect">
              <a:avLst/>
            </a:prstGeom>
            <a:noFill/>
          </p:spPr>
          <p:txBody>
            <a:bodyPr wrap="square" rtlCol="0">
              <a:spAutoFit/>
            </a:bodyPr>
            <a:lstStyle/>
            <a:p>
              <a:pPr algn="ctr"/>
              <a:r>
                <a:rPr lang="en-US" sz="2400" b="1" smtClean="0">
                  <a:solidFill>
                    <a:srgbClr val="C00000"/>
                  </a:solidFill>
                </a:rPr>
                <a:t>VÍ DỤ</a:t>
              </a:r>
              <a:endParaRPr lang="en-US" sz="2400" b="1" dirty="0">
                <a:solidFill>
                  <a:srgbClr val="C00000"/>
                </a:solidFill>
              </a:endParaRPr>
            </a:p>
          </p:txBody>
        </p:sp>
      </p:grpSp>
      <p:sp>
        <p:nvSpPr>
          <p:cNvPr id="2" name="Rectangle 1"/>
          <p:cNvSpPr/>
          <p:nvPr/>
        </p:nvSpPr>
        <p:spPr>
          <a:xfrm>
            <a:off x="6599450" y="1296419"/>
            <a:ext cx="2365483" cy="2805896"/>
          </a:xfrm>
          <a:prstGeom prst="rect">
            <a:avLst/>
          </a:prstGeom>
        </p:spPr>
        <p:txBody>
          <a:bodyPr wrap="square">
            <a:spAutoFit/>
          </a:bodyPr>
          <a:lstStyle/>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Trong </a:t>
            </a:r>
            <a:r>
              <a:rPr lang="nl-NL" sz="1600">
                <a:latin typeface="+mj-lt"/>
                <a:ea typeface="Calibri" panose="020F0502020204030204" pitchFamily="34" charset="0"/>
                <a:cs typeface="Times New Roman" panose="02020603050405020304" pitchFamily="18" charset="0"/>
              </a:rPr>
              <a:t>ngày 20/07/2023:</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cao nhất là</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180 </a:t>
            </a:r>
            <a:r>
              <a:rPr lang="nl-NL" sz="1600">
                <a:latin typeface="+mj-lt"/>
                <a:ea typeface="Calibri" panose="020F0502020204030204" pitchFamily="34" charset="0"/>
                <a:cs typeface="Times New Roman" panose="02020603050405020304" pitchFamily="18" charset="0"/>
              </a:rPr>
              <a:t>000 đồng/cổ phiếu</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thấp nhất là</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176 </a:t>
            </a:r>
            <a:r>
              <a:rPr lang="nl-NL" sz="1600">
                <a:latin typeface="+mj-lt"/>
                <a:ea typeface="Calibri" panose="020F0502020204030204" pitchFamily="34" charset="0"/>
                <a:cs typeface="Times New Roman" panose="02020603050405020304" pitchFamily="18" charset="0"/>
              </a:rPr>
              <a:t>700 đồng/ cổ phiếu.</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trung bình</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178 </a:t>
            </a:r>
            <a:r>
              <a:rPr lang="nl-NL" sz="1600">
                <a:latin typeface="+mj-lt"/>
                <a:ea typeface="Calibri" panose="020F0502020204030204" pitchFamily="34" charset="0"/>
                <a:cs typeface="Times New Roman" panose="02020603050405020304" pitchFamily="18" charset="0"/>
              </a:rPr>
              <a:t>350 đồng/ cổ phiếu.</a:t>
            </a:r>
            <a:endParaRPr lang="en-US" sz="1600">
              <a:latin typeface="+mj-lt"/>
              <a:ea typeface="Calibri" panose="020F0502020204030204" pitchFamily="34" charset="0"/>
              <a:cs typeface="Times New Roman" panose="02020603050405020304" pitchFamily="18" charset="0"/>
            </a:endParaRPr>
          </a:p>
        </p:txBody>
      </p:sp>
      <p:sp>
        <p:nvSpPr>
          <p:cNvPr id="4" name="Rectangle 3"/>
          <p:cNvSpPr/>
          <p:nvPr/>
        </p:nvSpPr>
        <p:spPr>
          <a:xfrm>
            <a:off x="330027" y="791208"/>
            <a:ext cx="5854039" cy="456535"/>
          </a:xfrm>
          <a:prstGeom prst="rect">
            <a:avLst/>
          </a:prstGeom>
        </p:spPr>
        <p:txBody>
          <a:bodyPr wrap="square">
            <a:spAutoFit/>
          </a:bodyPr>
          <a:lstStyle/>
          <a:p>
            <a:pPr lvl="0" algn="ctr">
              <a:lnSpc>
                <a:spcPct val="150000"/>
              </a:lnSpc>
              <a:spcBef>
                <a:spcPts val="100"/>
              </a:spcBef>
              <a:spcAft>
                <a:spcPts val="100"/>
              </a:spcAft>
            </a:pPr>
            <a:r>
              <a:rPr lang="nl-NL" sz="1800" b="1" i="1" smtClean="0">
                <a:ea typeface="Calibri" panose="020F0502020204030204" pitchFamily="34" charset="0"/>
                <a:cs typeface="Times New Roman" panose="02020603050405020304" pitchFamily="18" charset="0"/>
              </a:rPr>
              <a:t>Công </a:t>
            </a:r>
            <a:r>
              <a:rPr lang="nl-NL" sz="1800" b="1" i="1">
                <a:ea typeface="Calibri" panose="020F0502020204030204" pitchFamily="34" charset="0"/>
                <a:cs typeface="Times New Roman" panose="02020603050405020304" pitchFamily="18" charset="0"/>
              </a:rPr>
              <a:t>ty cổ phần Bến xe Miền Tây (WCS)</a:t>
            </a:r>
            <a:endParaRPr lang="en-US" sz="180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6875" y="1378715"/>
            <a:ext cx="6274754" cy="3512827"/>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7931" y="92916"/>
            <a:ext cx="2858475" cy="456535"/>
          </a:xfrm>
          <a:prstGeom prst="rect">
            <a:avLst/>
          </a:prstGeom>
        </p:spPr>
        <p:txBody>
          <a:bodyPr wrap="none">
            <a:spAutoFit/>
          </a:bodyPr>
          <a:lstStyle/>
          <a:p>
            <a:pPr marL="285750" indent="-285750" algn="just">
              <a:lnSpc>
                <a:spcPct val="150000"/>
              </a:lnSpc>
              <a:spcBef>
                <a:spcPts val="100"/>
              </a:spcBef>
              <a:spcAft>
                <a:spcPts val="100"/>
              </a:spcAft>
              <a:buFont typeface="Wingdings" panose="05000000000000000000" pitchFamily="2" charset="2"/>
              <a:buChar char="§"/>
            </a:pPr>
            <a:r>
              <a:rPr lang="en-US" sz="1800">
                <a:latin typeface="+mj-lt"/>
                <a:ea typeface="Calibri" panose="020F0502020204030204" pitchFamily="34" charset="0"/>
                <a:cs typeface="Times New Roman" panose="02020603050405020304" pitchFamily="18" charset="0"/>
              </a:rPr>
              <a:t>Trong ngày 21/07/2023</a:t>
            </a:r>
          </a:p>
        </p:txBody>
      </p:sp>
      <p:sp>
        <p:nvSpPr>
          <p:cNvPr id="4" name="Rectangle 3"/>
          <p:cNvSpPr/>
          <p:nvPr/>
        </p:nvSpPr>
        <p:spPr>
          <a:xfrm>
            <a:off x="1057931" y="4070192"/>
            <a:ext cx="7461504" cy="923330"/>
          </a:xfrm>
          <a:prstGeom prst="rect">
            <a:avLst/>
          </a:prstGeom>
        </p:spPr>
        <p:txBody>
          <a:bodyPr wrap="square">
            <a:spAutoFit/>
          </a:bodyPr>
          <a:lstStyle/>
          <a:p>
            <a:pPr algn="just">
              <a:lnSpc>
                <a:spcPct val="150000"/>
              </a:lnSpc>
              <a:spcBef>
                <a:spcPts val="100"/>
              </a:spcBef>
              <a:spcAft>
                <a:spcPts val="100"/>
              </a:spcAft>
            </a:pPr>
            <a:r>
              <a:rPr lang="en-US" sz="1800">
                <a:latin typeface="+mn-lt"/>
                <a:ea typeface="Calibri" panose="020F0502020204030204" pitchFamily="34" charset="0"/>
                <a:cs typeface="Times New Roman" panose="02020603050405020304" pitchFamily="18" charset="0"/>
              </a:rPr>
              <a:t>Giá khớp lệnh ở các thời điểm khác nhau trong ngày sẽ khác nhau</a:t>
            </a:r>
            <a:r>
              <a:rPr lang="en-US" sz="1800">
                <a:latin typeface="+mn-lt"/>
                <a:ea typeface="Calibri" panose="020F0502020204030204" pitchFamily="34" charset="0"/>
                <a:cs typeface="Times New Roman" panose="02020603050405020304" pitchFamily="18" charset="0"/>
              </a:rPr>
              <a:t>. </a:t>
            </a:r>
            <a:endParaRPr lang="en-US" sz="1800" smtClean="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Ví </a:t>
            </a:r>
            <a:r>
              <a:rPr lang="en-US" sz="1800">
                <a:latin typeface="+mn-lt"/>
                <a:ea typeface="Calibri" panose="020F0502020204030204" pitchFamily="34" charset="0"/>
                <a:cs typeface="Times New Roman" panose="02020603050405020304" pitchFamily="18" charset="0"/>
              </a:rPr>
              <a:t>dụ: 172 100 đồng/cổ phiếu, 163 000 đồng/ cổ phiếu.</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77504" y="615365"/>
            <a:ext cx="6022357" cy="3478371"/>
          </a:xfrm>
          <a:prstGeom prst="rect">
            <a:avLst/>
          </a:prstGeom>
        </p:spPr>
      </p:pic>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348805" y="237708"/>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2 (SGK – tr82)</a:t>
            </a:r>
            <a:endParaRPr lang="en-US" sz="2000" b="1">
              <a:solidFill>
                <a:schemeClr val="bg1"/>
              </a:solidFill>
            </a:endParaRPr>
          </a:p>
        </p:txBody>
      </p:sp>
      <p:sp>
        <p:nvSpPr>
          <p:cNvPr id="3" name="Rectangle 2"/>
          <p:cNvSpPr/>
          <p:nvPr/>
        </p:nvSpPr>
        <p:spPr>
          <a:xfrm>
            <a:off x="301058" y="955516"/>
            <a:ext cx="8429950" cy="2285241"/>
          </a:xfrm>
          <a:prstGeom prst="rect">
            <a:avLst/>
          </a:prstGeom>
        </p:spPr>
        <p:txBody>
          <a:bodyPr wrap="square">
            <a:spAutoFit/>
          </a:bodyPr>
          <a:lstStyle/>
          <a:p>
            <a:pPr algn="just">
              <a:lnSpc>
                <a:spcPct val="150000"/>
              </a:lnSpc>
            </a:pPr>
            <a:r>
              <a:rPr lang="vi-VN" sz="1900">
                <a:solidFill>
                  <a:srgbClr val="191900"/>
                </a:solidFill>
                <a:latin typeface="+mn-lt"/>
              </a:rPr>
              <a:t>Theo trang web https://stockbiz.vn/Stocks/VCB, mã cổ phiếu VCB của Ngân hàng Thương mại cổ phần Ngoại thương Việt Nam (Vietcombank) trong phiên giao dịch ngày 14/10/2022 có giá cao nhất là 68 500 đồng, giá thấp nhất là 67 300 đồng. Hãy hoàn thiện bảng số liệu thống kê sau:</a:t>
            </a:r>
            <a:endParaRPr lang="vi-VN" sz="1900">
              <a:latin typeface="+mn-lt"/>
            </a:endParaRPr>
          </a:p>
          <a:p>
            <a:pPr algn="just">
              <a:lnSpc>
                <a:spcPct val="150000"/>
              </a:lnSpc>
            </a:pPr>
            <a:r>
              <a:rPr lang="vi-VN" sz="1900">
                <a:latin typeface="+mn-lt"/>
              </a:rPr>
              <a:t>(Đơn vị tính: 1 000 </a:t>
            </a:r>
            <a:r>
              <a:rPr lang="vi-VN" sz="1900">
                <a:latin typeface="+mn-lt"/>
              </a:rPr>
              <a:t>đồng</a:t>
            </a:r>
            <a:r>
              <a:rPr lang="vi-VN" sz="1900" smtClean="0">
                <a:latin typeface="+mn-lt"/>
              </a:rPr>
              <a:t>)</a:t>
            </a:r>
            <a:endParaRPr lang="vi-VN" sz="190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418302097"/>
              </p:ext>
            </p:extLst>
          </p:nvPr>
        </p:nvGraphicFramePr>
        <p:xfrm>
          <a:off x="555182" y="3343455"/>
          <a:ext cx="7923520" cy="1113002"/>
        </p:xfrm>
        <a:graphic>
          <a:graphicData uri="http://schemas.openxmlformats.org/drawingml/2006/table">
            <a:tbl>
              <a:tblPr firstRow="1" bandRow="1">
                <a:tableStyleId>{0A8A8D4C-B0A5-49B5-B69D-9F822B575276}</a:tableStyleId>
              </a:tblPr>
              <a:tblGrid>
                <a:gridCol w="1980880">
                  <a:extLst>
                    <a:ext uri="{9D8B030D-6E8A-4147-A177-3AD203B41FA5}">
                      <a16:colId xmlns:a16="http://schemas.microsoft.com/office/drawing/2014/main" val="2561186107"/>
                    </a:ext>
                  </a:extLst>
                </a:gridCol>
                <a:gridCol w="1980880">
                  <a:extLst>
                    <a:ext uri="{9D8B030D-6E8A-4147-A177-3AD203B41FA5}">
                      <a16:colId xmlns:a16="http://schemas.microsoft.com/office/drawing/2014/main" val="2139104116"/>
                    </a:ext>
                  </a:extLst>
                </a:gridCol>
                <a:gridCol w="1980880">
                  <a:extLst>
                    <a:ext uri="{9D8B030D-6E8A-4147-A177-3AD203B41FA5}">
                      <a16:colId xmlns:a16="http://schemas.microsoft.com/office/drawing/2014/main" val="1578939633"/>
                    </a:ext>
                  </a:extLst>
                </a:gridCol>
                <a:gridCol w="1980880">
                  <a:extLst>
                    <a:ext uri="{9D8B030D-6E8A-4147-A177-3AD203B41FA5}">
                      <a16:colId xmlns:a16="http://schemas.microsoft.com/office/drawing/2014/main" val="3151565003"/>
                    </a:ext>
                  </a:extLst>
                </a:gridCol>
              </a:tblGrid>
              <a:tr h="556501">
                <a:tc>
                  <a:txBody>
                    <a:bodyPr/>
                    <a:lstStyle/>
                    <a:p>
                      <a:pPr algn="ctr"/>
                      <a:r>
                        <a:rPr lang="en-US" sz="1800" smtClean="0"/>
                        <a:t>Ngày</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cao nhất</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thấp nhất</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trung bình</a:t>
                      </a:r>
                      <a:endParaRPr lang="en-US" sz="1800"/>
                    </a:p>
                  </a:txBody>
                  <a:tcPr anchor="ctr">
                    <a:solidFill>
                      <a:schemeClr val="accent2">
                        <a:lumMod val="20000"/>
                        <a:lumOff val="80000"/>
                      </a:schemeClr>
                    </a:solidFill>
                  </a:tcPr>
                </a:tc>
                <a:extLst>
                  <a:ext uri="{0D108BD9-81ED-4DB2-BD59-A6C34878D82A}">
                    <a16:rowId xmlns:a16="http://schemas.microsoft.com/office/drawing/2014/main" val="3812055414"/>
                  </a:ext>
                </a:extLst>
              </a:tr>
              <a:tr h="556501">
                <a:tc>
                  <a:txBody>
                    <a:bodyPr/>
                    <a:lstStyle/>
                    <a:p>
                      <a:pPr algn="ctr"/>
                      <a:r>
                        <a:rPr lang="en-US" sz="1800" smtClean="0"/>
                        <a:t>14/10/2022</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extLst>
                  <a:ext uri="{0D108BD9-81ED-4DB2-BD59-A6C34878D82A}">
                    <a16:rowId xmlns:a16="http://schemas.microsoft.com/office/drawing/2014/main" val="2304372742"/>
                  </a:ext>
                </a:extLst>
              </a:tr>
            </a:tbl>
          </a:graphicData>
        </a:graphic>
      </p:graphicFrame>
      <p:grpSp>
        <p:nvGrpSpPr>
          <p:cNvPr id="26" name="Google Shape;1649;p52"/>
          <p:cNvGrpSpPr/>
          <p:nvPr/>
        </p:nvGrpSpPr>
        <p:grpSpPr>
          <a:xfrm>
            <a:off x="7913190" y="4644740"/>
            <a:ext cx="1042621" cy="420722"/>
            <a:chOff x="185200" y="3097975"/>
            <a:chExt cx="1239100" cy="619375"/>
          </a:xfrm>
        </p:grpSpPr>
        <p:sp>
          <p:nvSpPr>
            <p:cNvPr id="27"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3008376" y="4014889"/>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68,50</a:t>
            </a:r>
            <a:endParaRPr lang="en-US" sz="1800">
              <a:solidFill>
                <a:srgbClr val="FF0000"/>
              </a:solidFill>
            </a:endParaRPr>
          </a:p>
        </p:txBody>
      </p:sp>
      <p:sp>
        <p:nvSpPr>
          <p:cNvPr id="43" name="TextBox 42"/>
          <p:cNvSpPr txBox="1"/>
          <p:nvPr/>
        </p:nvSpPr>
        <p:spPr>
          <a:xfrm>
            <a:off x="5026152" y="4014889"/>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67,30</a:t>
            </a:r>
            <a:endParaRPr lang="en-US" sz="1800">
              <a:solidFill>
                <a:srgbClr val="FF0000"/>
              </a:solidFill>
            </a:endParaRPr>
          </a:p>
        </p:txBody>
      </p:sp>
      <p:sp>
        <p:nvSpPr>
          <p:cNvPr id="44" name="TextBox 43"/>
          <p:cNvSpPr txBox="1"/>
          <p:nvPr/>
        </p:nvSpPr>
        <p:spPr>
          <a:xfrm>
            <a:off x="6951404" y="4015974"/>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67,90</a:t>
            </a:r>
            <a:endParaRPr lang="en-US" sz="1800">
              <a:solidFill>
                <a:srgbClr val="FF0000"/>
              </a:solidFill>
            </a:endParaRPr>
          </a:p>
        </p:txBody>
      </p:sp>
    </p:spTree>
    <p:extLst>
      <p:ext uri="{BB962C8B-B14F-4D97-AF65-F5344CB8AC3E}">
        <p14:creationId xmlns:p14="http://schemas.microsoft.com/office/powerpoint/2010/main" val="248869099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68" name="Group 67"/>
          <p:cNvGrpSpPr/>
          <p:nvPr/>
        </p:nvGrpSpPr>
        <p:grpSpPr>
          <a:xfrm>
            <a:off x="458805" y="127391"/>
            <a:ext cx="8197042" cy="662124"/>
            <a:chOff x="1207781" y="118446"/>
            <a:chExt cx="8197042" cy="662124"/>
          </a:xfrm>
        </p:grpSpPr>
        <p:sp>
          <p:nvSpPr>
            <p:cNvPr id="69" name="Round Same Side Corner Rectangle 68"/>
            <p:cNvSpPr/>
            <p:nvPr/>
          </p:nvSpPr>
          <p:spPr>
            <a:xfrm flipV="1">
              <a:off x="1207781" y="118446"/>
              <a:ext cx="8197042" cy="662124"/>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70" name="TextBox 69"/>
            <p:cNvSpPr txBox="1"/>
            <p:nvPr/>
          </p:nvSpPr>
          <p:spPr>
            <a:xfrm>
              <a:off x="1279926" y="236723"/>
              <a:ext cx="8052752"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vi-VN" sz="2400" b="1">
                  <a:solidFill>
                    <a:srgbClr val="C00000"/>
                  </a:solidFill>
                  <a:latin typeface="Arial"/>
                </a:rPr>
                <a:t>4. Đầu tư chứng khoán thông qua mua bán cổ phiếu</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8" name="Pentagon 17"/>
          <p:cNvSpPr/>
          <p:nvPr/>
        </p:nvSpPr>
        <p:spPr>
          <a:xfrm>
            <a:off x="257365" y="983027"/>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3 (SGK – tr83)</a:t>
            </a:r>
            <a:endParaRPr lang="en-US" sz="2000" b="1">
              <a:solidFill>
                <a:schemeClr val="bg1"/>
              </a:solidFill>
            </a:endParaRPr>
          </a:p>
        </p:txBody>
      </p:sp>
      <p:sp>
        <p:nvSpPr>
          <p:cNvPr id="3" name="Rectangle 2"/>
          <p:cNvSpPr/>
          <p:nvPr/>
        </p:nvSpPr>
        <p:spPr>
          <a:xfrm>
            <a:off x="172919" y="1704901"/>
            <a:ext cx="8578817" cy="1353897"/>
          </a:xfrm>
          <a:prstGeom prst="rect">
            <a:avLst/>
          </a:prstGeom>
        </p:spPr>
        <p:txBody>
          <a:bodyPr wrap="square">
            <a:spAutoFit/>
          </a:bodyPr>
          <a:lstStyle/>
          <a:p>
            <a:pPr algn="just">
              <a:lnSpc>
                <a:spcPct val="150000"/>
              </a:lnSpc>
              <a:spcAft>
                <a:spcPts val="500"/>
              </a:spcAft>
            </a:pPr>
            <a:r>
              <a:rPr lang="vi-VN" sz="1900">
                <a:latin typeface="+mn-lt"/>
              </a:rPr>
              <a:t>Cô Hạnh dự định đầu tư vào chứng khoán của doanh nghiệp X. Mỗi cổ phiếu của doanh nghiệp đó có giá trung bình tại một số thời điểm được thống kê trong Bảng </a:t>
            </a:r>
            <a:r>
              <a:rPr lang="vi-VN" sz="1900">
                <a:latin typeface="+mn-lt"/>
              </a:rPr>
              <a:t>1</a:t>
            </a:r>
            <a:r>
              <a:rPr lang="vi-VN" sz="1900" smtClean="0">
                <a:latin typeface="+mn-lt"/>
              </a:rPr>
              <a:t>:</a:t>
            </a:r>
            <a:endParaRPr lang="vi-VN" sz="1900">
              <a:latin typeface="+mn-lt"/>
            </a:endParaRPr>
          </a:p>
        </p:txBody>
      </p:sp>
      <p:pic>
        <p:nvPicPr>
          <p:cNvPr id="5" name="Picture 4"/>
          <p:cNvPicPr>
            <a:picLocks noChangeAspect="1"/>
          </p:cNvPicPr>
          <p:nvPr/>
        </p:nvPicPr>
        <p:blipFill>
          <a:blip r:embed="rId3"/>
          <a:stretch>
            <a:fillRect/>
          </a:stretch>
        </p:blipFill>
        <p:spPr>
          <a:xfrm>
            <a:off x="404773" y="3139491"/>
            <a:ext cx="8115110" cy="1351535"/>
          </a:xfrm>
          <a:prstGeom prst="rect">
            <a:avLst/>
          </a:prstGeom>
        </p:spPr>
      </p:pic>
      <p:grpSp>
        <p:nvGrpSpPr>
          <p:cNvPr id="22" name="Google Shape;543;p38"/>
          <p:cNvGrpSpPr/>
          <p:nvPr/>
        </p:nvGrpSpPr>
        <p:grpSpPr>
          <a:xfrm>
            <a:off x="7890076" y="4571719"/>
            <a:ext cx="1053686" cy="404285"/>
            <a:chOff x="5848450" y="2417400"/>
            <a:chExt cx="279725" cy="128225"/>
          </a:xfrm>
        </p:grpSpPr>
        <p:sp>
          <p:nvSpPr>
            <p:cNvPr id="23"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25024017"/>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3" name="Rectangle 2"/>
          <p:cNvSpPr/>
          <p:nvPr/>
        </p:nvSpPr>
        <p:spPr>
          <a:xfrm>
            <a:off x="292608" y="511478"/>
            <a:ext cx="8549640" cy="3054682"/>
          </a:xfrm>
          <a:prstGeom prst="rect">
            <a:avLst/>
          </a:prstGeom>
        </p:spPr>
        <p:txBody>
          <a:bodyPr wrap="square">
            <a:spAutoFit/>
          </a:bodyPr>
          <a:lstStyle/>
          <a:p>
            <a:pPr algn="just">
              <a:lnSpc>
                <a:spcPct val="150000"/>
              </a:lnSpc>
              <a:spcAft>
                <a:spcPts val="500"/>
              </a:spcAft>
            </a:pPr>
            <a:r>
              <a:rPr lang="vi-VN" sz="2000">
                <a:latin typeface="+mn-lt"/>
              </a:rPr>
              <a:t>Vào ngày 14/10/2019, cô Hạnh mua 10 000 cổ phiếu của doanh nghiệp X.</a:t>
            </a:r>
          </a:p>
          <a:p>
            <a:pPr algn="just">
              <a:lnSpc>
                <a:spcPct val="150000"/>
              </a:lnSpc>
              <a:spcAft>
                <a:spcPts val="500"/>
              </a:spcAft>
            </a:pPr>
            <a:r>
              <a:rPr lang="vi-VN" sz="2000">
                <a:latin typeface="+mn-lt"/>
              </a:rPr>
              <a:t>a) Số tiền cô Hạnh đã đầu tư để mua số cổ phiếu nói trên là bao nhiêu?</a:t>
            </a:r>
          </a:p>
          <a:p>
            <a:pPr algn="just">
              <a:lnSpc>
                <a:spcPct val="150000"/>
              </a:lnSpc>
              <a:spcAft>
                <a:spcPts val="500"/>
              </a:spcAft>
            </a:pPr>
            <a:r>
              <a:rPr lang="vi-VN" sz="2000">
                <a:latin typeface="+mn-lt"/>
              </a:rPr>
              <a:t>b) Tính số tiền lãi cô Hạnh thu được nếu bán toàn bộ 10 000 cổ phiếu của doanh nghiệp X vào các thời điểm sau: 14/10/2020; 14/10/2021.</a:t>
            </a:r>
          </a:p>
          <a:p>
            <a:pPr algn="just">
              <a:lnSpc>
                <a:spcPct val="150000"/>
              </a:lnSpc>
              <a:spcAft>
                <a:spcPts val="500"/>
              </a:spcAft>
            </a:pPr>
            <a:r>
              <a:rPr lang="vi-VN" sz="2000">
                <a:latin typeface="+mn-lt"/>
              </a:rPr>
              <a:t>c) Nếu cô Hạnh bán toàn bộ 10 000 cổ phiếu của doanh nghiệp X vào thời điểm 14/10/2022 thì cô Hạnh sẽ bị lỗ bao nhiêu </a:t>
            </a:r>
            <a:r>
              <a:rPr lang="vi-VN" sz="2000">
                <a:latin typeface="+mn-lt"/>
              </a:rPr>
              <a:t>tiền</a:t>
            </a:r>
            <a:r>
              <a:rPr lang="vi-VN" sz="2000" smtClean="0">
                <a:latin typeface="+mn-lt"/>
              </a:rPr>
              <a:t>?</a:t>
            </a:r>
            <a:endParaRPr lang="vi-VN" sz="2000">
              <a:latin typeface="+mn-lt"/>
            </a:endParaRPr>
          </a:p>
        </p:txBody>
      </p:sp>
      <p:pic>
        <p:nvPicPr>
          <p:cNvPr id="5" name="Picture 4"/>
          <p:cNvPicPr>
            <a:picLocks noChangeAspect="1"/>
          </p:cNvPicPr>
          <p:nvPr/>
        </p:nvPicPr>
        <p:blipFill>
          <a:blip r:embed="rId3"/>
          <a:stretch>
            <a:fillRect/>
          </a:stretch>
        </p:blipFill>
        <p:spPr>
          <a:xfrm>
            <a:off x="7466908" y="3575304"/>
            <a:ext cx="1577340" cy="1577340"/>
          </a:xfrm>
          <a:prstGeom prst="rect">
            <a:avLst/>
          </a:prstGeom>
        </p:spPr>
      </p:pic>
    </p:spTree>
    <p:extLst>
      <p:ext uri="{BB962C8B-B14F-4D97-AF65-F5344CB8AC3E}">
        <p14:creationId xmlns:p14="http://schemas.microsoft.com/office/powerpoint/2010/main" val="34036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9" name="Rectangle 8"/>
          <p:cNvSpPr/>
          <p:nvPr/>
        </p:nvSpPr>
        <p:spPr>
          <a:xfrm>
            <a:off x="4222065" y="22901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mn-lt"/>
              <a:sym typeface="Arial"/>
            </a:endParaRPr>
          </a:p>
        </p:txBody>
      </p:sp>
      <p:sp>
        <p:nvSpPr>
          <p:cNvPr id="4" name="Rectangle 3"/>
          <p:cNvSpPr/>
          <p:nvPr/>
        </p:nvSpPr>
        <p:spPr>
          <a:xfrm>
            <a:off x="336090" y="607494"/>
            <a:ext cx="8469579" cy="4408899"/>
          </a:xfrm>
          <a:prstGeom prst="rect">
            <a:avLst/>
          </a:prstGeom>
        </p:spPr>
        <p:txBody>
          <a:bodyPr wrap="square">
            <a:spAutoFit/>
          </a:bodyPr>
          <a:lstStyle/>
          <a:p>
            <a:pPr algn="just">
              <a:lnSpc>
                <a:spcPct val="150000"/>
              </a:lnSpc>
            </a:pPr>
            <a:r>
              <a:rPr lang="vi-VN" sz="1700" smtClean="0">
                <a:latin typeface="+mn-lt"/>
              </a:rPr>
              <a:t>a</a:t>
            </a:r>
            <a:r>
              <a:rPr lang="vi-VN" sz="1700">
                <a:latin typeface="+mn-lt"/>
              </a:rPr>
              <a:t>) Số tiền cô Hạnh đã đầu tư để mua 10 000 cổ phiếu của doanh nghiệp X là:</a:t>
            </a:r>
          </a:p>
          <a:p>
            <a:pPr algn="ctr">
              <a:lnSpc>
                <a:spcPct val="150000"/>
              </a:lnSpc>
            </a:pPr>
            <a:r>
              <a:rPr lang="vi-VN" sz="1700" smtClean="0">
                <a:latin typeface="+mn-lt"/>
              </a:rPr>
              <a:t>85 </a:t>
            </a:r>
            <a:r>
              <a:rPr lang="vi-VN" sz="1700">
                <a:latin typeface="+mn-lt"/>
              </a:rPr>
              <a:t>370 × 10 000 = 853 700 000 (</a:t>
            </a:r>
            <a:r>
              <a:rPr lang="vi-VN" sz="1700">
                <a:latin typeface="+mn-lt"/>
              </a:rPr>
              <a:t>đồng</a:t>
            </a:r>
            <a:r>
              <a:rPr lang="vi-VN" sz="1700" smtClean="0">
                <a:latin typeface="+mn-lt"/>
              </a:rPr>
              <a:t>)</a:t>
            </a:r>
            <a:endParaRPr lang="vi-VN" sz="1700">
              <a:latin typeface="+mn-lt"/>
            </a:endParaRPr>
          </a:p>
          <a:p>
            <a:pPr algn="just">
              <a:lnSpc>
                <a:spcPct val="150000"/>
              </a:lnSpc>
            </a:pPr>
            <a:r>
              <a:rPr lang="vi-VN" sz="1700">
                <a:latin typeface="+mn-lt"/>
              </a:rPr>
              <a:t>b) Số tiền lãi cô Hạnh thu được nếu bán toàn bộ 10 000 cổ phiếu của doanh nghiệp X vào thời điểm 14/10/2020 là</a:t>
            </a:r>
            <a:r>
              <a:rPr lang="vi-VN" sz="1700">
                <a:latin typeface="+mn-lt"/>
              </a:rPr>
              <a:t>: </a:t>
            </a:r>
            <a:endParaRPr lang="en-US" sz="1700" smtClean="0">
              <a:latin typeface="+mn-lt"/>
            </a:endParaRPr>
          </a:p>
          <a:p>
            <a:pPr algn="ctr">
              <a:lnSpc>
                <a:spcPct val="150000"/>
              </a:lnSpc>
            </a:pPr>
            <a:r>
              <a:rPr lang="vi-VN" sz="1700" smtClean="0">
                <a:latin typeface="+mn-lt"/>
              </a:rPr>
              <a:t>87 </a:t>
            </a:r>
            <a:r>
              <a:rPr lang="vi-VN" sz="1700">
                <a:latin typeface="+mn-lt"/>
              </a:rPr>
              <a:t>850 × 10 000 – 853 700 000 = 24 800 000 (</a:t>
            </a:r>
            <a:r>
              <a:rPr lang="vi-VN" sz="1700">
                <a:latin typeface="+mn-lt"/>
              </a:rPr>
              <a:t>đồng</a:t>
            </a:r>
            <a:r>
              <a:rPr lang="vi-VN" sz="1700" smtClean="0">
                <a:latin typeface="+mn-lt"/>
              </a:rPr>
              <a:t>)</a:t>
            </a:r>
            <a:endParaRPr lang="en-US" sz="1700" smtClean="0">
              <a:latin typeface="+mn-lt"/>
            </a:endParaRPr>
          </a:p>
          <a:p>
            <a:pPr algn="just">
              <a:lnSpc>
                <a:spcPct val="150000"/>
              </a:lnSpc>
            </a:pPr>
            <a:r>
              <a:rPr lang="vi-VN" sz="1700" smtClean="0">
                <a:latin typeface="+mn-lt"/>
              </a:rPr>
              <a:t>Số </a:t>
            </a:r>
            <a:r>
              <a:rPr lang="vi-VN" sz="1700">
                <a:latin typeface="+mn-lt"/>
              </a:rPr>
              <a:t>tiền lãi cô Hạnh thu được nếu bán toàn bộ 10 000 cổ phiếu của doanh nghiệp X vào thời điểm 14/10/2021 là</a:t>
            </a:r>
            <a:r>
              <a:rPr lang="vi-VN" sz="1700">
                <a:latin typeface="+mn-lt"/>
              </a:rPr>
              <a:t>: </a:t>
            </a:r>
            <a:endParaRPr lang="en-US" sz="1700" smtClean="0">
              <a:latin typeface="+mn-lt"/>
            </a:endParaRPr>
          </a:p>
          <a:p>
            <a:pPr algn="ctr">
              <a:lnSpc>
                <a:spcPct val="150000"/>
              </a:lnSpc>
            </a:pPr>
            <a:r>
              <a:rPr lang="vi-VN" sz="1700" smtClean="0">
                <a:latin typeface="+mn-lt"/>
              </a:rPr>
              <a:t>96 </a:t>
            </a:r>
            <a:r>
              <a:rPr lang="vi-VN" sz="1700">
                <a:latin typeface="+mn-lt"/>
              </a:rPr>
              <a:t>550 × 10 000 – 853 700 000 = 111 800 000 (</a:t>
            </a:r>
            <a:r>
              <a:rPr lang="vi-VN" sz="1700">
                <a:latin typeface="+mn-lt"/>
              </a:rPr>
              <a:t>đồng</a:t>
            </a:r>
            <a:r>
              <a:rPr lang="vi-VN" sz="1700" smtClean="0">
                <a:latin typeface="+mn-lt"/>
              </a:rPr>
              <a:t>)</a:t>
            </a:r>
            <a:endParaRPr lang="en-US" sz="1700" smtClean="0">
              <a:latin typeface="+mn-lt"/>
            </a:endParaRPr>
          </a:p>
          <a:p>
            <a:pPr algn="just">
              <a:lnSpc>
                <a:spcPct val="150000"/>
              </a:lnSpc>
            </a:pPr>
            <a:r>
              <a:rPr lang="vi-VN" sz="1700" smtClean="0">
                <a:latin typeface="+mn-lt"/>
              </a:rPr>
              <a:t> </a:t>
            </a:r>
            <a:r>
              <a:rPr lang="vi-VN" sz="1700">
                <a:latin typeface="+mn-lt"/>
              </a:rPr>
              <a:t>c) Số tiền cô Hạnh bị lỗ nếu bán toàn bộ 10 000 cổ phiếu của doanh nghiệp X vào thời điểm 14/10/2022 là</a:t>
            </a:r>
            <a:r>
              <a:rPr lang="vi-VN" sz="1700">
                <a:latin typeface="+mn-lt"/>
              </a:rPr>
              <a:t>: </a:t>
            </a:r>
            <a:endParaRPr lang="en-US" sz="1700" smtClean="0">
              <a:latin typeface="+mn-lt"/>
            </a:endParaRPr>
          </a:p>
          <a:p>
            <a:pPr algn="ctr">
              <a:lnSpc>
                <a:spcPct val="150000"/>
              </a:lnSpc>
            </a:pPr>
            <a:r>
              <a:rPr lang="vi-VN" sz="1700" smtClean="0">
                <a:latin typeface="+mn-lt"/>
              </a:rPr>
              <a:t>853 </a:t>
            </a:r>
            <a:r>
              <a:rPr lang="vi-VN" sz="1700">
                <a:latin typeface="+mn-lt"/>
              </a:rPr>
              <a:t>700 000 – 68 000 × 10 000 = 173 700 000 (</a:t>
            </a:r>
            <a:r>
              <a:rPr lang="vi-VN" sz="1700">
                <a:latin typeface="+mn-lt"/>
              </a:rPr>
              <a:t>đồng</a:t>
            </a:r>
            <a:r>
              <a:rPr lang="vi-VN" sz="1700" smtClean="0">
                <a:latin typeface="+mn-lt"/>
              </a:rPr>
              <a:t>)</a:t>
            </a:r>
            <a:endParaRPr lang="vi-VN" sz="1700">
              <a:latin typeface="+mn-lt"/>
            </a:endParaRPr>
          </a:p>
        </p:txBody>
      </p:sp>
    </p:spTree>
    <p:extLst>
      <p:ext uri="{BB962C8B-B14F-4D97-AF65-F5344CB8AC3E}">
        <p14:creationId xmlns:p14="http://schemas.microsoft.com/office/powerpoint/2010/main" val="210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anim calcmode="lin" valueType="num">
                                      <p:cBhvr>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58272" y="1207839"/>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Wingdings" panose="05000000000000000000" pitchFamily="2" charset="2"/>
              <a:buChar char="q"/>
            </a:pPr>
            <a:r>
              <a:rPr kumimoji="0" lang="vi-VN"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Nhiệm </a:t>
            </a:r>
            <a:r>
              <a:rPr kumimoji="0" lang="vi-VN" sz="2000" b="1" i="1" u="sng"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vụ </a:t>
            </a:r>
            <a:r>
              <a:rPr kumimoji="0" lang="en-US"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1</a:t>
            </a:r>
            <a:r>
              <a:rPr kumimoji="0" lang="vi-VN"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
            </a:r>
            <a:r>
              <a:rPr kumimoji="0" lang="vi-VN" sz="2000" b="1"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2000" b="1"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lang="vi-VN" sz="2000">
                <a:solidFill>
                  <a:srgbClr val="000000"/>
                </a:solidFill>
                <a:latin typeface="Arial"/>
                <a:ea typeface="Arial" panose="020B0604020202020204" pitchFamily="34" charset="0"/>
                <a:cs typeface="Times New Roman" panose="02020603050405020304" pitchFamily="18" charset="0"/>
              </a:rPr>
              <a:t>Xác định cổ phiếu của doanh nghiệp niêm yết trên thị trường chứng khoán Thống nhất các công việc cần làm sau đây:</a:t>
            </a: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Lựa </a:t>
            </a:r>
            <a:r>
              <a:rPr lang="vi-VN" sz="2000">
                <a:solidFill>
                  <a:srgbClr val="000000"/>
                </a:solidFill>
                <a:latin typeface="Arial"/>
                <a:ea typeface="Arial" panose="020B0604020202020204" pitchFamily="34" charset="0"/>
                <a:cs typeface="Times New Roman" panose="02020603050405020304" pitchFamily="18" charset="0"/>
              </a:rPr>
              <a:t>chọn cổ phiếu của doanh nghiệp niêm yết trên thị trường chứng khoán theo tiêu chí sau: chọn trong 30 mã cổ phiếu có vốn hoá lớn được các Sở Giao dịch Chứng khoán Hà Nội (HNX) và Sở Giao dịch Chứng khoán Thành phố Hồ Chí Minh (HOSE) </a:t>
            </a:r>
            <a:r>
              <a:rPr lang="vi-VN" sz="2000">
                <a:solidFill>
                  <a:srgbClr val="000000"/>
                </a:solidFill>
                <a:latin typeface="Arial"/>
                <a:ea typeface="Arial" panose="020B0604020202020204" pitchFamily="34" charset="0"/>
                <a:cs typeface="Times New Roman" panose="02020603050405020304" pitchFamily="18" charset="0"/>
              </a:rPr>
              <a:t>đưa </a:t>
            </a:r>
            <a:r>
              <a:rPr lang="vi-VN" sz="2000" smtClean="0">
                <a:solidFill>
                  <a:srgbClr val="000000"/>
                </a:solidFill>
                <a:latin typeface="Arial"/>
                <a:ea typeface="Arial" panose="020B0604020202020204" pitchFamily="34" charset="0"/>
                <a:cs typeface="Times New Roman" panose="02020603050405020304" pitchFamily="18" charset="0"/>
              </a:rPr>
              <a:t>ra. </a:t>
            </a:r>
            <a:endParaRPr lang="en-US" sz="200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Ở </a:t>
            </a:r>
            <a:r>
              <a:rPr lang="vi-VN" sz="2000">
                <a:solidFill>
                  <a:srgbClr val="000000"/>
                </a:solidFill>
                <a:latin typeface="Arial"/>
                <a:ea typeface="Arial" panose="020B0604020202020204" pitchFamily="34" charset="0"/>
                <a:cs typeface="Times New Roman" panose="02020603050405020304" pitchFamily="18" charset="0"/>
              </a:rPr>
              <a:t>mỗi năm 2019, 2020, 2021, 2022, chọn ra một thời </a:t>
            </a:r>
            <a:r>
              <a:rPr lang="vi-VN" sz="2000">
                <a:solidFill>
                  <a:srgbClr val="000000"/>
                </a:solidFill>
                <a:latin typeface="Arial"/>
                <a:ea typeface="Arial" panose="020B0604020202020204" pitchFamily="34" charset="0"/>
                <a:cs typeface="Times New Roman" panose="02020603050405020304" pitchFamily="18" charset="0"/>
              </a:rPr>
              <a:t>điểm</a:t>
            </a:r>
            <a:r>
              <a:rPr lang="vi-VN" sz="2000" smtClean="0">
                <a:solidFill>
                  <a:srgbClr val="000000"/>
                </a:solidFill>
                <a:latin typeface="Arial"/>
                <a:ea typeface="Arial" panose="020B0604020202020204" pitchFamily="34" charset="0"/>
                <a:cs typeface="Times New Roman" panose="02020603050405020304" pitchFamily="18" charset="0"/>
              </a:rPr>
              <a:t>.</a:t>
            </a:r>
            <a:r>
              <a:rPr kumimoji="0" lang="vi-VN" sz="20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rot="1937266">
            <a:off x="8206113" y="3877342"/>
            <a:ext cx="856419" cy="1038804"/>
          </a:xfrm>
          <a:prstGeom prst="rect">
            <a:avLst/>
          </a:prstGeom>
        </p:spPr>
      </p:pic>
      <p:sp>
        <p:nvSpPr>
          <p:cNvPr id="7" name="TextBox 6"/>
          <p:cNvSpPr txBox="1"/>
          <p:nvPr/>
        </p:nvSpPr>
        <p:spPr>
          <a:xfrm>
            <a:off x="115535" y="145169"/>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97225163"/>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128" y="1335855"/>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Wingdings" panose="05000000000000000000" pitchFamily="2" charset="2"/>
              <a:buChar char="q"/>
            </a:pPr>
            <a:r>
              <a:rPr lang="vi-VN" sz="2000" b="1" i="1" u="sng" smtClean="0">
                <a:solidFill>
                  <a:srgbClr val="000000"/>
                </a:solidFill>
                <a:latin typeface="Arial"/>
                <a:ea typeface="Arial" panose="020B0604020202020204" pitchFamily="34" charset="0"/>
                <a:cs typeface="Times New Roman" panose="02020603050405020304" pitchFamily="18" charset="0"/>
              </a:rPr>
              <a:t>Nhiệm </a:t>
            </a:r>
            <a:r>
              <a:rPr lang="vi-VN" sz="2000" b="1" i="1" u="sng">
                <a:solidFill>
                  <a:srgbClr val="000000"/>
                </a:solidFill>
                <a:latin typeface="Arial"/>
                <a:ea typeface="Arial" panose="020B0604020202020204" pitchFamily="34" charset="0"/>
                <a:cs typeface="Times New Roman" panose="02020603050405020304" pitchFamily="18" charset="0"/>
              </a:rPr>
              <a:t>vụ 2</a:t>
            </a:r>
            <a:r>
              <a:rPr lang="vi-VN" sz="2000" b="1" i="1" u="sng">
                <a:solidFill>
                  <a:srgbClr val="000000"/>
                </a:solidFill>
                <a:latin typeface="Arial"/>
                <a:ea typeface="Arial" panose="020B0604020202020204" pitchFamily="34" charset="0"/>
                <a:cs typeface="Times New Roman" panose="02020603050405020304" pitchFamily="18" charset="0"/>
              </a:rPr>
              <a:t>:</a:t>
            </a:r>
            <a:r>
              <a:rPr lang="vi-VN" sz="2000" b="1" i="1">
                <a:solidFill>
                  <a:srgbClr val="000000"/>
                </a:solidFill>
                <a:latin typeface="Arial"/>
                <a:ea typeface="Arial" panose="020B0604020202020204" pitchFamily="34" charset="0"/>
                <a:cs typeface="Times New Roman" panose="02020603050405020304" pitchFamily="18" charset="0"/>
              </a:rPr>
              <a:t> </a:t>
            </a:r>
            <a:r>
              <a:rPr lang="en-US" sz="2000" b="1" i="1" smtClean="0">
                <a:solidFill>
                  <a:srgbClr val="000000"/>
                </a:solidFill>
                <a:latin typeface="Arial"/>
                <a:ea typeface="Arial" panose="020B0604020202020204" pitchFamily="34" charset="0"/>
                <a:cs typeface="Times New Roman" panose="02020603050405020304" pitchFamily="18" charset="0"/>
              </a:rPr>
              <a:t> </a:t>
            </a:r>
            <a:r>
              <a:rPr lang="vi-VN" sz="2000" smtClean="0">
                <a:solidFill>
                  <a:srgbClr val="000000"/>
                </a:solidFill>
                <a:latin typeface="Arial"/>
                <a:ea typeface="Arial" panose="020B0604020202020204" pitchFamily="34" charset="0"/>
                <a:cs typeface="Times New Roman" panose="02020603050405020304" pitchFamily="18" charset="0"/>
              </a:rPr>
              <a:t>Tính </a:t>
            </a:r>
            <a:r>
              <a:rPr lang="vi-VN" sz="2000">
                <a:solidFill>
                  <a:srgbClr val="000000"/>
                </a:solidFill>
                <a:latin typeface="Arial"/>
                <a:ea typeface="Arial" panose="020B0604020202020204" pitchFamily="34" charset="0"/>
                <a:cs typeface="Times New Roman" panose="02020603050405020304" pitchFamily="18" charset="0"/>
              </a:rPr>
              <a:t>toán lợi nhuận trong đầu tư chứng khoán</a:t>
            </a: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Xác </a:t>
            </a:r>
            <a:r>
              <a:rPr lang="vi-VN" sz="2000">
                <a:solidFill>
                  <a:srgbClr val="000000"/>
                </a:solidFill>
                <a:latin typeface="Arial"/>
                <a:ea typeface="Arial" panose="020B0604020202020204" pitchFamily="34" charset="0"/>
                <a:cs typeface="Times New Roman" panose="02020603050405020304" pitchFamily="18" charset="0"/>
              </a:rPr>
              <a:t>định giá trung bình của cổ phiếu đó tại những thời điểm đã chọn ra</a:t>
            </a:r>
            <a:r>
              <a:rPr lang="vi-VN" sz="2000">
                <a:solidFill>
                  <a:srgbClr val="000000"/>
                </a:solidFill>
                <a:latin typeface="Arial"/>
                <a:ea typeface="Arial" panose="020B0604020202020204" pitchFamily="34" charset="0"/>
                <a:cs typeface="Times New Roman" panose="02020603050405020304" pitchFamily="18" charset="0"/>
              </a:rPr>
              <a:t>; </a:t>
            </a:r>
            <a:endParaRPr lang="en-US" sz="200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Tính </a:t>
            </a:r>
            <a:r>
              <a:rPr lang="vi-VN" sz="2000">
                <a:solidFill>
                  <a:srgbClr val="000000"/>
                </a:solidFill>
                <a:latin typeface="Arial"/>
                <a:ea typeface="Arial" panose="020B0604020202020204" pitchFamily="34" charset="0"/>
                <a:cs typeface="Times New Roman" panose="02020603050405020304" pitchFamily="18" charset="0"/>
              </a:rPr>
              <a:t>tổng số tiền đầu tư mua 10 000 cổ phiếu đã lựa chọn tại thời điểm năm 2019</a:t>
            </a:r>
            <a:r>
              <a:rPr lang="vi-VN" sz="2000">
                <a:solidFill>
                  <a:srgbClr val="000000"/>
                </a:solidFill>
                <a:latin typeface="Arial"/>
                <a:ea typeface="Arial" panose="020B0604020202020204" pitchFamily="34" charset="0"/>
                <a:cs typeface="Times New Roman" panose="02020603050405020304" pitchFamily="18" charset="0"/>
              </a:rPr>
              <a:t>; </a:t>
            </a:r>
            <a:endParaRPr lang="en-US" sz="2000" smtClean="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Tỉnh </a:t>
            </a:r>
            <a:r>
              <a:rPr lang="vi-VN" sz="2000">
                <a:solidFill>
                  <a:srgbClr val="000000"/>
                </a:solidFill>
                <a:latin typeface="Arial"/>
                <a:ea typeface="Arial" panose="020B0604020202020204" pitchFamily="34" charset="0"/>
                <a:cs typeface="Times New Roman" panose="02020603050405020304" pitchFamily="18" charset="0"/>
              </a:rPr>
              <a:t>lợi nhuận thu được sau khi bán 10 000 cổ phiếu tại những thời điểm đã lựa chọn của các năm 2020, 2021, 2022.</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7913504" y="587909"/>
            <a:ext cx="856419" cy="1038804"/>
          </a:xfrm>
          <a:prstGeom prst="rect">
            <a:avLst/>
          </a:prstGeom>
        </p:spPr>
      </p:pic>
      <p:sp>
        <p:nvSpPr>
          <p:cNvPr id="8" name="TextBox 7"/>
          <p:cNvSpPr txBox="1"/>
          <p:nvPr/>
        </p:nvSpPr>
        <p:spPr>
          <a:xfrm>
            <a:off x="115535" y="145169"/>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511427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5" name="Rectangle 4"/>
          <p:cNvSpPr/>
          <p:nvPr/>
        </p:nvSpPr>
        <p:spPr>
          <a:xfrm>
            <a:off x="954806" y="304622"/>
            <a:ext cx="7073625" cy="2203167"/>
          </a:xfrm>
          <a:prstGeom prst="rect">
            <a:avLst/>
          </a:prstGeom>
        </p:spPr>
        <p:txBody>
          <a:bodyPr wrap="square">
            <a:spAutoFit/>
          </a:bodyPr>
          <a:lstStyle/>
          <a:p>
            <a:pPr algn="ctr">
              <a:lnSpc>
                <a:spcPct val="150000"/>
              </a:lnSpc>
              <a:spcBef>
                <a:spcPts val="100"/>
              </a:spcBef>
              <a:spcAft>
                <a:spcPts val="100"/>
              </a:spcAft>
            </a:pPr>
            <a:r>
              <a:rPr lang="fr-FR" sz="1900" b="1">
                <a:solidFill>
                  <a:srgbClr val="4472C4"/>
                </a:solidFill>
                <a:latin typeface="+mj-lt"/>
                <a:ea typeface="Calibri" panose="020F0502020204030204" pitchFamily="34" charset="0"/>
                <a:cs typeface="Times New Roman" panose="02020603050405020304" pitchFamily="18" charset="0"/>
              </a:rPr>
              <a:t>Báo cáo về lợi nhuận </a:t>
            </a:r>
            <a:r>
              <a:rPr lang="fr-FR" sz="1900" b="1">
                <a:solidFill>
                  <a:srgbClr val="4472C4"/>
                </a:solidFill>
                <a:latin typeface="+mj-lt"/>
                <a:ea typeface="Calibri" panose="020F0502020204030204" pitchFamily="34" charset="0"/>
                <a:cs typeface="Times New Roman" panose="02020603050405020304" pitchFamily="18" charset="0"/>
              </a:rPr>
              <a:t>đầu </a:t>
            </a:r>
            <a:r>
              <a:rPr lang="fr-FR" sz="1900" b="1" smtClean="0">
                <a:solidFill>
                  <a:srgbClr val="4472C4"/>
                </a:solidFill>
                <a:latin typeface="+mj-lt"/>
                <a:ea typeface="Calibri" panose="020F0502020204030204" pitchFamily="34" charset="0"/>
                <a:cs typeface="Times New Roman" panose="02020603050405020304" pitchFamily="18" charset="0"/>
              </a:rPr>
              <a:t>tư:</a:t>
            </a:r>
            <a:endParaRPr lang="en-US" sz="19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Cổ phiếu đã lựa chọn để đầu tư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Thời điểm mua cổ phiếu: Ngày …... tháng ….. năm 2019,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Giá trung bình thời điểm mua: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Số tiền đầu tư mua 10 000 cổ phiếu đã lựa </a:t>
            </a:r>
            <a:r>
              <a:rPr lang="fr-FR" sz="1700" b="1" i="1">
                <a:latin typeface="+mj-lt"/>
                <a:ea typeface="Calibri" panose="020F0502020204030204" pitchFamily="34" charset="0"/>
                <a:cs typeface="Times New Roman" panose="02020603050405020304" pitchFamily="18" charset="0"/>
              </a:rPr>
              <a:t>chọn</a:t>
            </a:r>
            <a:r>
              <a:rPr lang="fr-FR" sz="1700" b="1" i="1" smtClean="0">
                <a:latin typeface="+mj-lt"/>
                <a:ea typeface="Calibri" panose="020F0502020204030204" pitchFamily="34" charset="0"/>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0266805"/>
              </p:ext>
            </p:extLst>
          </p:nvPr>
        </p:nvGraphicFramePr>
        <p:xfrm>
          <a:off x="866023" y="2706624"/>
          <a:ext cx="7251192" cy="2091436"/>
        </p:xfrm>
        <a:graphic>
          <a:graphicData uri="http://schemas.openxmlformats.org/drawingml/2006/table">
            <a:tbl>
              <a:tblPr firstRow="1" firstCol="1" bandRow="1"/>
              <a:tblGrid>
                <a:gridCol w="3167634">
                  <a:extLst>
                    <a:ext uri="{9D8B030D-6E8A-4147-A177-3AD203B41FA5}">
                      <a16:colId xmlns:a16="http://schemas.microsoft.com/office/drawing/2014/main" val="2320875481"/>
                    </a:ext>
                  </a:extLst>
                </a:gridCol>
                <a:gridCol w="1361186">
                  <a:extLst>
                    <a:ext uri="{9D8B030D-6E8A-4147-A177-3AD203B41FA5}">
                      <a16:colId xmlns:a16="http://schemas.microsoft.com/office/drawing/2014/main" val="535000951"/>
                    </a:ext>
                  </a:extLst>
                </a:gridCol>
                <a:gridCol w="1361186">
                  <a:extLst>
                    <a:ext uri="{9D8B030D-6E8A-4147-A177-3AD203B41FA5}">
                      <a16:colId xmlns:a16="http://schemas.microsoft.com/office/drawing/2014/main" val="1002465345"/>
                    </a:ext>
                  </a:extLst>
                </a:gridCol>
                <a:gridCol w="1361186">
                  <a:extLst>
                    <a:ext uri="{9D8B030D-6E8A-4147-A177-3AD203B41FA5}">
                      <a16:colId xmlns:a16="http://schemas.microsoft.com/office/drawing/2014/main" val="2289384271"/>
                    </a:ext>
                  </a:extLst>
                </a:gridCol>
              </a:tblGrid>
              <a:tr h="332920">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Thời điểm bán</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.…/…./2020</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…./…../2021</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…./…./2022</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613119"/>
                  </a:ext>
                </a:extLst>
              </a:tr>
              <a:tr h="332920">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Giá trung bình</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562177"/>
                  </a:ext>
                </a:extLst>
              </a:tr>
              <a:tr h="712798">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Số tiền thu được sau khi bán 10000 cổ phiếu (đồng)</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11624"/>
                  </a:ext>
                </a:extLst>
              </a:tr>
              <a:tr h="712798">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Lợi nhuận thu được sau khi bán 10 000 cổ phiếu (đồng)</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15253"/>
                  </a:ext>
                </a:extLst>
              </a:tr>
            </a:tbl>
          </a:graphicData>
        </a:graphic>
      </p:graphicFrame>
      <p:pic>
        <p:nvPicPr>
          <p:cNvPr id="9" name="Picture 8"/>
          <p:cNvPicPr>
            <a:picLocks noChangeAspect="1"/>
          </p:cNvPicPr>
          <p:nvPr/>
        </p:nvPicPr>
        <p:blipFill>
          <a:blip r:embed="rId3"/>
          <a:stretch>
            <a:fillRect/>
          </a:stretch>
        </p:blipFill>
        <p:spPr>
          <a:xfrm>
            <a:off x="8511099" y="4266057"/>
            <a:ext cx="439215" cy="711991"/>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816744" y="201818"/>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 name="Group 3"/>
          <p:cNvGrpSpPr/>
          <p:nvPr/>
        </p:nvGrpSpPr>
        <p:grpSpPr>
          <a:xfrm>
            <a:off x="234538" y="2307750"/>
            <a:ext cx="4334578" cy="958660"/>
            <a:chOff x="156718" y="775353"/>
            <a:chExt cx="4334578" cy="958660"/>
          </a:xfrm>
        </p:grpSpPr>
        <p:sp>
          <p:nvSpPr>
            <p:cNvPr id="2" name="TextBox 1"/>
            <p:cNvSpPr txBox="1"/>
            <p:nvPr/>
          </p:nvSpPr>
          <p:spPr>
            <a:xfrm>
              <a:off x="641563" y="775353"/>
              <a:ext cx="3849733" cy="958660"/>
            </a:xfrm>
            <a:prstGeom prst="rect">
              <a:avLst/>
            </a:prstGeom>
            <a:noFill/>
          </p:spPr>
          <p:txBody>
            <a:bodyPr wrap="square" rtlCol="0">
              <a:spAutoFit/>
            </a:bodyPr>
            <a:lstStyle/>
            <a:p>
              <a:pPr>
                <a:lnSpc>
                  <a:spcPct val="150000"/>
                </a:lnSpc>
              </a:pPr>
              <a:r>
                <a:rPr lang="en-US" sz="2000" i="1" smtClean="0"/>
                <a:t>Em hãy </a:t>
              </a:r>
              <a:r>
                <a:rPr lang="en-US" sz="2000" i="1"/>
                <a:t>thử kể tên một số hình thức đầu từ tài chính? </a:t>
              </a:r>
              <a:endParaRPr lang="en-US" sz="2000" i="1" dirty="0"/>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sp>
        <p:nvSpPr>
          <p:cNvPr id="8" name="Rectangle 7"/>
          <p:cNvSpPr/>
          <p:nvPr/>
        </p:nvSpPr>
        <p:spPr>
          <a:xfrm>
            <a:off x="452155" y="834995"/>
            <a:ext cx="8433178" cy="14773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2000" smtClean="0">
                <a:latin typeface="+mn-lt"/>
                <a:ea typeface="Arial" panose="020B0604020202020204" pitchFamily="34" charset="0"/>
                <a:cs typeface="Times New Roman" panose="02020603050405020304" pitchFamily="18" charset="0"/>
              </a:rPr>
              <a:t>Đầu </a:t>
            </a:r>
            <a:r>
              <a:rPr lang="vi-VN" sz="2000">
                <a:latin typeface="+mn-lt"/>
                <a:ea typeface="Arial" panose="020B0604020202020204" pitchFamily="34" charset="0"/>
                <a:cs typeface="Times New Roman" panose="02020603050405020304" pitchFamily="18" charset="0"/>
              </a:rPr>
              <a:t>tư tài chính là việc mua một tài sản tài chính với hy vọng rằng nó sẽ tạo ra thu nhập hoặc đánh giá cao trong tương lại và được bán với giá cao hơn.</a:t>
            </a:r>
            <a:endParaRPr lang="nl-NL" sz="2000">
              <a:latin typeface="+mn-lt"/>
              <a:ea typeface="Arial" panose="020B0604020202020204" pitchFamily="34" charset="0"/>
              <a:cs typeface="Times New Roman" panose="02020603050405020304" pitchFamily="18" charset="0"/>
            </a:endParaRPr>
          </a:p>
        </p:txBody>
      </p:sp>
      <p:sp>
        <p:nvSpPr>
          <p:cNvPr id="5" name="Rectangle 4"/>
          <p:cNvSpPr/>
          <p:nvPr/>
        </p:nvSpPr>
        <p:spPr>
          <a:xfrm>
            <a:off x="993702" y="3435517"/>
            <a:ext cx="3567101" cy="1015663"/>
          </a:xfrm>
          <a:prstGeom prst="rect">
            <a:avLst/>
          </a:prstGeom>
        </p:spPr>
        <p:txBody>
          <a:bodyPr wrap="square">
            <a:spAutoFit/>
          </a:bodyPr>
          <a:lstStyle/>
          <a:p>
            <a:pPr algn="just">
              <a:lnSpc>
                <a:spcPct val="150000"/>
              </a:lnSpc>
              <a:spcBef>
                <a:spcPts val="100"/>
              </a:spcBef>
              <a:spcAft>
                <a:spcPts val="100"/>
              </a:spcAft>
            </a:pPr>
            <a:r>
              <a:rPr lang="nl-NL" sz="2000">
                <a:latin typeface="+mn-lt"/>
                <a:ea typeface="Calibri" panose="020F0502020204030204" pitchFamily="34" charset="0"/>
                <a:cs typeface="Times New Roman" panose="02020603050405020304" pitchFamily="18" charset="0"/>
              </a:rPr>
              <a:t>Đ</a:t>
            </a:r>
            <a:r>
              <a:rPr lang="nl-NL" sz="2000" smtClean="0">
                <a:latin typeface="+mn-lt"/>
                <a:ea typeface="Calibri" panose="020F0502020204030204" pitchFamily="34" charset="0"/>
                <a:cs typeface="Times New Roman" panose="02020603050405020304" pitchFamily="18" charset="0"/>
              </a:rPr>
              <a:t>ầu </a:t>
            </a:r>
            <a:r>
              <a:rPr lang="nl-NL" sz="2000">
                <a:latin typeface="+mn-lt"/>
                <a:ea typeface="Calibri" panose="020F0502020204030204" pitchFamily="34" charset="0"/>
                <a:cs typeface="Times New Roman" panose="02020603050405020304" pitchFamily="18" charset="0"/>
              </a:rPr>
              <a:t>tư bất động sản, vàng, chứng khoán,..</a:t>
            </a:r>
            <a:endParaRPr lang="en-US" sz="2000">
              <a:latin typeface="+mn-lt"/>
              <a:ea typeface="Calibri" panose="020F0502020204030204" pitchFamily="34" charset="0"/>
              <a:cs typeface="Times New Roman" panose="02020603050405020304" pitchFamily="18" charset="0"/>
            </a:endParaRPr>
          </a:p>
        </p:txBody>
      </p:sp>
      <p:sp>
        <p:nvSpPr>
          <p:cNvPr id="6" name="Right Arrow 5"/>
          <p:cNvSpPr/>
          <p:nvPr/>
        </p:nvSpPr>
        <p:spPr>
          <a:xfrm>
            <a:off x="652574" y="3667389"/>
            <a:ext cx="266948" cy="158621"/>
          </a:xfrm>
          <a:prstGeom prst="rightArrow">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4669609" y="2169622"/>
            <a:ext cx="4149818" cy="23296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6" name="Group 5"/>
          <p:cNvGrpSpPr/>
          <p:nvPr/>
        </p:nvGrpSpPr>
        <p:grpSpPr>
          <a:xfrm>
            <a:off x="648393" y="1646022"/>
            <a:ext cx="4884360" cy="1828802"/>
            <a:chOff x="1163382" y="2122086"/>
            <a:chExt cx="4884360" cy="1195872"/>
          </a:xfrm>
        </p:grpSpPr>
        <p:grpSp>
          <p:nvGrpSpPr>
            <p:cNvPr id="52" name="Group 11"/>
            <p:cNvGrpSpPr/>
            <p:nvPr/>
          </p:nvGrpSpPr>
          <p:grpSpPr>
            <a:xfrm>
              <a:off x="1163382" y="2122086"/>
              <a:ext cx="4884360" cy="1195872"/>
              <a:chOff x="447054" y="597393"/>
              <a:chExt cx="6902899" cy="1362180"/>
            </a:xfrm>
            <a:solidFill>
              <a:schemeClr val="accent1">
                <a:lumMod val="40000"/>
                <a:lumOff val="60000"/>
              </a:schemeClr>
            </a:solidFill>
          </p:grpSpPr>
          <p:sp>
            <p:nvSpPr>
              <p:cNvPr id="53" name="Freeform 12"/>
              <p:cNvSpPr/>
              <p:nvPr/>
            </p:nvSpPr>
            <p:spPr>
              <a:xfrm>
                <a:off x="447054" y="597393"/>
                <a:ext cx="6902899" cy="136218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560103" y="2198187"/>
              <a:ext cx="3410507" cy="910065"/>
            </a:xfrm>
            <a:prstGeom prst="rect">
              <a:avLst/>
            </a:prstGeom>
          </p:spPr>
          <p:txBody>
            <a:bodyPr wrap="square">
              <a:spAutoFit/>
            </a:bodyPr>
            <a:lstStyle/>
            <a:p>
              <a:pPr algn="ctr">
                <a:lnSpc>
                  <a:spcPct val="150000"/>
                </a:lnSpc>
              </a:pPr>
              <a:r>
                <a:rPr lang="en-US" sz="3000" b="1" smtClean="0"/>
                <a:t>BÀI TẬP </a:t>
              </a:r>
            </a:p>
            <a:p>
              <a:pPr algn="ctr">
                <a:lnSpc>
                  <a:spcPct val="150000"/>
                </a:lnSpc>
              </a:pPr>
              <a:r>
                <a:rPr lang="en-US" sz="3000" b="1" smtClean="0"/>
                <a:t>TRẮC NGHIỆM</a:t>
              </a:r>
              <a:endParaRPr lang="en-US" sz="3000" b="1"/>
            </a:p>
          </p:txBody>
        </p:sp>
      </p:grpSp>
      <p:pic>
        <p:nvPicPr>
          <p:cNvPr id="35" name="Picture 34"/>
          <p:cNvPicPr>
            <a:picLocks noChangeAspect="1"/>
          </p:cNvPicPr>
          <p:nvPr/>
        </p:nvPicPr>
        <p:blipFill>
          <a:blip r:embed="rId3"/>
          <a:stretch>
            <a:fillRect/>
          </a:stretch>
        </p:blipFill>
        <p:spPr>
          <a:xfrm>
            <a:off x="4390737" y="2618612"/>
            <a:ext cx="4330168" cy="2289759"/>
          </a:xfrm>
          <a:prstGeom prst="rect">
            <a:avLst/>
          </a:prstGeom>
        </p:spPr>
      </p:pic>
      <p:sp>
        <p:nvSpPr>
          <p:cNvPr id="36" name="TextBox 35"/>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C00000"/>
                </a:solidFill>
                <a:effectLst/>
                <a:uLnTx/>
                <a:uFillTx/>
                <a:latin typeface="Arial"/>
                <a:cs typeface="Arial"/>
                <a:sym typeface="Arial"/>
              </a:rPr>
              <a:t>VẬN</a:t>
            </a:r>
            <a:r>
              <a:rPr kumimoji="0" lang="en-US" sz="4000" b="1" i="0" u="none" strike="noStrike" kern="0" cap="none" spc="0" normalizeH="0" noProof="0" smtClean="0">
                <a:ln>
                  <a:noFill/>
                </a:ln>
                <a:solidFill>
                  <a:srgbClr val="C00000"/>
                </a:solidFill>
                <a:effectLst/>
                <a:uLnTx/>
                <a:uFillTx/>
                <a:latin typeface="Arial"/>
                <a:cs typeface="Arial"/>
                <a:sym typeface="Arial"/>
              </a:rPr>
              <a:t> DỤNG</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615581" y="363412"/>
            <a:ext cx="7919535" cy="4374274"/>
          </a:xfrm>
          <a:prstGeom prst="rect">
            <a:avLst/>
          </a:prstGeom>
        </p:spPr>
        <p:txBody>
          <a:bodyPr wrap="square">
            <a:spAutoFit/>
          </a:bodyPr>
          <a:lstStyle/>
          <a:p>
            <a:pPr algn="just">
              <a:lnSpc>
                <a:spcPct val="175000"/>
              </a:lnSpc>
            </a:pPr>
            <a:r>
              <a:rPr lang="vi-VN" sz="2100" b="1">
                <a:latin typeface="+mn-lt"/>
                <a:ea typeface="Times New Roman" panose="02020603050405020304" pitchFamily="18" charset="0"/>
              </a:rPr>
              <a:t>Câu 1. </a:t>
            </a:r>
            <a:r>
              <a:rPr lang="vi-VN" sz="2100">
                <a:latin typeface="+mn-lt"/>
                <a:ea typeface="Times New Roman" panose="02020603050405020304" pitchFamily="18" charset="0"/>
              </a:rPr>
              <a:t>Ngày 11/08/2021, Công ty Cổ phần Sữa Việt Nam có mã cổ phiếu là VNM chi trả cổ tức năm 2020 bằng tiền với tỉ lệ 15%. Một người có 3 000 cổ phiếu VNM sẽ nhận được bao nhiêu tiền?</a:t>
            </a:r>
          </a:p>
          <a:p>
            <a:pPr algn="just">
              <a:lnSpc>
                <a:spcPct val="200000"/>
              </a:lnSpc>
            </a:pPr>
            <a:r>
              <a:rPr lang="vi-VN" sz="2100">
                <a:latin typeface="+mn-lt"/>
                <a:ea typeface="Times New Roman" panose="02020603050405020304" pitchFamily="18" charset="0"/>
              </a:rPr>
              <a:t>A. 450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B. 4 500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C. 45 000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D. 450 000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421188" y="3593592"/>
            <a:ext cx="1595628" cy="1595628"/>
          </a:xfrm>
          <a:prstGeom prst="rect">
            <a:avLst/>
          </a:prstGeom>
        </p:spPr>
      </p:pic>
      <p:pic>
        <p:nvPicPr>
          <p:cNvPr id="7" name="Picture 6"/>
          <p:cNvPicPr>
            <a:picLocks noChangeAspect="1"/>
          </p:cNvPicPr>
          <p:nvPr/>
        </p:nvPicPr>
        <p:blipFill>
          <a:blip r:embed="rId4"/>
          <a:stretch>
            <a:fillRect/>
          </a:stretch>
        </p:blipFill>
        <p:spPr>
          <a:xfrm>
            <a:off x="435188" y="2819434"/>
            <a:ext cx="657936" cy="51330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514556" y="452109"/>
            <a:ext cx="8062516" cy="4183196"/>
          </a:xfrm>
          <a:prstGeom prst="rect">
            <a:avLst/>
          </a:prstGeom>
        </p:spPr>
        <p:txBody>
          <a:bodyPr wrap="square">
            <a:spAutoFit/>
          </a:bodyPr>
          <a:lstStyle/>
          <a:p>
            <a:pPr algn="just">
              <a:lnSpc>
                <a:spcPct val="150000"/>
              </a:lnSpc>
              <a:spcBef>
                <a:spcPts val="100"/>
              </a:spcBef>
              <a:spcAft>
                <a:spcPts val="100"/>
              </a:spcAft>
            </a:pPr>
            <a:r>
              <a:rPr lang="vi-VN" sz="2100" b="1">
                <a:latin typeface="+mn-lt"/>
                <a:ea typeface="Times New Roman" panose="02020603050405020304" pitchFamily="18" charset="0"/>
              </a:rPr>
              <a:t>Câu 2. </a:t>
            </a:r>
            <a:r>
              <a:rPr lang="vi-VN" sz="2100">
                <a:latin typeface="+mn-lt"/>
                <a:ea typeface="Times New Roman" panose="02020603050405020304" pitchFamily="18" charset="0"/>
              </a:rPr>
              <a:t>Công ty cổ phần Bưu chính Viettel có mã cổ phiếu là VTP thực hiện chi trả cổ tức năm 2022 bằng cổ phiếu với tỉ lệ như sau</a:t>
            </a:r>
            <a:r>
              <a:rPr lang="vi-VN" sz="2100">
                <a:latin typeface="+mn-lt"/>
                <a:ea typeface="Times New Roman" panose="02020603050405020304" pitchFamily="18" charset="0"/>
              </a:rPr>
              <a:t>: </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cổ </a:t>
            </a:r>
            <a:r>
              <a:rPr lang="vi-VN" sz="2100">
                <a:latin typeface="+mn-lt"/>
                <a:ea typeface="Times New Roman" panose="02020603050405020304" pitchFamily="18" charset="0"/>
              </a:rPr>
              <a:t>đông sở hữu 10 000 cổ phần tại ngày chốt danh sách cổ đông thì nhận 761 cổ phiếu mới. Một cổ đông nắm giữ 3 000 cổ phiếu VTP thì sẽ được được thêm số cổ phiếu là:</a:t>
            </a:r>
          </a:p>
          <a:p>
            <a:pPr algn="just">
              <a:lnSpc>
                <a:spcPct val="250000"/>
              </a:lnSpc>
              <a:spcBef>
                <a:spcPts val="100"/>
              </a:spcBef>
              <a:spcAft>
                <a:spcPts val="100"/>
              </a:spcAft>
            </a:pP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A</a:t>
            </a:r>
            <a:r>
              <a:rPr lang="vi-VN" sz="2100">
                <a:latin typeface="+mn-lt"/>
                <a:ea typeface="Times New Roman" panose="02020603050405020304" pitchFamily="18" charset="0"/>
              </a:rPr>
              <a:t>. 1000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B</a:t>
            </a:r>
            <a:r>
              <a:rPr lang="vi-VN" sz="2100">
                <a:latin typeface="+mn-lt"/>
                <a:ea typeface="Times New Roman" panose="02020603050405020304" pitchFamily="18" charset="0"/>
              </a:rPr>
              <a:t>. 220 cổ phiếu</a:t>
            </a:r>
          </a:p>
          <a:p>
            <a:pPr algn="just">
              <a:lnSpc>
                <a:spcPct val="250000"/>
              </a:lnSpc>
              <a:spcBef>
                <a:spcPts val="100"/>
              </a:spcBef>
              <a:spcAft>
                <a:spcPts val="100"/>
              </a:spcAft>
            </a:pP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C</a:t>
            </a:r>
            <a:r>
              <a:rPr lang="vi-VN" sz="2100">
                <a:latin typeface="+mn-lt"/>
                <a:ea typeface="Times New Roman" panose="02020603050405020304" pitchFamily="18" charset="0"/>
              </a:rPr>
              <a:t>. 322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D. </a:t>
            </a:r>
            <a:r>
              <a:rPr lang="vi-VN" sz="2100">
                <a:latin typeface="+mn-lt"/>
                <a:ea typeface="Times New Roman" panose="02020603050405020304" pitchFamily="18" charset="0"/>
              </a:rPr>
              <a:t>228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endParaRPr lang="vi-VN" sz="2100">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23524" y="3922776"/>
            <a:ext cx="1220724" cy="1220724"/>
          </a:xfrm>
          <a:prstGeom prst="rect">
            <a:avLst/>
          </a:prstGeom>
        </p:spPr>
      </p:pic>
      <p:pic>
        <p:nvPicPr>
          <p:cNvPr id="6" name="Picture 5"/>
          <p:cNvPicPr>
            <a:picLocks noChangeAspect="1"/>
          </p:cNvPicPr>
          <p:nvPr/>
        </p:nvPicPr>
        <p:blipFill>
          <a:blip r:embed="rId4"/>
          <a:stretch>
            <a:fillRect/>
          </a:stretch>
        </p:blipFill>
        <p:spPr>
          <a:xfrm>
            <a:off x="5022764" y="3824686"/>
            <a:ext cx="657936" cy="513304"/>
          </a:xfrm>
          <a:prstGeom prst="rect">
            <a:avLst/>
          </a:prstGeom>
        </p:spPr>
      </p:pic>
    </p:spTree>
    <p:extLst>
      <p:ext uri="{BB962C8B-B14F-4D97-AF65-F5344CB8AC3E}">
        <p14:creationId xmlns:p14="http://schemas.microsoft.com/office/powerpoint/2010/main" val="1159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246888" y="129917"/>
            <a:ext cx="8613648" cy="1287532"/>
          </a:xfrm>
          <a:prstGeom prst="rect">
            <a:avLst/>
          </a:prstGeom>
        </p:spPr>
        <p:txBody>
          <a:bodyPr wrap="square">
            <a:spAutoFit/>
          </a:bodyPr>
          <a:lstStyle/>
          <a:p>
            <a:pPr lvl="0" algn="just">
              <a:lnSpc>
                <a:spcPct val="150000"/>
              </a:lnSpc>
              <a:spcBef>
                <a:spcPts val="100"/>
              </a:spcBef>
              <a:spcAft>
                <a:spcPts val="100"/>
              </a:spcAft>
              <a:defRPr/>
            </a:pPr>
            <a:r>
              <a:rPr lang="vi-VN" sz="1800" b="1">
                <a:ea typeface="Times New Roman" panose="02020603050405020304" pitchFamily="18" charset="0"/>
              </a:rPr>
              <a:t>Câu 3. </a:t>
            </a:r>
            <a:r>
              <a:rPr lang="vi-VN" sz="1800">
                <a:ea typeface="Times New Roman" panose="02020603050405020304" pitchFamily="18" charset="0"/>
              </a:rPr>
              <a:t>Cho hình ảnh về số liệu giá cao nhất, giá thấp nhất trong ngày 21/07/2023 của Công ty Cổ phần Dược phẩm Trung ương 3 (mã cố phiếu DP3), giá trung bình của cổ phiếu trong ngày hôm đó là:</a:t>
            </a:r>
            <a:endParaRPr kumimoji="0" lang="en-US" sz="18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pic>
        <p:nvPicPr>
          <p:cNvPr id="5" name="Picture 4"/>
          <p:cNvPicPr>
            <a:picLocks noChangeAspect="1"/>
          </p:cNvPicPr>
          <p:nvPr/>
        </p:nvPicPr>
        <p:blipFill>
          <a:blip r:embed="rId3"/>
          <a:stretch>
            <a:fillRect/>
          </a:stretch>
        </p:blipFill>
        <p:spPr>
          <a:xfrm>
            <a:off x="167503" y="2999819"/>
            <a:ext cx="1103513" cy="1103513"/>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985641" y="1509976"/>
            <a:ext cx="5136142" cy="2726465"/>
          </a:xfrm>
          <a:prstGeom prst="rect">
            <a:avLst/>
          </a:prstGeom>
        </p:spPr>
      </p:pic>
      <p:sp>
        <p:nvSpPr>
          <p:cNvPr id="3" name="Rectangle 2"/>
          <p:cNvSpPr/>
          <p:nvPr/>
        </p:nvSpPr>
        <p:spPr>
          <a:xfrm>
            <a:off x="246888" y="4444758"/>
            <a:ext cx="8613648" cy="456535"/>
          </a:xfrm>
          <a:prstGeom prst="rect">
            <a:avLst/>
          </a:prstGeom>
        </p:spPr>
        <p:txBody>
          <a:bodyPr wrap="square">
            <a:spAutoFit/>
          </a:bodyPr>
          <a:lstStyle/>
          <a:p>
            <a:pPr algn="ctr">
              <a:lnSpc>
                <a:spcPct val="150000"/>
              </a:lnSpc>
              <a:spcBef>
                <a:spcPts val="100"/>
              </a:spcBef>
              <a:spcAft>
                <a:spcPts val="100"/>
              </a:spcAft>
            </a:pPr>
            <a:r>
              <a:rPr lang="fr-FR" sz="1800">
                <a:latin typeface="+mj-lt"/>
                <a:ea typeface="Calibri" panose="020F0502020204030204" pitchFamily="34" charset="0"/>
                <a:cs typeface="Times New Roman" panose="02020603050405020304" pitchFamily="18" charset="0"/>
              </a:rPr>
              <a:t>A. 72 </a:t>
            </a:r>
            <a:r>
              <a:rPr lang="fr-FR" sz="1800">
                <a:latin typeface="+mj-lt"/>
                <a:ea typeface="Calibri" panose="020F0502020204030204" pitchFamily="34" charset="0"/>
                <a:cs typeface="Times New Roman" panose="02020603050405020304" pitchFamily="18" charset="0"/>
              </a:rPr>
              <a:t>000 </a:t>
            </a:r>
            <a:r>
              <a:rPr lang="fr-FR" sz="1800" smtClean="0">
                <a:latin typeface="+mj-lt"/>
                <a:ea typeface="Calibri" panose="020F0502020204030204" pitchFamily="34" charset="0"/>
                <a:cs typeface="Times New Roman" panose="02020603050405020304" pitchFamily="18" charset="0"/>
              </a:rPr>
              <a:t>đồng	</a:t>
            </a:r>
            <a:r>
              <a:rPr lang="en-US" sz="1800" smtClean="0">
                <a:latin typeface="+mj-lt"/>
                <a:ea typeface="Calibri" panose="020F0502020204030204" pitchFamily="34" charset="0"/>
                <a:cs typeface="Times New Roman" panose="02020603050405020304" pitchFamily="18" charset="0"/>
              </a:rPr>
              <a:t>    </a:t>
            </a:r>
            <a:r>
              <a:rPr lang="fr-FR" sz="1800" smtClean="0">
                <a:latin typeface="+mj-lt"/>
                <a:ea typeface="Calibri" panose="020F0502020204030204" pitchFamily="34" charset="0"/>
                <a:cs typeface="Times New Roman" panose="02020603050405020304" pitchFamily="18" charset="0"/>
              </a:rPr>
              <a:t>B</a:t>
            </a:r>
            <a:r>
              <a:rPr lang="fr-FR" sz="1800">
                <a:latin typeface="+mj-lt"/>
                <a:ea typeface="Calibri" panose="020F0502020204030204" pitchFamily="34" charset="0"/>
                <a:cs typeface="Times New Roman" panose="02020603050405020304" pitchFamily="18" charset="0"/>
              </a:rPr>
              <a:t>. 69 </a:t>
            </a:r>
            <a:r>
              <a:rPr lang="fr-FR" sz="1800">
                <a:latin typeface="+mj-lt"/>
                <a:ea typeface="Calibri" panose="020F0502020204030204" pitchFamily="34" charset="0"/>
                <a:cs typeface="Times New Roman" panose="02020603050405020304" pitchFamily="18" charset="0"/>
              </a:rPr>
              <a:t>500 </a:t>
            </a:r>
            <a:r>
              <a:rPr lang="fr-FR" sz="1800" smtClean="0">
                <a:latin typeface="+mj-lt"/>
                <a:ea typeface="Calibri" panose="020F0502020204030204" pitchFamily="34" charset="0"/>
                <a:cs typeface="Times New Roman" panose="02020603050405020304" pitchFamily="18" charset="0"/>
              </a:rPr>
              <a:t>đồng	         C</a:t>
            </a:r>
            <a:r>
              <a:rPr lang="fr-FR" sz="1800">
                <a:latin typeface="+mj-lt"/>
                <a:ea typeface="Calibri" panose="020F0502020204030204" pitchFamily="34" charset="0"/>
                <a:cs typeface="Times New Roman" panose="02020603050405020304" pitchFamily="18" charset="0"/>
              </a:rPr>
              <a:t>. 70 </a:t>
            </a:r>
            <a:r>
              <a:rPr lang="fr-FR" sz="1800">
                <a:latin typeface="+mj-lt"/>
                <a:ea typeface="Calibri" panose="020F0502020204030204" pitchFamily="34" charset="0"/>
                <a:cs typeface="Times New Roman" panose="02020603050405020304" pitchFamily="18" charset="0"/>
              </a:rPr>
              <a:t>500 </a:t>
            </a:r>
            <a:r>
              <a:rPr lang="fr-FR" sz="1800" smtClean="0">
                <a:latin typeface="+mj-lt"/>
                <a:ea typeface="Calibri" panose="020F0502020204030204" pitchFamily="34" charset="0"/>
                <a:cs typeface="Times New Roman" panose="02020603050405020304" pitchFamily="18" charset="0"/>
              </a:rPr>
              <a:t>đồng	 D</a:t>
            </a:r>
            <a:r>
              <a:rPr lang="fr-FR" sz="1800">
                <a:latin typeface="+mj-lt"/>
                <a:ea typeface="Calibri" panose="020F0502020204030204" pitchFamily="34" charset="0"/>
                <a:cs typeface="Times New Roman" panose="02020603050405020304" pitchFamily="18" charset="0"/>
              </a:rPr>
              <a:t>. 71 </a:t>
            </a:r>
            <a:r>
              <a:rPr lang="fr-FR" sz="1800">
                <a:latin typeface="+mj-lt"/>
                <a:ea typeface="Calibri" panose="020F0502020204030204" pitchFamily="34" charset="0"/>
                <a:cs typeface="Times New Roman" panose="02020603050405020304" pitchFamily="18" charset="0"/>
              </a:rPr>
              <a:t>800 </a:t>
            </a:r>
            <a:r>
              <a:rPr lang="fr-FR" sz="1800" smtClean="0">
                <a:latin typeface="+mj-lt"/>
                <a:ea typeface="Calibri" panose="020F0502020204030204" pitchFamily="34" charset="0"/>
                <a:cs typeface="Times New Roman" panose="02020603050405020304" pitchFamily="18" charset="0"/>
              </a:rPr>
              <a:t>đồng</a:t>
            </a:r>
            <a:endParaRPr lang="en-US" sz="1800">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4453128" y="4328969"/>
            <a:ext cx="657936" cy="513304"/>
          </a:xfrm>
          <a:prstGeom prst="rect">
            <a:avLst/>
          </a:prstGeom>
        </p:spPr>
      </p:pic>
    </p:spTree>
    <p:extLst>
      <p:ext uri="{BB962C8B-B14F-4D97-AF65-F5344CB8AC3E}">
        <p14:creationId xmlns:p14="http://schemas.microsoft.com/office/powerpoint/2010/main" val="3804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47225" y="589263"/>
            <a:ext cx="8196350" cy="3698448"/>
          </a:xfrm>
          <a:prstGeom prst="rect">
            <a:avLst/>
          </a:prstGeom>
        </p:spPr>
        <p:txBody>
          <a:bodyPr wrap="square">
            <a:spAutoFit/>
          </a:bodyPr>
          <a:lstStyle/>
          <a:p>
            <a:pPr algn="just">
              <a:lnSpc>
                <a:spcPct val="150000"/>
              </a:lnSpc>
              <a:spcBef>
                <a:spcPts val="100"/>
              </a:spcBef>
              <a:spcAft>
                <a:spcPts val="100"/>
              </a:spcAft>
            </a:pPr>
            <a:r>
              <a:rPr lang="vi-VN" sz="2100" b="1">
                <a:latin typeface="+mn-lt"/>
                <a:ea typeface="Calibri" panose="020F0502020204030204" pitchFamily="34" charset="0"/>
              </a:rPr>
              <a:t>Câu 4. </a:t>
            </a:r>
            <a:r>
              <a:rPr lang="vi-VN" sz="2100">
                <a:latin typeface="+mn-lt"/>
                <a:ea typeface="Calibri" panose="020F0502020204030204" pitchFamily="34" charset="0"/>
              </a:rPr>
              <a:t>Bạn An mua 5 000 cổ phiếu mã DP3 ngày 1/11/2020 với giá 27 400 đồng/cổ phiếu. Biết giá cổ phiếu trung bình ngày 01/03/2022 là 39 700 đồng/cổ phiếu. Tính số tiền lãi An thu được nếu An bán 5 000 cổ phiếu vào ngày 01/03/2022.</a:t>
            </a:r>
          </a:p>
          <a:p>
            <a:pPr algn="just">
              <a:lnSpc>
                <a:spcPct val="250000"/>
              </a:lnSpc>
              <a:spcBef>
                <a:spcPts val="100"/>
              </a:spcBef>
              <a:spcAft>
                <a:spcPts val="100"/>
              </a:spcAft>
            </a:pPr>
            <a:r>
              <a:rPr lang="en-US" sz="2100" smtClean="0">
                <a:latin typeface="+mn-lt"/>
                <a:ea typeface="Calibri" panose="020F0502020204030204" pitchFamily="34" charset="0"/>
              </a:rPr>
              <a:t>	</a:t>
            </a:r>
            <a:r>
              <a:rPr lang="vi-VN" sz="2100" smtClean="0">
                <a:latin typeface="+mn-lt"/>
                <a:ea typeface="Calibri" panose="020F0502020204030204" pitchFamily="34" charset="0"/>
              </a:rPr>
              <a:t>A</a:t>
            </a:r>
            <a:r>
              <a:rPr lang="vi-VN" sz="2100">
                <a:latin typeface="+mn-lt"/>
                <a:ea typeface="Calibri" panose="020F0502020204030204" pitchFamily="34" charset="0"/>
              </a:rPr>
              <a:t>. 61 500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r>
              <a:rPr lang="en-US" sz="2100" smtClean="0">
                <a:latin typeface="+mn-lt"/>
                <a:ea typeface="Calibri" panose="020F0502020204030204" pitchFamily="34" charset="0"/>
              </a:rPr>
              <a:t>		</a:t>
            </a:r>
            <a:r>
              <a:rPr lang="vi-VN" sz="2100" smtClean="0">
                <a:latin typeface="+mn-lt"/>
                <a:ea typeface="Calibri" panose="020F0502020204030204" pitchFamily="34" charset="0"/>
              </a:rPr>
              <a:t>B</a:t>
            </a:r>
            <a:r>
              <a:rPr lang="vi-VN" sz="2100">
                <a:latin typeface="+mn-lt"/>
                <a:ea typeface="Calibri" panose="020F0502020204030204" pitchFamily="34" charset="0"/>
              </a:rPr>
              <a:t>. 62 500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endParaRPr lang="vi-VN" sz="2100">
              <a:latin typeface="+mn-lt"/>
              <a:ea typeface="Calibri" panose="020F0502020204030204" pitchFamily="34" charset="0"/>
            </a:endParaRPr>
          </a:p>
          <a:p>
            <a:pPr algn="just">
              <a:lnSpc>
                <a:spcPct val="250000"/>
              </a:lnSpc>
              <a:spcBef>
                <a:spcPts val="100"/>
              </a:spcBef>
              <a:spcAft>
                <a:spcPts val="100"/>
              </a:spcAft>
            </a:pPr>
            <a:r>
              <a:rPr lang="en-US" sz="2100" smtClean="0">
                <a:latin typeface="+mn-lt"/>
                <a:ea typeface="Calibri" panose="020F0502020204030204" pitchFamily="34" charset="0"/>
              </a:rPr>
              <a:t>	</a:t>
            </a:r>
            <a:r>
              <a:rPr lang="vi-VN" sz="2100" smtClean="0">
                <a:latin typeface="+mn-lt"/>
                <a:ea typeface="Calibri" panose="020F0502020204030204" pitchFamily="34" charset="0"/>
              </a:rPr>
              <a:t>C</a:t>
            </a:r>
            <a:r>
              <a:rPr lang="vi-VN" sz="2100">
                <a:latin typeface="+mn-lt"/>
                <a:ea typeface="Calibri" panose="020F0502020204030204" pitchFamily="34" charset="0"/>
              </a:rPr>
              <a:t>. 70 000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r>
              <a:rPr lang="en-US" sz="2100" smtClean="0">
                <a:latin typeface="+mn-lt"/>
                <a:ea typeface="Calibri" panose="020F0502020204030204" pitchFamily="34" charset="0"/>
              </a:rPr>
              <a:t>		</a:t>
            </a:r>
            <a:r>
              <a:rPr lang="vi-VN" sz="2100" smtClean="0">
                <a:latin typeface="+mn-lt"/>
                <a:ea typeface="Calibri" panose="020F0502020204030204" pitchFamily="34" charset="0"/>
              </a:rPr>
              <a:t>D</a:t>
            </a:r>
            <a:r>
              <a:rPr lang="vi-VN" sz="2100">
                <a:latin typeface="+mn-lt"/>
                <a:ea typeface="Calibri" panose="020F0502020204030204" pitchFamily="34" charset="0"/>
              </a:rPr>
              <a:t>. 60 000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endParaRPr lang="vi-VN" sz="2100">
              <a:latin typeface="+mn-lt"/>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6" name="Picture 5"/>
          <p:cNvPicPr>
            <a:picLocks noChangeAspect="1"/>
          </p:cNvPicPr>
          <p:nvPr/>
        </p:nvPicPr>
        <p:blipFill>
          <a:blip r:embed="rId4"/>
          <a:stretch>
            <a:fillRect/>
          </a:stretch>
        </p:blipFill>
        <p:spPr>
          <a:xfrm>
            <a:off x="1025391" y="2728825"/>
            <a:ext cx="657936" cy="513304"/>
          </a:xfrm>
          <a:prstGeom prst="rect">
            <a:avLst/>
          </a:prstGeom>
        </p:spPr>
      </p:pic>
    </p:spTree>
    <p:extLst>
      <p:ext uri="{BB962C8B-B14F-4D97-AF65-F5344CB8AC3E}">
        <p14:creationId xmlns:p14="http://schemas.microsoft.com/office/powerpoint/2010/main" val="5079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56369" y="616695"/>
            <a:ext cx="8196350" cy="3698448"/>
          </a:xfrm>
          <a:prstGeom prst="rect">
            <a:avLst/>
          </a:prstGeom>
        </p:spPr>
        <p:txBody>
          <a:bodyPr wrap="square">
            <a:spAutoFit/>
          </a:bodyPr>
          <a:lstStyle/>
          <a:p>
            <a:pPr lvl="0" algn="just">
              <a:lnSpc>
                <a:spcPct val="150000"/>
              </a:lnSpc>
              <a:spcBef>
                <a:spcPts val="100"/>
              </a:spcBef>
              <a:spcAft>
                <a:spcPts val="100"/>
              </a:spcAft>
            </a:pPr>
            <a:r>
              <a:rPr lang="vi-VN" sz="2100" b="1">
                <a:ea typeface="Calibri" panose="020F0502020204030204" pitchFamily="34" charset="0"/>
              </a:rPr>
              <a:t>Câu 5. </a:t>
            </a:r>
            <a:r>
              <a:rPr lang="vi-VN" sz="2100">
                <a:ea typeface="Calibri" panose="020F0502020204030204" pitchFamily="34" charset="0"/>
              </a:rPr>
              <a:t>Bạn An mua 5 000 cổ phiếu mã DP3 ngày 1/11/2020 với giá 27 400 đồng/cổ phiếu. Biết giá cổ phiếu trung bình ngày 31/12/2020 là 25 840 đồng/cổ phiếu. Tính số tiền lãi hoặc lỗ An thu được nếu An bán 5 000 cổ phiếu vào ngày 31/12/2020.</a:t>
            </a:r>
          </a:p>
          <a:p>
            <a:pPr lvl="0" algn="just">
              <a:lnSpc>
                <a:spcPct val="250000"/>
              </a:lnSpc>
              <a:spcBef>
                <a:spcPts val="100"/>
              </a:spcBef>
              <a:spcAft>
                <a:spcPts val="100"/>
              </a:spcAft>
            </a:pPr>
            <a:r>
              <a:rPr lang="en-US" sz="2100" smtClean="0">
                <a:ea typeface="Calibri" panose="020F0502020204030204" pitchFamily="34" charset="0"/>
              </a:rPr>
              <a:t>	</a:t>
            </a:r>
            <a:r>
              <a:rPr lang="vi-VN" sz="2100" smtClean="0">
                <a:ea typeface="Calibri" panose="020F0502020204030204" pitchFamily="34" charset="0"/>
              </a:rPr>
              <a:t>A</a:t>
            </a:r>
            <a:r>
              <a:rPr lang="vi-VN" sz="2100">
                <a:ea typeface="Calibri" panose="020F0502020204030204" pitchFamily="34" charset="0"/>
              </a:rPr>
              <a:t>. lãi 7 800 </a:t>
            </a:r>
            <a:r>
              <a:rPr lang="vi-VN" sz="2100">
                <a:ea typeface="Calibri" panose="020F0502020204030204" pitchFamily="34" charset="0"/>
              </a:rPr>
              <a:t>000 </a:t>
            </a:r>
            <a:r>
              <a:rPr lang="vi-VN" sz="2100" smtClean="0">
                <a:ea typeface="Calibri" panose="020F0502020204030204" pitchFamily="34" charset="0"/>
              </a:rPr>
              <a:t>đồng</a:t>
            </a:r>
            <a:r>
              <a:rPr lang="en-US" sz="2100" smtClean="0">
                <a:ea typeface="Calibri" panose="020F0502020204030204" pitchFamily="34" charset="0"/>
              </a:rPr>
              <a:t>		</a:t>
            </a:r>
            <a:r>
              <a:rPr lang="vi-VN" sz="2100" smtClean="0">
                <a:ea typeface="Calibri" panose="020F0502020204030204" pitchFamily="34" charset="0"/>
              </a:rPr>
              <a:t>B</a:t>
            </a:r>
            <a:r>
              <a:rPr lang="vi-VN" sz="2100">
                <a:ea typeface="Calibri" panose="020F0502020204030204" pitchFamily="34" charset="0"/>
              </a:rPr>
              <a:t>. lỗ 7 800 000 đồng</a:t>
            </a:r>
          </a:p>
          <a:p>
            <a:pPr lvl="0" algn="just">
              <a:lnSpc>
                <a:spcPct val="250000"/>
              </a:lnSpc>
              <a:spcBef>
                <a:spcPts val="100"/>
              </a:spcBef>
              <a:spcAft>
                <a:spcPts val="100"/>
              </a:spcAft>
            </a:pPr>
            <a:r>
              <a:rPr lang="en-US" sz="2100" smtClean="0">
                <a:ea typeface="Calibri" panose="020F0502020204030204" pitchFamily="34" charset="0"/>
              </a:rPr>
              <a:t>	</a:t>
            </a:r>
            <a:r>
              <a:rPr lang="vi-VN" sz="2100" smtClean="0">
                <a:ea typeface="Calibri" panose="020F0502020204030204" pitchFamily="34" charset="0"/>
              </a:rPr>
              <a:t>C</a:t>
            </a:r>
            <a:r>
              <a:rPr lang="vi-VN" sz="2100">
                <a:ea typeface="Calibri" panose="020F0502020204030204" pitchFamily="34" charset="0"/>
              </a:rPr>
              <a:t>. lãi 2 400 </a:t>
            </a:r>
            <a:r>
              <a:rPr lang="vi-VN" sz="2100">
                <a:ea typeface="Calibri" panose="020F0502020204030204" pitchFamily="34" charset="0"/>
              </a:rPr>
              <a:t>000 </a:t>
            </a:r>
            <a:r>
              <a:rPr lang="vi-VN" sz="2100" smtClean="0">
                <a:ea typeface="Calibri" panose="020F0502020204030204" pitchFamily="34" charset="0"/>
              </a:rPr>
              <a:t>đồng</a:t>
            </a:r>
            <a:r>
              <a:rPr lang="en-US" sz="2100" smtClean="0">
                <a:ea typeface="Calibri" panose="020F0502020204030204" pitchFamily="34" charset="0"/>
              </a:rPr>
              <a:t>		</a:t>
            </a:r>
            <a:r>
              <a:rPr lang="vi-VN" sz="2100" smtClean="0">
                <a:ea typeface="Calibri" panose="020F0502020204030204" pitchFamily="34" charset="0"/>
              </a:rPr>
              <a:t>D</a:t>
            </a:r>
            <a:r>
              <a:rPr lang="vi-VN" sz="2100">
                <a:ea typeface="Calibri" panose="020F0502020204030204" pitchFamily="34" charset="0"/>
              </a:rPr>
              <a:t>. lỗ 2 400 </a:t>
            </a:r>
            <a:r>
              <a:rPr lang="vi-VN" sz="2100">
                <a:ea typeface="Calibri" panose="020F0502020204030204" pitchFamily="34" charset="0"/>
              </a:rPr>
              <a:t>000 </a:t>
            </a:r>
            <a:r>
              <a:rPr lang="vi-VN" sz="2100" smtClean="0">
                <a:ea typeface="Calibri" panose="020F0502020204030204" pitchFamily="34" charset="0"/>
              </a:rPr>
              <a:t>đồng</a:t>
            </a:r>
            <a:endParaRPr lang="vi-VN" sz="2100">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2" name="Picture 1"/>
          <p:cNvPicPr>
            <a:picLocks noChangeAspect="1"/>
          </p:cNvPicPr>
          <p:nvPr/>
        </p:nvPicPr>
        <p:blipFill>
          <a:blip r:embed="rId4"/>
          <a:stretch>
            <a:fillRect/>
          </a:stretch>
        </p:blipFill>
        <p:spPr>
          <a:xfrm>
            <a:off x="4737855" y="2701393"/>
            <a:ext cx="657936" cy="513304"/>
          </a:xfrm>
          <a:prstGeom prst="rect">
            <a:avLst/>
          </a:prstGeom>
        </p:spPr>
      </p:pic>
    </p:spTree>
    <p:extLst>
      <p:ext uri="{BB962C8B-B14F-4D97-AF65-F5344CB8AC3E}">
        <p14:creationId xmlns:p14="http://schemas.microsoft.com/office/powerpoint/2010/main" val="42094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0508" y="2432069"/>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432070"/>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9161" y="2662901"/>
            <a:ext cx="2751685" cy="553998"/>
          </a:xfrm>
          <a:prstGeom prst="rect">
            <a:avLst/>
          </a:prstGeom>
          <a:noFill/>
        </p:spPr>
        <p:txBody>
          <a:bodyPr wrap="square" rtlCol="0">
            <a:spAutoFit/>
          </a:bodyPr>
          <a:lstStyle/>
          <a:p>
            <a:pPr algn="ctr">
              <a:lnSpc>
                <a:spcPct val="150000"/>
              </a:lnSpc>
            </a:pPr>
            <a:r>
              <a:rPr lang="vi-VN" sz="2000" dirty="0" smtClean="0"/>
              <a:t>Chuẩn bị </a:t>
            </a:r>
            <a:r>
              <a:rPr lang="vi-VN" sz="2000" smtClean="0"/>
              <a:t>bài </a:t>
            </a:r>
            <a:r>
              <a:rPr lang="vi-VN" sz="2000" smtClean="0"/>
              <a:t>sau</a:t>
            </a:r>
            <a:endParaRPr lang="vi-VN" sz="2000" dirty="0" smtClean="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73661" y="66997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223776"/>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58583" y="2014301"/>
            <a:ext cx="5038524" cy="2482667"/>
          </a:xfrm>
          <a:prstGeom prst="rect">
            <a:avLst/>
          </a:prstGeom>
        </p:spPr>
        <p:txBody>
          <a:bodyPr wrap="square">
            <a:spAutoFit/>
          </a:bodyPr>
          <a:lstStyle/>
          <a:p>
            <a:pPr lvl="0" algn="ctr">
              <a:lnSpc>
                <a:spcPct val="150000"/>
              </a:lnSpc>
            </a:pPr>
            <a:r>
              <a:rPr lang="vi-VN" sz="3600" b="1">
                <a:solidFill>
                  <a:schemeClr val="accent1">
                    <a:lumMod val="75000"/>
                  </a:schemeClr>
                </a:solidFill>
              </a:rPr>
              <a:t>CHỦ ĐỀ 1. MỘT SỐ HÌNH THỨC ĐẦU TƯ TÀI CHÍNH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17" name="Group 16"/>
          <p:cNvGrpSpPr/>
          <p:nvPr/>
        </p:nvGrpSpPr>
        <p:grpSpPr>
          <a:xfrm>
            <a:off x="2047249" y="138732"/>
            <a:ext cx="5134368" cy="609467"/>
            <a:chOff x="2853583" y="127590"/>
            <a:chExt cx="5134368" cy="712592"/>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53583" y="236503"/>
              <a:ext cx="5134368" cy="461665"/>
            </a:xfrm>
            <a:prstGeom prst="rect">
              <a:avLst/>
            </a:prstGeom>
            <a:noFill/>
          </p:spPr>
          <p:txBody>
            <a:bodyPr wrap="square" rtlCol="0">
              <a:spAutoFit/>
            </a:bodyPr>
            <a:lstStyle/>
            <a:p>
              <a:pPr algn="ctr"/>
              <a:r>
                <a:rPr lang="en-US" sz="2400" b="1" smtClean="0">
                  <a:solidFill>
                    <a:srgbClr val="C00000"/>
                  </a:solidFill>
                </a:rPr>
                <a:t>1. </a:t>
              </a:r>
              <a:r>
                <a:rPr lang="vi-VN" sz="2400" b="1">
                  <a:solidFill>
                    <a:srgbClr val="C00000"/>
                  </a:solidFill>
                </a:rPr>
                <a:t>Một số khái niệm cơ bản</a:t>
              </a:r>
              <a:endParaRPr lang="en-US" sz="2400" dirty="0"/>
            </a:p>
          </p:txBody>
        </p:sp>
      </p:grpSp>
      <p:sp>
        <p:nvSpPr>
          <p:cNvPr id="18" name="空心弧 1">
            <a:extLst>
              <a:ext uri="{FF2B5EF4-FFF2-40B4-BE49-F238E27FC236}">
                <a16:creationId xmlns:a16="http://schemas.microsoft.com/office/drawing/2014/main" id="{6DEB3224-2139-5223-B940-9DC5BF939642}"/>
              </a:ext>
            </a:extLst>
          </p:cNvPr>
          <p:cNvSpPr/>
          <p:nvPr/>
        </p:nvSpPr>
        <p:spPr>
          <a:xfrm>
            <a:off x="4488184" y="1932412"/>
            <a:ext cx="90582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ysClr val="window" lastClr="FFFFFF">
              <a:lumMod val="85000"/>
            </a:sys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19" name="空心弧 1">
            <a:extLst>
              <a:ext uri="{FF2B5EF4-FFF2-40B4-BE49-F238E27FC236}">
                <a16:creationId xmlns:a16="http://schemas.microsoft.com/office/drawing/2014/main" id="{A7E44096-7A72-CFA3-BAAC-A0E215D6F5B2}"/>
              </a:ext>
            </a:extLst>
          </p:cNvPr>
          <p:cNvSpPr/>
          <p:nvPr/>
        </p:nvSpPr>
        <p:spPr>
          <a:xfrm rot="16200000">
            <a:off x="3566182" y="1948588"/>
            <a:ext cx="90582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0" name="空心弧 1">
            <a:extLst>
              <a:ext uri="{FF2B5EF4-FFF2-40B4-BE49-F238E27FC236}">
                <a16:creationId xmlns:a16="http://schemas.microsoft.com/office/drawing/2014/main" id="{84CD3987-007B-1918-5D5F-F4AD0A20A44C}"/>
              </a:ext>
            </a:extLst>
          </p:cNvPr>
          <p:cNvSpPr/>
          <p:nvPr/>
        </p:nvSpPr>
        <p:spPr>
          <a:xfrm rot="10800000">
            <a:off x="3575004" y="2873531"/>
            <a:ext cx="905827" cy="88671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ysClr val="window" lastClr="FFFFFF">
              <a:lumMod val="85000"/>
            </a:sys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1" name="空心弧 1">
            <a:extLst>
              <a:ext uri="{FF2B5EF4-FFF2-40B4-BE49-F238E27FC236}">
                <a16:creationId xmlns:a16="http://schemas.microsoft.com/office/drawing/2014/main" id="{82F7E64E-19F9-E4CC-E68D-6702B5601CB0}"/>
              </a:ext>
            </a:extLst>
          </p:cNvPr>
          <p:cNvSpPr/>
          <p:nvPr/>
        </p:nvSpPr>
        <p:spPr>
          <a:xfrm rot="5400000">
            <a:off x="4496271" y="2863972"/>
            <a:ext cx="90729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grpSp>
        <p:nvGrpSpPr>
          <p:cNvPr id="22" name="Group 21"/>
          <p:cNvGrpSpPr/>
          <p:nvPr/>
        </p:nvGrpSpPr>
        <p:grpSpPr>
          <a:xfrm rot="921694">
            <a:off x="5341277" y="1708318"/>
            <a:ext cx="741132" cy="729367"/>
            <a:chOff x="5138534" y="1496058"/>
            <a:chExt cx="741132" cy="729367"/>
          </a:xfrm>
        </p:grpSpPr>
        <p:cxnSp>
          <p:nvCxnSpPr>
            <p:cNvPr id="23"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24"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5"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20524947">
              <a:off x="5486024" y="1521056"/>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2</a:t>
              </a:r>
            </a:p>
          </p:txBody>
        </p:sp>
      </p:grpSp>
      <p:sp>
        <p:nvSpPr>
          <p:cNvPr id="26" name="文本框 33">
            <a:extLst>
              <a:ext uri="{FF2B5EF4-FFF2-40B4-BE49-F238E27FC236}">
                <a16:creationId xmlns:a16="http://schemas.microsoft.com/office/drawing/2014/main" id="{2EFFFCBF-3F36-7B45-6D20-6FB45A81DF5A}"/>
              </a:ext>
            </a:extLst>
          </p:cNvPr>
          <p:cNvSpPr txBox="1"/>
          <p:nvPr/>
        </p:nvSpPr>
        <p:spPr>
          <a:xfrm>
            <a:off x="4722917" y="912421"/>
            <a:ext cx="1213053" cy="476734"/>
          </a:xfrm>
          <a:prstGeom prst="rect">
            <a:avLst/>
          </a:prstGeom>
        </p:spPr>
        <p:txBody>
          <a:bodyPr wrap="square" rtlCol="0">
            <a:spAutoFit/>
          </a:bodyPr>
          <a:lstStyle/>
          <a:p>
            <a:pPr algn="ctr"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phần</a:t>
            </a:r>
          </a:p>
        </p:txBody>
      </p:sp>
      <p:sp>
        <p:nvSpPr>
          <p:cNvPr id="27" name="文本框 35">
            <a:extLst>
              <a:ext uri="{FF2B5EF4-FFF2-40B4-BE49-F238E27FC236}">
                <a16:creationId xmlns:a16="http://schemas.microsoft.com/office/drawing/2014/main" id="{0C2FA02F-2F91-D89A-A17A-B5D1B76D8B11}"/>
              </a:ext>
            </a:extLst>
          </p:cNvPr>
          <p:cNvSpPr txBox="1"/>
          <p:nvPr/>
        </p:nvSpPr>
        <p:spPr>
          <a:xfrm>
            <a:off x="6204985" y="1711480"/>
            <a:ext cx="2427580"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phiếu</a:t>
            </a:r>
          </a:p>
        </p:txBody>
      </p:sp>
      <p:sp>
        <p:nvSpPr>
          <p:cNvPr id="28" name="文本框 37">
            <a:extLst>
              <a:ext uri="{FF2B5EF4-FFF2-40B4-BE49-F238E27FC236}">
                <a16:creationId xmlns:a16="http://schemas.microsoft.com/office/drawing/2014/main" id="{6393F8FE-95C1-8384-A001-B2CCA8A8AEDC}"/>
              </a:ext>
            </a:extLst>
          </p:cNvPr>
          <p:cNvSpPr txBox="1"/>
          <p:nvPr/>
        </p:nvSpPr>
        <p:spPr>
          <a:xfrm>
            <a:off x="5664545" y="3969560"/>
            <a:ext cx="2427580"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Mệnh giá trái phiếu</a:t>
            </a:r>
          </a:p>
        </p:txBody>
      </p:sp>
      <p:sp>
        <p:nvSpPr>
          <p:cNvPr id="29" name="文本框 39">
            <a:extLst>
              <a:ext uri="{FF2B5EF4-FFF2-40B4-BE49-F238E27FC236}">
                <a16:creationId xmlns:a16="http://schemas.microsoft.com/office/drawing/2014/main" id="{95ECB10B-5F17-6E47-7378-32371A5219E0}"/>
              </a:ext>
            </a:extLst>
          </p:cNvPr>
          <p:cNvSpPr txBox="1"/>
          <p:nvPr/>
        </p:nvSpPr>
        <p:spPr>
          <a:xfrm>
            <a:off x="1568484" y="3995291"/>
            <a:ext cx="2205406"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Lợi nhuận ròng</a:t>
            </a:r>
          </a:p>
        </p:txBody>
      </p:sp>
      <p:sp>
        <p:nvSpPr>
          <p:cNvPr id="30" name="Rectangle 29">
            <a:extLst>
              <a:ext uri="{FF2B5EF4-FFF2-40B4-BE49-F238E27FC236}">
                <a16:creationId xmlns:a16="http://schemas.microsoft.com/office/drawing/2014/main" id="{91A14E4D-12AE-1694-10A2-418F1CA89B3D}"/>
              </a:ext>
            </a:extLst>
          </p:cNvPr>
          <p:cNvSpPr/>
          <p:nvPr/>
        </p:nvSpPr>
        <p:spPr>
          <a:xfrm>
            <a:off x="6320540" y="3019146"/>
            <a:ext cx="2275595" cy="530915"/>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Mệnh giá cổ phiếu</a:t>
            </a:r>
          </a:p>
        </p:txBody>
      </p:sp>
      <p:sp>
        <p:nvSpPr>
          <p:cNvPr id="31" name="Rectangle 30">
            <a:extLst>
              <a:ext uri="{FF2B5EF4-FFF2-40B4-BE49-F238E27FC236}">
                <a16:creationId xmlns:a16="http://schemas.microsoft.com/office/drawing/2014/main" id="{A768ADAC-E756-B4BF-7E96-57395BA0346A}"/>
              </a:ext>
            </a:extLst>
          </p:cNvPr>
          <p:cNvSpPr/>
          <p:nvPr/>
        </p:nvSpPr>
        <p:spPr>
          <a:xfrm>
            <a:off x="1652088" y="3025254"/>
            <a:ext cx="1043940" cy="530915"/>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a:t>
            </a:r>
            <a:r>
              <a:rPr lang="en-US" sz="1900" kern="1200" smtClean="0">
                <a:solidFill>
                  <a:prstClr val="black"/>
                </a:solidFill>
                <a:latin typeface="Arial" panose="020B0604020202020204" pitchFamily="34" charset="0"/>
                <a:ea typeface="+mn-ea"/>
                <a:cs typeface="Arial" panose="020B0604020202020204" pitchFamily="34" charset="0"/>
              </a:rPr>
              <a:t>tức</a:t>
            </a:r>
            <a:endParaRPr lang="en-US" sz="1900" kern="1200">
              <a:solidFill>
                <a:prstClr val="black"/>
              </a:solidFill>
              <a:latin typeface="Arial" panose="020B0604020202020204" pitchFamily="34" charset="0"/>
              <a:ea typeface="+mn-ea"/>
              <a:cs typeface="Arial" panose="020B0604020202020204" pitchFamily="34" charset="0"/>
            </a:endParaRPr>
          </a:p>
        </p:txBody>
      </p:sp>
      <p:grpSp>
        <p:nvGrpSpPr>
          <p:cNvPr id="32" name="Group 31"/>
          <p:cNvGrpSpPr/>
          <p:nvPr/>
        </p:nvGrpSpPr>
        <p:grpSpPr>
          <a:xfrm rot="18745146">
            <a:off x="4093945" y="1048255"/>
            <a:ext cx="741132" cy="729367"/>
            <a:chOff x="5138534" y="1496058"/>
            <a:chExt cx="741132" cy="729367"/>
          </a:xfrm>
        </p:grpSpPr>
        <p:cxnSp>
          <p:nvCxnSpPr>
            <p:cNvPr id="33"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34"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35"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2746099">
              <a:off x="5486024" y="1521056"/>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Group 35"/>
          <p:cNvGrpSpPr/>
          <p:nvPr/>
        </p:nvGrpSpPr>
        <p:grpSpPr>
          <a:xfrm rot="3600981">
            <a:off x="5501545" y="2856766"/>
            <a:ext cx="741132" cy="729367"/>
            <a:chOff x="5138534" y="1496058"/>
            <a:chExt cx="741132" cy="729367"/>
          </a:xfrm>
        </p:grpSpPr>
        <p:cxnSp>
          <p:nvCxnSpPr>
            <p:cNvPr id="37"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38"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39"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7999019">
              <a:off x="5486024" y="1521057"/>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Group 39"/>
          <p:cNvGrpSpPr/>
          <p:nvPr/>
        </p:nvGrpSpPr>
        <p:grpSpPr>
          <a:xfrm rot="5938519">
            <a:off x="4908230" y="3729836"/>
            <a:ext cx="741132" cy="729367"/>
            <a:chOff x="5138534" y="1496058"/>
            <a:chExt cx="741132" cy="729367"/>
          </a:xfrm>
        </p:grpSpPr>
        <p:cxnSp>
          <p:nvCxnSpPr>
            <p:cNvPr id="41"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42"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43"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5661481">
              <a:off x="5470122" y="1536958"/>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Group 43"/>
          <p:cNvGrpSpPr/>
          <p:nvPr/>
        </p:nvGrpSpPr>
        <p:grpSpPr>
          <a:xfrm rot="10579575">
            <a:off x="3557508" y="3765080"/>
            <a:ext cx="741132" cy="729367"/>
            <a:chOff x="5138534" y="1496058"/>
            <a:chExt cx="741132" cy="729367"/>
          </a:xfrm>
        </p:grpSpPr>
        <p:cxnSp>
          <p:nvCxnSpPr>
            <p:cNvPr id="45"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46"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47"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1020425">
              <a:off x="5485481" y="1545912"/>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5</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Group 47"/>
          <p:cNvGrpSpPr/>
          <p:nvPr/>
        </p:nvGrpSpPr>
        <p:grpSpPr>
          <a:xfrm rot="12319312">
            <a:off x="2720713" y="2854235"/>
            <a:ext cx="741132" cy="729367"/>
            <a:chOff x="5138534" y="1496058"/>
            <a:chExt cx="741132" cy="729367"/>
          </a:xfrm>
        </p:grpSpPr>
        <p:cxnSp>
          <p:nvCxnSpPr>
            <p:cNvPr id="49"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50"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51"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9280688">
              <a:off x="5491298" y="1544532"/>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6</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2" name="Rectangle 51">
            <a:extLst>
              <a:ext uri="{FF2B5EF4-FFF2-40B4-BE49-F238E27FC236}">
                <a16:creationId xmlns:a16="http://schemas.microsoft.com/office/drawing/2014/main" id="{A768ADAC-E756-B4BF-7E96-57395BA0346A}"/>
              </a:ext>
            </a:extLst>
          </p:cNvPr>
          <p:cNvSpPr/>
          <p:nvPr/>
        </p:nvSpPr>
        <p:spPr>
          <a:xfrm>
            <a:off x="775930" y="1238211"/>
            <a:ext cx="2048292" cy="969496"/>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Mã chứng khoán giao dịch</a:t>
            </a:r>
          </a:p>
        </p:txBody>
      </p:sp>
      <p:grpSp>
        <p:nvGrpSpPr>
          <p:cNvPr id="53" name="Group 52"/>
          <p:cNvGrpSpPr/>
          <p:nvPr/>
        </p:nvGrpSpPr>
        <p:grpSpPr>
          <a:xfrm rot="15336195">
            <a:off x="2890661" y="1668076"/>
            <a:ext cx="741132" cy="729367"/>
            <a:chOff x="5138534" y="1496058"/>
            <a:chExt cx="741132" cy="729367"/>
          </a:xfrm>
        </p:grpSpPr>
        <p:cxnSp>
          <p:nvCxnSpPr>
            <p:cNvPr id="54"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55"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56"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5983198">
              <a:off x="5485796" y="1539643"/>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7</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p:bldP spid="27" grpId="0"/>
      <p:bldP spid="28" grpId="0"/>
      <p:bldP spid="29" grpId="0"/>
      <p:bldP spid="30" grpId="0"/>
      <p:bldP spid="3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727360" y="685628"/>
            <a:ext cx="7558479" cy="537391"/>
          </a:xfrm>
          <a:prstGeom prst="rect">
            <a:avLst/>
          </a:prstGeom>
        </p:spPr>
        <p:txBody>
          <a:bodyPr wrap="none">
            <a:spAutoFit/>
          </a:bodyPr>
          <a:lstStyle/>
          <a:p>
            <a:pPr marL="342900" indent="-342900" algn="just">
              <a:lnSpc>
                <a:spcPct val="150000"/>
              </a:lnSpc>
              <a:spcBef>
                <a:spcPts val="100"/>
              </a:spcBef>
              <a:spcAft>
                <a:spcPts val="100"/>
              </a:spcAft>
              <a:buFont typeface="Wingdings" panose="05000000000000000000" pitchFamily="2" charset="2"/>
              <a:buChar char="§"/>
            </a:pPr>
            <a:r>
              <a:rPr lang="nl-NL" sz="2200" smtClean="0">
                <a:latin typeface="+mj-lt"/>
                <a:ea typeface="Calibri" panose="020F0502020204030204" pitchFamily="34" charset="0"/>
                <a:cs typeface="Times New Roman" panose="02020603050405020304" pitchFamily="18" charset="0"/>
              </a:rPr>
              <a:t>Hiện </a:t>
            </a:r>
            <a:r>
              <a:rPr lang="nl-NL" sz="2200">
                <a:latin typeface="+mj-lt"/>
                <a:ea typeface="Calibri" panose="020F0502020204030204" pitchFamily="34" charset="0"/>
                <a:cs typeface="Times New Roman" panose="02020603050405020304" pitchFamily="18" charset="0"/>
              </a:rPr>
              <a:t>nay Việt Nam có hai Sở giao dịch chứng khoán là</a:t>
            </a:r>
            <a:r>
              <a:rPr lang="nl-NL" sz="2200">
                <a:latin typeface="+mj-lt"/>
                <a:ea typeface="Calibri" panose="020F0502020204030204" pitchFamily="34" charset="0"/>
                <a:cs typeface="Times New Roman" panose="02020603050405020304" pitchFamily="18" charset="0"/>
              </a:rPr>
              <a:t>: </a:t>
            </a:r>
            <a:endParaRPr lang="en-US" sz="2200">
              <a:latin typeface="+mj-lt"/>
              <a:ea typeface="Calibri" panose="020F0502020204030204" pitchFamily="34" charset="0"/>
              <a:cs typeface="Times New Roman" panose="02020603050405020304" pitchFamily="18" charset="0"/>
            </a:endParaRPr>
          </a:p>
        </p:txBody>
      </p:sp>
      <p:sp>
        <p:nvSpPr>
          <p:cNvPr id="2" name="Rectangle 1"/>
          <p:cNvSpPr/>
          <p:nvPr/>
        </p:nvSpPr>
        <p:spPr>
          <a:xfrm>
            <a:off x="4872921" y="1946389"/>
            <a:ext cx="3300153" cy="1971437"/>
          </a:xfrm>
          <a:prstGeom prst="rect">
            <a:avLst/>
          </a:prstGeom>
        </p:spPr>
        <p:txBody>
          <a:bodyPr wrap="square">
            <a:spAutoFit/>
          </a:bodyPr>
          <a:lstStyle/>
          <a:p>
            <a:pPr lvl="0" algn="just">
              <a:lnSpc>
                <a:spcPct val="150000"/>
              </a:lnSpc>
              <a:spcBef>
                <a:spcPts val="100"/>
              </a:spcBef>
              <a:spcAft>
                <a:spcPts val="100"/>
              </a:spcAft>
            </a:pPr>
            <a:r>
              <a:rPr lang="nl-NL" sz="2100" smtClean="0">
                <a:latin typeface="+mj-lt"/>
                <a:ea typeface="Calibri" panose="020F0502020204030204" pitchFamily="34" charset="0"/>
                <a:cs typeface="Times New Roman" panose="02020603050405020304" pitchFamily="18" charset="0"/>
              </a:rPr>
              <a:t>Sở </a:t>
            </a:r>
            <a:r>
              <a:rPr lang="nl-NL" sz="2100">
                <a:latin typeface="+mj-lt"/>
                <a:ea typeface="Calibri" panose="020F0502020204030204" pitchFamily="34" charset="0"/>
                <a:cs typeface="Times New Roman" panose="02020603050405020304" pitchFamily="18" charset="0"/>
              </a:rPr>
              <a:t>Giao dịch Chứng khoán Thành phố Hồ Chí Minh (HOSE) có trang web là </a:t>
            </a:r>
            <a:r>
              <a:rPr lang="nl-NL" sz="2100" b="1" i="1">
                <a:solidFill>
                  <a:schemeClr val="tx1"/>
                </a:solidFill>
                <a:latin typeface="+mj-lt"/>
                <a:ea typeface="Calibri" panose="020F0502020204030204" pitchFamily="34" charset="0"/>
                <a:cs typeface="Times New Roman" panose="02020603050405020304" pitchFamily="18" charset="0"/>
              </a:rPr>
              <a:t>https://hsx.vn.</a:t>
            </a:r>
            <a:endParaRPr lang="en-US" sz="2100" b="1" i="1">
              <a:solidFill>
                <a:schemeClr val="tx1"/>
              </a:solidFill>
              <a:latin typeface="+mj-lt"/>
              <a:ea typeface="Calibri" panose="020F0502020204030204" pitchFamily="34" charset="0"/>
              <a:cs typeface="Times New Roman" panose="02020603050405020304" pitchFamily="18" charset="0"/>
            </a:endParaRPr>
          </a:p>
        </p:txBody>
      </p:sp>
      <p:sp>
        <p:nvSpPr>
          <p:cNvPr id="6" name="Right Brace 5"/>
          <p:cNvSpPr/>
          <p:nvPr/>
        </p:nvSpPr>
        <p:spPr>
          <a:xfrm rot="16200000">
            <a:off x="4322588" y="-757823"/>
            <a:ext cx="368021" cy="4721629"/>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877264" y="1946389"/>
            <a:ext cx="2835200" cy="2031325"/>
          </a:xfrm>
          <a:prstGeom prst="rect">
            <a:avLst/>
          </a:prstGeom>
        </p:spPr>
        <p:txBody>
          <a:bodyPr wrap="square">
            <a:spAutoFit/>
          </a:bodyPr>
          <a:lstStyle/>
          <a:p>
            <a:pPr lvl="0" algn="just">
              <a:lnSpc>
                <a:spcPct val="150000"/>
              </a:lnSpc>
              <a:spcBef>
                <a:spcPts val="100"/>
              </a:spcBef>
              <a:spcAft>
                <a:spcPts val="100"/>
              </a:spcAft>
            </a:pPr>
            <a:r>
              <a:rPr lang="nl-NL" sz="2100">
                <a:latin typeface="+mj-lt"/>
                <a:ea typeface="Calibri" panose="020F0502020204030204" pitchFamily="34" charset="0"/>
                <a:cs typeface="Times New Roman" panose="02020603050405020304" pitchFamily="18" charset="0"/>
              </a:rPr>
              <a:t>Sở Giao dịch Chứng khoán Hà Nội (HNX) có trang web là </a:t>
            </a:r>
            <a:r>
              <a:rPr lang="nl-NL" sz="2100" b="1" i="1">
                <a:solidFill>
                  <a:schemeClr val="tx1"/>
                </a:solidFill>
                <a:latin typeface="+mj-lt"/>
                <a:ea typeface="Calibri" panose="020F0502020204030204" pitchFamily="34" charset="0"/>
                <a:cs typeface="Times New Roman" panose="02020603050405020304" pitchFamily="18" charset="0"/>
              </a:rPr>
              <a:t>https://hnx.vn/vi-vn </a:t>
            </a:r>
            <a:endParaRPr lang="en-US" sz="2100" b="1" i="1">
              <a:solidFill>
                <a:schemeClr val="tx1"/>
              </a:solidFill>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rot="2376430">
            <a:off x="8161989" y="3881251"/>
            <a:ext cx="856419" cy="1038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74788" y="261847"/>
            <a:ext cx="2607296" cy="530670"/>
            <a:chOff x="2860159" y="136735"/>
            <a:chExt cx="4242390" cy="530670"/>
          </a:xfrm>
        </p:grpSpPr>
        <p:sp>
          <p:nvSpPr>
            <p:cNvPr id="13" name="Round Same Side Corner Rectangle 12"/>
            <p:cNvSpPr/>
            <p:nvPr/>
          </p:nvSpPr>
          <p:spPr>
            <a:xfrm flipV="1">
              <a:off x="2860159" y="136735"/>
              <a:ext cx="4242390" cy="53067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69" y="196596"/>
              <a:ext cx="4104168" cy="461665"/>
            </a:xfrm>
            <a:prstGeom prst="rect">
              <a:avLst/>
            </a:prstGeom>
            <a:noFill/>
          </p:spPr>
          <p:txBody>
            <a:bodyPr wrap="square" rtlCol="0">
              <a:spAutoFit/>
            </a:bodyPr>
            <a:lstStyle/>
            <a:p>
              <a:pPr algn="ctr"/>
              <a:r>
                <a:rPr lang="en-US" sz="2400" b="1" smtClean="0">
                  <a:solidFill>
                    <a:srgbClr val="C00000"/>
                  </a:solidFill>
                </a:rPr>
                <a:t>VÍ DỤ</a:t>
              </a:r>
              <a:endParaRPr lang="en-US" sz="2400" b="1" dirty="0">
                <a:solidFill>
                  <a:srgbClr val="C00000"/>
                </a:solidFill>
              </a:endParaRPr>
            </a:p>
          </p:txBody>
        </p:sp>
      </p:grpSp>
      <p:pic>
        <p:nvPicPr>
          <p:cNvPr id="10" name="Picture 9"/>
          <p:cNvPicPr>
            <a:picLocks noChangeAspect="1"/>
          </p:cNvPicPr>
          <p:nvPr/>
        </p:nvPicPr>
        <p:blipFill>
          <a:blip r:embed="rId3"/>
          <a:stretch>
            <a:fillRect/>
          </a:stretch>
        </p:blipFill>
        <p:spPr>
          <a:xfrm>
            <a:off x="7799001" y="381359"/>
            <a:ext cx="1086259" cy="804028"/>
          </a:xfrm>
          <a:prstGeom prst="rect">
            <a:avLst/>
          </a:prstGeom>
        </p:spPr>
      </p:pic>
      <p:sp>
        <p:nvSpPr>
          <p:cNvPr id="5" name="Rectangle 4"/>
          <p:cNvSpPr/>
          <p:nvPr/>
        </p:nvSpPr>
        <p:spPr>
          <a:xfrm>
            <a:off x="381340" y="891027"/>
            <a:ext cx="8394192" cy="4036426"/>
          </a:xfrm>
          <a:prstGeom prst="rect">
            <a:avLst/>
          </a:prstGeom>
        </p:spPr>
        <p:txBody>
          <a:bodyPr wrap="square">
            <a:spAutoFit/>
          </a:bodyPr>
          <a:lstStyle/>
          <a:p>
            <a:pPr algn="just">
              <a:lnSpc>
                <a:spcPct val="150000"/>
              </a:lnSpc>
              <a:spcBef>
                <a:spcPts val="600"/>
              </a:spcBef>
              <a:spcAft>
                <a:spcPts val="600"/>
              </a:spcAft>
            </a:pPr>
            <a:r>
              <a:rPr lang="nl-NL" sz="2000" b="1" i="1" smtClean="0">
                <a:latin typeface="+mn-lt"/>
                <a:ea typeface="Calibri" panose="020F0502020204030204" pitchFamily="34" charset="0"/>
                <a:cs typeface="Times New Roman" panose="02020603050405020304" pitchFamily="18" charset="0"/>
              </a:rPr>
              <a:t>Về Công ty cổ phần Sữa Việt Nam </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Tổng </a:t>
            </a:r>
            <a:r>
              <a:rPr lang="nl-NL" sz="2000">
                <a:latin typeface="+mn-lt"/>
                <a:ea typeface="Calibri" panose="020F0502020204030204" pitchFamily="34" charset="0"/>
                <a:cs typeface="Times New Roman" panose="02020603050405020304" pitchFamily="18" charset="0"/>
              </a:rPr>
              <a:t>số cổ phần chào bán ban đầu</a:t>
            </a:r>
            <a:r>
              <a:rPr lang="nl-NL" sz="2000">
                <a:latin typeface="+mn-lt"/>
                <a:ea typeface="Calibri" panose="020F0502020204030204" pitchFamily="34" charset="0"/>
                <a:cs typeface="Times New Roman" panose="02020603050405020304" pitchFamily="18" charset="0"/>
              </a:rPr>
              <a:t>: </a:t>
            </a:r>
            <a:r>
              <a:rPr lang="nl-NL" sz="2000" smtClean="0">
                <a:latin typeface="+mn-lt"/>
                <a:ea typeface="Calibri" panose="020F0502020204030204" pitchFamily="34" charset="0"/>
                <a:cs typeface="Times New Roman" panose="02020603050405020304" pitchFamily="18" charset="0"/>
              </a:rPr>
              <a:t>48 </a:t>
            </a:r>
            <a:r>
              <a:rPr lang="nl-NL" sz="2000">
                <a:latin typeface="+mn-lt"/>
                <a:ea typeface="Calibri" panose="020F0502020204030204" pitchFamily="34" charset="0"/>
                <a:cs typeface="Times New Roman" panose="02020603050405020304" pitchFamily="18" charset="0"/>
              </a:rPr>
              <a:t>333 400 cổ phần</a:t>
            </a:r>
            <a:r>
              <a:rPr lang="nl-NL" sz="2000">
                <a:latin typeface="+mn-lt"/>
                <a:ea typeface="Calibri" panose="020F0502020204030204" pitchFamily="34" charset="0"/>
                <a:cs typeface="Times New Roman" panose="02020603050405020304" pitchFamily="18" charset="0"/>
              </a:rPr>
              <a:t>. </a:t>
            </a:r>
            <a:endParaRPr lang="nl-NL"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Tổng </a:t>
            </a:r>
            <a:r>
              <a:rPr lang="nl-NL" sz="2000">
                <a:latin typeface="+mn-lt"/>
                <a:ea typeface="Calibri" panose="020F0502020204030204" pitchFamily="34" charset="0"/>
                <a:cs typeface="Times New Roman" panose="02020603050405020304" pitchFamily="18" charset="0"/>
              </a:rPr>
              <a:t>giá trị theo mệnh giá: 483 334 000 000 đồng, tương ứng 3,33% vốn điều </a:t>
            </a:r>
            <a:r>
              <a:rPr lang="nl-NL" sz="2000">
                <a:latin typeface="+mn-lt"/>
                <a:ea typeface="Calibri" panose="020F0502020204030204" pitchFamily="34" charset="0"/>
                <a:cs typeface="Times New Roman" panose="02020603050405020304" pitchFamily="18" charset="0"/>
              </a:rPr>
              <a:t>lệ </a:t>
            </a:r>
            <a:r>
              <a:rPr lang="nl-NL" sz="2000" smtClean="0">
                <a:latin typeface="+mn-lt"/>
                <a:ea typeface="Calibri" panose="020F0502020204030204" pitchFamily="34" charset="0"/>
                <a:cs typeface="Times New Roman" panose="02020603050405020304" pitchFamily="18" charset="0"/>
              </a:rPr>
              <a:t>Vinamilk.</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Giá </a:t>
            </a:r>
            <a:r>
              <a:rPr lang="nl-NL" sz="2000">
                <a:latin typeface="+mn-lt"/>
                <a:ea typeface="Calibri" panose="020F0502020204030204" pitchFamily="34" charset="0"/>
                <a:cs typeface="Times New Roman" panose="02020603050405020304" pitchFamily="18" charset="0"/>
              </a:rPr>
              <a:t>cổ phiếu (ngày 21/07/2023) là: 73 200 đồng một </a:t>
            </a:r>
            <a:r>
              <a:rPr lang="nl-NL" sz="2000">
                <a:latin typeface="+mn-lt"/>
                <a:ea typeface="Calibri" panose="020F0502020204030204" pitchFamily="34" charset="0"/>
                <a:cs typeface="Times New Roman" panose="02020603050405020304" pitchFamily="18" charset="0"/>
              </a:rPr>
              <a:t>cổ </a:t>
            </a:r>
            <a:r>
              <a:rPr lang="nl-NL" sz="2000" smtClean="0">
                <a:latin typeface="+mn-lt"/>
                <a:ea typeface="Calibri" panose="020F0502020204030204" pitchFamily="34" charset="0"/>
                <a:cs typeface="Times New Roman" panose="02020603050405020304" pitchFamily="18" charset="0"/>
              </a:rPr>
              <a:t>phiếu.</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Cổ </a:t>
            </a:r>
            <a:r>
              <a:rPr lang="nl-NL" sz="2000">
                <a:latin typeface="+mn-lt"/>
                <a:ea typeface="Calibri" panose="020F0502020204030204" pitchFamily="34" charset="0"/>
                <a:cs typeface="Times New Roman" panose="02020603050405020304" pitchFamily="18" charset="0"/>
              </a:rPr>
              <a:t>tức: tổng mức chia cổ tức năm 2022 là 38,5% bằng </a:t>
            </a:r>
            <a:r>
              <a:rPr lang="nl-NL" sz="2000">
                <a:latin typeface="+mn-lt"/>
                <a:ea typeface="Calibri" panose="020F0502020204030204" pitchFamily="34" charset="0"/>
                <a:cs typeface="Times New Roman" panose="02020603050405020304" pitchFamily="18" charset="0"/>
              </a:rPr>
              <a:t>tiền</a:t>
            </a:r>
            <a:r>
              <a:rPr lang="nl-NL" sz="2000" smtClean="0">
                <a:latin typeface="+mn-lt"/>
                <a:ea typeface="Calibri" panose="020F0502020204030204" pitchFamily="34" charset="0"/>
                <a:cs typeface="Times New Roman" panose="02020603050405020304" pitchFamily="18" charset="0"/>
              </a:rPr>
              <a:t>.</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rPr>
              <a:t>Mã </a:t>
            </a:r>
            <a:r>
              <a:rPr lang="nl-NL" sz="2000">
                <a:latin typeface="+mn-lt"/>
                <a:ea typeface="Calibri" panose="020F0502020204030204" pitchFamily="34" charset="0"/>
              </a:rPr>
              <a:t>chứng khoán giao dịch: VNM</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1986743" y="109103"/>
            <a:ext cx="5336770" cy="712592"/>
            <a:chOff x="2726575" y="109302"/>
            <a:chExt cx="5336770" cy="712592"/>
          </a:xfrm>
        </p:grpSpPr>
        <p:sp>
          <p:nvSpPr>
            <p:cNvPr id="15" name="Round Same Side Corner Rectangle 14"/>
            <p:cNvSpPr/>
            <p:nvPr/>
          </p:nvSpPr>
          <p:spPr>
            <a:xfrm flipV="1">
              <a:off x="2726575" y="109302"/>
              <a:ext cx="5336770" cy="712592"/>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27776" y="234765"/>
              <a:ext cx="513436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2400" b="1">
                  <a:solidFill>
                    <a:srgbClr val="C00000"/>
                  </a:solidFill>
                </a:rPr>
                <a:t>2. Các hính thức trả cổ tức</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5"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309" y="2707058"/>
            <a:ext cx="7007128" cy="1619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540" y="1249953"/>
            <a:ext cx="6730716" cy="24711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24" y="2252101"/>
            <a:ext cx="2326631" cy="18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148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ou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333488" y="3997926"/>
            <a:ext cx="1718286" cy="1011907"/>
          </a:xfrm>
          <a:prstGeom prst="rect">
            <a:avLst/>
          </a:prstGeom>
        </p:spPr>
      </p:pic>
      <p:sp>
        <p:nvSpPr>
          <p:cNvPr id="2" name="Rectangle 1"/>
          <p:cNvSpPr/>
          <p:nvPr/>
        </p:nvSpPr>
        <p:spPr>
          <a:xfrm>
            <a:off x="388204" y="1102272"/>
            <a:ext cx="8316884" cy="3266985"/>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Ngày 18/11/2020, Tổng Công ty Cổ phần Vận tải Dầu khí có mã cổ phiếu là PVT chi trả cổ tức năm 2019 như sau: bằng tiền với tỉ lệ 4%; bằng cổ phiếu với tỉ lệ 15% (Nguồn: https://petrovietnam.petrotimes.vn). Hãy cho biết:</a:t>
            </a:r>
          </a:p>
          <a:p>
            <a:pPr algn="just">
              <a:lnSpc>
                <a:spcPct val="150000"/>
              </a:lnSpc>
            </a:pPr>
            <a:r>
              <a:rPr lang="vi-VN" sz="2000">
                <a:latin typeface="+mn-lt"/>
                <a:ea typeface="Dotum" panose="020B0600000101010101" pitchFamily="34" charset="-127"/>
              </a:rPr>
              <a:t>a) Một cổ phiếu PVT sẽ nhận được bao nhiêu tiền.</a:t>
            </a:r>
          </a:p>
          <a:p>
            <a:pPr algn="just">
              <a:lnSpc>
                <a:spcPct val="150000"/>
              </a:lnSpc>
            </a:pPr>
            <a:r>
              <a:rPr lang="vi-VN" sz="2000">
                <a:latin typeface="+mn-lt"/>
                <a:ea typeface="Dotum" panose="020B0600000101010101" pitchFamily="34" charset="-127"/>
              </a:rPr>
              <a:t>b) Một cổ đông nắm giữ 100 cổ phiếu PVT sẽ nhận được thêm bao nhiêu cổ phiếu mới. </a:t>
            </a:r>
          </a:p>
        </p:txBody>
      </p:sp>
      <p:sp>
        <p:nvSpPr>
          <p:cNvPr id="4" name="Pentagon 3"/>
          <p:cNvSpPr/>
          <p:nvPr/>
        </p:nvSpPr>
        <p:spPr>
          <a:xfrm>
            <a:off x="479644" y="382702"/>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1 (SGK – tr82)</a:t>
            </a:r>
            <a:endParaRPr lang="en-US" sz="2000" b="1">
              <a:solidFill>
                <a:schemeClr val="bg1"/>
              </a:solidFill>
            </a:endParaRPr>
          </a:p>
        </p:txBody>
      </p:sp>
    </p:spTree>
    <p:extLst>
      <p:ext uri="{BB962C8B-B14F-4D97-AF65-F5344CB8AC3E}">
        <p14:creationId xmlns:p14="http://schemas.microsoft.com/office/powerpoint/2010/main" val="1478887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6876288" y="3728680"/>
            <a:ext cx="2175486" cy="1281154"/>
          </a:xfrm>
          <a:prstGeom prst="rect">
            <a:avLst/>
          </a:prstGeom>
        </p:spPr>
      </p:pic>
      <p:sp>
        <p:nvSpPr>
          <p:cNvPr id="6" name="Rectangle 5"/>
          <p:cNvSpPr/>
          <p:nvPr/>
        </p:nvSpPr>
        <p:spPr>
          <a:xfrm>
            <a:off x="4122783" y="462029"/>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C00000"/>
              </a:solidFill>
              <a:effectLst/>
              <a:uLnTx/>
              <a:uFillTx/>
              <a:sym typeface="Arial"/>
            </a:endParaRPr>
          </a:p>
        </p:txBody>
      </p:sp>
      <p:sp>
        <p:nvSpPr>
          <p:cNvPr id="5" name="Rectangle 4"/>
          <p:cNvSpPr/>
          <p:nvPr/>
        </p:nvSpPr>
        <p:spPr>
          <a:xfrm>
            <a:off x="694944" y="1004552"/>
            <a:ext cx="7607808" cy="2862322"/>
          </a:xfrm>
          <a:prstGeom prst="rect">
            <a:avLst/>
          </a:prstGeom>
        </p:spPr>
        <p:txBody>
          <a:bodyPr wrap="square">
            <a:spAutoFit/>
          </a:bodyPr>
          <a:lstStyle/>
          <a:p>
            <a:pPr>
              <a:lnSpc>
                <a:spcPct val="150000"/>
              </a:lnSpc>
              <a:spcBef>
                <a:spcPts val="600"/>
              </a:spcBef>
              <a:spcAft>
                <a:spcPts val="600"/>
              </a:spcAft>
            </a:pPr>
            <a:r>
              <a:rPr lang="vi-VN" sz="2000" smtClean="0">
                <a:latin typeface="+mn-lt"/>
              </a:rPr>
              <a:t>a) Một </a:t>
            </a:r>
            <a:r>
              <a:rPr lang="vi-VN" sz="2000">
                <a:latin typeface="+mn-lt"/>
              </a:rPr>
              <a:t>cổ phiếu PVT sẽ nhận được số tiền </a:t>
            </a:r>
            <a:r>
              <a:rPr lang="vi-VN" sz="2000">
                <a:latin typeface="+mn-lt"/>
              </a:rPr>
              <a:t>là</a:t>
            </a:r>
            <a:r>
              <a:rPr lang="vi-VN" sz="2000" smtClean="0">
                <a:latin typeface="+mn-lt"/>
              </a:rPr>
              <a:t>:</a:t>
            </a:r>
            <a:endParaRPr lang="en-US" sz="2000" smtClean="0">
              <a:latin typeface="+mn-lt"/>
            </a:endParaRPr>
          </a:p>
          <a:p>
            <a:pPr algn="ctr">
              <a:lnSpc>
                <a:spcPct val="150000"/>
              </a:lnSpc>
              <a:spcBef>
                <a:spcPts val="600"/>
              </a:spcBef>
              <a:spcAft>
                <a:spcPts val="600"/>
              </a:spcAft>
            </a:pPr>
            <a:r>
              <a:rPr lang="vi-VN" sz="2000" smtClean="0">
                <a:latin typeface="+mn-lt"/>
              </a:rPr>
              <a:t> </a:t>
            </a:r>
            <a:r>
              <a:rPr lang="vi-VN" sz="2000">
                <a:latin typeface="+mn-lt"/>
              </a:rPr>
              <a:t>4% × 10 000 = 400 (</a:t>
            </a:r>
            <a:r>
              <a:rPr lang="vi-VN" sz="2000">
                <a:latin typeface="+mn-lt"/>
              </a:rPr>
              <a:t>đồng</a:t>
            </a:r>
            <a:r>
              <a:rPr lang="vi-VN" sz="2000" smtClean="0">
                <a:latin typeface="+mn-lt"/>
              </a:rPr>
              <a:t>)</a:t>
            </a:r>
            <a:endParaRPr lang="vi-VN" sz="2000">
              <a:latin typeface="+mn-lt"/>
            </a:endParaRPr>
          </a:p>
          <a:p>
            <a:pPr>
              <a:lnSpc>
                <a:spcPct val="150000"/>
              </a:lnSpc>
              <a:spcBef>
                <a:spcPts val="600"/>
              </a:spcBef>
              <a:spcAft>
                <a:spcPts val="600"/>
              </a:spcAft>
            </a:pPr>
            <a:r>
              <a:rPr lang="vi-VN" sz="2000">
                <a:latin typeface="+mn-lt"/>
              </a:rPr>
              <a:t>b) Một cổ đông nắm giữ 100 cổ phiếu PVT sẽ nhận được thêm số cổ phiếu mới là</a:t>
            </a:r>
            <a:r>
              <a:rPr lang="vi-VN" sz="2000">
                <a:latin typeface="+mn-lt"/>
              </a:rPr>
              <a:t>: </a:t>
            </a:r>
            <a:endParaRPr lang="en-US" sz="2000" smtClean="0">
              <a:latin typeface="+mn-lt"/>
            </a:endParaRPr>
          </a:p>
          <a:p>
            <a:pPr algn="ctr">
              <a:lnSpc>
                <a:spcPct val="150000"/>
              </a:lnSpc>
              <a:spcBef>
                <a:spcPts val="600"/>
              </a:spcBef>
              <a:spcAft>
                <a:spcPts val="600"/>
              </a:spcAft>
            </a:pPr>
            <a:r>
              <a:rPr lang="vi-VN" sz="2000" smtClean="0">
                <a:latin typeface="+mn-lt"/>
              </a:rPr>
              <a:t>15</a:t>
            </a:r>
            <a:r>
              <a:rPr lang="vi-VN" sz="2000">
                <a:latin typeface="+mn-lt"/>
              </a:rPr>
              <a:t>% x 100 = 15 (cổ </a:t>
            </a:r>
            <a:r>
              <a:rPr lang="vi-VN" sz="2000">
                <a:latin typeface="+mn-lt"/>
              </a:rPr>
              <a:t>phiếu</a:t>
            </a:r>
            <a:r>
              <a:rPr lang="vi-VN" sz="2000" smtClean="0">
                <a:latin typeface="+mn-lt"/>
              </a:rPr>
              <a:t>)</a:t>
            </a:r>
            <a:endParaRPr lang="vi-VN" sz="2000">
              <a:latin typeface="+mn-lt"/>
            </a:endParaRPr>
          </a:p>
        </p:txBody>
      </p:sp>
    </p:spTree>
    <p:extLst>
      <p:ext uri="{BB962C8B-B14F-4D97-AF65-F5344CB8AC3E}">
        <p14:creationId xmlns:p14="http://schemas.microsoft.com/office/powerpoint/2010/main" val="238212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anim calcmode="lin" valueType="num">
                                      <p:cBhvr>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1603</Words>
  <PresentationFormat>On-screen Show (16:9)</PresentationFormat>
  <Paragraphs>147</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Wingdings</vt:lpstr>
      <vt:lpstr>Crete Round</vt:lpstr>
      <vt:lpstr>Montserrat Medium</vt:lpstr>
      <vt:lpstr>Calibri</vt:lpstr>
      <vt:lpstr>Times New Roman</vt:lpstr>
      <vt:lpstr>Microsoft YaHei</vt:lpstr>
      <vt:lpstr>Dotum</vt:lpstr>
      <vt:lpstr>Arial</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2023-10-10T10:12:54Z</dcterms:modified>
</cp:coreProperties>
</file>