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68" r:id="rId3"/>
    <p:sldId id="302" r:id="rId4"/>
    <p:sldId id="292" r:id="rId5"/>
    <p:sldId id="436" r:id="rId6"/>
    <p:sldId id="334" r:id="rId7"/>
    <p:sldId id="333" r:id="rId8"/>
    <p:sldId id="383" r:id="rId9"/>
    <p:sldId id="385" r:id="rId10"/>
    <p:sldId id="447" r:id="rId11"/>
    <p:sldId id="448" r:id="rId12"/>
    <p:sldId id="336" r:id="rId13"/>
    <p:sldId id="391" r:id="rId14"/>
    <p:sldId id="449" r:id="rId15"/>
    <p:sldId id="451" r:id="rId16"/>
    <p:sldId id="393" r:id="rId17"/>
    <p:sldId id="453" r:id="rId18"/>
    <p:sldId id="452" r:id="rId19"/>
    <p:sldId id="458" r:id="rId20"/>
    <p:sldId id="459" r:id="rId21"/>
    <p:sldId id="399" r:id="rId22"/>
    <p:sldId id="400" r:id="rId23"/>
    <p:sldId id="421" r:id="rId24"/>
    <p:sldId id="315" r:id="rId25"/>
    <p:sldId id="331" r:id="rId26"/>
    <p:sldId id="445" r:id="rId27"/>
    <p:sldId id="295" r:id="rId28"/>
    <p:sldId id="403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57"/>
  </p:normalViewPr>
  <p:slideViewPr>
    <p:cSldViewPr snapToGrid="0">
      <p:cViewPr varScale="1">
        <p:scale>
          <a:sx n="60" d="100"/>
          <a:sy n="60" d="100"/>
        </p:scale>
        <p:origin x="11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447418" y="12064"/>
            <a:ext cx="17484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4e - Grammar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602" y="2321004"/>
            <a:ext cx="67178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Unit 4: All things high-tech</a:t>
            </a:r>
            <a:endParaRPr lang="en-US" sz="4600" b="1" dirty="0">
              <a:solidFill>
                <a:srgbClr val="00B050"/>
              </a:solidFill>
            </a:endParaRP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 4e: Grammar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70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9223" y="558641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6176" y="1826626"/>
            <a:ext cx="9856382" cy="3204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kind of verbs is after “</a:t>
            </a:r>
            <a:r>
              <a:rPr lang="en-US" sz="3600" i="1" dirty="0"/>
              <a:t>can”</a:t>
            </a:r>
            <a:r>
              <a:rPr lang="en-US" sz="3600" b="1" dirty="0"/>
              <a:t> </a:t>
            </a:r>
            <a:r>
              <a:rPr lang="en-US" sz="3600" dirty="0"/>
              <a:t>in sentence 2?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infinitive without </a:t>
            </a:r>
            <a:r>
              <a:rPr lang="en-US" sz="3600" i="1" dirty="0">
                <a:solidFill>
                  <a:srgbClr val="FF0000"/>
                </a:solidFill>
              </a:rPr>
              <a:t>to</a:t>
            </a:r>
            <a:r>
              <a:rPr lang="en-US" sz="3600" dirty="0">
                <a:solidFill>
                  <a:srgbClr val="FF0000"/>
                </a:solidFill>
              </a:rPr>
              <a:t>. (Bare-infinitive)</a:t>
            </a:r>
          </a:p>
          <a:p>
            <a:r>
              <a:rPr lang="en-US" sz="3600" dirty="0"/>
              <a:t>2. When do we use </a:t>
            </a:r>
            <a:r>
              <a:rPr lang="en-US" sz="3600" b="1" dirty="0"/>
              <a:t>infinitive without </a:t>
            </a:r>
            <a:r>
              <a:rPr lang="en-US" sz="3600" b="1" i="1" dirty="0"/>
              <a:t>to</a:t>
            </a:r>
            <a:r>
              <a:rPr lang="en-US" sz="3600" dirty="0"/>
              <a:t>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</a:rPr>
              <a:t> after modals (</a:t>
            </a:r>
            <a:r>
              <a:rPr lang="en-US" sz="3600" i="1" dirty="0">
                <a:solidFill>
                  <a:srgbClr val="FF0000"/>
                </a:solidFill>
              </a:rPr>
              <a:t>can, could, must,</a:t>
            </a:r>
            <a:r>
              <a:rPr lang="en-US" sz="3600" dirty="0">
                <a:solidFill>
                  <a:srgbClr val="FF0000"/>
                </a:solidFill>
              </a:rPr>
              <a:t> etc.)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93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62"/>
            <a:ext cx="5049421" cy="5672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09750"/>
            <a:ext cx="8953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952972" y="876753"/>
            <a:ext cx="4131986" cy="40978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3146879" y="4327451"/>
            <a:ext cx="2938079" cy="10827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43" y="876753"/>
            <a:ext cx="5974310" cy="45334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34799" y="876750"/>
            <a:ext cx="346553" cy="93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501" y="43704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501" y="5304167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going to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9501" y="480009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" y="5801534"/>
            <a:ext cx="12243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Put the verbs in brackets into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-infinitive or infinitive without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0375" y="409687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 or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61" y="886096"/>
            <a:ext cx="5937960" cy="34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54650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571" y="1289044"/>
            <a:ext cx="1234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A: Where is John?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In his office. Paul asked him 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send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some emails.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A: I’d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love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see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the new computer shop.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We could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go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there together if you like.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A: Did you enjoy your visit to the science museum?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Yes, I managed </a:t>
            </a:r>
            <a:r>
              <a:rPr lang="en-US" sz="3600" dirty="0">
                <a:solidFill>
                  <a:srgbClr val="242021"/>
                </a:solidFill>
              </a:rPr>
              <a:t>___________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take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some great photos.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1771" y="2266874"/>
            <a:ext cx="186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to send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414130" y="3658498"/>
            <a:ext cx="1075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7241" y="3131632"/>
            <a:ext cx="157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see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19594" y="4489034"/>
            <a:ext cx="97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95932" y="3936430"/>
            <a:ext cx="85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go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35885" y="6142839"/>
            <a:ext cx="17540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04934" y="5593590"/>
            <a:ext cx="159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take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C5381C-4312-66EC-4712-CAF317B8209C}"/>
              </a:ext>
            </a:extLst>
          </p:cNvPr>
          <p:cNvSpPr/>
          <p:nvPr/>
        </p:nvSpPr>
        <p:spPr>
          <a:xfrm>
            <a:off x="2140375" y="409687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 or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7596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54650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65" y="939425"/>
            <a:ext cx="11985825" cy="579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4. A: We hope </a:t>
            </a:r>
            <a:r>
              <a:rPr lang="en-US" sz="3500" dirty="0">
                <a:solidFill>
                  <a:srgbClr val="242021"/>
                </a:solidFill>
              </a:rPr>
              <a:t>___________ 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meet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) the IT teacher this morning.</a:t>
            </a:r>
          </a:p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B: Can I </a:t>
            </a:r>
            <a:r>
              <a:rPr lang="en-US" sz="3500" dirty="0">
                <a:solidFill>
                  <a:srgbClr val="242021"/>
                </a:solidFill>
              </a:rPr>
              <a:t>___________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 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join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) you?</a:t>
            </a:r>
          </a:p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5. A: Would you like </a:t>
            </a:r>
            <a:r>
              <a:rPr lang="en-US" sz="3500" dirty="0">
                <a:solidFill>
                  <a:srgbClr val="242021"/>
                </a:solidFill>
              </a:rPr>
              <a:t>___________ 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go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) to the computer shop with me?</a:t>
            </a:r>
          </a:p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B: I’m not sure, I need </a:t>
            </a:r>
            <a:r>
              <a:rPr lang="en-US" sz="3500" dirty="0">
                <a:solidFill>
                  <a:srgbClr val="242021"/>
                </a:solidFill>
              </a:rPr>
              <a:t>___________ 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stud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y) for my exams.</a:t>
            </a:r>
          </a:p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6. A: I want </a:t>
            </a:r>
            <a:r>
              <a:rPr lang="en-US" sz="3500" dirty="0">
                <a:solidFill>
                  <a:srgbClr val="242021"/>
                </a:solidFill>
              </a:rPr>
              <a:t>___________ 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buy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) </a:t>
            </a:r>
            <a:r>
              <a:rPr lang="en-US" sz="3500" i="1" dirty="0">
                <a:solidFill>
                  <a:srgbClr val="242021"/>
                </a:solidFill>
                <a:latin typeface="+mj-lt"/>
              </a:rPr>
              <a:t>Modern Warfare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 for Tony.</a:t>
            </a:r>
          </a:p>
          <a:p>
            <a:pPr>
              <a:lnSpc>
                <a:spcPct val="130000"/>
              </a:lnSpc>
            </a:pPr>
            <a:r>
              <a:rPr lang="en-US" sz="3500" dirty="0">
                <a:solidFill>
                  <a:srgbClr val="242021"/>
                </a:solidFill>
                <a:latin typeface="+mj-lt"/>
              </a:rPr>
              <a:t>B: Really? I think he can’t </a:t>
            </a:r>
            <a:r>
              <a:rPr lang="en-US" sz="3500" dirty="0">
                <a:solidFill>
                  <a:srgbClr val="242021"/>
                </a:solidFill>
              </a:rPr>
              <a:t>___________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 (</a:t>
            </a:r>
            <a:r>
              <a:rPr lang="en-US" sz="3500" b="1" dirty="0">
                <a:solidFill>
                  <a:srgbClr val="242021"/>
                </a:solidFill>
                <a:latin typeface="+mj-lt"/>
              </a:rPr>
              <a:t>play</a:t>
            </a:r>
            <a:r>
              <a:rPr lang="en-US" sz="3500" dirty="0">
                <a:solidFill>
                  <a:srgbClr val="242021"/>
                </a:solidFill>
                <a:latin typeface="+mj-lt"/>
              </a:rPr>
              <a:t>) computer games like that.</a:t>
            </a:r>
            <a:endParaRPr lang="en-US" sz="35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33079" y="1578590"/>
            <a:ext cx="97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2035" y="1047146"/>
            <a:ext cx="175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sym typeface="Wingdings" panose="05000000000000000000" pitchFamily="2" charset="2"/>
              </a:rPr>
              <a:t>to meet</a:t>
            </a:r>
            <a:endParaRPr lang="en-US" sz="35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1235304" y="2969096"/>
            <a:ext cx="2600166" cy="1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52035" y="2453846"/>
            <a:ext cx="190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FF0000"/>
                </a:solidFill>
                <a:sym typeface="Wingdings" panose="05000000000000000000" pitchFamily="2" charset="2"/>
              </a:rPr>
              <a:t>to go</a:t>
            </a:r>
            <a:endParaRPr lang="en-US" sz="35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30495" y="4357632"/>
            <a:ext cx="97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1206" y="3838927"/>
            <a:ext cx="190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sym typeface="Wingdings" panose="05000000000000000000" pitchFamily="2" charset="2"/>
              </a:rPr>
              <a:t>to study</a:t>
            </a:r>
            <a:endParaRPr lang="en-US" sz="35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00247" y="5054430"/>
            <a:ext cx="97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3344" y="4529852"/>
            <a:ext cx="16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sym typeface="Wingdings" panose="05000000000000000000" pitchFamily="2" charset="2"/>
              </a:rPr>
              <a:t>to buy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E82FF-EE70-9F27-55B8-B3A94C98B033}"/>
              </a:ext>
            </a:extLst>
          </p:cNvPr>
          <p:cNvSpPr txBox="1"/>
          <p:nvPr/>
        </p:nvSpPr>
        <p:spPr>
          <a:xfrm>
            <a:off x="2418498" y="1750496"/>
            <a:ext cx="1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sym typeface="Wingdings" panose="05000000000000000000" pitchFamily="2" charset="2"/>
              </a:rPr>
              <a:t>join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71CB2-F72B-309E-7821-C35EF9C4136F}"/>
              </a:ext>
            </a:extLst>
          </p:cNvPr>
          <p:cNvSpPr txBox="1"/>
          <p:nvPr/>
        </p:nvSpPr>
        <p:spPr>
          <a:xfrm>
            <a:off x="5594324" y="5204358"/>
            <a:ext cx="1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sym typeface="Wingdings" panose="05000000000000000000" pitchFamily="2" charset="2"/>
              </a:rPr>
              <a:t>play</a:t>
            </a:r>
            <a:endParaRPr lang="en-US" sz="35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E0B202-CA16-3FA9-0523-5DB97922CDE2}"/>
              </a:ext>
            </a:extLst>
          </p:cNvPr>
          <p:cNvCxnSpPr>
            <a:cxnSpLocks/>
          </p:cNvCxnSpPr>
          <p:nvPr/>
        </p:nvCxnSpPr>
        <p:spPr>
          <a:xfrm>
            <a:off x="627586" y="2283883"/>
            <a:ext cx="672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90E4E4-F8B9-D232-2105-8851BFBAA7FB}"/>
              </a:ext>
            </a:extLst>
          </p:cNvPr>
          <p:cNvCxnSpPr>
            <a:cxnSpLocks/>
          </p:cNvCxnSpPr>
          <p:nvPr/>
        </p:nvCxnSpPr>
        <p:spPr>
          <a:xfrm>
            <a:off x="3835470" y="5745789"/>
            <a:ext cx="927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8039CB6-DB0E-E86F-0102-E2F462E61DDF}"/>
              </a:ext>
            </a:extLst>
          </p:cNvPr>
          <p:cNvSpPr/>
          <p:nvPr/>
        </p:nvSpPr>
        <p:spPr>
          <a:xfrm>
            <a:off x="2140375" y="409687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 or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1626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07622" y="398712"/>
            <a:ext cx="910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849" y="4533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69" y="542836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will you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13569" y="498445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8.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1" y="590529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Complete and </a:t>
            </a:r>
            <a:r>
              <a:rPr lang="en-US" sz="3000" dirty="0" err="1">
                <a:solidFill>
                  <a:srgbClr val="FF0000"/>
                </a:solidFill>
                <a:sym typeface="Wingdings" panose="05000000000000000000" pitchFamily="2" charset="2"/>
              </a:rPr>
              <a:t>practise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with a partner.</a:t>
            </a:r>
            <a:endParaRPr lang="en-US" sz="3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21" y="1002150"/>
            <a:ext cx="7829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0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425813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66842"/>
            <a:ext cx="11963400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1. I’d like 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2. I decided 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3. I promised 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4. I can ____________________________________________.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9085" y="1587064"/>
            <a:ext cx="77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buy a new video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3136" y="2666379"/>
            <a:ext cx="77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use my smartphone less often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3156" y="3773549"/>
            <a:ext cx="77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show my mum how to use her tablet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0400" y="4863014"/>
            <a:ext cx="477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play tennis very well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09B3DC-B6C4-141B-F587-C1BF5588512F}"/>
              </a:ext>
            </a:extLst>
          </p:cNvPr>
          <p:cNvSpPr/>
          <p:nvPr/>
        </p:nvSpPr>
        <p:spPr>
          <a:xfrm>
            <a:off x="2307622" y="398712"/>
            <a:ext cx="910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1954236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425813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62385"/>
            <a:ext cx="11963400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5. I want ___________________________________________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6. I agreed _________________________________________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7. I managed _______________________________________ .</a:t>
            </a:r>
          </a:p>
          <a:p>
            <a:pPr>
              <a:lnSpc>
                <a:spcPct val="200000"/>
              </a:lnSpc>
            </a:pPr>
            <a:r>
              <a:rPr lang="en-US" sz="3600" dirty="0"/>
              <a:t>8. I hoped __________________________________________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9085" y="1582607"/>
            <a:ext cx="77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learn Spanish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3137" y="2661922"/>
            <a:ext cx="848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share my games console with my brother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3156" y="3769092"/>
            <a:ext cx="777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do well in my history test yesterday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3220" y="4868061"/>
            <a:ext cx="924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get a virtual reality headset for my birthday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92A78-E0DF-4006-A152-AF4639AA3FFB}"/>
              </a:ext>
            </a:extLst>
          </p:cNvPr>
          <p:cNvSpPr/>
          <p:nvPr/>
        </p:nvSpPr>
        <p:spPr>
          <a:xfrm>
            <a:off x="2265092" y="456590"/>
            <a:ext cx="9101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Complete the sentences. Then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2644157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223" y="1585190"/>
            <a:ext cx="12067953" cy="337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A: Hi. How are things? I want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1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find out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about your new laptop. Did you manage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2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get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it working?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No, I didn’t. I decided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3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take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it back to the shop.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5718" y="416204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1527" y="1641089"/>
            <a:ext cx="233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find out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92545" y="2204093"/>
            <a:ext cx="97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1785" y="2302156"/>
            <a:ext cx="14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get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37632" y="2852446"/>
            <a:ext cx="153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189768" y="4173767"/>
            <a:ext cx="142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6729" y="3622921"/>
            <a:ext cx="164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take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4649"/>
            <a:ext cx="149702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36</a:t>
            </a:r>
          </a:p>
        </p:txBody>
      </p:sp>
    </p:spTree>
    <p:extLst>
      <p:ext uri="{BB962C8B-B14F-4D97-AF65-F5344CB8AC3E}">
        <p14:creationId xmlns:p14="http://schemas.microsoft.com/office/powerpoint/2010/main" val="28800317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78295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93" y="494145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563" y="1001103"/>
            <a:ext cx="11780874" cy="536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A: Can they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4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repair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it this week?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No, but they promised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5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have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it ready by next week.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A: You can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6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use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my old laptop if you like. I don’t need it.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Thanks. I am coming round to your house tonight. I will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7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___________ (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collect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) it if that’s OK.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A:  Sure.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779" y="1044159"/>
            <a:ext cx="158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repair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11464" y="1622408"/>
            <a:ext cx="679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5751" y="1722389"/>
            <a:ext cx="156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have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21574" y="2270041"/>
            <a:ext cx="1708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7843" y="3601360"/>
            <a:ext cx="695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4730" y="3028662"/>
            <a:ext cx="109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use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4649"/>
            <a:ext cx="1499191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273305" y="4923490"/>
            <a:ext cx="695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4450" y="5013166"/>
            <a:ext cx="153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collect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426D4-15FC-A25B-26DC-727A4D5F083E}"/>
              </a:ext>
            </a:extLst>
          </p:cNvPr>
          <p:cNvSpPr/>
          <p:nvPr/>
        </p:nvSpPr>
        <p:spPr>
          <a:xfrm>
            <a:off x="1865718" y="416204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2735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515"/>
            <a:ext cx="2458720" cy="972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828" y="1904695"/>
            <a:ext cx="9733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Use these verbs + </a:t>
            </a:r>
            <a:r>
              <a:rPr lang="en-US" sz="3200" b="1" i="1" dirty="0">
                <a:solidFill>
                  <a:srgbClr val="0070C0"/>
                </a:solidFill>
              </a:rPr>
              <a:t>to</a:t>
            </a:r>
            <a:r>
              <a:rPr lang="en-US" sz="3200" b="1" dirty="0">
                <a:solidFill>
                  <a:srgbClr val="0070C0"/>
                </a:solidFill>
              </a:rPr>
              <a:t>-infinitive and modals + infinitive without </a:t>
            </a:r>
            <a:r>
              <a:rPr lang="en-US" sz="3200" b="1" i="1" dirty="0">
                <a:solidFill>
                  <a:srgbClr val="0070C0"/>
                </a:solidFill>
              </a:rPr>
              <a:t>to</a:t>
            </a:r>
            <a:r>
              <a:rPr lang="en-US" sz="3200" b="1" dirty="0">
                <a:solidFill>
                  <a:srgbClr val="0070C0"/>
                </a:solidFill>
              </a:rPr>
              <a:t> make a conversation about future.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346364" y="942119"/>
            <a:ext cx="5401697" cy="970595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do you want to be in the future?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80941" y="906494"/>
            <a:ext cx="5548500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want to be an IT technician.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794974" y="151831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346364" y="2315253"/>
            <a:ext cx="5401697" cy="1456093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What do you do to be a game designer?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80941" y="2315253"/>
            <a:ext cx="5548500" cy="1459305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try to study hard and hope to pass the university entrance exam. </a:t>
            </a:r>
            <a:endParaRPr lang="en-US" sz="3200" b="1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769940" y="2806223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305422" y="4061017"/>
            <a:ext cx="5401697" cy="97445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You should also learn more about computer, right?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393776" y="3951072"/>
            <a:ext cx="5548500" cy="108439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Totally correct.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26097" y="444158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7061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3078" b="-4738"/>
          <a:stretch/>
        </p:blipFill>
        <p:spPr>
          <a:xfrm>
            <a:off x="11377613" y="467190"/>
            <a:ext cx="657225" cy="458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9025" y="307809"/>
            <a:ext cx="98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Practise</a:t>
            </a:r>
            <a:r>
              <a:rPr lang="en-US" sz="3200" b="1" dirty="0">
                <a:solidFill>
                  <a:srgbClr val="0070C0"/>
                </a:solidFill>
              </a:rPr>
              <a:t> the conversation with your partner.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221183" y="217104"/>
            <a:ext cx="9836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Work in pairs.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95" y="892584"/>
            <a:ext cx="11302409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A: Hi. How are things? I want to find out about your new laptop. Did you manage to get it working?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B: No, I didn’t. I decided to take it back to the shop.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A: Can they repair it this week?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B: No, but they promised to have it ready by next week.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A: You can use my old laptop if you like. I don’t need it.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B: Thanks. I am coming round to your house tonight. I will collect it if that’s OK.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A: Sure.</a:t>
            </a:r>
          </a:p>
        </p:txBody>
      </p:sp>
    </p:spTree>
    <p:extLst>
      <p:ext uri="{BB962C8B-B14F-4D97-AF65-F5344CB8AC3E}">
        <p14:creationId xmlns:p14="http://schemas.microsoft.com/office/powerpoint/2010/main" val="146885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and use </a:t>
            </a:r>
            <a:r>
              <a:rPr lang="en-US" sz="3600" i="1" dirty="0">
                <a:solidFill>
                  <a:srgbClr val="0070C0"/>
                </a:solidFill>
              </a:rPr>
              <a:t>to</a:t>
            </a:r>
            <a:r>
              <a:rPr lang="en-US" sz="3600" dirty="0">
                <a:solidFill>
                  <a:srgbClr val="0070C0"/>
                </a:solidFill>
              </a:rPr>
              <a:t>-infinitive and infinitive without </a:t>
            </a:r>
            <a:r>
              <a:rPr lang="en-US" sz="3600" i="1" dirty="0">
                <a:solidFill>
                  <a:srgbClr val="0070C0"/>
                </a:solidFill>
              </a:rPr>
              <a:t>to</a:t>
            </a:r>
            <a:r>
              <a:rPr lang="en-US" sz="3600" dirty="0">
                <a:solidFill>
                  <a:srgbClr val="0070C0"/>
                </a:solidFill>
              </a:rPr>
              <a:t> correctly.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structure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36).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71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32).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2751" y="1932651"/>
            <a:ext cx="10151435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i="1" dirty="0">
                <a:solidFill>
                  <a:srgbClr val="0070C0"/>
                </a:solidFill>
              </a:rPr>
              <a:t>-infinitive and infinitive without </a:t>
            </a:r>
            <a:r>
              <a:rPr lang="en-US" sz="3600" b="1" i="1" dirty="0">
                <a:solidFill>
                  <a:srgbClr val="0070C0"/>
                </a:solidFill>
              </a:rPr>
              <a:t>to</a:t>
            </a:r>
            <a:r>
              <a:rPr lang="en-US" sz="3600" i="1" dirty="0">
                <a:solidFill>
                  <a:srgbClr val="0070C0"/>
                </a:solidFill>
              </a:rPr>
              <a:t> correctly.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6357" y="34138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MATCHING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635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Match questions in column A with correct answers in column B.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5" y="416733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21215"/>
              </p:ext>
            </p:extLst>
          </p:nvPr>
        </p:nvGraphicFramePr>
        <p:xfrm>
          <a:off x="152398" y="1698669"/>
          <a:ext cx="11887203" cy="44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526">
                  <a:extLst>
                    <a:ext uri="{9D8B030D-6E8A-4147-A177-3AD203B41FA5}">
                      <a16:colId xmlns:a16="http://schemas.microsoft.com/office/drawing/2014/main" val="65307470"/>
                    </a:ext>
                  </a:extLst>
                </a:gridCol>
                <a:gridCol w="6414677">
                  <a:extLst>
                    <a:ext uri="{9D8B030D-6E8A-4147-A177-3AD203B41FA5}">
                      <a16:colId xmlns:a16="http://schemas.microsoft.com/office/drawing/2014/main" val="3162429349"/>
                    </a:ext>
                  </a:extLst>
                </a:gridCol>
              </a:tblGrid>
              <a:tr h="582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6762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1. What are you doing?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a. I’m uploading my assignment to the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dirty="0"/>
                        <a:t>school portal.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84381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2. Can you fix it?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b. Sorry.</a:t>
                      </a:r>
                      <a:r>
                        <a:rPr lang="en-US" sz="3600" baseline="0" dirty="0"/>
                        <a:t> I’m busy now. Is 30  minutes later ok?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8755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3. Where can I put this?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c. Yes, sure.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4566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4. When can you help me?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d. Put it on the table. Thank you.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759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A139FD-AFAA-C065-B699-20E33BC48CC6}"/>
              </a:ext>
            </a:extLst>
          </p:cNvPr>
          <p:cNvCxnSpPr>
            <a:cxnSpLocks/>
          </p:cNvCxnSpPr>
          <p:nvPr/>
        </p:nvCxnSpPr>
        <p:spPr>
          <a:xfrm flipV="1">
            <a:off x="4647009" y="2743200"/>
            <a:ext cx="1052042" cy="259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CD4EAA-E31F-F675-1FBE-9BED1A738DEA}"/>
              </a:ext>
            </a:extLst>
          </p:cNvPr>
          <p:cNvCxnSpPr>
            <a:cxnSpLocks/>
          </p:cNvCxnSpPr>
          <p:nvPr/>
        </p:nvCxnSpPr>
        <p:spPr>
          <a:xfrm>
            <a:off x="3376671" y="4185929"/>
            <a:ext cx="2322380" cy="9734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20D340-F673-4852-B6DF-18AFA24CD8A7}"/>
              </a:ext>
            </a:extLst>
          </p:cNvPr>
          <p:cNvCxnSpPr>
            <a:cxnSpLocks/>
          </p:cNvCxnSpPr>
          <p:nvPr/>
        </p:nvCxnSpPr>
        <p:spPr>
          <a:xfrm>
            <a:off x="4734086" y="5075164"/>
            <a:ext cx="964965" cy="633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A18EAE-10ED-CF6C-3B27-11F729EED732}"/>
              </a:ext>
            </a:extLst>
          </p:cNvPr>
          <p:cNvCxnSpPr>
            <a:cxnSpLocks/>
          </p:cNvCxnSpPr>
          <p:nvPr/>
        </p:nvCxnSpPr>
        <p:spPr>
          <a:xfrm flipV="1">
            <a:off x="5028406" y="3855301"/>
            <a:ext cx="670645" cy="1764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798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1164" y="2349796"/>
            <a:ext cx="10889672" cy="198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We decided </a:t>
            </a:r>
            <a:r>
              <a:rPr lang="en-US" sz="3600" b="1" dirty="0"/>
              <a:t>to spend </a:t>
            </a:r>
            <a:r>
              <a:rPr lang="en-US" sz="3600" dirty="0"/>
              <a:t>a day at the exhibition.</a:t>
            </a:r>
          </a:p>
          <a:p>
            <a:r>
              <a:rPr lang="en-US" sz="3600" dirty="0"/>
              <a:t>2. She can </a:t>
            </a:r>
            <a:r>
              <a:rPr lang="en-US" sz="3600" b="1" dirty="0"/>
              <a:t>do</a:t>
            </a:r>
            <a:r>
              <a:rPr lang="en-US" sz="3600" dirty="0"/>
              <a:t> it.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788" y="537210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068" y="414131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9610" y="1611803"/>
            <a:ext cx="11281143" cy="39702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kind of verbs is after “</a:t>
            </a:r>
            <a:r>
              <a:rPr lang="en-US" sz="3600" i="1" dirty="0"/>
              <a:t>decided”</a:t>
            </a:r>
            <a:r>
              <a:rPr lang="en-US" sz="3600" b="1" dirty="0"/>
              <a:t> </a:t>
            </a:r>
            <a:r>
              <a:rPr lang="en-US" sz="3600" dirty="0"/>
              <a:t>in sentence 1?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i="1" dirty="0">
                <a:solidFill>
                  <a:srgbClr val="FF0000"/>
                </a:solidFill>
              </a:rPr>
              <a:t>to</a:t>
            </a:r>
            <a:r>
              <a:rPr lang="en-US" sz="3600" dirty="0">
                <a:solidFill>
                  <a:srgbClr val="FF0000"/>
                </a:solidFill>
              </a:rPr>
              <a:t>-infinitive.</a:t>
            </a:r>
          </a:p>
          <a:p>
            <a:r>
              <a:rPr lang="en-US" sz="3600" dirty="0"/>
              <a:t>2. When do we use </a:t>
            </a:r>
            <a:r>
              <a:rPr lang="en-US" sz="3600" b="1" i="1" dirty="0"/>
              <a:t>to</a:t>
            </a:r>
            <a:r>
              <a:rPr lang="en-US" sz="3600" b="1" dirty="0"/>
              <a:t>-infinitive</a:t>
            </a:r>
            <a:r>
              <a:rPr lang="en-US" sz="3600" dirty="0"/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after </a:t>
            </a:r>
            <a:r>
              <a:rPr lang="en-US" sz="3600" i="1" dirty="0">
                <a:solidFill>
                  <a:srgbClr val="FF0000"/>
                </a:solidFill>
              </a:rPr>
              <a:t>would love, would like</a:t>
            </a:r>
            <a:r>
              <a:rPr lang="en-US" sz="3600" dirty="0">
                <a:solidFill>
                  <a:srgbClr val="FF0000"/>
                </a:solidFill>
              </a:rPr>
              <a:t>, etc.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after the verbs </a:t>
            </a:r>
            <a:r>
              <a:rPr lang="en-US" sz="3600" i="1" dirty="0">
                <a:solidFill>
                  <a:srgbClr val="FF0000"/>
                </a:solidFill>
              </a:rPr>
              <a:t>agree, ask, decide, hope, manage, need, promise, want,</a:t>
            </a:r>
            <a:r>
              <a:rPr lang="en-US" sz="3600" dirty="0">
                <a:solidFill>
                  <a:srgbClr val="FF0000"/>
                </a:solidFill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9665</TotalTime>
  <Words>1144</Words>
  <Application>Microsoft Office PowerPoint</Application>
  <PresentationFormat>Widescreen</PresentationFormat>
  <Paragraphs>151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463</cp:revision>
  <dcterms:created xsi:type="dcterms:W3CDTF">2020-12-08T03:17:05Z</dcterms:created>
  <dcterms:modified xsi:type="dcterms:W3CDTF">2022-12-19T16:16:55Z</dcterms:modified>
</cp:coreProperties>
</file>