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301" r:id="rId3"/>
    <p:sldId id="341" r:id="rId4"/>
    <p:sldId id="406" r:id="rId5"/>
    <p:sldId id="379" r:id="rId6"/>
    <p:sldId id="315" r:id="rId7"/>
    <p:sldId id="407" r:id="rId8"/>
    <p:sldId id="409" r:id="rId9"/>
    <p:sldId id="320" r:id="rId10"/>
    <p:sldId id="410" r:id="rId11"/>
    <p:sldId id="321" r:id="rId12"/>
    <p:sldId id="411" r:id="rId13"/>
    <p:sldId id="323" r:id="rId14"/>
    <p:sldId id="324" r:id="rId15"/>
    <p:sldId id="325" r:id="rId16"/>
    <p:sldId id="326" r:id="rId17"/>
    <p:sldId id="327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BE9602"/>
    <a:srgbClr val="2E6862"/>
    <a:srgbClr val="135F82"/>
    <a:srgbClr val="008000"/>
    <a:srgbClr val="E7F7FF"/>
    <a:srgbClr val="D6F7FE"/>
    <a:srgbClr val="EEF7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139" autoAdjust="0"/>
  </p:normalViewPr>
  <p:slideViewPr>
    <p:cSldViewPr>
      <p:cViewPr varScale="1">
        <p:scale>
          <a:sx n="41" d="100"/>
          <a:sy n="41" d="100"/>
        </p:scale>
        <p:origin x="221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4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54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6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8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2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5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1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2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277117" y="1420366"/>
            <a:ext cx="22672634" cy="11850005"/>
            <a:chOff x="1460362" y="1641543"/>
            <a:chExt cx="22672634" cy="118500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60362" y="1641543"/>
              <a:ext cx="22672634" cy="11850005"/>
              <a:chOff x="1460362" y="1641543"/>
              <a:chExt cx="22672634" cy="1185000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60362" y="1797127"/>
                <a:ext cx="22672634" cy="11694421"/>
                <a:chOff x="-3654466" y="3448230"/>
                <a:chExt cx="22672634" cy="11694421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54466" y="3448230"/>
                  <a:ext cx="22672634" cy="11694421"/>
                  <a:chOff x="-3654466" y="3448230"/>
                  <a:chExt cx="22672634" cy="11694421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54466" y="3612865"/>
                    <a:ext cx="2267263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112612" y="1641543"/>
                <a:ext cx="1871143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98482" y="6628125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9571" y="9368832"/>
                <a:ext cx="18473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485448" y="2972938"/>
              <a:ext cx="511148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8933265" y="2832581"/>
              <a:ext cx="1316269" cy="1323399"/>
              <a:chOff x="9394241" y="1854610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9403434" y="1887394"/>
                <a:ext cx="1175009" cy="1143519"/>
                <a:chOff x="9403434" y="1887393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9403434" y="1887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9467638" y="1931849"/>
                  <a:ext cx="1091111" cy="106807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9394241" y="1854610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2175303" y="3784531"/>
            <a:ext cx="20967093" cy="2310294"/>
            <a:chOff x="71819" y="148683"/>
            <a:chExt cx="6395438" cy="82409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906944" y="245792"/>
              <a:ext cx="5040506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VỊ TRÍ TƯƠNG ĐỐI GIỮA HAI ĐƯỜNG THẲNG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 VÀ KHOẢNG CÁCH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44885" y="191948"/>
              <a:ext cx="666790" cy="214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60442" y="654568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7893" y="1730809"/>
            <a:ext cx="192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601178" y="6114283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0"/>
          <p:cNvGrpSpPr/>
          <p:nvPr/>
        </p:nvGrpSpPr>
        <p:grpSpPr>
          <a:xfrm>
            <a:off x="1624686" y="6694124"/>
            <a:ext cx="15274473" cy="907184"/>
            <a:chOff x="7459670" y="7086600"/>
            <a:chExt cx="15276243" cy="907289"/>
          </a:xfrm>
        </p:grpSpPr>
        <p:sp>
          <p:nvSpPr>
            <p:cNvPr id="65" name="Rectangle 64"/>
            <p:cNvSpPr/>
            <p:nvPr/>
          </p:nvSpPr>
          <p:spPr>
            <a:xfrm>
              <a:off x="9092456" y="7178187"/>
              <a:ext cx="136434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HAI ĐƯỜNG THẲNG</a:t>
              </a:r>
            </a:p>
          </p:txBody>
        </p:sp>
        <p:grpSp>
          <p:nvGrpSpPr>
            <p:cNvPr id="66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997762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3" name="Group 60"/>
          <p:cNvGrpSpPr/>
          <p:nvPr/>
        </p:nvGrpSpPr>
        <p:grpSpPr>
          <a:xfrm>
            <a:off x="1601178" y="7996666"/>
            <a:ext cx="10683473" cy="907184"/>
            <a:chOff x="7459670" y="7086600"/>
            <a:chExt cx="10684711" cy="907289"/>
          </a:xfrm>
        </p:grpSpPr>
        <p:sp>
          <p:nvSpPr>
            <p:cNvPr id="84" name="Rectangle 83"/>
            <p:cNvSpPr/>
            <p:nvPr/>
          </p:nvSpPr>
          <p:spPr>
            <a:xfrm>
              <a:off x="9092456" y="7178187"/>
              <a:ext cx="905192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</a:t>
              </a:r>
            </a:p>
          </p:txBody>
        </p:sp>
        <p:grpSp>
          <p:nvGrpSpPr>
            <p:cNvPr id="85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9" name="Round Same Side Corner Rectangle 8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2" name="Group 60"/>
          <p:cNvGrpSpPr/>
          <p:nvPr/>
        </p:nvGrpSpPr>
        <p:grpSpPr>
          <a:xfrm>
            <a:off x="1634134" y="9302151"/>
            <a:ext cx="17820042" cy="907184"/>
            <a:chOff x="7459670" y="7086600"/>
            <a:chExt cx="17822107" cy="907289"/>
          </a:xfrm>
        </p:grpSpPr>
        <p:sp>
          <p:nvSpPr>
            <p:cNvPr id="93" name="Rectangle 92"/>
            <p:cNvSpPr/>
            <p:nvPr/>
          </p:nvSpPr>
          <p:spPr>
            <a:xfrm>
              <a:off x="9092456" y="7178187"/>
              <a:ext cx="1618932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TỪ MỘT ĐIỂM ĐẾN MỘT ĐƯỜNG THẲNG</a:t>
              </a:r>
            </a:p>
          </p:txBody>
        </p:sp>
        <p:grpSp>
          <p:nvGrpSpPr>
            <p:cNvPr id="9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9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9" name="Round Same Side Corner Rectangle 9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752600"/>
            <a:ext cx="238506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VỊ TRÍ TƯƠNG ĐỐI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624135"/>
                <a:ext cx="23850600" cy="10787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			      </a:t>
                </a:r>
                <a:r>
                  <a:rPr lang="en-US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dirty="0">
                    <a:solidFill>
                      <a:srgbClr val="7030A0"/>
                    </a:solidFill>
                  </a:rPr>
                  <a:t> 7.5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lvl="0" indent="-685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lvl="0" indent="-685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không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3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135"/>
                <a:ext cx="23850600" cy="10787066"/>
              </a:xfrm>
              <a:prstGeom prst="rect">
                <a:avLst/>
              </a:prstGeom>
              <a:blipFill>
                <a:blip r:embed="rId3"/>
                <a:stretch>
                  <a:fillRect l="-1150" t="-1919" r="-8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122821"/>
            <a:ext cx="8305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68400" y="4122821"/>
            <a:ext cx="84413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106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1752600"/>
            <a:ext cx="239649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VỊ TRÍ TƯƠNG ĐỐI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850" y="5105400"/>
                <a:ext cx="24060150" cy="845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2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Hai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2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5105400"/>
                <a:ext cx="24060150" cy="8458200"/>
              </a:xfrm>
              <a:prstGeom prst="rect">
                <a:avLst/>
              </a:prstGeom>
              <a:blipFill>
                <a:blip r:embed="rId3"/>
                <a:stretch>
                  <a:fillRect l="-1114" r="-810" b="-46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850" y="2624135"/>
                <a:ext cx="24060150" cy="23288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      b)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      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c)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624135"/>
                <a:ext cx="24060150" cy="2328865"/>
              </a:xfrm>
              <a:prstGeom prst="rect">
                <a:avLst/>
              </a:prstGeom>
              <a:blipFill>
                <a:blip r:embed="rId4"/>
                <a:stretch>
                  <a:fillRect l="-1114" b="-935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3200400" cy="600070"/>
            <a:chOff x="315" y="602"/>
            <a:chExt cx="11410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719"/>
              <a:ext cx="8946" cy="1961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V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í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dụ</a:t>
              </a:r>
              <a:r>
                <a:rPr kumimoji="0" lang="en-US" alt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 1</a:t>
              </a:r>
              <a:endPara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4038600" y="2654882"/>
                <a:ext cx="20084344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omaho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/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sau:</a:t>
                </a: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654882"/>
                <a:ext cx="20084344" cy="1569660"/>
              </a:xfrm>
              <a:prstGeom prst="rect">
                <a:avLst/>
              </a:prstGeom>
              <a:blipFill>
                <a:blip r:embed="rId5"/>
                <a:stretch>
                  <a:fillRect l="-1396" t="-10117" b="-2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51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VỊ TRÍ TƯƠNG ĐỐI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624134"/>
                <a:ext cx="23164800" cy="10634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C00000"/>
                    </a:solidFill>
                  </a:rPr>
                  <a:t>Nhận</a:t>
                </a:r>
                <a:r>
                  <a:rPr lang="en-US" sz="4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</a:rPr>
                  <a:t>xét</a:t>
                </a:r>
                <a:r>
                  <a:rPr lang="en-US" sz="4800" b="1" dirty="0">
                    <a:solidFill>
                      <a:srgbClr val="C00000"/>
                    </a:solidFill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b="1" dirty="0" err="1"/>
                  <a:t>Giả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sử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vectơ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chỉ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 dirty="0"/>
                  <a:t> ( hay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vectơ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tuyến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 dirty="0"/>
                  <a:t>) </a:t>
                </a:r>
                <a:r>
                  <a:rPr lang="en-US" sz="4800" b="1" dirty="0" err="1"/>
                  <a:t>cùng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. </a:t>
                </a:r>
                <a:r>
                  <a:rPr lang="en-US" sz="4800" b="1" dirty="0" err="1"/>
                  <a:t>Khi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đó</a:t>
                </a:r>
                <a:r>
                  <a:rPr lang="en-US" sz="4800" b="1" dirty="0"/>
                  <a:t>:</a:t>
                </a:r>
              </a:p>
              <a:p>
                <a:pPr marL="685800" lvl="0" indent="-6858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4800" b="1" dirty="0" err="1"/>
                  <a:t>Nếu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chung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thì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trùng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/>
                  <a:t>;</a:t>
                </a:r>
              </a:p>
              <a:p>
                <a:pPr marL="685800" lvl="0" indent="-6858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4800" b="1" dirty="0" err="1"/>
                  <a:t>Nếu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tồn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tại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thuộc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nhưng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không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thuộc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thì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/>
                  <a:t> song </a:t>
                </a:r>
                <a:r>
                  <a:rPr lang="en-US" sz="4800" b="1" dirty="0" err="1"/>
                  <a:t>song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với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- </a:t>
                </a:r>
                <a:r>
                  <a:rPr lang="en-US" b="1" dirty="0" err="1"/>
                  <a:t>Mối</a:t>
                </a:r>
                <a:r>
                  <a:rPr lang="en-US" b="1" dirty="0"/>
                  <a:t> </a:t>
                </a:r>
                <a:r>
                  <a:rPr lang="en-US" b="1" dirty="0" err="1"/>
                  <a:t>liên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hằng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từng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:</a:t>
                </a:r>
              </a:p>
              <a:p>
                <a:r>
                  <a:rPr lang="en-US" b="1" dirty="0"/>
                  <a:t> 	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cắt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	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	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trùng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.</a:t>
                </a:r>
              </a:p>
              <a:p>
                <a:endParaRPr lang="en-US" sz="4800" b="1" dirty="0"/>
              </a:p>
              <a:p>
                <a:endParaRPr lang="en-US" sz="4800" b="1" dirty="0"/>
              </a:p>
              <a:p>
                <a:endParaRPr lang="en-US" sz="4800" b="1" dirty="0"/>
              </a:p>
              <a:p>
                <a:endParaRPr lang="en-US" sz="4800" b="1" dirty="0"/>
              </a:p>
              <a:p>
                <a:r>
                  <a:rPr lang="en-US" sz="4800" b="1" dirty="0"/>
                  <a:t>					</a:t>
                </a:r>
                <a:endParaRPr lang="en-US" sz="4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24134"/>
                <a:ext cx="23164800" cy="10634665"/>
              </a:xfrm>
              <a:prstGeom prst="rect">
                <a:avLst/>
              </a:prstGeom>
              <a:blipFill>
                <a:blip r:embed="rId3"/>
                <a:stretch>
                  <a:fillRect l="-1368" t="-1889" r="-3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3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VỊ TRÍ TƯƠNG ĐỐI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5583821"/>
                <a:ext cx="23545800" cy="813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583821"/>
                <a:ext cx="23545800" cy="8132179"/>
              </a:xfrm>
              <a:prstGeom prst="rect">
                <a:avLst/>
              </a:prstGeom>
              <a:blipFill>
                <a:blip r:embed="rId3"/>
                <a:stretch>
                  <a:fillRect l="-1165" t="-973" b="-16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2624135"/>
                <a:ext cx="23545800" cy="28995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sz="4800" b="1" dirty="0"/>
                  <a:t>	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/>
                  <a:t>;</a:t>
                </a:r>
              </a:p>
              <a:p>
                <a:r>
                  <a:rPr lang="en-US" sz="4800" b="1" dirty="0"/>
                  <a:t>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624135"/>
                <a:ext cx="23545800" cy="2899528"/>
              </a:xfrm>
              <a:prstGeom prst="rect">
                <a:avLst/>
              </a:prstGeom>
              <a:blipFill>
                <a:blip r:embed="rId4"/>
                <a:stretch>
                  <a:fillRect b="-131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4620525" cy="600070"/>
            <a:chOff x="315" y="602"/>
            <a:chExt cx="16473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676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 1</a:t>
              </a:r>
              <a:endParaRPr kumimoji="0" lang="en-US" altLang="en-US" sz="5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458725" y="2707285"/>
            <a:ext cx="156889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sau:</a:t>
            </a:r>
          </a:p>
        </p:txBody>
      </p:sp>
    </p:spTree>
    <p:extLst>
      <p:ext uri="{BB962C8B-B14F-4D97-AF65-F5344CB8AC3E}">
        <p14:creationId xmlns:p14="http://schemas.microsoft.com/office/powerpoint/2010/main" val="1717746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7516" y="1716427"/>
            <a:ext cx="2357518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92416" y="6982689"/>
            <a:ext cx="23460280" cy="627611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48196"/>
            <a:ext cx="23543096" cy="4362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/>
          </a:p>
          <a:p>
            <a:endParaRPr lang="en-US" sz="4800" b="1" dirty="0"/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987896" y="2778375"/>
            <a:ext cx="4050893" cy="689812"/>
            <a:chOff x="-16713" y="-458"/>
            <a:chExt cx="107765" cy="11816"/>
          </a:xfrm>
        </p:grpSpPr>
        <p:sp>
          <p:nvSpPr>
            <p:cNvPr id="15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5200" b="1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HĐ2: </a:t>
              </a:r>
              <a:endParaRPr kumimoji="0" lang="en-US" altLang="en-US" sz="5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0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baseline="-25000"/>
                </a:p>
              </p:txBody>
            </p:sp>
            <p:sp>
              <p:nvSpPr>
                <p:cNvPr id="21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baseline="-25000"/>
                </a:p>
              </p:txBody>
            </p:sp>
            <p:sp>
              <p:nvSpPr>
                <p:cNvPr id="22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baseline="-25000"/>
                </a:p>
              </p:txBody>
            </p:sp>
          </p:grpSp>
          <p:sp>
            <p:nvSpPr>
              <p:cNvPr id="18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="1" baseline="-25000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="1" baseline="-250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269721" y="3644238"/>
                <a:ext cx="12462008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 nhau tạo thành bốn góc (H.7.6). Các số đo của bốn góc đó có mối quan hệ  gì với nhau?</a:t>
                </a:r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721" y="3644238"/>
                <a:ext cx="12462008" cy="3046988"/>
              </a:xfrm>
              <a:prstGeom prst="rect">
                <a:avLst/>
              </a:prstGeom>
              <a:blipFill>
                <a:blip r:embed="rId3"/>
                <a:stretch>
                  <a:fillRect l="-2200" t="-4400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4129" y="2648197"/>
            <a:ext cx="8274329" cy="353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6687800" y="6363747"/>
            <a:ext cx="209063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Hình</a:t>
            </a:r>
            <a:r>
              <a:rPr lang="en-US" b="1" dirty="0">
                <a:solidFill>
                  <a:srgbClr val="7030A0"/>
                </a:solidFill>
              </a:rPr>
              <a:t> 7.6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70839-2A59-4309-A12D-FE6B586C61AB}"/>
              </a:ext>
            </a:extLst>
          </p:cNvPr>
          <p:cNvSpPr txBox="1"/>
          <p:nvPr/>
        </p:nvSpPr>
        <p:spPr>
          <a:xfrm>
            <a:off x="692416" y="9044799"/>
            <a:ext cx="2346028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(hay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</a:p>
          <a:p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6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2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7516" y="1716427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34" y="10185522"/>
                <a:ext cx="23234384" cy="314947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" y="10185522"/>
                <a:ext cx="23234384" cy="3149478"/>
              </a:xfrm>
              <a:prstGeom prst="rect">
                <a:avLst/>
              </a:prstGeom>
              <a:blipFill>
                <a:blip r:embed="rId3"/>
                <a:stretch>
                  <a:fillRect l="-1180" t="-2505" b="-96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48196"/>
            <a:ext cx="23164800" cy="6615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/>
          </a:p>
          <a:p>
            <a:endParaRPr lang="en-US" sz="4800" b="1" dirty="0"/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46286" y="2725115"/>
            <a:ext cx="4050893" cy="605490"/>
            <a:chOff x="-16713" y="-458"/>
            <a:chExt cx="107765" cy="11816"/>
          </a:xfrm>
        </p:grpSpPr>
        <p:sp>
          <p:nvSpPr>
            <p:cNvPr id="15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5200" b="1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HĐ3: </a:t>
              </a:r>
              <a:endParaRPr kumimoji="0" lang="en-US" altLang="en-US" sz="5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0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baseline="-25000"/>
                </a:p>
              </p:txBody>
            </p:sp>
            <p:sp>
              <p:nvSpPr>
                <p:cNvPr id="21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baseline="-25000"/>
                </a:p>
              </p:txBody>
            </p:sp>
            <p:sp>
              <p:nvSpPr>
                <p:cNvPr id="22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baseline="-25000"/>
                </a:p>
              </p:txBody>
            </p:sp>
          </p:grpSp>
          <p:sp>
            <p:nvSpPr>
              <p:cNvPr id="18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="1" baseline="-25000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="1" baseline="-250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982682" y="3502747"/>
                <a:ext cx="22299587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(H.7.7).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5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5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5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kumimoji="0" lang="en-US" altLang="en-US" sz="45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682" y="3502747"/>
                <a:ext cx="22299587" cy="2862322"/>
              </a:xfrm>
              <a:prstGeom prst="rect">
                <a:avLst/>
              </a:prstGeom>
              <a:blipFill>
                <a:blip r:embed="rId4"/>
                <a:stretch>
                  <a:fillRect l="-1148" t="-4478" r="-109" b="-9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3598754" y="9431469"/>
            <a:ext cx="209063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Hình</a:t>
            </a:r>
            <a:r>
              <a:rPr lang="en-US" b="1" dirty="0">
                <a:solidFill>
                  <a:srgbClr val="7030A0"/>
                </a:solidFill>
              </a:rPr>
              <a:t> 7.7</a:t>
            </a:r>
          </a:p>
        </p:txBody>
      </p:sp>
      <p:pic>
        <p:nvPicPr>
          <p:cNvPr id="24" name="Picture 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826594"/>
            <a:ext cx="6631623" cy="33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67069" y="5940914"/>
            <a:ext cx="7315200" cy="342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172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2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7516" y="1716427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48196"/>
            <a:ext cx="23164800" cy="10839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/>
          </a:p>
          <a:p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596153" y="2375358"/>
                <a:ext cx="23146163" cy="11035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0" smtClean="0">
                        <a:latin typeface="Cambria Math"/>
                      </a:rPr>
                      <m:t> 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</a:p>
              <a:p>
                <a:pPr marL="685800" lvl="0" indent="-685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lvl="0" indent="-685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153" y="2375358"/>
                <a:ext cx="23146163" cy="11035842"/>
              </a:xfrm>
              <a:prstGeom prst="rect">
                <a:avLst/>
              </a:prstGeom>
              <a:blipFill>
                <a:blip r:embed="rId3"/>
                <a:stretch>
                  <a:fillRect l="-1104" r="-79" b="-2089"/>
                </a:stretch>
              </a:blipFill>
              <a:ln w="571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38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5583821"/>
                <a:ext cx="23545800" cy="75942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583821"/>
                <a:ext cx="23545800" cy="7594233"/>
              </a:xfrm>
              <a:prstGeom prst="rect">
                <a:avLst/>
              </a:prstGeom>
              <a:blipFill>
                <a:blip r:embed="rId3"/>
                <a:stretch>
                  <a:fillRect l="-1165" t="-27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3004" y="2684293"/>
            <a:ext cx="23581896" cy="2899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95600"/>
            <a:ext cx="2749937" cy="560367"/>
            <a:chOff x="315" y="602"/>
            <a:chExt cx="12701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719"/>
              <a:ext cx="10237" cy="1961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Ví</a:t>
              </a:r>
              <a:r>
                <a:rPr lang="en-US" altLang="en-US" sz="4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dụ</a:t>
              </a:r>
              <a:r>
                <a:rPr lang="en-US" altLang="en-US" sz="4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2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769359" y="2624135"/>
                <a:ext cx="19121121" cy="2246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359" y="2624135"/>
                <a:ext cx="19121121" cy="2246256"/>
              </a:xfrm>
              <a:prstGeom prst="rect">
                <a:avLst/>
              </a:prstGeom>
              <a:blipFill>
                <a:blip r:embed="rId4"/>
                <a:stretch>
                  <a:fillRect l="-1434" b="-135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370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46" y="5428846"/>
                <a:ext cx="23164800" cy="798235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5428846"/>
                <a:ext cx="23164800" cy="7982354"/>
              </a:xfrm>
              <a:prstGeom prst="rect">
                <a:avLst/>
              </a:prstGeom>
              <a:blipFill>
                <a:blip r:embed="rId3"/>
                <a:stretch>
                  <a:fillRect l="-1157" t="-9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46" y="2446168"/>
                <a:ext cx="23164800" cy="28995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sz="4800" b="1" dirty="0"/>
                  <a:t>	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2446168"/>
                <a:ext cx="23164800" cy="2899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4620525" cy="600070"/>
            <a:chOff x="315" y="602"/>
            <a:chExt cx="16473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676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2</a:t>
              </a:r>
              <a:endParaRPr kumimoji="0" lang="en-US" altLang="en-US" sz="5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291235" y="2707285"/>
            <a:ext cx="14205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791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517571"/>
                <a:ext cx="23164799" cy="889362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17571"/>
                <a:ext cx="23164799" cy="8893629"/>
              </a:xfrm>
              <a:prstGeom prst="rect">
                <a:avLst/>
              </a:prstGeom>
              <a:blipFill>
                <a:blip r:embed="rId3"/>
                <a:stretch>
                  <a:fillRect l="-1157" t="-2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84293"/>
            <a:ext cx="23164799" cy="1811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95600"/>
            <a:ext cx="2749937" cy="560367"/>
            <a:chOff x="315" y="602"/>
            <a:chExt cx="12701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719"/>
              <a:ext cx="10237" cy="1961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Ví</a:t>
              </a:r>
              <a:r>
                <a:rPr lang="en-US" altLang="en-US" sz="4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dụ</a:t>
              </a:r>
              <a:r>
                <a:rPr lang="en-US" altLang="en-US" sz="4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3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586582" y="1752600"/>
                <a:ext cx="19959218" cy="2357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/>
                  <a:t>               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6582" y="1752600"/>
                <a:ext cx="19959218" cy="2357953"/>
              </a:xfrm>
              <a:prstGeom prst="rect">
                <a:avLst/>
              </a:prstGeom>
              <a:blipFill>
                <a:blip r:embed="rId4"/>
                <a:stretch>
                  <a:fillRect l="-1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EC25C7B-A41A-148A-EBAB-88676838F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6757"/>
              </p:ext>
            </p:extLst>
          </p:nvPr>
        </p:nvGraphicFramePr>
        <p:xfrm>
          <a:off x="21211321" y="2611916"/>
          <a:ext cx="2029730" cy="10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11321" y="2611916"/>
                        <a:ext cx="2029730" cy="10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379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587985" y="1420367"/>
            <a:ext cx="20709085" cy="10336484"/>
            <a:chOff x="1771230" y="1641544"/>
            <a:chExt cx="20709085" cy="10336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771230" y="1641544"/>
              <a:ext cx="20709085" cy="10336484"/>
              <a:chOff x="1771230" y="1641544"/>
              <a:chExt cx="20709085" cy="1033648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112612" y="1641544"/>
                <a:ext cx="183677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98482" y="6628125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9571" y="9368832"/>
                <a:ext cx="18473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308602" y="2954146"/>
              <a:ext cx="511148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8811812" y="2892952"/>
              <a:ext cx="1316269" cy="1323399"/>
              <a:chOff x="9272788" y="1914981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9314736" y="1959871"/>
                <a:ext cx="1175009" cy="1143519"/>
                <a:chOff x="9314736" y="1959870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9314736" y="1959870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9356686" y="2008762"/>
                  <a:ext cx="1091111" cy="106807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9272788" y="1914981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2175303" y="3784531"/>
            <a:ext cx="20967093" cy="2310294"/>
            <a:chOff x="71819" y="148683"/>
            <a:chExt cx="6395438" cy="82409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906944" y="245792"/>
              <a:ext cx="5040506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VỊ TRÍ TƯƠNG ĐỐI GIỮA HAI ĐƯỜNG THẲNG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 VÀ KHOẢNG CÁCH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44885" y="191948"/>
              <a:ext cx="666790" cy="214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397893" y="1730809"/>
            <a:ext cx="192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30477" y="6367064"/>
            <a:ext cx="7129329" cy="70441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7775046" y="6367064"/>
            <a:ext cx="16304154" cy="70441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E68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KỸ NĂNG</a:t>
            </a: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song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060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892" y="5615387"/>
                <a:ext cx="23164800" cy="789338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2" y="5615387"/>
                <a:ext cx="23164800" cy="7893382"/>
              </a:xfrm>
              <a:prstGeom prst="rect">
                <a:avLst/>
              </a:prstGeom>
              <a:blipFill>
                <a:blip r:embed="rId3"/>
                <a:stretch>
                  <a:fillRect l="-1184" t="-1002" b="-53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5246" y="2356161"/>
            <a:ext cx="23164800" cy="3237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/>
          </a:p>
          <a:p>
            <a:endParaRPr lang="en-US" b="1" dirty="0"/>
          </a:p>
          <a:p>
            <a:r>
              <a:rPr lang="en-US" sz="4800" b="1" dirty="0"/>
              <a:t>		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4620525" cy="600070"/>
            <a:chOff x="315" y="602"/>
            <a:chExt cx="16473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676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3</a:t>
              </a:r>
              <a:endParaRPr kumimoji="0" lang="en-US" altLang="en-US" sz="5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5458725" y="2228406"/>
                <a:ext cx="19591217" cy="338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eqAr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.</a:t>
                </a: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8725" y="2228406"/>
                <a:ext cx="19591217" cy="3387722"/>
              </a:xfrm>
              <a:prstGeom prst="rect">
                <a:avLst/>
              </a:prstGeom>
              <a:blipFill>
                <a:blip r:embed="rId4"/>
                <a:stretch>
                  <a:fillRect l="-14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EB5026-1D9B-78C7-3601-FE505D030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5107"/>
              </p:ext>
            </p:extLst>
          </p:nvPr>
        </p:nvGraphicFramePr>
        <p:xfrm>
          <a:off x="18440400" y="2551849"/>
          <a:ext cx="2029730" cy="10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EC25C7B-A41A-148A-EBAB-88676838F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40400" y="2551849"/>
                        <a:ext cx="2029730" cy="10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149341-FB5B-CA28-B78A-0A3211CA4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205280"/>
              </p:ext>
            </p:extLst>
          </p:nvPr>
        </p:nvGraphicFramePr>
        <p:xfrm>
          <a:off x="11085535" y="4282109"/>
          <a:ext cx="219551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53800" progId="Equation.DSMT4">
                  <p:embed/>
                </p:oleObj>
              </mc:Choice>
              <mc:Fallback>
                <p:oleObj name="Equation" r:id="rId7" imgW="50796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EEB5026-1D9B-78C7-3601-FE505D030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85535" y="4282109"/>
                        <a:ext cx="2195513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927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3172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650572"/>
                <a:ext cx="23622000" cy="107870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𝑨𝒛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𝒙𝑨𝒛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(H.7.8).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sau,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50572"/>
                <a:ext cx="23622000" cy="10787065"/>
              </a:xfrm>
              <a:prstGeom prst="rect">
                <a:avLst/>
              </a:prstGeom>
              <a:blipFill>
                <a:blip r:embed="rId3"/>
                <a:stretch>
                  <a:fillRect l="-1135" t="-226" r="-3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535400" y="12710021"/>
            <a:ext cx="209063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Hình</a:t>
            </a:r>
            <a:r>
              <a:rPr lang="en-US" b="1" dirty="0">
                <a:solidFill>
                  <a:srgbClr val="7030A0"/>
                </a:solidFill>
              </a:rPr>
              <a:t> 7.8</a:t>
            </a:r>
          </a:p>
        </p:txBody>
      </p:sp>
      <p:pic>
        <p:nvPicPr>
          <p:cNvPr id="6" name="Picture 5" descr="Chart, diagram, radar chartDescription automatically generated">
            <a:extLst>
              <a:ext uri="{FF2B5EF4-FFF2-40B4-BE49-F238E27FC236}">
                <a16:creationId xmlns:a16="http://schemas.microsoft.com/office/drawing/2014/main" id="{1C9156DF-41EB-4BAD-8039-7F36C72FAB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867400"/>
            <a:ext cx="1280159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07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29600"/>
                <a:ext cx="24155400" cy="5486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29600"/>
                <a:ext cx="24155400" cy="5486400"/>
              </a:xfrm>
              <a:prstGeom prst="rect">
                <a:avLst/>
              </a:prstGeom>
              <a:blipFill>
                <a:blip r:embed="rId3"/>
                <a:stretch>
                  <a:fillRect l="-1110" t="-144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446168"/>
                <a:ext cx="24155400" cy="57834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6168"/>
                <a:ext cx="24155400" cy="5783432"/>
              </a:xfrm>
              <a:prstGeom prst="rect">
                <a:avLst/>
              </a:prstGeom>
              <a:blipFill>
                <a:blip r:embed="rId4"/>
                <a:stretch>
                  <a:fillRect t="-24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45160" y="2689539"/>
            <a:ext cx="4662879" cy="603824"/>
            <a:chOff x="315" y="473"/>
            <a:chExt cx="16624" cy="2091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930" y="473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4</a:t>
              </a:r>
              <a:endParaRPr kumimoji="0" lang="en-US" altLang="en-US" sz="5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596537" y="3245828"/>
                <a:ext cx="23393400" cy="459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Chứng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sub>
                        </m:sSub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537" y="3245828"/>
                <a:ext cx="23393400" cy="4590680"/>
              </a:xfrm>
              <a:prstGeom prst="rect">
                <a:avLst/>
              </a:prstGeom>
              <a:blipFill>
                <a:blip r:embed="rId5"/>
                <a:stretch>
                  <a:fillRect l="-1199" t="-2653" r="-339" b="-6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534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766" y="8027456"/>
                <a:ext cx="23961634" cy="568854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66" y="8027456"/>
                <a:ext cx="23961634" cy="5688544"/>
              </a:xfrm>
              <a:prstGeom prst="rect">
                <a:avLst/>
              </a:prstGeom>
              <a:blipFill>
                <a:blip r:embed="rId3"/>
                <a:stretch>
                  <a:fillRect l="-1144" t="-13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766" y="2548823"/>
                <a:ext cx="24155400" cy="54786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66" y="2548823"/>
                <a:ext cx="24155400" cy="5478633"/>
              </a:xfrm>
              <a:prstGeom prst="rect">
                <a:avLst/>
              </a:prstGeom>
              <a:blipFill>
                <a:blip r:embed="rId4"/>
                <a:stretch>
                  <a:fillRect l="-1337" t="-455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45160" y="2581249"/>
            <a:ext cx="4662879" cy="712114"/>
            <a:chOff x="315" y="98"/>
            <a:chExt cx="16624" cy="2466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930" y="98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4</a:t>
              </a:r>
              <a:endParaRPr kumimoji="0" lang="en-US" altLang="en-US" sz="5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685800" y="3156844"/>
                <a:ext cx="23393400" cy="459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sub>
                        </m:sSub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156844"/>
                <a:ext cx="23393400" cy="4590680"/>
              </a:xfrm>
              <a:prstGeom prst="rect">
                <a:avLst/>
              </a:prstGeom>
              <a:blipFill>
                <a:blip r:embed="rId5"/>
                <a:stretch>
                  <a:fillRect l="-1199" t="-2789" r="-339" b="-6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774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241554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164" y="8742697"/>
                <a:ext cx="23855236" cy="45178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sub>
                        </m:sSub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4" y="8742697"/>
                <a:ext cx="23855236" cy="4517859"/>
              </a:xfrm>
              <a:prstGeom prst="rect">
                <a:avLst/>
              </a:prstGeom>
              <a:blipFill>
                <a:blip r:embed="rId5"/>
                <a:stretch>
                  <a:fillRect l="-1124" t="-17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446168"/>
                <a:ext cx="24155400" cy="6012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6168"/>
                <a:ext cx="24155400" cy="6012032"/>
              </a:xfrm>
              <a:prstGeom prst="rect">
                <a:avLst/>
              </a:prstGeom>
              <a:blipFill>
                <a:blip r:embed="rId6"/>
                <a:stretch>
                  <a:fillRect t="-232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45160" y="2714373"/>
            <a:ext cx="4662879" cy="578990"/>
            <a:chOff x="315" y="559"/>
            <a:chExt cx="16624" cy="2005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930" y="559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 4</a:t>
              </a:r>
              <a:endParaRPr kumimoji="0" lang="en-US" altLang="en-US" sz="5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757365" y="3245828"/>
                <a:ext cx="23545799" cy="459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sub>
                        </m:sSub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365" y="3245828"/>
                <a:ext cx="23545799" cy="4590680"/>
              </a:xfrm>
              <a:prstGeom prst="rect">
                <a:avLst/>
              </a:prstGeom>
              <a:blipFill>
                <a:blip r:embed="rId7"/>
                <a:stretch>
                  <a:fillRect l="-1165" t="-2653" b="-6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4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74428" y="1642565"/>
            <a:ext cx="242351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 vụ: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 sinh quan sát hình ảnh các hình ảnh thực tế về hai đường thẳng song, hai đường thẳng cắt nhau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9280A-0BA3-4456-B228-E73044E9E189}"/>
              </a:ext>
            </a:extLst>
          </p:cNvPr>
          <p:cNvSpPr txBox="1"/>
          <p:nvPr/>
        </p:nvSpPr>
        <p:spPr>
          <a:xfrm>
            <a:off x="533400" y="10668000"/>
            <a:ext cx="16290852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43A5-64AF-4AB3-A712-61440245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11163768" cy="624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9F0E1-BF5F-4331-A6A8-689333FDD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3429000"/>
            <a:ext cx="10363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9332" y="240202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67757" y="2370971"/>
            <a:ext cx="5470519" cy="800490"/>
            <a:chOff x="0" y="746"/>
            <a:chExt cx="28934" cy="2256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168182" b="-3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168182" b="-3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3904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itchFamily="18" charset="0"/>
              </a:rPr>
              <a:t> I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cs typeface="Times New Roman" pitchFamily="18" charset="0"/>
              </a:rPr>
              <a:t>. 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cs typeface="Times New Roman" pitchFamily="18" charset="0"/>
              </a:rPr>
              <a:t>VỊ TRÍ TƯƠNG ĐỐI GIỮA HAI ĐƯỜNG THẲNG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418" y="3133358"/>
            <a:ext cx="124174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động viên T chạy trên đường thẳng xuất phát từ A đến B, vận động viên H chạy trên đường thẳng xuất phát từ C đến D (như hình vẽ).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 trên đường chạy hai vận động viên sẽ chạy qua cùng một vị trí nào?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0D753-3F20-453F-6F5F-1F920E5F341D}"/>
              </a:ext>
            </a:extLst>
          </p:cNvPr>
          <p:cNvSpPr txBox="1"/>
          <p:nvPr/>
        </p:nvSpPr>
        <p:spPr>
          <a:xfrm>
            <a:off x="219074" y="7696200"/>
            <a:ext cx="123644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động: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 phương trình đường thẳng AB, đường thẳng CD.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giao điểm của AB và CD bằng cách giải hệ phương trình.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A9076-2CE3-E5E3-C314-ACC66005C45B}"/>
                  </a:ext>
                </a:extLst>
              </p:cNvPr>
              <p:cNvSpPr txBox="1"/>
              <p:nvPr/>
            </p:nvSpPr>
            <p:spPr>
              <a:xfrm>
                <a:off x="12703226" y="8513249"/>
                <a:ext cx="11141591" cy="634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đường thẳng AB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3x-4y+7=0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đường thẳng CD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3x-4y-3=0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+7=0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−3=0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 nghiệm nên không có giao điểm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A9076-2CE3-E5E3-C314-ACC66005C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226" y="8513249"/>
                <a:ext cx="11141591" cy="6342442"/>
              </a:xfrm>
              <a:prstGeom prst="rect">
                <a:avLst/>
              </a:prstGeom>
              <a:blipFill>
                <a:blip r:embed="rId4"/>
                <a:stretch>
                  <a:fillRect l="-2243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46CAAFC-9010-6D5E-43CE-CC57B806ECC9}"/>
              </a:ext>
            </a:extLst>
          </p:cNvPr>
          <p:cNvSpPr txBox="1"/>
          <p:nvPr/>
        </p:nvSpPr>
        <p:spPr>
          <a:xfrm>
            <a:off x="12805751" y="7631194"/>
            <a:ext cx="8583386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>
            <a:off x="12676414" y="2231301"/>
            <a:ext cx="0" cy="112560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E5810D1-7EBE-6C32-B002-8F166D63A0AF}"/>
              </a:ext>
            </a:extLst>
          </p:cNvPr>
          <p:cNvSpPr txBox="1"/>
          <p:nvPr/>
        </p:nvSpPr>
        <p:spPr>
          <a:xfrm>
            <a:off x="16764000" y="7346726"/>
            <a:ext cx="4800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6.8</a:t>
            </a:r>
          </a:p>
        </p:txBody>
      </p:sp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CBC7EBCC-9776-4DB7-A003-83A5E63629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79" y="2460404"/>
            <a:ext cx="10941017" cy="48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" grpId="0"/>
      <p:bldP spid="17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2042" y="1770893"/>
            <a:ext cx="23870958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+mn-ea"/>
                <a:cs typeface="Times New Roman" pitchFamily="18" charset="0"/>
              </a:rPr>
              <a:t>1. VỊ TRÍ TƯƠNG ĐỐI GIỮA HAI ĐƯỜNG THẲNG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042" y="7741639"/>
            <a:ext cx="23870958" cy="548185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blipFill>
                <a:blip r:embed="rId5"/>
                <a:stretch>
                  <a:fillRect l="-1148" t="-4096" b="-906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09600" y="2672259"/>
            <a:ext cx="4050893" cy="689812"/>
            <a:chOff x="-16713" y="-458"/>
            <a:chExt cx="107765" cy="11816"/>
          </a:xfrm>
        </p:grpSpPr>
        <p:sp>
          <p:nvSpPr>
            <p:cNvPr id="18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pitchFamily="18" charset="0"/>
                </a:rPr>
                <a:t>HĐ1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3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 baseline="-25000"/>
                </a:p>
              </p:txBody>
            </p:sp>
            <p:sp>
              <p:nvSpPr>
                <p:cNvPr id="24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 baseline="-25000"/>
                </a:p>
              </p:txBody>
            </p:sp>
            <p:sp>
              <p:nvSpPr>
                <p:cNvPr id="25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 baseline="-25000"/>
                </a:p>
              </p:txBody>
            </p:sp>
          </p:grpSp>
          <p:sp>
            <p:nvSpPr>
              <p:cNvPr id="21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="1" baseline="-25000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="1" baseline="-25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2042" y="1770893"/>
            <a:ext cx="23870958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+mn-ea"/>
                <a:cs typeface="Times New Roman" pitchFamily="18" charset="0"/>
              </a:rPr>
              <a:t>1. VỊ TRÍ TƯƠNG ĐỐI GIỮA HAI ĐƯỜNG THẲNG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042" y="7741639"/>
            <a:ext cx="23870958" cy="548185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blipFill>
                <a:blip r:embed="rId3"/>
                <a:stretch>
                  <a:fillRect l="-1148" t="-4096" b="-9650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09600" y="2672259"/>
            <a:ext cx="4050893" cy="689812"/>
            <a:chOff x="-16713" y="-458"/>
            <a:chExt cx="107765" cy="11816"/>
          </a:xfrm>
        </p:grpSpPr>
        <p:sp>
          <p:nvSpPr>
            <p:cNvPr id="18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pitchFamily="18" charset="0"/>
                </a:rPr>
                <a:t>HĐ1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3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 baseline="-25000"/>
                </a:p>
              </p:txBody>
            </p:sp>
            <p:sp>
              <p:nvSpPr>
                <p:cNvPr id="24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 baseline="-25000"/>
                </a:p>
              </p:txBody>
            </p:sp>
            <p:sp>
              <p:nvSpPr>
                <p:cNvPr id="25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 baseline="-25000"/>
                </a:p>
              </p:txBody>
            </p:sp>
          </p:grpSp>
          <p:sp>
            <p:nvSpPr>
              <p:cNvPr id="21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="1" baseline="-25000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="1" baseline="-25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6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ECA23C3-F051-46A5-A5F9-6F03BB52A15F}"/>
              </a:ext>
            </a:extLst>
          </p:cNvPr>
          <p:cNvSpPr txBox="1">
            <a:spLocks/>
          </p:cNvSpPr>
          <p:nvPr/>
        </p:nvSpPr>
        <p:spPr>
          <a:xfrm>
            <a:off x="152400" y="1752600"/>
            <a:ext cx="24079200" cy="1173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E387F41-6D63-4EC8-8134-BAC2E66EB30A}"/>
              </a:ext>
            </a:extLst>
          </p:cNvPr>
          <p:cNvSpPr/>
          <p:nvPr/>
        </p:nvSpPr>
        <p:spPr>
          <a:xfrm>
            <a:off x="2590800" y="2743200"/>
            <a:ext cx="16383000" cy="48006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</a:rPr>
              <a:t>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8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s-E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4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VỊ TRÍ TƯƠNG ĐỐI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648196"/>
                <a:ext cx="23164800" cy="76388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(*)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8196"/>
                <a:ext cx="23164800" cy="7638804"/>
              </a:xfrm>
              <a:prstGeom prst="rect">
                <a:avLst/>
              </a:prstGeom>
              <a:blipFill>
                <a:blip r:embed="rId3"/>
                <a:stretch>
                  <a:fillRect l="-1157" t="-1752" r="-9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634482" y="10477500"/>
                <a:ext cx="23164800" cy="29718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2" y="10477500"/>
                <a:ext cx="23164800" cy="2971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73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FC50F4-8B37-4E42-A76E-781FA69880F7}"/>
              </a:ext>
            </a:extLst>
          </p:cNvPr>
          <p:cNvSpPr txBox="1">
            <a:spLocks/>
          </p:cNvSpPr>
          <p:nvPr/>
        </p:nvSpPr>
        <p:spPr>
          <a:xfrm>
            <a:off x="177052" y="1752600"/>
            <a:ext cx="24206947" cy="1181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7D59701-D71F-4FD2-A435-16A6668711C4}"/>
              </a:ext>
            </a:extLst>
          </p:cNvPr>
          <p:cNvSpPr/>
          <p:nvPr/>
        </p:nvSpPr>
        <p:spPr>
          <a:xfrm>
            <a:off x="685800" y="4495800"/>
            <a:ext cx="23012400" cy="5638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s-E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VTPT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s-E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2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3786</TotalTime>
  <Words>2743</Words>
  <PresentationFormat>Custom</PresentationFormat>
  <Paragraphs>275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2022-11-03T16:02:32Z</dcterms:modified>
</cp:coreProperties>
</file>