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0" r:id="rId2"/>
    <p:sldId id="304" r:id="rId3"/>
    <p:sldId id="302" r:id="rId4"/>
    <p:sldId id="292" r:id="rId5"/>
    <p:sldId id="394" r:id="rId6"/>
    <p:sldId id="306" r:id="rId7"/>
    <p:sldId id="384" r:id="rId8"/>
    <p:sldId id="385" r:id="rId9"/>
    <p:sldId id="386" r:id="rId10"/>
    <p:sldId id="388" r:id="rId11"/>
    <p:sldId id="387" r:id="rId12"/>
    <p:sldId id="344" r:id="rId13"/>
    <p:sldId id="389" r:id="rId14"/>
    <p:sldId id="393" r:id="rId15"/>
    <p:sldId id="392" r:id="rId16"/>
    <p:sldId id="391" r:id="rId17"/>
    <p:sldId id="395" r:id="rId18"/>
    <p:sldId id="390" r:id="rId19"/>
    <p:sldId id="315" r:id="rId20"/>
    <p:sldId id="396" r:id="rId21"/>
    <p:sldId id="331" r:id="rId22"/>
    <p:sldId id="295" r:id="rId23"/>
    <p:sldId id="329" r:id="rId24"/>
    <p:sldId id="34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4657"/>
  </p:normalViewPr>
  <p:slideViewPr>
    <p:cSldViewPr snapToGrid="0">
      <p:cViewPr varScale="1">
        <p:scale>
          <a:sx n="75" d="100"/>
          <a:sy n="75" d="100"/>
        </p:scale>
        <p:origin x="116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276614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9: House in the Future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2.wav"/><Relationship Id="rId5" Type="http://schemas.openxmlformats.org/officeDocument/2006/relationships/audio" Target="../media/audio9.wav"/><Relationship Id="rId4" Type="http://schemas.openxmlformats.org/officeDocument/2006/relationships/audio" Target="../media/audio1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7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audio" Target="../media/audio16.wav"/><Relationship Id="rId9" Type="http://schemas.openxmlformats.org/officeDocument/2006/relationships/audio" Target="../media/audio19.wa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20.wav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10" Type="http://schemas.openxmlformats.org/officeDocument/2006/relationships/image" Target="../media/image11.png"/><Relationship Id="rId4" Type="http://schemas.openxmlformats.org/officeDocument/2006/relationships/image" Target="../media/image18.png"/><Relationship Id="rId9" Type="http://schemas.openxmlformats.org/officeDocument/2006/relationships/audio" Target="../media/audio20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1.png"/><Relationship Id="rId10" Type="http://schemas.openxmlformats.org/officeDocument/2006/relationships/audio" Target="../media/audio7.wav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audio" Target="../media/audio8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11" Type="http://schemas.openxmlformats.org/officeDocument/2006/relationships/image" Target="../media/image10.png"/><Relationship Id="rId5" Type="http://schemas.openxmlformats.org/officeDocument/2006/relationships/audio" Target="../media/audio12.wav"/><Relationship Id="rId10" Type="http://schemas.microsoft.com/office/2007/relationships/hdphoto" Target="../media/hdphoto2.wdp"/><Relationship Id="rId4" Type="http://schemas.openxmlformats.org/officeDocument/2006/relationships/audio" Target="../media/audio11.wav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10" Type="http://schemas.openxmlformats.org/officeDocument/2006/relationships/image" Target="../media/image10.png"/><Relationship Id="rId4" Type="http://schemas.openxmlformats.org/officeDocument/2006/relationships/audio" Target="../media/audio11.wav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18448" y="2724542"/>
            <a:ext cx="62888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Unit 9: Houses in the Future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</a:rPr>
              <a:t>Lesson 1.1: Vocabulary &amp; Listening</a:t>
            </a:r>
          </a:p>
          <a:p>
            <a:pPr algn="ctr"/>
            <a:r>
              <a:rPr lang="en-US" sz="2400" dirty="0">
                <a:solidFill>
                  <a:srgbClr val="00B0F0"/>
                </a:solidFill>
              </a:rPr>
              <a:t>Page 70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9AAE1B-743B-4257-8B03-BC4782F08521}"/>
              </a:ext>
            </a:extLst>
          </p:cNvPr>
          <p:cNvSpPr/>
          <p:nvPr/>
        </p:nvSpPr>
        <p:spPr>
          <a:xfrm>
            <a:off x="22034" y="330504"/>
            <a:ext cx="3580482" cy="662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Listen and repeat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0FFFAD-322F-4207-B3CD-108C8166AABE}"/>
              </a:ext>
            </a:extLst>
          </p:cNvPr>
          <p:cNvSpPr txBox="1"/>
          <p:nvPr/>
        </p:nvSpPr>
        <p:spPr>
          <a:xfrm>
            <a:off x="205740" y="1407129"/>
            <a:ext cx="12675870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en-US" altLang="en-US" sz="3200" b="1" i="0" u="none" strike="noStrike" cap="none" spc="-100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 (Body)"/>
              </a:rPr>
              <a:t>earthscraper </a:t>
            </a:r>
            <a:r>
              <a:rPr kumimoji="0" lang="en-US" altLang="en-US" sz="3200" b="0" i="0" u="none" strike="noStrike" cap="none" spc="-100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 (Body)"/>
              </a:rPr>
              <a:t>(n) </a:t>
            </a:r>
            <a:r>
              <a:rPr lang="en-US" sz="3200" b="0" i="0" spc="-100" dirty="0">
                <a:solidFill>
                  <a:srgbClr val="FF0000"/>
                </a:solidFill>
                <a:effectLst/>
                <a:latin typeface="Calibri (Body)"/>
              </a:rPr>
              <a:t>/ˈ</a:t>
            </a:r>
            <a:r>
              <a:rPr lang="en-US" sz="3200" b="0" i="0" spc="-100" dirty="0" err="1">
                <a:solidFill>
                  <a:srgbClr val="FF0000"/>
                </a:solidFill>
                <a:effectLst/>
                <a:latin typeface="Calibri (Body)"/>
              </a:rPr>
              <a:t>ɜːr</a:t>
            </a:r>
            <a:r>
              <a:rPr lang="el-GR" sz="3200" b="0" i="0" spc="-100" dirty="0">
                <a:solidFill>
                  <a:srgbClr val="FF0000"/>
                </a:solidFill>
                <a:effectLst/>
                <a:latin typeface="Calibri (Body)"/>
              </a:rPr>
              <a:t>θˌ</a:t>
            </a:r>
            <a:r>
              <a:rPr lang="en-US" sz="3200" b="0" i="0" spc="-100" dirty="0" err="1">
                <a:solidFill>
                  <a:srgbClr val="FF0000"/>
                </a:solidFill>
                <a:effectLst/>
                <a:latin typeface="Calibri (Body)"/>
              </a:rPr>
              <a:t>skreɪpər</a:t>
            </a:r>
            <a:r>
              <a:rPr lang="en-US" sz="3200" b="0" i="0" spc="-100" dirty="0">
                <a:solidFill>
                  <a:srgbClr val="FF0000"/>
                </a:solidFill>
                <a:effectLst/>
                <a:latin typeface="Calibri (Body)"/>
              </a:rPr>
              <a:t>/</a:t>
            </a:r>
            <a:r>
              <a:rPr lang="en-US" sz="3200" b="0" i="0" spc="-100" dirty="0">
                <a:solidFill>
                  <a:srgbClr val="0070C0"/>
                </a:solidFill>
                <a:effectLst/>
                <a:latin typeface="Calibri (Body)"/>
              </a:rPr>
              <a:t> </a:t>
            </a:r>
            <a:r>
              <a:rPr kumimoji="0" lang="en-US" altLang="en-US" sz="3200" b="0" i="1" u="none" strike="noStrike" cap="none" spc="-100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libri (Body)"/>
              </a:rPr>
              <a:t>nhà </a:t>
            </a:r>
            <a:r>
              <a:rPr kumimoji="0" lang="en-US" altLang="en-US" sz="3200" b="0" i="1" u="none" strike="noStrike" cap="none" spc="-100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Calibri (Body)"/>
              </a:rPr>
              <a:t>nhiều</a:t>
            </a:r>
            <a:r>
              <a:rPr kumimoji="0" lang="en-US" altLang="en-US" sz="3200" b="0" i="1" u="none" strike="noStrike" cap="none" spc="-100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libri (Body)"/>
              </a:rPr>
              <a:t> </a:t>
            </a:r>
            <a:r>
              <a:rPr lang="vi-VN" sz="3200" b="0" i="1" spc="-100" dirty="0">
                <a:solidFill>
                  <a:srgbClr val="00B050"/>
                </a:solidFill>
                <a:effectLst/>
                <a:latin typeface="Calibri (Body)"/>
              </a:rPr>
              <a:t>tầng dưới</a:t>
            </a:r>
            <a:r>
              <a:rPr lang="en-US" sz="3200" b="0" i="1" spc="-100" dirty="0">
                <a:solidFill>
                  <a:srgbClr val="00B050"/>
                </a:solidFill>
                <a:effectLst/>
                <a:latin typeface="Calibri (Body)"/>
              </a:rPr>
              <a:t> </a:t>
            </a:r>
            <a:r>
              <a:rPr lang="vi-VN" sz="3200" b="0" i="1" spc="-100" dirty="0">
                <a:solidFill>
                  <a:srgbClr val="00B050"/>
                </a:solidFill>
                <a:effectLst/>
                <a:latin typeface="Calibri (Body)"/>
              </a:rPr>
              <a:t>lòng đất</a:t>
            </a:r>
            <a:endParaRPr lang="en-US" sz="3200" i="1" spc="-100" dirty="0">
              <a:solidFill>
                <a:srgbClr val="00B050"/>
              </a:solidFill>
              <a:latin typeface="Calibri (Body)"/>
            </a:endParaRPr>
          </a:p>
          <a:p>
            <a:pPr>
              <a:lnSpc>
                <a:spcPct val="150000"/>
              </a:lnSpc>
            </a:pPr>
            <a:r>
              <a:rPr lang="en-US" sz="3200" b="1" i="0" spc="-100" dirty="0">
                <a:solidFill>
                  <a:srgbClr val="0070C0"/>
                </a:solidFill>
                <a:effectLst/>
                <a:latin typeface="Calibri (Body)"/>
              </a:rPr>
              <a:t>eco-friendly home </a:t>
            </a:r>
            <a:r>
              <a:rPr lang="en-US" sz="3200" b="0" i="0" spc="-100" dirty="0">
                <a:solidFill>
                  <a:srgbClr val="0070C0"/>
                </a:solidFill>
                <a:effectLst/>
                <a:latin typeface="Calibri (Body)"/>
              </a:rPr>
              <a:t>(adj) </a:t>
            </a:r>
            <a:r>
              <a:rPr lang="en-US" sz="3200" b="0" i="0" spc="-100" dirty="0">
                <a:solidFill>
                  <a:srgbClr val="FF0000"/>
                </a:solidFill>
                <a:effectLst/>
                <a:latin typeface="Calibri (Body)"/>
              </a:rPr>
              <a:t>/</a:t>
            </a:r>
            <a:r>
              <a:rPr lang="en-US" sz="3200" spc="-100" dirty="0" err="1">
                <a:solidFill>
                  <a:srgbClr val="FF0000"/>
                </a:solidFill>
                <a:latin typeface="Calibri (Body)"/>
              </a:rPr>
              <a:t>iːkəʊ</a:t>
            </a:r>
            <a:r>
              <a:rPr lang="en-US" sz="3200" spc="-100" dirty="0">
                <a:solidFill>
                  <a:srgbClr val="FF0000"/>
                </a:solidFill>
                <a:latin typeface="Calibri (Body)"/>
              </a:rPr>
              <a:t>-</a:t>
            </a:r>
            <a:r>
              <a:rPr lang="en-US" sz="3200" b="0" i="0" spc="-100" dirty="0">
                <a:solidFill>
                  <a:srgbClr val="FF0000"/>
                </a:solidFill>
                <a:effectLst/>
                <a:latin typeface="Calibri (Body)"/>
              </a:rPr>
              <a:t>ˈ</a:t>
            </a:r>
            <a:r>
              <a:rPr lang="en-US" sz="3200" b="0" i="0" spc="-100" dirty="0" err="1">
                <a:solidFill>
                  <a:srgbClr val="FF0000"/>
                </a:solidFill>
                <a:effectLst/>
                <a:latin typeface="Calibri (Body)"/>
              </a:rPr>
              <a:t>frendli</a:t>
            </a:r>
            <a:r>
              <a:rPr lang="en-US" sz="3200" spc="-100" dirty="0">
                <a:solidFill>
                  <a:srgbClr val="FF0000"/>
                </a:solidFill>
                <a:latin typeface="Calibri (Body)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Calibri (Body)"/>
              </a:rPr>
              <a:t>hoʊm</a:t>
            </a:r>
            <a:r>
              <a:rPr lang="en-US" sz="3200" spc="-100" dirty="0">
                <a:solidFill>
                  <a:srgbClr val="FF0000"/>
                </a:solidFill>
                <a:latin typeface="Calibri (Body)"/>
              </a:rPr>
              <a:t>/</a:t>
            </a:r>
            <a:r>
              <a:rPr lang="en-US" sz="3200" b="0" i="0" spc="-100" dirty="0">
                <a:solidFill>
                  <a:srgbClr val="0070C0"/>
                </a:solidFill>
                <a:effectLst/>
                <a:latin typeface="Calibri (Body)"/>
              </a:rPr>
              <a:t> </a:t>
            </a:r>
            <a:r>
              <a:rPr lang="en-US" sz="3200" i="1" spc="-100" dirty="0">
                <a:solidFill>
                  <a:srgbClr val="00B050"/>
                </a:solidFill>
                <a:latin typeface="Calibri (Body)"/>
              </a:rPr>
              <a:t>nhà </a:t>
            </a:r>
            <a:r>
              <a:rPr lang="en-US" sz="3200" i="1" spc="-100" dirty="0" err="1">
                <a:solidFill>
                  <a:srgbClr val="00B050"/>
                </a:solidFill>
                <a:latin typeface="Calibri (Body)"/>
              </a:rPr>
              <a:t>th</a:t>
            </a:r>
            <a:r>
              <a:rPr lang="en-US" sz="3200" b="0" i="1" spc="-100" dirty="0" err="1">
                <a:solidFill>
                  <a:srgbClr val="00B050"/>
                </a:solidFill>
                <a:effectLst/>
                <a:latin typeface="Calibri (Body)"/>
              </a:rPr>
              <a:t>ân</a:t>
            </a:r>
            <a:r>
              <a:rPr lang="en-US" sz="3200" b="0" i="1" spc="-100" dirty="0">
                <a:solidFill>
                  <a:srgbClr val="00B050"/>
                </a:solidFill>
                <a:effectLst/>
                <a:latin typeface="Calibri (Body)"/>
              </a:rPr>
              <a:t> </a:t>
            </a:r>
            <a:r>
              <a:rPr lang="en-US" sz="3200" b="0" i="1" spc="-100" dirty="0" err="1">
                <a:solidFill>
                  <a:srgbClr val="00B050"/>
                </a:solidFill>
                <a:effectLst/>
                <a:latin typeface="Calibri (Body)"/>
              </a:rPr>
              <a:t>thiện</a:t>
            </a:r>
            <a:r>
              <a:rPr lang="en-US" sz="3200" b="0" i="1" spc="-100" dirty="0">
                <a:solidFill>
                  <a:srgbClr val="00B050"/>
                </a:solidFill>
                <a:effectLst/>
                <a:latin typeface="Calibri (Body)"/>
              </a:rPr>
              <a:t> </a:t>
            </a:r>
            <a:r>
              <a:rPr lang="en-US" sz="3200" b="0" i="1" spc="-100" dirty="0" err="1">
                <a:solidFill>
                  <a:srgbClr val="00B050"/>
                </a:solidFill>
                <a:effectLst/>
                <a:latin typeface="Calibri (Body)"/>
              </a:rPr>
              <a:t>với</a:t>
            </a:r>
            <a:r>
              <a:rPr lang="en-US" sz="3200" b="0" i="1" spc="-100" dirty="0">
                <a:solidFill>
                  <a:srgbClr val="00B050"/>
                </a:solidFill>
                <a:effectLst/>
                <a:latin typeface="Calibri (Body)"/>
              </a:rPr>
              <a:t> </a:t>
            </a:r>
            <a:r>
              <a:rPr lang="en-US" sz="3200" b="0" i="1" spc="-100" dirty="0" err="1">
                <a:solidFill>
                  <a:srgbClr val="00B050"/>
                </a:solidFill>
                <a:effectLst/>
                <a:latin typeface="Calibri (Body)"/>
              </a:rPr>
              <a:t>môi</a:t>
            </a:r>
            <a:r>
              <a:rPr lang="en-US" sz="3200" b="0" i="1" spc="-100" dirty="0">
                <a:solidFill>
                  <a:srgbClr val="00B050"/>
                </a:solidFill>
                <a:effectLst/>
                <a:latin typeface="Calibri (Body)"/>
              </a:rPr>
              <a:t> </a:t>
            </a:r>
            <a:r>
              <a:rPr lang="en-US" sz="3200" b="0" i="1" spc="-100" dirty="0" err="1">
                <a:solidFill>
                  <a:srgbClr val="00B050"/>
                </a:solidFill>
                <a:effectLst/>
                <a:latin typeface="Calibri (Body)"/>
              </a:rPr>
              <a:t>trường</a:t>
            </a:r>
            <a:endParaRPr lang="en-US" sz="3200" i="1" spc="-100" dirty="0">
              <a:solidFill>
                <a:srgbClr val="00B050"/>
              </a:solidFill>
              <a:latin typeface="Calibri (Body)"/>
            </a:endParaRPr>
          </a:p>
          <a:p>
            <a:pPr>
              <a:lnSpc>
                <a:spcPct val="150000"/>
              </a:lnSpc>
            </a:pPr>
            <a:r>
              <a:rPr kumimoji="0" lang="en-US" altLang="en-US" sz="3200" b="1" i="0" u="none" strike="noStrike" cap="none" spc="-100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 (Body)"/>
              </a:rPr>
              <a:t>smart home </a:t>
            </a:r>
            <a:r>
              <a:rPr kumimoji="0" lang="en-US" altLang="en-US" sz="3200" b="0" i="0" u="none" strike="noStrike" cap="none" spc="-100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 (Body)"/>
              </a:rPr>
              <a:t>(n) </a:t>
            </a:r>
            <a:r>
              <a:rPr lang="en-US" sz="3200" b="0" i="0" spc="-100" dirty="0">
                <a:solidFill>
                  <a:srgbClr val="FF0000"/>
                </a:solidFill>
                <a:effectLst/>
                <a:latin typeface="Calibri (Body)"/>
              </a:rPr>
              <a:t>/</a:t>
            </a:r>
            <a:r>
              <a:rPr lang="en-US" sz="3200" b="0" i="0" spc="-100" dirty="0" err="1">
                <a:solidFill>
                  <a:srgbClr val="FF0000"/>
                </a:solidFill>
                <a:effectLst/>
                <a:latin typeface="Calibri (Body)"/>
              </a:rPr>
              <a:t>smɑːrt</a:t>
            </a:r>
            <a:r>
              <a:rPr lang="en-US" sz="3200" b="0" i="0" spc="-100" dirty="0">
                <a:solidFill>
                  <a:srgbClr val="FF0000"/>
                </a:solidFill>
                <a:effectLst/>
                <a:latin typeface="Calibri (Body)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Calibri (Body)"/>
              </a:rPr>
              <a:t>hoʊm</a:t>
            </a:r>
            <a:r>
              <a:rPr lang="en-US" sz="3200" b="0" i="0" spc="-100" dirty="0">
                <a:solidFill>
                  <a:srgbClr val="FF0000"/>
                </a:solidFill>
                <a:effectLst/>
                <a:latin typeface="Calibri (Body)"/>
              </a:rPr>
              <a:t>/</a:t>
            </a:r>
            <a:r>
              <a:rPr lang="en-US" sz="3200" b="0" i="0" spc="-100" dirty="0">
                <a:solidFill>
                  <a:srgbClr val="0070C0"/>
                </a:solidFill>
                <a:effectLst/>
                <a:latin typeface="Calibri (Body)"/>
              </a:rPr>
              <a:t> </a:t>
            </a:r>
            <a:r>
              <a:rPr kumimoji="0" lang="en-US" altLang="en-US" sz="3200" b="0" i="1" u="none" strike="noStrike" cap="none" spc="-100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libri (Body)"/>
              </a:rPr>
              <a:t>nhà </a:t>
            </a:r>
            <a:r>
              <a:rPr kumimoji="0" lang="en-US" altLang="en-US" sz="3200" b="0" i="1" u="none" strike="noStrike" cap="none" spc="-100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Calibri (Body)"/>
              </a:rPr>
              <a:t>thông</a:t>
            </a:r>
            <a:r>
              <a:rPr kumimoji="0" lang="en-US" altLang="en-US" sz="3200" b="0" i="1" u="none" strike="noStrike" cap="none" spc="-100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libri (Body)"/>
              </a:rPr>
              <a:t> </a:t>
            </a:r>
            <a:r>
              <a:rPr kumimoji="0" lang="en-US" altLang="en-US" sz="3200" b="0" i="1" u="none" strike="noStrike" cap="none" spc="-100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Calibri (Body)"/>
              </a:rPr>
              <a:t>minh</a:t>
            </a:r>
            <a:endParaRPr lang="en-US" altLang="en-US" sz="3200" i="1" spc="-100" dirty="0">
              <a:solidFill>
                <a:srgbClr val="00B050"/>
              </a:solidFill>
              <a:latin typeface="Calibri (Body)"/>
            </a:endParaRPr>
          </a:p>
          <a:p>
            <a:pPr>
              <a:lnSpc>
                <a:spcPct val="150000"/>
              </a:lnSpc>
            </a:pPr>
            <a:r>
              <a:rPr lang="en-US" sz="3200" b="1" i="0" spc="-100" dirty="0">
                <a:solidFill>
                  <a:srgbClr val="0070C0"/>
                </a:solidFill>
                <a:effectLst/>
                <a:latin typeface="Calibri (Body)"/>
              </a:rPr>
              <a:t>underground </a:t>
            </a:r>
            <a:r>
              <a:rPr lang="en-US" sz="3200" b="0" i="0" spc="-100" dirty="0">
                <a:solidFill>
                  <a:srgbClr val="0070C0"/>
                </a:solidFill>
                <a:effectLst/>
                <a:latin typeface="Calibri (Body)"/>
              </a:rPr>
              <a:t>(adv) </a:t>
            </a:r>
            <a:r>
              <a:rPr lang="en-US" sz="3200" spc="-100" dirty="0">
                <a:solidFill>
                  <a:srgbClr val="FF0000"/>
                </a:solidFill>
                <a:latin typeface="Calibri (Body)"/>
              </a:rPr>
              <a:t>/ˌ</a:t>
            </a:r>
            <a:r>
              <a:rPr lang="en-US" sz="3200" spc="-100" dirty="0" err="1">
                <a:solidFill>
                  <a:srgbClr val="FF0000"/>
                </a:solidFill>
                <a:latin typeface="Calibri (Body)"/>
              </a:rPr>
              <a:t>ʌndər</a:t>
            </a:r>
            <a:r>
              <a:rPr lang="en-US" sz="3200" b="0" i="0" spc="-100" dirty="0" err="1">
                <a:solidFill>
                  <a:srgbClr val="FF0000"/>
                </a:solidFill>
                <a:effectLst/>
                <a:latin typeface="Calibri (Body)"/>
              </a:rPr>
              <a:t>ˈɡraʊnd</a:t>
            </a:r>
            <a:r>
              <a:rPr lang="en-US" sz="3200" b="0" i="0" spc="-100" dirty="0">
                <a:solidFill>
                  <a:srgbClr val="FF0000"/>
                </a:solidFill>
                <a:effectLst/>
                <a:latin typeface="Calibri (Body)"/>
              </a:rPr>
              <a:t>/</a:t>
            </a:r>
            <a:r>
              <a:rPr lang="en-US" sz="3200" b="0" i="0" spc="-100" dirty="0">
                <a:solidFill>
                  <a:srgbClr val="0070C0"/>
                </a:solidFill>
                <a:effectLst/>
                <a:latin typeface="Calibri (Body)"/>
              </a:rPr>
              <a:t> </a:t>
            </a:r>
            <a:r>
              <a:rPr lang="en-US" sz="3200" b="0" i="1" spc="-100" dirty="0" err="1">
                <a:solidFill>
                  <a:srgbClr val="00B050"/>
                </a:solidFill>
                <a:effectLst/>
                <a:latin typeface="Calibri (Body)"/>
              </a:rPr>
              <a:t>ngầm</a:t>
            </a:r>
            <a:r>
              <a:rPr lang="en-US" sz="3200" b="0" i="1" spc="-100" dirty="0">
                <a:solidFill>
                  <a:srgbClr val="00B050"/>
                </a:solidFill>
                <a:effectLst/>
                <a:latin typeface="Calibri (Body)"/>
              </a:rPr>
              <a:t>, </a:t>
            </a:r>
            <a:r>
              <a:rPr lang="vi-VN" sz="3200" b="0" i="1" spc="-100" dirty="0">
                <a:solidFill>
                  <a:srgbClr val="00B050"/>
                </a:solidFill>
                <a:effectLst/>
                <a:latin typeface="Calibri (Body)"/>
              </a:rPr>
              <a:t>dưới</a:t>
            </a:r>
            <a:r>
              <a:rPr lang="en-US" sz="3200" i="1" spc="-100" dirty="0">
                <a:solidFill>
                  <a:srgbClr val="00B050"/>
                </a:solidFill>
                <a:latin typeface="Calibri (Body)"/>
              </a:rPr>
              <a:t> </a:t>
            </a:r>
            <a:r>
              <a:rPr lang="en-US" sz="3200" i="1" spc="-100" dirty="0" err="1">
                <a:solidFill>
                  <a:srgbClr val="00B050"/>
                </a:solidFill>
                <a:latin typeface="Calibri (Body)"/>
              </a:rPr>
              <a:t>lòng</a:t>
            </a:r>
            <a:r>
              <a:rPr lang="en-US" sz="3200" i="1" spc="-100" dirty="0">
                <a:solidFill>
                  <a:srgbClr val="00B050"/>
                </a:solidFill>
                <a:latin typeface="Calibri (Body)"/>
              </a:rPr>
              <a:t> </a:t>
            </a:r>
            <a:r>
              <a:rPr lang="vi-VN" sz="3200" b="0" i="1" spc="-100" dirty="0">
                <a:solidFill>
                  <a:srgbClr val="00B050"/>
                </a:solidFill>
                <a:effectLst/>
                <a:latin typeface="Calibri (Body)"/>
              </a:rPr>
              <a:t>đất</a:t>
            </a:r>
            <a:endParaRPr lang="en-US" sz="3200" i="1" spc="-100" dirty="0">
              <a:solidFill>
                <a:srgbClr val="00B050"/>
              </a:solidFill>
              <a:latin typeface="Calibri (Body)"/>
            </a:endParaRPr>
          </a:p>
          <a:p>
            <a:pPr>
              <a:lnSpc>
                <a:spcPct val="150000"/>
              </a:lnSpc>
            </a:pPr>
            <a:r>
              <a:rPr lang="en-US" sz="3200" b="1" i="0" spc="-100" dirty="0">
                <a:solidFill>
                  <a:srgbClr val="0070C0"/>
                </a:solidFill>
                <a:effectLst/>
                <a:latin typeface="Calibri (Body)"/>
              </a:rPr>
              <a:t>megacity </a:t>
            </a:r>
            <a:r>
              <a:rPr lang="en-US" sz="3200" b="0" i="0" spc="-100" dirty="0">
                <a:solidFill>
                  <a:srgbClr val="0070C0"/>
                </a:solidFill>
                <a:effectLst/>
                <a:latin typeface="Calibri (Body)"/>
              </a:rPr>
              <a:t>(n) </a:t>
            </a:r>
            <a:r>
              <a:rPr lang="en-US" sz="3200" b="0" i="0" spc="-100" dirty="0">
                <a:solidFill>
                  <a:srgbClr val="FF0000"/>
                </a:solidFill>
                <a:effectLst/>
                <a:latin typeface="Calibri (Body)"/>
              </a:rPr>
              <a:t>/ˈ</a:t>
            </a:r>
            <a:r>
              <a:rPr lang="en-US" sz="3200" b="0" i="0" spc="-100" dirty="0" err="1">
                <a:solidFill>
                  <a:srgbClr val="FF0000"/>
                </a:solidFill>
                <a:effectLst/>
                <a:latin typeface="Calibri (Body)"/>
              </a:rPr>
              <a:t>meɡəsɪti</a:t>
            </a:r>
            <a:r>
              <a:rPr lang="en-US" sz="3200" b="0" i="0" spc="-100" dirty="0">
                <a:solidFill>
                  <a:srgbClr val="FF0000"/>
                </a:solidFill>
                <a:effectLst/>
                <a:latin typeface="Calibri (Body)"/>
              </a:rPr>
              <a:t>/</a:t>
            </a:r>
            <a:r>
              <a:rPr lang="en-US" sz="3200" b="0" i="0" spc="-100" dirty="0">
                <a:solidFill>
                  <a:srgbClr val="0070C0"/>
                </a:solidFill>
                <a:effectLst/>
                <a:latin typeface="Calibri (Body)"/>
              </a:rPr>
              <a:t> </a:t>
            </a:r>
            <a:r>
              <a:rPr lang="en-US" sz="3200" b="0" i="1" spc="-100" dirty="0" err="1">
                <a:solidFill>
                  <a:srgbClr val="00B050"/>
                </a:solidFill>
                <a:effectLst/>
                <a:latin typeface="Calibri (Body)"/>
              </a:rPr>
              <a:t>siêu</a:t>
            </a:r>
            <a:r>
              <a:rPr lang="en-US" sz="3200" b="0" i="1" spc="-100" dirty="0">
                <a:solidFill>
                  <a:srgbClr val="00B050"/>
                </a:solidFill>
                <a:effectLst/>
                <a:latin typeface="Calibri (Body)"/>
              </a:rPr>
              <a:t> </a:t>
            </a:r>
            <a:r>
              <a:rPr lang="en-US" sz="3200" b="0" i="1" spc="-100" dirty="0" err="1">
                <a:solidFill>
                  <a:srgbClr val="00B050"/>
                </a:solidFill>
                <a:effectLst/>
                <a:latin typeface="Calibri (Body)"/>
              </a:rPr>
              <a:t>đô</a:t>
            </a:r>
            <a:r>
              <a:rPr lang="en-US" sz="3200" b="0" i="1" spc="-100" dirty="0">
                <a:solidFill>
                  <a:srgbClr val="00B050"/>
                </a:solidFill>
                <a:effectLst/>
                <a:latin typeface="Calibri (Body)"/>
              </a:rPr>
              <a:t> </a:t>
            </a:r>
            <a:r>
              <a:rPr lang="en-US" sz="3200" b="0" i="1" spc="-100" dirty="0" err="1">
                <a:solidFill>
                  <a:srgbClr val="00B050"/>
                </a:solidFill>
                <a:effectLst/>
                <a:latin typeface="Calibri (Body)"/>
              </a:rPr>
              <a:t>thị</a:t>
            </a:r>
            <a:endParaRPr lang="en-US" sz="3200" i="1" spc="-100" dirty="0">
              <a:solidFill>
                <a:srgbClr val="00B050"/>
              </a:solidFill>
              <a:effectLst/>
              <a:latin typeface="Calibri (Body)"/>
            </a:endParaRPr>
          </a:p>
        </p:txBody>
      </p:sp>
      <p:sp>
        <p:nvSpPr>
          <p:cNvPr id="6" name="Rectangle 36">
            <a:hlinkClick r:id="" action="ppaction://noaction">
              <a:snd r:embed="rId2" name="earthscraper_Segment_0.wav"/>
            </a:hlinkClick>
            <a:extLst>
              <a:ext uri="{FF2B5EF4-FFF2-40B4-BE49-F238E27FC236}">
                <a16:creationId xmlns:a16="http://schemas.microsoft.com/office/drawing/2014/main" id="{0DEFE9D5-C1F6-4058-96FE-01F5929E6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9108" y="1625018"/>
            <a:ext cx="5115448" cy="52322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 36">
            <a:hlinkClick r:id="" action="ppaction://noaction">
              <a:snd r:embed="rId3" name="eco-friendly home_Segment_0.wav"/>
            </a:hlinkClick>
            <a:extLst>
              <a:ext uri="{FF2B5EF4-FFF2-40B4-BE49-F238E27FC236}">
                <a16:creationId xmlns:a16="http://schemas.microsoft.com/office/drawing/2014/main" id="{16B37924-F170-4C22-96A6-99C10F98B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0946" y="2328264"/>
            <a:ext cx="3300713" cy="52322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" name="Rectangle 36">
            <a:hlinkClick r:id="" action="ppaction://noaction">
              <a:snd r:embed="rId4" name="smart home_Segment_0.wav"/>
            </a:hlinkClick>
            <a:extLst>
              <a:ext uri="{FF2B5EF4-FFF2-40B4-BE49-F238E27FC236}">
                <a16:creationId xmlns:a16="http://schemas.microsoft.com/office/drawing/2014/main" id="{44FBB527-D49D-4DF0-8BCD-E56555336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0946" y="3099441"/>
            <a:ext cx="2216193" cy="52322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" name="Rectangle 36">
            <a:hlinkClick r:id="" action="ppaction://noaction">
              <a:snd r:embed="rId5" name="underground_Segment_0.wav"/>
            </a:hlinkClick>
            <a:extLst>
              <a:ext uri="{FF2B5EF4-FFF2-40B4-BE49-F238E27FC236}">
                <a16:creationId xmlns:a16="http://schemas.microsoft.com/office/drawing/2014/main" id="{F574AC78-140D-4FE1-8ED3-8E639F794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0946" y="3837572"/>
            <a:ext cx="5115448" cy="52322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0" name="Rectangle 36">
            <a:hlinkClick r:id="" action="ppaction://noaction">
              <a:snd r:embed="rId6" name="megacity_Segment_0.wav"/>
            </a:hlinkClick>
            <a:extLst>
              <a:ext uri="{FF2B5EF4-FFF2-40B4-BE49-F238E27FC236}">
                <a16:creationId xmlns:a16="http://schemas.microsoft.com/office/drawing/2014/main" id="{3D8E196C-4665-4952-B719-AF125D21B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0946" y="4553673"/>
            <a:ext cx="5115448" cy="52322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3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arthscraper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co-friendly home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mart home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derground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egacity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72F626-DABA-42B4-A37A-F01DBD747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79" y="427172"/>
            <a:ext cx="11486240" cy="26324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18FC8-2BEF-431E-ADA6-E37C1ECE8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505" y="3224232"/>
            <a:ext cx="5123861" cy="168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28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00792"/>
            <a:ext cx="9144000" cy="60564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5656" y="3826184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04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2D6FEA-8CDB-4FE5-9F74-76E411CAF3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3001" y="1147664"/>
            <a:ext cx="10333117" cy="42240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619F588-C4A3-4696-9F1B-9062580C1079}"/>
              </a:ext>
            </a:extLst>
          </p:cNvPr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Pre-Listening</a:t>
            </a:r>
          </a:p>
        </p:txBody>
      </p:sp>
      <p:sp>
        <p:nvSpPr>
          <p:cNvPr id="5" name="Rectangle 36">
            <a:hlinkClick r:id="" action="ppaction://noaction">
              <a:snd r:embed="rId7" name="CD2-TRACK 41.wav"/>
            </a:hlinkClick>
            <a:extLst>
              <a:ext uri="{FF2B5EF4-FFF2-40B4-BE49-F238E27FC236}">
                <a16:creationId xmlns:a16="http://schemas.microsoft.com/office/drawing/2014/main" id="{617F587D-A58B-4184-A5E2-8F8E763EE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8368" y="4240647"/>
            <a:ext cx="2694590" cy="92333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6" name="Rectangle 36">
            <a:hlinkClick r:id="" action="ppaction://noaction">
              <a:snd r:embed="rId8" name="CD2-TRACK 41_Segment_0_003.wav"/>
            </a:hlinkClick>
            <a:extLst>
              <a:ext uri="{FF2B5EF4-FFF2-40B4-BE49-F238E27FC236}">
                <a16:creationId xmlns:a16="http://schemas.microsoft.com/office/drawing/2014/main" id="{2E4CBB20-6162-44E8-912B-3883634A8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096" y="3288566"/>
            <a:ext cx="5115448" cy="52322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 36">
            <a:hlinkClick r:id="" action="ppaction://noaction">
              <a:snd r:embed="rId9" name="CD2-TRACK 41_Segment_0_002.wav"/>
            </a:hlinkClick>
            <a:extLst>
              <a:ext uri="{FF2B5EF4-FFF2-40B4-BE49-F238E27FC236}">
                <a16:creationId xmlns:a16="http://schemas.microsoft.com/office/drawing/2014/main" id="{6114F0CF-101A-4717-A884-C60B89097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275" y="3881646"/>
            <a:ext cx="5115448" cy="52322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2800" b="1" dirty="0">
              <a:solidFill>
                <a:srgbClr val="FF0000"/>
              </a:solidFill>
            </a:endParaRPr>
          </a:p>
        </p:txBody>
      </p:sp>
      <p:pic>
        <p:nvPicPr>
          <p:cNvPr id="2" name="CD2-TRACK 41">
            <a:hlinkClick r:id="" action="ppaction://media"/>
            <a:extLst>
              <a:ext uri="{FF2B5EF4-FFF2-40B4-BE49-F238E27FC236}">
                <a16:creationId xmlns:a16="http://schemas.microsoft.com/office/drawing/2014/main" id="{F0D57951-B28A-1162-CC5C-AFBB7E092E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000" y="4338923"/>
            <a:ext cx="716958" cy="71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5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2-TRACK 41_Segment_0_0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6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19F588-C4A3-4696-9F1B-9062580C1079}"/>
              </a:ext>
            </a:extLst>
          </p:cNvPr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Pre-Listening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476278-010B-4083-B509-964EAD90EE29}"/>
              </a:ext>
            </a:extLst>
          </p:cNvPr>
          <p:cNvSpPr txBox="1"/>
          <p:nvPr/>
        </p:nvSpPr>
        <p:spPr>
          <a:xfrm>
            <a:off x="815248" y="2401681"/>
            <a:ext cx="115236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FF0000"/>
                </a:solidFill>
                <a:effectLst/>
                <a:latin typeface="MyriadPro-It"/>
              </a:rPr>
              <a:t>Where</a:t>
            </a:r>
            <a:r>
              <a:rPr lang="en-US" sz="4400" b="0" i="1" dirty="0">
                <a:solidFill>
                  <a:srgbClr val="0070C0"/>
                </a:solidFill>
                <a:effectLst/>
                <a:latin typeface="MyriadPro-It"/>
              </a:rPr>
              <a:t> do you think people will 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MyriadPro-It"/>
              </a:rPr>
              <a:t>live</a:t>
            </a:r>
            <a:r>
              <a:rPr lang="en-US" sz="4400" b="0" i="1" dirty="0">
                <a:solidFill>
                  <a:srgbClr val="0070C0"/>
                </a:solidFill>
                <a:effectLst/>
                <a:latin typeface="MyriadPro-It"/>
              </a:rPr>
              <a:t> in the 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MyriadPro-It"/>
              </a:rPr>
              <a:t>future</a:t>
            </a:r>
            <a:r>
              <a:rPr lang="en-US" sz="4400" b="0" i="1" dirty="0">
                <a:solidFill>
                  <a:srgbClr val="0070C0"/>
                </a:solidFill>
                <a:effectLst/>
                <a:latin typeface="MyriadPro-It"/>
              </a:rPr>
              <a:t>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63702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76824A-E784-4AB0-9FE9-EA5B73B374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754" y="1148437"/>
            <a:ext cx="11340491" cy="1162401"/>
          </a:xfrm>
          <a:prstGeom prst="rect">
            <a:avLst/>
          </a:prstGeom>
        </p:spPr>
      </p:pic>
      <p:sp>
        <p:nvSpPr>
          <p:cNvPr id="5" name="Rectangle 36">
            <a:hlinkClick r:id="" action="ppaction://noaction">
              <a:snd r:embed="rId6" name="CD2-TRACK 40.wav"/>
            </a:hlinkClick>
            <a:extLst>
              <a:ext uri="{FF2B5EF4-FFF2-40B4-BE49-F238E27FC236}">
                <a16:creationId xmlns:a16="http://schemas.microsoft.com/office/drawing/2014/main" id="{46256647-1827-450D-A960-0CB88A039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7168" y="2092352"/>
            <a:ext cx="2694590" cy="92333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endParaRPr lang="vi-VN" sz="54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C7E4E5-3761-498A-856E-09725C2FE7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84" y="5931485"/>
            <a:ext cx="1943136" cy="48144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00F7930-4972-4B8E-9B8C-488B07D9FCF3}"/>
              </a:ext>
            </a:extLst>
          </p:cNvPr>
          <p:cNvSpPr/>
          <p:nvPr/>
        </p:nvSpPr>
        <p:spPr>
          <a:xfrm>
            <a:off x="10366872" y="1619480"/>
            <a:ext cx="727114" cy="7601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9C82D4-A12E-4706-9DE5-F5625B138F91}"/>
              </a:ext>
            </a:extLst>
          </p:cNvPr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While-Listening</a:t>
            </a:r>
          </a:p>
        </p:txBody>
      </p:sp>
      <p:pic>
        <p:nvPicPr>
          <p:cNvPr id="3" name="CD2-TRACK 40">
            <a:hlinkClick r:id="" action="ppaction://media"/>
            <a:extLst>
              <a:ext uri="{FF2B5EF4-FFF2-40B4-BE49-F238E27FC236}">
                <a16:creationId xmlns:a16="http://schemas.microsoft.com/office/drawing/2014/main" id="{7B53B489-4AE1-3939-E591-B1EF24C8F9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200" end="4055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9422" y="2379632"/>
            <a:ext cx="760152" cy="7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7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76824A-E784-4AB0-9FE9-EA5B73B374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895" y="658432"/>
            <a:ext cx="11228209" cy="11508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FD4AA0-418C-4EA9-B233-6361E18B4D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570" y="2324056"/>
            <a:ext cx="8398508" cy="362004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CA3A23C-1CCD-4517-867A-A6B65C5FB584}"/>
              </a:ext>
            </a:extLst>
          </p:cNvPr>
          <p:cNvSpPr/>
          <p:nvPr/>
        </p:nvSpPr>
        <p:spPr>
          <a:xfrm>
            <a:off x="10377890" y="1233878"/>
            <a:ext cx="716096" cy="67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3402ED-7CA4-40D5-9809-A6A355F516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84" y="5931485"/>
            <a:ext cx="1943136" cy="481446"/>
          </a:xfrm>
          <a:prstGeom prst="rect">
            <a:avLst/>
          </a:prstGeom>
        </p:spPr>
      </p:pic>
      <p:sp>
        <p:nvSpPr>
          <p:cNvPr id="6" name="Rectangle 36">
            <a:hlinkClick r:id="" action="ppaction://noaction">
              <a:snd r:embed="rId9" name="CD2-TRACK 40.wav"/>
            </a:hlinkClick>
            <a:extLst>
              <a:ext uri="{FF2B5EF4-FFF2-40B4-BE49-F238E27FC236}">
                <a16:creationId xmlns:a16="http://schemas.microsoft.com/office/drawing/2014/main" id="{F9A8102C-7056-42D1-BD27-B8AFB211C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6495" y="2235572"/>
            <a:ext cx="2694590" cy="92333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EEC02A-909E-4468-8408-BEA08104FFBA}"/>
              </a:ext>
            </a:extLst>
          </p:cNvPr>
          <p:cNvSpPr txBox="1"/>
          <p:nvPr/>
        </p:nvSpPr>
        <p:spPr>
          <a:xfrm>
            <a:off x="9088916" y="3087475"/>
            <a:ext cx="815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7A2D0F-052B-43C3-909A-75B252533924}"/>
              </a:ext>
            </a:extLst>
          </p:cNvPr>
          <p:cNvSpPr txBox="1"/>
          <p:nvPr/>
        </p:nvSpPr>
        <p:spPr>
          <a:xfrm>
            <a:off x="9098095" y="3834788"/>
            <a:ext cx="815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13D484-31BB-4032-9E21-FB9F7844318F}"/>
              </a:ext>
            </a:extLst>
          </p:cNvPr>
          <p:cNvSpPr txBox="1"/>
          <p:nvPr/>
        </p:nvSpPr>
        <p:spPr>
          <a:xfrm>
            <a:off x="9087078" y="4605965"/>
            <a:ext cx="815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9A9A79-E1F0-46BE-AC38-83A480B6986D}"/>
              </a:ext>
            </a:extLst>
          </p:cNvPr>
          <p:cNvSpPr txBox="1"/>
          <p:nvPr/>
        </p:nvSpPr>
        <p:spPr>
          <a:xfrm>
            <a:off x="9118291" y="5331245"/>
            <a:ext cx="815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No</a:t>
            </a:r>
          </a:p>
        </p:txBody>
      </p:sp>
      <p:pic>
        <p:nvPicPr>
          <p:cNvPr id="12" name="CD2-TRACK 40">
            <a:hlinkClick r:id="" action="ppaction://media"/>
            <a:extLst>
              <a:ext uri="{FF2B5EF4-FFF2-40B4-BE49-F238E27FC236}">
                <a16:creationId xmlns:a16="http://schemas.microsoft.com/office/drawing/2014/main" id="{D6E529BC-2E2F-EAE9-0ADF-09DD60B6FC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200" end="4055.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42472" y="2351105"/>
            <a:ext cx="760152" cy="7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1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76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A96AC8-BC36-4CAE-A91A-C4EFD8FC2747}"/>
              </a:ext>
            </a:extLst>
          </p:cNvPr>
          <p:cNvSpPr txBox="1"/>
          <p:nvPr/>
        </p:nvSpPr>
        <p:spPr>
          <a:xfrm>
            <a:off x="2247441" y="528813"/>
            <a:ext cx="115236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dirty="0">
                <a:solidFill>
                  <a:srgbClr val="002060"/>
                </a:solidFill>
                <a:effectLst/>
                <a:latin typeface="MyriadPro-It"/>
              </a:rPr>
              <a:t>Listen to the conversation again.</a:t>
            </a:r>
          </a:p>
          <a:p>
            <a:r>
              <a:rPr lang="en-US" sz="4400" dirty="0">
                <a:solidFill>
                  <a:srgbClr val="002060"/>
                </a:solidFill>
                <a:latin typeface="MyriadPro-It"/>
              </a:rPr>
              <a:t>Pay attention to the </a:t>
            </a:r>
            <a:r>
              <a:rPr lang="en-US" sz="4400" b="1" dirty="0">
                <a:solidFill>
                  <a:srgbClr val="FF0000"/>
                </a:solidFill>
                <a:latin typeface="MyriadPro-It"/>
              </a:rPr>
              <a:t>Conversation Skill</a:t>
            </a:r>
            <a:r>
              <a:rPr lang="en-US" sz="4400" dirty="0">
                <a:solidFill>
                  <a:srgbClr val="002060"/>
                </a:solidFill>
                <a:latin typeface="MyriadPro-It"/>
              </a:rPr>
              <a:t> </a:t>
            </a:r>
          </a:p>
          <a:p>
            <a:r>
              <a:rPr lang="en-US" sz="4400" dirty="0">
                <a:solidFill>
                  <a:srgbClr val="002060"/>
                </a:solidFill>
                <a:latin typeface="MyriadPro-It"/>
              </a:rPr>
              <a:t>and then </a:t>
            </a:r>
            <a:r>
              <a:rPr lang="en-US" sz="4400" b="1" dirty="0">
                <a:solidFill>
                  <a:srgbClr val="FF0000"/>
                </a:solidFill>
                <a:latin typeface="MyriadPro-It"/>
              </a:rPr>
              <a:t>practice it with a partner</a:t>
            </a:r>
            <a:r>
              <a:rPr lang="en-US" sz="4400" dirty="0">
                <a:solidFill>
                  <a:srgbClr val="002060"/>
                </a:solidFill>
                <a:latin typeface="MyriadPro-It"/>
              </a:rPr>
              <a:t>.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37AB12-EF2C-4AB5-A0E8-69A69282E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3" y="2657322"/>
            <a:ext cx="8563034" cy="36874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B520B9-62BF-4AB4-8E89-BA788CD5006B}"/>
              </a:ext>
            </a:extLst>
          </p:cNvPr>
          <p:cNvSpPr/>
          <p:nvPr/>
        </p:nvSpPr>
        <p:spPr>
          <a:xfrm>
            <a:off x="99152" y="396607"/>
            <a:ext cx="1897599" cy="63897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Post-Listening</a:t>
            </a:r>
          </a:p>
        </p:txBody>
      </p:sp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E917803C-74C1-4F7A-A343-2E0D6FC5A15B}"/>
              </a:ext>
            </a:extLst>
          </p:cNvPr>
          <p:cNvSpPr/>
          <p:nvPr/>
        </p:nvSpPr>
        <p:spPr>
          <a:xfrm>
            <a:off x="8780442" y="2577948"/>
            <a:ext cx="3175578" cy="6940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33CC"/>
                </a:solidFill>
              </a:rPr>
              <a:t>Click here to listen</a:t>
            </a:r>
          </a:p>
        </p:txBody>
      </p:sp>
    </p:spTree>
    <p:extLst>
      <p:ext uri="{BB962C8B-B14F-4D97-AF65-F5344CB8AC3E}">
        <p14:creationId xmlns:p14="http://schemas.microsoft.com/office/powerpoint/2010/main" val="179854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9CCF6B-3708-4BD4-B07E-EF8448FBC6B3}"/>
              </a:ext>
            </a:extLst>
          </p:cNvPr>
          <p:cNvSpPr txBox="1"/>
          <p:nvPr/>
        </p:nvSpPr>
        <p:spPr>
          <a:xfrm>
            <a:off x="71593" y="286436"/>
            <a:ext cx="6119887" cy="6262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i="1" dirty="0">
                <a:solidFill>
                  <a:srgbClr val="FF0000"/>
                </a:solidFill>
                <a:effectLst/>
                <a:latin typeface="MyriadPro-It"/>
              </a:rPr>
              <a:t>John</a:t>
            </a:r>
            <a:r>
              <a:rPr lang="en-US" sz="2800" b="0" i="1" dirty="0">
                <a:solidFill>
                  <a:srgbClr val="0070C0"/>
                </a:solidFill>
                <a:effectLst/>
                <a:latin typeface="MyriadPro-It"/>
              </a:rPr>
              <a:t>: Thanks for helping me with my</a:t>
            </a:r>
          </a:p>
          <a:p>
            <a:pPr>
              <a:lnSpc>
                <a:spcPct val="120000"/>
              </a:lnSpc>
            </a:pPr>
            <a:r>
              <a:rPr lang="en-US" sz="2800" b="0" i="1" dirty="0">
                <a:solidFill>
                  <a:srgbClr val="0070C0"/>
                </a:solidFill>
                <a:effectLst/>
                <a:latin typeface="MyriadPro-It"/>
              </a:rPr>
              <a:t>project, Professor Rendall.</a:t>
            </a:r>
          </a:p>
          <a:p>
            <a:pPr>
              <a:lnSpc>
                <a:spcPct val="120000"/>
              </a:lnSpc>
            </a:pPr>
            <a:r>
              <a:rPr lang="en-US" sz="2800" b="1" i="1" dirty="0">
                <a:solidFill>
                  <a:srgbClr val="00B050"/>
                </a:solidFill>
                <a:effectLst/>
                <a:latin typeface="MyriadPro-It"/>
              </a:rPr>
              <a:t>Professor Rendall</a:t>
            </a:r>
            <a:r>
              <a:rPr lang="en-US" sz="2800" b="0" i="1" dirty="0">
                <a:solidFill>
                  <a:srgbClr val="0070C0"/>
                </a:solidFill>
                <a:effectLst/>
                <a:latin typeface="MyriadPro-It"/>
              </a:rPr>
              <a:t>: You're welcome.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endParaRPr lang="en-US" sz="2800" i="1" dirty="0">
              <a:solidFill>
                <a:srgbClr val="0070C0"/>
              </a:solidFill>
              <a:latin typeface="MyriadPro-It"/>
            </a:endParaRPr>
          </a:p>
          <a:p>
            <a:pPr>
              <a:lnSpc>
                <a:spcPct val="120000"/>
              </a:lnSpc>
            </a:pPr>
            <a:r>
              <a:rPr lang="en-US" sz="2800" b="1" i="1" dirty="0">
                <a:solidFill>
                  <a:srgbClr val="FF0000"/>
                </a:solidFill>
                <a:effectLst/>
                <a:latin typeface="MyriadPro-It"/>
              </a:rPr>
              <a:t>John</a:t>
            </a:r>
            <a:r>
              <a:rPr lang="en-US" sz="2800" b="0" i="1" dirty="0">
                <a:solidFill>
                  <a:srgbClr val="0070C0"/>
                </a:solidFill>
                <a:effectLst/>
                <a:latin typeface="MyriadPro-It"/>
              </a:rPr>
              <a:t>: So, where do you think people </a:t>
            </a:r>
            <a:endParaRPr lang="en-US" sz="2800" i="1" dirty="0">
              <a:solidFill>
                <a:srgbClr val="0070C0"/>
              </a:solidFill>
              <a:latin typeface="MyriadPro-It"/>
            </a:endParaRPr>
          </a:p>
          <a:p>
            <a:pPr>
              <a:lnSpc>
                <a:spcPct val="120000"/>
              </a:lnSpc>
            </a:pPr>
            <a:r>
              <a:rPr lang="en-US" sz="2800" b="0" i="1" dirty="0">
                <a:solidFill>
                  <a:srgbClr val="0070C0"/>
                </a:solidFill>
                <a:effectLst/>
                <a:latin typeface="MyriadPro-It"/>
              </a:rPr>
              <a:t>will live in the future?</a:t>
            </a:r>
          </a:p>
          <a:p>
            <a:pPr>
              <a:lnSpc>
                <a:spcPct val="120000"/>
              </a:lnSpc>
            </a:pPr>
            <a:r>
              <a:rPr lang="en-US" sz="2800" b="1" i="1" dirty="0">
                <a:solidFill>
                  <a:srgbClr val="00B050"/>
                </a:solidFill>
                <a:effectLst/>
                <a:latin typeface="MyriadPro-It"/>
              </a:rPr>
              <a:t>Professor Rendall</a:t>
            </a:r>
            <a:r>
              <a:rPr lang="en-US" sz="2800" b="0" i="1" dirty="0">
                <a:solidFill>
                  <a:srgbClr val="0070C0"/>
                </a:solidFill>
                <a:effectLst/>
                <a:latin typeface="MyriadPro-It"/>
              </a:rPr>
              <a:t>: A lot of people </a:t>
            </a:r>
            <a:endParaRPr lang="en-US" sz="2800" i="1" dirty="0">
              <a:solidFill>
                <a:srgbClr val="0070C0"/>
              </a:solidFill>
              <a:latin typeface="MyriadPro-It"/>
            </a:endParaRPr>
          </a:p>
          <a:p>
            <a:pPr>
              <a:lnSpc>
                <a:spcPct val="120000"/>
              </a:lnSpc>
            </a:pPr>
            <a:r>
              <a:rPr lang="en-US" sz="2800" b="0" i="1" dirty="0">
                <a:solidFill>
                  <a:srgbClr val="0070C0"/>
                </a:solidFill>
                <a:effectLst/>
                <a:latin typeface="MyriadPro-It"/>
              </a:rPr>
              <a:t>will live in megacities. That's a city </a:t>
            </a:r>
            <a:endParaRPr lang="en-US" sz="2800" i="1" dirty="0">
              <a:solidFill>
                <a:srgbClr val="0070C0"/>
              </a:solidFill>
              <a:latin typeface="MyriadPro-It"/>
            </a:endParaRPr>
          </a:p>
          <a:p>
            <a:pPr>
              <a:lnSpc>
                <a:spcPct val="120000"/>
              </a:lnSpc>
            </a:pPr>
            <a:r>
              <a:rPr lang="en-US" sz="2800" b="0" i="1" dirty="0">
                <a:solidFill>
                  <a:srgbClr val="0070C0"/>
                </a:solidFill>
                <a:effectLst/>
                <a:latin typeface="MyriadPro-It"/>
              </a:rPr>
              <a:t>with over ten million people.</a:t>
            </a:r>
          </a:p>
          <a:p>
            <a:pPr>
              <a:lnSpc>
                <a:spcPct val="120000"/>
              </a:lnSpc>
            </a:pPr>
            <a:r>
              <a:rPr lang="en-US" sz="2800" b="1" i="1" dirty="0">
                <a:solidFill>
                  <a:srgbClr val="FF0000"/>
                </a:solidFill>
                <a:effectLst/>
                <a:latin typeface="MyriadPro-It"/>
              </a:rPr>
              <a:t>John</a:t>
            </a:r>
            <a:r>
              <a:rPr lang="en-US" sz="2800" b="0" i="1" dirty="0">
                <a:solidFill>
                  <a:srgbClr val="0070C0"/>
                </a:solidFill>
                <a:effectLst/>
                <a:latin typeface="MyriadPro-It"/>
              </a:rPr>
              <a:t>: Megacities? Wow! What do you</a:t>
            </a:r>
          </a:p>
          <a:p>
            <a:pPr>
              <a:lnSpc>
                <a:spcPct val="120000"/>
              </a:lnSpc>
            </a:pPr>
            <a:r>
              <a:rPr lang="en-US" sz="2800" b="0" i="1" dirty="0">
                <a:solidFill>
                  <a:srgbClr val="0070C0"/>
                </a:solidFill>
                <a:effectLst/>
                <a:latin typeface="MyriadPro-It"/>
              </a:rPr>
              <a:t>think their homes will be like?</a:t>
            </a:r>
          </a:p>
          <a:p>
            <a:pPr>
              <a:lnSpc>
                <a:spcPct val="120000"/>
              </a:lnSpc>
            </a:pPr>
            <a:r>
              <a:rPr lang="en-US" sz="2800" b="1" i="1" dirty="0">
                <a:solidFill>
                  <a:srgbClr val="00B050"/>
                </a:solidFill>
                <a:effectLst/>
                <a:latin typeface="MyriadPro-It"/>
              </a:rPr>
              <a:t>Professor Rendall</a:t>
            </a:r>
            <a:r>
              <a:rPr lang="en-US" sz="2800" b="0" i="1" dirty="0">
                <a:solidFill>
                  <a:srgbClr val="0070C0"/>
                </a:solidFill>
                <a:effectLst/>
                <a:latin typeface="MyriadPro-It"/>
              </a:rPr>
              <a:t>: Many people will </a:t>
            </a:r>
            <a:endParaRPr lang="en-US" sz="2800" i="1" dirty="0">
              <a:solidFill>
                <a:srgbClr val="0070C0"/>
              </a:solidFill>
              <a:latin typeface="MyriadPro-It"/>
            </a:endParaRPr>
          </a:p>
          <a:p>
            <a:pPr>
              <a:lnSpc>
                <a:spcPct val="120000"/>
              </a:lnSpc>
            </a:pPr>
            <a:r>
              <a:rPr lang="en-US" sz="2800" b="0" i="1" dirty="0">
                <a:solidFill>
                  <a:srgbClr val="0070C0"/>
                </a:solidFill>
                <a:effectLst/>
                <a:latin typeface="MyriadPro-It"/>
              </a:rPr>
              <a:t>live in smart homes.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675F4-FF0B-480C-9FFF-B82C22589B53}"/>
              </a:ext>
            </a:extLst>
          </p:cNvPr>
          <p:cNvSpPr txBox="1"/>
          <p:nvPr/>
        </p:nvSpPr>
        <p:spPr>
          <a:xfrm>
            <a:off x="6299830" y="306638"/>
            <a:ext cx="5908713" cy="5745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i="1" dirty="0">
                <a:solidFill>
                  <a:srgbClr val="FF0000"/>
                </a:solidFill>
                <a:effectLst/>
                <a:latin typeface="MyriadPro-It"/>
              </a:rPr>
              <a:t>John</a:t>
            </a:r>
            <a:r>
              <a:rPr lang="en-US" sz="2800" b="0" i="1" dirty="0">
                <a:solidFill>
                  <a:srgbClr val="0070C0"/>
                </a:solidFill>
                <a:effectLst/>
                <a:latin typeface="MyriadPro-It"/>
              </a:rPr>
              <a:t>: Smart homes? </a:t>
            </a:r>
            <a:r>
              <a:rPr lang="en-US" sz="2800" b="1" i="1" u="sng" dirty="0">
                <a:solidFill>
                  <a:srgbClr val="FF0000"/>
                </a:solidFill>
                <a:effectLst/>
                <a:latin typeface="MyriadPro-It"/>
              </a:rPr>
              <a:t>Sorry, I don’t</a:t>
            </a:r>
          </a:p>
          <a:p>
            <a:pPr>
              <a:lnSpc>
                <a:spcPct val="120000"/>
              </a:lnSpc>
            </a:pPr>
            <a:r>
              <a:rPr lang="en-US" sz="2800" b="1" i="1" u="sng" dirty="0">
                <a:solidFill>
                  <a:srgbClr val="FF0000"/>
                </a:solidFill>
                <a:effectLst/>
                <a:latin typeface="MyriadPro-It"/>
              </a:rPr>
              <a:t>understand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MyriadPro-It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800" b="1" i="1" dirty="0">
                <a:solidFill>
                  <a:srgbClr val="00B050"/>
                </a:solidFill>
                <a:effectLst/>
                <a:latin typeface="MyriadPro-It"/>
              </a:rPr>
              <a:t>Professor Rendall</a:t>
            </a:r>
            <a:r>
              <a:rPr lang="en-US" sz="2800" b="0" i="1" dirty="0">
                <a:solidFill>
                  <a:srgbClr val="0070C0"/>
                </a:solidFill>
                <a:effectLst/>
                <a:latin typeface="MyriadPro-It"/>
              </a:rPr>
              <a:t>: Computers control</a:t>
            </a:r>
          </a:p>
          <a:p>
            <a:pPr>
              <a:lnSpc>
                <a:spcPct val="120000"/>
              </a:lnSpc>
            </a:pPr>
            <a:r>
              <a:rPr lang="en-US" sz="2800" b="0" i="1" dirty="0">
                <a:solidFill>
                  <a:srgbClr val="0070C0"/>
                </a:solidFill>
                <a:effectLst/>
                <a:latin typeface="MyriadPro-It"/>
              </a:rPr>
              <a:t>lots of things in some homes. These </a:t>
            </a:r>
            <a:endParaRPr lang="en-US" sz="2800" i="1" dirty="0">
              <a:solidFill>
                <a:srgbClr val="0070C0"/>
              </a:solidFill>
              <a:latin typeface="MyriadPro-It"/>
            </a:endParaRPr>
          </a:p>
          <a:p>
            <a:pPr>
              <a:lnSpc>
                <a:spcPct val="120000"/>
              </a:lnSpc>
            </a:pPr>
            <a:r>
              <a:rPr lang="en-US" sz="2800" b="0" i="1" dirty="0">
                <a:solidFill>
                  <a:srgbClr val="0070C0"/>
                </a:solidFill>
                <a:effectLst/>
                <a:latin typeface="MyriadPro-It"/>
              </a:rPr>
              <a:t>are called "smart homes.“</a:t>
            </a:r>
          </a:p>
          <a:p>
            <a:pPr>
              <a:lnSpc>
                <a:spcPct val="120000"/>
              </a:lnSpc>
            </a:pPr>
            <a:r>
              <a:rPr lang="en-US" sz="2800" b="1" i="1" dirty="0">
                <a:solidFill>
                  <a:srgbClr val="FF0000"/>
                </a:solidFill>
                <a:effectLst/>
                <a:latin typeface="MyriadPro-It"/>
              </a:rPr>
              <a:t>John</a:t>
            </a:r>
            <a:r>
              <a:rPr lang="en-US" sz="2800" b="0" i="1" dirty="0">
                <a:solidFill>
                  <a:srgbClr val="0070C0"/>
                </a:solidFill>
                <a:effectLst/>
                <a:latin typeface="MyriadPro-It"/>
              </a:rPr>
              <a:t>: That's so cool! So will everyone</a:t>
            </a:r>
          </a:p>
          <a:p>
            <a:pPr>
              <a:lnSpc>
                <a:spcPct val="120000"/>
              </a:lnSpc>
            </a:pPr>
            <a:r>
              <a:rPr lang="en-US" sz="2800" b="0" i="1" dirty="0">
                <a:solidFill>
                  <a:srgbClr val="0070C0"/>
                </a:solidFill>
                <a:effectLst/>
                <a:latin typeface="MyriadPro-It"/>
              </a:rPr>
              <a:t>live in megacities and smart homes?</a:t>
            </a:r>
          </a:p>
          <a:p>
            <a:pPr>
              <a:lnSpc>
                <a:spcPct val="120000"/>
              </a:lnSpc>
            </a:pPr>
            <a:r>
              <a:rPr lang="en-US" sz="2800" b="1" i="1" dirty="0">
                <a:solidFill>
                  <a:srgbClr val="00B050"/>
                </a:solidFill>
                <a:effectLst/>
                <a:latin typeface="MyriadPro-It"/>
              </a:rPr>
              <a:t>Professor Rendall</a:t>
            </a:r>
            <a:r>
              <a:rPr lang="en-US" sz="2800" b="0" i="1" dirty="0">
                <a:solidFill>
                  <a:srgbClr val="0070C0"/>
                </a:solidFill>
                <a:effectLst/>
                <a:latin typeface="MyriadPro-It"/>
              </a:rPr>
              <a:t>: No. Some people </a:t>
            </a:r>
            <a:endParaRPr lang="en-US" sz="2800" i="1" dirty="0">
              <a:solidFill>
                <a:srgbClr val="0070C0"/>
              </a:solidFill>
              <a:latin typeface="MyriadPro-It"/>
            </a:endParaRPr>
          </a:p>
          <a:p>
            <a:pPr>
              <a:lnSpc>
                <a:spcPct val="120000"/>
              </a:lnSpc>
            </a:pPr>
            <a:r>
              <a:rPr lang="en-US" sz="2800" b="0" i="1" dirty="0">
                <a:solidFill>
                  <a:srgbClr val="0070C0"/>
                </a:solidFill>
                <a:effectLst/>
                <a:latin typeface="MyriadPro-It"/>
              </a:rPr>
              <a:t>will live in eco-friendly homes in the</a:t>
            </a:r>
          </a:p>
          <a:p>
            <a:pPr>
              <a:lnSpc>
                <a:spcPct val="120000"/>
              </a:lnSpc>
            </a:pPr>
            <a:r>
              <a:rPr lang="en-US" sz="2800" b="0" i="1" dirty="0">
                <a:solidFill>
                  <a:srgbClr val="0070C0"/>
                </a:solidFill>
                <a:effectLst/>
                <a:latin typeface="MyriadPro-It"/>
              </a:rPr>
              <a:t>country. That's where I'd like to live.</a:t>
            </a:r>
          </a:p>
          <a:p>
            <a:pPr>
              <a:lnSpc>
                <a:spcPct val="120000"/>
              </a:lnSpc>
            </a:pPr>
            <a:r>
              <a:rPr lang="en-US" sz="2800" b="1" i="1" dirty="0">
                <a:solidFill>
                  <a:srgbClr val="FF0000"/>
                </a:solidFill>
                <a:effectLst/>
                <a:latin typeface="MyriadPro-It"/>
              </a:rPr>
              <a:t>John</a:t>
            </a:r>
            <a:r>
              <a:rPr lang="en-US" sz="2800" b="0" i="1" dirty="0">
                <a:solidFill>
                  <a:srgbClr val="0070C0"/>
                </a:solidFill>
                <a:effectLst/>
                <a:latin typeface="MyriadPro-It"/>
              </a:rPr>
              <a:t>: OK, and…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50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2-TRACK 40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0"/>
                            </p:stCondLst>
                            <p:childTnLst>
                              <p:par>
                                <p:cTn id="4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000"/>
                            </p:stCondLst>
                            <p:childTnLst>
                              <p:par>
                                <p:cTn id="53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4500"/>
                            </p:stCondLst>
                            <p:childTnLst>
                              <p:par>
                                <p:cTn id="57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000"/>
                            </p:stCondLst>
                            <p:childTnLst>
                              <p:par>
                                <p:cTn id="6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9000"/>
                            </p:stCondLst>
                            <p:childTnLst>
                              <p:par>
                                <p:cTn id="6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1000"/>
                            </p:stCondLst>
                            <p:childTnLst>
                              <p:par>
                                <p:cTn id="6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3000"/>
                            </p:stCondLst>
                            <p:childTnLst>
                              <p:par>
                                <p:cTn id="73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500"/>
                            </p:stCondLst>
                            <p:childTnLst>
                              <p:par>
                                <p:cTn id="77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9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81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3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500"/>
                            </p:stCondLst>
                            <p:childTnLst>
                              <p:par>
                                <p:cTn id="85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7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3000"/>
                            </p:stCondLst>
                            <p:childTnLst>
                              <p:par>
                                <p:cTn id="89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1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5500"/>
                            </p:stCondLst>
                            <p:childTnLst>
                              <p:par>
                                <p:cTn id="93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5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4514" y="2632786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47" y="466152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4F01E2-2D53-41CE-8BF1-75AFBA6716C4}"/>
              </a:ext>
            </a:extLst>
          </p:cNvPr>
          <p:cNvSpPr/>
          <p:nvPr/>
        </p:nvSpPr>
        <p:spPr>
          <a:xfrm>
            <a:off x="393291" y="1856081"/>
            <a:ext cx="11729884" cy="19389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</a:rPr>
              <a:t>- Where do people live in the future and what will their         homes be like according to </a:t>
            </a:r>
            <a:r>
              <a:rPr lang="en-US" sz="4000" b="1" i="1" dirty="0">
                <a:solidFill>
                  <a:srgbClr val="00B050"/>
                </a:solidFill>
                <a:latin typeface="MyriadPro-It"/>
              </a:rPr>
              <a:t>Professor Rendall? 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- Where would you like to live in the future?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E86C29-BBC9-4115-9269-6B585A1C53B1}"/>
              </a:ext>
            </a:extLst>
          </p:cNvPr>
          <p:cNvSpPr/>
          <p:nvPr/>
        </p:nvSpPr>
        <p:spPr>
          <a:xfrm>
            <a:off x="45673" y="422051"/>
            <a:ext cx="4030568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	Work in pairs.</a:t>
            </a:r>
          </a:p>
        </p:txBody>
      </p:sp>
    </p:spTree>
    <p:extLst>
      <p:ext uri="{BB962C8B-B14F-4D97-AF65-F5344CB8AC3E}">
        <p14:creationId xmlns:p14="http://schemas.microsoft.com/office/powerpoint/2010/main" val="2944779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638"/>
            <a:ext cx="9152521" cy="62403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1085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en-US" altLang="en-US" sz="3200" i="1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</a:rPr>
              <a:t>earthscraper</a:t>
            </a:r>
            <a:endParaRPr lang="en-US" sz="3200" i="1" dirty="0">
              <a:solidFill>
                <a:schemeClr val="tx2"/>
              </a:solidFill>
              <a:effectLst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tx2"/>
                </a:solidFill>
                <a:effectLst/>
              </a:rPr>
              <a:t>eco-friendly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en-US" altLang="en-US" sz="3200" i="1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</a:rPr>
              <a:t>smart home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tx2"/>
                </a:solidFill>
                <a:effectLst/>
              </a:rPr>
              <a:t>underground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tx2"/>
                </a:solidFill>
                <a:effectLst/>
              </a:rPr>
              <a:t>megacity </a:t>
            </a:r>
            <a:endParaRPr lang="en-US" sz="3200" i="1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5293"/>
            <a:ext cx="5892278" cy="21236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Sentence patterns</a:t>
            </a:r>
          </a:p>
          <a:p>
            <a:endParaRPr lang="en-US" sz="3200" i="1" dirty="0">
              <a:solidFill>
                <a:srgbClr val="FF0000"/>
              </a:solidFill>
            </a:endParaRPr>
          </a:p>
          <a:p>
            <a:r>
              <a:rPr lang="en-US" sz="3200" b="0" i="1" dirty="0">
                <a:solidFill>
                  <a:srgbClr val="0070C0"/>
                </a:solidFill>
                <a:effectLst/>
              </a:rPr>
              <a:t>Sorry, I don't understand.</a:t>
            </a:r>
            <a:br>
              <a:rPr lang="en-US" sz="3200" b="0" i="1" dirty="0">
                <a:solidFill>
                  <a:srgbClr val="0070C0"/>
                </a:solidFill>
                <a:effectLst/>
              </a:rPr>
            </a:br>
            <a:r>
              <a:rPr lang="en-US" sz="3200" b="0" i="1" dirty="0">
                <a:solidFill>
                  <a:srgbClr val="0070C0"/>
                </a:solidFill>
                <a:effectLst/>
              </a:rPr>
              <a:t>Sorry, what do you mean?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endParaRPr lang="en-US" sz="3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hearts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listening exercises on page 50, WB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52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71 -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5500656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Use the vocabulary in the lesson to talk about homes in the future.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Know how to show they don’t understand what they heard using the Conversation Skill.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2845"/>
            <a:ext cx="8986684" cy="61272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9E291E-72DE-4CE4-8925-3DFB25618A7B}"/>
              </a:ext>
            </a:extLst>
          </p:cNvPr>
          <p:cNvSpPr txBox="1"/>
          <p:nvPr/>
        </p:nvSpPr>
        <p:spPr>
          <a:xfrm>
            <a:off x="374560" y="1344061"/>
            <a:ext cx="11325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effectLst/>
              </a:rPr>
              <a:t>Tell your partner some </a:t>
            </a:r>
            <a:r>
              <a:rPr lang="en-US" sz="3600" b="1" u="sng" dirty="0">
                <a:solidFill>
                  <a:srgbClr val="FF0000"/>
                </a:solidFill>
                <a:effectLst/>
              </a:rPr>
              <a:t>places to live</a:t>
            </a:r>
            <a:r>
              <a:rPr lang="en-US" sz="3600" b="1" dirty="0">
                <a:solidFill>
                  <a:srgbClr val="002060"/>
                </a:solidFill>
                <a:effectLst/>
              </a:rPr>
              <a:t> you know.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21C6B5-6B86-46AE-82CD-6AD2C1EA34CB}"/>
              </a:ext>
            </a:extLst>
          </p:cNvPr>
          <p:cNvSpPr txBox="1"/>
          <p:nvPr/>
        </p:nvSpPr>
        <p:spPr>
          <a:xfrm>
            <a:off x="526960" y="2278662"/>
            <a:ext cx="113253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ffectLst/>
              </a:rPr>
              <a:t>For example: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	</a:t>
            </a:r>
            <a:r>
              <a:rPr lang="en-US" sz="3600" i="1" dirty="0">
                <a:solidFill>
                  <a:srgbClr val="FF0000"/>
                </a:solidFill>
              </a:rPr>
              <a:t>- houses</a:t>
            </a:r>
          </a:p>
          <a:p>
            <a:r>
              <a:rPr lang="en-US" sz="3600" i="1" dirty="0">
                <a:solidFill>
                  <a:srgbClr val="FF0000"/>
                </a:solidFill>
                <a:effectLst/>
              </a:rPr>
              <a:t>		- apartments (US)/ flats (UK)</a:t>
            </a:r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FF0000"/>
                </a:solidFill>
                <a:effectLst/>
              </a:rPr>
              <a:t>		- …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		</a:t>
            </a:r>
            <a:r>
              <a:rPr lang="en-US" sz="3600" i="1" dirty="0">
                <a:solidFill>
                  <a:srgbClr val="FF0000"/>
                </a:solidFill>
                <a:effectLst/>
              </a:rPr>
              <a:t>- …</a:t>
            </a:r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FF0000"/>
                </a:solidFill>
                <a:effectLst/>
              </a:rPr>
              <a:t>		- …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		</a:t>
            </a:r>
            <a:r>
              <a:rPr lang="en-US" sz="3600" i="1" dirty="0">
                <a:solidFill>
                  <a:srgbClr val="FF0000"/>
                </a:solidFill>
                <a:effectLst/>
              </a:rPr>
              <a:t>- …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  <a:effectLst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3E59DA-1BF3-4D98-8729-1A50D01A91E5}"/>
              </a:ext>
            </a:extLst>
          </p:cNvPr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PAIR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21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723" y="274908"/>
            <a:ext cx="9373278" cy="620841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76419" y="910414"/>
            <a:ext cx="5239994" cy="503717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i="1" dirty="0"/>
              <a:t>New words</a:t>
            </a:r>
          </a:p>
          <a:p>
            <a:pPr algn="ctr"/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</a:rPr>
              <a:t>earthscraper</a:t>
            </a:r>
            <a:endParaRPr lang="en-US" sz="4000" b="1" i="0" dirty="0">
              <a:solidFill>
                <a:srgbClr val="FFFF00"/>
              </a:solidFill>
              <a:effectLst/>
            </a:endParaRPr>
          </a:p>
          <a:p>
            <a:pPr algn="ctr"/>
            <a:r>
              <a:rPr lang="en-US" sz="4000" b="1" i="0" dirty="0">
                <a:solidFill>
                  <a:srgbClr val="FFFF00"/>
                </a:solidFill>
                <a:effectLst/>
              </a:rPr>
              <a:t>eco-friendly</a:t>
            </a:r>
          </a:p>
          <a:p>
            <a:pPr algn="ctr"/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</a:rPr>
              <a:t>smart home</a:t>
            </a:r>
            <a:b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</a:rPr>
            </a:br>
            <a:r>
              <a:rPr lang="en-US" sz="4000" b="1" i="0" dirty="0">
                <a:solidFill>
                  <a:srgbClr val="FFFF00"/>
                </a:solidFill>
                <a:effectLst/>
              </a:rPr>
              <a:t>underground megacity </a:t>
            </a:r>
            <a:endParaRPr lang="en-US" sz="20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9B13FD-3C41-433F-B6DB-07CBBB99AC4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3889" t="10049" r="2858" b="40300"/>
          <a:stretch/>
        </p:blipFill>
        <p:spPr>
          <a:xfrm>
            <a:off x="126033" y="855952"/>
            <a:ext cx="11998689" cy="3157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05AE32-FE32-4D55-9138-D79451C6C1E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43698" t="63378"/>
          <a:stretch/>
        </p:blipFill>
        <p:spPr>
          <a:xfrm>
            <a:off x="4968607" y="3999121"/>
            <a:ext cx="7176934" cy="24677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5EEF76-4084-4F48-ACAD-2D9DBCB6F3D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63378" r="63936"/>
          <a:stretch/>
        </p:blipFill>
        <p:spPr>
          <a:xfrm>
            <a:off x="68491" y="3999121"/>
            <a:ext cx="4900116" cy="2467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BB6E7F-ECC6-4EFB-A4B7-F9F7FF86E9C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21234" t="1914" r="35753" b="90902"/>
          <a:stretch/>
        </p:blipFill>
        <p:spPr>
          <a:xfrm>
            <a:off x="242368" y="312867"/>
            <a:ext cx="6528634" cy="5473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AA7A18-C615-4EA3-BE96-980919E8DDCC}"/>
              </a:ext>
            </a:extLst>
          </p:cNvPr>
          <p:cNvSpPr txBox="1"/>
          <p:nvPr/>
        </p:nvSpPr>
        <p:spPr>
          <a:xfrm>
            <a:off x="3822855" y="3360143"/>
            <a:ext cx="2170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in a city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B2B9E3-1D3A-44C6-96F0-F5D95F0D95C1}"/>
              </a:ext>
            </a:extLst>
          </p:cNvPr>
          <p:cNvSpPr txBox="1"/>
          <p:nvPr/>
        </p:nvSpPr>
        <p:spPr>
          <a:xfrm>
            <a:off x="6555037" y="3369322"/>
            <a:ext cx="2697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underground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1940F5-08A4-4A82-A0A4-7BB66ED96E11}"/>
              </a:ext>
            </a:extLst>
          </p:cNvPr>
          <p:cNvSpPr txBox="1"/>
          <p:nvPr/>
        </p:nvSpPr>
        <p:spPr>
          <a:xfrm>
            <a:off x="9814208" y="3358305"/>
            <a:ext cx="2170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on the sea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1D5F03-EF62-4615-81F6-976CA7AA642C}"/>
              </a:ext>
            </a:extLst>
          </p:cNvPr>
          <p:cNvSpPr txBox="1"/>
          <p:nvPr/>
        </p:nvSpPr>
        <p:spPr>
          <a:xfrm>
            <a:off x="3126956" y="4151523"/>
            <a:ext cx="2170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megacity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ACE448-92F2-4077-B634-1A9B8C8F00FC}"/>
              </a:ext>
            </a:extLst>
          </p:cNvPr>
          <p:cNvSpPr txBox="1"/>
          <p:nvPr/>
        </p:nvSpPr>
        <p:spPr>
          <a:xfrm>
            <a:off x="3114101" y="4733582"/>
            <a:ext cx="2460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earthscraper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AFF97D-937A-40D4-9FDA-07E3CEF05597}"/>
              </a:ext>
            </a:extLst>
          </p:cNvPr>
          <p:cNvSpPr txBox="1"/>
          <p:nvPr/>
        </p:nvSpPr>
        <p:spPr>
          <a:xfrm>
            <a:off x="3090229" y="5315639"/>
            <a:ext cx="2460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smart home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85C806-A03F-44F9-A7C3-837121B0AF15}"/>
              </a:ext>
            </a:extLst>
          </p:cNvPr>
          <p:cNvSpPr txBox="1"/>
          <p:nvPr/>
        </p:nvSpPr>
        <p:spPr>
          <a:xfrm>
            <a:off x="3112262" y="5789366"/>
            <a:ext cx="3431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eco-friendly home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F72417-E546-4FFC-AE81-4B67DA770C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235" y="323884"/>
            <a:ext cx="1943136" cy="481446"/>
          </a:xfrm>
          <a:prstGeom prst="rect">
            <a:avLst/>
          </a:prstGeom>
        </p:spPr>
      </p:pic>
      <p:sp>
        <p:nvSpPr>
          <p:cNvPr id="15" name="Rectangle 36">
            <a:hlinkClick r:id="" action="ppaction://noaction">
              <a:snd r:embed="rId14" name="CD2-TRACK 39.wav"/>
            </a:hlinkClick>
            <a:extLst>
              <a:ext uri="{FF2B5EF4-FFF2-40B4-BE49-F238E27FC236}">
                <a16:creationId xmlns:a16="http://schemas.microsoft.com/office/drawing/2014/main" id="{ED3C04FC-BA1D-4893-BCAE-E18B42016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7346" y="87280"/>
            <a:ext cx="2694590" cy="92333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endParaRPr lang="vi-VN" sz="5400" dirty="0">
              <a:solidFill>
                <a:srgbClr val="FF0000"/>
              </a:solidFill>
            </a:endParaRPr>
          </a:p>
        </p:txBody>
      </p:sp>
      <p:pic>
        <p:nvPicPr>
          <p:cNvPr id="13" name="CD2-TRACK 39">
            <a:hlinkClick r:id="" action="ppaction://media"/>
            <a:extLst>
              <a:ext uri="{FF2B5EF4-FFF2-40B4-BE49-F238E27FC236}">
                <a16:creationId xmlns:a16="http://schemas.microsoft.com/office/drawing/2014/main" id="{0B5C610B-7882-6C28-A831-F3D410853F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71001" y="301419"/>
            <a:ext cx="554831" cy="55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4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 a ci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dergr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n the s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gaci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arthscrap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mart h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co-friendly h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043281-AC54-4E88-AE57-29666B3A5C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15" y="1082509"/>
            <a:ext cx="12122039" cy="52301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059B49-08CA-4F8A-8D4B-064392F26DE0}"/>
              </a:ext>
            </a:extLst>
          </p:cNvPr>
          <p:cNvSpPr txBox="1"/>
          <p:nvPr/>
        </p:nvSpPr>
        <p:spPr>
          <a:xfrm>
            <a:off x="1916933" y="441715"/>
            <a:ext cx="80533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Unscramble the words and phrases.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15BAFF-8DFF-44DD-9C8B-E5EF882F0C61}"/>
              </a:ext>
            </a:extLst>
          </p:cNvPr>
          <p:cNvSpPr/>
          <p:nvPr/>
        </p:nvSpPr>
        <p:spPr>
          <a:xfrm>
            <a:off x="33051" y="341521"/>
            <a:ext cx="1867807" cy="66292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50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151167-BA92-468C-A7E3-F542AB21E5A4}"/>
              </a:ext>
            </a:extLst>
          </p:cNvPr>
          <p:cNvSpPr txBox="1"/>
          <p:nvPr/>
        </p:nvSpPr>
        <p:spPr>
          <a:xfrm>
            <a:off x="3172856" y="1707611"/>
            <a:ext cx="6180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	n  d e  r	     r  o u      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1A2DB3-F426-4431-8158-125CF5607467}"/>
              </a:ext>
            </a:extLst>
          </p:cNvPr>
          <p:cNvSpPr txBox="1"/>
          <p:nvPr/>
        </p:nvSpPr>
        <p:spPr>
          <a:xfrm>
            <a:off x="2675262" y="2333740"/>
            <a:ext cx="712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	u  n	     e  r    t  h  e   s	a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CE4957-382F-40CD-95A8-1CE5231E4D48}"/>
              </a:ext>
            </a:extLst>
          </p:cNvPr>
          <p:cNvSpPr txBox="1"/>
          <p:nvPr/>
        </p:nvSpPr>
        <p:spPr>
          <a:xfrm>
            <a:off x="3248141" y="2972714"/>
            <a:ext cx="6180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	n  	 t  h  e          </a:t>
            </a:r>
            <a:r>
              <a:rPr lang="en-US" sz="4400" dirty="0" err="1">
                <a:solidFill>
                  <a:srgbClr val="FF0000"/>
                </a:solidFill>
              </a:rPr>
              <a:t>e</a:t>
            </a:r>
            <a:r>
              <a:rPr lang="en-US" sz="4400" dirty="0">
                <a:solidFill>
                  <a:srgbClr val="FF0000"/>
                </a:solidFill>
              </a:rPr>
              <a:t>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A0CA8B-5FD6-4330-8FB2-C32C1018C92F}"/>
              </a:ext>
            </a:extLst>
          </p:cNvPr>
          <p:cNvSpPr txBox="1"/>
          <p:nvPr/>
        </p:nvSpPr>
        <p:spPr>
          <a:xfrm>
            <a:off x="2662409" y="3609859"/>
            <a:ext cx="6180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	m e      a	</a:t>
            </a:r>
            <a:r>
              <a:rPr lang="en-US" sz="4400" dirty="0" err="1">
                <a:solidFill>
                  <a:srgbClr val="FF0000"/>
                </a:solidFill>
              </a:rPr>
              <a:t>i</a:t>
            </a:r>
            <a:r>
              <a:rPr lang="en-US" sz="4400" dirty="0">
                <a:solidFill>
                  <a:srgbClr val="FF0000"/>
                </a:solidFill>
              </a:rPr>
              <a:t>  t   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76395C-73E6-404E-A578-C9DB927A05F4}"/>
              </a:ext>
            </a:extLst>
          </p:cNvPr>
          <p:cNvSpPr txBox="1"/>
          <p:nvPr/>
        </p:nvSpPr>
        <p:spPr>
          <a:xfrm>
            <a:off x="2671588" y="4213953"/>
            <a:ext cx="6180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	 s m a	  t 	   h  o     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B4A2A5-F8D7-46EA-A672-13C103E54BDC}"/>
              </a:ext>
            </a:extLst>
          </p:cNvPr>
          <p:cNvSpPr txBox="1"/>
          <p:nvPr/>
        </p:nvSpPr>
        <p:spPr>
          <a:xfrm>
            <a:off x="2614665" y="4840080"/>
            <a:ext cx="952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	 e  c  o	     r  </a:t>
            </a:r>
            <a:r>
              <a:rPr lang="en-US" sz="4400" dirty="0" err="1">
                <a:solidFill>
                  <a:srgbClr val="FF0000"/>
                </a:solidFill>
              </a:rPr>
              <a:t>i</a:t>
            </a:r>
            <a:r>
              <a:rPr lang="en-US" sz="4400" dirty="0">
                <a:solidFill>
                  <a:srgbClr val="FF0000"/>
                </a:solidFill>
              </a:rPr>
              <a:t>   e n 	   l   y         o  m 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B03086-C9E3-4658-8F55-1D53CD56A732}"/>
              </a:ext>
            </a:extLst>
          </p:cNvPr>
          <p:cNvSpPr txBox="1"/>
          <p:nvPr/>
        </p:nvSpPr>
        <p:spPr>
          <a:xfrm>
            <a:off x="2767065" y="5477228"/>
            <a:ext cx="952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	 	 r  t       s  c  r  a	   e  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8925B4-152C-401B-A662-A05C238A08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116" y="5744196"/>
            <a:ext cx="1943136" cy="48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2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derground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der the sea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 the sea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gacity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mart home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co-friendly home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arthscraper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591680-5422-4DE4-A39F-3F1235196C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74" y="1495163"/>
            <a:ext cx="12013885" cy="4947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00802F-6A3A-4022-AD53-69DF2E083D4F}"/>
              </a:ext>
            </a:extLst>
          </p:cNvPr>
          <p:cNvSpPr txBox="1"/>
          <p:nvPr/>
        </p:nvSpPr>
        <p:spPr>
          <a:xfrm>
            <a:off x="11017" y="144256"/>
            <a:ext cx="121029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Match the phrases in the box with the pictures, then number them.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F5ECA6-4006-4D5F-A4BC-DA5622462939}"/>
              </a:ext>
            </a:extLst>
          </p:cNvPr>
          <p:cNvSpPr txBox="1"/>
          <p:nvPr/>
        </p:nvSpPr>
        <p:spPr>
          <a:xfrm>
            <a:off x="294703" y="649995"/>
            <a:ext cx="11559447" cy="8231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txBody>
          <a:bodyPr wrap="square" anchor="b">
            <a:noAutofit/>
          </a:bodyPr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00B050"/>
                </a:solidFill>
                <a:effectLst/>
              </a:rPr>
              <a:t>1. in a city		2. underground	3. under the sea		4. on the sea</a:t>
            </a:r>
            <a:endParaRPr lang="en-US" sz="2800" dirty="0">
              <a:solidFill>
                <a:srgbClr val="00B05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00B050"/>
                </a:solidFill>
              </a:rPr>
              <a:t>5. m</a:t>
            </a:r>
            <a:r>
              <a:rPr lang="en-US" sz="2800" dirty="0">
                <a:solidFill>
                  <a:srgbClr val="00B050"/>
                </a:solidFill>
                <a:effectLst/>
              </a:rPr>
              <a:t>egacity		6. 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</a:rPr>
              <a:t>smart home	</a:t>
            </a:r>
            <a:r>
              <a:rPr lang="en-US" sz="2800" dirty="0">
                <a:solidFill>
                  <a:srgbClr val="00B050"/>
                </a:solidFill>
                <a:effectLst/>
              </a:rPr>
              <a:t>7. eco-friendly home	</a:t>
            </a:r>
            <a:r>
              <a:rPr lang="en-US" sz="2800" dirty="0">
                <a:solidFill>
                  <a:srgbClr val="00B050"/>
                </a:solidFill>
              </a:rPr>
              <a:t>8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</a:rPr>
              <a:t>. earthscraper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D13913-AE83-4FDC-91A6-E5D377717FC2}"/>
              </a:ext>
            </a:extLst>
          </p:cNvPr>
          <p:cNvSpPr txBox="1"/>
          <p:nvPr/>
        </p:nvSpPr>
        <p:spPr>
          <a:xfrm>
            <a:off x="6343650" y="1497330"/>
            <a:ext cx="480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4C711C-4152-4289-80E4-83C905BE3386}"/>
              </a:ext>
            </a:extLst>
          </p:cNvPr>
          <p:cNvSpPr txBox="1"/>
          <p:nvPr/>
        </p:nvSpPr>
        <p:spPr>
          <a:xfrm>
            <a:off x="9284970" y="3970020"/>
            <a:ext cx="480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771039-6F60-42F9-BE6E-3C3C98278314}"/>
              </a:ext>
            </a:extLst>
          </p:cNvPr>
          <p:cNvSpPr txBox="1"/>
          <p:nvPr/>
        </p:nvSpPr>
        <p:spPr>
          <a:xfrm>
            <a:off x="228600" y="1497330"/>
            <a:ext cx="480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77F838-3932-4FFA-A51C-BE41F2C3A606}"/>
              </a:ext>
            </a:extLst>
          </p:cNvPr>
          <p:cNvSpPr txBox="1"/>
          <p:nvPr/>
        </p:nvSpPr>
        <p:spPr>
          <a:xfrm>
            <a:off x="3188970" y="1497330"/>
            <a:ext cx="480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818363-4D06-4685-B677-2BFEED11A469}"/>
              </a:ext>
            </a:extLst>
          </p:cNvPr>
          <p:cNvSpPr txBox="1"/>
          <p:nvPr/>
        </p:nvSpPr>
        <p:spPr>
          <a:xfrm>
            <a:off x="6313170" y="3981450"/>
            <a:ext cx="480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FCE919-EA34-4FAE-A952-05716A176271}"/>
              </a:ext>
            </a:extLst>
          </p:cNvPr>
          <p:cNvSpPr txBox="1"/>
          <p:nvPr/>
        </p:nvSpPr>
        <p:spPr>
          <a:xfrm>
            <a:off x="9296400" y="1466850"/>
            <a:ext cx="480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27E183-7D92-4248-B81B-A6C0DE6C6A7E}"/>
              </a:ext>
            </a:extLst>
          </p:cNvPr>
          <p:cNvSpPr txBox="1"/>
          <p:nvPr/>
        </p:nvSpPr>
        <p:spPr>
          <a:xfrm>
            <a:off x="220980" y="3970020"/>
            <a:ext cx="480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41DA56-9BA3-44B2-B4C5-4ED1C7AAF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235" y="6405207"/>
            <a:ext cx="1943136" cy="48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4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derground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der the sea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 the sea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gacity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mart home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co-friendly home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arthscraper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8540</TotalTime>
  <Words>711</Words>
  <Application>Microsoft Office PowerPoint</Application>
  <PresentationFormat>Widescreen</PresentationFormat>
  <Paragraphs>128</Paragraphs>
  <Slides>24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(Body)</vt:lpstr>
      <vt:lpstr>MyriadPro-It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Vũ Trần Gia Bửu</cp:lastModifiedBy>
  <cp:revision>182</cp:revision>
  <dcterms:created xsi:type="dcterms:W3CDTF">2020-12-08T03:17:05Z</dcterms:created>
  <dcterms:modified xsi:type="dcterms:W3CDTF">2023-07-29T03:42:11Z</dcterms:modified>
</cp:coreProperties>
</file>