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303" r:id="rId2"/>
    <p:sldId id="257" r:id="rId3"/>
    <p:sldId id="324" r:id="rId4"/>
    <p:sldId id="295" r:id="rId5"/>
    <p:sldId id="322" r:id="rId6"/>
    <p:sldId id="323" r:id="rId7"/>
    <p:sldId id="261" r:id="rId8"/>
    <p:sldId id="309" r:id="rId9"/>
    <p:sldId id="299" r:id="rId10"/>
    <p:sldId id="262" r:id="rId11"/>
    <p:sldId id="263" r:id="rId12"/>
    <p:sldId id="264" r:id="rId13"/>
    <p:sldId id="270" r:id="rId14"/>
    <p:sldId id="311" r:id="rId15"/>
    <p:sldId id="325" r:id="rId16"/>
    <p:sldId id="315" r:id="rId17"/>
    <p:sldId id="280" r:id="rId18"/>
    <p:sldId id="319" r:id="rId19"/>
    <p:sldId id="320" r:id="rId20"/>
    <p:sldId id="321" r:id="rId21"/>
    <p:sldId id="301" r:id="rId22"/>
    <p:sldId id="284" r:id="rId23"/>
    <p:sldId id="286" r:id="rId24"/>
    <p:sldId id="287" r:id="rId25"/>
    <p:sldId id="267" r:id="rId26"/>
    <p:sldId id="314"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Verdana" panose="020B0604030504040204" pitchFamily="34" charset="0"/>
      <p:regular r:id="rId37"/>
      <p:bold r:id="rId38"/>
      <p:italic r:id="rId39"/>
      <p:boldItalic r:id="rId40"/>
    </p:embeddedFont>
    <p:embeddedFont>
      <p:font typeface="VNI-Times" panose="020B0604020202020204"/>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69" autoAdjust="0"/>
  </p:normalViewPr>
  <p:slideViewPr>
    <p:cSldViewPr>
      <p:cViewPr>
        <p:scale>
          <a:sx n="73" d="100"/>
          <a:sy n="73" d="100"/>
        </p:scale>
        <p:origin x="4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79788-CCBF-410D-8D9F-9812D35E5D5D}" type="datetimeFigureOut">
              <a:rPr lang="en-US" smtClean="0"/>
              <a:t>4/8/2022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0C993-A15A-4531-A761-2B569D6CA468}" type="slidenum">
              <a:rPr lang="en-US" smtClean="0"/>
              <a:t>‹#›</a:t>
            </a:fld>
            <a:endParaRPr lang="en-US"/>
          </a:p>
        </p:txBody>
      </p:sp>
    </p:spTree>
    <p:extLst>
      <p:ext uri="{BB962C8B-B14F-4D97-AF65-F5344CB8AC3E}">
        <p14:creationId xmlns:p14="http://schemas.microsoft.com/office/powerpoint/2010/main" val="376365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DB519-31C8-4C40-97AE-CB5A27DAD64F}" type="slidenum">
              <a:rPr lang="en-US"/>
              <a:pPr/>
              <a:t>21</a:t>
            </a:fld>
            <a:endParaRPr lang="en-US"/>
          </a:p>
        </p:txBody>
      </p:sp>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p:txBody>
          <a:bodyPr/>
          <a:lstStyle/>
          <a:p>
            <a:r>
              <a:rPr lang="en-US" u="sng"/>
              <a:t>Slide 20</a:t>
            </a:r>
            <a:r>
              <a:rPr lang="en-US"/>
              <a:t>: Van dung.C8a-Tra loi.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96F50F-5E46-4190-B3D3-49B7FB02B90F}"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F50F-5E46-4190-B3D3-49B7FB02B90F}"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F50F-5E46-4190-B3D3-49B7FB02B90F}"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pic>
        <p:nvPicPr>
          <p:cNvPr id="2"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328271"/>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F50F-5E46-4190-B3D3-49B7FB02B90F}"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96F50F-5E46-4190-B3D3-49B7FB02B90F}"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96F50F-5E46-4190-B3D3-49B7FB02B90F}"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96F50F-5E46-4190-B3D3-49B7FB02B90F}" type="datetimeFigureOut">
              <a:rPr lang="en-US" smtClean="0"/>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96F50F-5E46-4190-B3D3-49B7FB02B90F}" type="datetimeFigureOut">
              <a:rPr lang="en-US" smtClean="0"/>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6F50F-5E46-4190-B3D3-49B7FB02B90F}" type="datetimeFigureOut">
              <a:rPr lang="en-US" smtClean="0"/>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96F50F-5E46-4190-B3D3-49B7FB02B90F}"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96F50F-5E46-4190-B3D3-49B7FB02B90F}"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6F50F-5E46-4190-B3D3-49B7FB02B90F}" type="datetimeFigureOut">
              <a:rPr lang="en-US" smtClean="0"/>
              <a:t>4/8/2022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B956B-E33B-41B5-A489-4F6396F924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2.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hyperlink" Target="file:///C:\Documents%20and%20Settings\family\My%20Documents\Downloads\Documents\lop%207a.x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6" descr="3d bi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94054" y="238882"/>
            <a:ext cx="1048224" cy="50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3d bi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38661">
            <a:off x="4343757" y="3429001"/>
            <a:ext cx="1046924" cy="5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3d bi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38661">
            <a:off x="6171000" y="961572"/>
            <a:ext cx="1046923" cy="5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3" descr="BIRD_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81932" y="441477"/>
            <a:ext cx="808927" cy="7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5" descr="25">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68783" y="4343703"/>
            <a:ext cx="1851949" cy="205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7" descr="FIREWK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164" y="5214561"/>
            <a:ext cx="1421475" cy="152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0" descr="FIREWK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2105" y="5389943"/>
            <a:ext cx="1420175" cy="152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58115" y="2286000"/>
            <a:ext cx="46858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các em!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26297274"/>
      </p:ext>
    </p:extLst>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00"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533400" y="5562600"/>
            <a:ext cx="8077200" cy="10772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b="1" dirty="0">
                <a:solidFill>
                  <a:srgbClr val="660033"/>
                </a:solidFill>
                <a:cs typeface="Times New Roman" panose="02020603050405020304" pitchFamily="18" charset="0"/>
              </a:rPr>
              <a:t>Ma </a:t>
            </a:r>
            <a:r>
              <a:rPr lang="en-US" sz="3200" b="1" dirty="0" err="1">
                <a:solidFill>
                  <a:srgbClr val="660033"/>
                </a:solidFill>
                <a:cs typeface="Times New Roman" panose="02020603050405020304" pitchFamily="18" charset="0"/>
              </a:rPr>
              <a:t>sát</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trượt</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giữa</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dây</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cung</a:t>
            </a:r>
            <a:r>
              <a:rPr lang="en-US" sz="3200" b="1" dirty="0">
                <a:solidFill>
                  <a:srgbClr val="660033"/>
                </a:solidFill>
                <a:cs typeface="Times New Roman" panose="02020603050405020304" pitchFamily="18" charset="0"/>
              </a:rPr>
              <a:t> ở </a:t>
            </a:r>
            <a:r>
              <a:rPr lang="en-US" sz="3200" b="1" dirty="0" err="1">
                <a:solidFill>
                  <a:srgbClr val="660033"/>
                </a:solidFill>
                <a:cs typeface="Times New Roman" panose="02020603050405020304" pitchFamily="18" charset="0"/>
              </a:rPr>
              <a:t>cần</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kéo</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của</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đàn</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violon</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với</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dây</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đàn</a:t>
            </a:r>
            <a:r>
              <a:rPr lang="en-US" sz="3200" b="1" dirty="0">
                <a:solidFill>
                  <a:srgbClr val="660033"/>
                </a:solidFill>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6900"/>
                                        </p:tgtEl>
                                        <p:attrNameLst>
                                          <p:attrName>style.visibility</p:attrName>
                                        </p:attrNameLst>
                                      </p:cBhvr>
                                      <p:to>
                                        <p:strVal val="visible"/>
                                      </p:to>
                                    </p:set>
                                    <p:animEffect transition="in" filter="wheel(1)">
                                      <p:cBhvr>
                                        <p:cTn id="7" dur="2000"/>
                                        <p:tgtEl>
                                          <p:spTgt spid="3690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70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k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9" name="Picture 9"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2057400"/>
            <a:ext cx="2203450" cy="2203451"/>
          </a:xfrm>
          <a:prstGeom prst="rect">
            <a:avLst/>
          </a:prstGeom>
          <a:noFill/>
          <a:extLst>
            <a:ext uri="{909E8E84-426E-40DD-AFC4-6F175D3DCCD1}">
              <a14:hiddenFill xmlns:a14="http://schemas.microsoft.com/office/drawing/2010/main">
                <a:solidFill>
                  <a:srgbClr val="FFFFFF"/>
                </a:solidFill>
              </a14:hiddenFill>
            </a:ext>
          </a:extLst>
        </p:spPr>
      </p:pic>
      <p:sp>
        <p:nvSpPr>
          <p:cNvPr id="76810" name="Rectangle 10"/>
          <p:cNvSpPr>
            <a:spLocks noChangeArrowheads="1"/>
          </p:cNvSpPr>
          <p:nvPr/>
        </p:nvSpPr>
        <p:spPr bwMode="auto">
          <a:xfrm>
            <a:off x="3430588" y="2057401"/>
            <a:ext cx="1524000" cy="1538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grpSp>
        <p:nvGrpSpPr>
          <p:cNvPr id="76826" name="Group 26"/>
          <p:cNvGrpSpPr/>
          <p:nvPr/>
        </p:nvGrpSpPr>
        <p:grpSpPr bwMode="auto">
          <a:xfrm>
            <a:off x="685802" y="4267200"/>
            <a:ext cx="8239125" cy="52387"/>
            <a:chOff x="432" y="2535"/>
            <a:chExt cx="5190" cy="33"/>
          </a:xfrm>
        </p:grpSpPr>
        <p:sp>
          <p:nvSpPr>
            <p:cNvPr id="76818" name="Line 18"/>
            <p:cNvSpPr>
              <a:spLocks noChangeShapeType="1"/>
            </p:cNvSpPr>
            <p:nvPr/>
          </p:nvSpPr>
          <p:spPr bwMode="auto">
            <a:xfrm>
              <a:off x="432" y="2535"/>
              <a:ext cx="518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5" name="Line 25"/>
            <p:cNvSpPr>
              <a:spLocks noChangeShapeType="1"/>
            </p:cNvSpPr>
            <p:nvPr/>
          </p:nvSpPr>
          <p:spPr bwMode="auto">
            <a:xfrm>
              <a:off x="438" y="2568"/>
              <a:ext cx="5184" cy="0"/>
            </a:xfrm>
            <a:prstGeom prst="line">
              <a:avLst/>
            </a:prstGeom>
            <a:noFill/>
            <a:ln w="76200">
              <a:pattFill prst="dkUpDiag">
                <a:fgClr>
                  <a:schemeClr val="tx1"/>
                </a:fgClr>
                <a:bgClr>
                  <a:srgbClr val="FFFFFF"/>
                </a:bgClr>
              </a:patt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04" name="Rectangle 4"/>
          <p:cNvSpPr>
            <a:spLocks noChangeArrowheads="1"/>
          </p:cNvSpPr>
          <p:nvPr/>
        </p:nvSpPr>
        <p:spPr bwMode="auto">
          <a:xfrm>
            <a:off x="5842000" y="3659187"/>
            <a:ext cx="152400" cy="304800"/>
          </a:xfrm>
          <a:prstGeom prst="rect">
            <a:avLst/>
          </a:prstGeom>
          <a:gradFill rotWithShape="1">
            <a:gsLst>
              <a:gs pos="0">
                <a:srgbClr val="FFCCFF"/>
              </a:gs>
              <a:gs pos="100000">
                <a:srgbClr val="FFCC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5" name="Rectangle 5"/>
          <p:cNvSpPr>
            <a:spLocks noChangeArrowheads="1"/>
          </p:cNvSpPr>
          <p:nvPr/>
        </p:nvSpPr>
        <p:spPr bwMode="auto">
          <a:xfrm>
            <a:off x="5689600" y="3659187"/>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6" name="Rectangle 6"/>
          <p:cNvSpPr>
            <a:spLocks noChangeArrowheads="1"/>
          </p:cNvSpPr>
          <p:nvPr/>
        </p:nvSpPr>
        <p:spPr bwMode="auto">
          <a:xfrm>
            <a:off x="5994400" y="3659187"/>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7" name="Rectangle 7"/>
          <p:cNvSpPr>
            <a:spLocks noChangeArrowheads="1"/>
          </p:cNvSpPr>
          <p:nvPr/>
        </p:nvSpPr>
        <p:spPr bwMode="auto">
          <a:xfrm>
            <a:off x="6299200" y="3659187"/>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8" name="Rectangle 8"/>
          <p:cNvSpPr>
            <a:spLocks noChangeArrowheads="1"/>
          </p:cNvSpPr>
          <p:nvPr/>
        </p:nvSpPr>
        <p:spPr bwMode="auto">
          <a:xfrm>
            <a:off x="6146800" y="3659187"/>
            <a:ext cx="152400" cy="304800"/>
          </a:xfrm>
          <a:prstGeom prst="rect">
            <a:avLst/>
          </a:prstGeom>
          <a:gradFill rotWithShape="1">
            <a:gsLst>
              <a:gs pos="0">
                <a:srgbClr val="FFCCFF"/>
              </a:gs>
              <a:gs pos="100000">
                <a:srgbClr val="FFCC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1" name="Rectangle 11"/>
          <p:cNvSpPr>
            <a:spLocks noChangeArrowheads="1"/>
          </p:cNvSpPr>
          <p:nvPr/>
        </p:nvSpPr>
        <p:spPr bwMode="auto">
          <a:xfrm>
            <a:off x="2439988" y="2199387"/>
            <a:ext cx="12954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2" name="Oval 12"/>
          <p:cNvSpPr>
            <a:spLocks noChangeArrowheads="1"/>
          </p:cNvSpPr>
          <p:nvPr/>
        </p:nvSpPr>
        <p:spPr bwMode="auto">
          <a:xfrm>
            <a:off x="3432177" y="3633787"/>
            <a:ext cx="593725" cy="338139"/>
          </a:xfrm>
          <a:prstGeom prst="ellipse">
            <a:avLst/>
          </a:prstGeom>
          <a:noFill/>
          <a:ln w="57150">
            <a:solidFill>
              <a:schemeClr val="bg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3" name="Rectangle 13"/>
          <p:cNvSpPr>
            <a:spLocks noChangeArrowheads="1"/>
          </p:cNvSpPr>
          <p:nvPr/>
        </p:nvSpPr>
        <p:spPr bwMode="auto">
          <a:xfrm>
            <a:off x="3735388" y="3570287"/>
            <a:ext cx="2741612" cy="4572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4" name="Oval 14"/>
          <p:cNvSpPr>
            <a:spLocks noChangeArrowheads="1"/>
          </p:cNvSpPr>
          <p:nvPr/>
        </p:nvSpPr>
        <p:spPr bwMode="auto">
          <a:xfrm>
            <a:off x="6464300" y="3735387"/>
            <a:ext cx="228600" cy="152400"/>
          </a:xfrm>
          <a:prstGeom prst="ellipse">
            <a:avLst/>
          </a:prstGeom>
          <a:noFill/>
          <a:ln w="38100">
            <a:solidFill>
              <a:schemeClr val="bg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5" name="AutoShape 15" descr="Papyrus"/>
          <p:cNvSpPr>
            <a:spLocks noChangeArrowheads="1"/>
          </p:cNvSpPr>
          <p:nvPr/>
        </p:nvSpPr>
        <p:spPr bwMode="auto">
          <a:xfrm>
            <a:off x="6604000" y="3417887"/>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6" name="AutoShape 16"/>
          <p:cNvSpPr>
            <a:spLocks noChangeArrowheads="1"/>
          </p:cNvSpPr>
          <p:nvPr/>
        </p:nvSpPr>
        <p:spPr bwMode="auto">
          <a:xfrm>
            <a:off x="7366000" y="2605087"/>
            <a:ext cx="685800" cy="990600"/>
          </a:xfrm>
          <a:prstGeom prst="can">
            <a:avLst>
              <a:gd name="adj" fmla="val 36111"/>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7" name="Oval 17"/>
          <p:cNvSpPr>
            <a:spLocks noChangeArrowheads="1"/>
          </p:cNvSpPr>
          <p:nvPr/>
        </p:nvSpPr>
        <p:spPr bwMode="auto">
          <a:xfrm>
            <a:off x="7632700" y="2503487"/>
            <a:ext cx="152400" cy="228600"/>
          </a:xfrm>
          <a:prstGeom prst="ellipse">
            <a:avLst/>
          </a:prstGeom>
          <a:noFill/>
          <a:ln w="38100">
            <a:solidFill>
              <a:schemeClr val="bg2"/>
            </a:solidFill>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9" name="Line 19"/>
          <p:cNvSpPr>
            <a:spLocks noChangeShapeType="1"/>
          </p:cNvSpPr>
          <p:nvPr/>
        </p:nvSpPr>
        <p:spPr bwMode="auto">
          <a:xfrm flipH="1">
            <a:off x="5410200" y="3824287"/>
            <a:ext cx="1143000" cy="0"/>
          </a:xfrm>
          <a:prstGeom prst="line">
            <a:avLst/>
          </a:prstGeom>
          <a:noFill/>
          <a:ln w="57150">
            <a:solidFill>
              <a:srgbClr val="0000FF"/>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76820" name="Line 20"/>
          <p:cNvSpPr>
            <a:spLocks noChangeShapeType="1"/>
          </p:cNvSpPr>
          <p:nvPr/>
        </p:nvSpPr>
        <p:spPr bwMode="auto">
          <a:xfrm rot="10800000" flipH="1">
            <a:off x="7486197" y="4216171"/>
            <a:ext cx="1143000" cy="0"/>
          </a:xfrm>
          <a:prstGeom prst="line">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1" name="Text Box 21"/>
          <p:cNvSpPr txBox="1">
            <a:spLocks noChangeArrowheads="1"/>
          </p:cNvSpPr>
          <p:nvPr/>
        </p:nvSpPr>
        <p:spPr bwMode="auto">
          <a:xfrm>
            <a:off x="5435600" y="3214689"/>
            <a:ext cx="60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latin typeface="Times New Roman" panose="02020603050405020304" pitchFamily="18" charset="0"/>
              </a:rPr>
              <a:t>F</a:t>
            </a:r>
            <a:r>
              <a:rPr lang="en-US" sz="3200" b="1" baseline="-25000">
                <a:latin typeface="Times New Roman" panose="02020603050405020304" pitchFamily="18" charset="0"/>
              </a:rPr>
              <a:t>k</a:t>
            </a:r>
          </a:p>
        </p:txBody>
      </p:sp>
      <p:sp>
        <p:nvSpPr>
          <p:cNvPr id="76822" name="Line 22"/>
          <p:cNvSpPr>
            <a:spLocks noChangeShapeType="1"/>
          </p:cNvSpPr>
          <p:nvPr/>
        </p:nvSpPr>
        <p:spPr bwMode="auto">
          <a:xfrm>
            <a:off x="5511800" y="3214687"/>
            <a:ext cx="228600"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76823" name="Text Box 23"/>
          <p:cNvSpPr txBox="1">
            <a:spLocks noChangeArrowheads="1"/>
          </p:cNvSpPr>
          <p:nvPr/>
        </p:nvSpPr>
        <p:spPr bwMode="auto">
          <a:xfrm>
            <a:off x="7785100" y="4368573"/>
            <a:ext cx="9488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err="1">
                <a:solidFill>
                  <a:srgbClr val="FF0000"/>
                </a:solidFill>
                <a:latin typeface="Times New Roman" panose="02020603050405020304" pitchFamily="18" charset="0"/>
              </a:rPr>
              <a:t>F</a:t>
            </a:r>
            <a:r>
              <a:rPr lang="en-US" sz="3200" b="1" baseline="-25000" dirty="0" err="1">
                <a:solidFill>
                  <a:srgbClr val="FF0000"/>
                </a:solidFill>
                <a:latin typeface="Times New Roman" panose="02020603050405020304" pitchFamily="18" charset="0"/>
              </a:rPr>
              <a:t>msn</a:t>
            </a:r>
            <a:endParaRPr lang="en-US" sz="3200" b="1" baseline="-25000" dirty="0">
              <a:solidFill>
                <a:srgbClr val="FF0000"/>
              </a:solidFill>
              <a:latin typeface="Times New Roman" panose="02020603050405020304" pitchFamily="18" charset="0"/>
            </a:endParaRPr>
          </a:p>
        </p:txBody>
      </p:sp>
      <p:sp>
        <p:nvSpPr>
          <p:cNvPr id="76824" name="Line 24"/>
          <p:cNvSpPr>
            <a:spLocks noChangeShapeType="1"/>
          </p:cNvSpPr>
          <p:nvPr/>
        </p:nvSpPr>
        <p:spPr bwMode="auto">
          <a:xfrm>
            <a:off x="7772400" y="4432071"/>
            <a:ext cx="474436" cy="0"/>
          </a:xfrm>
          <a:prstGeom prst="line">
            <a:avLst/>
          </a:prstGeom>
          <a:noFill/>
          <a:ln w="2857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8" name="Text Box 15"/>
          <p:cNvSpPr txBox="1">
            <a:spLocks noChangeArrowheads="1"/>
          </p:cNvSpPr>
          <p:nvPr/>
        </p:nvSpPr>
        <p:spPr bwMode="auto">
          <a:xfrm>
            <a:off x="457200" y="903988"/>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00"/>
                </a:solidFill>
                <a:latin typeface="Times New Roman" panose="02020603050405020304" pitchFamily="18" charset="0"/>
              </a:rPr>
              <a:t>2.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nghỉ</a:t>
            </a:r>
            <a:endParaRPr lang="en-US" sz="3200" b="1" dirty="0">
              <a:solidFill>
                <a:srgbClr val="FF0000"/>
              </a:solidFill>
              <a:latin typeface="Times New Roman" panose="02020603050405020304" pitchFamily="18" charset="0"/>
            </a:endParaRPr>
          </a:p>
        </p:txBody>
      </p:sp>
      <p:sp>
        <p:nvSpPr>
          <p:cNvPr id="30" name="Rectangle 29"/>
          <p:cNvSpPr/>
          <p:nvPr/>
        </p:nvSpPr>
        <p:spPr>
          <a:xfrm>
            <a:off x="475345" y="1513587"/>
            <a:ext cx="8211457" cy="1077218"/>
          </a:xfrm>
          <a:prstGeom prst="rect">
            <a:avLst/>
          </a:prstGeom>
          <a:solidFill>
            <a:schemeClr val="accent5">
              <a:lumMod val="60000"/>
              <a:lumOff val="40000"/>
            </a:schemeClr>
          </a:solidFill>
        </p:spPr>
        <p:txBody>
          <a:bodyPr wrap="square">
            <a:spAutoFit/>
          </a:bodyPr>
          <a:lstStyle/>
          <a:p>
            <a:pPr algn="just"/>
            <a:r>
              <a:rPr lang="en-US" sz="3200" dirty="0" err="1">
                <a:solidFill>
                  <a:srgbClr val="0000FF"/>
                </a:solidFill>
                <a:latin typeface="Times New Roman" panose="02020603050405020304" pitchFamily="18" charset="0"/>
                <a:cs typeface="Times New Roman" panose="02020603050405020304" pitchFamily="18" charset="0"/>
              </a:rPr>
              <a:t>Vật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yên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tỏ</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giữa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lực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dụng</a:t>
            </a:r>
            <a:r>
              <a:rPr lang="en-US" sz="3200" dirty="0">
                <a:solidFill>
                  <a:srgbClr val="0000FF"/>
                </a:solidFill>
                <a:latin typeface="Times New Roman" panose="02020603050405020304" pitchFamily="18" charset="0"/>
                <a:cs typeface="Times New Roman" panose="02020603050405020304" pitchFamily="18" charset="0"/>
              </a:rPr>
              <a:t>. </a:t>
            </a:r>
          </a:p>
        </p:txBody>
      </p:sp>
      <p:sp>
        <p:nvSpPr>
          <p:cNvPr id="32" name="TextBox 31"/>
          <p:cNvSpPr txBox="1"/>
          <p:nvPr/>
        </p:nvSpPr>
        <p:spPr>
          <a:xfrm>
            <a:off x="475343" y="4967282"/>
            <a:ext cx="8267700" cy="1897955"/>
          </a:xfrm>
          <a:prstGeom prst="rect">
            <a:avLst/>
          </a:prstGeom>
          <a:solidFill>
            <a:srgbClr val="FFC000"/>
          </a:solidFill>
        </p:spPr>
        <p:txBody>
          <a:bodyPr wrap="square" rtlCol="0">
            <a:spAutoFit/>
          </a:bodyPr>
          <a:lstStyle/>
          <a:p>
            <a:pPr marL="457200" indent="-457200" algn="just">
              <a:buFont typeface="Wingdings" panose="05000000000000000000" pitchFamily="2" charset="2"/>
              <a:buChar char="?"/>
            </a:pPr>
            <a:r>
              <a:rPr lang="en-US" sz="3200" b="1" dirty="0" err="1">
                <a:latin typeface="Times New Roman" panose="02020603050405020304" pitchFamily="18" charset="0"/>
                <a:cs typeface="Times New Roman" panose="02020603050405020304" pitchFamily="18" charset="0"/>
              </a:rPr>
              <a:t>Lực</a:t>
            </a:r>
            <a:r>
              <a:rPr lang="en-US" sz="3200" b="1" dirty="0">
                <a:latin typeface="Times New Roman" panose="02020603050405020304" pitchFamily="18" charset="0"/>
                <a:cs typeface="Times New Roman" panose="02020603050405020304" pitchFamily="18" charset="0"/>
              </a:rPr>
              <a:t> ma </a:t>
            </a:r>
            <a:r>
              <a:rPr lang="en-US" sz="3200" b="1" dirty="0" err="1">
                <a:latin typeface="Times New Roman" panose="02020603050405020304" pitchFamily="18" charset="0"/>
                <a:cs typeface="Times New Roman" panose="02020603050405020304" pitchFamily="18" charset="0"/>
              </a:rPr>
              <a:t>sát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đứng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ngay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kéo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đẩ</a:t>
            </a:r>
            <a:r>
              <a:rPr lang="en-US" sz="3200" b="1" dirty="0">
                <a:latin typeface="Times New Roman" panose="02020603050405020304" pitchFamily="18" charset="0"/>
                <a:cs typeface="Times New Roman" panose="02020603050405020304" pitchFamily="18" charset="0"/>
              </a:rPr>
              <a:t>y.</a:t>
            </a:r>
          </a:p>
          <a:p>
            <a:pPr marL="457200" indent="-457200" algn="ctr">
              <a:buFont typeface="Wingdings" panose="05000000000000000000" pitchFamily="2" charset="2"/>
              <a:buChar char="?"/>
            </a:pP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lớn</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rPr>
              <a:t>F</a:t>
            </a:r>
            <a:r>
              <a:rPr lang="en-US" sz="3200" b="1" baseline="-25000" dirty="0" err="1">
                <a:solidFill>
                  <a:srgbClr val="FF0000"/>
                </a:solidFill>
                <a:latin typeface="Times New Roman" panose="02020603050405020304" pitchFamily="18" charset="0"/>
              </a:rPr>
              <a:t>msn</a:t>
            </a:r>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rPr>
              <a:t>F</a:t>
            </a:r>
            <a:r>
              <a:rPr lang="en-US" sz="3200" b="1" baseline="-25000" dirty="0" err="1">
                <a:solidFill>
                  <a:srgbClr val="FF0000"/>
                </a:solidFill>
                <a:latin typeface="Times New Roman" panose="02020603050405020304" pitchFamily="18" charset="0"/>
              </a:rPr>
              <a:t>td</a:t>
            </a:r>
            <a:endParaRPr lang="en-US" sz="3200" b="1" baseline="-25000" dirty="0">
              <a:solidFill>
                <a:srgbClr val="FF0000"/>
              </a:solidFill>
              <a:latin typeface="Times New Roman" panose="02020603050405020304" pitchFamily="18" charset="0"/>
            </a:endParaRPr>
          </a:p>
          <a:p>
            <a:pPr marL="457200" indent="-457200" algn="ctr">
              <a:buFont typeface="Wingdings" panose="05000000000000000000" pitchFamily="2" charset="2"/>
              <a:buChar char="?"/>
            </a:pPr>
            <a:endParaRPr lang="en-US" sz="3200" b="1" baseline="-25000" dirty="0">
              <a:solidFill>
                <a:srgbClr val="FF0000"/>
              </a:solidFill>
              <a:latin typeface="Times New Roman" panose="02020603050405020304" pitchFamily="18" charset="0"/>
            </a:endParaRPr>
          </a:p>
        </p:txBody>
      </p:sp>
      <p:sp>
        <p:nvSpPr>
          <p:cNvPr id="29" name="Text Box 11">
            <a:extLst>
              <a:ext uri="{FF2B5EF4-FFF2-40B4-BE49-F238E27FC236}">
                <a16:creationId xmlns:a16="http://schemas.microsoft.com/office/drawing/2014/main" id="{A44A1AB6-5A29-412A-B7DB-B4A2C2B94749}"/>
              </a:ext>
            </a:extLst>
          </p:cNvPr>
          <p:cNvSpPr txBox="1">
            <a:spLocks noChangeArrowheads="1"/>
          </p:cNvSpPr>
          <p:nvPr/>
        </p:nvSpPr>
        <p:spPr bwMode="auto">
          <a:xfrm>
            <a:off x="247197" y="233579"/>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800" b="1" dirty="0">
                <a:solidFill>
                  <a:srgbClr val="0000FF"/>
                </a:solidFill>
                <a:latin typeface="Times New Roman" panose="02020603050405020304" pitchFamily="18" charset="0"/>
              </a:rPr>
              <a:t>II. </a:t>
            </a:r>
            <a:r>
              <a:rPr lang="en-US" sz="2800" b="1" u="sng" dirty="0">
                <a:solidFill>
                  <a:srgbClr val="0000FF"/>
                </a:solidFill>
                <a:latin typeface="Times New Roman" panose="02020603050405020304" pitchFamily="18" charset="0"/>
              </a:rPr>
              <a:t> PHÂN LOẠI LỰC MA SÁT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0" nodeType="clickEffect">
                                  <p:stCondLst>
                                    <p:cond delay="0"/>
                                  </p:stCondLst>
                                  <p:childTnLst>
                                    <p:animMotion origin="layout" path="M -2.5E-6 1.85185E-6 L -0.08333 1.85185E-6 " pathEditMode="relative" rAng="0" ptsTypes="AA">
                                      <p:cBhvr>
                                        <p:cTn id="17" dur="2000" fill="hold"/>
                                        <p:tgtEl>
                                          <p:spTgt spid="76812"/>
                                        </p:tgtEl>
                                        <p:attrNameLst>
                                          <p:attrName>ppt_x</p:attrName>
                                          <p:attrName>ppt_y</p:attrName>
                                        </p:attrNameLst>
                                      </p:cBhvr>
                                      <p:rCtr x="-4167" y="0"/>
                                    </p:animMotion>
                                  </p:childTnLst>
                                </p:cTn>
                              </p:par>
                              <p:par>
                                <p:cTn id="18" presetID="0" presetClass="path" presetSubtype="0" accel="50000" decel="50000" fill="hold" grpId="0" nodeType="withEffect">
                                  <p:stCondLst>
                                    <p:cond delay="0"/>
                                  </p:stCondLst>
                                  <p:childTnLst>
                                    <p:animMotion origin="layout" path="M 3.05556E-6 2.96296E-6 L -0.08334 2.96296E-6 " pathEditMode="relative" rAng="0" ptsTypes="AA">
                                      <p:cBhvr>
                                        <p:cTn id="19" dur="2000" fill="hold"/>
                                        <p:tgtEl>
                                          <p:spTgt spid="76810"/>
                                        </p:tgtEl>
                                        <p:attrNameLst>
                                          <p:attrName>ppt_x</p:attrName>
                                          <p:attrName>ppt_y</p:attrName>
                                        </p:attrNameLst>
                                      </p:cBhvr>
                                      <p:rCtr x="-4167" y="0"/>
                                    </p:animMotion>
                                  </p:childTnLst>
                                </p:cTn>
                              </p:par>
                              <p:par>
                                <p:cTn id="20" presetID="0" presetClass="path" presetSubtype="0" accel="50000" decel="50000" fill="hold" grpId="0" nodeType="withEffect">
                                  <p:stCondLst>
                                    <p:cond delay="0"/>
                                  </p:stCondLst>
                                  <p:childTnLst>
                                    <p:animMotion origin="layout" path="M -3.61111E-6 -7.40741E-7 L -0.08333 -7.40741E-7 " pathEditMode="relative" rAng="0" ptsTypes="AA">
                                      <p:cBhvr>
                                        <p:cTn id="21" dur="2000" fill="hold"/>
                                        <p:tgtEl>
                                          <p:spTgt spid="76811"/>
                                        </p:tgtEl>
                                        <p:attrNameLst>
                                          <p:attrName>ppt_x</p:attrName>
                                          <p:attrName>ppt_y</p:attrName>
                                        </p:attrNameLst>
                                      </p:cBhvr>
                                      <p:rCtr x="-4167" y="0"/>
                                    </p:animMotion>
                                  </p:childTnLst>
                                </p:cTn>
                              </p:par>
                              <p:par>
                                <p:cTn id="22" presetID="0" presetClass="path" presetSubtype="0" accel="50000" decel="50000" fill="hold" nodeType="withEffect">
                                  <p:stCondLst>
                                    <p:cond delay="0"/>
                                  </p:stCondLst>
                                  <p:childTnLst>
                                    <p:animMotion origin="layout" path="M -1.11111E-6 1.85185E-6 L -0.08333 1.85185E-6 " pathEditMode="relative" rAng="0" ptsTypes="AA">
                                      <p:cBhvr>
                                        <p:cTn id="23" dur="2000" fill="hold"/>
                                        <p:tgtEl>
                                          <p:spTgt spid="76809"/>
                                        </p:tgtEl>
                                        <p:attrNameLst>
                                          <p:attrName>ppt_x</p:attrName>
                                          <p:attrName>ppt_y</p:attrName>
                                        </p:attrNameLst>
                                      </p:cBhvr>
                                      <p:rCtr x="-4167" y="0"/>
                                    </p:animMotion>
                                  </p:childTnLst>
                                </p:cTn>
                              </p:par>
                              <p:par>
                                <p:cTn id="24" presetID="0" presetClass="path" presetSubtype="0" accel="50000" decel="50000" fill="hold" grpId="0" nodeType="withEffect">
                                  <p:stCondLst>
                                    <p:cond delay="0"/>
                                  </p:stCondLst>
                                  <p:childTnLst>
                                    <p:animMotion origin="layout" path="M -3.33333E-6 4.81481E-6 L -0.08333 4.81481E-6 " pathEditMode="relative" rAng="0" ptsTypes="AA">
                                      <p:cBhvr>
                                        <p:cTn id="25" dur="2000" fill="hold"/>
                                        <p:tgtEl>
                                          <p:spTgt spid="76813"/>
                                        </p:tgtEl>
                                        <p:attrNameLst>
                                          <p:attrName>ppt_x</p:attrName>
                                          <p:attrName>ppt_y</p:attrName>
                                        </p:attrNameLst>
                                      </p:cBhvr>
                                      <p:rCtr x="-4167" y="0"/>
                                    </p:animMotion>
                                  </p:childTnLst>
                                </p:cTn>
                              </p:par>
                            </p:childTnLst>
                          </p:cTn>
                        </p:par>
                        <p:par>
                          <p:cTn id="26" fill="hold">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76819"/>
                                        </p:tgtEl>
                                        <p:attrNameLst>
                                          <p:attrName>style.visibility</p:attrName>
                                        </p:attrNameLst>
                                      </p:cBhvr>
                                      <p:to>
                                        <p:strVal val="visible"/>
                                      </p:to>
                                    </p:set>
                                    <p:animEffect transition="in" filter="blinds(horizontal)">
                                      <p:cBhvr>
                                        <p:cTn id="29" dur="500"/>
                                        <p:tgtEl>
                                          <p:spTgt spid="7681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6821"/>
                                        </p:tgtEl>
                                        <p:attrNameLst>
                                          <p:attrName>style.visibility</p:attrName>
                                        </p:attrNameLst>
                                      </p:cBhvr>
                                      <p:to>
                                        <p:strVal val="visible"/>
                                      </p:to>
                                    </p:set>
                                    <p:animEffect transition="in" filter="blinds(horizontal)">
                                      <p:cBhvr>
                                        <p:cTn id="32" dur="500"/>
                                        <p:tgtEl>
                                          <p:spTgt spid="768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6822"/>
                                        </p:tgtEl>
                                        <p:attrNameLst>
                                          <p:attrName>style.visibility</p:attrName>
                                        </p:attrNameLst>
                                      </p:cBhvr>
                                      <p:to>
                                        <p:strVal val="visible"/>
                                      </p:to>
                                    </p:set>
                                    <p:animEffect transition="in" filter="blinds(horizontal)">
                                      <p:cBhvr>
                                        <p:cTn id="35" dur="500"/>
                                        <p:tgtEl>
                                          <p:spTgt spid="7682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6820"/>
                                        </p:tgtEl>
                                        <p:attrNameLst>
                                          <p:attrName>style.visibility</p:attrName>
                                        </p:attrNameLst>
                                      </p:cBhvr>
                                      <p:to>
                                        <p:strVal val="visible"/>
                                      </p:to>
                                    </p:set>
                                    <p:animEffect transition="in" filter="blinds(horizontal)">
                                      <p:cBhvr>
                                        <p:cTn id="45" dur="500"/>
                                        <p:tgtEl>
                                          <p:spTgt spid="7682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6824"/>
                                        </p:tgtEl>
                                        <p:attrNameLst>
                                          <p:attrName>style.visibility</p:attrName>
                                        </p:attrNameLst>
                                      </p:cBhvr>
                                      <p:to>
                                        <p:strVal val="visible"/>
                                      </p:to>
                                    </p:set>
                                    <p:animEffect transition="in" filter="blinds(horizontal)">
                                      <p:cBhvr>
                                        <p:cTn id="48" dur="500"/>
                                        <p:tgtEl>
                                          <p:spTgt spid="7682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76823"/>
                                        </p:tgtEl>
                                        <p:attrNameLst>
                                          <p:attrName>style.visibility</p:attrName>
                                        </p:attrNameLst>
                                      </p:cBhvr>
                                      <p:to>
                                        <p:strVal val="visible"/>
                                      </p:to>
                                    </p:set>
                                    <p:animEffect transition="in" filter="blinds(horizontal)">
                                      <p:cBhvr>
                                        <p:cTn id="51" dur="500"/>
                                        <p:tgtEl>
                                          <p:spTgt spid="76823"/>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80">
                                          <p:stCondLst>
                                            <p:cond delay="0"/>
                                          </p:stCondLst>
                                        </p:cTn>
                                        <p:tgtEl>
                                          <p:spTgt spid="32"/>
                                        </p:tgtEl>
                                      </p:cBhvr>
                                    </p:animEffect>
                                    <p:anim calcmode="lin" valueType="num">
                                      <p:cBhvr>
                                        <p:cTn id="57"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2" dur="26">
                                          <p:stCondLst>
                                            <p:cond delay="650"/>
                                          </p:stCondLst>
                                        </p:cTn>
                                        <p:tgtEl>
                                          <p:spTgt spid="32"/>
                                        </p:tgtEl>
                                      </p:cBhvr>
                                      <p:to x="100000" y="60000"/>
                                    </p:animScale>
                                    <p:animScale>
                                      <p:cBhvr>
                                        <p:cTn id="63" dur="166" decel="50000">
                                          <p:stCondLst>
                                            <p:cond delay="676"/>
                                          </p:stCondLst>
                                        </p:cTn>
                                        <p:tgtEl>
                                          <p:spTgt spid="32"/>
                                        </p:tgtEl>
                                      </p:cBhvr>
                                      <p:to x="100000" y="100000"/>
                                    </p:animScale>
                                    <p:animScale>
                                      <p:cBhvr>
                                        <p:cTn id="64" dur="26">
                                          <p:stCondLst>
                                            <p:cond delay="1312"/>
                                          </p:stCondLst>
                                        </p:cTn>
                                        <p:tgtEl>
                                          <p:spTgt spid="32"/>
                                        </p:tgtEl>
                                      </p:cBhvr>
                                      <p:to x="100000" y="80000"/>
                                    </p:animScale>
                                    <p:animScale>
                                      <p:cBhvr>
                                        <p:cTn id="65" dur="166" decel="50000">
                                          <p:stCondLst>
                                            <p:cond delay="1338"/>
                                          </p:stCondLst>
                                        </p:cTn>
                                        <p:tgtEl>
                                          <p:spTgt spid="32"/>
                                        </p:tgtEl>
                                      </p:cBhvr>
                                      <p:to x="100000" y="100000"/>
                                    </p:animScale>
                                    <p:animScale>
                                      <p:cBhvr>
                                        <p:cTn id="66" dur="26">
                                          <p:stCondLst>
                                            <p:cond delay="1642"/>
                                          </p:stCondLst>
                                        </p:cTn>
                                        <p:tgtEl>
                                          <p:spTgt spid="32"/>
                                        </p:tgtEl>
                                      </p:cBhvr>
                                      <p:to x="100000" y="90000"/>
                                    </p:animScale>
                                    <p:animScale>
                                      <p:cBhvr>
                                        <p:cTn id="67" dur="166" decel="50000">
                                          <p:stCondLst>
                                            <p:cond delay="1668"/>
                                          </p:stCondLst>
                                        </p:cTn>
                                        <p:tgtEl>
                                          <p:spTgt spid="32"/>
                                        </p:tgtEl>
                                      </p:cBhvr>
                                      <p:to x="100000" y="100000"/>
                                    </p:animScale>
                                    <p:animScale>
                                      <p:cBhvr>
                                        <p:cTn id="68" dur="26">
                                          <p:stCondLst>
                                            <p:cond delay="1808"/>
                                          </p:stCondLst>
                                        </p:cTn>
                                        <p:tgtEl>
                                          <p:spTgt spid="32"/>
                                        </p:tgtEl>
                                      </p:cBhvr>
                                      <p:to x="100000" y="95000"/>
                                    </p:animScale>
                                    <p:animScale>
                                      <p:cBhvr>
                                        <p:cTn id="69"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nimBg="1"/>
      <p:bldP spid="76811" grpId="0" animBg="1"/>
      <p:bldP spid="76812" grpId="0" animBg="1"/>
      <p:bldP spid="76813" grpId="0" animBg="1"/>
      <p:bldP spid="76819" grpId="0" animBg="1"/>
      <p:bldP spid="76820" grpId="0" animBg="1"/>
      <p:bldP spid="76821" grpId="0"/>
      <p:bldP spid="76822" grpId="0" animBg="1"/>
      <p:bldP spid="76823" grpId="0"/>
      <p:bldP spid="76824" grpId="0" animBg="1"/>
      <p:bldP spid="28" grpId="0"/>
      <p:bldP spid="30" grpId="0" animBg="1"/>
      <p:bldP spid="32"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448800" cy="492443"/>
          </a:xfrm>
          <a:prstGeom prst="rect">
            <a:avLst/>
          </a:prstGeom>
          <a:noFill/>
        </p:spPr>
        <p:txBody>
          <a:bodyPr wrap="square" rtlCol="0">
            <a:spAutoFit/>
          </a:bodyPr>
          <a:lstStyle/>
          <a:p>
            <a:r>
              <a:rPr lang="en-US" sz="2600" b="1" dirty="0">
                <a:solidFill>
                  <a:srgbClr val="0070C0"/>
                </a:solidFill>
                <a:latin typeface="Times New Roman" pitchFamily="18" charset="0"/>
                <a:cs typeface="Times New Roman" pitchFamily="18" charset="0"/>
              </a:rPr>
              <a:t>III.TÁC DỤNG CỦA LỰC MA SÁT ĐỐI VỚI CHUYỂN ĐỘNG</a:t>
            </a:r>
            <a:endParaRPr lang="vi-VN" sz="2600" b="1" dirty="0">
              <a:solidFill>
                <a:srgbClr val="0070C0"/>
              </a:solidFill>
              <a:latin typeface="Times New Roman" pitchFamily="18" charset="0"/>
              <a:cs typeface="Times New Roman" pitchFamily="18" charset="0"/>
            </a:endParaRPr>
          </a:p>
        </p:txBody>
      </p:sp>
      <p:pic>
        <p:nvPicPr>
          <p:cNvPr id="5122" name="Picture 2" descr="C:\Users\Khai Thanh\Desktop\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21044"/>
            <a:ext cx="8763000" cy="594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4510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750" fill="hold"/>
                                        <p:tgtEl>
                                          <p:spTgt spid="5122"/>
                                        </p:tgtEl>
                                        <p:attrNameLst>
                                          <p:attrName>ppt_w</p:attrName>
                                        </p:attrNameLst>
                                      </p:cBhvr>
                                      <p:tavLst>
                                        <p:tav tm="0">
                                          <p:val>
                                            <p:fltVal val="0"/>
                                          </p:val>
                                        </p:tav>
                                        <p:tav tm="100000">
                                          <p:val>
                                            <p:strVal val="#ppt_w"/>
                                          </p:val>
                                        </p:tav>
                                      </p:tavLst>
                                    </p:anim>
                                    <p:anim calcmode="lin" valueType="num">
                                      <p:cBhvr>
                                        <p:cTn id="13" dur="750" fill="hold"/>
                                        <p:tgtEl>
                                          <p:spTgt spid="5122"/>
                                        </p:tgtEl>
                                        <p:attrNameLst>
                                          <p:attrName>ppt_h</p:attrName>
                                        </p:attrNameLst>
                                      </p:cBhvr>
                                      <p:tavLst>
                                        <p:tav tm="0">
                                          <p:val>
                                            <p:fltVal val="0"/>
                                          </p:val>
                                        </p:tav>
                                        <p:tav tm="100000">
                                          <p:val>
                                            <p:strVal val="#ppt_h"/>
                                          </p:val>
                                        </p:tav>
                                      </p:tavLst>
                                    </p:anim>
                                    <p:animEffect transition="in" filter="fade">
                                      <p:cBhvr>
                                        <p:cTn id="14" dur="75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058F9E-76A5-4073-B5A6-78A964E52E4E}"/>
              </a:ext>
            </a:extLst>
          </p:cNvPr>
          <p:cNvSpPr txBox="1"/>
          <p:nvPr/>
        </p:nvSpPr>
        <p:spPr>
          <a:xfrm>
            <a:off x="-76200" y="228600"/>
            <a:ext cx="9448800" cy="492443"/>
          </a:xfrm>
          <a:prstGeom prst="rect">
            <a:avLst/>
          </a:prstGeom>
          <a:noFill/>
        </p:spPr>
        <p:txBody>
          <a:bodyPr wrap="square" rtlCol="0">
            <a:spAutoFit/>
          </a:bodyPr>
          <a:lstStyle/>
          <a:p>
            <a:r>
              <a:rPr lang="en-US" sz="2600" b="1" dirty="0">
                <a:solidFill>
                  <a:srgbClr val="0070C0"/>
                </a:solidFill>
                <a:latin typeface="Times New Roman" pitchFamily="18" charset="0"/>
                <a:cs typeface="Times New Roman" pitchFamily="18" charset="0"/>
              </a:rPr>
              <a:t>III.TÁC DỤNG CỦA LỰC MA SÁT ĐỐI VỚI CHUYỂN ĐỘNG</a:t>
            </a:r>
            <a:endParaRPr lang="vi-VN" sz="2600" b="1" dirty="0">
              <a:solidFill>
                <a:srgbClr val="0070C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23D888BF-B10D-4FB6-BA3C-C7639275CA1E}"/>
              </a:ext>
            </a:extLst>
          </p:cNvPr>
          <p:cNvSpPr txBox="1"/>
          <p:nvPr/>
        </p:nvSpPr>
        <p:spPr>
          <a:xfrm>
            <a:off x="266700" y="1295400"/>
            <a:ext cx="8763000" cy="1077218"/>
          </a:xfrm>
          <a:prstGeom prst="rect">
            <a:avLst/>
          </a:prstGeom>
          <a:noFill/>
        </p:spPr>
        <p:txBody>
          <a:bodyPr wrap="square" rtlCol="0">
            <a:spAutoFit/>
          </a:bodyPr>
          <a:lstStyle/>
          <a:p>
            <a:r>
              <a:rPr lang="en-US" sz="3600" i="1" dirty="0">
                <a:solidFill>
                  <a:srgbClr val="FF0000"/>
                </a:solidFill>
                <a:latin typeface="Times New Roman" panose="02020603050405020304" pitchFamily="18" charset="0"/>
                <a:cs typeface="Times New Roman" pitchFamily="18" charset="0"/>
                <a:sym typeface="Wingdings"/>
              </a:rPr>
              <a:t> </a:t>
            </a:r>
            <a:r>
              <a:rPr lang="en-US" sz="2800" dirty="0" err="1">
                <a:solidFill>
                  <a:srgbClr val="FF0000"/>
                </a:solidFill>
                <a:latin typeface="Times New Roman" panose="02020603050405020304" pitchFamily="18" charset="0"/>
                <a:cs typeface="Times New Roman" panose="02020603050405020304" pitchFamily="18" charset="0"/>
              </a:rPr>
              <a:t>Lực</a:t>
            </a:r>
            <a:r>
              <a:rPr lang="en-US" sz="2800" dirty="0">
                <a:solidFill>
                  <a:srgbClr val="FF0000"/>
                </a:solidFill>
                <a:latin typeface="Times New Roman" panose="02020603050405020304" pitchFamily="18" charset="0"/>
                <a:cs typeface="Times New Roman" panose="02020603050405020304" pitchFamily="18" charset="0"/>
              </a:rPr>
              <a:t> ma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thúc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đẩy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trở</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569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hai Thanh\Deskto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220"/>
            <a:ext cx="9144000" cy="6334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1">
            <a:extLst>
              <a:ext uri="{FF2B5EF4-FFF2-40B4-BE49-F238E27FC236}">
                <a16:creationId xmlns:a16="http://schemas.microsoft.com/office/drawing/2014/main" id="{00946F52-AC4E-4130-B9C7-381833C460B2}"/>
              </a:ext>
            </a:extLst>
          </p:cNvPr>
          <p:cNvSpPr txBox="1">
            <a:spLocks noChangeArrowheads="1"/>
          </p:cNvSpPr>
          <p:nvPr/>
        </p:nvSpPr>
        <p:spPr bwMode="auto">
          <a:xfrm>
            <a:off x="33728" y="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800" b="1" dirty="0">
                <a:solidFill>
                  <a:srgbClr val="0000FF"/>
                </a:solidFill>
                <a:latin typeface="Times New Roman" panose="02020603050405020304" pitchFamily="18" charset="0"/>
              </a:rPr>
              <a:t>IV. MA SÁT TRONG AN TOÀN GIAO THÔNG</a:t>
            </a:r>
            <a:endParaRPr lang="en-US" sz="2800" b="1" u="sng"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17034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2)">
                                      <p:cBhvr>
                                        <p:cTn id="12" dur="1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20529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1000" fill="hold"/>
                                        <p:tgtEl>
                                          <p:spTgt spid="5127"/>
                                        </p:tgtEl>
                                        <p:attrNameLst>
                                          <p:attrName>ppt_x</p:attrName>
                                        </p:attrNameLst>
                                      </p:cBhvr>
                                      <p:tavLst>
                                        <p:tav tm="0">
                                          <p:val>
                                            <p:strVal val="#ppt_x-.2"/>
                                          </p:val>
                                        </p:tav>
                                        <p:tav tm="100000">
                                          <p:val>
                                            <p:strVal val="#ppt_x"/>
                                          </p:val>
                                        </p:tav>
                                      </p:tavLst>
                                    </p:anim>
                                    <p:anim calcmode="lin" valueType="num">
                                      <p:cBhvr>
                                        <p:cTn id="8" dur="1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6043" y="1023103"/>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FF0000"/>
                </a:solidFill>
                <a:latin typeface="Times New Roman" panose="02020603050405020304" pitchFamily="18" charset="0"/>
              </a:rPr>
              <a:t>     </a:t>
            </a:r>
            <a:r>
              <a:rPr lang="en-US" sz="3200" b="1" u="sng" dirty="0">
                <a:solidFill>
                  <a:srgbClr val="FF0000"/>
                </a:solidFill>
                <a:latin typeface="Times New Roman" panose="02020603050405020304" pitchFamily="18" charset="0"/>
              </a:rPr>
              <a:t>Câu1:</a:t>
            </a:r>
            <a:r>
              <a:rPr lang="en-US" sz="3200" b="1" u="sng" dirty="0">
                <a:latin typeface="Times New Roman" panose="02020603050405020304" pitchFamily="18" charset="0"/>
              </a:rPr>
              <a:t> </a:t>
            </a:r>
            <a:r>
              <a:rPr lang="en-US" sz="3200" b="1" dirty="0" err="1">
                <a:solidFill>
                  <a:srgbClr val="000066"/>
                </a:solidFill>
                <a:latin typeface="Times New Roman" panose="02020603050405020304" pitchFamily="18" charset="0"/>
              </a:rPr>
              <a:t>Trường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hợp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nào</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sau</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đây</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FF0000"/>
                </a:solidFill>
                <a:latin typeface="Times New Roman" panose="02020603050405020304" pitchFamily="18" charset="0"/>
              </a:rPr>
              <a:t>không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phải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là</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a:t>
            </a:r>
          </a:p>
        </p:txBody>
      </p:sp>
      <p:sp>
        <p:nvSpPr>
          <p:cNvPr id="3" name="Text Box 6"/>
          <p:cNvSpPr txBox="1">
            <a:spLocks noChangeArrowheads="1"/>
          </p:cNvSpPr>
          <p:nvPr/>
        </p:nvSpPr>
        <p:spPr bwMode="auto">
          <a:xfrm>
            <a:off x="664710" y="251460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A.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lốp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trượt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đường</a:t>
            </a:r>
            <a:r>
              <a:rPr lang="en-US" sz="3200" b="1" dirty="0">
                <a:solidFill>
                  <a:srgbClr val="000066"/>
                </a:solidFill>
                <a:latin typeface="Times New Roman" panose="02020603050405020304" pitchFamily="18" charset="0"/>
              </a:rPr>
              <a:t>.</a:t>
            </a:r>
          </a:p>
        </p:txBody>
      </p:sp>
      <p:sp>
        <p:nvSpPr>
          <p:cNvPr id="4" name="Text Box 7"/>
          <p:cNvSpPr txBox="1">
            <a:spLocks noChangeArrowheads="1"/>
          </p:cNvSpPr>
          <p:nvPr/>
        </p:nvSpPr>
        <p:spPr bwMode="auto">
          <a:xfrm>
            <a:off x="621167" y="3581402"/>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B.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làm</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mòn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đế</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giầy</a:t>
            </a:r>
            <a:r>
              <a:rPr lang="en-US" sz="3200" b="1" dirty="0">
                <a:solidFill>
                  <a:srgbClr val="000066"/>
                </a:solidFill>
                <a:latin typeface="Times New Roman" panose="02020603050405020304" pitchFamily="18" charset="0"/>
              </a:rPr>
              <a:t>.</a:t>
            </a:r>
          </a:p>
        </p:txBody>
      </p:sp>
      <p:sp>
        <p:nvSpPr>
          <p:cNvPr id="5" name="Text Box 8"/>
          <p:cNvSpPr txBox="1">
            <a:spLocks noChangeArrowheads="1"/>
          </p:cNvSpPr>
          <p:nvPr/>
        </p:nvSpPr>
        <p:spPr bwMode="auto">
          <a:xfrm>
            <a:off x="621167" y="4292026"/>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C.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lò</a:t>
            </a:r>
            <a:r>
              <a:rPr lang="en-US" sz="3200" b="1" dirty="0">
                <a:solidFill>
                  <a:srgbClr val="000066"/>
                </a:solidFill>
                <a:latin typeface="Times New Roman" panose="02020603050405020304" pitchFamily="18" charset="0"/>
              </a:rPr>
              <a:t> xo </a:t>
            </a:r>
            <a:r>
              <a:rPr lang="en-US" sz="3200" b="1" dirty="0" err="1">
                <a:solidFill>
                  <a:srgbClr val="000066"/>
                </a:solidFill>
                <a:latin typeface="Times New Roman" panose="02020603050405020304" pitchFamily="18" charset="0"/>
              </a:rPr>
              <a:t>bị</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nén</a:t>
            </a:r>
            <a:r>
              <a:rPr lang="en-US" sz="3200" b="1" dirty="0">
                <a:solidFill>
                  <a:srgbClr val="000066"/>
                </a:solidFill>
                <a:latin typeface="Times New Roman" panose="02020603050405020304" pitchFamily="18" charset="0"/>
              </a:rPr>
              <a:t> hay </a:t>
            </a:r>
            <a:r>
              <a:rPr lang="en-US" sz="3200" b="1" dirty="0" err="1">
                <a:solidFill>
                  <a:srgbClr val="000066"/>
                </a:solidFill>
                <a:latin typeface="Times New Roman" panose="02020603050405020304" pitchFamily="18" charset="0"/>
              </a:rPr>
              <a:t>bị</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dãn</a:t>
            </a:r>
            <a:r>
              <a:rPr lang="en-US" sz="3200" b="1" dirty="0">
                <a:solidFill>
                  <a:srgbClr val="000066"/>
                </a:solidFill>
                <a:latin typeface="Times New Roman" panose="02020603050405020304" pitchFamily="18" charset="0"/>
              </a:rPr>
              <a:t>.</a:t>
            </a:r>
          </a:p>
        </p:txBody>
      </p:sp>
      <p:sp>
        <p:nvSpPr>
          <p:cNvPr id="6" name="Text Box 9"/>
          <p:cNvSpPr txBox="1">
            <a:spLocks noChangeArrowheads="1"/>
          </p:cNvSpPr>
          <p:nvPr/>
        </p:nvSpPr>
        <p:spPr bwMode="auto">
          <a:xfrm>
            <a:off x="628424" y="4942581"/>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D.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dây</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cuaroa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bánh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truyền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chuyển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động</a:t>
            </a:r>
            <a:r>
              <a:rPr lang="en-US" sz="3200" b="1" dirty="0">
                <a:solidFill>
                  <a:srgbClr val="000066"/>
                </a:solidFill>
                <a:latin typeface="Times New Roman" panose="02020603050405020304" pitchFamily="18" charset="0"/>
              </a:rPr>
              <a:t>.</a:t>
            </a:r>
          </a:p>
        </p:txBody>
      </p:sp>
      <p:sp>
        <p:nvSpPr>
          <p:cNvPr id="7" name="Text Box 21"/>
          <p:cNvSpPr txBox="1">
            <a:spLocks noChangeArrowheads="1"/>
          </p:cNvSpPr>
          <p:nvPr/>
        </p:nvSpPr>
        <p:spPr bwMode="auto">
          <a:xfrm>
            <a:off x="304800" y="310992"/>
            <a:ext cx="800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600" b="1" dirty="0">
                <a:solidFill>
                  <a:srgbClr val="0000FF"/>
                </a:solidFill>
                <a:latin typeface="Times New Roman" panose="02020603050405020304" pitchFamily="18" charset="0"/>
              </a:rPr>
              <a:t>    V. VẬN DỤNG:</a:t>
            </a:r>
          </a:p>
        </p:txBody>
      </p:sp>
      <p:sp>
        <p:nvSpPr>
          <p:cNvPr id="8" name="Oval 23"/>
          <p:cNvSpPr>
            <a:spLocks noChangeArrowheads="1"/>
          </p:cNvSpPr>
          <p:nvPr/>
        </p:nvSpPr>
        <p:spPr bwMode="auto">
          <a:xfrm>
            <a:off x="533400" y="4343400"/>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6121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381000" y="533400"/>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 </a:t>
            </a:r>
            <a:r>
              <a:rPr lang="en-US" sz="3200" b="1" u="sng" dirty="0">
                <a:solidFill>
                  <a:srgbClr val="FF0000"/>
                </a:solidFill>
                <a:latin typeface="Times New Roman" panose="02020603050405020304" pitchFamily="18" charset="0"/>
              </a:rPr>
              <a:t>Câu2:</a:t>
            </a:r>
            <a:r>
              <a:rPr lang="en-US" sz="3200" b="1" dirty="0">
                <a:latin typeface="Times New Roman" panose="02020603050405020304" pitchFamily="18" charset="0"/>
              </a:rPr>
              <a:t> </a:t>
            </a:r>
            <a:r>
              <a:rPr lang="en-US" sz="3200" b="1" dirty="0" err="1">
                <a:solidFill>
                  <a:srgbClr val="000066"/>
                </a:solidFill>
                <a:latin typeface="Times New Roman" panose="02020603050405020304" pitchFamily="18" charset="0"/>
              </a:rPr>
              <a:t>Cách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nào</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sau</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đây</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giảm</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được</a:t>
            </a:r>
            <a:r>
              <a:rPr lang="en-US" sz="3200" b="1" dirty="0">
                <a:solidFill>
                  <a:srgbClr val="000066"/>
                </a:solidFill>
                <a:latin typeface="Times New Roman" panose="02020603050405020304" pitchFamily="18" charset="0"/>
              </a:rPr>
              <a:t>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a:t>
            </a:r>
          </a:p>
        </p:txBody>
      </p:sp>
      <p:sp>
        <p:nvSpPr>
          <p:cNvPr id="3" name="Text Box 11"/>
          <p:cNvSpPr txBox="1">
            <a:spLocks noChangeArrowheads="1"/>
          </p:cNvSpPr>
          <p:nvPr/>
        </p:nvSpPr>
        <p:spPr bwMode="auto">
          <a:xfrm>
            <a:off x="762000" y="1981201"/>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A.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nhám</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của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bề</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4" name="Text Box 12"/>
          <p:cNvSpPr txBox="1">
            <a:spLocks noChangeArrowheads="1"/>
          </p:cNvSpPr>
          <p:nvPr/>
        </p:nvSpPr>
        <p:spPr bwMode="auto">
          <a:xfrm>
            <a:off x="762000" y="3962401"/>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C.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ép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5" name="Text Box 13"/>
          <p:cNvSpPr txBox="1">
            <a:spLocks noChangeArrowheads="1"/>
          </p:cNvSpPr>
          <p:nvPr/>
        </p:nvSpPr>
        <p:spPr bwMode="auto">
          <a:xfrm>
            <a:off x="762000" y="2996626"/>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B.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nhẵn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các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6" name="Text Box 14"/>
          <p:cNvSpPr txBox="1">
            <a:spLocks noChangeArrowheads="1"/>
          </p:cNvSpPr>
          <p:nvPr/>
        </p:nvSpPr>
        <p:spPr bwMode="auto">
          <a:xfrm>
            <a:off x="762000" y="4901626"/>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D.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tích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bề</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12" name="Oval 23"/>
          <p:cNvSpPr>
            <a:spLocks noChangeArrowheads="1"/>
          </p:cNvSpPr>
          <p:nvPr/>
        </p:nvSpPr>
        <p:spPr bwMode="auto">
          <a:xfrm>
            <a:off x="685800" y="2996625"/>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747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43150" y="876300"/>
            <a:ext cx="4400550" cy="415498"/>
          </a:xfrm>
          <a:prstGeom prst="rect">
            <a:avLst/>
          </a:prstGeom>
        </p:spPr>
        <p:txBody>
          <a:bodyPr>
            <a:spAutoFit/>
          </a:bodyPr>
          <a:lstStyle/>
          <a:p>
            <a:pPr algn="ctr" fontAlgn="base">
              <a:spcBef>
                <a:spcPct val="0"/>
              </a:spcBef>
              <a:spcAft>
                <a:spcPct val="0"/>
              </a:spcAft>
              <a:defRPr/>
            </a:pPr>
            <a:endParaRPr lang="en-US" sz="21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2" name="Cloud Callout 1"/>
          <p:cNvSpPr/>
          <p:nvPr/>
        </p:nvSpPr>
        <p:spPr>
          <a:xfrm>
            <a:off x="4976949" y="1771650"/>
            <a:ext cx="3507377" cy="1887583"/>
          </a:xfrm>
          <a:prstGeom prst="cloudCallou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en-US" sz="2100" b="1" dirty="0" err="1">
                <a:solidFill>
                  <a:prstClr val="black"/>
                </a:solidFill>
                <a:latin typeface="Times New Roman" pitchFamily="18" charset="0"/>
                <a:cs typeface="Times New Roman" pitchFamily="18" charset="0"/>
              </a:rPr>
              <a:t>Khi</a:t>
            </a:r>
            <a:r>
              <a:rPr lang="en-US" sz="2100" b="1" dirty="0">
                <a:solidFill>
                  <a:prstClr val="black"/>
                </a:solidFill>
                <a:latin typeface="Times New Roman" pitchFamily="18" charset="0"/>
                <a:cs typeface="Times New Roman" pitchFamily="18" charset="0"/>
              </a:rPr>
              <a:t> </a:t>
            </a:r>
            <a:r>
              <a:rPr lang="en-US" sz="2100" b="1" dirty="0" err="1">
                <a:solidFill>
                  <a:prstClr val="black"/>
                </a:solidFill>
                <a:latin typeface="Times New Roman" pitchFamily="18" charset="0"/>
                <a:cs typeface="Times New Roman" pitchFamily="18" charset="0"/>
              </a:rPr>
              <a:t>đi</a:t>
            </a:r>
            <a:r>
              <a:rPr lang="en-US" sz="2100" b="1" dirty="0">
                <a:solidFill>
                  <a:prstClr val="black"/>
                </a:solidFill>
                <a:latin typeface="Times New Roman" pitchFamily="18" charset="0"/>
                <a:cs typeface="Times New Roman" pitchFamily="18" charset="0"/>
              </a:rPr>
              <a:t> </a:t>
            </a:r>
            <a:r>
              <a:rPr lang="en-US" sz="2100" b="1" dirty="0" err="1">
                <a:solidFill>
                  <a:prstClr val="black"/>
                </a:solidFill>
                <a:latin typeface="Times New Roman" pitchFamily="18" charset="0"/>
                <a:cs typeface="Times New Roman" pitchFamily="18" charset="0"/>
              </a:rPr>
              <a:t>trên</a:t>
            </a:r>
            <a:r>
              <a:rPr lang="en-US" sz="2100" b="1" dirty="0">
                <a:solidFill>
                  <a:prstClr val="black"/>
                </a:solidFill>
                <a:latin typeface="Times New Roman" pitchFamily="18" charset="0"/>
                <a:cs typeface="Times New Roman" pitchFamily="18" charset="0"/>
              </a:rPr>
              <a:t> </a:t>
            </a:r>
            <a:r>
              <a:rPr lang="en-US" sz="2100" b="1" dirty="0" err="1">
                <a:solidFill>
                  <a:prstClr val="black"/>
                </a:solidFill>
                <a:latin typeface="Times New Roman" pitchFamily="18" charset="0"/>
                <a:cs typeface="Times New Roman" pitchFamily="18" charset="0"/>
              </a:rPr>
              <a:t>sàn</a:t>
            </a:r>
            <a:r>
              <a:rPr lang="en-US" sz="2100" b="1" dirty="0">
                <a:solidFill>
                  <a:prstClr val="black"/>
                </a:solidFill>
                <a:latin typeface="Times New Roman" pitchFamily="18" charset="0"/>
                <a:cs typeface="Times New Roman" pitchFamily="18" charset="0"/>
              </a:rPr>
              <a:t> </a:t>
            </a:r>
            <a:r>
              <a:rPr lang="en-US" sz="2100" b="1" dirty="0" err="1">
                <a:solidFill>
                  <a:prstClr val="black"/>
                </a:solidFill>
                <a:latin typeface="Times New Roman" pitchFamily="18" charset="0"/>
                <a:cs typeface="Times New Roman" pitchFamily="18" charset="0"/>
              </a:rPr>
              <a:t>nhà</a:t>
            </a:r>
            <a:r>
              <a:rPr lang="en-US" sz="2100" b="1" dirty="0">
                <a:solidFill>
                  <a:prstClr val="black"/>
                </a:solidFill>
                <a:latin typeface="Times New Roman" pitchFamily="18" charset="0"/>
                <a:cs typeface="Times New Roman" pitchFamily="18" charset="0"/>
              </a:rPr>
              <a:t> </a:t>
            </a:r>
            <a:r>
              <a:rPr lang="en-US" sz="2100" b="1" dirty="0" err="1">
                <a:solidFill>
                  <a:prstClr val="black"/>
                </a:solidFill>
                <a:latin typeface="Times New Roman" pitchFamily="18" charset="0"/>
                <a:cs typeface="Times New Roman" pitchFamily="18" charset="0"/>
              </a:rPr>
              <a:t>trơn</a:t>
            </a:r>
            <a:r>
              <a:rPr lang="en-US" sz="2100" b="1" dirty="0">
                <a:solidFill>
                  <a:prstClr val="black"/>
                </a:solidFill>
                <a:latin typeface="Times New Roman" pitchFamily="18" charset="0"/>
                <a:cs typeface="Times New Roman" pitchFamily="18" charset="0"/>
              </a:rPr>
              <a:t> </a:t>
            </a:r>
            <a:r>
              <a:rPr lang="en-US" sz="2100" b="1" dirty="0" err="1">
                <a:solidFill>
                  <a:prstClr val="black"/>
                </a:solidFill>
                <a:latin typeface="Times New Roman" pitchFamily="18" charset="0"/>
                <a:cs typeface="Times New Roman" pitchFamily="18" charset="0"/>
              </a:rPr>
              <a:t>ướt</a:t>
            </a:r>
            <a:r>
              <a:rPr lang="en-US" sz="2100" b="1" dirty="0">
                <a:solidFill>
                  <a:prstClr val="black"/>
                </a:solidFill>
                <a:latin typeface="Times New Roman" pitchFamily="18" charset="0"/>
                <a:cs typeface="Times New Roman" pitchFamily="18" charset="0"/>
              </a:rPr>
              <a:t>, ta </a:t>
            </a:r>
            <a:r>
              <a:rPr lang="en-US" sz="2100" b="1" dirty="0" err="1">
                <a:solidFill>
                  <a:prstClr val="black"/>
                </a:solidFill>
                <a:latin typeface="Times New Roman" pitchFamily="18" charset="0"/>
                <a:cs typeface="Times New Roman" pitchFamily="18" charset="0"/>
              </a:rPr>
              <a:t>có</a:t>
            </a:r>
            <a:r>
              <a:rPr lang="en-US" sz="2100" b="1" dirty="0">
                <a:solidFill>
                  <a:prstClr val="black"/>
                </a:solidFill>
                <a:latin typeface="Times New Roman" pitchFamily="18" charset="0"/>
                <a:cs typeface="Times New Roman" pitchFamily="18" charset="0"/>
              </a:rPr>
              <a:t> </a:t>
            </a:r>
            <a:r>
              <a:rPr lang="en-US" sz="2100" b="1" dirty="0" err="1">
                <a:solidFill>
                  <a:prstClr val="black"/>
                </a:solidFill>
                <a:latin typeface="Times New Roman" pitchFamily="18" charset="0"/>
                <a:cs typeface="Times New Roman" pitchFamily="18" charset="0"/>
              </a:rPr>
              <a:t>thể</a:t>
            </a:r>
            <a:r>
              <a:rPr lang="en-US" sz="2100" b="1" dirty="0">
                <a:solidFill>
                  <a:prstClr val="black"/>
                </a:solidFill>
                <a:latin typeface="Times New Roman" pitchFamily="18" charset="0"/>
                <a:cs typeface="Times New Roman" pitchFamily="18" charset="0"/>
              </a:rPr>
              <a:t> </a:t>
            </a:r>
            <a:r>
              <a:rPr lang="en-US" sz="2100" b="1" dirty="0" err="1">
                <a:solidFill>
                  <a:prstClr val="black"/>
                </a:solidFill>
                <a:latin typeface="Times New Roman" pitchFamily="18" charset="0"/>
                <a:cs typeface="Times New Roman" pitchFamily="18" charset="0"/>
              </a:rPr>
              <a:t>bị</a:t>
            </a:r>
            <a:r>
              <a:rPr lang="en-US" sz="2100" b="1" dirty="0">
                <a:solidFill>
                  <a:prstClr val="black"/>
                </a:solidFill>
                <a:latin typeface="Times New Roman" pitchFamily="18" charset="0"/>
                <a:cs typeface="Times New Roman" pitchFamily="18" charset="0"/>
              </a:rPr>
              <a:t> </a:t>
            </a:r>
            <a:r>
              <a:rPr lang="en-US" sz="2100" b="1" dirty="0" err="1">
                <a:solidFill>
                  <a:prstClr val="black"/>
                </a:solidFill>
                <a:latin typeface="Times New Roman" pitchFamily="18" charset="0"/>
                <a:cs typeface="Times New Roman" pitchFamily="18" charset="0"/>
              </a:rPr>
              <a:t>trượt</a:t>
            </a:r>
            <a:r>
              <a:rPr lang="en-US" sz="2100" b="1" dirty="0">
                <a:solidFill>
                  <a:prstClr val="black"/>
                </a:solidFill>
                <a:latin typeface="Times New Roman" pitchFamily="18" charset="0"/>
                <a:cs typeface="Times New Roman" pitchFamily="18" charset="0"/>
              </a:rPr>
              <a:t> </a:t>
            </a:r>
            <a:r>
              <a:rPr lang="en-US" sz="2100" b="1" dirty="0" err="1">
                <a:solidFill>
                  <a:prstClr val="black"/>
                </a:solidFill>
                <a:latin typeface="Times New Roman" pitchFamily="18" charset="0"/>
                <a:cs typeface="Times New Roman" pitchFamily="18" charset="0"/>
              </a:rPr>
              <a:t>ngã</a:t>
            </a:r>
            <a:r>
              <a:rPr lang="en-US" sz="2100" b="1" dirty="0">
                <a:solidFill>
                  <a:prstClr val="black"/>
                </a:solidFill>
                <a:latin typeface="Times New Roman" pitchFamily="18" charset="0"/>
                <a:cs typeface="Times New Roman" pitchFamily="18" charset="0"/>
              </a:rPr>
              <a:t>.</a:t>
            </a:r>
          </a:p>
        </p:txBody>
      </p:sp>
      <p:pic>
        <p:nvPicPr>
          <p:cNvPr id="12" name="Picture 11" descr="20"/>
          <p:cNvPicPr>
            <a:picLocks noChangeAspect="1" noChangeArrowheads="1"/>
          </p:cNvPicPr>
          <p:nvPr/>
        </p:nvPicPr>
        <p:blipFill>
          <a:blip r:embed="rId2">
            <a:extLst>
              <a:ext uri="{28A0092B-C50C-407E-A947-70E740481C1C}">
                <a14:useLocalDpi xmlns:a14="http://schemas.microsoft.com/office/drawing/2010/main" val="0"/>
              </a:ext>
            </a:extLst>
          </a:blip>
          <a:srcRect l="50659" b="25040"/>
          <a:stretch>
            <a:fillRect/>
          </a:stretch>
        </p:blipFill>
        <p:spPr bwMode="auto">
          <a:xfrm>
            <a:off x="292281" y="1974123"/>
            <a:ext cx="4390753" cy="362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5212080" y="4004072"/>
            <a:ext cx="3272246" cy="1485900"/>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100" dirty="0" err="1">
                <a:solidFill>
                  <a:prstClr val="black"/>
                </a:solidFill>
                <a:latin typeface="Times New Roman" panose="02020603050405020304" pitchFamily="18" charset="0"/>
                <a:cs typeface="Times New Roman" panose="02020603050405020304" pitchFamily="18" charset="0"/>
              </a:rPr>
              <a:t>Em</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hãy</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giải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thích</a:t>
            </a:r>
            <a:r>
              <a:rPr lang="en-US" sz="2100" dirty="0">
                <a:solidFill>
                  <a:prstClr val="black"/>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defRPr/>
            </a:pPr>
            <a:r>
              <a:rPr lang="en-US" sz="2100" dirty="0" err="1">
                <a:solidFill>
                  <a:prstClr val="black"/>
                </a:solidFill>
                <a:latin typeface="Times New Roman" panose="02020603050405020304" pitchFamily="18" charset="0"/>
                <a:cs typeface="Times New Roman" panose="02020603050405020304" pitchFamily="18" charset="0"/>
              </a:rPr>
              <a:t>tại</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sao</a:t>
            </a:r>
            <a:r>
              <a:rPr lang="en-US" sz="2100" dirty="0">
                <a:solidFill>
                  <a:prstClr val="black"/>
                </a:solidFill>
                <a:latin typeface="Times New Roman" panose="02020603050405020304" pitchFamily="18" charset="0"/>
                <a:cs typeface="Times New Roman" panose="02020603050405020304" pitchFamily="18" charset="0"/>
              </a:rPr>
              <a:t>?</a:t>
            </a:r>
          </a:p>
        </p:txBody>
      </p:sp>
      <p:sp>
        <p:nvSpPr>
          <p:cNvPr id="6" name="WordArt 4"/>
          <p:cNvSpPr>
            <a:spLocks noChangeArrowheads="1" noChangeShapeType="1" noTextEdit="1"/>
          </p:cNvSpPr>
          <p:nvPr/>
        </p:nvSpPr>
        <p:spPr bwMode="auto">
          <a:xfrm>
            <a:off x="2909752" y="1033599"/>
            <a:ext cx="3046911" cy="682247"/>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defRPr/>
            </a:pPr>
            <a:r>
              <a:rPr lang="en-US" sz="2100" kern="10" dirty="0" err="1">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a:t>
            </a:r>
            <a:r>
              <a:rPr lang="en-US" sz="2100" kern="1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kern="10" dirty="0" err="1">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100" kern="1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9497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5"/>
          <p:cNvSpPr txBox="1">
            <a:spLocks noChangeArrowheads="1"/>
          </p:cNvSpPr>
          <p:nvPr/>
        </p:nvSpPr>
        <p:spPr bwMode="auto">
          <a:xfrm>
            <a:off x="542471" y="38100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    </a:t>
            </a:r>
            <a:r>
              <a:rPr lang="en-US" sz="3200" b="1" u="sng" dirty="0">
                <a:solidFill>
                  <a:srgbClr val="FF0000"/>
                </a:solidFill>
                <a:latin typeface="Times New Roman" panose="02020603050405020304" pitchFamily="18" charset="0"/>
              </a:rPr>
              <a:t>Câu3:</a:t>
            </a:r>
            <a:r>
              <a:rPr lang="en-US" sz="3200" b="1" dirty="0">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trượt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trong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trường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hợp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nào</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sau</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đây</a:t>
            </a:r>
            <a:r>
              <a:rPr lang="en-US" sz="3200" b="1" dirty="0">
                <a:solidFill>
                  <a:srgbClr val="000066"/>
                </a:solidFill>
                <a:latin typeface="Times New Roman" panose="02020603050405020304" pitchFamily="18" charset="0"/>
              </a:rPr>
              <a:t>?</a:t>
            </a:r>
          </a:p>
        </p:txBody>
      </p:sp>
      <p:sp>
        <p:nvSpPr>
          <p:cNvPr id="26" name="Text Box 16"/>
          <p:cNvSpPr txBox="1">
            <a:spLocks noChangeArrowheads="1"/>
          </p:cNvSpPr>
          <p:nvPr/>
        </p:nvSpPr>
        <p:spPr bwMode="auto">
          <a:xfrm>
            <a:off x="524330" y="1524000"/>
            <a:ext cx="81624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A.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các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viên</a:t>
            </a:r>
            <a:r>
              <a:rPr lang="en-US" sz="3200" b="1" dirty="0">
                <a:solidFill>
                  <a:srgbClr val="000066"/>
                </a:solidFill>
                <a:latin typeface="Times New Roman" panose="02020603050405020304" pitchFamily="18" charset="0"/>
              </a:rPr>
              <a:t> bi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ổ </a:t>
            </a:r>
            <a:r>
              <a:rPr lang="en-US" sz="3200" b="1" dirty="0" err="1">
                <a:solidFill>
                  <a:srgbClr val="000066"/>
                </a:solidFill>
                <a:latin typeface="Times New Roman" panose="02020603050405020304" pitchFamily="18" charset="0"/>
              </a:rPr>
              <a:t>trục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đạp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máy</a:t>
            </a:r>
            <a:r>
              <a:rPr lang="en-US" sz="3200" b="1" dirty="0">
                <a:solidFill>
                  <a:srgbClr val="000066"/>
                </a:solidFill>
                <a:latin typeface="Times New Roman" panose="02020603050405020304" pitchFamily="18" charset="0"/>
              </a:rPr>
              <a:t>.</a:t>
            </a:r>
          </a:p>
        </p:txBody>
      </p:sp>
      <p:sp>
        <p:nvSpPr>
          <p:cNvPr id="27" name="Text Box 18"/>
          <p:cNvSpPr txBox="1">
            <a:spLocks noChangeArrowheads="1"/>
          </p:cNvSpPr>
          <p:nvPr/>
        </p:nvSpPr>
        <p:spPr bwMode="auto">
          <a:xfrm>
            <a:off x="448129" y="3875781"/>
            <a:ext cx="82386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C.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lốp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đường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chuyển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động</a:t>
            </a:r>
            <a:r>
              <a:rPr lang="en-US" sz="3200" b="1" dirty="0">
                <a:solidFill>
                  <a:srgbClr val="000066"/>
                </a:solidFill>
                <a:latin typeface="Times New Roman" panose="02020603050405020304" pitchFamily="18" charset="0"/>
              </a:rPr>
              <a:t>.</a:t>
            </a:r>
          </a:p>
        </p:txBody>
      </p:sp>
      <p:sp>
        <p:nvSpPr>
          <p:cNvPr id="28" name="Text Box 19"/>
          <p:cNvSpPr txBox="1">
            <a:spLocks noChangeArrowheads="1"/>
          </p:cNvSpPr>
          <p:nvPr/>
        </p:nvSpPr>
        <p:spPr bwMode="auto">
          <a:xfrm>
            <a:off x="468767" y="5094981"/>
            <a:ext cx="82180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D.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má</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phanh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vành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bóp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nhẹ</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phanh</a:t>
            </a:r>
            <a:r>
              <a:rPr lang="en-US" sz="3200" b="1" dirty="0">
                <a:solidFill>
                  <a:srgbClr val="000066"/>
                </a:solidFill>
                <a:latin typeface="Times New Roman" panose="02020603050405020304" pitchFamily="18" charset="0"/>
              </a:rPr>
              <a:t>.</a:t>
            </a:r>
          </a:p>
        </p:txBody>
      </p:sp>
      <p:sp>
        <p:nvSpPr>
          <p:cNvPr id="29" name="Text Box 17"/>
          <p:cNvSpPr txBox="1">
            <a:spLocks noChangeArrowheads="1"/>
          </p:cNvSpPr>
          <p:nvPr/>
        </p:nvSpPr>
        <p:spPr bwMode="auto">
          <a:xfrm>
            <a:off x="468769" y="2667000"/>
            <a:ext cx="821803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B.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cốc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nước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đăt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bàn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bàn</a:t>
            </a:r>
            <a:r>
              <a:rPr lang="en-US" sz="3200" b="1" dirty="0">
                <a:solidFill>
                  <a:srgbClr val="000066"/>
                </a:solidFill>
                <a:latin typeface="Times New Roman" panose="02020603050405020304" pitchFamily="18" charset="0"/>
              </a:rPr>
              <a:t>.</a:t>
            </a:r>
          </a:p>
        </p:txBody>
      </p:sp>
      <p:sp>
        <p:nvSpPr>
          <p:cNvPr id="30" name="Oval 23"/>
          <p:cNvSpPr>
            <a:spLocks noChangeArrowheads="1"/>
          </p:cNvSpPr>
          <p:nvPr/>
        </p:nvSpPr>
        <p:spPr bwMode="auto">
          <a:xfrm>
            <a:off x="395514" y="5167087"/>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5697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304800" y="228600"/>
            <a:ext cx="3048000" cy="609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FF0000"/>
                </a:solidFill>
                <a:latin typeface="VNI-Times" pitchFamily="2" charset="0"/>
              </a:rPr>
              <a:t>III. </a:t>
            </a:r>
            <a:r>
              <a:rPr lang="en-US" sz="2800" b="1" u="sng">
                <a:solidFill>
                  <a:srgbClr val="FF0000"/>
                </a:solidFill>
                <a:latin typeface="VNI-Times" pitchFamily="2" charset="0"/>
              </a:rPr>
              <a:t>VAÄN DUÏNG</a:t>
            </a:r>
            <a:r>
              <a:rPr lang="en-US" sz="2800" b="1">
                <a:solidFill>
                  <a:srgbClr val="FF0000"/>
                </a:solidFill>
                <a:latin typeface="VNI-Times" pitchFamily="2" charset="0"/>
              </a:rPr>
              <a:t> :</a:t>
            </a:r>
          </a:p>
        </p:txBody>
      </p:sp>
      <p:sp>
        <p:nvSpPr>
          <p:cNvPr id="24584" name="Cloud"/>
          <p:cNvSpPr>
            <a:spLocks noChangeAspect="1" noEditPoints="1" noChangeArrowheads="1"/>
          </p:cNvSpPr>
          <p:nvPr/>
        </p:nvSpPr>
        <p:spPr bwMode="auto">
          <a:xfrm>
            <a:off x="3993343" y="1828800"/>
            <a:ext cx="5150657" cy="510181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r>
              <a:rPr lang="en-US" sz="2800" b="1" dirty="0">
                <a:latin typeface="VNI-Times" pitchFamily="2" charset="0"/>
              </a:rPr>
              <a:t>    </a:t>
            </a:r>
            <a:r>
              <a:rPr lang="en-US" sz="2800" b="1" u="sng" dirty="0" err="1">
                <a:solidFill>
                  <a:srgbClr val="FF0000"/>
                </a:solidFill>
                <a:latin typeface="VNI-Times" pitchFamily="2" charset="0"/>
              </a:rPr>
              <a:t>Giaûi</a:t>
            </a:r>
            <a:r>
              <a:rPr lang="en-US" sz="2800" b="1" u="sng" dirty="0">
                <a:solidFill>
                  <a:srgbClr val="FF0000"/>
                </a:solidFill>
                <a:latin typeface="VNI-Times" pitchFamily="2" charset="0"/>
              </a:rPr>
              <a:t> </a:t>
            </a:r>
            <a:r>
              <a:rPr lang="en-US" sz="2800" u="sng" dirty="0" err="1">
                <a:solidFill>
                  <a:srgbClr val="FF0000"/>
                </a:solidFill>
                <a:latin typeface="VNI-Times" pitchFamily="2" charset="0"/>
              </a:rPr>
              <a:t>thích</a:t>
            </a:r>
            <a:r>
              <a:rPr lang="en-US" sz="2800" dirty="0">
                <a:solidFill>
                  <a:srgbClr val="FF0000"/>
                </a:solidFill>
                <a:latin typeface="VNI-Times" pitchFamily="2" charset="0"/>
              </a:rPr>
              <a:t>: </a:t>
            </a:r>
            <a:r>
              <a:rPr lang="en-US" sz="3200" dirty="0" err="1">
                <a:solidFill>
                  <a:srgbClr val="FF0000"/>
                </a:solidFill>
                <a:latin typeface="Times New Roman" pitchFamily="18" charset="0"/>
                <a:cs typeface="Times New Roman" pitchFamily="18" charset="0"/>
              </a:rPr>
              <a:t>Vì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lực</a:t>
            </a:r>
            <a:r>
              <a:rPr lang="en-US" sz="3200" dirty="0">
                <a:solidFill>
                  <a:srgbClr val="FF0000"/>
                </a:solidFill>
                <a:latin typeface="Times New Roman" pitchFamily="18" charset="0"/>
                <a:cs typeface="Times New Roman" pitchFamily="18" charset="0"/>
              </a:rPr>
              <a:t> ma </a:t>
            </a:r>
            <a:r>
              <a:rPr lang="en-US" sz="3200" dirty="0" err="1">
                <a:solidFill>
                  <a:srgbClr val="FF0000"/>
                </a:solidFill>
                <a:latin typeface="Times New Roman" pitchFamily="18" charset="0"/>
                <a:cs typeface="Times New Roman" pitchFamily="18" charset="0"/>
              </a:rPr>
              <a:t>sát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giữa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sàn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người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nhỏ</a:t>
            </a:r>
            <a:r>
              <a:rPr lang="en-US" sz="3200" dirty="0">
                <a:solidFill>
                  <a:srgbClr val="FF0000"/>
                </a:solidFill>
                <a:latin typeface="Times New Roman" pitchFamily="18" charset="0"/>
                <a:cs typeface="Times New Roman" pitchFamily="18" charset="0"/>
              </a:rPr>
              <a:t>. Ma </a:t>
            </a:r>
            <a:r>
              <a:rPr lang="en-US" sz="3200" dirty="0" err="1">
                <a:solidFill>
                  <a:srgbClr val="FF0000"/>
                </a:solidFill>
                <a:latin typeface="Times New Roman" pitchFamily="18" charset="0"/>
                <a:cs typeface="Times New Roman" pitchFamily="18" charset="0"/>
              </a:rPr>
              <a:t>sát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giúp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người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trượt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ngã</a:t>
            </a:r>
            <a:r>
              <a:rPr lang="en-US" sz="3200" dirty="0">
                <a:solidFill>
                  <a:srgbClr val="FF0000"/>
                </a:solidFill>
                <a:latin typeface="Times New Roman" pitchFamily="18" charset="0"/>
                <a:cs typeface="Times New Roman" pitchFamily="18" charset="0"/>
              </a:rPr>
              <a:t>.</a:t>
            </a:r>
          </a:p>
          <a:p>
            <a:pPr algn="ctr"/>
            <a:endParaRPr lang="en-US" sz="2800" dirty="0">
              <a:solidFill>
                <a:srgbClr val="FF0000"/>
              </a:solidFill>
              <a:latin typeface="VNI-Times" pitchFamily="2" charset="0"/>
            </a:endParaRPr>
          </a:p>
        </p:txBody>
      </p:sp>
      <p:sp>
        <p:nvSpPr>
          <p:cNvPr id="24585" name="Text Box 9"/>
          <p:cNvSpPr txBox="1">
            <a:spLocks noChangeArrowheads="1"/>
          </p:cNvSpPr>
          <p:nvPr/>
        </p:nvSpPr>
        <p:spPr bwMode="auto">
          <a:xfrm>
            <a:off x="3993343" y="913403"/>
            <a:ext cx="4800600"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NI-Times" pitchFamily="2" charset="0"/>
              </a:defRPr>
            </a:lvl1pPr>
            <a:lvl2pPr marL="800100" indent="-342900">
              <a:defRPr>
                <a:solidFill>
                  <a:schemeClr val="tx1"/>
                </a:solidFill>
                <a:latin typeface="VNI-Times" pitchFamily="2" charset="0"/>
              </a:defRPr>
            </a:lvl2pPr>
            <a:lvl3pPr marL="1257300" indent="-342900">
              <a:defRPr>
                <a:solidFill>
                  <a:schemeClr val="tx1"/>
                </a:solidFill>
                <a:latin typeface="VNI-Times" pitchFamily="2" charset="0"/>
              </a:defRPr>
            </a:lvl3pPr>
            <a:lvl4pPr marL="1714500" indent="-342900">
              <a:defRPr>
                <a:solidFill>
                  <a:schemeClr val="tx1"/>
                </a:solidFill>
                <a:latin typeface="VNI-Times" pitchFamily="2" charset="0"/>
              </a:defRPr>
            </a:lvl4pPr>
            <a:lvl5pPr marL="2171700" indent="-342900">
              <a:defRPr>
                <a:solidFill>
                  <a:schemeClr val="tx1"/>
                </a:solidFill>
                <a:latin typeface="VNI-Times" pitchFamily="2" charset="0"/>
              </a:defRPr>
            </a:lvl5pPr>
            <a:lvl6pPr marL="2628900" indent="-342900" fontAlgn="base">
              <a:spcBef>
                <a:spcPct val="0"/>
              </a:spcBef>
              <a:spcAft>
                <a:spcPct val="0"/>
              </a:spcAft>
              <a:defRPr>
                <a:solidFill>
                  <a:schemeClr val="tx1"/>
                </a:solidFill>
                <a:latin typeface="VNI-Times" pitchFamily="2" charset="0"/>
              </a:defRPr>
            </a:lvl6pPr>
            <a:lvl7pPr marL="3086100" indent="-342900" fontAlgn="base">
              <a:spcBef>
                <a:spcPct val="0"/>
              </a:spcBef>
              <a:spcAft>
                <a:spcPct val="0"/>
              </a:spcAft>
              <a:defRPr>
                <a:solidFill>
                  <a:schemeClr val="tx1"/>
                </a:solidFill>
                <a:latin typeface="VNI-Times" pitchFamily="2" charset="0"/>
              </a:defRPr>
            </a:lvl7pPr>
            <a:lvl8pPr marL="3543300" indent="-342900" fontAlgn="base">
              <a:spcBef>
                <a:spcPct val="0"/>
              </a:spcBef>
              <a:spcAft>
                <a:spcPct val="0"/>
              </a:spcAft>
              <a:defRPr>
                <a:solidFill>
                  <a:schemeClr val="tx1"/>
                </a:solidFill>
                <a:latin typeface="VNI-Times" pitchFamily="2" charset="0"/>
              </a:defRPr>
            </a:lvl8pPr>
            <a:lvl9pPr marL="4000500" indent="-342900" fontAlgn="base">
              <a:spcBef>
                <a:spcPct val="0"/>
              </a:spcBef>
              <a:spcAft>
                <a:spcPct val="0"/>
              </a:spcAft>
              <a:defRPr>
                <a:solidFill>
                  <a:schemeClr val="tx1"/>
                </a:solidFill>
                <a:latin typeface="VNI-Times" pitchFamily="2" charset="0"/>
              </a:defRPr>
            </a:lvl9pPr>
          </a:lstStyle>
          <a:p>
            <a:pPr algn="ctr">
              <a:buFontTx/>
              <a:buAutoNum type="alphaLcPeriod"/>
            </a:pPr>
            <a:r>
              <a:rPr lang="en-US" sz="2800" b="1" dirty="0" err="1"/>
              <a:t>Khi</a:t>
            </a:r>
            <a:r>
              <a:rPr lang="en-US" sz="2800" b="1" dirty="0"/>
              <a:t> </a:t>
            </a:r>
            <a:r>
              <a:rPr lang="en-US" sz="2800" b="1" dirty="0" err="1"/>
              <a:t>ñi</a:t>
            </a:r>
            <a:r>
              <a:rPr lang="en-US" sz="2800" b="1" dirty="0"/>
              <a:t> </a:t>
            </a:r>
            <a:r>
              <a:rPr lang="en-US" sz="2800" b="1" dirty="0" err="1"/>
              <a:t>treân</a:t>
            </a:r>
            <a:r>
              <a:rPr lang="en-US" sz="2800" b="1" dirty="0"/>
              <a:t> </a:t>
            </a:r>
            <a:r>
              <a:rPr lang="en-US" sz="2800" b="1" dirty="0" err="1"/>
              <a:t>saøn</a:t>
            </a:r>
            <a:r>
              <a:rPr lang="en-US" sz="2800" b="1" dirty="0"/>
              <a:t> </a:t>
            </a:r>
            <a:r>
              <a:rPr lang="en-US" sz="2800" b="1" dirty="0" err="1"/>
              <a:t>ñaù</a:t>
            </a:r>
            <a:r>
              <a:rPr lang="en-US" sz="2800" b="1" dirty="0"/>
              <a:t> </a:t>
            </a:r>
            <a:r>
              <a:rPr lang="en-US" sz="2800" b="1" dirty="0" err="1"/>
              <a:t>hoa</a:t>
            </a:r>
            <a:r>
              <a:rPr lang="en-US" sz="2800" b="1" dirty="0"/>
              <a:t> </a:t>
            </a:r>
            <a:r>
              <a:rPr lang="en-US" sz="2800" b="1" dirty="0" err="1"/>
              <a:t>môùi</a:t>
            </a:r>
            <a:endParaRPr lang="en-US" sz="2800" b="1" dirty="0"/>
          </a:p>
          <a:p>
            <a:pPr algn="ctr"/>
            <a:r>
              <a:rPr lang="en-US" sz="2800" b="1" dirty="0"/>
              <a:t> </a:t>
            </a:r>
            <a:r>
              <a:rPr lang="en-US" sz="2800" b="1" dirty="0" err="1"/>
              <a:t>lau</a:t>
            </a:r>
            <a:r>
              <a:rPr lang="en-US" sz="2800" b="1" dirty="0"/>
              <a:t> </a:t>
            </a:r>
            <a:r>
              <a:rPr lang="en-US" sz="2800" b="1" dirty="0" err="1"/>
              <a:t>deå</a:t>
            </a:r>
            <a:r>
              <a:rPr lang="en-US" sz="2800" b="1" dirty="0"/>
              <a:t> </a:t>
            </a:r>
            <a:r>
              <a:rPr lang="en-US" sz="2800" b="1" dirty="0" err="1"/>
              <a:t>bò</a:t>
            </a:r>
            <a:r>
              <a:rPr lang="en-US" sz="2800" b="1" dirty="0"/>
              <a:t> </a:t>
            </a:r>
            <a:r>
              <a:rPr lang="en-US" sz="2800" b="1" dirty="0" err="1"/>
              <a:t>ngaõ</a:t>
            </a:r>
            <a:r>
              <a:rPr lang="en-US" sz="2800" b="1" dirty="0"/>
              <a:t>.</a:t>
            </a:r>
          </a:p>
          <a:p>
            <a:pPr>
              <a:spcBef>
                <a:spcPct val="50000"/>
              </a:spcBef>
            </a:pPr>
            <a:endParaRPr lang="en-US" dirty="0"/>
          </a:p>
        </p:txBody>
      </p:sp>
      <p:pic>
        <p:nvPicPr>
          <p:cNvPr id="6" name="Picture 5" descr="20"/>
          <p:cNvPicPr>
            <a:picLocks noChangeAspect="1" noChangeArrowheads="1"/>
          </p:cNvPicPr>
          <p:nvPr/>
        </p:nvPicPr>
        <p:blipFill>
          <a:blip r:embed="rId3">
            <a:extLst>
              <a:ext uri="{28A0092B-C50C-407E-A947-70E740481C1C}">
                <a14:useLocalDpi xmlns:a14="http://schemas.microsoft.com/office/drawing/2010/main" val="0"/>
              </a:ext>
            </a:extLst>
          </a:blip>
          <a:srcRect l="50659" b="25040"/>
          <a:stretch>
            <a:fillRect/>
          </a:stretch>
        </p:blipFill>
        <p:spPr bwMode="auto">
          <a:xfrm>
            <a:off x="0" y="1449388"/>
            <a:ext cx="4007198"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7198" y="228600"/>
            <a:ext cx="4984402"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thích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 t</a:t>
            </a:r>
            <a:r>
              <a:rPr lang="vi-VN" sz="2400" b="1" dirty="0">
                <a:solidFill>
                  <a:srgbClr val="FF0000"/>
                </a:solidFill>
                <a:latin typeface="Times New Roman" pitchFamily="18" charset="0"/>
                <a:cs typeface="Times New Roman" pitchFamily="18" charset="0"/>
              </a:rPr>
              <a:t>ượng sau:</a:t>
            </a:r>
          </a:p>
        </p:txBody>
      </p:sp>
    </p:spTree>
    <p:extLst>
      <p:ext uri="{BB962C8B-B14F-4D97-AF65-F5344CB8AC3E}">
        <p14:creationId xmlns:p14="http://schemas.microsoft.com/office/powerpoint/2010/main" val="3812270157"/>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584"/>
                                        </p:tgtEl>
                                        <p:attrNameLst>
                                          <p:attrName>style.visibility</p:attrName>
                                        </p:attrNameLst>
                                      </p:cBhvr>
                                      <p:to>
                                        <p:strVal val="visible"/>
                                      </p:to>
                                    </p:set>
                                    <p:animEffect transition="in" filter="circle(in)">
                                      <p:cBhvr>
                                        <p:cTn id="12" dur="2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p:cNvSpPr txBox="1">
            <a:spLocks noChangeArrowheads="1"/>
          </p:cNvSpPr>
          <p:nvPr/>
        </p:nvSpPr>
        <p:spPr bwMode="auto">
          <a:xfrm>
            <a:off x="2576946" y="0"/>
            <a:ext cx="63540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00FF"/>
                </a:solidFill>
                <a:latin typeface="Times New Roman" panose="02020603050405020304" pitchFamily="18" charset="0"/>
              </a:rPr>
              <a:t>b. </a:t>
            </a:r>
            <a:r>
              <a:rPr lang="en-US" sz="3000" b="1" dirty="0" err="1">
                <a:solidFill>
                  <a:srgbClr val="0000FF"/>
                </a:solidFill>
                <a:latin typeface="Times New Roman" panose="02020603050405020304" pitchFamily="18" charset="0"/>
              </a:rPr>
              <a:t>Giày</a:t>
            </a:r>
            <a:r>
              <a:rPr lang="en-US" sz="3000" b="1" dirty="0">
                <a:solidFill>
                  <a:srgbClr val="0000FF"/>
                </a:solidFill>
                <a:latin typeface="Times New Roman" panose="02020603050405020304" pitchFamily="18" charset="0"/>
              </a:rPr>
              <a:t> </a:t>
            </a:r>
            <a:r>
              <a:rPr lang="en-US" sz="3000" b="1" dirty="0" err="1">
                <a:solidFill>
                  <a:srgbClr val="0000FF"/>
                </a:solidFill>
                <a:latin typeface="Times New Roman" panose="02020603050405020304" pitchFamily="18" charset="0"/>
              </a:rPr>
              <a:t>đi</a:t>
            </a:r>
            <a:r>
              <a:rPr lang="en-US" sz="3000" b="1" dirty="0">
                <a:solidFill>
                  <a:srgbClr val="0000FF"/>
                </a:solidFill>
                <a:latin typeface="Times New Roman" panose="02020603050405020304" pitchFamily="18" charset="0"/>
              </a:rPr>
              <a:t> </a:t>
            </a:r>
            <a:r>
              <a:rPr lang="en-US" sz="3000" b="1" dirty="0" err="1">
                <a:solidFill>
                  <a:srgbClr val="0000FF"/>
                </a:solidFill>
                <a:latin typeface="Times New Roman" panose="02020603050405020304" pitchFamily="18" charset="0"/>
              </a:rPr>
              <a:t>mãi</a:t>
            </a:r>
            <a:r>
              <a:rPr lang="en-US" sz="3000" b="1" dirty="0">
                <a:solidFill>
                  <a:srgbClr val="0000FF"/>
                </a:solidFill>
                <a:latin typeface="Times New Roman" panose="02020603050405020304" pitchFamily="18" charset="0"/>
              </a:rPr>
              <a:t> </a:t>
            </a:r>
            <a:r>
              <a:rPr lang="en-US" sz="3000" b="1" dirty="0" err="1">
                <a:solidFill>
                  <a:srgbClr val="0000FF"/>
                </a:solidFill>
                <a:latin typeface="Times New Roman" panose="02020603050405020304" pitchFamily="18" charset="0"/>
              </a:rPr>
              <a:t>đế</a:t>
            </a:r>
            <a:r>
              <a:rPr lang="en-US" sz="3000" b="1" dirty="0">
                <a:solidFill>
                  <a:srgbClr val="0000FF"/>
                </a:solidFill>
                <a:latin typeface="Times New Roman" panose="02020603050405020304" pitchFamily="18" charset="0"/>
              </a:rPr>
              <a:t> </a:t>
            </a:r>
            <a:r>
              <a:rPr lang="en-US" sz="3000" b="1" dirty="0" err="1">
                <a:solidFill>
                  <a:srgbClr val="0000FF"/>
                </a:solidFill>
                <a:latin typeface="Times New Roman" panose="02020603050405020304" pitchFamily="18" charset="0"/>
              </a:rPr>
              <a:t>bị</a:t>
            </a:r>
            <a:r>
              <a:rPr lang="en-US" sz="3000" b="1" dirty="0">
                <a:solidFill>
                  <a:srgbClr val="0000FF"/>
                </a:solidFill>
                <a:latin typeface="Times New Roman" panose="02020603050405020304" pitchFamily="18" charset="0"/>
              </a:rPr>
              <a:t> </a:t>
            </a:r>
            <a:r>
              <a:rPr lang="en-US" sz="3000" b="1" dirty="0" err="1">
                <a:solidFill>
                  <a:srgbClr val="0000FF"/>
                </a:solidFill>
                <a:latin typeface="Times New Roman" panose="02020603050405020304" pitchFamily="18" charset="0"/>
              </a:rPr>
              <a:t>mòn</a:t>
            </a:r>
            <a:r>
              <a:rPr lang="en-US" sz="3000" b="1" dirty="0">
                <a:solidFill>
                  <a:srgbClr val="0000FF"/>
                </a:solidFill>
                <a:latin typeface="Times New Roman" panose="02020603050405020304" pitchFamily="18" charset="0"/>
              </a:rPr>
              <a:t>.</a:t>
            </a:r>
            <a:endParaRPr lang="en-US" sz="3000" dirty="0">
              <a:latin typeface="Times New Roman" panose="02020603050405020304" pitchFamily="18" charset="0"/>
            </a:endParaRPr>
          </a:p>
        </p:txBody>
      </p:sp>
      <p:pic>
        <p:nvPicPr>
          <p:cNvPr id="4" name="Picture 77"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2" y="3838431"/>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40261238672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7523"/>
            <a:ext cx="3177016" cy="341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20782" y="762000"/>
            <a:ext cx="40386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solidFill>
                  <a:srgbClr val="FF0000"/>
                </a:solidFill>
                <a:latin typeface="VNI-Times" pitchFamily="2" charset="0"/>
              </a:rPr>
              <a:t>Giaûi thích</a:t>
            </a:r>
            <a:r>
              <a:rPr lang="en-US" sz="2800" b="1">
                <a:solidFill>
                  <a:srgbClr val="FF0000"/>
                </a:solidFill>
                <a:latin typeface="VNI-Times" pitchFamily="2" charset="0"/>
              </a:rPr>
              <a:t> :</a:t>
            </a:r>
            <a:r>
              <a:rPr lang="en-US" sz="2800" b="1">
                <a:solidFill>
                  <a:srgbClr val="FF0000"/>
                </a:solidFill>
                <a:latin typeface="Times New Roman" pitchFamily="18" charset="0"/>
                <a:cs typeface="Times New Roman" pitchFamily="18" charset="0"/>
              </a:rPr>
              <a:t>Vì lực ma sát giữa đế giày và mặt đường làm mòn đế giày</a:t>
            </a:r>
          </a:p>
          <a:p>
            <a:pPr>
              <a:spcBef>
                <a:spcPct val="50000"/>
              </a:spcBef>
            </a:pPr>
            <a:r>
              <a:rPr lang="en-US" sz="2800" b="1">
                <a:solidFill>
                  <a:srgbClr val="FF0000"/>
                </a:solidFill>
                <a:latin typeface="VNI-Times" pitchFamily="2" charset="0"/>
              </a:rPr>
              <a:t>    Ma saùt trong tröôøng hôïp </a:t>
            </a:r>
            <a:r>
              <a:rPr lang="en-US" sz="2800" b="1">
                <a:solidFill>
                  <a:srgbClr val="FF0000"/>
                </a:solidFill>
                <a:latin typeface="Times New Roman" pitchFamily="18" charset="0"/>
                <a:cs typeface="Times New Roman" pitchFamily="18" charset="0"/>
              </a:rPr>
              <a:t>này</a:t>
            </a:r>
            <a:r>
              <a:rPr lang="en-US" sz="2800" b="1">
                <a:solidFill>
                  <a:srgbClr val="FF0000"/>
                </a:solidFill>
                <a:latin typeface="VNI-Times" pitchFamily="2" charset="0"/>
              </a:rPr>
              <a:t> coù haïi.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90"/>
                                          </p:val>
                                        </p:tav>
                                        <p:tav tm="100000">
                                          <p:val>
                                            <p:fltVal val="0"/>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an-n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 y="35635"/>
            <a:ext cx="4114799" cy="423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984698" y="80153"/>
            <a:ext cx="423154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6"/>
          <p:cNvSpPr txBox="1">
            <a:spLocks noChangeArrowheads="1"/>
          </p:cNvSpPr>
          <p:nvPr/>
        </p:nvSpPr>
        <p:spPr bwMode="auto">
          <a:xfrm>
            <a:off x="457203" y="4315675"/>
            <a:ext cx="82295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c. </a:t>
            </a:r>
            <a:r>
              <a:rPr lang="en-US" sz="3200" b="1" dirty="0" err="1">
                <a:solidFill>
                  <a:srgbClr val="0000FF"/>
                </a:solidFill>
                <a:latin typeface="Times New Roman" panose="02020603050405020304" pitchFamily="18" charset="0"/>
              </a:rPr>
              <a:t>Phải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bôi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nhựa</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thông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vào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dây</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cung</a:t>
            </a:r>
            <a:r>
              <a:rPr lang="en-US" sz="3200" b="1" dirty="0">
                <a:solidFill>
                  <a:srgbClr val="0000FF"/>
                </a:solidFill>
                <a:latin typeface="Times New Roman" panose="02020603050405020304" pitchFamily="18" charset="0"/>
              </a:rPr>
              <a:t> ở </a:t>
            </a:r>
            <a:r>
              <a:rPr lang="en-US" sz="3200" b="1" dirty="0" err="1">
                <a:solidFill>
                  <a:srgbClr val="0000FF"/>
                </a:solidFill>
                <a:latin typeface="Times New Roman" panose="02020603050405020304" pitchFamily="18" charset="0"/>
              </a:rPr>
              <a:t>cần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kéo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nhị</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đàn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cò</a:t>
            </a:r>
            <a:r>
              <a:rPr lang="en-US" sz="3200" b="1" dirty="0">
                <a:solidFill>
                  <a:srgbClr val="0000FF"/>
                </a:solidFill>
                <a:latin typeface="Times New Roman" panose="02020603050405020304" pitchFamily="18" charset="0"/>
              </a:rPr>
              <a:t>).</a:t>
            </a:r>
          </a:p>
        </p:txBody>
      </p:sp>
      <p:sp>
        <p:nvSpPr>
          <p:cNvPr id="8" name="TextBox 7"/>
          <p:cNvSpPr txBox="1"/>
          <p:nvPr/>
        </p:nvSpPr>
        <p:spPr>
          <a:xfrm>
            <a:off x="457203" y="5507180"/>
            <a:ext cx="8318303" cy="1077218"/>
          </a:xfrm>
          <a:prstGeom prst="rect">
            <a:avLst/>
          </a:prstGeom>
          <a:noFill/>
        </p:spPr>
        <p:txBody>
          <a:bodyPr wrap="none" rtlCol="0">
            <a:spAutoFit/>
          </a:bodyPr>
          <a:lstStyle/>
          <a:p>
            <a:r>
              <a:rPr lang="en-US" sz="3200" b="1" u="sng">
                <a:solidFill>
                  <a:srgbClr val="FF0000"/>
                </a:solidFill>
                <a:latin typeface="VNI-Times" pitchFamily="2" charset="0"/>
              </a:rPr>
              <a:t>Giaûi thích</a:t>
            </a:r>
            <a:r>
              <a:rPr lang="en-US" sz="3200" b="1">
                <a:solidFill>
                  <a:srgbClr val="FF0000"/>
                </a:solidFill>
                <a:latin typeface="VNI-Times" pitchFamily="2" charset="0"/>
              </a:rPr>
              <a:t>: Ñeå taêng ma saùt giöõa daây cung vôùi </a:t>
            </a:r>
          </a:p>
          <a:p>
            <a:r>
              <a:rPr lang="en-US" sz="3200" b="1">
                <a:solidFill>
                  <a:srgbClr val="FF0000"/>
                </a:solidFill>
                <a:latin typeface="VNI-Times" pitchFamily="2" charset="0"/>
              </a:rPr>
              <a:t>daây ñaøn, nhôø ñoù ñaøn keâu to. </a:t>
            </a:r>
            <a:r>
              <a:rPr lang="en-US" sz="3200" b="1">
                <a:solidFill>
                  <a:srgbClr val="FF0000"/>
                </a:solidFill>
                <a:latin typeface="Times New Roman" pitchFamily="18" charset="0"/>
                <a:cs typeface="Times New Roman" pitchFamily="18" charset="0"/>
              </a:rPr>
              <a:t>Lực ma sát có ích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781675" cy="4332403"/>
          </a:xfrm>
          <a:prstGeom prst="rect">
            <a:avLst/>
          </a:prstGeom>
        </p:spPr>
      </p:pic>
      <p:pic>
        <p:nvPicPr>
          <p:cNvPr id="17" name="Picture 2" descr="OBJEC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91000" y="3070693"/>
            <a:ext cx="4953000" cy="3276600"/>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792" y="1205507"/>
            <a:ext cx="4673208" cy="3575407"/>
          </a:xfrm>
          <a:prstGeom prst="rect">
            <a:avLst/>
          </a:prstGeom>
        </p:spPr>
      </p:pic>
      <p:grpSp>
        <p:nvGrpSpPr>
          <p:cNvPr id="16" name="Group 15"/>
          <p:cNvGrpSpPr/>
          <p:nvPr/>
        </p:nvGrpSpPr>
        <p:grpSpPr>
          <a:xfrm>
            <a:off x="3352800" y="105231"/>
            <a:ext cx="5638800" cy="2689172"/>
            <a:chOff x="5029200" y="380999"/>
            <a:chExt cx="3962400" cy="2362201"/>
          </a:xfrm>
        </p:grpSpPr>
        <p:sp>
          <p:nvSpPr>
            <p:cNvPr id="9" name="Rounded Rectangular Callout 8"/>
            <p:cNvSpPr/>
            <p:nvPr/>
          </p:nvSpPr>
          <p:spPr>
            <a:xfrm>
              <a:off x="5029200" y="380999"/>
              <a:ext cx="3962400" cy="2362201"/>
            </a:xfrm>
            <a:prstGeom prst="wedgeRoundRectCallout">
              <a:avLst>
                <a:gd name="adj1" fmla="val 9745"/>
                <a:gd name="adj2" fmla="val 51204"/>
                <a:gd name="adj3" fmla="val 16667"/>
              </a:avLst>
            </a:prstGeom>
            <a:gradFill flip="none" rotWithShape="1">
              <a:gsLst>
                <a:gs pos="0">
                  <a:srgbClr val="FFFF00"/>
                </a:gs>
                <a:gs pos="50000">
                  <a:srgbClr val="FFFF00">
                    <a:tint val="44500"/>
                    <a:satMod val="160000"/>
                    <a:lumMod val="50000"/>
                    <a:alpha val="70000"/>
                  </a:srgbClr>
                </a:gs>
                <a:gs pos="100000">
                  <a:srgbClr val="FFFF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144310" y="581804"/>
              <a:ext cx="3809999" cy="2108766"/>
            </a:xfrm>
            <a:prstGeom prst="rect">
              <a:avLst/>
            </a:prstGeom>
            <a:noFill/>
          </p:spPr>
          <p:txBody>
            <a:bodyPr wrap="square" rtlCol="0">
              <a:spAutoFit/>
            </a:bodyPr>
            <a:lstStyle/>
            <a:p>
              <a:pPr algn="just"/>
              <a:r>
                <a:rPr lang="en-US" sz="3000" b="1" dirty="0" err="1">
                  <a:latin typeface="Times New Roman" panose="02020603050405020304" pitchFamily="18" charset="0"/>
                  <a:cs typeface="Times New Roman" panose="02020603050405020304" pitchFamily="18" charset="0"/>
                </a:rPr>
                <a:t>Sự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nhau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giữa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ngày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xưa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đạp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ô </a:t>
              </a:r>
              <a:r>
                <a:rPr lang="en-US" sz="3000" b="1" dirty="0" err="1">
                  <a:latin typeface="Times New Roman" panose="02020603050405020304" pitchFamily="18" charset="0"/>
                  <a:cs typeface="Times New Roman" panose="02020603050405020304" pitchFamily="18" charset="0"/>
                </a:rPr>
                <a:t>tô</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ngày</a:t>
              </a:r>
              <a:r>
                <a:rPr lang="en-US" sz="3000" b="1" dirty="0">
                  <a:latin typeface="Times New Roman" panose="02020603050405020304" pitchFamily="18" charset="0"/>
                  <a:cs typeface="Times New Roman" panose="02020603050405020304" pitchFamily="18" charset="0"/>
                </a:rPr>
                <a:t> nay </a:t>
              </a:r>
              <a:r>
                <a:rPr lang="en-US" sz="3000" b="1" dirty="0" err="1">
                  <a:latin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ngày</a:t>
              </a:r>
              <a:r>
                <a:rPr lang="en-US" sz="3000" b="1" dirty="0">
                  <a:latin typeface="Times New Roman" panose="02020603050405020304" pitchFamily="18" charset="0"/>
                  <a:cs typeface="Times New Roman" panose="02020603050405020304" pitchFamily="18" charset="0"/>
                </a:rPr>
                <a:t> nay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ổ bi </a:t>
              </a:r>
              <a:r>
                <a:rPr lang="en-US" sz="3000" b="1" dirty="0" err="1">
                  <a:latin typeface="Times New Roman" panose="02020603050405020304" pitchFamily="18" charset="0"/>
                  <a:cs typeface="Times New Roman" panose="02020603050405020304" pitchFamily="18" charset="0"/>
                </a:rPr>
                <a:t>còn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ổ bi. </a:t>
              </a:r>
            </a:p>
          </p:txBody>
        </p:sp>
      </p:grpSp>
      <p:grpSp>
        <p:nvGrpSpPr>
          <p:cNvPr id="11" name="Group 10"/>
          <p:cNvGrpSpPr/>
          <p:nvPr/>
        </p:nvGrpSpPr>
        <p:grpSpPr>
          <a:xfrm>
            <a:off x="152400" y="3229433"/>
            <a:ext cx="5181600" cy="1508593"/>
            <a:chOff x="-2590800" y="3710028"/>
            <a:chExt cx="3641125" cy="1641430"/>
          </a:xfrm>
        </p:grpSpPr>
        <p:sp>
          <p:nvSpPr>
            <p:cNvPr id="10" name="Rounded Rectangular Callout 9"/>
            <p:cNvSpPr/>
            <p:nvPr/>
          </p:nvSpPr>
          <p:spPr>
            <a:xfrm>
              <a:off x="-2590800" y="3733799"/>
              <a:ext cx="3641125" cy="1617659"/>
            </a:xfrm>
            <a:prstGeom prst="wedgeRoundRectCallout">
              <a:avLst>
                <a:gd name="adj1" fmla="val -30392"/>
                <a:gd name="adj2" fmla="val 50165"/>
                <a:gd name="adj3" fmla="val 16667"/>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37254" y="3710028"/>
              <a:ext cx="3435178" cy="1607412"/>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Con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hàng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thế</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kỉ</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phát</a:t>
              </a:r>
              <a:r>
                <a:rPr lang="en-US" sz="3000" b="1" dirty="0">
                  <a:latin typeface="Times New Roman" panose="02020603050405020304" pitchFamily="18" charset="0"/>
                  <a:cs typeface="Times New Roman" panose="02020603050405020304" pitchFamily="18" charset="0"/>
                </a:rPr>
                <a:t> minh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ổ bi </a:t>
              </a:r>
              <a:r>
                <a:rPr lang="en-US" sz="3000" b="1" dirty="0" err="1">
                  <a:latin typeface="Times New Roman" panose="02020603050405020304" pitchFamily="18" charset="0"/>
                  <a:cs typeface="Times New Roman" panose="02020603050405020304" pitchFamily="18" charset="0"/>
                </a:rPr>
                <a:t>tạo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nhau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a:t>
              </a:r>
              <a:r>
                <a:rPr lang="en-US" sz="3000" b="1" dirty="0">
                  <a:latin typeface="Times New Roman" panose="02020603050405020304" pitchFamily="18" charset="0"/>
                  <a:cs typeface="Times New Roman" panose="02020603050405020304" pitchFamily="18" charset="0"/>
                </a:rPr>
                <a:t>.</a:t>
              </a:r>
            </a:p>
          </p:txBody>
        </p:sp>
      </p:grpSp>
      <p:grpSp>
        <p:nvGrpSpPr>
          <p:cNvPr id="15" name="Group 14"/>
          <p:cNvGrpSpPr/>
          <p:nvPr/>
        </p:nvGrpSpPr>
        <p:grpSpPr>
          <a:xfrm>
            <a:off x="0" y="4905648"/>
            <a:ext cx="4662854" cy="1558636"/>
            <a:chOff x="-2438400" y="5105400"/>
            <a:chExt cx="3276600" cy="1558636"/>
          </a:xfrm>
        </p:grpSpPr>
        <p:sp>
          <p:nvSpPr>
            <p:cNvPr id="13" name="Rounded Rectangular Callout 12"/>
            <p:cNvSpPr/>
            <p:nvPr/>
          </p:nvSpPr>
          <p:spPr>
            <a:xfrm>
              <a:off x="-2438400" y="5105400"/>
              <a:ext cx="3276600" cy="1558636"/>
            </a:xfrm>
            <a:prstGeom prst="wedgeRoundRectCallout">
              <a:avLst>
                <a:gd name="adj1" fmla="val 36658"/>
                <a:gd name="adj2" fmla="val 50716"/>
                <a:gd name="adj3" fmla="val 16667"/>
              </a:avLst>
            </a:prstGeom>
            <a:gradFill>
              <a:gsLst>
                <a:gs pos="0">
                  <a:schemeClr val="accent1"/>
                </a:gs>
                <a:gs pos="50000">
                  <a:schemeClr val="tx2">
                    <a:lumMod val="40000"/>
                    <a:lumOff val="60000"/>
                  </a:schemeClr>
                </a:gs>
                <a:gs pos="100000">
                  <a:srgbClr val="FFFF00">
                    <a:tint val="23500"/>
                    <a:satMod val="16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38400" y="5118760"/>
              <a:ext cx="3276600" cy="1477328"/>
            </a:xfrm>
            <a:prstGeom prst="rect">
              <a:avLst/>
            </a:prstGeom>
            <a:noFill/>
          </p:spPr>
          <p:txBody>
            <a:bodyPr wrap="square" rtlCol="0">
              <a:spAutoFit/>
            </a:bodyPr>
            <a:lstStyle/>
            <a:p>
              <a:pPr algn="just"/>
              <a:r>
                <a:rPr lang="en-US" sz="3000" b="1" dirty="0" err="1">
                  <a:latin typeface="Times New Roman" panose="02020603050405020304" pitchFamily="18" charset="0"/>
                  <a:cs typeface="Times New Roman" panose="02020603050405020304" pitchFamily="18" charset="0"/>
                </a:rPr>
                <a:t>Việc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phát</a:t>
              </a:r>
              <a:r>
                <a:rPr lang="en-US" sz="3000" b="1" dirty="0">
                  <a:latin typeface="Times New Roman" panose="02020603050405020304" pitchFamily="18" charset="0"/>
                  <a:cs typeface="Times New Roman" panose="02020603050405020304" pitchFamily="18" charset="0"/>
                </a:rPr>
                <a:t> minh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ổ bi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ý </a:t>
              </a:r>
              <a:r>
                <a:rPr lang="en-US" sz="3000" b="1" dirty="0" err="1">
                  <a:latin typeface="Times New Roman" panose="02020603050405020304" pitchFamily="18" charset="0"/>
                  <a:cs typeface="Times New Roman" panose="02020603050405020304" pitchFamily="18" charset="0"/>
                </a:rPr>
                <a:t>nghĩa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như</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thế</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nào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khoa </a:t>
              </a:r>
              <a:r>
                <a:rPr lang="en-US" sz="3000" b="1" dirty="0" err="1">
                  <a:latin typeface="Times New Roman" panose="02020603050405020304" pitchFamily="18" charset="0"/>
                  <a:cs typeface="Times New Roman" panose="02020603050405020304" pitchFamily="18" charset="0"/>
                </a:rPr>
                <a:t>học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nghệ</a:t>
              </a:r>
              <a:r>
                <a:rPr lang="en-US" sz="3000" b="1" dirty="0">
                  <a:latin typeface="Times New Roman" panose="02020603050405020304" pitchFamily="18" charset="0"/>
                  <a:cs typeface="Times New Roman" panose="02020603050405020304" pitchFamily="18" charset="0"/>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6" presetClass="entr" presetSubtype="21"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2000"/>
                                        <p:tgtEl>
                                          <p:spTgt spid="17"/>
                                        </p:tgtEl>
                                      </p:cBhvr>
                                    </p:animEffect>
                                  </p:childTnLst>
                                </p:cTn>
                              </p:par>
                              <p:par>
                                <p:cTn id="11" presetID="22" presetClass="entr" presetSubtype="4" fill="hold"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2000"/>
                            </p:stCondLst>
                            <p:childTnLst>
                              <p:par>
                                <p:cTn id="15" presetID="6" presetClass="entr" presetSubtype="16"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ppt_x</p:attrName>
                                        </p:attrNameLst>
                                      </p:cBhvr>
                                      <p:tavLst>
                                        <p:tav tm="0">
                                          <p:val>
                                            <p:strVal val="#ppt_x"/>
                                          </p:val>
                                        </p:tav>
                                        <p:tav tm="100000">
                                          <p:val>
                                            <p:strVal val="#ppt_x"/>
                                          </p:val>
                                        </p:tav>
                                      </p:tavLst>
                                    </p:anim>
                                    <p:anim calcmode="lin" valueType="num">
                                      <p:cBhvr>
                                        <p:cTn id="24"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Roller%20Be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25" y="857250"/>
            <a:ext cx="50030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bi_d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7" y="857250"/>
            <a:ext cx="3173594"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254725" y="3544491"/>
            <a:ext cx="82100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2400" dirty="0">
                <a:solidFill>
                  <a:srgbClr val="00CC66"/>
                </a:solidFill>
                <a:latin typeface="Times New Roman" panose="02020603050405020304" pitchFamily="18" charset="0"/>
                <a:cs typeface="Arial" panose="020B0604020202020204" pitchFamily="34" charset="0"/>
              </a:rPr>
              <a:t>-  </a:t>
            </a:r>
            <a:r>
              <a:rPr lang="vi-VN" altLang="en-US" sz="2400" dirty="0">
                <a:solidFill>
                  <a:srgbClr val="00CC66"/>
                </a:solidFill>
                <a:latin typeface="Times New Roman" panose="02020603050405020304" pitchFamily="18" charset="0"/>
                <a:cs typeface="Arial" panose="020B0604020202020204" pitchFamily="34" charset="0"/>
              </a:rPr>
              <a:t>Ổ bi có tác dụng làm giảm ma sát do thay ma sát trượt bằng ma sát lăn của các viên</a:t>
            </a:r>
            <a:r>
              <a:rPr lang="en-US" altLang="en-US" sz="2400" dirty="0">
                <a:solidFill>
                  <a:srgbClr val="00CC66"/>
                </a:solidFill>
                <a:latin typeface="Times New Roman" panose="02020603050405020304" pitchFamily="18" charset="0"/>
                <a:cs typeface="Arial" panose="020B0604020202020204" pitchFamily="34" charset="0"/>
              </a:rPr>
              <a:t> </a:t>
            </a:r>
            <a:r>
              <a:rPr lang="vi-VN" altLang="en-US" sz="2400" dirty="0">
                <a:solidFill>
                  <a:srgbClr val="00CC66"/>
                </a:solidFill>
                <a:latin typeface="Times New Roman" panose="02020603050405020304" pitchFamily="18" charset="0"/>
                <a:cs typeface="Arial" panose="020B0604020202020204" pitchFamily="34" charset="0"/>
              </a:rPr>
              <a:t>bi.</a:t>
            </a:r>
          </a:p>
          <a:p>
            <a:pPr algn="just" fontAlgn="base">
              <a:spcBef>
                <a:spcPct val="0"/>
              </a:spcBef>
              <a:spcAft>
                <a:spcPct val="0"/>
              </a:spcAft>
              <a:buClrTx/>
              <a:buSzTx/>
              <a:buNone/>
            </a:pPr>
            <a:r>
              <a:rPr lang="en-US" altLang="en-US" sz="2400" dirty="0">
                <a:solidFill>
                  <a:srgbClr val="00CC66"/>
                </a:solidFill>
                <a:latin typeface="Times New Roman" panose="02020603050405020304" pitchFamily="18" charset="0"/>
                <a:cs typeface="Arial" panose="020B0604020202020204" pitchFamily="34" charset="0"/>
              </a:rPr>
              <a:t>- </a:t>
            </a:r>
            <a:r>
              <a:rPr lang="vi-VN" altLang="en-US" sz="2400" dirty="0">
                <a:solidFill>
                  <a:srgbClr val="00CC66"/>
                </a:solidFill>
                <a:latin typeface="Times New Roman" panose="02020603050405020304" pitchFamily="18" charset="0"/>
                <a:cs typeface="Arial" panose="020B0604020202020204" pitchFamily="34" charset="0"/>
              </a:rPr>
              <a:t>Nhờ sử dụng ổ bi đã giảm lực cản lên các vật chuyển động làm cho máy móc hoạt động dể dàng, hiệu quả cao góp phần thúc đẩy sự phát triển của các ngành như động lực học,</a:t>
            </a:r>
            <a:r>
              <a:rPr lang="en-US" altLang="en-US" sz="2400" dirty="0">
                <a:solidFill>
                  <a:srgbClr val="00CC66"/>
                </a:solidFill>
                <a:latin typeface="Times New Roman" panose="02020603050405020304" pitchFamily="18" charset="0"/>
                <a:cs typeface="Arial" panose="020B0604020202020204" pitchFamily="34" charset="0"/>
              </a:rPr>
              <a:t> </a:t>
            </a:r>
            <a:r>
              <a:rPr lang="vi-VN" altLang="en-US" sz="2400" dirty="0">
                <a:solidFill>
                  <a:srgbClr val="00CC66"/>
                </a:solidFill>
                <a:latin typeface="Times New Roman" panose="02020603050405020304" pitchFamily="18" charset="0"/>
                <a:cs typeface="Arial" panose="020B0604020202020204" pitchFamily="34" charset="0"/>
              </a:rPr>
              <a:t>cơ khí,</a:t>
            </a:r>
            <a:r>
              <a:rPr lang="en-US" altLang="en-US" sz="2400" dirty="0">
                <a:solidFill>
                  <a:srgbClr val="00CC66"/>
                </a:solidFill>
                <a:latin typeface="Times New Roman" panose="02020603050405020304" pitchFamily="18" charset="0"/>
                <a:cs typeface="Arial" panose="020B0604020202020204" pitchFamily="34" charset="0"/>
              </a:rPr>
              <a:t> </a:t>
            </a:r>
            <a:r>
              <a:rPr lang="vi-VN" altLang="en-US" sz="2400" dirty="0">
                <a:solidFill>
                  <a:srgbClr val="00CC66"/>
                </a:solidFill>
                <a:latin typeface="Times New Roman" panose="02020603050405020304" pitchFamily="18" charset="0"/>
                <a:cs typeface="Arial" panose="020B0604020202020204" pitchFamily="34" charset="0"/>
              </a:rPr>
              <a:t>chế tạo máy…</a:t>
            </a:r>
          </a:p>
        </p:txBody>
      </p:sp>
    </p:spTree>
    <p:extLst>
      <p:ext uri="{BB962C8B-B14F-4D97-AF65-F5344CB8AC3E}">
        <p14:creationId xmlns:p14="http://schemas.microsoft.com/office/powerpoint/2010/main" val="68055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ircle(in)">
                                      <p:cBhvr>
                                        <p:cTn id="7" dur="1000"/>
                                        <p:tgtEl>
                                          <p:spTgt spid="28676"/>
                                        </p:tgtEl>
                                      </p:cBhvr>
                                    </p:animEffect>
                                  </p:childTnLst>
                                </p:cTn>
                              </p:par>
                              <p:par>
                                <p:cTn id="8" presetID="22" presetClass="entr" presetSubtype="4" fill="hold" nodeType="withEffect">
                                  <p:stCondLst>
                                    <p:cond delay="0"/>
                                  </p:stCondLst>
                                  <p:childTnLst>
                                    <p:set>
                                      <p:cBhvr>
                                        <p:cTn id="9" dur="1" fill="hold">
                                          <p:stCondLst>
                                            <p:cond delay="0"/>
                                          </p:stCondLst>
                                        </p:cTn>
                                        <p:tgtEl>
                                          <p:spTgt spid="28677"/>
                                        </p:tgtEl>
                                        <p:attrNameLst>
                                          <p:attrName>style.visibility</p:attrName>
                                        </p:attrNameLst>
                                      </p:cBhvr>
                                      <p:to>
                                        <p:strVal val="visible"/>
                                      </p:to>
                                    </p:set>
                                    <p:animEffect transition="in" filter="wipe(down)">
                                      <p:cBhvr>
                                        <p:cTn id="10" dur="500"/>
                                        <p:tgtEl>
                                          <p:spTgt spid="28677"/>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fade">
                                      <p:cBhvr>
                                        <p:cTn id="15" dur="500"/>
                                        <p:tgtEl>
                                          <p:spTgt spid="30724"/>
                                        </p:tgtEl>
                                      </p:cBhvr>
                                    </p:animEffect>
                                    <p:anim calcmode="lin" valueType="num">
                                      <p:cBhvr>
                                        <p:cTn id="16" dur="500" fill="hold"/>
                                        <p:tgtEl>
                                          <p:spTgt spid="30724"/>
                                        </p:tgtEl>
                                        <p:attrNameLst>
                                          <p:attrName>style.rotation</p:attrName>
                                        </p:attrNameLst>
                                      </p:cBhvr>
                                      <p:tavLst>
                                        <p:tav tm="0">
                                          <p:val>
                                            <p:fltVal val="720"/>
                                          </p:val>
                                        </p:tav>
                                        <p:tav tm="100000">
                                          <p:val>
                                            <p:fltVal val="0"/>
                                          </p:val>
                                        </p:tav>
                                      </p:tavLst>
                                    </p:anim>
                                    <p:anim calcmode="lin" valueType="num">
                                      <p:cBhvr>
                                        <p:cTn id="17" dur="500" fill="hold"/>
                                        <p:tgtEl>
                                          <p:spTgt spid="30724"/>
                                        </p:tgtEl>
                                        <p:attrNameLst>
                                          <p:attrName>ppt_h</p:attrName>
                                        </p:attrNameLst>
                                      </p:cBhvr>
                                      <p:tavLst>
                                        <p:tav tm="0">
                                          <p:val>
                                            <p:fltVal val="0"/>
                                          </p:val>
                                        </p:tav>
                                        <p:tav tm="100000">
                                          <p:val>
                                            <p:strVal val="#ppt_h"/>
                                          </p:val>
                                        </p:tav>
                                      </p:tavLst>
                                    </p:anim>
                                    <p:anim calcmode="lin" valueType="num">
                                      <p:cBhvr>
                                        <p:cTn id="18" dur="500" fill="hold"/>
                                        <p:tgtEl>
                                          <p:spTgt spid="307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2008112015053943615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275" y="457200"/>
            <a:ext cx="457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dichoi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457200"/>
            <a:ext cx="426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57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iểu về giày đá bóng đế TF">
            <a:extLst>
              <a:ext uri="{FF2B5EF4-FFF2-40B4-BE49-F238E27FC236}">
                <a16:creationId xmlns:a16="http://schemas.microsoft.com/office/drawing/2014/main" id="{D1F278E0-67A0-4AC7-93BF-5FB89B7D9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5715000" cy="4171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48C94C-721F-4743-9C89-9E814C49E952}"/>
              </a:ext>
            </a:extLst>
          </p:cNvPr>
          <p:cNvSpPr txBox="1"/>
          <p:nvPr/>
        </p:nvSpPr>
        <p:spPr>
          <a:xfrm>
            <a:off x="990600" y="667780"/>
            <a:ext cx="716280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gai </a:t>
            </a:r>
            <a:r>
              <a:rPr lang="en-US" sz="2800" b="1" dirty="0" err="1">
                <a:solidFill>
                  <a:srgbClr val="FF0000"/>
                </a:solidFill>
                <a:latin typeface="Times New Roman" panose="02020603050405020304" pitchFamily="18" charset="0"/>
                <a:cs typeface="Times New Roman" panose="02020603050405020304" pitchFamily="18" charset="0"/>
              </a:rPr>
              <a:t>cao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su</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6378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SB_Background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49"/>
            <a:ext cx="9144000" cy="7351713"/>
          </a:xfrm>
          <a:prstGeom prst="rect">
            <a:avLst/>
          </a:prstGeom>
          <a:noFill/>
          <a:ln w="57150" cmpd="thinThick">
            <a:solidFill>
              <a:srgbClr val="DAEDEF">
                <a:alpha val="96077"/>
              </a:srgbClr>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51" descr="Du lịch văn hóa - sinh thái Buôn Đôn: Nỗi lo thiếu nước - Báo Đắk Lắk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736" y="234336"/>
            <a:ext cx="4029784" cy="659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23"/>
          <p:cNvGrpSpPr>
            <a:grpSpLocks/>
          </p:cNvGrpSpPr>
          <p:nvPr/>
        </p:nvGrpSpPr>
        <p:grpSpPr bwMode="auto">
          <a:xfrm>
            <a:off x="3043240" y="2952751"/>
            <a:ext cx="1246187" cy="1371600"/>
            <a:chOff x="2844800" y="1422399"/>
            <a:chExt cx="2235200" cy="2235200"/>
          </a:xfrm>
        </p:grpSpPr>
        <p:sp>
          <p:nvSpPr>
            <p:cNvPr id="5" name=" 3"/>
            <p:cNvSpPr/>
            <p:nvPr/>
          </p:nvSpPr>
          <p:spPr>
            <a:xfrm>
              <a:off x="2844800" y="1422399"/>
              <a:ext cx="2235200" cy="2235200"/>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6" name=" 4"/>
            <p:cNvSpPr/>
            <p:nvPr/>
          </p:nvSpPr>
          <p:spPr>
            <a:xfrm>
              <a:off x="3294688" y="1944980"/>
              <a:ext cx="1335425" cy="1151232"/>
            </a:xfrm>
            <a:prstGeom prst="rect">
              <a:avLst/>
            </a:prstGeom>
            <a:noFill/>
            <a:ln>
              <a:noFill/>
            </a:ln>
            <a:effectLst/>
          </p:spPr>
          <p:txBody>
            <a:bodyPr lIns="40640" tIns="40640" rIns="40640" bIns="40640" anchor="ctr"/>
            <a:lstStyle/>
            <a:p>
              <a:pPr algn="ctr" defTabSz="1422400" fontAlgn="auto">
                <a:lnSpc>
                  <a:spcPct val="90000"/>
                </a:lnSpc>
                <a:spcBef>
                  <a:spcPts val="0"/>
                </a:spcBef>
                <a:spcAft>
                  <a:spcPct val="35000"/>
                </a:spcAft>
                <a:buFont typeface="Arial" pitchFamily="34" charset="0"/>
                <a:buNone/>
                <a:defRPr/>
              </a:pPr>
              <a:endParaRPr lang="en-US" kern="0">
                <a:solidFill>
                  <a:srgbClr val="FFFFFF"/>
                </a:solidFill>
                <a:latin typeface="Verdana" pitchFamily="34" charset="0"/>
                <a:cs typeface="Arial" charset="0"/>
              </a:endParaRPr>
            </a:p>
          </p:txBody>
        </p:sp>
      </p:grpSp>
      <p:grpSp>
        <p:nvGrpSpPr>
          <p:cNvPr id="7" name="Group 20"/>
          <p:cNvGrpSpPr/>
          <p:nvPr/>
        </p:nvGrpSpPr>
        <p:grpSpPr>
          <a:xfrm>
            <a:off x="1798752" y="2133603"/>
            <a:ext cx="1494695" cy="1606695"/>
            <a:chOff x="2844800" y="1828800"/>
            <a:chExt cx="2235200" cy="2235200"/>
          </a:xfrm>
          <a:solidFill>
            <a:srgbClr val="FF0000"/>
          </a:solidFill>
          <a:scene3d>
            <a:camera prst="orthographicFront">
              <a:rot lat="0" lon="0" rev="0"/>
            </a:camera>
            <a:lightRig rig="balanced" dir="t">
              <a:rot lat="0" lon="0" rev="8700000"/>
            </a:lightRig>
          </a:scene3d>
        </p:grpSpPr>
        <p:sp>
          <p:nvSpPr>
            <p:cNvPr id="8"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p>
        <p:sp>
          <p:nvSpPr>
            <p:cNvPr id="9"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txBody>
            <a:bodyPr lIns="40640" tIns="40640" rIns="40640" bIns="40640" spcCol="1270" anchor="ctr"/>
            <a:lstStyle/>
            <a:p>
              <a:pPr algn="ctr" defTabSz="1422400" fontAlgn="auto">
                <a:lnSpc>
                  <a:spcPct val="90000"/>
                </a:lnSpc>
                <a:spcBef>
                  <a:spcPts val="0"/>
                </a:spcBef>
                <a:spcAft>
                  <a:spcPct val="35000"/>
                </a:spcAft>
                <a:buFont typeface="Arial" pitchFamily="34" charset="0"/>
                <a:buNone/>
                <a:defRPr/>
              </a:pPr>
              <a:endParaRPr lang="vi-VN" kern="0">
                <a:solidFill>
                  <a:sysClr val="window" lastClr="FFFFFF"/>
                </a:solidFill>
                <a:latin typeface="Arial"/>
              </a:endParaRPr>
            </a:p>
          </p:txBody>
        </p:sp>
      </p:grpSp>
      <p:grpSp>
        <p:nvGrpSpPr>
          <p:cNvPr id="4102" name="Group 23"/>
          <p:cNvGrpSpPr>
            <a:grpSpLocks/>
          </p:cNvGrpSpPr>
          <p:nvPr/>
        </p:nvGrpSpPr>
        <p:grpSpPr bwMode="auto">
          <a:xfrm>
            <a:off x="796927" y="2914651"/>
            <a:ext cx="1304925" cy="1524000"/>
            <a:chOff x="2844800" y="1422399"/>
            <a:chExt cx="2235200" cy="2235200"/>
          </a:xfrm>
        </p:grpSpPr>
        <p:sp>
          <p:nvSpPr>
            <p:cNvPr id="11" name=" 3"/>
            <p:cNvSpPr/>
            <p:nvPr/>
          </p:nvSpPr>
          <p:spPr>
            <a:xfrm>
              <a:off x="2844800" y="1422399"/>
              <a:ext cx="2235200" cy="2235200"/>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2" name=" 4"/>
            <p:cNvSpPr/>
            <p:nvPr/>
          </p:nvSpPr>
          <p:spPr>
            <a:xfrm>
              <a:off x="3293472" y="1946275"/>
              <a:ext cx="1337857" cy="1147868"/>
            </a:xfrm>
            <a:prstGeom prst="rect">
              <a:avLst/>
            </a:prstGeom>
            <a:noFill/>
            <a:ln>
              <a:noFill/>
            </a:ln>
            <a:effectLst/>
          </p:spPr>
          <p:txBody>
            <a:bodyPr lIns="40640" tIns="40640" rIns="40640" bIns="40640" anchor="ctr"/>
            <a:lstStyle/>
            <a:p>
              <a:pPr algn="ctr" defTabSz="1422400" fontAlgn="auto">
                <a:lnSpc>
                  <a:spcPct val="90000"/>
                </a:lnSpc>
                <a:spcBef>
                  <a:spcPts val="0"/>
                </a:spcBef>
                <a:spcAft>
                  <a:spcPct val="35000"/>
                </a:spcAft>
                <a:buFont typeface="Arial" pitchFamily="34" charset="0"/>
                <a:buNone/>
                <a:defRPr/>
              </a:pPr>
              <a:endParaRPr lang="en-US" kern="0">
                <a:solidFill>
                  <a:srgbClr val="FFFFFF"/>
                </a:solidFill>
                <a:latin typeface="Verdana" pitchFamily="34" charset="0"/>
                <a:cs typeface="Arial" charset="0"/>
              </a:endParaRPr>
            </a:p>
          </p:txBody>
        </p:sp>
      </p:grpSp>
      <p:grpSp>
        <p:nvGrpSpPr>
          <p:cNvPr id="13" name="Group 26"/>
          <p:cNvGrpSpPr/>
          <p:nvPr/>
        </p:nvGrpSpPr>
        <p:grpSpPr>
          <a:xfrm>
            <a:off x="1817269" y="3579509"/>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14"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p>
        <p:sp>
          <p:nvSpPr>
            <p:cNvPr id="15"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txBody>
            <a:bodyPr lIns="40640" tIns="40640" rIns="40640" bIns="40640" spcCol="1270" anchor="ctr"/>
            <a:lstStyle/>
            <a:p>
              <a:pPr algn="ctr" defTabSz="1422400" fontAlgn="auto">
                <a:lnSpc>
                  <a:spcPct val="90000"/>
                </a:lnSpc>
                <a:spcBef>
                  <a:spcPts val="0"/>
                </a:spcBef>
                <a:spcAft>
                  <a:spcPct val="35000"/>
                </a:spcAft>
                <a:buFont typeface="Arial" pitchFamily="34" charset="0"/>
                <a:buNone/>
                <a:defRPr/>
              </a:pPr>
              <a:endParaRPr lang="vi-VN" kern="0">
                <a:solidFill>
                  <a:sysClr val="window" lastClr="FFFFFF"/>
                </a:solidFill>
                <a:latin typeface="Arial"/>
              </a:endParaRPr>
            </a:p>
          </p:txBody>
        </p:sp>
      </p:grpSp>
      <p:sp>
        <p:nvSpPr>
          <p:cNvPr id="16" name="TextBox 15"/>
          <p:cNvSpPr txBox="1"/>
          <p:nvPr/>
        </p:nvSpPr>
        <p:spPr>
          <a:xfrm>
            <a:off x="543302" y="3007969"/>
            <a:ext cx="57229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fontAlgn="auto" hangingPunct="1">
              <a:spcBef>
                <a:spcPts val="0"/>
              </a:spcBef>
              <a:spcAft>
                <a:spcPts val="0"/>
              </a:spcAft>
              <a:buFont typeface="Arial" pitchFamily="34" charset="0"/>
              <a:buNone/>
              <a:defRPr/>
            </a:pPr>
            <a:r>
              <a:rPr lang="en-US" sz="4400" b="1" kern="0" dirty="0">
                <a:solidFill>
                  <a:srgbClr val="00C200"/>
                </a:solidFill>
                <a:cs typeface="Arial" charset="0"/>
              </a:rPr>
              <a:t>K</a:t>
            </a:r>
            <a:endParaRPr lang="vi-VN" sz="4400" b="1" kern="0" dirty="0">
              <a:solidFill>
                <a:srgbClr val="00C200"/>
              </a:solidFill>
              <a:cs typeface="Arial" charset="0"/>
            </a:endParaRPr>
          </a:p>
        </p:txBody>
      </p:sp>
      <p:sp>
        <p:nvSpPr>
          <p:cNvPr id="17" name="TextBox 16"/>
          <p:cNvSpPr txBox="1"/>
          <p:nvPr/>
        </p:nvSpPr>
        <p:spPr>
          <a:xfrm>
            <a:off x="1176717" y="3007969"/>
            <a:ext cx="56857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buFont typeface="Arial" pitchFamily="34" charset="0"/>
              <a:buNone/>
              <a:defRPr/>
            </a:pPr>
            <a:r>
              <a:rPr lang="en-US" sz="4400" b="1" kern="0" dirty="0">
                <a:solidFill>
                  <a:srgbClr val="FF0000"/>
                </a:solidFill>
                <a:cs typeface="Arial" charset="0"/>
              </a:rPr>
              <a:t>H</a:t>
            </a:r>
            <a:endParaRPr lang="vi-VN" sz="4400" b="1" kern="0" dirty="0">
              <a:solidFill>
                <a:srgbClr val="FF0000"/>
              </a:solidFill>
              <a:cs typeface="Arial" charset="0"/>
            </a:endParaRPr>
          </a:p>
        </p:txBody>
      </p:sp>
      <p:sp>
        <p:nvSpPr>
          <p:cNvPr id="18" name="TextBox 17"/>
          <p:cNvSpPr txBox="1"/>
          <p:nvPr/>
        </p:nvSpPr>
        <p:spPr>
          <a:xfrm>
            <a:off x="1817025" y="3004794"/>
            <a:ext cx="56857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buFont typeface="Arial" pitchFamily="34" charset="0"/>
              <a:buNone/>
              <a:defRPr/>
            </a:pPr>
            <a:r>
              <a:rPr lang="en-US" sz="4400" b="1" kern="0">
                <a:solidFill>
                  <a:srgbClr val="24602E"/>
                </a:solidFill>
                <a:cs typeface="Arial" charset="0"/>
              </a:rPr>
              <a:t>T</a:t>
            </a:r>
            <a:endParaRPr lang="vi-VN" sz="4400" b="1" kern="0">
              <a:solidFill>
                <a:srgbClr val="24602E"/>
              </a:solidFill>
              <a:cs typeface="Arial" charset="0"/>
            </a:endParaRPr>
          </a:p>
        </p:txBody>
      </p:sp>
      <p:sp>
        <p:nvSpPr>
          <p:cNvPr id="19" name="TextBox 18"/>
          <p:cNvSpPr txBox="1"/>
          <p:nvPr/>
        </p:nvSpPr>
        <p:spPr>
          <a:xfrm>
            <a:off x="2425164" y="3004794"/>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buFont typeface="Arial" pitchFamily="34" charset="0"/>
              <a:buNone/>
              <a:defRPr/>
            </a:pPr>
            <a:r>
              <a:rPr lang="en-US" sz="4400" b="1" kern="0" dirty="0">
                <a:solidFill>
                  <a:srgbClr val="5B34DA"/>
                </a:solidFill>
                <a:cs typeface="Arial" charset="0"/>
              </a:rPr>
              <a:t>N</a:t>
            </a:r>
            <a:endParaRPr lang="vi-VN" sz="4400" b="1" kern="0" dirty="0">
              <a:solidFill>
                <a:srgbClr val="5B34DA"/>
              </a:solidFill>
              <a:cs typeface="Arial" charset="0"/>
            </a:endParaRPr>
          </a:p>
        </p:txBody>
      </p:sp>
      <p:sp>
        <p:nvSpPr>
          <p:cNvPr id="20" name="TextBox 19"/>
          <p:cNvSpPr txBox="1"/>
          <p:nvPr/>
        </p:nvSpPr>
        <p:spPr>
          <a:xfrm>
            <a:off x="3068634" y="3018716"/>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buFont typeface="Arial" pitchFamily="34" charset="0"/>
              <a:buNone/>
              <a:defRPr/>
            </a:pPr>
            <a:r>
              <a:rPr lang="en-US" sz="4400" b="1" kern="0" dirty="0">
                <a:solidFill>
                  <a:srgbClr val="333300"/>
                </a:solidFill>
                <a:cs typeface="Arial" charset="0"/>
              </a:rPr>
              <a:t>6</a:t>
            </a:r>
            <a:endParaRPr lang="vi-VN" sz="4400" b="1" kern="0" dirty="0">
              <a:solidFill>
                <a:srgbClr val="333300"/>
              </a:solidFill>
              <a:cs typeface="Arial" charset="0"/>
            </a:endParaRPr>
          </a:p>
        </p:txBody>
      </p:sp>
      <p:pic>
        <p:nvPicPr>
          <p:cNvPr id="4122" name="Picture 36" descr="butterflies_flowers_sm_nw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450" y="6096001"/>
            <a:ext cx="762000"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 name="Picture 37" descr="Firewrk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3810001"/>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icture 38" descr="Firewrk5"/>
          <p:cNvSpPr>
            <a:spLocks noChangeAspect="1" noChangeArrowheads="1"/>
          </p:cNvSpPr>
          <p:nvPr/>
        </p:nvSpPr>
        <p:spPr bwMode="auto">
          <a:xfrm>
            <a:off x="6623052" y="3232151"/>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Font typeface="Arial" pitchFamily="34" charset="0"/>
              <a:buNone/>
              <a:defRPr/>
            </a:pPr>
            <a:endParaRPr lang="en-US" kern="0">
              <a:solidFill>
                <a:sysClr val="windowText" lastClr="000000"/>
              </a:solidFill>
            </a:endParaRPr>
          </a:p>
        </p:txBody>
      </p:sp>
      <p:sp>
        <p:nvSpPr>
          <p:cNvPr id="36" name="WordArt 54" descr="Green marble"/>
          <p:cNvSpPr>
            <a:spLocks noChangeArrowheads="1" noChangeShapeType="1" noTextEdit="1"/>
          </p:cNvSpPr>
          <p:nvPr/>
        </p:nvSpPr>
        <p:spPr bwMode="auto">
          <a:xfrm>
            <a:off x="381000" y="1262029"/>
            <a:ext cx="7010400" cy="796925"/>
          </a:xfrm>
          <a:prstGeom prst="rect">
            <a:avLst/>
          </a:prstGeom>
        </p:spPr>
        <p:txBody>
          <a:bodyPr wrap="none" fromWordArt="1">
            <a:prstTxWarp prst="textPlain">
              <a:avLst>
                <a:gd name="adj" fmla="val 50000"/>
              </a:avLst>
            </a:prstTxWarp>
          </a:bodyPr>
          <a:lstStyle/>
          <a:p>
            <a:pPr algn="ctr">
              <a:buFont typeface="Arial" pitchFamily="34" charset="0"/>
              <a:buNone/>
              <a:defRPr/>
            </a:pPr>
            <a:r>
              <a:rPr lang="en-US" sz="16600" b="1" kern="10" dirty="0" err="1">
                <a:ln w="9525">
                  <a:solidFill>
                    <a:srgbClr val="FFFF00"/>
                  </a:solidFill>
                  <a:round/>
                  <a:headEnd/>
                  <a:tailEnd/>
                </a:ln>
                <a:solidFill>
                  <a:srgbClr val="FF0000"/>
                </a:solidFill>
                <a:effectLst>
                  <a:outerShdw dist="563972" dir="14049741" sx="125000" sy="125000" algn="tl" rotWithShape="0">
                    <a:srgbClr val="C7DFD3">
                      <a:alpha val="79999"/>
                    </a:srgbClr>
                  </a:outerShdw>
                </a:effectLst>
                <a:latin typeface="Times New Roman"/>
                <a:cs typeface="Times New Roman"/>
              </a:rPr>
              <a:t>Bài</a:t>
            </a:r>
            <a:r>
              <a:rPr lang="en-US" sz="16600" b="1" kern="10" dirty="0">
                <a:ln w="9525">
                  <a:solidFill>
                    <a:srgbClr val="FFFF00"/>
                  </a:solidFill>
                  <a:round/>
                  <a:headEnd/>
                  <a:tailEnd/>
                </a:ln>
                <a:solidFill>
                  <a:srgbClr val="FF0000"/>
                </a:solidFill>
                <a:effectLst>
                  <a:outerShdw dist="563972" dir="14049741" sx="125000" sy="125000" algn="tl" rotWithShape="0">
                    <a:srgbClr val="C7DFD3">
                      <a:alpha val="79999"/>
                    </a:srgbClr>
                  </a:outerShdw>
                </a:effectLst>
                <a:latin typeface="Times New Roman"/>
                <a:cs typeface="Times New Roman"/>
              </a:rPr>
              <a:t> 44: LỰC MA SÁT</a:t>
            </a:r>
          </a:p>
        </p:txBody>
      </p:sp>
      <p:sp>
        <p:nvSpPr>
          <p:cNvPr id="3" name="TextBox 2">
            <a:extLst>
              <a:ext uri="{FF2B5EF4-FFF2-40B4-BE49-F238E27FC236}">
                <a16:creationId xmlns:a16="http://schemas.microsoft.com/office/drawing/2014/main" id="{CFA3093A-48AE-4026-B3A5-694F2F8E2776}"/>
              </a:ext>
            </a:extLst>
          </p:cNvPr>
          <p:cNvSpPr txBox="1"/>
          <p:nvPr/>
        </p:nvSpPr>
        <p:spPr>
          <a:xfrm>
            <a:off x="881253" y="67270"/>
            <a:ext cx="6314698" cy="923330"/>
          </a:xfrm>
          <a:prstGeom prst="rect">
            <a:avLst/>
          </a:prstGeom>
          <a:noFill/>
        </p:spPr>
        <p:txBody>
          <a:bodyPr wrap="square" rtlCol="0">
            <a:spAutoFit/>
          </a:bodyPr>
          <a:lstStyle/>
          <a:p>
            <a:r>
              <a:rPr lang="en-US" sz="5400" b="1" dirty="0">
                <a:solidFill>
                  <a:srgbClr val="002060"/>
                </a:solidFill>
                <a:effectLst>
                  <a:outerShdw blurRad="38100" dist="38100" dir="2700000" algn="tl">
                    <a:srgbClr val="000000">
                      <a:alpha val="43137"/>
                    </a:srgbClr>
                  </a:outerShdw>
                </a:effectLst>
              </a:rPr>
              <a:t>TIẾT 112 + 113 + 114</a:t>
            </a:r>
          </a:p>
        </p:txBody>
      </p:sp>
    </p:spTree>
    <p:extLst>
      <p:ext uri="{BB962C8B-B14F-4D97-AF65-F5344CB8AC3E}">
        <p14:creationId xmlns:p14="http://schemas.microsoft.com/office/powerpoint/2010/main" val="3934851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nodeType="afterGroup">
                            <p:stCondLst>
                              <p:cond delay="1000"/>
                            </p:stCondLst>
                            <p:childTnLst>
                              <p:par>
                                <p:cTn id="8" presetID="23" presetClass="entr" presetSubtype="16" fill="hold" grpId="0" nodeType="afterEffect" nodePh="1">
                                  <p:stCondLst>
                                    <p:cond delay="500"/>
                                  </p:stCondLst>
                                  <p:endCondLst>
                                    <p:cond evt="begin" delay="0">
                                      <p:tn val="8"/>
                                    </p:cond>
                                  </p:end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nodeType="afterGroup">
                            <p:stCondLst>
                              <p:cond delay="3000"/>
                            </p:stCondLst>
                            <p:childTnLst>
                              <p:par>
                                <p:cTn id="19" presetID="2" presetClass="entr" presetSubtype="2"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1+#ppt_w/2"/>
                                          </p:val>
                                        </p:tav>
                                        <p:tav tm="100000">
                                          <p:val>
                                            <p:strVal val="#ppt_x"/>
                                          </p:val>
                                        </p:tav>
                                      </p:tavLst>
                                    </p:anim>
                                    <p:anim calcmode="lin" valueType="num">
                                      <p:cBhvr additive="base">
                                        <p:cTn id="2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hai Thanh\Desktop\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59873"/>
            <a:ext cx="7343775" cy="5569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1"/>
          <p:cNvSpPr txBox="1">
            <a:spLocks noChangeArrowheads="1"/>
          </p:cNvSpPr>
          <p:nvPr/>
        </p:nvSpPr>
        <p:spPr bwMode="auto">
          <a:xfrm>
            <a:off x="533400" y="277822"/>
            <a:ext cx="6019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3200" b="1" dirty="0">
                <a:solidFill>
                  <a:srgbClr val="0000FF"/>
                </a:solidFill>
                <a:latin typeface="Times New Roman" panose="02020603050405020304" pitchFamily="18" charset="0"/>
              </a:rPr>
              <a:t>I. </a:t>
            </a:r>
            <a:r>
              <a:rPr lang="en-US" sz="3200" b="1" u="sng" dirty="0">
                <a:solidFill>
                  <a:srgbClr val="0000FF"/>
                </a:solidFill>
                <a:latin typeface="Times New Roman" panose="02020603050405020304" pitchFamily="18" charset="0"/>
              </a:rPr>
              <a:t> LỰC MA SÁT LÀ GÌ?</a:t>
            </a:r>
          </a:p>
        </p:txBody>
      </p:sp>
    </p:spTree>
    <p:extLst>
      <p:ext uri="{BB962C8B-B14F-4D97-AF65-F5344CB8AC3E}">
        <p14:creationId xmlns:p14="http://schemas.microsoft.com/office/powerpoint/2010/main" val="3013732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1000" fill="hold"/>
                                        <p:tgtEl>
                                          <p:spTgt spid="4098"/>
                                        </p:tgtEl>
                                        <p:attrNameLst>
                                          <p:attrName>ppt_x</p:attrName>
                                        </p:attrNameLst>
                                      </p:cBhvr>
                                      <p:tavLst>
                                        <p:tav tm="0">
                                          <p:val>
                                            <p:strVal val="#ppt_x"/>
                                          </p:val>
                                        </p:tav>
                                        <p:tav tm="100000">
                                          <p:val>
                                            <p:strVal val="#ppt_x"/>
                                          </p:val>
                                        </p:tav>
                                      </p:tavLst>
                                    </p:anim>
                                    <p:anim calcmode="lin" valueType="num">
                                      <p:cBhvr additive="base">
                                        <p:cTn id="13"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533400" y="277822"/>
            <a:ext cx="6019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3200" b="1" dirty="0">
                <a:solidFill>
                  <a:srgbClr val="0000FF"/>
                </a:solidFill>
                <a:latin typeface="Times New Roman" panose="02020603050405020304" pitchFamily="18" charset="0"/>
              </a:rPr>
              <a:t>I. </a:t>
            </a:r>
            <a:r>
              <a:rPr lang="en-US" sz="3200" b="1" u="sng" dirty="0">
                <a:solidFill>
                  <a:srgbClr val="0000FF"/>
                </a:solidFill>
                <a:latin typeface="Times New Roman" panose="02020603050405020304" pitchFamily="18" charset="0"/>
              </a:rPr>
              <a:t> LỰC MA SÁT LÀ GÌ?</a:t>
            </a:r>
          </a:p>
        </p:txBody>
      </p:sp>
      <p:pic>
        <p:nvPicPr>
          <p:cNvPr id="4098" name="Picture 2" descr="C:\Users\Khai Thanh\Deskto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19040"/>
            <a:ext cx="8077200" cy="581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77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1295400"/>
            <a:ext cx="7924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Lực</a:t>
            </a:r>
            <a:r>
              <a:rPr lang="en-US" sz="3200" b="1" dirty="0">
                <a:solidFill>
                  <a:srgbClr val="003300"/>
                </a:solidFill>
                <a:latin typeface="Times New Roman" panose="02020603050405020304" pitchFamily="18" charset="0"/>
              </a:rPr>
              <a:t> ma </a:t>
            </a:r>
            <a:r>
              <a:rPr lang="en-US" sz="3200" b="1" dirty="0" err="1">
                <a:solidFill>
                  <a:srgbClr val="003300"/>
                </a:solidFill>
                <a:latin typeface="Times New Roman" panose="02020603050405020304" pitchFamily="18" charset="0"/>
              </a:rPr>
              <a:t>sát</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là</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lực</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tiếp</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xúc</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xuất</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hiện</a:t>
            </a:r>
            <a:r>
              <a:rPr lang="en-US" sz="3200" b="1" dirty="0">
                <a:solidFill>
                  <a:srgbClr val="003300"/>
                </a:solidFill>
                <a:latin typeface="Times New Roman" panose="02020603050405020304" pitchFamily="18" charset="0"/>
              </a:rPr>
              <a:t> ở </a:t>
            </a:r>
            <a:r>
              <a:rPr lang="en-US" sz="3200" b="1" dirty="0" err="1">
                <a:solidFill>
                  <a:srgbClr val="003300"/>
                </a:solidFill>
                <a:latin typeface="Times New Roman" panose="02020603050405020304" pitchFamily="18" charset="0"/>
              </a:rPr>
              <a:t>bề</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mặt</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tiếp</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xúc</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giữa</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hai</a:t>
            </a:r>
            <a:r>
              <a:rPr lang="en-US" sz="3200" b="1" dirty="0">
                <a:solidFill>
                  <a:srgbClr val="003300"/>
                </a:solidFill>
                <a:latin typeface="Times New Roman" panose="02020603050405020304" pitchFamily="18" charset="0"/>
              </a:rPr>
              <a:t> </a:t>
            </a:r>
            <a:r>
              <a:rPr lang="en-US" sz="3200" b="1" dirty="0" err="1">
                <a:solidFill>
                  <a:srgbClr val="003300"/>
                </a:solidFill>
                <a:latin typeface="Times New Roman" panose="02020603050405020304" pitchFamily="18" charset="0"/>
              </a:rPr>
              <a:t>vật</a:t>
            </a:r>
            <a:endParaRPr lang="en-US" sz="3200" b="1" dirty="0">
              <a:solidFill>
                <a:srgbClr val="003300"/>
              </a:solidFill>
              <a:latin typeface="Times New Roman" panose="02020603050405020304" pitchFamily="18" charset="0"/>
            </a:endParaRPr>
          </a:p>
        </p:txBody>
      </p:sp>
      <p:sp>
        <p:nvSpPr>
          <p:cNvPr id="3" name="Text Box 11"/>
          <p:cNvSpPr txBox="1">
            <a:spLocks noChangeArrowheads="1"/>
          </p:cNvSpPr>
          <p:nvPr/>
        </p:nvSpPr>
        <p:spPr bwMode="auto">
          <a:xfrm>
            <a:off x="533400" y="277822"/>
            <a:ext cx="6019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3200" b="1" dirty="0">
                <a:solidFill>
                  <a:srgbClr val="0000FF"/>
                </a:solidFill>
                <a:latin typeface="Times New Roman" panose="02020603050405020304" pitchFamily="18" charset="0"/>
              </a:rPr>
              <a:t>I. </a:t>
            </a:r>
            <a:r>
              <a:rPr lang="en-US" sz="3200" b="1" u="sng" dirty="0">
                <a:solidFill>
                  <a:srgbClr val="0000FF"/>
                </a:solidFill>
                <a:latin typeface="Times New Roman" panose="02020603050405020304" pitchFamily="18" charset="0"/>
              </a:rPr>
              <a:t> LỰC MA SÁT LÀ GÌ?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533400" y="277822"/>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800" b="1" dirty="0">
                <a:solidFill>
                  <a:srgbClr val="0000FF"/>
                </a:solidFill>
                <a:latin typeface="Times New Roman" panose="02020603050405020304" pitchFamily="18" charset="0"/>
              </a:rPr>
              <a:t>II. </a:t>
            </a:r>
            <a:r>
              <a:rPr lang="en-US" sz="2800" b="1" u="sng" dirty="0">
                <a:solidFill>
                  <a:srgbClr val="0000FF"/>
                </a:solidFill>
                <a:latin typeface="Times New Roman" panose="02020603050405020304" pitchFamily="18" charset="0"/>
              </a:rPr>
              <a:t> PHÂN LOẠI LỰC MA SÁT :</a:t>
            </a:r>
          </a:p>
        </p:txBody>
      </p:sp>
      <p:sp>
        <p:nvSpPr>
          <p:cNvPr id="6" name="Text Box 18"/>
          <p:cNvSpPr txBox="1">
            <a:spLocks noChangeArrowheads="1"/>
          </p:cNvSpPr>
          <p:nvPr/>
        </p:nvSpPr>
        <p:spPr bwMode="auto">
          <a:xfrm>
            <a:off x="549729" y="1143000"/>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FF0000"/>
                </a:solidFill>
                <a:latin typeface="Times New Roman" panose="02020603050405020304" pitchFamily="18" charset="0"/>
              </a:rPr>
              <a:t>1.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trượt</a:t>
            </a:r>
            <a:endParaRPr lang="en-US" sz="3200" b="1" dirty="0">
              <a:solidFill>
                <a:srgbClr val="FF0000"/>
              </a:solidFill>
              <a:latin typeface="Times New Roman" panose="02020603050405020304" pitchFamily="18" charset="0"/>
            </a:endParaRPr>
          </a:p>
        </p:txBody>
      </p:sp>
      <p:graphicFrame>
        <p:nvGraphicFramePr>
          <p:cNvPr id="7" name="Object 6"/>
          <p:cNvGraphicFramePr>
            <a:graphicFrameLocks noChangeAspect="1"/>
          </p:cNvGraphicFramePr>
          <p:nvPr/>
        </p:nvGraphicFramePr>
        <p:xfrm>
          <a:off x="4800600" y="2590802"/>
          <a:ext cx="3945292" cy="3886199"/>
        </p:xfrm>
        <a:graphic>
          <a:graphicData uri="http://schemas.openxmlformats.org/presentationml/2006/ole">
            <mc:AlternateContent xmlns:mc="http://schemas.openxmlformats.org/markup-compatibility/2006">
              <mc:Choice xmlns:v="urn:schemas-microsoft-com:vml" Requires="v">
                <p:oleObj spid="_x0000_s3089" name="Document" r:id="rId3" imgW="7606030" imgH="5205730" progId="Word.Document.8">
                  <p:embed/>
                </p:oleObj>
              </mc:Choice>
              <mc:Fallback>
                <p:oleObj name="Document" r:id="rId3" imgW="7606030" imgH="520573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90802"/>
                        <a:ext cx="3945292" cy="3886199"/>
                      </a:xfrm>
                      <a:prstGeom prst="rect">
                        <a:avLst/>
                      </a:prstGeom>
                      <a:noFill/>
                      <a:ln>
                        <a:noFill/>
                      </a:ln>
                      <a:effectLst/>
                    </p:spPr>
                  </p:pic>
                </p:oleObj>
              </mc:Fallback>
            </mc:AlternateContent>
          </a:graphicData>
        </a:graphic>
      </p:graphicFrame>
      <p:sp>
        <p:nvSpPr>
          <p:cNvPr id="8" name="Text Box 4"/>
          <p:cNvSpPr txBox="1">
            <a:spLocks noChangeArrowheads="1"/>
          </p:cNvSpPr>
          <p:nvPr/>
        </p:nvSpPr>
        <p:spPr bwMode="auto">
          <a:xfrm>
            <a:off x="328056" y="2745999"/>
            <a:ext cx="4114800" cy="2062103"/>
          </a:xfrm>
          <a:prstGeom prst="rect">
            <a:avLst/>
          </a:prstGeom>
          <a:solidFill>
            <a:srgbClr val="FFC000"/>
          </a:solid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dirty="0" err="1">
                <a:solidFill>
                  <a:schemeClr val="tx2"/>
                </a:solidFill>
                <a:cs typeface="Times New Roman" panose="02020603050405020304" pitchFamily="18" charset="0"/>
              </a:rPr>
              <a:t>Hãy</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cho</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biết</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khi</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bóp</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phanh</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thì</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má</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phanh</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chuyển</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động</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thế</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nào</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trên</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vành</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bánh</a:t>
            </a:r>
            <a:r>
              <a:rPr lang="en-US" sz="3200" dirty="0">
                <a:solidFill>
                  <a:schemeClr val="tx2"/>
                </a:solidFill>
                <a:cs typeface="Times New Roman" panose="02020603050405020304" pitchFamily="18" charset="0"/>
              </a:rPr>
              <a:t> </a:t>
            </a:r>
            <a:r>
              <a:rPr lang="en-US" sz="3200" dirty="0" err="1">
                <a:solidFill>
                  <a:schemeClr val="tx2"/>
                </a:solidFill>
                <a:cs typeface="Times New Roman" panose="02020603050405020304" pitchFamily="18" charset="0"/>
              </a:rPr>
              <a:t>xe</a:t>
            </a:r>
            <a:r>
              <a:rPr lang="en-US" sz="3200" dirty="0">
                <a:solidFill>
                  <a:schemeClr val="tx2"/>
                </a:solidFill>
                <a:cs typeface="Times New Roman" panose="02020603050405020304" pitchFamily="18" charset="0"/>
              </a:rPr>
              <a:t>? </a:t>
            </a:r>
          </a:p>
        </p:txBody>
      </p:sp>
      <p:sp>
        <p:nvSpPr>
          <p:cNvPr id="16" name="Line 14"/>
          <p:cNvSpPr>
            <a:spLocks noChangeShapeType="1"/>
          </p:cNvSpPr>
          <p:nvPr/>
        </p:nvSpPr>
        <p:spPr bwMode="auto">
          <a:xfrm>
            <a:off x="5673436" y="3777051"/>
            <a:ext cx="1066800" cy="1219200"/>
          </a:xfrm>
          <a:prstGeom prst="line">
            <a:avLst/>
          </a:prstGeom>
          <a:noFill/>
          <a:ln w="76200">
            <a:solidFill>
              <a:srgbClr val="FF3300"/>
            </a:solidFill>
            <a:round/>
            <a:headEnd type="arrow"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41041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P spid="8" grpId="1"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noChangeArrowheads="1"/>
          </p:cNvSpPr>
          <p:nvPr/>
        </p:nvSpPr>
        <p:spPr bwMode="auto">
          <a:xfrm>
            <a:off x="381000" y="3048000"/>
            <a:ext cx="8001000" cy="2057400"/>
          </a:xfrm>
          <a:prstGeom prst="horizontalScroll">
            <a:avLst>
              <a:gd name="adj" fmla="val 12500"/>
            </a:avLst>
          </a:prstGeom>
          <a:solidFill>
            <a:schemeClr val="tx2">
              <a:lumMod val="40000"/>
              <a:lumOff val="60000"/>
            </a:schemeClr>
          </a:solidFill>
          <a:ln w="9525">
            <a:solidFill>
              <a:schemeClr val="accent1">
                <a:lumMod val="20000"/>
                <a:lumOff val="80000"/>
              </a:schemeClr>
            </a:solidFill>
            <a:round/>
            <a:headEnd/>
            <a:tailEnd/>
          </a:ln>
          <a:effectLst/>
        </p:spPr>
        <p:txBody>
          <a:bodyPr wrap="none" anchor="ctr"/>
          <a:lstStyle/>
          <a:p>
            <a:pPr algn="ctr"/>
            <a:endParaRPr lang="en-US" sz="3200" b="1">
              <a:latin typeface="VNI-Times" pitchFamily="2" charset="0"/>
            </a:endParaRPr>
          </a:p>
        </p:txBody>
      </p:sp>
      <p:sp>
        <p:nvSpPr>
          <p:cNvPr id="3" name="TextBox 2"/>
          <p:cNvSpPr txBox="1"/>
          <p:nvPr/>
        </p:nvSpPr>
        <p:spPr>
          <a:xfrm>
            <a:off x="381000" y="1524000"/>
            <a:ext cx="8382000" cy="1077218"/>
          </a:xfrm>
          <a:prstGeom prst="rect">
            <a:avLst/>
          </a:prstGeom>
          <a:noFill/>
        </p:spPr>
        <p:txBody>
          <a:bodyPr wrap="square" rtlCol="0">
            <a:spAutoFit/>
          </a:bodyPr>
          <a:lstStyle/>
          <a:p>
            <a:r>
              <a:rPr lang="en-US" sz="3200" i="1" dirty="0">
                <a:solidFill>
                  <a:srgbClr val="FF0000"/>
                </a:solidFill>
                <a:latin typeface="Times New Roman" pitchFamily="18" charset="0"/>
                <a:cs typeface="Times New Roman" pitchFamily="18" charset="0"/>
                <a:sym typeface="Wingdings"/>
              </a:rPr>
              <a:t> </a:t>
            </a:r>
            <a:r>
              <a:rPr lang="en-US" sz="3200" i="1" dirty="0" err="1">
                <a:solidFill>
                  <a:srgbClr val="FF0000"/>
                </a:solidFill>
                <a:latin typeface="Times New Roman" pitchFamily="18" charset="0"/>
                <a:cs typeface="Times New Roman" pitchFamily="18" charset="0"/>
              </a:rPr>
              <a:t>Lực</a:t>
            </a:r>
            <a:r>
              <a:rPr lang="en-US" sz="3200" i="1" dirty="0">
                <a:solidFill>
                  <a:srgbClr val="FF0000"/>
                </a:solidFill>
                <a:latin typeface="Times New Roman" pitchFamily="18" charset="0"/>
                <a:cs typeface="Times New Roman" pitchFamily="18" charset="0"/>
              </a:rPr>
              <a:t> ma </a:t>
            </a:r>
            <a:r>
              <a:rPr lang="en-US" sz="3200" i="1" dirty="0" err="1">
                <a:solidFill>
                  <a:srgbClr val="FF0000"/>
                </a:solidFill>
                <a:latin typeface="Times New Roman" pitchFamily="18" charset="0"/>
                <a:cs typeface="Times New Roman" pitchFamily="18" charset="0"/>
              </a:rPr>
              <a:t>sát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trượt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lực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xuất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hiện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vật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này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trượt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trên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bề</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mặt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vật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khác</a:t>
            </a:r>
            <a:r>
              <a:rPr lang="en-US" sz="3200" i="1" dirty="0">
                <a:solidFill>
                  <a:srgbClr val="FF0000"/>
                </a:solidFill>
                <a:latin typeface="Times New Roman" pitchFamily="18" charset="0"/>
                <a:cs typeface="Times New Roman" pitchFamily="18" charset="0"/>
              </a:rPr>
              <a:t> .</a:t>
            </a:r>
            <a:endParaRPr lang="vi-VN" sz="3200" i="1" dirty="0">
              <a:solidFill>
                <a:srgbClr val="FF0000"/>
              </a:solidFill>
              <a:latin typeface="Times New Roman" pitchFamily="18" charset="0"/>
              <a:cs typeface="Times New Roman" pitchFamily="18" charset="0"/>
            </a:endParaRPr>
          </a:p>
        </p:txBody>
      </p:sp>
      <p:sp>
        <p:nvSpPr>
          <p:cNvPr id="4" name="TextBox 3"/>
          <p:cNvSpPr txBox="1"/>
          <p:nvPr/>
        </p:nvSpPr>
        <p:spPr>
          <a:xfrm>
            <a:off x="779325" y="3538091"/>
            <a:ext cx="7620000" cy="1077218"/>
          </a:xfrm>
          <a:prstGeom prst="rect">
            <a:avLst/>
          </a:prstGeom>
          <a:noFill/>
        </p:spPr>
        <p:txBody>
          <a:bodyPr wrap="square" rtlCol="0">
            <a:spAutoFit/>
          </a:bodyPr>
          <a:lstStyle/>
          <a:p>
            <a:r>
              <a:rPr lang="en-US" sz="3200">
                <a:latin typeface="Times New Roman" pitchFamily="18" charset="0"/>
                <a:cs typeface="Times New Roman" pitchFamily="18" charset="0"/>
              </a:rPr>
              <a:t>Hãy tìm một số ví dụ về lực ma sát trượt trong đời sống và kĩ thuật.</a:t>
            </a:r>
            <a:endParaRPr lang="vi-VN" sz="3200">
              <a:latin typeface="Times New Roman" pitchFamily="18" charset="0"/>
              <a:cs typeface="Times New Roman" pitchFamily="18" charset="0"/>
            </a:endParaRPr>
          </a:p>
        </p:txBody>
      </p:sp>
      <p:sp>
        <p:nvSpPr>
          <p:cNvPr id="6" name="Text Box 11">
            <a:extLst>
              <a:ext uri="{FF2B5EF4-FFF2-40B4-BE49-F238E27FC236}">
                <a16:creationId xmlns:a16="http://schemas.microsoft.com/office/drawing/2014/main" id="{E6656907-6D73-44D9-9C17-1865CFDF2FB8}"/>
              </a:ext>
            </a:extLst>
          </p:cNvPr>
          <p:cNvSpPr txBox="1">
            <a:spLocks noChangeArrowheads="1"/>
          </p:cNvSpPr>
          <p:nvPr/>
        </p:nvSpPr>
        <p:spPr bwMode="auto">
          <a:xfrm>
            <a:off x="533400" y="277822"/>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800" b="1" dirty="0">
                <a:solidFill>
                  <a:srgbClr val="0000FF"/>
                </a:solidFill>
                <a:latin typeface="Times New Roman" panose="02020603050405020304" pitchFamily="18" charset="0"/>
              </a:rPr>
              <a:t>II. </a:t>
            </a:r>
            <a:r>
              <a:rPr lang="en-US" sz="2800" b="1" u="sng" dirty="0">
                <a:solidFill>
                  <a:srgbClr val="0000FF"/>
                </a:solidFill>
                <a:latin typeface="Times New Roman" panose="02020603050405020304" pitchFamily="18" charset="0"/>
              </a:rPr>
              <a:t> PHÂN LOẠI LỰC MA SÁT :</a:t>
            </a:r>
          </a:p>
        </p:txBody>
      </p:sp>
    </p:spTree>
    <p:extLst>
      <p:ext uri="{BB962C8B-B14F-4D97-AF65-F5344CB8AC3E}">
        <p14:creationId xmlns:p14="http://schemas.microsoft.com/office/powerpoint/2010/main" val="33986095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813</Words>
  <PresentationFormat>On-screen Show (4:3)</PresentationFormat>
  <Paragraphs>69</Paragraphs>
  <Slides>26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Calibri</vt:lpstr>
      <vt:lpstr>Verdana</vt:lpstr>
      <vt:lpstr>VNI-Times</vt:lpstr>
      <vt:lpstr>Wingdings</vt:lpstr>
      <vt:lpstr>Times New Roman</vt:lpstr>
      <vt:lpstr>Georgia</vt:lpstr>
      <vt:lpstr>Arial</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2017-09-21T17:04:00Z</dcterms:created>
  <dcterms:modified xsi:type="dcterms:W3CDTF">2022-04-08T03:26:09Z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