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2"/>
  </p:notesMasterIdLst>
  <p:sldIdLst>
    <p:sldId id="256" r:id="rId3"/>
    <p:sldId id="269" r:id="rId4"/>
    <p:sldId id="274" r:id="rId5"/>
    <p:sldId id="280" r:id="rId6"/>
    <p:sldId id="272" r:id="rId7"/>
    <p:sldId id="261" r:id="rId8"/>
    <p:sldId id="281" r:id="rId9"/>
    <p:sldId id="282" r:id="rId10"/>
    <p:sldId id="257" r:id="rId11"/>
    <p:sldId id="279" r:id="rId12"/>
    <p:sldId id="283" r:id="rId13"/>
    <p:sldId id="260" r:id="rId14"/>
    <p:sldId id="285" r:id="rId15"/>
    <p:sldId id="286" r:id="rId16"/>
    <p:sldId id="287" r:id="rId17"/>
    <p:sldId id="288" r:id="rId18"/>
    <p:sldId id="258" r:id="rId19"/>
    <p:sldId id="284" r:id="rId20"/>
    <p:sldId id="289" r:id="rId21"/>
    <p:sldId id="264" r:id="rId22"/>
    <p:sldId id="268" r:id="rId23"/>
    <p:sldId id="262" r:id="rId24"/>
    <p:sldId id="290" r:id="rId25"/>
    <p:sldId id="291" r:id="rId26"/>
    <p:sldId id="259" r:id="rId27"/>
    <p:sldId id="263" r:id="rId28"/>
    <p:sldId id="271" r:id="rId29"/>
    <p:sldId id="292" r:id="rId30"/>
    <p:sldId id="293" r:id="rId31"/>
    <p:sldId id="294" r:id="rId32"/>
    <p:sldId id="295" r:id="rId33"/>
    <p:sldId id="296" r:id="rId34"/>
    <p:sldId id="297" r:id="rId35"/>
    <p:sldId id="298" r:id="rId36"/>
    <p:sldId id="299" r:id="rId37"/>
    <p:sldId id="265" r:id="rId38"/>
    <p:sldId id="270" r:id="rId39"/>
    <p:sldId id="300" r:id="rId40"/>
    <p:sldId id="301" r:id="rId41"/>
    <p:sldId id="302" r:id="rId42"/>
    <p:sldId id="303" r:id="rId43"/>
    <p:sldId id="276" r:id="rId44"/>
    <p:sldId id="304" r:id="rId45"/>
    <p:sldId id="305" r:id="rId46"/>
    <p:sldId id="306" r:id="rId47"/>
    <p:sldId id="308" r:id="rId48"/>
    <p:sldId id="309" r:id="rId49"/>
    <p:sldId id="273" r:id="rId50"/>
    <p:sldId id="311" r:id="rId51"/>
    <p:sldId id="312" r:id="rId52"/>
    <p:sldId id="313" r:id="rId53"/>
    <p:sldId id="314" r:id="rId54"/>
    <p:sldId id="316" r:id="rId55"/>
    <p:sldId id="315" r:id="rId56"/>
    <p:sldId id="317" r:id="rId57"/>
    <p:sldId id="267" r:id="rId58"/>
    <p:sldId id="275" r:id="rId59"/>
    <p:sldId id="266" r:id="rId60"/>
    <p:sldId id="277" r:id="rId61"/>
  </p:sldIdLst>
  <p:sldSz cx="18288000" cy="10287000"/>
  <p:notesSz cx="6858000" cy="9144000"/>
  <p:embeddedFontLst>
    <p:embeddedFont>
      <p:font typeface="Calibri Light" panose="020F0302020204030204" pitchFamily="34" charset="0"/>
      <p:regular r:id="rId63"/>
      <p:italic r:id="rId64"/>
    </p:embeddedFont>
    <p:embeddedFont>
      <p:font typeface="Calibri" panose="020F050202020403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664"/>
    <a:srgbClr val="487307"/>
    <a:srgbClr val="FF0066"/>
    <a:srgbClr val="30B4A6"/>
    <a:srgbClr val="FFE593"/>
    <a:srgbClr val="FDD6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4560" autoAdjust="0"/>
  </p:normalViewPr>
  <p:slideViewPr>
    <p:cSldViewPr>
      <p:cViewPr varScale="1">
        <p:scale>
          <a:sx n="41" d="100"/>
          <a:sy n="41" d="100"/>
        </p:scale>
        <p:origin x="84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6A737-5C0E-4AE7-9C3B-026DA649F759}"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78883-B4A8-4BA6-AECA-AB4F089A7032}" type="slidenum">
              <a:rPr lang="en-US" smtClean="0"/>
              <a:t>‹#›</a:t>
            </a:fld>
            <a:endParaRPr lang="en-US"/>
          </a:p>
        </p:txBody>
      </p:sp>
    </p:spTree>
    <p:extLst>
      <p:ext uri="{BB962C8B-B14F-4D97-AF65-F5344CB8AC3E}">
        <p14:creationId xmlns:p14="http://schemas.microsoft.com/office/powerpoint/2010/main" val="4062495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Chọn</a:t>
            </a:r>
            <a:r>
              <a:rPr lang="en-US" b="1" baseline="0" dirty="0" smtClean="0"/>
              <a:t> </a:t>
            </a:r>
            <a:r>
              <a:rPr lang="en-US" b="1" baseline="0" dirty="0" err="1" smtClean="0"/>
              <a:t>bông</a:t>
            </a:r>
            <a:r>
              <a:rPr lang="en-US" b="1" baseline="0" dirty="0" smtClean="0"/>
              <a:t> </a:t>
            </a:r>
            <a:r>
              <a:rPr lang="en-US" b="1" baseline="0" dirty="0" err="1" smtClean="0"/>
              <a:t>hoa</a:t>
            </a:r>
            <a:r>
              <a:rPr lang="en-US" b="1" baseline="0" dirty="0" smtClean="0"/>
              <a:t> </a:t>
            </a:r>
            <a:r>
              <a:rPr lang="en-US" b="1" baseline="0" dirty="0" err="1" smtClean="0"/>
              <a:t>để</a:t>
            </a:r>
            <a:r>
              <a:rPr lang="en-US" b="1" baseline="0" dirty="0" smtClean="0"/>
              <a:t> </a:t>
            </a:r>
            <a:r>
              <a:rPr lang="en-US" b="1" baseline="0" dirty="0" err="1" smtClean="0"/>
              <a:t>mở</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Nếu</a:t>
            </a:r>
            <a:r>
              <a:rPr lang="en-US" b="1" baseline="0" dirty="0" smtClean="0"/>
              <a:t> HS </a:t>
            </a:r>
            <a:r>
              <a:rPr lang="en-US" b="1" baseline="0" dirty="0" err="1" smtClean="0"/>
              <a:t>trả</a:t>
            </a:r>
            <a:r>
              <a:rPr lang="en-US" b="1" baseline="0" dirty="0" smtClean="0"/>
              <a:t> </a:t>
            </a:r>
            <a:r>
              <a:rPr lang="en-US" b="1" baseline="0" dirty="0" err="1" smtClean="0"/>
              <a:t>lời</a:t>
            </a:r>
            <a:r>
              <a:rPr lang="en-US" b="1" baseline="0" dirty="0" smtClean="0"/>
              <a:t> </a:t>
            </a:r>
            <a:r>
              <a:rPr lang="en-US" b="1" baseline="0" dirty="0" err="1" smtClean="0"/>
              <a:t>đúng</a:t>
            </a:r>
            <a:r>
              <a:rPr lang="en-US" b="1" baseline="0" dirty="0" smtClean="0"/>
              <a:t>, </a:t>
            </a:r>
            <a:r>
              <a:rPr lang="en-US" b="1" baseline="0" dirty="0" err="1" smtClean="0"/>
              <a:t>chọn</a:t>
            </a:r>
            <a:r>
              <a:rPr lang="en-US" b="1" baseline="0" dirty="0" smtClean="0"/>
              <a:t> </a:t>
            </a:r>
            <a:r>
              <a:rPr lang="en-US" b="1" baseline="0" dirty="0" err="1" smtClean="0"/>
              <a:t>bông</a:t>
            </a:r>
            <a:r>
              <a:rPr lang="en-US" b="1" baseline="0" dirty="0" smtClean="0"/>
              <a:t> </a:t>
            </a:r>
            <a:r>
              <a:rPr lang="en-US" b="1" baseline="0" dirty="0" err="1" smtClean="0"/>
              <a:t>hoa</a:t>
            </a:r>
            <a:r>
              <a:rPr lang="en-US" b="1" baseline="0" dirty="0" smtClean="0"/>
              <a:t> </a:t>
            </a:r>
            <a:r>
              <a:rPr lang="en-US" b="1" baseline="0" dirty="0" err="1" smtClean="0"/>
              <a:t>tương</a:t>
            </a:r>
            <a:r>
              <a:rPr lang="en-US" b="1" baseline="0" dirty="0" smtClean="0"/>
              <a:t> </a:t>
            </a:r>
            <a:r>
              <a:rPr lang="en-US" b="1" baseline="0" dirty="0" err="1" smtClean="0"/>
              <a:t>ứng</a:t>
            </a:r>
            <a:r>
              <a:rPr lang="en-US" b="1" baseline="0" dirty="0" smtClean="0"/>
              <a:t> </a:t>
            </a:r>
            <a:r>
              <a:rPr lang="en-US" b="1" baseline="0" dirty="0" err="1" smtClean="0"/>
              <a:t>với</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để</a:t>
            </a:r>
            <a:r>
              <a:rPr lang="en-US" b="1" baseline="0" dirty="0" smtClean="0"/>
              <a:t> </a:t>
            </a:r>
            <a:r>
              <a:rPr lang="en-US" b="1" baseline="0" dirty="0" err="1" smtClean="0"/>
              <a:t>hái</a:t>
            </a:r>
            <a:r>
              <a:rPr lang="en-US" b="1" baseline="0" dirty="0" smtClean="0"/>
              <a:t> </a:t>
            </a:r>
            <a:r>
              <a:rPr lang="en-US" b="1" baseline="0" dirty="0" err="1" smtClean="0"/>
              <a:t>hoa</a:t>
            </a:r>
            <a:r>
              <a:rPr lang="en-US" b="1" baseline="0" dirty="0" smtClean="0"/>
              <a:t>. </a:t>
            </a:r>
            <a:r>
              <a:rPr lang="en-US" b="1" baseline="0" dirty="0" err="1" smtClean="0"/>
              <a:t>Sau</a:t>
            </a:r>
            <a:r>
              <a:rPr lang="en-US" b="1" baseline="0" dirty="0" smtClean="0"/>
              <a:t> </a:t>
            </a:r>
            <a:r>
              <a:rPr lang="en-US" b="1" baseline="0" dirty="0" err="1" smtClean="0"/>
              <a:t>khi</a:t>
            </a:r>
            <a:r>
              <a:rPr lang="en-US" b="1" baseline="0" dirty="0" smtClean="0"/>
              <a:t> </a:t>
            </a:r>
            <a:r>
              <a:rPr lang="en-US" b="1" baseline="0" dirty="0" err="1" smtClean="0"/>
              <a:t>trả</a:t>
            </a:r>
            <a:r>
              <a:rPr lang="en-US" b="1" baseline="0" dirty="0" smtClean="0"/>
              <a:t> </a:t>
            </a:r>
            <a:r>
              <a:rPr lang="en-US" b="1" baseline="0" dirty="0" err="1" smtClean="0"/>
              <a:t>lời</a:t>
            </a:r>
            <a:r>
              <a:rPr lang="en-US" b="1" baseline="0" dirty="0" smtClean="0"/>
              <a:t> </a:t>
            </a:r>
            <a:r>
              <a:rPr lang="en-US" b="1" baseline="0" dirty="0" err="1" smtClean="0"/>
              <a:t>hết</a:t>
            </a:r>
            <a:r>
              <a:rPr lang="en-US" b="1" baseline="0" dirty="0" smtClean="0"/>
              <a:t> 5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bấm</a:t>
            </a:r>
            <a:r>
              <a:rPr lang="en-US" b="1" baseline="0" dirty="0" smtClean="0"/>
              <a:t> “NEXT” </a:t>
            </a:r>
            <a:r>
              <a:rPr lang="en-US" b="1" baseline="0" dirty="0" err="1" smtClean="0"/>
              <a:t>đến</a:t>
            </a:r>
            <a:r>
              <a:rPr lang="en-US" b="1" baseline="0" dirty="0" smtClean="0"/>
              <a:t> </a:t>
            </a:r>
            <a:r>
              <a:rPr lang="en-US" b="1" baseline="0" dirty="0" err="1" smtClean="0"/>
              <a:t>đến</a:t>
            </a:r>
            <a:r>
              <a:rPr lang="en-US" b="1" baseline="0" dirty="0" smtClean="0"/>
              <a:t> slide </a:t>
            </a:r>
            <a:r>
              <a:rPr lang="en-US" b="1" baseline="0" dirty="0" err="1" smtClean="0"/>
              <a:t>Vận</a:t>
            </a:r>
            <a:r>
              <a:rPr lang="en-US" b="1" baseline="0" dirty="0" smtClean="0"/>
              <a:t> </a:t>
            </a:r>
            <a:r>
              <a:rPr lang="en-US" b="1" baseline="0" dirty="0" err="1" smtClean="0"/>
              <a:t>dụng</a:t>
            </a:r>
            <a:r>
              <a:rPr lang="en-US" b="1" baseline="0" dirty="0" smtClean="0"/>
              <a:t>.</a:t>
            </a:r>
            <a:endParaRPr lang="en-US" b="1" dirty="0"/>
          </a:p>
        </p:txBody>
      </p:sp>
      <p:sp>
        <p:nvSpPr>
          <p:cNvPr id="4" name="Slide Number Placeholder 3"/>
          <p:cNvSpPr>
            <a:spLocks noGrp="1"/>
          </p:cNvSpPr>
          <p:nvPr>
            <p:ph type="sldNum" sz="quarter" idx="10"/>
          </p:nvPr>
        </p:nvSpPr>
        <p:spPr/>
        <p:txBody>
          <a:bodyPr/>
          <a:lstStyle/>
          <a:p>
            <a:fld id="{76B78883-B4A8-4BA6-AECA-AB4F089A7032}" type="slidenum">
              <a:rPr lang="en-US" smtClean="0"/>
              <a:t>50</a:t>
            </a:fld>
            <a:endParaRPr lang="en-US"/>
          </a:p>
        </p:txBody>
      </p:sp>
    </p:spTree>
    <p:extLst>
      <p:ext uri="{BB962C8B-B14F-4D97-AF65-F5344CB8AC3E}">
        <p14:creationId xmlns:p14="http://schemas.microsoft.com/office/powerpoint/2010/main" val="153201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76286-9D67-AA46-10E3-EC2FECBD5A8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D22B3BAF-927D-44DB-29C5-1DB75356724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A20E4D-1F52-DF91-621A-DB7A20726A8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32B195E-1883-01D7-0C2C-4419FABF76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FBAD987-9F75-93D7-77C6-722ACBBF65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938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3575C0-2F7F-3866-A781-91D1B7546D9D}"/>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29A9C-6A36-6672-BF4B-076C789CEC7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E9657C-FCCC-0388-5484-78CB66AF97E3}"/>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238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81136-2A9A-FDD3-0F52-F8424FE8E71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A124471-8F37-CBCA-5A45-F959286A0C1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243471-F477-EAE2-5EA4-EC370C5D8DF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EF7823-EC28-B1D6-D8C9-B5490D7EB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C45E404-BBA2-91E2-7D94-A0F5897F13B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75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624460-21BE-3FBF-7C5B-543B4CCF328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FCD4C5-856D-2924-37BC-8EC7E1CE4A5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FECB553-FEA3-B8DD-E335-7461842728A4}"/>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768988D-436F-99DE-22C4-4211334D81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A5A6988-C7A2-5AE4-E3BF-03961AC44E8C}"/>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37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65F1D-F3CE-D3F6-942E-AF889FD4B2C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675A4B-7477-C997-1D26-C509B8E2695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B8CC74-52E8-CED8-047D-967FFE303F6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F5C6C6-182D-19BF-E385-1CC7DE4DBB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D95C1E-DEF8-878C-F821-9D7B71F427C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1583B46-073A-C190-1DF8-E13B2782B76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ADBC166-6AB6-BA6F-7808-743028FFCC9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5452C871-329A-5747-7123-C4F5D5554D0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646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31C630-0641-9717-56B4-593933B1FBC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F95A946-D3A9-678E-8F96-7F4D4E3792B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EECC540-14EE-01FD-E798-25DA6D04E40D}"/>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08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499FBE-11F5-89D3-1273-4136462D4251}"/>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74D577-7082-2A42-868E-1AC25C614A2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7EC407F-2080-9CCB-611C-F3B0D8B13D2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381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BC4BFA-80F1-F06E-2BDB-3DF53517B39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0C54873-C479-69B4-3C54-79734ABBF8F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A984B76-5470-3C7F-05F1-BE3639FFF9B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965D3FB6-E65A-5547-A249-AEA5B2F34EA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FF85EE6-2D6F-A570-41B8-1B0CBF0575A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6203D48-0C4B-5CC2-3713-93C10592D7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76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069FAC-54E5-86F3-13C3-70175860EF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F471ECE5-E737-44A6-D37F-2D1B3833B6C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xmlns="" id="{2F0DEA46-2B45-320F-4254-C1E35A970CA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4951F83E-0232-0509-E6F9-A5F6CBB362B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3A21F87-7778-CB6C-CF93-4A05D1383C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3E3755C-0C90-A72E-67D3-D645F09E5969}"/>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637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68ADC9-27B8-0919-BCE3-7EF734AA9C2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F6EB8-3F17-7E70-5D41-A3C6D8F274C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D3023B-BA16-B984-767D-6BEA4CD2C7B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521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90D6164-F541-FDBB-A79B-115F8D8E3C1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2AD1DE1-69B7-F6A1-51E9-D0FB2C2089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D57AF0-9240-8C1C-4BF3-D44DFB5DDFBF}"/>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E743644-022C-7007-530C-D843F9E6F9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6AB1746-95C8-6C98-5486-1B74A1A15106}"/>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40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A628A94-CE7F-27F3-70E8-D0A2133F0E6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2D8E94-B4CF-7A6C-CAF4-C64877F547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8C1885-A1E8-134D-0DB0-F82E1DE7AD1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2D468EB-1359-4290-94E7-46E11D00530A}"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DAFABD-AAB6-2C2A-5F99-A3714011F1B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E30FF1A-D3A0-D8DC-1580-6A3C09A8F7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87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56.jpg"/><Relationship Id="rId10" Type="http://schemas.openxmlformats.org/officeDocument/2006/relationships/image" Target="../media/image41.sv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8.sv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49.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81.png"/><Relationship Id="rId26" Type="http://schemas.openxmlformats.org/officeDocument/2006/relationships/image" Target="../media/image85.png"/><Relationship Id="rId39" Type="http://schemas.openxmlformats.org/officeDocument/2006/relationships/image" Target="../media/image92.gif"/><Relationship Id="rId21" Type="http://schemas.openxmlformats.org/officeDocument/2006/relationships/image" Target="../media/image20.svg"/><Relationship Id="rId34" Type="http://schemas.openxmlformats.org/officeDocument/2006/relationships/image" Target="../media/image89.png"/><Relationship Id="rId7" Type="http://schemas.openxmlformats.org/officeDocument/2006/relationships/image" Target="../media/image6.svg"/><Relationship Id="rId12" Type="http://schemas.openxmlformats.org/officeDocument/2006/relationships/image" Target="../media/image78.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1.svg"/><Relationship Id="rId38" Type="http://schemas.openxmlformats.org/officeDocument/2006/relationships/image" Target="../media/image91.gif"/><Relationship Id="rId2" Type="http://schemas.openxmlformats.org/officeDocument/2006/relationships/image" Target="../media/image73.png"/><Relationship Id="rId16" Type="http://schemas.openxmlformats.org/officeDocument/2006/relationships/image" Target="../media/image80.png"/><Relationship Id="rId20" Type="http://schemas.openxmlformats.org/officeDocument/2006/relationships/image" Target="../media/image82.png"/><Relationship Id="rId29"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10.svg"/><Relationship Id="rId24" Type="http://schemas.openxmlformats.org/officeDocument/2006/relationships/image" Target="../media/image84.png"/><Relationship Id="rId32" Type="http://schemas.openxmlformats.org/officeDocument/2006/relationships/image" Target="../media/image88.png"/><Relationship Id="rId37" Type="http://schemas.openxmlformats.org/officeDocument/2006/relationships/image" Target="../media/image35.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86.png"/><Relationship Id="rId36"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18.svg"/><Relationship Id="rId31" Type="http://schemas.openxmlformats.org/officeDocument/2006/relationships/image" Target="../media/image29.svg"/><Relationship Id="rId4" Type="http://schemas.openxmlformats.org/officeDocument/2006/relationships/image" Target="../media/image74.png"/><Relationship Id="rId9" Type="http://schemas.openxmlformats.org/officeDocument/2006/relationships/image" Target="../media/image8.svg"/><Relationship Id="rId14" Type="http://schemas.openxmlformats.org/officeDocument/2006/relationships/image" Target="../media/image79.png"/><Relationship Id="rId22" Type="http://schemas.openxmlformats.org/officeDocument/2006/relationships/image" Target="../media/image83.png"/><Relationship Id="rId27" Type="http://schemas.openxmlformats.org/officeDocument/2006/relationships/image" Target="../media/image26.svg"/><Relationship Id="rId35" Type="http://schemas.openxmlformats.org/officeDocument/2006/relationships/image" Target="../media/image33.svg"/><Relationship Id="rId8" Type="http://schemas.openxmlformats.org/officeDocument/2006/relationships/image" Target="../media/image76.png"/><Relationship Id="rId3"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slide" Target="slide56.xml"/><Relationship Id="rId18" Type="http://schemas.openxmlformats.org/officeDocument/2006/relationships/image" Target="../media/image100.png"/><Relationship Id="rId3" Type="http://schemas.openxmlformats.org/officeDocument/2006/relationships/image" Target="../media/image93.png"/><Relationship Id="rId21" Type="http://schemas.openxmlformats.org/officeDocument/2006/relationships/slide" Target="slide52.xml"/><Relationship Id="rId7" Type="http://schemas.openxmlformats.org/officeDocument/2006/relationships/image" Target="../media/image73.png"/><Relationship Id="rId12" Type="http://schemas.openxmlformats.org/officeDocument/2006/relationships/image" Target="../media/image4.svg"/><Relationship Id="rId17" Type="http://schemas.openxmlformats.org/officeDocument/2006/relationships/image" Target="../media/image99.png"/><Relationship Id="rId2" Type="http://schemas.openxmlformats.org/officeDocument/2006/relationships/notesSlide" Target="../notesSlides/notesSlide1.xml"/><Relationship Id="rId16" Type="http://schemas.openxmlformats.org/officeDocument/2006/relationships/image" Target="../media/image98.png"/><Relationship Id="rId20" Type="http://schemas.openxmlformats.org/officeDocument/2006/relationships/slide" Target="slide51.xml"/><Relationship Id="rId1" Type="http://schemas.openxmlformats.org/officeDocument/2006/relationships/slideLayout" Target="../slideLayouts/slideLayout12.xml"/><Relationship Id="rId6" Type="http://schemas.openxmlformats.org/officeDocument/2006/relationships/image" Target="../media/image95.png"/><Relationship Id="rId11" Type="http://schemas.openxmlformats.org/officeDocument/2006/relationships/image" Target="../media/image74.png"/><Relationship Id="rId24" Type="http://schemas.openxmlformats.org/officeDocument/2006/relationships/slide" Target="slide55.xml"/><Relationship Id="rId5" Type="http://schemas.openxmlformats.org/officeDocument/2006/relationships/image" Target="../media/image94.png"/><Relationship Id="rId15" Type="http://schemas.openxmlformats.org/officeDocument/2006/relationships/image" Target="../media/image97.png"/><Relationship Id="rId23" Type="http://schemas.openxmlformats.org/officeDocument/2006/relationships/slide" Target="slide54.xml"/><Relationship Id="rId10" Type="http://schemas.openxmlformats.org/officeDocument/2006/relationships/image" Target="../media/image6.svg"/><Relationship Id="rId19" Type="http://schemas.openxmlformats.org/officeDocument/2006/relationships/image" Target="../media/image101.png"/><Relationship Id="rId4" Type="http://schemas.openxmlformats.org/officeDocument/2006/relationships/image" Target="../media/image39.svg"/><Relationship Id="rId9" Type="http://schemas.openxmlformats.org/officeDocument/2006/relationships/image" Target="../media/image75.png"/><Relationship Id="rId14" Type="http://schemas.openxmlformats.org/officeDocument/2006/relationships/image" Target="../media/image96.png"/><Relationship Id="rId22" Type="http://schemas.openxmlformats.org/officeDocument/2006/relationships/slide" Target="slide53.xml"/></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slide" Target="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slide" Target="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slide" Target="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8" Type="http://schemas.openxmlformats.org/officeDocument/2006/relationships/image" Target="../media/image80.svg"/><Relationship Id="rId7"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67.png"/><Relationship Id="rId10" Type="http://schemas.openxmlformats.org/officeDocument/2006/relationships/image" Target="../media/image108.png"/><Relationship Id="rId4" Type="http://schemas.openxmlformats.org/officeDocument/2006/relationships/image" Target="../media/image76.svg"/><Relationship Id="rId9"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054"/>
          <a:stretch>
            <a:fillRect/>
          </a:stretch>
        </p:blipFill>
        <p:spPr>
          <a:xfrm>
            <a:off x="0" y="0"/>
            <a:ext cx="18288000" cy="10287000"/>
          </a:xfrm>
          <a:prstGeom prst="rect">
            <a:avLst/>
          </a:prstGeom>
        </p:spPr>
      </p:pic>
      <p:sp>
        <p:nvSpPr>
          <p:cNvPr id="9" name="Rounded Rectangle 8"/>
          <p:cNvSpPr/>
          <p:nvPr/>
        </p:nvSpPr>
        <p:spPr>
          <a:xfrm>
            <a:off x="990600" y="1790700"/>
            <a:ext cx="16230600" cy="6705600"/>
          </a:xfrm>
          <a:prstGeom prst="roundRect">
            <a:avLst>
              <a:gd name="adj" fmla="val 7285"/>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1257300" y="2857500"/>
            <a:ext cx="15773400" cy="4185761"/>
          </a:xfrm>
          <a:prstGeom prst="rect">
            <a:avLst/>
          </a:prstGeom>
        </p:spPr>
        <p:txBody>
          <a:bodyPr wrap="square" lIns="0" tIns="0" rIns="0" bIns="0" rtlCol="0" anchor="t">
            <a:spAutoFit/>
          </a:bodyPr>
          <a:lstStyle/>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CHÀO MỪNG CẢ LỚP </a:t>
            </a:r>
          </a:p>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ĐẾN VỚI BUỔI HỌC HÔM NAY!</a:t>
            </a:r>
            <a:endParaRPr lang="en-US" sz="8000" b="1"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52" t="25830" r="5797"/>
          <a:stretch>
            <a:fillRect/>
          </a:stretch>
        </p:blipFill>
        <p:spPr>
          <a:xfrm>
            <a:off x="0" y="0"/>
            <a:ext cx="18288000" cy="10287000"/>
          </a:xfrm>
          <a:prstGeom prst="rect">
            <a:avLst/>
          </a:prstGeom>
        </p:spPr>
      </p:pic>
      <p:grpSp>
        <p:nvGrpSpPr>
          <p:cNvPr id="3" name="Group 3"/>
          <p:cNvGrpSpPr/>
          <p:nvPr/>
        </p:nvGrpSpPr>
        <p:grpSpPr>
          <a:xfrm>
            <a:off x="685800" y="800100"/>
            <a:ext cx="16840200" cy="8763000"/>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sp>
      </p:grpSp>
      <p:grpSp>
        <p:nvGrpSpPr>
          <p:cNvPr id="15" name="Group 14"/>
          <p:cNvGrpSpPr/>
          <p:nvPr/>
        </p:nvGrpSpPr>
        <p:grpSpPr>
          <a:xfrm>
            <a:off x="15625197" y="8460351"/>
            <a:ext cx="1459066" cy="1459066"/>
            <a:chOff x="14864140" y="7725753"/>
            <a:chExt cx="1459066" cy="1459066"/>
          </a:xfrm>
        </p:grpSpPr>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13" name="AutoShape 13"/>
            <p:cNvSpPr/>
            <p:nvPr/>
          </p:nvSpPr>
          <p:spPr>
            <a:xfrm rot="5400000">
              <a:off x="15307919" y="8417186"/>
              <a:ext cx="571508" cy="0"/>
            </a:xfrm>
            <a:prstGeom prst="line">
              <a:avLst/>
            </a:prstGeom>
            <a:ln w="76200" cap="rnd">
              <a:solidFill>
                <a:srgbClr val="FFFFFF"/>
              </a:solidFill>
              <a:prstDash val="solid"/>
              <a:headEnd type="none" w="sm" len="sm"/>
              <a:tailEnd type="arrow" w="med" len="sm"/>
            </a:ln>
          </p:spPr>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702" y="1024187"/>
            <a:ext cx="12962395" cy="5819848"/>
          </a:xfrm>
          <a:prstGeom prst="rect">
            <a:avLst/>
          </a:prstGeom>
        </p:spPr>
      </p:pic>
      <p:sp>
        <p:nvSpPr>
          <p:cNvPr id="16" name="Rectangle 15"/>
          <p:cNvSpPr/>
          <p:nvPr/>
        </p:nvSpPr>
        <p:spPr>
          <a:xfrm>
            <a:off x="2710754" y="6844035"/>
            <a:ext cx="12554559" cy="2123658"/>
          </a:xfrm>
          <a:prstGeom prst="rect">
            <a:avLst/>
          </a:prstGeom>
        </p:spPr>
        <p:txBody>
          <a:bodyPr wrap="square">
            <a:spAutoFit/>
          </a:bodyPr>
          <a:lstStyle/>
          <a:p>
            <a:pPr algn="just">
              <a:lnSpc>
                <a:spcPct val="150000"/>
              </a:lnSpc>
            </a:pPr>
            <a:r>
              <a:rPr lang="en-US" sz="4400" dirty="0" smtClean="0">
                <a:latin typeface="Arial" panose="020B0604020202020204" pitchFamily="34" charset="0"/>
                <a:cs typeface="Arial" panose="020B0604020202020204" pitchFamily="34" charset="0"/>
              </a:rPr>
              <a:t>Ứ</a:t>
            </a:r>
            <a:r>
              <a:rPr lang="vi-VN" sz="4400" dirty="0" smtClean="0">
                <a:latin typeface="Arial" panose="020B0604020202020204" pitchFamily="34" charset="0"/>
                <a:cs typeface="Arial" panose="020B0604020202020204" pitchFamily="34" charset="0"/>
              </a:rPr>
              <a:t>ng </a:t>
            </a:r>
            <a:r>
              <a:rPr lang="vi-VN" sz="4400" dirty="0">
                <a:latin typeface="Arial" panose="020B0604020202020204" pitchFamily="34" charset="0"/>
                <a:cs typeface="Arial" panose="020B0604020202020204" pitchFamily="34" charset="0"/>
              </a:rPr>
              <a:t>dụng công nghệ tự động hoá trong sơ chế cà rốt (rửa, đánh bóng, phân loại, làm mát sơ bộ).</a:t>
            </a:r>
            <a:endParaRPr lang="en-US" sz="4400" dirty="0">
              <a:latin typeface="Arial" panose="020B0604020202020204" pitchFamily="34" charset="0"/>
              <a:cs typeface="Arial" panose="020B0604020202020204" pitchFamily="34" charset="0"/>
            </a:endParaRPr>
          </a:p>
        </p:txBody>
      </p:sp>
      <p:sp>
        <p:nvSpPr>
          <p:cNvPr id="17" name="Right Arrow 16"/>
          <p:cNvSpPr/>
          <p:nvPr/>
        </p:nvSpPr>
        <p:spPr>
          <a:xfrm>
            <a:off x="1514568" y="7601064"/>
            <a:ext cx="762000" cy="609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747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9"/>
          <p:cNvGrpSpPr/>
          <p:nvPr/>
        </p:nvGrpSpPr>
        <p:grpSpPr>
          <a:xfrm>
            <a:off x="11805125" y="8084703"/>
            <a:ext cx="5454175" cy="2917378"/>
            <a:chOff x="0" y="0"/>
            <a:chExt cx="2306241" cy="1233583"/>
          </a:xfrm>
        </p:grpSpPr>
        <p:sp>
          <p:nvSpPr>
            <p:cNvPr id="50" name="Freeform 50"/>
            <p:cNvSpPr/>
            <p:nvPr/>
          </p:nvSpPr>
          <p:spPr>
            <a:xfrm>
              <a:off x="0" y="0"/>
              <a:ext cx="2306241" cy="1233583"/>
            </a:xfrm>
            <a:custGeom>
              <a:avLst/>
              <a:gdLst/>
              <a:ahLst/>
              <a:cxnLst/>
              <a:rect l="l" t="t" r="r" b="b"/>
              <a:pathLst>
                <a:path w="2306241" h="1233583">
                  <a:moveTo>
                    <a:pt x="2181781" y="1233583"/>
                  </a:moveTo>
                  <a:lnTo>
                    <a:pt x="124460" y="1233583"/>
                  </a:lnTo>
                  <a:cubicBezTo>
                    <a:pt x="55880" y="1233583"/>
                    <a:pt x="0" y="1177703"/>
                    <a:pt x="0" y="1109123"/>
                  </a:cubicBezTo>
                  <a:lnTo>
                    <a:pt x="0" y="124460"/>
                  </a:lnTo>
                  <a:cubicBezTo>
                    <a:pt x="0" y="55880"/>
                    <a:pt x="55880" y="0"/>
                    <a:pt x="124460" y="0"/>
                  </a:cubicBezTo>
                  <a:lnTo>
                    <a:pt x="2181781" y="0"/>
                  </a:lnTo>
                  <a:cubicBezTo>
                    <a:pt x="2250361" y="0"/>
                    <a:pt x="2306241" y="55880"/>
                    <a:pt x="2306241" y="124460"/>
                  </a:cubicBezTo>
                  <a:lnTo>
                    <a:pt x="2306241" y="1109123"/>
                  </a:lnTo>
                  <a:cubicBezTo>
                    <a:pt x="2306241" y="1177703"/>
                    <a:pt x="2250361" y="1233583"/>
                    <a:pt x="2181781" y="1233583"/>
                  </a:cubicBezTo>
                  <a:close/>
                </a:path>
              </a:pathLst>
            </a:custGeom>
            <a:solidFill>
              <a:srgbClr val="487307"/>
            </a:solidFill>
          </p:spPr>
        </p:sp>
      </p:grpSp>
      <p:grpSp>
        <p:nvGrpSpPr>
          <p:cNvPr id="51" name="Group 51"/>
          <p:cNvGrpSpPr/>
          <p:nvPr/>
        </p:nvGrpSpPr>
        <p:grpSpPr>
          <a:xfrm>
            <a:off x="15149890" y="7506323"/>
            <a:ext cx="1459066" cy="1459066"/>
            <a:chOff x="0" y="0"/>
            <a:chExt cx="6350000" cy="6350000"/>
          </a:xfrm>
        </p:grpSpPr>
        <p:sp>
          <p:nvSpPr>
            <p:cNvPr id="52" name="Freeform 5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53" name="AutoShape 53"/>
          <p:cNvSpPr/>
          <p:nvPr/>
        </p:nvSpPr>
        <p:spPr>
          <a:xfrm rot="5400000">
            <a:off x="15593669" y="8197756"/>
            <a:ext cx="571508" cy="0"/>
          </a:xfrm>
          <a:prstGeom prst="line">
            <a:avLst/>
          </a:prstGeom>
          <a:ln w="76200" cap="rnd">
            <a:solidFill>
              <a:srgbClr val="FFFFFF"/>
            </a:solidFill>
            <a:prstDash val="solid"/>
            <a:headEnd type="none" w="sm" len="sm"/>
            <a:tailEnd type="arrow" w="med" len="sm"/>
          </a:ln>
        </p:spPr>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192" y="571500"/>
            <a:ext cx="13227630" cy="5105400"/>
          </a:xfrm>
          <a:prstGeom prst="rect">
            <a:avLst/>
          </a:prstGeom>
        </p:spPr>
      </p:pic>
      <p:sp>
        <p:nvSpPr>
          <p:cNvPr id="55" name="Rectangle 54"/>
          <p:cNvSpPr/>
          <p:nvPr/>
        </p:nvSpPr>
        <p:spPr>
          <a:xfrm>
            <a:off x="2492897" y="6134100"/>
            <a:ext cx="9144000" cy="3139321"/>
          </a:xfrm>
          <a:prstGeom prst="rect">
            <a:avLst/>
          </a:prstGeom>
        </p:spPr>
        <p:txBody>
          <a:bodyPr>
            <a:spAutoFit/>
          </a:bodyPr>
          <a:lstStyle/>
          <a:p>
            <a:pPr algn="just">
              <a:lnSpc>
                <a:spcPct val="150000"/>
              </a:lnSpc>
            </a:pPr>
            <a:r>
              <a:rPr lang="en-US" sz="4400" dirty="0" err="1" smtClean="0">
                <a:latin typeface="Arial" panose="020B0604020202020204" pitchFamily="34" charset="0"/>
                <a:cs typeface="Arial" panose="020B0604020202020204" pitchFamily="34" charset="0"/>
              </a:rPr>
              <a:t>Ứng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robot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tuệ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loại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ớt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ngọt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cam.</a:t>
            </a:r>
          </a:p>
        </p:txBody>
      </p:sp>
      <p:sp>
        <p:nvSpPr>
          <p:cNvPr id="56" name="Circular Arrow 55"/>
          <p:cNvSpPr/>
          <p:nvPr/>
        </p:nvSpPr>
        <p:spPr>
          <a:xfrm rot="17919312" flipH="1">
            <a:off x="1352403" y="5060014"/>
            <a:ext cx="2280988" cy="2148171"/>
          </a:xfrm>
          <a:prstGeom prst="circularArrow">
            <a:avLst>
              <a:gd name="adj1" fmla="val 12500"/>
              <a:gd name="adj2" fmla="val 1142319"/>
              <a:gd name="adj3" fmla="val 20457681"/>
              <a:gd name="adj4" fmla="val 11966107"/>
              <a:gd name="adj5" fmla="val 125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10579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up)">
                                      <p:cBhvr>
                                        <p:cTn id="14" dur="500"/>
                                        <p:tgtEl>
                                          <p:spTgt spid="5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0" y="-22860"/>
            <a:ext cx="7133784" cy="8442348"/>
          </a:xfrm>
          <a:prstGeom prst="rect">
            <a:avLst/>
          </a:prstGeom>
        </p:spPr>
      </p:pic>
      <p:grpSp>
        <p:nvGrpSpPr>
          <p:cNvPr id="22" name="Group 21"/>
          <p:cNvGrpSpPr/>
          <p:nvPr/>
        </p:nvGrpSpPr>
        <p:grpSpPr>
          <a:xfrm>
            <a:off x="1313359" y="8191500"/>
            <a:ext cx="1459066" cy="1459066"/>
            <a:chOff x="7976832" y="7799234"/>
            <a:chExt cx="1459066" cy="1459066"/>
          </a:xfrm>
        </p:grpSpPr>
        <p:grpSp>
          <p:nvGrpSpPr>
            <p:cNvPr id="19" name="Group 19"/>
            <p:cNvGrpSpPr/>
            <p:nvPr/>
          </p:nvGrpSpPr>
          <p:grpSpPr>
            <a:xfrm>
              <a:off x="7976832" y="7799234"/>
              <a:ext cx="1459066" cy="145906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1" name="AutoShape 21"/>
            <p:cNvSpPr/>
            <p:nvPr/>
          </p:nvSpPr>
          <p:spPr>
            <a:xfrm rot="5400000">
              <a:off x="8420611" y="8490667"/>
              <a:ext cx="571508" cy="0"/>
            </a:xfrm>
            <a:prstGeom prst="line">
              <a:avLst/>
            </a:prstGeom>
            <a:ln w="76200" cap="rnd">
              <a:solidFill>
                <a:srgbClr val="FFFFFF"/>
              </a:solidFill>
              <a:prstDash val="solid"/>
              <a:headEnd type="none" w="sm" len="sm"/>
              <a:tailEnd type="arrow" w="med" len="sm"/>
            </a:ln>
          </p:spPr>
        </p:sp>
      </p:grpSp>
      <p:pic>
        <p:nvPicPr>
          <p:cNvPr id="23" name="Picture 2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600" y="419763"/>
            <a:ext cx="13411200" cy="6213099"/>
          </a:xfrm>
          <a:prstGeom prst="rect">
            <a:avLst/>
          </a:prstGeom>
        </p:spPr>
      </p:pic>
      <p:sp>
        <p:nvSpPr>
          <p:cNvPr id="24" name="Rectangle 23"/>
          <p:cNvSpPr/>
          <p:nvPr/>
        </p:nvSpPr>
        <p:spPr>
          <a:xfrm>
            <a:off x="3003744" y="6738453"/>
            <a:ext cx="12932216" cy="2123658"/>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Ứng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robot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tuệ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a:t>
            </a:r>
            <a:r>
              <a:rPr lang="en-US" sz="4400" dirty="0">
                <a:latin typeface="Arial" panose="020B0604020202020204" pitchFamily="34" charset="0"/>
                <a:cs typeface="Arial" panose="020B0604020202020204" pitchFamily="34" charset="0"/>
              </a:rPr>
              <a:t>.</a:t>
            </a:r>
          </a:p>
        </p:txBody>
      </p:sp>
      <p:sp>
        <p:nvSpPr>
          <p:cNvPr id="25" name="Circular Arrow 24"/>
          <p:cNvSpPr/>
          <p:nvPr/>
        </p:nvSpPr>
        <p:spPr>
          <a:xfrm rot="4028753">
            <a:off x="14598349" y="5558777"/>
            <a:ext cx="2280988" cy="2148171"/>
          </a:xfrm>
          <a:prstGeom prst="circularArrow">
            <a:avLst>
              <a:gd name="adj1" fmla="val 12500"/>
              <a:gd name="adj2" fmla="val 1142319"/>
              <a:gd name="adj3" fmla="val 20457681"/>
              <a:gd name="adj4" fmla="val 11966107"/>
              <a:gd name="adj5" fmla="val 12500"/>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0" y="-22860"/>
            <a:ext cx="7133784" cy="8442348"/>
          </a:xfrm>
          <a:prstGeom prst="rect">
            <a:avLst/>
          </a:prstGeom>
        </p:spPr>
      </p:pic>
      <p:grpSp>
        <p:nvGrpSpPr>
          <p:cNvPr id="22" name="Group 21"/>
          <p:cNvGrpSpPr/>
          <p:nvPr/>
        </p:nvGrpSpPr>
        <p:grpSpPr>
          <a:xfrm>
            <a:off x="13580721" y="944683"/>
            <a:ext cx="1234833" cy="1234833"/>
            <a:chOff x="7976832" y="7799234"/>
            <a:chExt cx="1459066" cy="1459066"/>
          </a:xfrm>
        </p:grpSpPr>
        <p:grpSp>
          <p:nvGrpSpPr>
            <p:cNvPr id="19" name="Group 19"/>
            <p:cNvGrpSpPr/>
            <p:nvPr/>
          </p:nvGrpSpPr>
          <p:grpSpPr>
            <a:xfrm>
              <a:off x="7976832" y="7799234"/>
              <a:ext cx="1459066" cy="145906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1" name="AutoShape 21"/>
            <p:cNvSpPr/>
            <p:nvPr/>
          </p:nvSpPr>
          <p:spPr>
            <a:xfrm rot="5400000">
              <a:off x="8420611" y="8490667"/>
              <a:ext cx="571508" cy="0"/>
            </a:xfrm>
            <a:prstGeom prst="line">
              <a:avLst/>
            </a:prstGeom>
            <a:ln w="76200" cap="rnd">
              <a:solidFill>
                <a:srgbClr val="FFFFFF"/>
              </a:solidFill>
              <a:prstDash val="solid"/>
              <a:headEnd type="none" w="sm" len="sm"/>
              <a:tailEnd type="arrow" w="med" len="sm"/>
            </a:ln>
          </p:spPr>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406" y="2777550"/>
            <a:ext cx="7755465" cy="3482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8113" y="6434109"/>
            <a:ext cx="7777758" cy="3001941"/>
          </a:xfrm>
          <a:prstGeom prst="rect">
            <a:avLst/>
          </a:prstGeom>
        </p:spPr>
      </p:pic>
      <p:sp>
        <p:nvSpPr>
          <p:cNvPr id="12" name="Pentagon 11"/>
          <p:cNvSpPr/>
          <p:nvPr/>
        </p:nvSpPr>
        <p:spPr>
          <a:xfrm>
            <a:off x="-15240" y="571500"/>
            <a:ext cx="10058400" cy="1981200"/>
          </a:xfrm>
          <a:prstGeom prst="homePlate">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Mục</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đích</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và</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kết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quả</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cần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đạt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của</a:t>
            </a:r>
            <a:r>
              <a:rPr lang="en-US" sz="4400" dirty="0" smtClean="0">
                <a:solidFill>
                  <a:schemeClr val="bg1"/>
                </a:solidFill>
                <a:latin typeface="Arial" panose="020B0604020202020204" pitchFamily="34" charset="0"/>
                <a:cs typeface="Arial" panose="020B0604020202020204" pitchFamily="34" charset="0"/>
              </a:rPr>
              <a:t> </a:t>
            </a:r>
          </a:p>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mỗi</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công</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đoạn</a:t>
            </a:r>
            <a:endParaRPr lang="en-US" sz="4400" dirty="0">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731520" y="3001704"/>
            <a:ext cx="3429000" cy="1219200"/>
          </a:xfrm>
          <a:prstGeom prst="round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Hình</a:t>
            </a:r>
            <a:r>
              <a:rPr lang="en-US" sz="4200" b="1" dirty="0" smtClean="0">
                <a:latin typeface="Arial" panose="020B0604020202020204" pitchFamily="34" charset="0"/>
                <a:cs typeface="Arial" panose="020B0604020202020204" pitchFamily="34" charset="0"/>
              </a:rPr>
              <a:t> 18.2A</a:t>
            </a:r>
            <a:endParaRPr lang="en-US" sz="4200" b="1" dirty="0">
              <a:latin typeface="Arial" panose="020B0604020202020204" pitchFamily="34" charset="0"/>
              <a:cs typeface="Arial" panose="020B0604020202020204" pitchFamily="34" charset="0"/>
            </a:endParaRPr>
          </a:p>
        </p:txBody>
      </p:sp>
      <p:sp>
        <p:nvSpPr>
          <p:cNvPr id="4" name="Rectangle 3"/>
          <p:cNvSpPr/>
          <p:nvPr/>
        </p:nvSpPr>
        <p:spPr>
          <a:xfrm>
            <a:off x="609600" y="4268619"/>
            <a:ext cx="9220200" cy="313932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400" b="1" dirty="0">
                <a:latin typeface="Arial" panose="020B0604020202020204" pitchFamily="34" charset="0"/>
                <a:cs typeface="Arial" panose="020B0604020202020204" pitchFamily="34" charset="0"/>
              </a:rPr>
              <a:t>Mục </a:t>
            </a:r>
            <a:r>
              <a:rPr lang="vi-VN" sz="4400" b="1" dirty="0" smtClean="0">
                <a:latin typeface="Arial" panose="020B0604020202020204" pitchFamily="34" charset="0"/>
                <a:cs typeface="Arial" panose="020B0604020202020204" pitchFamily="34" charset="0"/>
              </a:rPr>
              <a:t>đích</a:t>
            </a:r>
            <a:r>
              <a:rPr lang="en-US" sz="4400" b="1" dirty="0" smtClean="0">
                <a:latin typeface="Arial" panose="020B0604020202020204" pitchFamily="34" charset="0"/>
                <a:cs typeface="Arial" panose="020B0604020202020204" pitchFamily="34" charset="0"/>
              </a:rPr>
              <a:t>:</a:t>
            </a:r>
            <a:r>
              <a:rPr lang="vi-VN" sz="4400" b="1"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L</a:t>
            </a:r>
            <a:r>
              <a:rPr lang="vi-VN" sz="4400" dirty="0" smtClean="0">
                <a:latin typeface="Arial" panose="020B0604020202020204" pitchFamily="34" charset="0"/>
                <a:cs typeface="Arial" panose="020B0604020202020204" pitchFamily="34" charset="0"/>
              </a:rPr>
              <a:t>àm </a:t>
            </a:r>
            <a:r>
              <a:rPr lang="vi-VN" sz="4400" dirty="0">
                <a:latin typeface="Arial" panose="020B0604020202020204" pitchFamily="34" charset="0"/>
                <a:cs typeface="Arial" panose="020B0604020202020204" pitchFamily="34" charset="0"/>
              </a:rPr>
              <a:t>sạch đất cát, bụi bẩn và làm tăng chất lượng tăng giá trị của sản phẩm cà rốt. </a:t>
            </a:r>
            <a:endParaRPr lang="en-US" sz="4400" dirty="0">
              <a:latin typeface="Arial" panose="020B0604020202020204" pitchFamily="34" charset="0"/>
              <a:cs typeface="Arial" panose="020B0604020202020204" pitchFamily="34" charset="0"/>
            </a:endParaRPr>
          </a:p>
        </p:txBody>
      </p:sp>
      <p:sp>
        <p:nvSpPr>
          <p:cNvPr id="5" name="Rectangle 4"/>
          <p:cNvSpPr/>
          <p:nvPr/>
        </p:nvSpPr>
        <p:spPr>
          <a:xfrm>
            <a:off x="731520" y="7312392"/>
            <a:ext cx="9311640" cy="2123658"/>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400" b="1" dirty="0">
                <a:solidFill>
                  <a:prstClr val="black"/>
                </a:solidFill>
                <a:latin typeface="Arial" panose="020B0604020202020204" pitchFamily="34" charset="0"/>
                <a:cs typeface="Arial" panose="020B0604020202020204" pitchFamily="34" charset="0"/>
              </a:rPr>
              <a:t>Kết quả cần đạt: </a:t>
            </a:r>
            <a:r>
              <a:rPr lang="vi-VN" sz="4400" dirty="0">
                <a:solidFill>
                  <a:prstClr val="black"/>
                </a:solidFill>
                <a:latin typeface="Arial" panose="020B0604020202020204" pitchFamily="34" charset="0"/>
                <a:cs typeface="Arial" panose="020B0604020202020204" pitchFamily="34" charset="0"/>
              </a:rPr>
              <a:t>Củ cà rốt sạch, hình thái củ bóng đẹp, đồng đều.</a:t>
            </a:r>
            <a:endParaRPr lang="en-US" sz="4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5841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0" y="-22860"/>
            <a:ext cx="7133784" cy="8442348"/>
          </a:xfrm>
          <a:prstGeom prst="rect">
            <a:avLst/>
          </a:prstGeom>
        </p:spPr>
      </p:pic>
      <p:grpSp>
        <p:nvGrpSpPr>
          <p:cNvPr id="22" name="Group 21"/>
          <p:cNvGrpSpPr/>
          <p:nvPr/>
        </p:nvGrpSpPr>
        <p:grpSpPr>
          <a:xfrm>
            <a:off x="13580721" y="944683"/>
            <a:ext cx="1234833" cy="1234833"/>
            <a:chOff x="7976832" y="7799234"/>
            <a:chExt cx="1459066" cy="1459066"/>
          </a:xfrm>
        </p:grpSpPr>
        <p:grpSp>
          <p:nvGrpSpPr>
            <p:cNvPr id="19" name="Group 19"/>
            <p:cNvGrpSpPr/>
            <p:nvPr/>
          </p:nvGrpSpPr>
          <p:grpSpPr>
            <a:xfrm>
              <a:off x="7976832" y="7799234"/>
              <a:ext cx="1459066" cy="145906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1" name="AutoShape 21"/>
            <p:cNvSpPr/>
            <p:nvPr/>
          </p:nvSpPr>
          <p:spPr>
            <a:xfrm rot="5400000">
              <a:off x="8420611" y="8490667"/>
              <a:ext cx="571508" cy="0"/>
            </a:xfrm>
            <a:prstGeom prst="line">
              <a:avLst/>
            </a:prstGeom>
            <a:ln w="76200" cap="rnd">
              <a:solidFill>
                <a:srgbClr val="FFFFFF"/>
              </a:solidFill>
              <a:prstDash val="solid"/>
              <a:headEnd type="none" w="sm" len="sm"/>
              <a:tailEnd type="arrow" w="med" len="sm"/>
            </a:ln>
          </p:spPr>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406" y="2777550"/>
            <a:ext cx="7755465" cy="3482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8113" y="6434109"/>
            <a:ext cx="7777758" cy="3001941"/>
          </a:xfrm>
          <a:prstGeom prst="rect">
            <a:avLst/>
          </a:prstGeom>
        </p:spPr>
      </p:pic>
      <p:sp>
        <p:nvSpPr>
          <p:cNvPr id="12" name="Pentagon 11"/>
          <p:cNvSpPr/>
          <p:nvPr/>
        </p:nvSpPr>
        <p:spPr>
          <a:xfrm>
            <a:off x="-15240" y="571500"/>
            <a:ext cx="10058400" cy="1981200"/>
          </a:xfrm>
          <a:prstGeom prst="homePlate">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Mục</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đích</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và</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kết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quả</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cần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đạt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của</a:t>
            </a:r>
            <a:r>
              <a:rPr lang="en-US" sz="4400" dirty="0" smtClean="0">
                <a:solidFill>
                  <a:schemeClr val="bg1"/>
                </a:solidFill>
                <a:latin typeface="Arial" panose="020B0604020202020204" pitchFamily="34" charset="0"/>
                <a:cs typeface="Arial" panose="020B0604020202020204" pitchFamily="34" charset="0"/>
              </a:rPr>
              <a:t> </a:t>
            </a:r>
          </a:p>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mỗi</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công</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đoạn</a:t>
            </a:r>
            <a:endParaRPr lang="en-US" sz="4400" dirty="0">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665868" y="2813349"/>
            <a:ext cx="3429000" cy="12192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Hình</a:t>
            </a:r>
            <a:r>
              <a:rPr lang="en-US" sz="4200" b="1" dirty="0" smtClean="0">
                <a:latin typeface="Arial" panose="020B0604020202020204" pitchFamily="34" charset="0"/>
                <a:cs typeface="Arial" panose="020B0604020202020204" pitchFamily="34" charset="0"/>
              </a:rPr>
              <a:t> 18.2B</a:t>
            </a:r>
            <a:endParaRPr lang="en-US" sz="4200" b="1" dirty="0">
              <a:latin typeface="Arial" panose="020B0604020202020204" pitchFamily="34" charset="0"/>
              <a:cs typeface="Arial" panose="020B0604020202020204" pitchFamily="34" charset="0"/>
            </a:endParaRPr>
          </a:p>
        </p:txBody>
      </p:sp>
      <p:sp>
        <p:nvSpPr>
          <p:cNvPr id="4" name="Rectangle 3"/>
          <p:cNvSpPr/>
          <p:nvPr/>
        </p:nvSpPr>
        <p:spPr>
          <a:xfrm>
            <a:off x="583246" y="3990668"/>
            <a:ext cx="9459913" cy="313932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400" b="1" dirty="0">
                <a:latin typeface="Arial" panose="020B0604020202020204" pitchFamily="34" charset="0"/>
                <a:cs typeface="Arial" panose="020B0604020202020204" pitchFamily="34" charset="0"/>
              </a:rPr>
              <a:t>Mục </a:t>
            </a:r>
            <a:r>
              <a:rPr lang="vi-VN" sz="4400" b="1" dirty="0" smtClean="0">
                <a:latin typeface="Arial" panose="020B0604020202020204" pitchFamily="34" charset="0"/>
                <a:cs typeface="Arial" panose="020B0604020202020204" pitchFamily="34" charset="0"/>
              </a:rPr>
              <a:t>đích</a:t>
            </a:r>
            <a:r>
              <a:rPr lang="en-US" sz="4400" b="1" dirty="0" smtClean="0">
                <a:latin typeface="Arial" panose="020B0604020202020204" pitchFamily="34" charset="0"/>
                <a:cs typeface="Arial" panose="020B0604020202020204" pitchFamily="34" charset="0"/>
              </a:rPr>
              <a:t>:</a:t>
            </a:r>
            <a:r>
              <a:rPr lang="vi-VN" sz="4400" b="1"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L</a:t>
            </a:r>
            <a:r>
              <a:rPr lang="fr-FR" sz="4400" dirty="0" err="1" smtClean="0">
                <a:latin typeface="Arial" panose="020B0604020202020204" pitchFamily="34" charset="0"/>
                <a:cs typeface="Arial" panose="020B0604020202020204" pitchFamily="34" charset="0"/>
              </a:rPr>
              <a:t>àm</a:t>
            </a:r>
            <a:r>
              <a:rPr lang="fr-FR" sz="4400" dirty="0" smtClean="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mát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sản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phẩm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để</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giảm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hô</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hấp</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tăng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khả</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năng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bảo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quản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sản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phẩm</a:t>
            </a:r>
            <a:r>
              <a:rPr lang="fr-FR"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5" name="Rectangle 4"/>
          <p:cNvSpPr/>
          <p:nvPr/>
        </p:nvSpPr>
        <p:spPr>
          <a:xfrm>
            <a:off x="583247" y="6950366"/>
            <a:ext cx="9459913" cy="313932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400" b="1" dirty="0">
                <a:solidFill>
                  <a:prstClr val="black"/>
                </a:solidFill>
                <a:latin typeface="Arial" panose="020B0604020202020204" pitchFamily="34" charset="0"/>
                <a:cs typeface="Arial" panose="020B0604020202020204" pitchFamily="34" charset="0"/>
              </a:rPr>
              <a:t>Kết quả cần </a:t>
            </a:r>
            <a:r>
              <a:rPr lang="vi-VN" sz="4400" b="1" dirty="0" smtClean="0">
                <a:solidFill>
                  <a:prstClr val="black"/>
                </a:solidFill>
                <a:latin typeface="Arial" panose="020B0604020202020204" pitchFamily="34" charset="0"/>
                <a:cs typeface="Arial" panose="020B0604020202020204" pitchFamily="34" charset="0"/>
              </a:rPr>
              <a:t>đạt:</a:t>
            </a:r>
            <a:r>
              <a:rPr lang="en-US" sz="4400" b="1" dirty="0" smtClean="0">
                <a:solidFill>
                  <a:prstClr val="black"/>
                </a:solidFill>
                <a:latin typeface="Arial" panose="020B0604020202020204" pitchFamily="34" charset="0"/>
                <a:cs typeface="Arial" panose="020B0604020202020204" pitchFamily="34" charset="0"/>
              </a:rPr>
              <a:t> </a:t>
            </a:r>
            <a:r>
              <a:rPr lang="fr-FR" sz="4400" dirty="0" err="1" smtClean="0">
                <a:latin typeface="Arial" panose="020B0604020202020204" pitchFamily="34" charset="0"/>
                <a:cs typeface="Arial" panose="020B0604020202020204" pitchFamily="34" charset="0"/>
              </a:rPr>
              <a:t>Củ</a:t>
            </a:r>
            <a:r>
              <a:rPr lang="fr-FR" sz="4400" dirty="0" smtClean="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được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làm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mát</a:t>
            </a:r>
            <a:r>
              <a:rPr lang="fr-FR" sz="4400" dirty="0">
                <a:latin typeface="Arial" panose="020B0604020202020204" pitchFamily="34" charset="0"/>
                <a:cs typeface="Arial" panose="020B0604020202020204" pitchFamily="34" charset="0"/>
              </a:rPr>
              <a:t> ở </a:t>
            </a:r>
            <a:r>
              <a:rPr lang="fr-FR" sz="4400" dirty="0" err="1">
                <a:latin typeface="Arial" panose="020B0604020202020204" pitchFamily="34" charset="0"/>
                <a:cs typeface="Arial" panose="020B0604020202020204" pitchFamily="34" charset="0"/>
              </a:rPr>
              <a:t>nhiệt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độ</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thích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hợp</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thời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gian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bảo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quản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lâu</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không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bị</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hư</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hỏng</a:t>
            </a:r>
            <a:r>
              <a:rPr lang="fr-FR"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9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0" y="-22860"/>
            <a:ext cx="7133784" cy="8442348"/>
          </a:xfrm>
          <a:prstGeom prst="rect">
            <a:avLst/>
          </a:prstGeom>
        </p:spPr>
      </p:pic>
      <p:grpSp>
        <p:nvGrpSpPr>
          <p:cNvPr id="22" name="Group 21"/>
          <p:cNvGrpSpPr/>
          <p:nvPr/>
        </p:nvGrpSpPr>
        <p:grpSpPr>
          <a:xfrm>
            <a:off x="13580721" y="944683"/>
            <a:ext cx="1234833" cy="1234833"/>
            <a:chOff x="7976832" y="7799234"/>
            <a:chExt cx="1459066" cy="1459066"/>
          </a:xfrm>
        </p:grpSpPr>
        <p:grpSp>
          <p:nvGrpSpPr>
            <p:cNvPr id="19" name="Group 19"/>
            <p:cNvGrpSpPr/>
            <p:nvPr/>
          </p:nvGrpSpPr>
          <p:grpSpPr>
            <a:xfrm>
              <a:off x="7976832" y="7799234"/>
              <a:ext cx="1459066" cy="145906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1" name="AutoShape 21"/>
            <p:cNvSpPr/>
            <p:nvPr/>
          </p:nvSpPr>
          <p:spPr>
            <a:xfrm rot="5400000">
              <a:off x="8420611" y="8490667"/>
              <a:ext cx="571508" cy="0"/>
            </a:xfrm>
            <a:prstGeom prst="line">
              <a:avLst/>
            </a:prstGeom>
            <a:ln w="76200" cap="rnd">
              <a:solidFill>
                <a:srgbClr val="FFFFFF"/>
              </a:solidFill>
              <a:prstDash val="solid"/>
              <a:headEnd type="none" w="sm" len="sm"/>
              <a:tailEnd type="arrow" w="med" len="sm"/>
            </a:ln>
          </p:spPr>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406" y="2777550"/>
            <a:ext cx="7755465" cy="3482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8113" y="6434109"/>
            <a:ext cx="7777758" cy="3001941"/>
          </a:xfrm>
          <a:prstGeom prst="rect">
            <a:avLst/>
          </a:prstGeom>
        </p:spPr>
      </p:pic>
      <p:sp>
        <p:nvSpPr>
          <p:cNvPr id="12" name="Pentagon 11"/>
          <p:cNvSpPr/>
          <p:nvPr/>
        </p:nvSpPr>
        <p:spPr>
          <a:xfrm>
            <a:off x="-15240" y="571500"/>
            <a:ext cx="10058400" cy="1981200"/>
          </a:xfrm>
          <a:prstGeom prst="homePlate">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Mục</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đích</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và</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kết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quả</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cần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đạt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của</a:t>
            </a:r>
            <a:r>
              <a:rPr lang="en-US" sz="4400" dirty="0" smtClean="0">
                <a:solidFill>
                  <a:schemeClr val="bg1"/>
                </a:solidFill>
                <a:latin typeface="Arial" panose="020B0604020202020204" pitchFamily="34" charset="0"/>
                <a:cs typeface="Arial" panose="020B0604020202020204" pitchFamily="34" charset="0"/>
              </a:rPr>
              <a:t> </a:t>
            </a:r>
          </a:p>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mỗi</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công</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đoạn</a:t>
            </a:r>
            <a:endParaRPr lang="en-US" sz="4400" dirty="0">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432726" y="2966414"/>
            <a:ext cx="3220332" cy="1219200"/>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Hình</a:t>
            </a:r>
            <a:r>
              <a:rPr lang="en-US" sz="4200" b="1" dirty="0" smtClean="0">
                <a:latin typeface="Arial" panose="020B0604020202020204" pitchFamily="34" charset="0"/>
                <a:cs typeface="Arial" panose="020B0604020202020204" pitchFamily="34" charset="0"/>
              </a:rPr>
              <a:t> 18.3</a:t>
            </a:r>
            <a:endParaRPr lang="en-US" sz="4200" b="1" dirty="0">
              <a:latin typeface="Arial" panose="020B0604020202020204" pitchFamily="34" charset="0"/>
              <a:cs typeface="Arial" panose="020B0604020202020204" pitchFamily="34" charset="0"/>
            </a:endParaRPr>
          </a:p>
        </p:txBody>
      </p:sp>
      <p:sp>
        <p:nvSpPr>
          <p:cNvPr id="4" name="Rectangle 3"/>
          <p:cNvSpPr/>
          <p:nvPr/>
        </p:nvSpPr>
        <p:spPr>
          <a:xfrm>
            <a:off x="328293" y="4257478"/>
            <a:ext cx="9714867" cy="5170646"/>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400" b="1" dirty="0">
                <a:latin typeface="Arial" panose="020B0604020202020204" pitchFamily="34" charset="0"/>
                <a:cs typeface="Arial" panose="020B0604020202020204" pitchFamily="34" charset="0"/>
              </a:rPr>
              <a:t>Mục </a:t>
            </a:r>
            <a:r>
              <a:rPr lang="vi-VN" sz="4400" b="1" dirty="0" smtClean="0">
                <a:latin typeface="Arial" panose="020B0604020202020204" pitchFamily="34" charset="0"/>
                <a:cs typeface="Arial" panose="020B0604020202020204" pitchFamily="34" charset="0"/>
              </a:rPr>
              <a:t>đích</a:t>
            </a:r>
            <a:r>
              <a:rPr lang="en-US" sz="4400" b="1"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a:t>
            </a:r>
            <a:r>
              <a:rPr lang="fr-FR" sz="4400" dirty="0" err="1" smtClean="0">
                <a:latin typeface="Arial" panose="020B0604020202020204" pitchFamily="34" charset="0"/>
                <a:cs typeface="Arial" panose="020B0604020202020204" pitchFamily="34" charset="0"/>
              </a:rPr>
              <a:t>hân</a:t>
            </a:r>
            <a:r>
              <a:rPr lang="fr-FR" sz="4400" dirty="0" smtClean="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loại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ớt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ngọt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theo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màu</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sắc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phân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loại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cam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theo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kích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cỡ</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quả</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Nhờ</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đó</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làm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gia</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tăng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giá</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trị</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của</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sản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phẩm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tăng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độ</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đồng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đều</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dễ</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bảo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quản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dễ</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tiêu</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thụ</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sản</a:t>
            </a:r>
            <a:r>
              <a:rPr lang="fr-FR" sz="4400" dirty="0">
                <a:latin typeface="Arial" panose="020B0604020202020204" pitchFamily="34" charset="0"/>
                <a:cs typeface="Arial" panose="020B0604020202020204" pitchFamily="34" charset="0"/>
              </a:rPr>
              <a:t> </a:t>
            </a:r>
            <a:r>
              <a:rPr lang="fr-FR" sz="4400" dirty="0" err="1" smtClean="0">
                <a:latin typeface="Arial" panose="020B0604020202020204" pitchFamily="34" charset="0"/>
                <a:cs typeface="Arial" panose="020B0604020202020204" pitchFamily="34" charset="0"/>
              </a:rPr>
              <a:t>phẩm</a:t>
            </a:r>
            <a:r>
              <a:rPr lang="fr-FR"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3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0" y="-22860"/>
            <a:ext cx="7133784" cy="8442348"/>
          </a:xfrm>
          <a:prstGeom prst="rect">
            <a:avLst/>
          </a:prstGeom>
        </p:spPr>
      </p:pic>
      <p:grpSp>
        <p:nvGrpSpPr>
          <p:cNvPr id="22" name="Group 21"/>
          <p:cNvGrpSpPr/>
          <p:nvPr/>
        </p:nvGrpSpPr>
        <p:grpSpPr>
          <a:xfrm>
            <a:off x="13580721" y="944683"/>
            <a:ext cx="1234833" cy="1234833"/>
            <a:chOff x="7976832" y="7799234"/>
            <a:chExt cx="1459066" cy="1459066"/>
          </a:xfrm>
        </p:grpSpPr>
        <p:grpSp>
          <p:nvGrpSpPr>
            <p:cNvPr id="19" name="Group 19"/>
            <p:cNvGrpSpPr/>
            <p:nvPr/>
          </p:nvGrpSpPr>
          <p:grpSpPr>
            <a:xfrm>
              <a:off x="7976832" y="7799234"/>
              <a:ext cx="1459066" cy="145906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1" name="AutoShape 21"/>
            <p:cNvSpPr/>
            <p:nvPr/>
          </p:nvSpPr>
          <p:spPr>
            <a:xfrm rot="5400000">
              <a:off x="8420611" y="8490667"/>
              <a:ext cx="571508" cy="0"/>
            </a:xfrm>
            <a:prstGeom prst="line">
              <a:avLst/>
            </a:prstGeom>
            <a:ln w="76200" cap="rnd">
              <a:solidFill>
                <a:srgbClr val="FFFFFF"/>
              </a:solidFill>
              <a:prstDash val="solid"/>
              <a:headEnd type="none" w="sm" len="sm"/>
              <a:tailEnd type="arrow" w="med" len="sm"/>
            </a:ln>
          </p:spPr>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406" y="2777550"/>
            <a:ext cx="7755465" cy="3482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8113" y="6434109"/>
            <a:ext cx="7777758" cy="3001941"/>
          </a:xfrm>
          <a:prstGeom prst="rect">
            <a:avLst/>
          </a:prstGeom>
        </p:spPr>
      </p:pic>
      <p:sp>
        <p:nvSpPr>
          <p:cNvPr id="12" name="Pentagon 11"/>
          <p:cNvSpPr/>
          <p:nvPr/>
        </p:nvSpPr>
        <p:spPr>
          <a:xfrm>
            <a:off x="-15240" y="571500"/>
            <a:ext cx="10058400" cy="1981200"/>
          </a:xfrm>
          <a:prstGeom prst="homePlate">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Mục</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đích</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và</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kết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quả</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cần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đạt</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của</a:t>
            </a:r>
            <a:r>
              <a:rPr lang="en-US" sz="4400" dirty="0" smtClean="0">
                <a:solidFill>
                  <a:schemeClr val="bg1"/>
                </a:solidFill>
                <a:latin typeface="Arial" panose="020B0604020202020204" pitchFamily="34" charset="0"/>
                <a:cs typeface="Arial" panose="020B0604020202020204" pitchFamily="34" charset="0"/>
              </a:rPr>
              <a:t> </a:t>
            </a:r>
          </a:p>
          <a:p>
            <a:pPr algn="ctr">
              <a:lnSpc>
                <a:spcPct val="130000"/>
              </a:lnSpc>
            </a:pPr>
            <a:r>
              <a:rPr lang="en-US" sz="4400" dirty="0" err="1" smtClean="0">
                <a:solidFill>
                  <a:schemeClr val="bg1"/>
                </a:solidFill>
                <a:latin typeface="Arial" panose="020B0604020202020204" pitchFamily="34" charset="0"/>
                <a:cs typeface="Arial" panose="020B0604020202020204" pitchFamily="34" charset="0"/>
              </a:rPr>
              <a:t>mỗi</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công</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đoạn</a:t>
            </a:r>
            <a:endParaRPr lang="en-US" sz="4400" dirty="0">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432726" y="2966414"/>
            <a:ext cx="3220332" cy="1219200"/>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Hình</a:t>
            </a:r>
            <a:r>
              <a:rPr lang="en-US" sz="4200" b="1" dirty="0" smtClean="0">
                <a:latin typeface="Arial" panose="020B0604020202020204" pitchFamily="34" charset="0"/>
                <a:cs typeface="Arial" panose="020B0604020202020204" pitchFamily="34" charset="0"/>
              </a:rPr>
              <a:t> 18.3</a:t>
            </a:r>
            <a:endParaRPr lang="en-US" sz="4200" b="1" dirty="0">
              <a:latin typeface="Arial" panose="020B0604020202020204" pitchFamily="34" charset="0"/>
              <a:cs typeface="Arial" panose="020B0604020202020204" pitchFamily="34" charset="0"/>
            </a:endParaRPr>
          </a:p>
        </p:txBody>
      </p:sp>
      <p:sp>
        <p:nvSpPr>
          <p:cNvPr id="4" name="Rectangle 3"/>
          <p:cNvSpPr/>
          <p:nvPr/>
        </p:nvSpPr>
        <p:spPr>
          <a:xfrm>
            <a:off x="407326" y="4525056"/>
            <a:ext cx="9501507"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b="1" dirty="0" err="1" smtClean="0">
                <a:latin typeface="Arial" panose="020B0604020202020204" pitchFamily="34" charset="0"/>
                <a:cs typeface="Arial" panose="020B0604020202020204" pitchFamily="34" charset="0"/>
              </a:rPr>
              <a:t>Kết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quả</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cần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đạt</a:t>
            </a:r>
            <a:r>
              <a:rPr lang="en-US" sz="4400" b="1" dirty="0" smtClean="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Ớt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được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tách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và</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đóng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gói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riêng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theo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màu</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sắc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cam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được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tách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và</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đóng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gói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riêng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theo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từng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kích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cỡ</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quả</a:t>
            </a:r>
            <a:r>
              <a:rPr lang="fr-FR"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34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52" t="25830" r="5797"/>
          <a:stretch>
            <a:fillRect/>
          </a:stretch>
        </p:blipFill>
        <p:spPr>
          <a:xfrm>
            <a:off x="0" y="0"/>
            <a:ext cx="18288000" cy="10287000"/>
          </a:xfrm>
          <a:prstGeom prst="rect">
            <a:avLst/>
          </a:prstGeom>
        </p:spPr>
      </p:pic>
      <p:grpSp>
        <p:nvGrpSpPr>
          <p:cNvPr id="3" name="Group 3"/>
          <p:cNvGrpSpPr/>
          <p:nvPr/>
        </p:nvGrpSpPr>
        <p:grpSpPr>
          <a:xfrm>
            <a:off x="838200" y="952500"/>
            <a:ext cx="16535400" cy="8458200"/>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sp>
      </p:grpSp>
      <p:grpSp>
        <p:nvGrpSpPr>
          <p:cNvPr id="5" name="Group 5"/>
          <p:cNvGrpSpPr>
            <a:grpSpLocks noChangeAspect="1"/>
          </p:cNvGrpSpPr>
          <p:nvPr/>
        </p:nvGrpSpPr>
        <p:grpSpPr>
          <a:xfrm>
            <a:off x="1453180" y="2472805"/>
            <a:ext cx="5702451" cy="5702451"/>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38820" r="-11303"/>
              </a:stretch>
            </a:blipFill>
          </p:spPr>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13" name="AutoShape 13"/>
          <p:cNvSpPr/>
          <p:nvPr/>
        </p:nvSpPr>
        <p:spPr>
          <a:xfrm rot="5400000">
            <a:off x="15307919" y="8417186"/>
            <a:ext cx="571508" cy="0"/>
          </a:xfrm>
          <a:prstGeom prst="line">
            <a:avLst/>
          </a:prstGeom>
          <a:ln w="76200" cap="rnd">
            <a:solidFill>
              <a:srgbClr val="FFFFFF"/>
            </a:solidFill>
            <a:prstDash val="solid"/>
            <a:headEnd type="none" w="sm" len="sm"/>
            <a:tailEnd type="arrow" w="med" len="sm"/>
          </a:ln>
        </p:spPr>
      </p:sp>
      <p:sp>
        <p:nvSpPr>
          <p:cNvPr id="14" name="Rectangle 13"/>
          <p:cNvSpPr/>
          <p:nvPr/>
        </p:nvSpPr>
        <p:spPr>
          <a:xfrm>
            <a:off x="7483004" y="2433338"/>
            <a:ext cx="9164319" cy="5671489"/>
          </a:xfrm>
          <a:prstGeom prst="rect">
            <a:avLst/>
          </a:prstGeom>
        </p:spPr>
        <p:txBody>
          <a:bodyPr wrap="square">
            <a:spAutoFit/>
          </a:bodyPr>
          <a:lstStyle/>
          <a:p>
            <a:pPr algn="just">
              <a:lnSpc>
                <a:spcPct val="140000"/>
              </a:lnSpc>
            </a:pPr>
            <a:r>
              <a:rPr lang="vi-VN" sz="4400" dirty="0">
                <a:latin typeface="Arial" panose="020B0604020202020204" pitchFamily="34" charset="0"/>
                <a:cs typeface="Arial" panose="020B0604020202020204" pitchFamily="34" charset="0"/>
              </a:rPr>
              <a:t>Nhờ ứng dụng các thành tựu của công nghệ cao như tự động hóa, cảm biến, robot, … sản phẩm trồng trọt được thu hoạch một cách nhanh chóng, chuẩn xác, giảm thiểu thất thoát sau thu hoạch.</a:t>
            </a:r>
            <a:endParaRPr lang="en-US" sz="4400" dirty="0">
              <a:latin typeface="Arial" panose="020B0604020202020204" pitchFamily="34" charset="0"/>
              <a:cs typeface="Arial" panose="020B0604020202020204" pitchFamily="34" charset="0"/>
            </a:endParaRPr>
          </a:p>
        </p:txBody>
      </p:sp>
      <p:sp>
        <p:nvSpPr>
          <p:cNvPr id="15" name="Round Same Side Corner Rectangle 14"/>
          <p:cNvSpPr/>
          <p:nvPr/>
        </p:nvSpPr>
        <p:spPr>
          <a:xfrm flipV="1">
            <a:off x="6700795" y="952500"/>
            <a:ext cx="5003525" cy="1143000"/>
          </a:xfrm>
          <a:prstGeom prst="round2SameRect">
            <a:avLst>
              <a:gd name="adj1" fmla="val 43334"/>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62800" y="1183127"/>
            <a:ext cx="4191000" cy="769441"/>
          </a:xfrm>
          <a:prstGeom prst="rect">
            <a:avLst/>
          </a:prstGeom>
          <a:noFill/>
        </p:spPr>
        <p:txBody>
          <a:bodyPr wrap="square" rtlCol="0">
            <a:spAutoFit/>
          </a:bodyPr>
          <a:lstStyle/>
          <a:p>
            <a:pPr algn="ctr"/>
            <a:endParaRPr lang="en-US" sz="4400" b="1">
              <a:latin typeface="Arial" panose="020B0604020202020204" pitchFamily="34" charset="0"/>
              <a:cs typeface="Arial" panose="020B0604020202020204" pitchFamily="34" charset="0"/>
            </a:endParaRPr>
          </a:p>
        </p:txBody>
      </p:sp>
      <p:sp>
        <p:nvSpPr>
          <p:cNvPr id="9" name="TextBox 8"/>
          <p:cNvSpPr txBox="1"/>
          <p:nvPr/>
        </p:nvSpPr>
        <p:spPr>
          <a:xfrm>
            <a:off x="7311322" y="1139279"/>
            <a:ext cx="3893956"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52724" y="-1744942"/>
            <a:ext cx="7133784" cy="8442348"/>
          </a:xfrm>
          <a:prstGeom prst="rect">
            <a:avLst/>
          </a:prstGeom>
        </p:spPr>
      </p:pic>
      <p:grpSp>
        <p:nvGrpSpPr>
          <p:cNvPr id="5" name="Group 5"/>
          <p:cNvGrpSpPr/>
          <p:nvPr/>
        </p:nvGrpSpPr>
        <p:grpSpPr>
          <a:xfrm>
            <a:off x="1740533" y="723900"/>
            <a:ext cx="6781800" cy="5501817"/>
            <a:chOff x="50247" y="0"/>
            <a:chExt cx="1930326" cy="2326386"/>
          </a:xfrm>
        </p:grpSpPr>
        <p:sp>
          <p:nvSpPr>
            <p:cNvPr id="6" name="Freeform 6"/>
            <p:cNvSpPr/>
            <p:nvPr/>
          </p:nvSpPr>
          <p:spPr>
            <a:xfrm>
              <a:off x="50247" y="0"/>
              <a:ext cx="1930326" cy="2326386"/>
            </a:xfrm>
            <a:custGeom>
              <a:avLst/>
              <a:gdLst/>
              <a:ahLst/>
              <a:cxnLst/>
              <a:rect l="l" t="t" r="r" b="b"/>
              <a:pathLst>
                <a:path w="1980573" h="2326386">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4" y="0"/>
                    <a:pt x="1980573" y="55880"/>
                    <a:pt x="1980573" y="124460"/>
                  </a:cubicBezTo>
                  <a:lnTo>
                    <a:pt x="1980573" y="2201926"/>
                  </a:lnTo>
                  <a:cubicBezTo>
                    <a:pt x="1980573" y="2270506"/>
                    <a:pt x="1924694" y="2326386"/>
                    <a:pt x="1856113" y="2326386"/>
                  </a:cubicBezTo>
                  <a:close/>
                </a:path>
              </a:pathLst>
            </a:custGeom>
            <a:solidFill>
              <a:srgbClr val="FCC664"/>
            </a:solidFill>
          </p:spPr>
        </p:sp>
      </p:grpSp>
      <p:sp>
        <p:nvSpPr>
          <p:cNvPr id="18" name="AutoShape 18"/>
          <p:cNvSpPr/>
          <p:nvPr/>
        </p:nvSpPr>
        <p:spPr>
          <a:xfrm>
            <a:off x="10134600" y="3463212"/>
            <a:ext cx="7095018" cy="0"/>
          </a:xfrm>
          <a:prstGeom prst="line">
            <a:avLst/>
          </a:prstGeom>
          <a:ln w="47625" cap="rnd">
            <a:solidFill>
              <a:srgbClr val="000000">
                <a:alpha val="4706"/>
              </a:srgbClr>
            </a:solidFill>
            <a:prstDash val="solid"/>
            <a:headEnd type="none" w="sm" len="sm"/>
            <a:tailEnd type="none" w="sm" len="sm"/>
          </a:ln>
        </p:spPr>
      </p:sp>
      <p:grpSp>
        <p:nvGrpSpPr>
          <p:cNvPr id="22" name="Group 21"/>
          <p:cNvGrpSpPr/>
          <p:nvPr/>
        </p:nvGrpSpPr>
        <p:grpSpPr>
          <a:xfrm>
            <a:off x="12952576" y="8056483"/>
            <a:ext cx="1459066" cy="1459066"/>
            <a:chOff x="7976832" y="7799234"/>
            <a:chExt cx="1459066" cy="1459066"/>
          </a:xfrm>
        </p:grpSpPr>
        <p:grpSp>
          <p:nvGrpSpPr>
            <p:cNvPr id="19" name="Group 19"/>
            <p:cNvGrpSpPr/>
            <p:nvPr/>
          </p:nvGrpSpPr>
          <p:grpSpPr>
            <a:xfrm>
              <a:off x="7976832" y="7799234"/>
              <a:ext cx="1459066" cy="145906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1" name="AutoShape 21"/>
            <p:cNvSpPr/>
            <p:nvPr/>
          </p:nvSpPr>
          <p:spPr>
            <a:xfrm rot="5400000">
              <a:off x="8420611" y="8490667"/>
              <a:ext cx="571508" cy="0"/>
            </a:xfrm>
            <a:prstGeom prst="line">
              <a:avLst/>
            </a:prstGeom>
            <a:ln w="76200" cap="rnd">
              <a:solidFill>
                <a:srgbClr val="FFFFFF"/>
              </a:solidFill>
              <a:prstDash val="solid"/>
              <a:headEnd type="none" w="sm" len="sm"/>
              <a:tailEnd type="arrow" w="med" len="sm"/>
            </a:ln>
          </p:spPr>
        </p:sp>
      </p:grpSp>
      <p:pic>
        <p:nvPicPr>
          <p:cNvPr id="23" name="Google Shape;2694;p48"/>
          <p:cNvPicPr preferRelativeResize="0"/>
          <p:nvPr/>
        </p:nvPicPr>
        <p:blipFill rotWithShape="1">
          <a:blip r:embed="rId4">
            <a:extLst>
              <a:ext uri="{28A0092B-C50C-407E-A947-70E740481C1C}">
                <a14:useLocalDpi xmlns:a14="http://schemas.microsoft.com/office/drawing/2010/main" val="0"/>
              </a:ext>
            </a:extLst>
          </a:blip>
          <a:srcRect t="13763"/>
          <a:stretch/>
        </p:blipFill>
        <p:spPr>
          <a:xfrm>
            <a:off x="976932" y="4991100"/>
            <a:ext cx="8309003" cy="4774551"/>
          </a:xfrm>
          <a:prstGeom prst="roundRect">
            <a:avLst>
              <a:gd name="adj" fmla="val 6069"/>
            </a:avLst>
          </a:prstGeom>
          <a:noFill/>
          <a:ln>
            <a:noFill/>
          </a:ln>
        </p:spPr>
      </p:pic>
      <p:sp>
        <p:nvSpPr>
          <p:cNvPr id="24" name="Rectangle 23"/>
          <p:cNvSpPr/>
          <p:nvPr/>
        </p:nvSpPr>
        <p:spPr>
          <a:xfrm>
            <a:off x="2088665" y="969708"/>
            <a:ext cx="6085535" cy="3775585"/>
          </a:xfrm>
          <a:prstGeom prst="rect">
            <a:avLst/>
          </a:prstGeom>
        </p:spPr>
        <p:txBody>
          <a:bodyPr wrap="square">
            <a:spAutoFit/>
          </a:bodyPr>
          <a:lstStyle/>
          <a:p>
            <a:pPr algn="just">
              <a:lnSpc>
                <a:spcPct val="140000"/>
              </a:lnSpc>
            </a:pPr>
            <a:r>
              <a:rPr lang="en-US" sz="4400" dirty="0" err="1">
                <a:latin typeface="Arial" panose="020B0604020202020204" pitchFamily="34" charset="0"/>
                <a:cs typeface="Arial" panose="020B0604020202020204" pitchFamily="34" charset="0"/>
              </a:rPr>
              <a:t>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robot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phẩm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trọt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5"/>
          <a:stretch>
            <a:fillRect/>
          </a:stretch>
        </p:blipFill>
        <p:spPr>
          <a:xfrm>
            <a:off x="289948" y="1688670"/>
            <a:ext cx="1276519" cy="1786138"/>
          </a:xfrm>
          <a:prstGeom prst="rect">
            <a:avLst/>
          </a:prstGeom>
        </p:spPr>
      </p:pic>
      <p:sp>
        <p:nvSpPr>
          <p:cNvPr id="26" name="Rectangle 25"/>
          <p:cNvSpPr/>
          <p:nvPr/>
        </p:nvSpPr>
        <p:spPr>
          <a:xfrm>
            <a:off x="10820400" y="969708"/>
            <a:ext cx="6104418" cy="2123658"/>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Lợi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ích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của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ứng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công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nghệ</a:t>
            </a:r>
            <a:r>
              <a:rPr lang="en-US" sz="4400" dirty="0" smtClean="0">
                <a:latin typeface="Arial" panose="020B0604020202020204" pitchFamily="34" charset="0"/>
                <a:cs typeface="Arial" panose="020B0604020202020204" pitchFamily="34" charset="0"/>
              </a:rPr>
              <a:t> robot:</a:t>
            </a:r>
            <a:endParaRPr lang="en-US" sz="44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365973" y="1538751"/>
            <a:ext cx="948093" cy="1231365"/>
          </a:xfrm>
          <a:prstGeom prst="rect">
            <a:avLst/>
          </a:prstGeom>
        </p:spPr>
      </p:pic>
      <p:sp>
        <p:nvSpPr>
          <p:cNvPr id="28" name="Rectangle 27"/>
          <p:cNvSpPr/>
          <p:nvPr/>
        </p:nvSpPr>
        <p:spPr>
          <a:xfrm>
            <a:off x="9840019" y="3682356"/>
            <a:ext cx="7479777" cy="4154984"/>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en-US" sz="4400" dirty="0" err="1" smtClean="0">
                <a:latin typeface="Arial" panose="020B0604020202020204" pitchFamily="34" charset="0"/>
                <a:cs typeface="Arial" panose="020B0604020202020204" pitchFamily="34" charset="0"/>
              </a:rPr>
              <a:t>Không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công</a:t>
            </a:r>
            <a:endParaRPr lang="en-US" sz="44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en-US" sz="4400" dirty="0">
                <a:latin typeface="Arial" panose="020B0604020202020204" pitchFamily="34" charset="0"/>
                <a:cs typeface="Arial" panose="020B0604020202020204" pitchFamily="34" charset="0"/>
              </a:rPr>
              <a:t>T</a:t>
            </a:r>
            <a:r>
              <a:rPr lang="en-US" sz="4400" dirty="0" smtClean="0">
                <a:latin typeface="Arial" panose="020B0604020202020204" pitchFamily="34" charset="0"/>
                <a:cs typeface="Arial" panose="020B0604020202020204" pitchFamily="34" charset="0"/>
              </a:rPr>
              <a:t>hu </a:t>
            </a:r>
            <a:r>
              <a:rPr lang="en-US" sz="4400" dirty="0" err="1">
                <a:latin typeface="Arial" panose="020B0604020202020204" pitchFamily="34" charset="0"/>
                <a:cs typeface="Arial" panose="020B0604020202020204" pitchFamily="34" charset="0"/>
              </a:rPr>
              <a:t>hoạch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phẩm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hoạch</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30703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ppt_x</p:attrName>
                                        </p:attrNameLst>
                                      </p:cBhvr>
                                      <p:tavLst>
                                        <p:tav tm="0">
                                          <p:val>
                                            <p:strVal val="#ppt_x-#ppt_w*1.125000"/>
                                          </p:val>
                                        </p:tav>
                                        <p:tav tm="100000">
                                          <p:val>
                                            <p:strVal val="#ppt_x"/>
                                          </p:val>
                                        </p:tav>
                                      </p:tavLst>
                                    </p:anim>
                                    <p:animEffect transition="in" filter="wipe(right)">
                                      <p:cBhvr>
                                        <p:cTn id="22" dur="500"/>
                                        <p:tgtEl>
                                          <p:spTgt spid="2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500"/>
                                        <p:tgtEl>
                                          <p:spTgt spid="28">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8">
                                            <p:txEl>
                                              <p:pRg st="0" end="0"/>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 calcmode="lin" valueType="num">
                                      <p:cBhvr additive="base">
                                        <p:cTn id="35" dur="500"/>
                                        <p:tgtEl>
                                          <p:spTgt spid="28">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3488" y="8537600"/>
            <a:ext cx="1095895" cy="1095895"/>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7627" y="2804674"/>
            <a:ext cx="1095895" cy="1095895"/>
          </a:xfrm>
          <a:prstGeom prst="rect">
            <a:avLst/>
          </a:prstGeom>
        </p:spPr>
      </p:pic>
      <p:sp>
        <p:nvSpPr>
          <p:cNvPr id="2" name="Rectangle 1"/>
          <p:cNvSpPr/>
          <p:nvPr/>
        </p:nvSpPr>
        <p:spPr>
          <a:xfrm>
            <a:off x="990600" y="419100"/>
            <a:ext cx="16154400" cy="2042162"/>
          </a:xfrm>
          <a:prstGeom prst="rect">
            <a:avLst/>
          </a:prstGeom>
        </p:spPr>
        <p:txBody>
          <a:bodyPr wrap="square">
            <a:spAutoFit/>
          </a:bodyPr>
          <a:lstStyle/>
          <a:p>
            <a:pPr marL="914400" indent="-914400" algn="just">
              <a:lnSpc>
                <a:spcPct val="140000"/>
              </a:lnSpc>
              <a:buFont typeface="+mj-lt"/>
              <a:buAutoNum type="arabicPeriod" startAt="2"/>
            </a:pPr>
            <a:r>
              <a:rPr lang="en-US" sz="4800" b="1" dirty="0" err="1" smtClean="0">
                <a:solidFill>
                  <a:srgbClr val="C00000"/>
                </a:solidFill>
                <a:latin typeface="Arial" panose="020B0604020202020204" pitchFamily="34" charset="0"/>
                <a:cs typeface="Arial" panose="020B0604020202020204" pitchFamily="34" charset="0"/>
              </a:rPr>
              <a:t>Ứng</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dụng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công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nghệ</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cao</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trong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bảo</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quản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sản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phẩm</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trồng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trọt</a:t>
            </a:r>
            <a:endParaRPr lang="en-US" sz="48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971550" y="2583181"/>
            <a:ext cx="7773282" cy="769441"/>
          </a:xfrm>
          <a:prstGeom prst="rect">
            <a:avLst/>
          </a:prstGeom>
        </p:spPr>
        <p:txBody>
          <a:bodyPr wrap="none">
            <a:spAutoFit/>
          </a:bodyPr>
          <a:lstStyle/>
          <a:p>
            <a:r>
              <a:rPr lang="en-US" sz="4400" b="1" dirty="0">
                <a:solidFill>
                  <a:srgbClr val="487307"/>
                </a:solidFill>
                <a:latin typeface="Arial" panose="020B0604020202020204" pitchFamily="34" charset="0"/>
                <a:cs typeface="Arial" panose="020B0604020202020204" pitchFamily="34" charset="0"/>
              </a:rPr>
              <a:t>a) </a:t>
            </a:r>
            <a:r>
              <a:rPr lang="en-US" sz="4400" b="1" dirty="0" err="1">
                <a:solidFill>
                  <a:srgbClr val="487307"/>
                </a:solidFill>
                <a:latin typeface="Arial" panose="020B0604020202020204" pitchFamily="34" charset="0"/>
                <a:cs typeface="Arial" panose="020B0604020202020204" pitchFamily="34" charset="0"/>
              </a:rPr>
              <a:t>Công</a:t>
            </a:r>
            <a:r>
              <a:rPr lang="en-US" sz="4400" b="1" dirty="0">
                <a:solidFill>
                  <a:srgbClr val="487307"/>
                </a:solidFill>
                <a:latin typeface="Arial" panose="020B0604020202020204" pitchFamily="34" charset="0"/>
                <a:cs typeface="Arial" panose="020B0604020202020204" pitchFamily="34" charset="0"/>
              </a:rPr>
              <a:t> </a:t>
            </a:r>
            <a:r>
              <a:rPr lang="en-US" sz="4400" b="1" dirty="0" err="1">
                <a:solidFill>
                  <a:srgbClr val="487307"/>
                </a:solidFill>
                <a:latin typeface="Arial" panose="020B0604020202020204" pitchFamily="34" charset="0"/>
                <a:cs typeface="Arial" panose="020B0604020202020204" pitchFamily="34" charset="0"/>
              </a:rPr>
              <a:t>nghệ</a:t>
            </a:r>
            <a:r>
              <a:rPr lang="en-US" sz="4400" b="1" dirty="0">
                <a:solidFill>
                  <a:srgbClr val="487307"/>
                </a:solidFill>
                <a:latin typeface="Arial" panose="020B0604020202020204" pitchFamily="34" charset="0"/>
                <a:cs typeface="Arial" panose="020B0604020202020204" pitchFamily="34" charset="0"/>
              </a:rPr>
              <a:t> </a:t>
            </a:r>
            <a:r>
              <a:rPr lang="en-US" sz="4400" b="1" dirty="0" err="1">
                <a:solidFill>
                  <a:srgbClr val="487307"/>
                </a:solidFill>
                <a:latin typeface="Arial" panose="020B0604020202020204" pitchFamily="34" charset="0"/>
                <a:cs typeface="Arial" panose="020B0604020202020204" pitchFamily="34" charset="0"/>
              </a:rPr>
              <a:t>bảo</a:t>
            </a:r>
            <a:r>
              <a:rPr lang="en-US" sz="4400" b="1" dirty="0">
                <a:solidFill>
                  <a:srgbClr val="487307"/>
                </a:solidFill>
                <a:latin typeface="Arial" panose="020B0604020202020204" pitchFamily="34" charset="0"/>
                <a:cs typeface="Arial" panose="020B0604020202020204" pitchFamily="34" charset="0"/>
              </a:rPr>
              <a:t> </a:t>
            </a:r>
            <a:r>
              <a:rPr lang="en-US" sz="4400" b="1" dirty="0" err="1">
                <a:solidFill>
                  <a:srgbClr val="487307"/>
                </a:solidFill>
                <a:latin typeface="Arial" panose="020B0604020202020204" pitchFamily="34" charset="0"/>
                <a:cs typeface="Arial" panose="020B0604020202020204" pitchFamily="34" charset="0"/>
              </a:rPr>
              <a:t>quản</a:t>
            </a:r>
            <a:r>
              <a:rPr lang="en-US" sz="4400" b="1" dirty="0">
                <a:solidFill>
                  <a:srgbClr val="487307"/>
                </a:solidFill>
                <a:latin typeface="Arial" panose="020B0604020202020204" pitchFamily="34" charset="0"/>
                <a:cs typeface="Arial" panose="020B0604020202020204" pitchFamily="34" charset="0"/>
              </a:rPr>
              <a:t> </a:t>
            </a:r>
            <a:r>
              <a:rPr lang="en-US" sz="4400" b="1" dirty="0" err="1">
                <a:solidFill>
                  <a:srgbClr val="487307"/>
                </a:solidFill>
                <a:latin typeface="Arial" panose="020B0604020202020204" pitchFamily="34" charset="0"/>
                <a:cs typeface="Arial" panose="020B0604020202020204" pitchFamily="34" charset="0"/>
              </a:rPr>
              <a:t>lạnh</a:t>
            </a:r>
            <a:endParaRPr lang="en-US" sz="4400" b="1" dirty="0">
              <a:solidFill>
                <a:srgbClr val="487307"/>
              </a:solidFill>
              <a:latin typeface="Arial" panose="020B0604020202020204" pitchFamily="34" charset="0"/>
              <a:cs typeface="Arial" panose="020B0604020202020204" pitchFamily="34" charset="0"/>
            </a:endParaRPr>
          </a:p>
        </p:txBody>
      </p:sp>
      <p:sp>
        <p:nvSpPr>
          <p:cNvPr id="4" name="TextBox 3"/>
          <p:cNvSpPr txBox="1"/>
          <p:nvPr/>
        </p:nvSpPr>
        <p:spPr>
          <a:xfrm>
            <a:off x="1067240" y="3455491"/>
            <a:ext cx="8458200" cy="1798441"/>
          </a:xfrm>
          <a:prstGeom prst="rect">
            <a:avLst/>
          </a:prstGeom>
          <a:noFill/>
        </p:spPr>
        <p:txBody>
          <a:bodyPr wrap="square" rtlCol="0">
            <a:spAutoFit/>
          </a:bodyPr>
          <a:lstStyle/>
          <a:p>
            <a:pPr algn="just">
              <a:lnSpc>
                <a:spcPct val="140000"/>
              </a:lnSpc>
            </a:pPr>
            <a:r>
              <a:rPr lang="en-US" sz="4200" i="1" dirty="0" err="1" smtClean="0">
                <a:solidFill>
                  <a:srgbClr val="002060"/>
                </a:solidFill>
                <a:latin typeface="Arial" panose="020B0604020202020204" pitchFamily="34" charset="0"/>
                <a:cs typeface="Arial" panose="020B0604020202020204" pitchFamily="34" charset="0"/>
              </a:rPr>
              <a:t>Đọc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thông</a:t>
            </a:r>
            <a:r>
              <a:rPr lang="en-US" sz="4200" i="1" dirty="0" smtClean="0">
                <a:solidFill>
                  <a:srgbClr val="002060"/>
                </a:solidFill>
                <a:latin typeface="Arial" panose="020B0604020202020204" pitchFamily="34" charset="0"/>
                <a:cs typeface="Arial" panose="020B0604020202020204" pitchFamily="34" charset="0"/>
              </a:rPr>
              <a:t> tin SGK, </a:t>
            </a:r>
            <a:r>
              <a:rPr lang="en-US" sz="4200" i="1" dirty="0" err="1" smtClean="0">
                <a:solidFill>
                  <a:srgbClr val="002060"/>
                </a:solidFill>
                <a:latin typeface="Arial" panose="020B0604020202020204" pitchFamily="34" charset="0"/>
                <a:cs typeface="Arial" panose="020B0604020202020204" pitchFamily="34" charset="0"/>
              </a:rPr>
              <a:t>bảng</a:t>
            </a:r>
            <a:r>
              <a:rPr lang="en-US" sz="4200" i="1" dirty="0" smtClean="0">
                <a:solidFill>
                  <a:srgbClr val="002060"/>
                </a:solidFill>
                <a:latin typeface="Arial" panose="020B0604020202020204" pitchFamily="34" charset="0"/>
                <a:cs typeface="Arial" panose="020B0604020202020204" pitchFamily="34" charset="0"/>
              </a:rPr>
              <a:t> 18.1 </a:t>
            </a:r>
            <a:r>
              <a:rPr lang="en-US" sz="4200" i="1" dirty="0" err="1" smtClean="0">
                <a:solidFill>
                  <a:srgbClr val="002060"/>
                </a:solidFill>
                <a:latin typeface="Arial" panose="020B0604020202020204" pitchFamily="34" charset="0"/>
                <a:cs typeface="Arial" panose="020B0604020202020204" pitchFamily="34" charset="0"/>
              </a:rPr>
              <a:t>và</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trả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lời</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câu</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hỏi</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3455491"/>
            <a:ext cx="7694929" cy="5562600"/>
          </a:xfrm>
          <a:prstGeom prst="rect">
            <a:avLst/>
          </a:prstGeom>
        </p:spPr>
      </p:pic>
      <p:sp>
        <p:nvSpPr>
          <p:cNvPr id="6" name="Rectangle 5"/>
          <p:cNvSpPr/>
          <p:nvPr/>
        </p:nvSpPr>
        <p:spPr>
          <a:xfrm>
            <a:off x="1067240" y="5253932"/>
            <a:ext cx="8458200" cy="1798441"/>
          </a:xfrm>
          <a:prstGeom prst="rect">
            <a:avLst/>
          </a:prstGeom>
        </p:spPr>
        <p:txBody>
          <a:bodyPr wrap="square">
            <a:spAutoFit/>
          </a:bodyPr>
          <a:lstStyle/>
          <a:p>
            <a:pPr marL="571500" indent="-571500" algn="just">
              <a:lnSpc>
                <a:spcPct val="14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Vì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bảo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sản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phẩm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trọt</a:t>
            </a:r>
            <a:r>
              <a:rPr lang="en-US" sz="4200" dirty="0">
                <a:latin typeface="Arial" panose="020B0604020202020204" pitchFamily="34" charset="0"/>
                <a:cs typeface="Arial" panose="020B0604020202020204" pitchFamily="34" charset="0"/>
              </a:rPr>
              <a:t> ở </a:t>
            </a:r>
            <a:r>
              <a:rPr lang="en-US" sz="4200" dirty="0" err="1">
                <a:latin typeface="Arial" panose="020B0604020202020204" pitchFamily="34" charset="0"/>
                <a:cs typeface="Arial" panose="020B0604020202020204" pitchFamily="34" charset="0"/>
              </a:rPr>
              <a:t>nhiệt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độ</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thấp</a:t>
            </a:r>
            <a:r>
              <a:rPr lang="en-US" sz="4200" dirty="0">
                <a:latin typeface="Arial" panose="020B0604020202020204" pitchFamily="34" charset="0"/>
                <a:cs typeface="Arial" panose="020B0604020202020204" pitchFamily="34" charset="0"/>
              </a:rPr>
              <a:t>?</a:t>
            </a:r>
          </a:p>
        </p:txBody>
      </p:sp>
      <p:sp>
        <p:nvSpPr>
          <p:cNvPr id="7" name="Rectangle 6"/>
          <p:cNvSpPr/>
          <p:nvPr/>
        </p:nvSpPr>
        <p:spPr>
          <a:xfrm>
            <a:off x="1067240" y="7014273"/>
            <a:ext cx="8458201" cy="2703304"/>
          </a:xfrm>
          <a:prstGeom prst="rect">
            <a:avLst/>
          </a:prstGeom>
        </p:spPr>
        <p:txBody>
          <a:bodyPr wrap="square">
            <a:spAutoFit/>
          </a:bodyPr>
          <a:lstStyle/>
          <a:p>
            <a:pPr marL="742950" indent="-742950" algn="just">
              <a:lnSpc>
                <a:spcPct val="14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so </a:t>
            </a:r>
            <a:r>
              <a:rPr lang="en-US" sz="4200" dirty="0" err="1">
                <a:latin typeface="Arial" panose="020B0604020202020204" pitchFamily="34" charset="0"/>
                <a:cs typeface="Arial" panose="020B0604020202020204" pitchFamily="34" charset="0"/>
              </a:rPr>
              <a:t>sánh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độ</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độ</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ẩm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gian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bảo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sản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phẩm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Bảng</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18.1.</a:t>
            </a:r>
            <a:endParaRPr lang="en-US" sz="4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2941" y="1829435"/>
            <a:ext cx="1751329" cy="175132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3266" y="8795557"/>
            <a:ext cx="1476895" cy="1476895"/>
          </a:xfrm>
          <a:prstGeom prst="rect">
            <a:avLst/>
          </a:prstGeom>
        </p:spPr>
      </p:pic>
    </p:spTree>
    <p:extLst>
      <p:ext uri="{BB962C8B-B14F-4D97-AF65-F5344CB8AC3E}">
        <p14:creationId xmlns:p14="http://schemas.microsoft.com/office/powerpoint/2010/main" val="169083349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16" presetClass="entr" presetSubtype="21" fill="hold"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arn(inVertical)">
                                      <p:cBhvr>
                                        <p:cTn id="37" dur="500"/>
                                        <p:tgtEl>
                                          <p:spTgt spid="6">
                                            <p:txEl>
                                              <p:pRg st="0" end="0"/>
                                            </p:txEl>
                                          </p:spTgt>
                                        </p:tgtEl>
                                      </p:cBhvr>
                                    </p:animEffect>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853" b="28853"/>
          <a:stretch>
            <a:fillRect/>
          </a:stretch>
        </p:blipFill>
        <p:spPr>
          <a:xfrm>
            <a:off x="0" y="5143500"/>
            <a:ext cx="18288000" cy="5143500"/>
          </a:xfrm>
          <a:prstGeom prst="rect">
            <a:avLst/>
          </a:prstGeom>
        </p:spPr>
      </p:pic>
      <p:grpSp>
        <p:nvGrpSpPr>
          <p:cNvPr id="3" name="Group 3"/>
          <p:cNvGrpSpPr/>
          <p:nvPr/>
        </p:nvGrpSpPr>
        <p:grpSpPr>
          <a:xfrm>
            <a:off x="1028700" y="2552699"/>
            <a:ext cx="16230600" cy="4661363"/>
            <a:chOff x="0" y="0"/>
            <a:chExt cx="6862939" cy="1750968"/>
          </a:xfrm>
        </p:grpSpPr>
        <p:sp>
          <p:nvSpPr>
            <p:cNvPr id="4" name="Freeform 4"/>
            <p:cNvSpPr/>
            <p:nvPr/>
          </p:nvSpPr>
          <p:spPr>
            <a:xfrm>
              <a:off x="0" y="0"/>
              <a:ext cx="6862939" cy="1750968"/>
            </a:xfrm>
            <a:custGeom>
              <a:avLst/>
              <a:gdLst/>
              <a:ahLst/>
              <a:cxnLst/>
              <a:rect l="l" t="t" r="r" b="b"/>
              <a:pathLst>
                <a:path w="6862939" h="1750968">
                  <a:moveTo>
                    <a:pt x="6738479" y="1750968"/>
                  </a:moveTo>
                  <a:lnTo>
                    <a:pt x="124460" y="1750968"/>
                  </a:lnTo>
                  <a:cubicBezTo>
                    <a:pt x="55880" y="1750968"/>
                    <a:pt x="0" y="1695088"/>
                    <a:pt x="0" y="1626508"/>
                  </a:cubicBezTo>
                  <a:lnTo>
                    <a:pt x="0" y="124460"/>
                  </a:lnTo>
                  <a:cubicBezTo>
                    <a:pt x="0" y="55880"/>
                    <a:pt x="55880" y="0"/>
                    <a:pt x="124460" y="0"/>
                  </a:cubicBezTo>
                  <a:lnTo>
                    <a:pt x="6738479" y="0"/>
                  </a:lnTo>
                  <a:cubicBezTo>
                    <a:pt x="6807059" y="0"/>
                    <a:pt x="6862939" y="55880"/>
                    <a:pt x="6862939" y="124460"/>
                  </a:cubicBezTo>
                  <a:lnTo>
                    <a:pt x="6862939" y="1626508"/>
                  </a:lnTo>
                  <a:cubicBezTo>
                    <a:pt x="6862939" y="1695088"/>
                    <a:pt x="6807059" y="1750968"/>
                    <a:pt x="6738479" y="1750968"/>
                  </a:cubicBezTo>
                  <a:close/>
                </a:path>
              </a:pathLst>
            </a:custGeom>
            <a:solidFill>
              <a:srgbClr val="487307"/>
            </a:solidFill>
          </p:spPr>
        </p:sp>
      </p:grpSp>
      <p:sp>
        <p:nvSpPr>
          <p:cNvPr id="5" name="TextBox 5"/>
          <p:cNvSpPr txBox="1"/>
          <p:nvPr/>
        </p:nvSpPr>
        <p:spPr>
          <a:xfrm>
            <a:off x="2895600" y="985655"/>
            <a:ext cx="12730514" cy="974626"/>
          </a:xfrm>
          <a:prstGeom prst="rect">
            <a:avLst/>
          </a:prstGeom>
        </p:spPr>
        <p:txBody>
          <a:bodyPr lIns="0" tIns="0" rIns="0" bIns="0" rtlCol="0" anchor="t">
            <a:spAutoFit/>
          </a:bodyPr>
          <a:lstStyle/>
          <a:p>
            <a:pPr algn="ctr">
              <a:lnSpc>
                <a:spcPts val="7600"/>
              </a:lnSpc>
            </a:pPr>
            <a:r>
              <a:rPr lang="en-US" sz="6600" b="1" dirty="0" smtClean="0">
                <a:solidFill>
                  <a:schemeClr val="accent6">
                    <a:lumMod val="75000"/>
                  </a:schemeClr>
                </a:solidFill>
                <a:latin typeface="Arial" panose="020B0604020202020204" pitchFamily="34" charset="0"/>
                <a:cs typeface="Arial" panose="020B0604020202020204" pitchFamily="34" charset="0"/>
              </a:rPr>
              <a:t>KHỞI ĐỘNG</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grpSp>
        <p:nvGrpSpPr>
          <p:cNvPr id="17" name="Group 17"/>
          <p:cNvGrpSpPr/>
          <p:nvPr/>
        </p:nvGrpSpPr>
        <p:grpSpPr>
          <a:xfrm>
            <a:off x="8414467" y="6484529"/>
            <a:ext cx="1459066" cy="1459066"/>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19" name="AutoShape 19"/>
          <p:cNvSpPr/>
          <p:nvPr/>
        </p:nvSpPr>
        <p:spPr>
          <a:xfrm rot="5400000">
            <a:off x="8858246" y="7175962"/>
            <a:ext cx="571508" cy="0"/>
          </a:xfrm>
          <a:prstGeom prst="line">
            <a:avLst/>
          </a:prstGeom>
          <a:ln w="76200" cap="rnd">
            <a:solidFill>
              <a:srgbClr val="FFFFFF"/>
            </a:solidFill>
            <a:prstDash val="solid"/>
            <a:headEnd type="none" w="sm" len="sm"/>
            <a:tailEnd type="arrow" w="med" len="sm"/>
          </a:ln>
        </p:spPr>
      </p:sp>
      <p:sp>
        <p:nvSpPr>
          <p:cNvPr id="20" name="Rectangle 19"/>
          <p:cNvSpPr/>
          <p:nvPr/>
        </p:nvSpPr>
        <p:spPr>
          <a:xfrm>
            <a:off x="1532929" y="3021354"/>
            <a:ext cx="15222140" cy="3139321"/>
          </a:xfrm>
          <a:prstGeom prst="rect">
            <a:avLst/>
          </a:prstGeom>
        </p:spPr>
        <p:txBody>
          <a:bodyPr wrap="square">
            <a:spAutoFit/>
          </a:bodyPr>
          <a:lstStyle/>
          <a:p>
            <a:pPr algn="just">
              <a:lnSpc>
                <a:spcPct val="150000"/>
              </a:lnSpc>
            </a:pPr>
            <a:r>
              <a:rPr lang="en-US" sz="4400" dirty="0" smtClean="0">
                <a:solidFill>
                  <a:schemeClr val="bg1"/>
                </a:solidFill>
                <a:latin typeface="Arial" panose="020B0604020202020204" pitchFamily="34" charset="0"/>
                <a:cs typeface="Arial" panose="020B0604020202020204" pitchFamily="34" charset="0"/>
              </a:rPr>
              <a:t>Theo </a:t>
            </a:r>
            <a:r>
              <a:rPr lang="en-US" sz="4400" dirty="0" err="1" smtClean="0">
                <a:solidFill>
                  <a:schemeClr val="bg1"/>
                </a:solidFill>
                <a:latin typeface="Arial" panose="020B0604020202020204" pitchFamily="34" charset="0"/>
                <a:cs typeface="Arial" panose="020B0604020202020204" pitchFamily="34" charset="0"/>
              </a:rPr>
              <a:t>em</a:t>
            </a:r>
            <a:r>
              <a:rPr lang="en-US" sz="4400" dirty="0" smtClean="0">
                <a:solidFill>
                  <a:schemeClr val="bg1"/>
                </a:solidFill>
                <a:latin typeface="Arial" panose="020B0604020202020204" pitchFamily="34" charset="0"/>
                <a:cs typeface="Arial" panose="020B0604020202020204" pitchFamily="34" charset="0"/>
              </a:rPr>
              <a:t>, k</a:t>
            </a:r>
            <a:r>
              <a:rPr lang="vi-VN" sz="4400" dirty="0" smtClean="0">
                <a:solidFill>
                  <a:schemeClr val="bg1"/>
                </a:solidFill>
                <a:latin typeface="Arial" panose="020B0604020202020204" pitchFamily="34" charset="0"/>
                <a:cs typeface="Arial" panose="020B0604020202020204" pitchFamily="34" charset="0"/>
              </a:rPr>
              <a:t>hi </a:t>
            </a:r>
            <a:r>
              <a:rPr lang="vi-VN" sz="4400" dirty="0">
                <a:solidFill>
                  <a:schemeClr val="bg1"/>
                </a:solidFill>
                <a:latin typeface="Arial" panose="020B0604020202020204" pitchFamily="34" charset="0"/>
                <a:cs typeface="Arial" panose="020B0604020202020204" pitchFamily="34" charset="0"/>
              </a:rPr>
              <a:t>thu hoạch sản phẩm trồng trọt, làm thế nào để có được sản phẩm đẹp về hình thức, ngon về chất lượng và có thể để được lâu mà không bị hư hỏng? Lấy ví dụ cụ thể.</a:t>
            </a:r>
            <a:endParaRPr lang="en-US" sz="44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7999" y="867272"/>
            <a:ext cx="4174733" cy="8391028"/>
            <a:chOff x="0" y="0"/>
            <a:chExt cx="2611344" cy="3479800"/>
          </a:xfrm>
        </p:grpSpPr>
        <p:sp>
          <p:nvSpPr>
            <p:cNvPr id="3" name="Freeform 3"/>
            <p:cNvSpPr/>
            <p:nvPr/>
          </p:nvSpPr>
          <p:spPr>
            <a:xfrm>
              <a:off x="0" y="0"/>
              <a:ext cx="2611344" cy="3479800"/>
            </a:xfrm>
            <a:custGeom>
              <a:avLst/>
              <a:gdLst/>
              <a:ahLst/>
              <a:cxnLst/>
              <a:rect l="l" t="t" r="r" b="b"/>
              <a:pathLst>
                <a:path w="2611344" h="347980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p:spPr>
        </p:sp>
      </p:grpSp>
      <p:pic>
        <p:nvPicPr>
          <p:cNvPr id="15" name="Google Shape;2694;p48"/>
          <p:cNvPicPr preferRelativeResize="0"/>
          <p:nvPr/>
        </p:nvPicPr>
        <p:blipFill rotWithShape="1">
          <a:blip r:embed="rId2">
            <a:extLst>
              <a:ext uri="{28A0092B-C50C-407E-A947-70E740481C1C}">
                <a14:useLocalDpi xmlns:a14="http://schemas.microsoft.com/office/drawing/2010/main" val="0"/>
              </a:ext>
            </a:extLst>
          </a:blip>
          <a:srcRect l="6266" r="9512"/>
          <a:stretch/>
        </p:blipFill>
        <p:spPr>
          <a:xfrm>
            <a:off x="11315698" y="1656569"/>
            <a:ext cx="6324600" cy="6871087"/>
          </a:xfrm>
          <a:prstGeom prst="roundRect">
            <a:avLst>
              <a:gd name="adj" fmla="val 6069"/>
            </a:avLst>
          </a:prstGeom>
          <a:noFill/>
          <a:ln>
            <a:noFill/>
          </a:ln>
        </p:spPr>
      </p:pic>
      <p:grpSp>
        <p:nvGrpSpPr>
          <p:cNvPr id="5" name="Group 4"/>
          <p:cNvGrpSpPr/>
          <p:nvPr/>
        </p:nvGrpSpPr>
        <p:grpSpPr>
          <a:xfrm>
            <a:off x="13748466" y="8201545"/>
            <a:ext cx="1459066" cy="1459066"/>
            <a:chOff x="8928262" y="2421731"/>
            <a:chExt cx="1459066" cy="1459066"/>
          </a:xfrm>
        </p:grpSpPr>
        <p:grpSp>
          <p:nvGrpSpPr>
            <p:cNvPr id="23" name="Group 23"/>
            <p:cNvGrpSpPr/>
            <p:nvPr/>
          </p:nvGrpSpPr>
          <p:grpSpPr>
            <a:xfrm>
              <a:off x="8928262" y="2421731"/>
              <a:ext cx="1459066" cy="1459066"/>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5" name="AutoShape 25"/>
            <p:cNvSpPr/>
            <p:nvPr/>
          </p:nvSpPr>
          <p:spPr>
            <a:xfrm rot="5400000">
              <a:off x="9372041" y="3113164"/>
              <a:ext cx="571508" cy="0"/>
            </a:xfrm>
            <a:prstGeom prst="line">
              <a:avLst/>
            </a:prstGeom>
            <a:ln w="76200" cap="rnd">
              <a:solidFill>
                <a:srgbClr val="FFFFFF"/>
              </a:solidFill>
              <a:prstDash val="solid"/>
              <a:headEnd type="none" w="sm" len="sm"/>
              <a:tailEnd type="arrow" w="med" len="sm"/>
            </a:ln>
          </p:spPr>
        </p:sp>
      </p:grpSp>
      <p:grpSp>
        <p:nvGrpSpPr>
          <p:cNvPr id="28" name="Group 27"/>
          <p:cNvGrpSpPr/>
          <p:nvPr/>
        </p:nvGrpSpPr>
        <p:grpSpPr>
          <a:xfrm>
            <a:off x="938654" y="157033"/>
            <a:ext cx="3505200" cy="1777276"/>
            <a:chOff x="729280" y="232098"/>
            <a:chExt cx="3505200" cy="2019301"/>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280" y="232098"/>
              <a:ext cx="3505200" cy="2019301"/>
            </a:xfrm>
            <a:prstGeom prst="rect">
              <a:avLst/>
            </a:prstGeom>
          </p:spPr>
        </p:pic>
        <p:sp>
          <p:nvSpPr>
            <p:cNvPr id="27" name="TextBox 26"/>
            <p:cNvSpPr txBox="1"/>
            <p:nvPr/>
          </p:nvSpPr>
          <p:spPr>
            <a:xfrm>
              <a:off x="1066800" y="714648"/>
              <a:ext cx="2837372" cy="839253"/>
            </a:xfrm>
            <a:prstGeom prst="rect">
              <a:avLst/>
            </a:prstGeom>
            <a:noFill/>
          </p:spPr>
          <p:txBody>
            <a:bodyPr wrap="square" rtlCol="0">
              <a:spAutoFit/>
            </a:bodyPr>
            <a:lstStyle/>
            <a:p>
              <a:pPr algn="ctr"/>
              <a:r>
                <a:rPr lang="en-US" sz="4200" b="1" dirty="0" err="1" smtClean="0">
                  <a:solidFill>
                    <a:srgbClr val="C00000"/>
                  </a:solidFill>
                  <a:latin typeface="Arial" panose="020B0604020202020204" pitchFamily="34" charset="0"/>
                  <a:cs typeface="Arial" panose="020B0604020202020204" pitchFamily="34" charset="0"/>
                </a:rPr>
                <a:t>Giải</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thích</a:t>
              </a:r>
              <a:endParaRPr lang="en-US" sz="42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957703" y="1934309"/>
            <a:ext cx="9877810" cy="7478970"/>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Sản phẩm trồng trọt sau khi thu hoạch vẫn diễn ra quá trình hô hấp, giải phóng năng lượng để duy trì sự sống. Ở nhiệt độ cao, cường độ hô hấp diễn ra mạnh làm tiêu hao vật chất (phân giải hợp chất hữu cơ) làm giảm khối lượng sản phẩm, thúc đẩy sự già hoá, làm chất lượng, giảm tuổi thọ và khả năng bảo quản sản phẩm.</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9"/>
          <p:cNvGrpSpPr/>
          <p:nvPr/>
        </p:nvGrpSpPr>
        <p:grpSpPr>
          <a:xfrm>
            <a:off x="1371598" y="8191500"/>
            <a:ext cx="5454175" cy="2917378"/>
            <a:chOff x="0" y="0"/>
            <a:chExt cx="2306241" cy="1233583"/>
          </a:xfrm>
        </p:grpSpPr>
        <p:sp>
          <p:nvSpPr>
            <p:cNvPr id="50" name="Freeform 50"/>
            <p:cNvSpPr/>
            <p:nvPr/>
          </p:nvSpPr>
          <p:spPr>
            <a:xfrm>
              <a:off x="0" y="0"/>
              <a:ext cx="2306241" cy="1233583"/>
            </a:xfrm>
            <a:custGeom>
              <a:avLst/>
              <a:gdLst/>
              <a:ahLst/>
              <a:cxnLst/>
              <a:rect l="l" t="t" r="r" b="b"/>
              <a:pathLst>
                <a:path w="2306241" h="1233583">
                  <a:moveTo>
                    <a:pt x="2181781" y="1233583"/>
                  </a:moveTo>
                  <a:lnTo>
                    <a:pt x="124460" y="1233583"/>
                  </a:lnTo>
                  <a:cubicBezTo>
                    <a:pt x="55880" y="1233583"/>
                    <a:pt x="0" y="1177703"/>
                    <a:pt x="0" y="1109123"/>
                  </a:cubicBezTo>
                  <a:lnTo>
                    <a:pt x="0" y="124460"/>
                  </a:lnTo>
                  <a:cubicBezTo>
                    <a:pt x="0" y="55880"/>
                    <a:pt x="55880" y="0"/>
                    <a:pt x="124460" y="0"/>
                  </a:cubicBezTo>
                  <a:lnTo>
                    <a:pt x="2181781" y="0"/>
                  </a:lnTo>
                  <a:cubicBezTo>
                    <a:pt x="2250361" y="0"/>
                    <a:pt x="2306241" y="55880"/>
                    <a:pt x="2306241" y="124460"/>
                  </a:cubicBezTo>
                  <a:lnTo>
                    <a:pt x="2306241" y="1109123"/>
                  </a:lnTo>
                  <a:cubicBezTo>
                    <a:pt x="2306241" y="1177703"/>
                    <a:pt x="2250361" y="1233583"/>
                    <a:pt x="2181781" y="1233583"/>
                  </a:cubicBezTo>
                  <a:close/>
                </a:path>
              </a:pathLst>
            </a:custGeom>
            <a:solidFill>
              <a:srgbClr val="487307"/>
            </a:solidFill>
          </p:spPr>
        </p:sp>
      </p:grpSp>
      <p:grpSp>
        <p:nvGrpSpPr>
          <p:cNvPr id="54" name="Group 53"/>
          <p:cNvGrpSpPr/>
          <p:nvPr/>
        </p:nvGrpSpPr>
        <p:grpSpPr>
          <a:xfrm>
            <a:off x="4716363" y="7613120"/>
            <a:ext cx="1459066" cy="1459066"/>
            <a:chOff x="15149890" y="7506323"/>
            <a:chExt cx="1459066" cy="1459066"/>
          </a:xfrm>
        </p:grpSpPr>
        <p:grpSp>
          <p:nvGrpSpPr>
            <p:cNvPr id="51" name="Group 51"/>
            <p:cNvGrpSpPr/>
            <p:nvPr/>
          </p:nvGrpSpPr>
          <p:grpSpPr>
            <a:xfrm>
              <a:off x="15149890" y="7506323"/>
              <a:ext cx="1459066" cy="1459066"/>
              <a:chOff x="0" y="0"/>
              <a:chExt cx="6350000" cy="6350000"/>
            </a:xfrm>
          </p:grpSpPr>
          <p:sp>
            <p:nvSpPr>
              <p:cNvPr id="52" name="Freeform 5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53" name="AutoShape 53"/>
            <p:cNvSpPr/>
            <p:nvPr/>
          </p:nvSpPr>
          <p:spPr>
            <a:xfrm rot="5400000">
              <a:off x="15593669" y="8197756"/>
              <a:ext cx="571508" cy="0"/>
            </a:xfrm>
            <a:prstGeom prst="line">
              <a:avLst/>
            </a:prstGeom>
            <a:ln w="76200" cap="rnd">
              <a:solidFill>
                <a:srgbClr val="FFFFFF"/>
              </a:solidFill>
              <a:prstDash val="solid"/>
              <a:headEnd type="none" w="sm" len="sm"/>
              <a:tailEnd type="arrow" w="med" len="sm"/>
            </a:ln>
          </p:spPr>
        </p:sp>
      </p:grpSp>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47680"/>
            <a:ext cx="7870113" cy="5689239"/>
          </a:xfrm>
          <a:prstGeom prst="rect">
            <a:avLst/>
          </a:prstGeom>
        </p:spPr>
      </p:pic>
      <p:sp>
        <p:nvSpPr>
          <p:cNvPr id="56" name="Rectangle 55"/>
          <p:cNvSpPr/>
          <p:nvPr/>
        </p:nvSpPr>
        <p:spPr>
          <a:xfrm>
            <a:off x="457200" y="487337"/>
            <a:ext cx="13026323" cy="769441"/>
          </a:xfrm>
          <a:prstGeom prst="rect">
            <a:avLst/>
          </a:prstGeom>
        </p:spPr>
        <p:txBody>
          <a:bodyPr wrap="none">
            <a:spAutoFit/>
          </a:bodyPr>
          <a:lstStyle/>
          <a:p>
            <a:r>
              <a:rPr lang="vi-VN" sz="4400" dirty="0">
                <a:solidFill>
                  <a:schemeClr val="accent6">
                    <a:lumMod val="75000"/>
                  </a:schemeClr>
                </a:solidFill>
                <a:latin typeface="Arial" panose="020B0604020202020204" pitchFamily="34" charset="0"/>
                <a:cs typeface="Arial" panose="020B0604020202020204" pitchFamily="34" charset="0"/>
              </a:rPr>
              <a:t>Thứ tự các sản phẩm được xếp từ cao xuống </a:t>
            </a:r>
            <a:r>
              <a:rPr lang="vi-VN" sz="4400" dirty="0" smtClean="0">
                <a:solidFill>
                  <a:schemeClr val="accent6">
                    <a:lumMod val="75000"/>
                  </a:schemeClr>
                </a:solidFill>
                <a:latin typeface="Arial" panose="020B0604020202020204" pitchFamily="34" charset="0"/>
                <a:cs typeface="Arial" panose="020B0604020202020204" pitchFamily="34" charset="0"/>
              </a:rPr>
              <a:t>thấp</a:t>
            </a:r>
            <a:r>
              <a:rPr lang="en-US" sz="4400" dirty="0" smtClean="0">
                <a:solidFill>
                  <a:schemeClr val="accent6">
                    <a:lumMod val="75000"/>
                  </a:schemeClr>
                </a:solidFill>
                <a:latin typeface="Arial" panose="020B0604020202020204" pitchFamily="34" charset="0"/>
                <a:cs typeface="Arial" panose="020B0604020202020204" pitchFamily="34" charset="0"/>
              </a:rPr>
              <a:t>:</a:t>
            </a:r>
            <a:endParaRPr lang="en-US" sz="4400" dirty="0">
              <a:solidFill>
                <a:schemeClr val="accent6">
                  <a:lumMod val="75000"/>
                </a:schemeClr>
              </a:solidFill>
              <a:latin typeface="Arial" panose="020B0604020202020204" pitchFamily="34" charset="0"/>
              <a:cs typeface="Arial" panose="020B0604020202020204" pitchFamily="34" charset="0"/>
            </a:endParaRPr>
          </a:p>
        </p:txBody>
      </p:sp>
      <p:sp>
        <p:nvSpPr>
          <p:cNvPr id="57" name="Pentagon 56"/>
          <p:cNvSpPr/>
          <p:nvPr/>
        </p:nvSpPr>
        <p:spPr>
          <a:xfrm flipH="1">
            <a:off x="12420600" y="1436326"/>
            <a:ext cx="5867400" cy="1057788"/>
          </a:xfrm>
          <a:prstGeom prst="homePlate">
            <a:avLst>
              <a:gd name="adj" fmla="val 48333"/>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Nhiệt</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độ</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bảo</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quản</a:t>
            </a:r>
            <a:endParaRPr lang="en-US" sz="4200" b="1" dirty="0">
              <a:latin typeface="Arial" panose="020B0604020202020204" pitchFamily="34" charset="0"/>
              <a:cs typeface="Arial" panose="020B0604020202020204" pitchFamily="34" charset="0"/>
            </a:endParaRPr>
          </a:p>
        </p:txBody>
      </p:sp>
      <p:sp>
        <p:nvSpPr>
          <p:cNvPr id="58" name="Rectangle 57"/>
          <p:cNvSpPr/>
          <p:nvPr/>
        </p:nvSpPr>
        <p:spPr>
          <a:xfrm>
            <a:off x="8743122" y="2413980"/>
            <a:ext cx="6781799" cy="1988237"/>
          </a:xfrm>
          <a:prstGeom prst="rect">
            <a:avLst/>
          </a:prstGeom>
        </p:spPr>
        <p:txBody>
          <a:bodyPr wrap="square">
            <a:spAutoFit/>
          </a:bodyPr>
          <a:lstStyle/>
          <a:p>
            <a:pPr algn="just">
              <a:lnSpc>
                <a:spcPct val="140000"/>
              </a:lnSpc>
            </a:pPr>
            <a:r>
              <a:rPr lang="vi-VN" sz="4400" dirty="0">
                <a:latin typeface="Arial" panose="020B0604020202020204" pitchFamily="34" charset="0"/>
                <a:cs typeface="Arial" panose="020B0604020202020204" pitchFamily="34" charset="0"/>
              </a:rPr>
              <a:t>Xoài &gt; Cà chua, Khoai tây &gt; Cải bắp, Súp lơ. </a:t>
            </a:r>
            <a:endParaRPr lang="en-US" sz="4400" dirty="0">
              <a:latin typeface="Arial" panose="020B0604020202020204" pitchFamily="34" charset="0"/>
              <a:cs typeface="Arial" panose="020B0604020202020204" pitchFamily="34" charset="0"/>
            </a:endParaRPr>
          </a:p>
        </p:txBody>
      </p:sp>
      <p:sp>
        <p:nvSpPr>
          <p:cNvPr id="59" name="Pentagon 58"/>
          <p:cNvSpPr/>
          <p:nvPr/>
        </p:nvSpPr>
        <p:spPr>
          <a:xfrm flipH="1">
            <a:off x="12420600" y="4387969"/>
            <a:ext cx="5867400" cy="1057788"/>
          </a:xfrm>
          <a:prstGeom prst="homePlate">
            <a:avLst>
              <a:gd name="adj" fmla="val 4833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Độ</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ẩm</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bảo</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quản</a:t>
            </a:r>
            <a:endParaRPr lang="en-US" sz="4200" b="1" dirty="0">
              <a:latin typeface="Arial" panose="020B0604020202020204" pitchFamily="34" charset="0"/>
              <a:cs typeface="Arial" panose="020B0604020202020204" pitchFamily="34" charset="0"/>
            </a:endParaRPr>
          </a:p>
        </p:txBody>
      </p:sp>
      <p:sp>
        <p:nvSpPr>
          <p:cNvPr id="60" name="Rectangle 59"/>
          <p:cNvSpPr/>
          <p:nvPr/>
        </p:nvSpPr>
        <p:spPr>
          <a:xfrm>
            <a:off x="8743122" y="5352910"/>
            <a:ext cx="7033591" cy="1998176"/>
          </a:xfrm>
          <a:prstGeom prst="rect">
            <a:avLst/>
          </a:prstGeom>
        </p:spPr>
        <p:txBody>
          <a:bodyPr wrap="square">
            <a:spAutoFit/>
          </a:bodyPr>
          <a:lstStyle/>
          <a:p>
            <a:pPr algn="just">
              <a:lnSpc>
                <a:spcPct val="140000"/>
              </a:lnSpc>
            </a:pPr>
            <a:r>
              <a:rPr lang="vi-VN" sz="4400" dirty="0">
                <a:latin typeface="Arial" panose="020B0604020202020204" pitchFamily="34" charset="0"/>
                <a:cs typeface="Arial" panose="020B0604020202020204" pitchFamily="34" charset="0"/>
              </a:rPr>
              <a:t>Cải bắp, Súp lơ &gt; Khoai tây &gt; Cà chua, Xoài.</a:t>
            </a:r>
            <a:endParaRPr lang="en-US" sz="4400" dirty="0">
              <a:latin typeface="Arial" panose="020B0604020202020204" pitchFamily="34" charset="0"/>
              <a:cs typeface="Arial" panose="020B0604020202020204" pitchFamily="34" charset="0"/>
            </a:endParaRPr>
          </a:p>
        </p:txBody>
      </p:sp>
      <p:sp>
        <p:nvSpPr>
          <p:cNvPr id="61" name="Pentagon 60"/>
          <p:cNvSpPr/>
          <p:nvPr/>
        </p:nvSpPr>
        <p:spPr>
          <a:xfrm flipH="1">
            <a:off x="12420600" y="7231733"/>
            <a:ext cx="5867400" cy="1057788"/>
          </a:xfrm>
          <a:prstGeom prst="homePlate">
            <a:avLst>
              <a:gd name="adj" fmla="val 48333"/>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Thời</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gian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bảo</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quản</a:t>
            </a:r>
            <a:endParaRPr lang="en-US" sz="4200" b="1" dirty="0">
              <a:latin typeface="Arial" panose="020B0604020202020204" pitchFamily="34" charset="0"/>
              <a:cs typeface="Arial" panose="020B0604020202020204" pitchFamily="34" charset="0"/>
            </a:endParaRPr>
          </a:p>
        </p:txBody>
      </p:sp>
      <p:sp>
        <p:nvSpPr>
          <p:cNvPr id="62" name="Rectangle 61"/>
          <p:cNvSpPr/>
          <p:nvPr/>
        </p:nvSpPr>
        <p:spPr>
          <a:xfrm>
            <a:off x="8733183" y="8191500"/>
            <a:ext cx="7043530" cy="1988237"/>
          </a:xfrm>
          <a:prstGeom prst="rect">
            <a:avLst/>
          </a:prstGeom>
        </p:spPr>
        <p:txBody>
          <a:bodyPr wrap="square">
            <a:spAutoFit/>
          </a:bodyPr>
          <a:lstStyle/>
          <a:p>
            <a:pPr algn="just">
              <a:lnSpc>
                <a:spcPct val="140000"/>
              </a:lnSpc>
            </a:pPr>
            <a:r>
              <a:rPr lang="vi-VN" sz="4400" dirty="0">
                <a:latin typeface="Arial" panose="020B0604020202020204" pitchFamily="34" charset="0"/>
                <a:cs typeface="Arial" panose="020B0604020202020204" pitchFamily="34" charset="0"/>
              </a:rPr>
              <a:t>Khoai tây &gt; Cải bắp &gt; Súp lơ &gt; Xoài &gt; Cà chua.</a:t>
            </a:r>
            <a:endParaRPr lang="en-US" sz="4400" dirty="0">
              <a:latin typeface="Arial" panose="020B0604020202020204" pitchFamily="34" charset="0"/>
              <a:cs typeface="Arial" panose="020B0604020202020204" pitchFamily="34" charset="0"/>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righ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righ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right)">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P spid="58" grpId="0"/>
      <p:bldP spid="59" grpId="0" animBg="1"/>
      <p:bldP spid="60" grpId="0"/>
      <p:bldP spid="61" grpId="0" animBg="1"/>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028700" y="-190500"/>
            <a:ext cx="3523908" cy="2023691"/>
            <a:chOff x="0" y="0"/>
            <a:chExt cx="2138577" cy="1228131"/>
          </a:xfrm>
        </p:grpSpPr>
        <p:sp>
          <p:nvSpPr>
            <p:cNvPr id="17" name="Freeform 17"/>
            <p:cNvSpPr/>
            <p:nvPr/>
          </p:nvSpPr>
          <p:spPr>
            <a:xfrm>
              <a:off x="0" y="0"/>
              <a:ext cx="2138577" cy="1228131"/>
            </a:xfrm>
            <a:custGeom>
              <a:avLst/>
              <a:gdLst/>
              <a:ahLst/>
              <a:cxnLst/>
              <a:rect l="l" t="t" r="r" b="b"/>
              <a:pathLst>
                <a:path w="2138577" h="1228131">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grpSp>
        <p:nvGrpSpPr>
          <p:cNvPr id="18" name="Group 18"/>
          <p:cNvGrpSpPr/>
          <p:nvPr/>
        </p:nvGrpSpPr>
        <p:grpSpPr>
          <a:xfrm>
            <a:off x="1028700" y="8436954"/>
            <a:ext cx="3523908" cy="2023691"/>
            <a:chOff x="0" y="0"/>
            <a:chExt cx="2138577" cy="1228131"/>
          </a:xfrm>
        </p:grpSpPr>
        <p:sp>
          <p:nvSpPr>
            <p:cNvPr id="19" name="Freeform 19"/>
            <p:cNvSpPr/>
            <p:nvPr/>
          </p:nvSpPr>
          <p:spPr>
            <a:xfrm>
              <a:off x="0" y="0"/>
              <a:ext cx="2138577" cy="1228131"/>
            </a:xfrm>
            <a:custGeom>
              <a:avLst/>
              <a:gdLst/>
              <a:ahLst/>
              <a:cxnLst/>
              <a:rect l="l" t="t" r="r" b="b"/>
              <a:pathLst>
                <a:path w="2138577" h="1228131">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sp>
        <p:nvSpPr>
          <p:cNvPr id="20" name="TextBox 19"/>
          <p:cNvSpPr txBox="1"/>
          <p:nvPr/>
        </p:nvSpPr>
        <p:spPr>
          <a:xfrm>
            <a:off x="1028700" y="643979"/>
            <a:ext cx="3552652"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009650" y="2511649"/>
            <a:ext cx="7467600"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Sản phẩm trồng trọt được bảo quản trong kho lạnh với hệ thống điều hòa điều khiển nhiệt độ lạnh thích hợp với từng loại sản phẩm.</a:t>
            </a:r>
            <a:endParaRPr lang="en-US" sz="4400" dirty="0">
              <a:latin typeface="Arial" panose="020B0604020202020204" pitchFamily="34" charset="0"/>
              <a:cs typeface="Arial" panose="020B0604020202020204" pitchFamily="34" charset="0"/>
            </a:endParaRPr>
          </a:p>
        </p:txBody>
      </p:sp>
      <p:pic>
        <p:nvPicPr>
          <p:cNvPr id="22" name="Google Shape;2694;p48"/>
          <p:cNvPicPr preferRelativeResize="0"/>
          <p:nvPr/>
        </p:nvPicPr>
        <p:blipFill rotWithShape="1">
          <a:blip r:embed="rId2">
            <a:extLst>
              <a:ext uri="{28A0092B-C50C-407E-A947-70E740481C1C}">
                <a14:useLocalDpi xmlns:a14="http://schemas.microsoft.com/office/drawing/2010/main" val="0"/>
              </a:ext>
            </a:extLst>
          </a:blip>
          <a:srcRect b="12471"/>
          <a:stretch/>
        </p:blipFill>
        <p:spPr>
          <a:xfrm>
            <a:off x="9372600" y="643979"/>
            <a:ext cx="7754456" cy="4499521"/>
          </a:xfrm>
          <a:prstGeom prst="roundRect">
            <a:avLst>
              <a:gd name="adj" fmla="val 6069"/>
            </a:avLst>
          </a:prstGeom>
          <a:noFill/>
          <a:ln>
            <a:noFill/>
          </a:ln>
        </p:spPr>
      </p:pic>
      <p:pic>
        <p:nvPicPr>
          <p:cNvPr id="23" name="Google Shape;2694;p48"/>
          <p:cNvPicPr preferRelativeResize="0"/>
          <p:nvPr/>
        </p:nvPicPr>
        <p:blipFill rotWithShape="1">
          <a:blip r:embed="rId3">
            <a:extLst>
              <a:ext uri="{28A0092B-C50C-407E-A947-70E740481C1C}">
                <a14:useLocalDpi xmlns:a14="http://schemas.microsoft.com/office/drawing/2010/main" val="0"/>
              </a:ext>
            </a:extLst>
          </a:blip>
          <a:srcRect t="5646" b="11487"/>
          <a:stretch/>
        </p:blipFill>
        <p:spPr>
          <a:xfrm>
            <a:off x="9372600" y="5541742"/>
            <a:ext cx="7754456" cy="4281106"/>
          </a:xfrm>
          <a:prstGeom prst="roundRect">
            <a:avLst>
              <a:gd name="adj" fmla="val 6069"/>
            </a:avLst>
          </a:prstGeom>
          <a:noFill/>
          <a:ln>
            <a:noFill/>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heel(4)">
                                      <p:cBhvr>
                                        <p:cTn id="11" dur="500"/>
                                        <p:tgtEl>
                                          <p:spTgt spid="22"/>
                                        </p:tgtEl>
                                      </p:cBhvr>
                                    </p:animEffect>
                                  </p:childTnLst>
                                </p:cTn>
                              </p:par>
                              <p:par>
                                <p:cTn id="12" presetID="21"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4)">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154216" y="1825602"/>
            <a:ext cx="7133784" cy="8442348"/>
          </a:xfrm>
          <a:prstGeom prst="rect">
            <a:avLst/>
          </a:prstGeom>
        </p:spPr>
      </p:pic>
      <p:sp>
        <p:nvSpPr>
          <p:cNvPr id="3" name="Rectangle 2"/>
          <p:cNvSpPr/>
          <p:nvPr/>
        </p:nvSpPr>
        <p:spPr>
          <a:xfrm>
            <a:off x="3596936" y="803909"/>
            <a:ext cx="12171922" cy="769441"/>
          </a:xfrm>
          <a:prstGeom prst="rect">
            <a:avLst/>
          </a:prstGeom>
        </p:spPr>
        <p:txBody>
          <a:bodyPr wrap="none">
            <a:spAutoFit/>
          </a:bodyPr>
          <a:lstStyle/>
          <a:p>
            <a:r>
              <a:rPr lang="en-US" sz="4400" i="1" dirty="0" err="1" smtClean="0">
                <a:solidFill>
                  <a:srgbClr val="002060"/>
                </a:solidFill>
                <a:latin typeface="Arial" panose="020B0604020202020204" pitchFamily="34" charset="0"/>
                <a:cs typeface="Arial" panose="020B0604020202020204" pitchFamily="34" charset="0"/>
              </a:rPr>
              <a:t>Thảo</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luận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trả</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lời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câu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hỏi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Luyện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1:</a:t>
            </a:r>
          </a:p>
        </p:txBody>
      </p:sp>
      <p:pic>
        <p:nvPicPr>
          <p:cNvPr id="4" name="Picture 3"/>
          <p:cNvPicPr>
            <a:picLocks noChangeAspect="1"/>
          </p:cNvPicPr>
          <p:nvPr/>
        </p:nvPicPr>
        <p:blipFill>
          <a:blip r:embed="rId4"/>
          <a:stretch>
            <a:fillRect/>
          </a:stretch>
        </p:blipFill>
        <p:spPr>
          <a:xfrm>
            <a:off x="1809750" y="349907"/>
            <a:ext cx="1646128" cy="1406502"/>
          </a:xfrm>
          <a:prstGeom prst="rect">
            <a:avLst/>
          </a:prstGeom>
        </p:spPr>
      </p:pic>
      <p:sp>
        <p:nvSpPr>
          <p:cNvPr id="5" name="Rectangle 4"/>
          <p:cNvSpPr/>
          <p:nvPr/>
        </p:nvSpPr>
        <p:spPr>
          <a:xfrm>
            <a:off x="1828800" y="1789033"/>
            <a:ext cx="143256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Chỉ ra sự khác nhau vật dụng chứa đựng, cách sắp xếp ớt và hoa được bảo quản trong kho lạnh ở Hình 18.5.</a:t>
            </a:r>
            <a:endParaRPr lang="en-US" sz="4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0700" y="4076700"/>
            <a:ext cx="14363700" cy="5975567"/>
          </a:xfrm>
          <a:prstGeom prst="rect">
            <a:avLst/>
          </a:prstGeom>
        </p:spPr>
      </p:pic>
    </p:spTree>
    <p:extLst>
      <p:ext uri="{BB962C8B-B14F-4D97-AF65-F5344CB8AC3E}">
        <p14:creationId xmlns:p14="http://schemas.microsoft.com/office/powerpoint/2010/main" val="1043599163"/>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099" y="8537599"/>
            <a:ext cx="1095895" cy="1095895"/>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33540"/>
            <a:ext cx="1095895" cy="109589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9383" y="0"/>
            <a:ext cx="1751329" cy="17513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8537599"/>
            <a:ext cx="1476895" cy="1476895"/>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785201693"/>
              </p:ext>
            </p:extLst>
          </p:nvPr>
        </p:nvGraphicFramePr>
        <p:xfrm>
          <a:off x="1438795" y="1036123"/>
          <a:ext cx="15343961" cy="8294789"/>
        </p:xfrm>
        <a:graphic>
          <a:graphicData uri="http://schemas.openxmlformats.org/drawingml/2006/table">
            <a:tbl>
              <a:tblPr firstRow="1" firstCol="1" bandRow="1"/>
              <a:tblGrid>
                <a:gridCol w="3590405"/>
                <a:gridCol w="5740153"/>
                <a:gridCol w="6013403"/>
              </a:tblGrid>
              <a:tr h="1783215">
                <a:tc>
                  <a:txBody>
                    <a:bodyPr/>
                    <a:lstStyle/>
                    <a:p>
                      <a:pPr algn="ctr">
                        <a:lnSpc>
                          <a:spcPct val="100000"/>
                        </a:lnSpc>
                        <a:spcAft>
                          <a:spcPts val="1000"/>
                        </a:spcAft>
                      </a:pP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Chỉ</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tiêu</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0000"/>
                        </a:lnSpc>
                        <a:spcAft>
                          <a:spcPts val="1000"/>
                        </a:spcAft>
                      </a:pPr>
                      <a:r>
                        <a:rPr lang="fr-FR" sz="44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so</a:t>
                      </a: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sánh</a:t>
                      </a:r>
                      <a:endPar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c>
                  <a:txBody>
                    <a:bodyPr/>
                    <a:lstStyle/>
                    <a:p>
                      <a:pPr algn="ctr">
                        <a:lnSpc>
                          <a:spcPct val="130000"/>
                        </a:lnSpc>
                        <a:spcAft>
                          <a:spcPts val="1000"/>
                        </a:spcAft>
                      </a:pP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Kho</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lạnh</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bảo</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quản</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ớt</a:t>
                      </a:r>
                      <a:endPar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c>
                  <a:txBody>
                    <a:bodyPr/>
                    <a:lstStyle/>
                    <a:p>
                      <a:pPr algn="ctr">
                        <a:lnSpc>
                          <a:spcPct val="130000"/>
                        </a:lnSpc>
                        <a:spcAft>
                          <a:spcPts val="1000"/>
                        </a:spcAft>
                      </a:pP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Kho</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lạnh</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bảo</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quản</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hoa</a:t>
                      </a:r>
                      <a:endPar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r>
              <a:tr h="3255787">
                <a:tc>
                  <a:txBody>
                    <a:bodyPr/>
                    <a:lstStyle/>
                    <a:p>
                      <a:pPr algn="l">
                        <a:lnSpc>
                          <a:spcPct val="150000"/>
                        </a:lnSpc>
                        <a:spcAft>
                          <a:spcPts val="1000"/>
                        </a:spcAft>
                      </a:pPr>
                      <a:r>
                        <a:rPr lang="fr-FR" sz="4400" dirty="0" err="1">
                          <a:effectLst/>
                          <a:latin typeface="Arial" panose="020B0604020202020204" pitchFamily="34" charset="0"/>
                          <a:ea typeface="Calibri" panose="020F0502020204030204" pitchFamily="34" charset="0"/>
                          <a:cs typeface="Arial" panose="020B0604020202020204" pitchFamily="34" charset="0"/>
                        </a:rPr>
                        <a:t>Vật</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dụng</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chứa</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đựng</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D691"/>
                    </a:solidFill>
                  </a:tcPr>
                </a:tc>
                <a:tc>
                  <a:txBody>
                    <a:bodyPr/>
                    <a:lstStyle/>
                    <a:p>
                      <a:pPr algn="just">
                        <a:lnSpc>
                          <a:spcPct val="150000"/>
                        </a:lnSpc>
                        <a:spcAft>
                          <a:spcPts val="1000"/>
                        </a:spcAft>
                      </a:pP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D691"/>
                    </a:solidFill>
                  </a:tcPr>
                </a:tc>
                <a:tc>
                  <a:txBody>
                    <a:bodyPr/>
                    <a:lstStyle/>
                    <a:p>
                      <a:pPr algn="just">
                        <a:lnSpc>
                          <a:spcPct val="150000"/>
                        </a:lnSpc>
                        <a:spcAft>
                          <a:spcPts val="1000"/>
                        </a:spcAft>
                      </a:pP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D691"/>
                    </a:solidFill>
                  </a:tcPr>
                </a:tc>
              </a:tr>
              <a:tr h="3255787">
                <a:tc>
                  <a:txBody>
                    <a:bodyPr/>
                    <a:lstStyle/>
                    <a:p>
                      <a:pPr algn="l">
                        <a:lnSpc>
                          <a:spcPct val="150000"/>
                        </a:lnSpc>
                        <a:spcAft>
                          <a:spcPts val="1000"/>
                        </a:spcAft>
                      </a:pPr>
                      <a:r>
                        <a:rPr lang="fr-FR" sz="4400" dirty="0" err="1">
                          <a:effectLst/>
                          <a:latin typeface="Arial" panose="020B0604020202020204" pitchFamily="34" charset="0"/>
                          <a:ea typeface="Calibri" panose="020F0502020204030204" pitchFamily="34" charset="0"/>
                          <a:cs typeface="Arial" panose="020B0604020202020204" pitchFamily="34" charset="0"/>
                        </a:rPr>
                        <a:t>Cách</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sắp</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xếp</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1000"/>
                        </a:spcAft>
                      </a:pP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1000"/>
                        </a:spcAft>
                      </a:pP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57050" marR="570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13" name="Rectangle 12"/>
          <p:cNvSpPr/>
          <p:nvPr/>
        </p:nvSpPr>
        <p:spPr>
          <a:xfrm>
            <a:off x="5029200" y="2781300"/>
            <a:ext cx="5715000" cy="3139321"/>
          </a:xfrm>
          <a:prstGeom prst="rect">
            <a:avLst/>
          </a:prstGeom>
        </p:spPr>
        <p:txBody>
          <a:bodyPr wrap="square">
            <a:spAutoFit/>
          </a:bodyPr>
          <a:lstStyle/>
          <a:p>
            <a:pPr lvl="0" algn="just">
              <a:lnSpc>
                <a:spcPct val="150000"/>
              </a:lnSpc>
              <a:spcAft>
                <a:spcPts val="1000"/>
              </a:spcAft>
            </a:pP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Thùng</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khe</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thoáng</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dưới</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đáy</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xung</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quanh</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thùng</a:t>
            </a:r>
            <a:r>
              <a:rPr lang="fr-FR" sz="44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11125200" y="3796962"/>
            <a:ext cx="5301451" cy="1107996"/>
          </a:xfrm>
          <a:prstGeom prst="rect">
            <a:avLst/>
          </a:prstGeom>
        </p:spPr>
        <p:txBody>
          <a:bodyPr wrap="none">
            <a:spAutoFit/>
          </a:bodyPr>
          <a:lstStyle/>
          <a:p>
            <a:pPr lvl="0" algn="just">
              <a:lnSpc>
                <a:spcPct val="150000"/>
              </a:lnSpc>
              <a:spcAft>
                <a:spcPts val="1000"/>
              </a:spcAft>
            </a:pP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Xô</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chứa</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153025" y="6098625"/>
            <a:ext cx="5467350" cy="3139321"/>
          </a:xfrm>
          <a:prstGeom prst="rect">
            <a:avLst/>
          </a:prstGeom>
        </p:spPr>
        <p:txBody>
          <a:bodyPr wrap="square">
            <a:spAutoFit/>
          </a:bodyPr>
          <a:lstStyle/>
          <a:p>
            <a:pPr lvl="0" algn="just">
              <a:lnSpc>
                <a:spcPct val="150000"/>
              </a:lnSpc>
              <a:spcAft>
                <a:spcPts val="1000"/>
              </a:spcAft>
            </a:pP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thùng</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đựng</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ớt</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đặt</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trên</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sàn</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xếp</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chồng</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lên</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10956525" y="6098624"/>
            <a:ext cx="5638800" cy="3139321"/>
          </a:xfrm>
          <a:prstGeom prst="rect">
            <a:avLst/>
          </a:prstGeom>
        </p:spPr>
        <p:txBody>
          <a:bodyPr wrap="square">
            <a:spAutoFit/>
          </a:bodyPr>
          <a:lstStyle/>
          <a:p>
            <a:pPr lvl="0" algn="just">
              <a:lnSpc>
                <a:spcPct val="150000"/>
              </a:lnSpc>
              <a:spcAft>
                <a:spcPts val="1000"/>
              </a:spcAft>
            </a:pP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xô</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đựng</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hoa</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đặt</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trên</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dưới</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prstClr val="black"/>
                </a:solidFill>
                <a:latin typeface="Arial" panose="020B0604020202020204" pitchFamily="34" charset="0"/>
                <a:ea typeface="Calibri" panose="020F0502020204030204" pitchFamily="34" charset="0"/>
                <a:cs typeface="Arial" panose="020B0604020202020204" pitchFamily="34" charset="0"/>
              </a:rPr>
              <a:t>sàn</a:t>
            </a:r>
            <a:r>
              <a:rPr lang="fr-FR" sz="44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0" y="7353300"/>
            <a:ext cx="3458095" cy="3458095"/>
          </a:xfrm>
          <a:prstGeom prst="rect">
            <a:avLst/>
          </a:prstGeom>
        </p:spPr>
      </p:pic>
    </p:spTree>
    <p:extLst>
      <p:ext uri="{BB962C8B-B14F-4D97-AF65-F5344CB8AC3E}">
        <p14:creationId xmlns:p14="http://schemas.microsoft.com/office/powerpoint/2010/main" val="218681796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28700"/>
            <a:ext cx="7133784" cy="8442348"/>
          </a:xfrm>
          <a:prstGeom prst="rect">
            <a:avLst/>
          </a:prstGeom>
        </p:spPr>
      </p:pic>
      <p:sp>
        <p:nvSpPr>
          <p:cNvPr id="18" name="Rectangle 17"/>
          <p:cNvSpPr/>
          <p:nvPr/>
        </p:nvSpPr>
        <p:spPr>
          <a:xfrm>
            <a:off x="1129748" y="826380"/>
            <a:ext cx="13106400" cy="769441"/>
          </a:xfrm>
          <a:prstGeom prst="rect">
            <a:avLst/>
          </a:prstGeom>
        </p:spPr>
        <p:txBody>
          <a:bodyPr wrap="square">
            <a:spAutoFit/>
          </a:bodyPr>
          <a:lstStyle/>
          <a:p>
            <a:r>
              <a:rPr lang="en-US" sz="4400" b="1" dirty="0">
                <a:solidFill>
                  <a:srgbClr val="C00000"/>
                </a:solidFill>
                <a:latin typeface="Arial" panose="020B0604020202020204" pitchFamily="34" charset="0"/>
                <a:cs typeface="Arial" panose="020B0604020202020204" pitchFamily="34" charset="0"/>
              </a:rPr>
              <a:t>b</a:t>
            </a:r>
            <a:r>
              <a:rPr lang="en-US" sz="4400" b="1" dirty="0" smtClean="0">
                <a:solidFill>
                  <a:srgbClr val="C00000"/>
                </a:solidFill>
                <a:latin typeface="Arial" panose="020B0604020202020204" pitchFamily="34" charset="0"/>
                <a:cs typeface="Arial" panose="020B0604020202020204" pitchFamily="34" charset="0"/>
              </a:rPr>
              <a:t>)</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Công</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nghệ</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lạnh</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đông</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làm</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sống</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tế</a:t>
            </a:r>
            <a:r>
              <a:rPr lang="fr-FR" sz="4400" b="1" dirty="0">
                <a:solidFill>
                  <a:srgbClr val="C00000"/>
                </a:solidFill>
                <a:latin typeface="Arial" panose="020B0604020202020204" pitchFamily="34" charset="0"/>
                <a:cs typeface="Arial" panose="020B0604020202020204" pitchFamily="34" charset="0"/>
              </a:rPr>
              <a:t> </a:t>
            </a:r>
            <a:r>
              <a:rPr lang="fr-FR" sz="4400" b="1" dirty="0" err="1">
                <a:solidFill>
                  <a:srgbClr val="C00000"/>
                </a:solidFill>
                <a:latin typeface="Arial" panose="020B0604020202020204" pitchFamily="34" charset="0"/>
                <a:cs typeface="Arial" panose="020B0604020202020204" pitchFamily="34" charset="0"/>
              </a:rPr>
              <a:t>bào</a:t>
            </a:r>
            <a:r>
              <a:rPr lang="fr-FR" sz="4400" b="1" dirty="0">
                <a:solidFill>
                  <a:srgbClr val="C00000"/>
                </a:solidFill>
                <a:latin typeface="Arial" panose="020B0604020202020204" pitchFamily="34" charset="0"/>
                <a:cs typeface="Arial" panose="020B0604020202020204" pitchFamily="34" charset="0"/>
              </a:rPr>
              <a:t> (CAS)</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2262640" y="2116860"/>
            <a:ext cx="14746345" cy="769441"/>
          </a:xfrm>
          <a:prstGeom prst="rect">
            <a:avLst/>
          </a:prstGeom>
        </p:spPr>
        <p:txBody>
          <a:bodyPr wrap="none">
            <a:spAutoFit/>
          </a:bodyPr>
          <a:lstStyle/>
          <a:p>
            <a:r>
              <a:rPr lang="en-US" sz="4400" i="1" dirty="0" err="1" smtClean="0">
                <a:solidFill>
                  <a:srgbClr val="487307"/>
                </a:solidFill>
                <a:latin typeface="Arial" panose="020B0604020202020204" pitchFamily="34" charset="0"/>
                <a:cs typeface="Arial" panose="020B0604020202020204" pitchFamily="34" charset="0"/>
              </a:rPr>
              <a:t>Thảo</a:t>
            </a:r>
            <a:r>
              <a:rPr lang="en-US" sz="4400" i="1" dirty="0" smtClean="0">
                <a:solidFill>
                  <a:srgbClr val="487307"/>
                </a:solidFill>
                <a:latin typeface="Arial" panose="020B0604020202020204" pitchFamily="34" charset="0"/>
                <a:cs typeface="Arial" panose="020B0604020202020204" pitchFamily="34" charset="0"/>
              </a:rPr>
              <a:t> </a:t>
            </a:r>
            <a:r>
              <a:rPr lang="en-US" sz="4400" i="1" dirty="0" err="1" smtClean="0">
                <a:solidFill>
                  <a:srgbClr val="487307"/>
                </a:solidFill>
                <a:latin typeface="Arial" panose="020B0604020202020204" pitchFamily="34" charset="0"/>
                <a:cs typeface="Arial" panose="020B0604020202020204" pitchFamily="34" charset="0"/>
              </a:rPr>
              <a:t>luận</a:t>
            </a:r>
            <a:r>
              <a:rPr lang="en-US" sz="4400" i="1" dirty="0" smtClean="0">
                <a:solidFill>
                  <a:srgbClr val="487307"/>
                </a:solidFill>
                <a:latin typeface="Arial" panose="020B0604020202020204" pitchFamily="34" charset="0"/>
                <a:cs typeface="Arial" panose="020B0604020202020204" pitchFamily="34" charset="0"/>
              </a:rPr>
              <a:t> </a:t>
            </a:r>
            <a:r>
              <a:rPr lang="en-US" sz="4400" i="1" dirty="0" err="1" smtClean="0">
                <a:solidFill>
                  <a:srgbClr val="487307"/>
                </a:solidFill>
                <a:latin typeface="Arial" panose="020B0604020202020204" pitchFamily="34" charset="0"/>
                <a:cs typeface="Arial" panose="020B0604020202020204" pitchFamily="34" charset="0"/>
              </a:rPr>
              <a:t>nhóm</a:t>
            </a:r>
            <a:r>
              <a:rPr lang="en-US" sz="4400" i="1" dirty="0" smtClean="0">
                <a:solidFill>
                  <a:srgbClr val="487307"/>
                </a:solidFill>
                <a:latin typeface="Arial" panose="020B0604020202020204" pitchFamily="34" charset="0"/>
                <a:cs typeface="Arial" panose="020B0604020202020204" pitchFamily="34" charset="0"/>
              </a:rPr>
              <a:t> </a:t>
            </a:r>
            <a:r>
              <a:rPr lang="en-US" sz="4400" i="1" dirty="0" err="1" smtClean="0">
                <a:solidFill>
                  <a:srgbClr val="487307"/>
                </a:solidFill>
                <a:latin typeface="Arial" panose="020B0604020202020204" pitchFamily="34" charset="0"/>
                <a:cs typeface="Arial" panose="020B0604020202020204" pitchFamily="34" charset="0"/>
              </a:rPr>
              <a:t>đôi</a:t>
            </a:r>
            <a:r>
              <a:rPr lang="en-US" sz="4400" i="1" dirty="0" smtClean="0">
                <a:solidFill>
                  <a:srgbClr val="487307"/>
                </a:solidFill>
                <a:latin typeface="Arial" panose="020B0604020202020204" pitchFamily="34" charset="0"/>
                <a:cs typeface="Arial" panose="020B0604020202020204" pitchFamily="34" charset="0"/>
              </a:rPr>
              <a:t>, </a:t>
            </a:r>
            <a:r>
              <a:rPr lang="en-US" sz="4400" i="1" dirty="0" err="1" smtClean="0">
                <a:solidFill>
                  <a:srgbClr val="487307"/>
                </a:solidFill>
                <a:latin typeface="Arial" panose="020B0604020202020204" pitchFamily="34" charset="0"/>
                <a:cs typeface="Arial" panose="020B0604020202020204" pitchFamily="34" charset="0"/>
              </a:rPr>
              <a:t>quan</a:t>
            </a:r>
            <a:r>
              <a:rPr lang="en-US" sz="4400" i="1" dirty="0" smtClean="0">
                <a:solidFill>
                  <a:srgbClr val="487307"/>
                </a:solidFill>
                <a:latin typeface="Arial" panose="020B0604020202020204" pitchFamily="34" charset="0"/>
                <a:cs typeface="Arial" panose="020B0604020202020204" pitchFamily="34" charset="0"/>
              </a:rPr>
              <a:t> </a:t>
            </a:r>
            <a:r>
              <a:rPr lang="en-US" sz="4400" i="1" dirty="0" err="1">
                <a:solidFill>
                  <a:srgbClr val="487307"/>
                </a:solidFill>
                <a:latin typeface="Arial" panose="020B0604020202020204" pitchFamily="34" charset="0"/>
                <a:cs typeface="Arial" panose="020B0604020202020204" pitchFamily="34" charset="0"/>
              </a:rPr>
              <a:t>sát</a:t>
            </a:r>
            <a:r>
              <a:rPr lang="en-US" sz="4400" i="1" dirty="0">
                <a:solidFill>
                  <a:srgbClr val="487307"/>
                </a:solidFill>
                <a:latin typeface="Arial" panose="020B0604020202020204" pitchFamily="34" charset="0"/>
                <a:cs typeface="Arial" panose="020B0604020202020204" pitchFamily="34" charset="0"/>
              </a:rPr>
              <a:t> </a:t>
            </a:r>
            <a:r>
              <a:rPr lang="en-US" sz="4400" i="1" dirty="0" err="1">
                <a:solidFill>
                  <a:srgbClr val="487307"/>
                </a:solidFill>
                <a:latin typeface="Arial" panose="020B0604020202020204" pitchFamily="34" charset="0"/>
                <a:cs typeface="Arial" panose="020B0604020202020204" pitchFamily="34" charset="0"/>
              </a:rPr>
              <a:t>Hình</a:t>
            </a:r>
            <a:r>
              <a:rPr lang="en-US" sz="4400" i="1" dirty="0">
                <a:solidFill>
                  <a:srgbClr val="487307"/>
                </a:solidFill>
                <a:latin typeface="Arial" panose="020B0604020202020204" pitchFamily="34" charset="0"/>
                <a:cs typeface="Arial" panose="020B0604020202020204" pitchFamily="34" charset="0"/>
              </a:rPr>
              <a:t> 18.6 </a:t>
            </a:r>
            <a:r>
              <a:rPr lang="en-US" sz="4400" i="1" dirty="0" err="1">
                <a:solidFill>
                  <a:srgbClr val="487307"/>
                </a:solidFill>
                <a:latin typeface="Arial" panose="020B0604020202020204" pitchFamily="34" charset="0"/>
                <a:cs typeface="Arial" panose="020B0604020202020204" pitchFamily="34" charset="0"/>
              </a:rPr>
              <a:t>và</a:t>
            </a:r>
            <a:r>
              <a:rPr lang="en-US" sz="4400" i="1" dirty="0">
                <a:solidFill>
                  <a:srgbClr val="487307"/>
                </a:solidFill>
                <a:latin typeface="Arial" panose="020B0604020202020204" pitchFamily="34" charset="0"/>
                <a:cs typeface="Arial" panose="020B0604020202020204" pitchFamily="34" charset="0"/>
              </a:rPr>
              <a:t> </a:t>
            </a:r>
            <a:r>
              <a:rPr lang="en-US" sz="4400" i="1" dirty="0" err="1">
                <a:solidFill>
                  <a:srgbClr val="487307"/>
                </a:solidFill>
                <a:latin typeface="Arial" panose="020B0604020202020204" pitchFamily="34" charset="0"/>
                <a:cs typeface="Arial" panose="020B0604020202020204" pitchFamily="34" charset="0"/>
              </a:rPr>
              <a:t>trả</a:t>
            </a:r>
            <a:r>
              <a:rPr lang="en-US" sz="4400" i="1" dirty="0">
                <a:solidFill>
                  <a:srgbClr val="487307"/>
                </a:solidFill>
                <a:latin typeface="Arial" panose="020B0604020202020204" pitchFamily="34" charset="0"/>
                <a:cs typeface="Arial" panose="020B0604020202020204" pitchFamily="34" charset="0"/>
              </a:rPr>
              <a:t> </a:t>
            </a:r>
            <a:r>
              <a:rPr lang="en-US" sz="4400" i="1" dirty="0" err="1">
                <a:solidFill>
                  <a:srgbClr val="487307"/>
                </a:solidFill>
                <a:latin typeface="Arial" panose="020B0604020202020204" pitchFamily="34" charset="0"/>
                <a:cs typeface="Arial" panose="020B0604020202020204" pitchFamily="34" charset="0"/>
              </a:rPr>
              <a:t>lời</a:t>
            </a:r>
            <a:r>
              <a:rPr lang="en-US" sz="4400" i="1" dirty="0">
                <a:solidFill>
                  <a:srgbClr val="487307"/>
                </a:solidFill>
                <a:latin typeface="Arial" panose="020B0604020202020204" pitchFamily="34" charset="0"/>
                <a:cs typeface="Arial" panose="020B0604020202020204" pitchFamily="34" charset="0"/>
              </a:rPr>
              <a:t> </a:t>
            </a:r>
            <a:r>
              <a:rPr lang="en-US" sz="4400" i="1" dirty="0" err="1">
                <a:solidFill>
                  <a:srgbClr val="487307"/>
                </a:solidFill>
                <a:latin typeface="Arial" panose="020B0604020202020204" pitchFamily="34" charset="0"/>
                <a:cs typeface="Arial" panose="020B0604020202020204" pitchFamily="34" charset="0"/>
              </a:rPr>
              <a:t>câu</a:t>
            </a:r>
            <a:r>
              <a:rPr lang="en-US" sz="4400" i="1" dirty="0">
                <a:solidFill>
                  <a:srgbClr val="487307"/>
                </a:solidFill>
                <a:latin typeface="Arial" panose="020B0604020202020204" pitchFamily="34" charset="0"/>
                <a:cs typeface="Arial" panose="020B0604020202020204" pitchFamily="34" charset="0"/>
              </a:rPr>
              <a:t> </a:t>
            </a:r>
            <a:r>
              <a:rPr lang="en-US" sz="4400" i="1" dirty="0" err="1">
                <a:solidFill>
                  <a:srgbClr val="487307"/>
                </a:solidFill>
                <a:latin typeface="Arial" panose="020B0604020202020204" pitchFamily="34" charset="0"/>
                <a:cs typeface="Arial" panose="020B0604020202020204" pitchFamily="34" charset="0"/>
              </a:rPr>
              <a:t>hỏi</a:t>
            </a:r>
            <a:r>
              <a:rPr lang="en-US" sz="4400" i="1" dirty="0">
                <a:solidFill>
                  <a:srgbClr val="487307"/>
                </a:solidFill>
                <a:latin typeface="Arial" panose="020B0604020202020204" pitchFamily="34" charset="0"/>
                <a:cs typeface="Arial" panose="020B0604020202020204" pitchFamily="34" charset="0"/>
              </a:rPr>
              <a:t>:</a:t>
            </a:r>
          </a:p>
        </p:txBody>
      </p:sp>
      <p:pic>
        <p:nvPicPr>
          <p:cNvPr id="20" name="Picture 19"/>
          <p:cNvPicPr>
            <a:picLocks noChangeAspect="1"/>
          </p:cNvPicPr>
          <p:nvPr/>
        </p:nvPicPr>
        <p:blipFill>
          <a:blip r:embed="rId4"/>
          <a:stretch>
            <a:fillRect/>
          </a:stretch>
        </p:blipFill>
        <p:spPr>
          <a:xfrm>
            <a:off x="1129748" y="1982039"/>
            <a:ext cx="1036423" cy="1039081"/>
          </a:xfrm>
          <a:prstGeom prst="rect">
            <a:avLst/>
          </a:prstGeom>
        </p:spPr>
      </p:pic>
      <p:sp>
        <p:nvSpPr>
          <p:cNvPr id="21" name="Rectangle 20"/>
          <p:cNvSpPr/>
          <p:nvPr/>
        </p:nvSpPr>
        <p:spPr>
          <a:xfrm>
            <a:off x="1106557" y="3293758"/>
            <a:ext cx="8292547" cy="618630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Tinh </a:t>
            </a:r>
            <a:r>
              <a:rPr lang="vi-VN" sz="4400" dirty="0">
                <a:latin typeface="Arial" panose="020B0604020202020204" pitchFamily="34" charset="0"/>
                <a:cs typeface="Arial" panose="020B0604020202020204" pitchFamily="34" charset="0"/>
              </a:rPr>
              <a:t>thể đóng băng ở tế bào lạnh đông thường khác với ở tế bào lạnh đông CAS như thế nào?</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Tác </a:t>
            </a:r>
            <a:r>
              <a:rPr lang="vi-VN" sz="4400" dirty="0">
                <a:latin typeface="Arial" panose="020B0604020202020204" pitchFamily="34" charset="0"/>
                <a:cs typeface="Arial" panose="020B0604020202020204" pitchFamily="34" charset="0"/>
              </a:rPr>
              <a:t>dụng của công nghệ lạnh đông làm sống tế bào là gì?</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8921" y="3052594"/>
            <a:ext cx="8495385" cy="6186309"/>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p:tgtEl>
                                          <p:spTgt spid="19"/>
                                        </p:tgtEl>
                                        <p:attrNameLst>
                                          <p:attrName>ppt_y</p:attrName>
                                        </p:attrNameLst>
                                      </p:cBhvr>
                                      <p:tavLst>
                                        <p:tav tm="0">
                                          <p:val>
                                            <p:strVal val="#ppt_y+#ppt_h*1.125000"/>
                                          </p:val>
                                        </p:tav>
                                        <p:tav tm="100000">
                                          <p:val>
                                            <p:strVal val="#ppt_y"/>
                                          </p:val>
                                        </p:tav>
                                      </p:tavLst>
                                    </p:anim>
                                    <p:animEffect transition="in" filter="wipe(up)">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left)">
                                      <p:cBhvr>
                                        <p:cTn id="25" dur="500"/>
                                        <p:tgtEl>
                                          <p:spTgt spid="21">
                                            <p:txEl>
                                              <p:pRg st="0" end="0"/>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animEffect transition="in" filter="barn(inVertical)">
                                      <p:cBhvr>
                                        <p:cTn id="29"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751610"/>
            <a:ext cx="8495385" cy="6186309"/>
          </a:xfrm>
          <a:prstGeom prst="rect">
            <a:avLst/>
          </a:prstGeom>
        </p:spPr>
      </p:pic>
      <p:sp>
        <p:nvSpPr>
          <p:cNvPr id="31" name="Rectangle 30"/>
          <p:cNvSpPr/>
          <p:nvPr/>
        </p:nvSpPr>
        <p:spPr>
          <a:xfrm>
            <a:off x="10439400" y="566945"/>
            <a:ext cx="6629400"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Tinh thể nước đóng băng ở tế bào lạnh đông thường có dạng hình bất định với nhiều góc cạnh sắc nhọn nên dễ làm tổn thương thành tế bào, gây phá vỡ cấu trúc tế </a:t>
            </a:r>
            <a:r>
              <a:rPr lang="vi-VN" sz="4000" dirty="0" smtClean="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à</a:t>
            </a:r>
            <a:r>
              <a:rPr lang="vi-VN" sz="4000" dirty="0" smtClean="0">
                <a:latin typeface="Arial" panose="020B0604020202020204" pitchFamily="34" charset="0"/>
                <a:cs typeface="Arial" panose="020B0604020202020204" pitchFamily="34" charset="0"/>
              </a:rPr>
              <a:t>o</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2" name="Rectangle 31"/>
          <p:cNvSpPr/>
          <p:nvPr/>
        </p:nvSpPr>
        <p:spPr>
          <a:xfrm>
            <a:off x="1371600" y="7455098"/>
            <a:ext cx="13258800"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Tinh</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thể </a:t>
            </a:r>
            <a:r>
              <a:rPr lang="vi-VN" sz="4000" dirty="0">
                <a:latin typeface="Arial" panose="020B0604020202020204" pitchFamily="34" charset="0"/>
                <a:cs typeface="Arial" panose="020B0604020202020204" pitchFamily="34" charset="0"/>
              </a:rPr>
              <a:t>nước đóng băng ở tế bào lạnh đông CAS nhỏ, tròn, không góc cạnh sẽ không làm tổn thương tế bào.</a:t>
            </a:r>
            <a:endParaRPr lang="en-US" sz="4000"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800" y="6515100"/>
            <a:ext cx="3581400" cy="3581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Lst>
          </a:blip>
          <a:srcRect t="20945" b="25774"/>
          <a:stretch/>
        </p:blipFill>
        <p:spPr>
          <a:xfrm>
            <a:off x="2743200" y="-1"/>
            <a:ext cx="15544799" cy="5524501"/>
          </a:xfrm>
          <a:prstGeom prst="rect">
            <a:avLst/>
          </a:prstGeom>
        </p:spPr>
      </p:pic>
      <p:sp>
        <p:nvSpPr>
          <p:cNvPr id="6" name="TextBox 6"/>
          <p:cNvSpPr txBox="1"/>
          <p:nvPr/>
        </p:nvSpPr>
        <p:spPr>
          <a:xfrm rot="16200000">
            <a:off x="-3407618" y="4207719"/>
            <a:ext cx="9677400" cy="1795363"/>
          </a:xfrm>
          <a:prstGeom prst="rect">
            <a:avLst/>
          </a:prstGeom>
        </p:spPr>
        <p:txBody>
          <a:bodyPr wrap="square" lIns="0" tIns="0" rIns="0" bIns="0" rtlCol="0" anchor="t">
            <a:spAutoFit/>
          </a:bodyPr>
          <a:lstStyle/>
          <a:p>
            <a:pPr algn="ctr">
              <a:lnSpc>
                <a:spcPts val="6960"/>
              </a:lnSpc>
            </a:pPr>
            <a:r>
              <a:rPr lang="en-US" sz="4400" b="1" dirty="0" err="1" smtClean="0">
                <a:solidFill>
                  <a:srgbClr val="05665C"/>
                </a:solidFill>
                <a:latin typeface="Arial" panose="020B0604020202020204" pitchFamily="34" charset="0"/>
                <a:cs typeface="Arial" panose="020B0604020202020204" pitchFamily="34" charset="0"/>
              </a:rPr>
              <a:t>Tác</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dụng</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của</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công</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nghệ</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lạnh</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đông</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làm</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sống</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tế</a:t>
            </a:r>
            <a:r>
              <a:rPr lang="en-US" sz="4400" b="1" dirty="0" smtClean="0">
                <a:solidFill>
                  <a:srgbClr val="05665C"/>
                </a:solidFill>
                <a:latin typeface="Arial" panose="020B0604020202020204" pitchFamily="34" charset="0"/>
                <a:cs typeface="Arial" panose="020B0604020202020204" pitchFamily="34" charset="0"/>
              </a:rPr>
              <a:t> </a:t>
            </a:r>
            <a:r>
              <a:rPr lang="en-US" sz="4400" b="1" dirty="0" err="1" smtClean="0">
                <a:solidFill>
                  <a:srgbClr val="05665C"/>
                </a:solidFill>
                <a:latin typeface="Arial" panose="020B0604020202020204" pitchFamily="34" charset="0"/>
                <a:cs typeface="Arial" panose="020B0604020202020204" pitchFamily="34" charset="0"/>
              </a:rPr>
              <a:t>bào</a:t>
            </a:r>
            <a:endParaRPr lang="en-US" sz="4400" b="1" dirty="0">
              <a:solidFill>
                <a:srgbClr val="05665C"/>
              </a:solidFill>
              <a:latin typeface="Arial" panose="020B0604020202020204" pitchFamily="34" charset="0"/>
              <a:cs typeface="Arial" panose="020B0604020202020204" pitchFamily="34" charset="0"/>
            </a:endParaRPr>
          </a:p>
        </p:txBody>
      </p:sp>
      <p:sp>
        <p:nvSpPr>
          <p:cNvPr id="9" name="Rectangle 8"/>
          <p:cNvSpPr/>
          <p:nvPr/>
        </p:nvSpPr>
        <p:spPr>
          <a:xfrm>
            <a:off x="2743200" y="5581651"/>
            <a:ext cx="14097000" cy="4154984"/>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Công nghệ lạnh đông làm sống tế bào giúp bảo quản sản phẩm ở nhiệt độ đóng băng mà không phá vỡ cấu trúc tế bào, tế bào vẫn có thể hoạt động trở lại sau khi rã đông và không bị mất đi hương vị của sản phẩm.</a:t>
            </a:r>
            <a:endParaRPr lang="en-US" sz="4400" dirty="0">
              <a:latin typeface="Arial" panose="020B0604020202020204" pitchFamily="34" charset="0"/>
              <a:cs typeface="Arial" panose="020B0604020202020204"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028700" y="-190500"/>
            <a:ext cx="3523908" cy="2023691"/>
            <a:chOff x="0" y="0"/>
            <a:chExt cx="2138577" cy="1228131"/>
          </a:xfrm>
        </p:grpSpPr>
        <p:sp>
          <p:nvSpPr>
            <p:cNvPr id="17" name="Freeform 17"/>
            <p:cNvSpPr/>
            <p:nvPr/>
          </p:nvSpPr>
          <p:spPr>
            <a:xfrm>
              <a:off x="0" y="0"/>
              <a:ext cx="2138577" cy="1228131"/>
            </a:xfrm>
            <a:custGeom>
              <a:avLst/>
              <a:gdLst/>
              <a:ahLst/>
              <a:cxnLst/>
              <a:rect l="l" t="t" r="r" b="b"/>
              <a:pathLst>
                <a:path w="2138577" h="1228131">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grpSp>
        <p:nvGrpSpPr>
          <p:cNvPr id="18" name="Group 18"/>
          <p:cNvGrpSpPr/>
          <p:nvPr/>
        </p:nvGrpSpPr>
        <p:grpSpPr>
          <a:xfrm>
            <a:off x="12707074" y="8572500"/>
            <a:ext cx="3523908" cy="2023691"/>
            <a:chOff x="0" y="0"/>
            <a:chExt cx="2138577" cy="1228131"/>
          </a:xfrm>
        </p:grpSpPr>
        <p:sp>
          <p:nvSpPr>
            <p:cNvPr id="19" name="Freeform 19"/>
            <p:cNvSpPr/>
            <p:nvPr/>
          </p:nvSpPr>
          <p:spPr>
            <a:xfrm>
              <a:off x="0" y="0"/>
              <a:ext cx="2138577" cy="1228131"/>
            </a:xfrm>
            <a:custGeom>
              <a:avLst/>
              <a:gdLst/>
              <a:ahLst/>
              <a:cxnLst/>
              <a:rect l="l" t="t" r="r" b="b"/>
              <a:pathLst>
                <a:path w="2138577" h="1228131">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sp>
        <p:nvSpPr>
          <p:cNvPr id="20" name="TextBox 19"/>
          <p:cNvSpPr txBox="1"/>
          <p:nvPr/>
        </p:nvSpPr>
        <p:spPr>
          <a:xfrm>
            <a:off x="1028700" y="643979"/>
            <a:ext cx="3552652"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028700" y="1875682"/>
            <a:ext cx="9963150" cy="7201972"/>
          </a:xfrm>
          <a:prstGeom prst="rect">
            <a:avLst/>
          </a:prstGeom>
        </p:spPr>
        <p:txBody>
          <a:bodyPr wrap="square">
            <a:spAutoFit/>
          </a:bodyPr>
          <a:lstStyle/>
          <a:p>
            <a:pPr algn="just">
              <a:lnSpc>
                <a:spcPct val="150000"/>
              </a:lnSpc>
            </a:pPr>
            <a:r>
              <a:rPr lang="fr-FR" sz="4400" dirty="0" err="1">
                <a:solidFill>
                  <a:srgbClr val="FF0000"/>
                </a:solidFill>
                <a:latin typeface="Arial" panose="020B0604020202020204" pitchFamily="34" charset="0"/>
                <a:cs typeface="Arial" panose="020B0604020202020204" pitchFamily="34" charset="0"/>
              </a:rPr>
              <a:t>Công</a:t>
            </a:r>
            <a:r>
              <a:rPr lang="fr-FR" sz="4400" dirty="0">
                <a:solidFill>
                  <a:srgbClr val="FF0000"/>
                </a:solidFill>
                <a:latin typeface="Arial" panose="020B0604020202020204" pitchFamily="34" charset="0"/>
                <a:cs typeface="Arial" panose="020B0604020202020204" pitchFamily="34" charset="0"/>
              </a:rPr>
              <a:t> </a:t>
            </a:r>
            <a:r>
              <a:rPr lang="fr-FR" sz="4400" dirty="0" err="1">
                <a:solidFill>
                  <a:srgbClr val="FF0000"/>
                </a:solidFill>
                <a:latin typeface="Arial" panose="020B0604020202020204" pitchFamily="34" charset="0"/>
                <a:cs typeface="Arial" panose="020B0604020202020204" pitchFamily="34" charset="0"/>
              </a:rPr>
              <a:t>nghệ</a:t>
            </a:r>
            <a:r>
              <a:rPr lang="fr-FR" sz="4400" dirty="0">
                <a:solidFill>
                  <a:srgbClr val="FF0000"/>
                </a:solidFill>
                <a:latin typeface="Arial" panose="020B0604020202020204" pitchFamily="34" charset="0"/>
                <a:cs typeface="Arial" panose="020B0604020202020204" pitchFamily="34" charset="0"/>
              </a:rPr>
              <a:t> CAS </a:t>
            </a:r>
            <a:r>
              <a:rPr lang="fr-FR" sz="4400" dirty="0" err="1">
                <a:latin typeface="Arial" panose="020B0604020202020204" pitchFamily="34" charset="0"/>
                <a:cs typeface="Arial" panose="020B0604020202020204" pitchFamily="34" charset="0"/>
              </a:rPr>
              <a:t>sử</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dụng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nghệ</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lạnh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kết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hợp</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với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thiết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bị</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làm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tinh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thể</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nước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đóng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băng</a:t>
            </a:r>
            <a:r>
              <a:rPr lang="fr-FR" sz="4400" dirty="0">
                <a:latin typeface="Arial" panose="020B0604020202020204" pitchFamily="34" charset="0"/>
                <a:cs typeface="Arial" panose="020B0604020202020204" pitchFamily="34" charset="0"/>
              </a:rPr>
              <a:t> ở </a:t>
            </a:r>
            <a:r>
              <a:rPr lang="fr-FR" sz="4400" dirty="0" err="1">
                <a:latin typeface="Arial" panose="020B0604020202020204" pitchFamily="34" charset="0"/>
                <a:cs typeface="Arial" panose="020B0604020202020204" pitchFamily="34" charset="0"/>
              </a:rPr>
              <a:t>dạng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hạt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nhỏ</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tròn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không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góc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cạnh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Nhờ</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đó</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sản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phẩm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trồng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trọt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được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lạnh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nhanh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mà</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không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phá</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vỡ</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cấu</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trúc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tế</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bào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và</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không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làm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mất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hương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vị</a:t>
            </a:r>
            <a:r>
              <a:rPr lang="fr-FR"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10" name="Google Shape;2694;p48"/>
          <p:cNvPicPr preferRelativeResize="0"/>
          <p:nvPr/>
        </p:nvPicPr>
        <p:blipFill rotWithShape="1">
          <a:blip r:embed="rId2">
            <a:extLst>
              <a:ext uri="{28A0092B-C50C-407E-A947-70E740481C1C}">
                <a14:useLocalDpi xmlns:a14="http://schemas.microsoft.com/office/drawing/2010/main" val="0"/>
              </a:ext>
            </a:extLst>
          </a:blip>
          <a:srcRect l="20993" r="32822"/>
          <a:stretch/>
        </p:blipFill>
        <p:spPr>
          <a:xfrm>
            <a:off x="11658600" y="2234861"/>
            <a:ext cx="5620856" cy="6842793"/>
          </a:xfrm>
          <a:prstGeom prst="roundRect">
            <a:avLst>
              <a:gd name="adj" fmla="val 6069"/>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5774" y="0"/>
            <a:ext cx="2781300" cy="2781300"/>
          </a:xfrm>
          <a:prstGeom prst="rect">
            <a:avLst/>
          </a:prstGeom>
        </p:spPr>
      </p:pic>
    </p:spTree>
    <p:extLst>
      <p:ext uri="{BB962C8B-B14F-4D97-AF65-F5344CB8AC3E}">
        <p14:creationId xmlns:p14="http://schemas.microsoft.com/office/powerpoint/2010/main" val="4571678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95300"/>
            <a:ext cx="16002000" cy="2123658"/>
          </a:xfrm>
          <a:prstGeom prst="rect">
            <a:avLst/>
          </a:prstGeom>
        </p:spPr>
        <p:txBody>
          <a:bodyPr wrap="square">
            <a:spAutoFit/>
          </a:bodyPr>
          <a:lstStyle/>
          <a:p>
            <a:pPr marL="742950" indent="-742950" algn="just">
              <a:lnSpc>
                <a:spcPct val="150000"/>
              </a:lnSpc>
              <a:buFont typeface="+mj-lt"/>
              <a:buAutoNum type="alphaLcParenR" startAt="3"/>
            </a:pPr>
            <a:r>
              <a:rPr lang="en-US" sz="4400" b="1" dirty="0" err="1" smtClean="0">
                <a:solidFill>
                  <a:schemeClr val="accent1">
                    <a:lumMod val="75000"/>
                  </a:schemeClr>
                </a:solidFill>
                <a:latin typeface="Arial" panose="020B0604020202020204" pitchFamily="34" charset="0"/>
                <a:cs typeface="Arial" panose="020B0604020202020204" pitchFamily="34" charset="0"/>
              </a:rPr>
              <a:t>Công</a:t>
            </a:r>
            <a:r>
              <a:rPr lang="en-US" sz="4400" b="1" dirty="0" smtClean="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nghệ</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bảo</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quản</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trong</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điều</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kiện</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khí</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quyển</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biến</a:t>
            </a:r>
            <a:r>
              <a:rPr lang="en-US" sz="4400" b="1" dirty="0">
                <a:solidFill>
                  <a:schemeClr val="accent1">
                    <a:lumMod val="75000"/>
                  </a:schemeClr>
                </a:solidFill>
                <a:latin typeface="Arial" panose="020B0604020202020204" pitchFamily="34" charset="0"/>
                <a:cs typeface="Arial" panose="020B0604020202020204" pitchFamily="34" charset="0"/>
              </a:rPr>
              <a:t> </a:t>
            </a:r>
            <a:r>
              <a:rPr lang="en-US" sz="4400" b="1" dirty="0" err="1">
                <a:solidFill>
                  <a:schemeClr val="accent1">
                    <a:lumMod val="75000"/>
                  </a:schemeClr>
                </a:solidFill>
                <a:latin typeface="Arial" panose="020B0604020202020204" pitchFamily="34" charset="0"/>
                <a:cs typeface="Arial" panose="020B0604020202020204" pitchFamily="34" charset="0"/>
              </a:rPr>
              <a:t>đổi</a:t>
            </a:r>
            <a:r>
              <a:rPr lang="en-US" sz="4400" b="1" dirty="0">
                <a:solidFill>
                  <a:schemeClr val="accent1">
                    <a:lumMod val="75000"/>
                  </a:schemeClr>
                </a:solidFill>
                <a:latin typeface="Arial" panose="020B0604020202020204" pitchFamily="34" charset="0"/>
                <a:cs typeface="Arial" panose="020B0604020202020204" pitchFamily="34" charset="0"/>
              </a:rPr>
              <a:t> (MAP)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424645"/>
            <a:ext cx="4495800" cy="4880310"/>
          </a:xfrm>
          <a:prstGeom prst="rect">
            <a:avLst/>
          </a:prstGeom>
        </p:spPr>
      </p:pic>
      <p:grpSp>
        <p:nvGrpSpPr>
          <p:cNvPr id="9" name="Group 8"/>
          <p:cNvGrpSpPr/>
          <p:nvPr/>
        </p:nvGrpSpPr>
        <p:grpSpPr>
          <a:xfrm>
            <a:off x="4343398" y="2781300"/>
            <a:ext cx="12420601" cy="4772442"/>
            <a:chOff x="4343398" y="2781300"/>
            <a:chExt cx="12420601" cy="4772442"/>
          </a:xfrm>
        </p:grpSpPr>
        <p:grpSp>
          <p:nvGrpSpPr>
            <p:cNvPr id="4" name="Group 11"/>
            <p:cNvGrpSpPr/>
            <p:nvPr/>
          </p:nvGrpSpPr>
          <p:grpSpPr>
            <a:xfrm flipH="1">
              <a:off x="4343398" y="2781300"/>
              <a:ext cx="12420601" cy="4772442"/>
              <a:chOff x="0" y="0"/>
              <a:chExt cx="6238240" cy="2012950"/>
            </a:xfrm>
            <a:solidFill>
              <a:schemeClr val="accent3">
                <a:lumMod val="40000"/>
                <a:lumOff val="60000"/>
              </a:schemeClr>
            </a:solidFill>
          </p:grpSpPr>
          <p:sp>
            <p:nvSpPr>
              <p:cNvPr id="5"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8" name="Rectangle 7"/>
            <p:cNvSpPr/>
            <p:nvPr/>
          </p:nvSpPr>
          <p:spPr>
            <a:xfrm>
              <a:off x="6148663" y="3086100"/>
              <a:ext cx="10210800" cy="4154984"/>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Đọc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thông</a:t>
              </a:r>
              <a:r>
                <a:rPr lang="en-US" sz="4400" dirty="0" smtClean="0">
                  <a:latin typeface="Arial" panose="020B0604020202020204" pitchFamily="34" charset="0"/>
                  <a:cs typeface="Arial" panose="020B0604020202020204" pitchFamily="34" charset="0"/>
                </a:rPr>
                <a:t> tin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cho</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biết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Công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quyển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đổi</a:t>
              </a:r>
              <a:r>
                <a:rPr lang="en-US" sz="4400" dirty="0">
                  <a:latin typeface="Arial" panose="020B0604020202020204" pitchFamily="34" charset="0"/>
                  <a:cs typeface="Arial" panose="020B0604020202020204" pitchFamily="34" charset="0"/>
                </a:rPr>
                <a:t> (MAP)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phẩm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grpSp>
      <p:pic>
        <p:nvPicPr>
          <p:cNvPr id="10" name="Picture 9"/>
          <p:cNvPicPr>
            <a:picLocks noChangeAspect="1"/>
          </p:cNvPicPr>
          <p:nvPr/>
        </p:nvPicPr>
        <p:blipFill>
          <a:blip r:embed="rId3"/>
          <a:stretch>
            <a:fillRect/>
          </a:stretch>
        </p:blipFill>
        <p:spPr>
          <a:xfrm>
            <a:off x="3957385" y="3305262"/>
            <a:ext cx="871797" cy="134610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11000" y="6057900"/>
            <a:ext cx="6048928" cy="6048928"/>
          </a:xfrm>
          <a:prstGeom prst="rect">
            <a:avLst/>
          </a:prstGeom>
        </p:spPr>
      </p:pic>
    </p:spTree>
    <p:extLst>
      <p:ext uri="{BB962C8B-B14F-4D97-AF65-F5344CB8AC3E}">
        <p14:creationId xmlns:p14="http://schemas.microsoft.com/office/powerpoint/2010/main" val="2175241570"/>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40" b="26240"/>
          <a:stretch>
            <a:fillRect/>
          </a:stretch>
        </p:blipFill>
        <p:spPr>
          <a:xfrm>
            <a:off x="0" y="0"/>
            <a:ext cx="10475885" cy="3316594"/>
          </a:xfrm>
          <a:prstGeom prst="rect">
            <a:avLst/>
          </a:prstGeom>
        </p:spPr>
      </p:pic>
      <p:pic>
        <p:nvPicPr>
          <p:cNvPr id="3" name="Picture 3"/>
          <p:cNvPicPr>
            <a:picLocks noChangeAspect="1"/>
          </p:cNvPicPr>
          <p:nvPr/>
        </p:nvPicPr>
        <p:blipFill rotWithShape="1">
          <a:blip r:embed="rId3">
            <a:extLst>
              <a:ext uri="{28A0092B-C50C-407E-A947-70E740481C1C}">
                <a14:useLocalDpi xmlns:a14="http://schemas.microsoft.com/office/drawing/2010/main" val="0"/>
              </a:ext>
            </a:extLst>
          </a:blip>
          <a:srcRect r="18119"/>
          <a:stretch/>
        </p:blipFill>
        <p:spPr>
          <a:xfrm>
            <a:off x="14500158" y="1"/>
            <a:ext cx="3787842" cy="3316594"/>
          </a:xfrm>
          <a:prstGeom prst="rect">
            <a:avLst/>
          </a:prstGeom>
        </p:spPr>
      </p:pic>
      <p:grpSp>
        <p:nvGrpSpPr>
          <p:cNvPr id="8" name="Group 8"/>
          <p:cNvGrpSpPr/>
          <p:nvPr/>
        </p:nvGrpSpPr>
        <p:grpSpPr>
          <a:xfrm>
            <a:off x="10475885" y="0"/>
            <a:ext cx="4376980" cy="3316594"/>
            <a:chOff x="0" y="0"/>
            <a:chExt cx="1152785" cy="873506"/>
          </a:xfrm>
        </p:grpSpPr>
        <p:sp>
          <p:nvSpPr>
            <p:cNvPr id="9" name="Freeform 9"/>
            <p:cNvSpPr/>
            <p:nvPr/>
          </p:nvSpPr>
          <p:spPr>
            <a:xfrm>
              <a:off x="0" y="0"/>
              <a:ext cx="1152785" cy="873506"/>
            </a:xfrm>
            <a:custGeom>
              <a:avLst/>
              <a:gdLst/>
              <a:ahLst/>
              <a:cxnLst/>
              <a:rect l="l" t="t" r="r" b="b"/>
              <a:pathLst>
                <a:path w="1152785" h="873506">
                  <a:moveTo>
                    <a:pt x="0" y="0"/>
                  </a:moveTo>
                  <a:lnTo>
                    <a:pt x="1152785" y="0"/>
                  </a:lnTo>
                  <a:lnTo>
                    <a:pt x="1152785" y="873506"/>
                  </a:lnTo>
                  <a:lnTo>
                    <a:pt x="0" y="873506"/>
                  </a:lnTo>
                  <a:close/>
                </a:path>
              </a:pathLst>
            </a:custGeom>
            <a:solidFill>
              <a:srgbClr val="30B4A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0652238" y="642634"/>
            <a:ext cx="4024273" cy="1905843"/>
          </a:xfrm>
          <a:prstGeom prst="rect">
            <a:avLst/>
          </a:prstGeom>
        </p:spPr>
        <p:txBody>
          <a:bodyPr wrap="square" lIns="0" tIns="0" rIns="0" bIns="0" rtlCol="0" anchor="t">
            <a:spAutoFit/>
          </a:bodyPr>
          <a:lstStyle/>
          <a:p>
            <a:pPr algn="ctr">
              <a:lnSpc>
                <a:spcPct val="150000"/>
              </a:lnSpc>
            </a:pPr>
            <a:r>
              <a:rPr lang="en-US" sz="4400" b="1" dirty="0" err="1" smtClean="0">
                <a:solidFill>
                  <a:schemeClr val="bg1"/>
                </a:solidFill>
                <a:latin typeface="Arial" panose="020B0604020202020204" pitchFamily="34" charset="0"/>
                <a:cs typeface="Arial" panose="020B0604020202020204" pitchFamily="34" charset="0"/>
              </a:rPr>
              <a:t>Một</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số</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lưu</a:t>
            </a:r>
            <a:r>
              <a:rPr lang="en-US" sz="4400" b="1" dirty="0" smtClean="0">
                <a:solidFill>
                  <a:schemeClr val="bg1"/>
                </a:solidFill>
                <a:latin typeface="Arial" panose="020B0604020202020204" pitchFamily="34" charset="0"/>
                <a:cs typeface="Arial" panose="020B0604020202020204" pitchFamily="34" charset="0"/>
              </a:rPr>
              <a:t> ý </a:t>
            </a:r>
            <a:r>
              <a:rPr lang="en-US" sz="4400" b="1" dirty="0" err="1" smtClean="0">
                <a:solidFill>
                  <a:schemeClr val="bg1"/>
                </a:solidFill>
                <a:latin typeface="Arial" panose="020B0604020202020204" pitchFamily="34" charset="0"/>
                <a:cs typeface="Arial" panose="020B0604020202020204" pitchFamily="34" charset="0"/>
              </a:rPr>
              <a:t>khi</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thu</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hoạch</a:t>
            </a:r>
            <a:r>
              <a:rPr lang="en-US" sz="4400" b="1" dirty="0">
                <a:solidFill>
                  <a:schemeClr val="bg1"/>
                </a:solidFill>
                <a:latin typeface="Arial" panose="020B0604020202020204" pitchFamily="34" charset="0"/>
                <a:cs typeface="Arial" panose="020B0604020202020204" pitchFamily="34" charset="0"/>
              </a:rPr>
              <a:t>:</a:t>
            </a:r>
          </a:p>
        </p:txBody>
      </p:sp>
      <p:grpSp>
        <p:nvGrpSpPr>
          <p:cNvPr id="12" name="Group 11"/>
          <p:cNvGrpSpPr/>
          <p:nvPr/>
        </p:nvGrpSpPr>
        <p:grpSpPr>
          <a:xfrm>
            <a:off x="2597477" y="3978277"/>
            <a:ext cx="838200" cy="841355"/>
            <a:chOff x="1045881" y="1073278"/>
            <a:chExt cx="536097" cy="538115"/>
          </a:xfrm>
        </p:grpSpPr>
        <p:pic>
          <p:nvPicPr>
            <p:cNvPr id="13"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5881" y="1073278"/>
              <a:ext cx="536097" cy="538115"/>
            </a:xfrm>
            <a:prstGeom prst="rect">
              <a:avLst/>
            </a:prstGeom>
          </p:spPr>
        </p:pic>
        <p:pic>
          <p:nvPicPr>
            <p:cNvPr id="14"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2779" y="1207807"/>
              <a:ext cx="357551" cy="269057"/>
            </a:xfrm>
            <a:prstGeom prst="rect">
              <a:avLst/>
            </a:prstGeom>
          </p:spPr>
        </p:pic>
      </p:grpSp>
      <p:sp>
        <p:nvSpPr>
          <p:cNvPr id="15" name="Rectangle 14"/>
          <p:cNvSpPr/>
          <p:nvPr/>
        </p:nvSpPr>
        <p:spPr>
          <a:xfrm>
            <a:off x="3962400" y="3978277"/>
            <a:ext cx="8443337"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phẩm</a:t>
            </a:r>
            <a:r>
              <a:rPr lang="en-US" sz="4400" dirty="0">
                <a:latin typeface="Arial" panose="020B0604020202020204" pitchFamily="34" charset="0"/>
                <a:cs typeface="Arial" panose="020B0604020202020204" pitchFamily="34" charset="0"/>
              </a:rPr>
              <a:t>.</a:t>
            </a:r>
          </a:p>
        </p:txBody>
      </p:sp>
      <p:grpSp>
        <p:nvGrpSpPr>
          <p:cNvPr id="16" name="Group 15"/>
          <p:cNvGrpSpPr/>
          <p:nvPr/>
        </p:nvGrpSpPr>
        <p:grpSpPr>
          <a:xfrm>
            <a:off x="2597477" y="5550411"/>
            <a:ext cx="838200" cy="841355"/>
            <a:chOff x="1045881" y="1073278"/>
            <a:chExt cx="536097" cy="538115"/>
          </a:xfrm>
        </p:grpSpPr>
        <p:pic>
          <p:nvPicPr>
            <p:cNvPr id="17"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5881" y="1073278"/>
              <a:ext cx="536097" cy="538115"/>
            </a:xfrm>
            <a:prstGeom prst="rect">
              <a:avLst/>
            </a:prstGeom>
          </p:spPr>
        </p:pic>
        <p:pic>
          <p:nvPicPr>
            <p:cNvPr id="18"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2779" y="1207807"/>
              <a:ext cx="357551" cy="269057"/>
            </a:xfrm>
            <a:prstGeom prst="rect">
              <a:avLst/>
            </a:prstGeom>
          </p:spPr>
        </p:pic>
      </p:grpSp>
      <p:grpSp>
        <p:nvGrpSpPr>
          <p:cNvPr id="19" name="Group 18"/>
          <p:cNvGrpSpPr/>
          <p:nvPr/>
        </p:nvGrpSpPr>
        <p:grpSpPr>
          <a:xfrm>
            <a:off x="2597477" y="7087187"/>
            <a:ext cx="838200" cy="841355"/>
            <a:chOff x="1045881" y="1073278"/>
            <a:chExt cx="536097" cy="538115"/>
          </a:xfrm>
        </p:grpSpPr>
        <p:pic>
          <p:nvPicPr>
            <p:cNvPr id="20"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5881" y="1073278"/>
              <a:ext cx="536097" cy="538115"/>
            </a:xfrm>
            <a:prstGeom prst="rect">
              <a:avLst/>
            </a:prstGeom>
          </p:spPr>
        </p:pic>
        <p:pic>
          <p:nvPicPr>
            <p:cNvPr id="21"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2779" y="1207807"/>
              <a:ext cx="357551" cy="269057"/>
            </a:xfrm>
            <a:prstGeom prst="rect">
              <a:avLst/>
            </a:prstGeom>
          </p:spPr>
        </p:pic>
      </p:grpSp>
      <p:grpSp>
        <p:nvGrpSpPr>
          <p:cNvPr id="22" name="Group 21"/>
          <p:cNvGrpSpPr/>
          <p:nvPr/>
        </p:nvGrpSpPr>
        <p:grpSpPr>
          <a:xfrm>
            <a:off x="2597477" y="8623963"/>
            <a:ext cx="838200" cy="841355"/>
            <a:chOff x="1045881" y="1073278"/>
            <a:chExt cx="536097" cy="538115"/>
          </a:xfrm>
        </p:grpSpPr>
        <p:pic>
          <p:nvPicPr>
            <p:cNvPr id="23"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5881" y="1073278"/>
              <a:ext cx="536097" cy="538115"/>
            </a:xfrm>
            <a:prstGeom prst="rect">
              <a:avLst/>
            </a:prstGeom>
          </p:spPr>
        </p:pic>
        <p:pic>
          <p:nvPicPr>
            <p:cNvPr id="24"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2779" y="1207807"/>
              <a:ext cx="357551" cy="269057"/>
            </a:xfrm>
            <a:prstGeom prst="rect">
              <a:avLst/>
            </a:prstGeom>
          </p:spPr>
        </p:pic>
      </p:grpSp>
      <p:sp>
        <p:nvSpPr>
          <p:cNvPr id="25" name="Rectangle 24"/>
          <p:cNvSpPr/>
          <p:nvPr/>
        </p:nvSpPr>
        <p:spPr>
          <a:xfrm>
            <a:off x="3962400" y="4864079"/>
            <a:ext cx="12276118" cy="1988237"/>
          </a:xfrm>
          <a:prstGeom prst="rect">
            <a:avLst/>
          </a:prstGeom>
        </p:spPr>
        <p:txBody>
          <a:bodyPr wrap="square">
            <a:spAutoFit/>
          </a:bodyPr>
          <a:lstStyle/>
          <a:p>
            <a:pPr algn="just">
              <a:lnSpc>
                <a:spcPct val="140000"/>
              </a:lnSpc>
            </a:pPr>
            <a:r>
              <a:rPr lang="vi-VN" sz="4400" dirty="0">
                <a:latin typeface="Arial" panose="020B0604020202020204" pitchFamily="34" charset="0"/>
                <a:cs typeface="Arial" panose="020B0604020202020204" pitchFamily="34" charset="0"/>
              </a:rPr>
              <a:t>Thu hoạch đúng kĩ thuật. Khi thu hoạch không gây tổn thương cho sản phẩm. </a:t>
            </a:r>
            <a:endParaRPr lang="en-US" sz="4400" dirty="0">
              <a:latin typeface="Arial" panose="020B0604020202020204" pitchFamily="34" charset="0"/>
              <a:cs typeface="Arial" panose="020B0604020202020204" pitchFamily="34" charset="0"/>
            </a:endParaRPr>
          </a:p>
        </p:txBody>
      </p:sp>
      <p:sp>
        <p:nvSpPr>
          <p:cNvPr id="26" name="Rectangle 25"/>
          <p:cNvSpPr/>
          <p:nvPr/>
        </p:nvSpPr>
        <p:spPr>
          <a:xfrm>
            <a:off x="3962400" y="7087187"/>
            <a:ext cx="1227611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Lựa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loại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phẩm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hoạch</a:t>
            </a:r>
            <a:r>
              <a:rPr lang="en-US" sz="4400" dirty="0">
                <a:latin typeface="Arial" panose="020B0604020202020204" pitchFamily="34" charset="0"/>
                <a:cs typeface="Arial" panose="020B0604020202020204" pitchFamily="34" charset="0"/>
              </a:rPr>
              <a:t>.</a:t>
            </a:r>
          </a:p>
        </p:txBody>
      </p:sp>
      <p:sp>
        <p:nvSpPr>
          <p:cNvPr id="27" name="Rectangle 26"/>
          <p:cNvSpPr/>
          <p:nvPr/>
        </p:nvSpPr>
        <p:spPr>
          <a:xfrm>
            <a:off x="3962400" y="8607775"/>
            <a:ext cx="10862269"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Bảo quản sản phẩm trong điều kiện tối ưu.</a:t>
            </a:r>
            <a:endParaRPr lang="en-US" sz="44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52" t="25830" r="5797"/>
          <a:stretch>
            <a:fillRect/>
          </a:stretch>
        </p:blipFill>
        <p:spPr>
          <a:xfrm>
            <a:off x="0" y="0"/>
            <a:ext cx="18288000" cy="10287000"/>
          </a:xfrm>
          <a:prstGeom prst="rect">
            <a:avLst/>
          </a:prstGeom>
        </p:spPr>
      </p:pic>
      <p:grpSp>
        <p:nvGrpSpPr>
          <p:cNvPr id="3" name="Group 3"/>
          <p:cNvGrpSpPr/>
          <p:nvPr/>
        </p:nvGrpSpPr>
        <p:grpSpPr>
          <a:xfrm>
            <a:off x="838200" y="952500"/>
            <a:ext cx="16535400" cy="8458200"/>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13" name="AutoShape 13"/>
          <p:cNvSpPr/>
          <p:nvPr/>
        </p:nvSpPr>
        <p:spPr>
          <a:xfrm rot="5400000">
            <a:off x="15307919" y="8417186"/>
            <a:ext cx="571508" cy="0"/>
          </a:xfrm>
          <a:prstGeom prst="line">
            <a:avLst/>
          </a:prstGeom>
          <a:ln w="76200" cap="rnd">
            <a:solidFill>
              <a:srgbClr val="FFFFFF"/>
            </a:solidFill>
            <a:prstDash val="solid"/>
            <a:headEnd type="none" w="sm" len="sm"/>
            <a:tailEnd type="arrow" w="med" len="sm"/>
          </a:ln>
        </p:spPr>
      </p:sp>
      <p:sp>
        <p:nvSpPr>
          <p:cNvPr id="15" name="Round Same Side Corner Rectangle 14"/>
          <p:cNvSpPr/>
          <p:nvPr/>
        </p:nvSpPr>
        <p:spPr>
          <a:xfrm flipV="1">
            <a:off x="6700795" y="952500"/>
            <a:ext cx="5003525" cy="1143000"/>
          </a:xfrm>
          <a:prstGeom prst="round2SameRect">
            <a:avLst>
              <a:gd name="adj1" fmla="val 43334"/>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62800" y="1183127"/>
            <a:ext cx="4191000" cy="769441"/>
          </a:xfrm>
          <a:prstGeom prst="rect">
            <a:avLst/>
          </a:prstGeom>
          <a:noFill/>
        </p:spPr>
        <p:txBody>
          <a:bodyPr wrap="square" rtlCol="0">
            <a:spAutoFit/>
          </a:bodyPr>
          <a:lstStyle/>
          <a:p>
            <a:pPr algn="ctr"/>
            <a:endParaRPr lang="en-US" sz="4400" b="1">
              <a:latin typeface="Arial" panose="020B0604020202020204" pitchFamily="34" charset="0"/>
              <a:cs typeface="Arial" panose="020B0604020202020204" pitchFamily="34" charset="0"/>
            </a:endParaRPr>
          </a:p>
        </p:txBody>
      </p:sp>
      <p:sp>
        <p:nvSpPr>
          <p:cNvPr id="9" name="TextBox 8"/>
          <p:cNvSpPr txBox="1"/>
          <p:nvPr/>
        </p:nvSpPr>
        <p:spPr>
          <a:xfrm>
            <a:off x="7311322" y="1139279"/>
            <a:ext cx="3893956"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1943100" y="2057399"/>
            <a:ext cx="14325600" cy="4154984"/>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Công nghệ bảo quản trong điều kiện khí quyển biến đổi (MAP) có tác dụng giúp hạn chế hô hấp, hạn chế sự phát triển của vi sinh vật, duy trì chất lượng và kéo dài thời gian bảo quản sản phẩm.</a:t>
            </a:r>
            <a:endParaRPr lang="en-US" sz="4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116" y="6097047"/>
            <a:ext cx="7137767" cy="3232316"/>
          </a:xfrm>
          <a:prstGeom prst="rect">
            <a:avLst/>
          </a:prstGeom>
        </p:spPr>
      </p:pic>
    </p:spTree>
    <p:extLst>
      <p:ext uri="{BB962C8B-B14F-4D97-AF65-F5344CB8AC3E}">
        <p14:creationId xmlns:p14="http://schemas.microsoft.com/office/powerpoint/2010/main" val="5497133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976985" y="3048714"/>
            <a:ext cx="12967869" cy="1650751"/>
            <a:chOff x="2976985" y="3048714"/>
            <a:chExt cx="12967869" cy="1650751"/>
          </a:xfrm>
        </p:grpSpPr>
        <p:sp>
          <p:nvSpPr>
            <p:cNvPr id="4" name="Rounded Rectangle 3"/>
            <p:cNvSpPr/>
            <p:nvPr/>
          </p:nvSpPr>
          <p:spPr>
            <a:xfrm>
              <a:off x="2976985" y="3048714"/>
              <a:ext cx="12967869" cy="1650751"/>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50268" y="3503706"/>
              <a:ext cx="10899763" cy="769441"/>
            </a:xfrm>
            <a:prstGeom prst="rect">
              <a:avLst/>
            </a:prstGeom>
          </p:spPr>
          <p:txBody>
            <a:bodyPr wrap="square">
              <a:spAutoFit/>
            </a:bodyPr>
            <a:lstStyle/>
            <a:p>
              <a:pPr algn="just"/>
              <a:r>
                <a:rPr lang="fr-FR" sz="4400" dirty="0" err="1">
                  <a:latin typeface="Arial" panose="020B0604020202020204" pitchFamily="34" charset="0"/>
                  <a:cs typeface="Arial" panose="020B0604020202020204" pitchFamily="34" charset="0"/>
                </a:rPr>
                <a:t>Công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nghệ</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bảo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quản</a:t>
              </a:r>
              <a:r>
                <a:rPr lang="fr-FR" sz="4400" dirty="0">
                  <a:latin typeface="Arial" panose="020B0604020202020204" pitchFamily="34" charset="0"/>
                  <a:cs typeface="Arial" panose="020B0604020202020204" pitchFamily="34" charset="0"/>
                </a:rPr>
                <a:t> CA </a:t>
              </a:r>
              <a:r>
                <a:rPr lang="fr-FR" sz="4400" dirty="0" err="1">
                  <a:latin typeface="Arial" panose="020B0604020202020204" pitchFamily="34" charset="0"/>
                  <a:cs typeface="Arial" panose="020B0604020202020204" pitchFamily="34" charset="0"/>
                </a:rPr>
                <a:t>có</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tác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dụng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gì</a:t>
              </a:r>
              <a:r>
                <a:rPr lang="fr-FR"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sp>
        <p:nvSpPr>
          <p:cNvPr id="2" name="Rectangle 1"/>
          <p:cNvSpPr/>
          <p:nvPr/>
        </p:nvSpPr>
        <p:spPr>
          <a:xfrm>
            <a:off x="1219200" y="419100"/>
            <a:ext cx="15468600" cy="1998176"/>
          </a:xfrm>
          <a:prstGeom prst="rect">
            <a:avLst/>
          </a:prstGeom>
        </p:spPr>
        <p:txBody>
          <a:bodyPr wrap="square">
            <a:spAutoFit/>
          </a:bodyPr>
          <a:lstStyle/>
          <a:p>
            <a:pPr marL="742950" indent="-742950" algn="just">
              <a:lnSpc>
                <a:spcPct val="150000"/>
              </a:lnSpc>
              <a:buFont typeface="+mj-lt"/>
              <a:buAutoNum type="alphaLcParenR" startAt="4"/>
            </a:pPr>
            <a:r>
              <a:rPr lang="vi-VN" sz="4400" b="1" dirty="0" smtClean="0">
                <a:solidFill>
                  <a:schemeClr val="accent6">
                    <a:lumMod val="75000"/>
                  </a:schemeClr>
                </a:solidFill>
                <a:latin typeface="Arial" panose="020B0604020202020204" pitchFamily="34" charset="0"/>
                <a:cs typeface="Arial" panose="020B0604020202020204" pitchFamily="34" charset="0"/>
              </a:rPr>
              <a:t>Công </a:t>
            </a:r>
            <a:r>
              <a:rPr lang="vi-VN" sz="4400" b="1" dirty="0">
                <a:solidFill>
                  <a:schemeClr val="accent6">
                    <a:lumMod val="75000"/>
                  </a:schemeClr>
                </a:solidFill>
                <a:latin typeface="Arial" panose="020B0604020202020204" pitchFamily="34" charset="0"/>
                <a:cs typeface="Arial" panose="020B0604020202020204" pitchFamily="34" charset="0"/>
              </a:rPr>
              <a:t>nghệ bảo quản trong điều kiện khí quyển được kiểm soát (CA)</a:t>
            </a:r>
            <a:endParaRPr lang="en-US" sz="4400" b="1" dirty="0">
              <a:solidFill>
                <a:schemeClr val="accent6">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423992" y="2417276"/>
            <a:ext cx="2631455" cy="2324120"/>
          </a:xfrm>
          <a:prstGeom prst="rect">
            <a:avLst/>
          </a:prstGeom>
        </p:spPr>
      </p:pic>
      <p:sp>
        <p:nvSpPr>
          <p:cNvPr id="7" name="Rectangle 6"/>
          <p:cNvSpPr/>
          <p:nvPr/>
        </p:nvSpPr>
        <p:spPr>
          <a:xfrm>
            <a:off x="2096170" y="5009721"/>
            <a:ext cx="13714659" cy="4154984"/>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Công nghệ bảo quản CA có tác dụng </a:t>
            </a:r>
            <a:r>
              <a:rPr lang="vi-VN" sz="4400" dirty="0" smtClean="0">
                <a:latin typeface="Arial" panose="020B0604020202020204" pitchFamily="34" charset="0"/>
                <a:cs typeface="Arial" panose="020B0604020202020204" pitchFamily="34" charset="0"/>
              </a:rPr>
              <a:t>hạn </a:t>
            </a:r>
            <a:r>
              <a:rPr lang="vi-VN" sz="4400" dirty="0">
                <a:latin typeface="Arial" panose="020B0604020202020204" pitchFamily="34" charset="0"/>
                <a:cs typeface="Arial" panose="020B0604020202020204" pitchFamily="34" charset="0"/>
              </a:rPr>
              <a:t>chế hô hấp, hạn chế trao đổi chất, ức chế sự chín và già hoá, phòng chống sâu bệnh hại, duy trì dinh dưỡng và kéo dài thời gian bảo quản sản phẩm.</a:t>
            </a:r>
            <a:endParaRPr lang="en-US" sz="4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0600" y="7997171"/>
            <a:ext cx="2438400" cy="2438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85471" y="4295740"/>
            <a:ext cx="1598126" cy="159812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9400" y="6480872"/>
            <a:ext cx="4267208" cy="4267208"/>
          </a:xfrm>
          <a:prstGeom prst="rect">
            <a:avLst/>
          </a:prstGeom>
        </p:spPr>
      </p:pic>
      <p:sp>
        <p:nvSpPr>
          <p:cNvPr id="11" name="Circular Arrow 10"/>
          <p:cNvSpPr/>
          <p:nvPr/>
        </p:nvSpPr>
        <p:spPr>
          <a:xfrm rot="15671135" flipH="1">
            <a:off x="919059" y="4200165"/>
            <a:ext cx="1740056" cy="1789278"/>
          </a:xfrm>
          <a:prstGeom prst="circularArrow">
            <a:avLst>
              <a:gd name="adj1" fmla="val 12500"/>
              <a:gd name="adj2" fmla="val 1142319"/>
              <a:gd name="adj3" fmla="val 20457681"/>
              <a:gd name="adj4" fmla="val 12096829"/>
              <a:gd name="adj5" fmla="val 12500"/>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9283403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571498"/>
            <a:ext cx="11963400" cy="2936188"/>
          </a:xfrm>
          <a:prstGeom prst="rect">
            <a:avLst/>
          </a:prstGeom>
        </p:spPr>
        <p:txBody>
          <a:bodyPr wrap="square">
            <a:spAutoFit/>
          </a:bodyPr>
          <a:lstStyle/>
          <a:p>
            <a:pPr algn="just">
              <a:lnSpc>
                <a:spcPct val="140000"/>
              </a:lnSpc>
            </a:pPr>
            <a:r>
              <a:rPr lang="en-US" sz="4400" i="1" dirty="0" smtClean="0">
                <a:solidFill>
                  <a:srgbClr val="002060"/>
                </a:solidFill>
                <a:latin typeface="Arial" panose="020B0604020202020204" pitchFamily="34" charset="0"/>
                <a:cs typeface="Arial" panose="020B0604020202020204" pitchFamily="34" charset="0"/>
              </a:rPr>
              <a:t>Q</a:t>
            </a:r>
            <a:r>
              <a:rPr lang="vi-VN" sz="4400" i="1" dirty="0" smtClean="0">
                <a:solidFill>
                  <a:srgbClr val="002060"/>
                </a:solidFill>
                <a:latin typeface="Arial" panose="020B0604020202020204" pitchFamily="34" charset="0"/>
                <a:cs typeface="Arial" panose="020B0604020202020204" pitchFamily="34" charset="0"/>
              </a:rPr>
              <a:t>uan </a:t>
            </a:r>
            <a:r>
              <a:rPr lang="vi-VN" sz="4400" i="1" dirty="0">
                <a:solidFill>
                  <a:srgbClr val="002060"/>
                </a:solidFill>
                <a:latin typeface="Arial" panose="020B0604020202020204" pitchFamily="34" charset="0"/>
                <a:cs typeface="Arial" panose="020B0604020202020204" pitchFamily="34" charset="0"/>
              </a:rPr>
              <a:t>sát Hình 18.8 và trả lời câu hỏi: </a:t>
            </a:r>
            <a:endParaRPr lang="en-US" sz="4400" i="1" dirty="0" smtClean="0">
              <a:solidFill>
                <a:srgbClr val="002060"/>
              </a:solidFill>
              <a:latin typeface="Arial" panose="020B0604020202020204" pitchFamily="34" charset="0"/>
              <a:cs typeface="Arial" panose="020B0604020202020204" pitchFamily="34" charset="0"/>
            </a:endParaRPr>
          </a:p>
          <a:p>
            <a:pPr algn="just">
              <a:lnSpc>
                <a:spcPct val="140000"/>
              </a:lnSpc>
            </a:pPr>
            <a:r>
              <a:rPr lang="en-US" sz="4400" dirty="0">
                <a:latin typeface="Arial" panose="020B0604020202020204" pitchFamily="34" charset="0"/>
                <a:cs typeface="Arial" panose="020B0604020202020204" pitchFamily="34" charset="0"/>
              </a:rPr>
              <a:t>T</a:t>
            </a:r>
            <a:r>
              <a:rPr lang="vi-VN" sz="4400" dirty="0" smtClean="0">
                <a:latin typeface="Arial" panose="020B0604020202020204" pitchFamily="34" charset="0"/>
                <a:cs typeface="Arial" panose="020B0604020202020204" pitchFamily="34" charset="0"/>
              </a:rPr>
              <a:t>rong </a:t>
            </a:r>
            <a:r>
              <a:rPr lang="vi-VN" sz="4400" dirty="0">
                <a:latin typeface="Arial" panose="020B0604020202020204" pitchFamily="34" charset="0"/>
                <a:cs typeface="Arial" panose="020B0604020202020204" pitchFamily="34" charset="0"/>
              </a:rPr>
              <a:t>kho bảo quản CA, khí nào được điều chỉnh và điều chỉnh như thế nào?</a:t>
            </a:r>
          </a:p>
        </p:txBody>
      </p:sp>
      <p:pic>
        <p:nvPicPr>
          <p:cNvPr id="3" name="Picture 2"/>
          <p:cNvPicPr>
            <a:picLocks noChangeAspect="1"/>
          </p:cNvPicPr>
          <p:nvPr/>
        </p:nvPicPr>
        <p:blipFill>
          <a:blip r:embed="rId2"/>
          <a:stretch>
            <a:fillRect/>
          </a:stretch>
        </p:blipFill>
        <p:spPr>
          <a:xfrm>
            <a:off x="990600" y="995010"/>
            <a:ext cx="2017951" cy="2292295"/>
          </a:xfrm>
          <a:prstGeom prst="rect">
            <a:avLst/>
          </a:prstGeom>
        </p:spPr>
      </p:pic>
      <p:grpSp>
        <p:nvGrpSpPr>
          <p:cNvPr id="4" name="Group 2"/>
          <p:cNvGrpSpPr/>
          <p:nvPr/>
        </p:nvGrpSpPr>
        <p:grpSpPr>
          <a:xfrm>
            <a:off x="399375" y="8801100"/>
            <a:ext cx="1600200" cy="1790700"/>
            <a:chOff x="0" y="0"/>
            <a:chExt cx="1120102" cy="2770355"/>
          </a:xfrm>
        </p:grpSpPr>
        <p:sp>
          <p:nvSpPr>
            <p:cNvPr id="5"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6"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grpSp>
        <p:nvGrpSpPr>
          <p:cNvPr id="7" name="Group 2"/>
          <p:cNvGrpSpPr/>
          <p:nvPr/>
        </p:nvGrpSpPr>
        <p:grpSpPr>
          <a:xfrm>
            <a:off x="16306800" y="-323852"/>
            <a:ext cx="1600200" cy="1790700"/>
            <a:chOff x="0" y="0"/>
            <a:chExt cx="1120102" cy="2770355"/>
          </a:xfrm>
        </p:grpSpPr>
        <p:sp>
          <p:nvSpPr>
            <p:cNvPr id="8"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9"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575" y="3507686"/>
            <a:ext cx="9237227" cy="6424656"/>
          </a:xfrm>
          <a:prstGeom prst="rect">
            <a:avLst/>
          </a:prstGeom>
        </p:spPr>
      </p:pic>
      <p:sp>
        <p:nvSpPr>
          <p:cNvPr id="12" name="Rectangle 11"/>
          <p:cNvSpPr/>
          <p:nvPr/>
        </p:nvSpPr>
        <p:spPr>
          <a:xfrm>
            <a:off x="11634407" y="5150353"/>
            <a:ext cx="5469180" cy="3139321"/>
          </a:xfrm>
          <a:prstGeom prst="rect">
            <a:avLst/>
          </a:prstGeom>
        </p:spPr>
        <p:txBody>
          <a:bodyPr wrap="square">
            <a:spAutoFit/>
          </a:bodyPr>
          <a:lstStyle/>
          <a:p>
            <a:pPr algn="just">
              <a:lnSpc>
                <a:spcPct val="150000"/>
              </a:lnSpc>
            </a:pPr>
            <a:r>
              <a:rPr lang="fr-FR" sz="4400" dirty="0" err="1" smtClean="0">
                <a:latin typeface="Arial" panose="020B0604020202020204" pitchFamily="34" charset="0"/>
                <a:ea typeface="Calibri" panose="020F0502020204030204" pitchFamily="34" charset="0"/>
                <a:cs typeface="Arial" panose="020B0604020202020204" pitchFamily="34" charset="0"/>
              </a:rPr>
              <a:t>Tăng</a:t>
            </a:r>
            <a:r>
              <a:rPr lang="fr-FR" sz="4400" dirty="0" smtClean="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khí</a:t>
            </a:r>
            <a:r>
              <a:rPr lang="fr-FR" sz="4400" dirty="0">
                <a:latin typeface="Arial" panose="020B0604020202020204" pitchFamily="34" charset="0"/>
                <a:ea typeface="Calibri" panose="020F0502020204030204" pitchFamily="34" charset="0"/>
                <a:cs typeface="Arial" panose="020B0604020202020204" pitchFamily="34" charset="0"/>
              </a:rPr>
              <a:t> N</a:t>
            </a:r>
            <a:r>
              <a:rPr lang="fr-FR" sz="4400" baseline="-25000" dirty="0">
                <a:latin typeface="Arial" panose="020B0604020202020204" pitchFamily="34" charset="0"/>
                <a:ea typeface="Calibri" panose="020F0502020204030204" pitchFamily="34" charset="0"/>
                <a:cs typeface="Arial" panose="020B0604020202020204" pitchFamily="34" charset="0"/>
              </a:rPr>
              <a:t>2</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giảm</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khí</a:t>
            </a:r>
            <a:r>
              <a:rPr lang="fr-FR" sz="4400" dirty="0">
                <a:latin typeface="Arial" panose="020B0604020202020204" pitchFamily="34" charset="0"/>
                <a:ea typeface="Calibri" panose="020F0502020204030204" pitchFamily="34" charset="0"/>
                <a:cs typeface="Arial" panose="020B0604020202020204" pitchFamily="34" charset="0"/>
              </a:rPr>
              <a:t> O</a:t>
            </a:r>
            <a:r>
              <a:rPr lang="fr-FR" sz="4400" baseline="-25000" dirty="0">
                <a:latin typeface="Arial" panose="020B0604020202020204" pitchFamily="34" charset="0"/>
                <a:ea typeface="Calibri" panose="020F0502020204030204" pitchFamily="34" charset="0"/>
                <a:cs typeface="Arial" panose="020B0604020202020204" pitchFamily="34" charset="0"/>
              </a:rPr>
              <a:t>2</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tăng</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khí</a:t>
            </a:r>
            <a:r>
              <a:rPr lang="fr-FR" sz="4400" dirty="0">
                <a:latin typeface="Arial" panose="020B0604020202020204" pitchFamily="34" charset="0"/>
                <a:ea typeface="Calibri" panose="020F0502020204030204" pitchFamily="34" charset="0"/>
                <a:cs typeface="Arial" panose="020B0604020202020204" pitchFamily="34" charset="0"/>
              </a:rPr>
              <a:t> CO</a:t>
            </a:r>
            <a:r>
              <a:rPr lang="fr-FR" sz="4400" baseline="-25000" dirty="0">
                <a:latin typeface="Arial" panose="020B0604020202020204" pitchFamily="34" charset="0"/>
                <a:ea typeface="Calibri" panose="020F0502020204030204" pitchFamily="34" charset="0"/>
                <a:cs typeface="Arial" panose="020B0604020202020204" pitchFamily="34" charset="0"/>
              </a:rPr>
              <a:t>2</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giảm</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khí</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ethylene</a:t>
            </a:r>
            <a:endParaRPr lang="en-US" sz="4400" dirty="0">
              <a:latin typeface="Arial" panose="020B0604020202020204" pitchFamily="34" charset="0"/>
              <a:cs typeface="Arial" panose="020B0604020202020204" pitchFamily="34" charset="0"/>
            </a:endParaRPr>
          </a:p>
        </p:txBody>
      </p:sp>
      <p:sp>
        <p:nvSpPr>
          <p:cNvPr id="13" name="Isosceles Triangle 12"/>
          <p:cNvSpPr/>
          <p:nvPr/>
        </p:nvSpPr>
        <p:spPr>
          <a:xfrm flipV="1">
            <a:off x="13987997" y="4256246"/>
            <a:ext cx="762000" cy="609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extLst>
      <p:ext uri="{BB962C8B-B14F-4D97-AF65-F5344CB8AC3E}">
        <p14:creationId xmlns:p14="http://schemas.microsoft.com/office/powerpoint/2010/main" val="20140404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down)">
                                      <p:cBhvr>
                                        <p:cTn id="24" dur="500"/>
                                        <p:tgtEl>
                                          <p:spTgt spid="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6002000" y="8877300"/>
            <a:ext cx="1600200" cy="1790700"/>
            <a:chOff x="0" y="0"/>
            <a:chExt cx="1120102" cy="2770355"/>
          </a:xfrm>
        </p:grpSpPr>
        <p:sp>
          <p:nvSpPr>
            <p:cNvPr id="5"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6"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grpSp>
        <p:nvGrpSpPr>
          <p:cNvPr id="7" name="Group 2"/>
          <p:cNvGrpSpPr/>
          <p:nvPr/>
        </p:nvGrpSpPr>
        <p:grpSpPr>
          <a:xfrm>
            <a:off x="457200" y="-342900"/>
            <a:ext cx="1600200" cy="1790700"/>
            <a:chOff x="0" y="0"/>
            <a:chExt cx="1120102" cy="2770355"/>
          </a:xfrm>
        </p:grpSpPr>
        <p:sp>
          <p:nvSpPr>
            <p:cNvPr id="8"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9"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1" name="Rectangle 10"/>
          <p:cNvSpPr/>
          <p:nvPr/>
        </p:nvSpPr>
        <p:spPr>
          <a:xfrm>
            <a:off x="2590800" y="567359"/>
            <a:ext cx="13716000" cy="2123658"/>
          </a:xfrm>
          <a:prstGeom prst="rect">
            <a:avLst/>
          </a:prstGeom>
        </p:spPr>
        <p:txBody>
          <a:bodyPr wrap="square">
            <a:spAutoFit/>
          </a:bodyPr>
          <a:lstStyle/>
          <a:p>
            <a:pPr algn="just">
              <a:lnSpc>
                <a:spcPct val="150000"/>
              </a:lnSpc>
            </a:pPr>
            <a:r>
              <a:rPr lang="en-US" sz="4400" dirty="0" smtClean="0">
                <a:latin typeface="Arial" panose="020B0604020202020204" pitchFamily="34" charset="0"/>
                <a:cs typeface="Arial" panose="020B0604020202020204" pitchFamily="34" charset="0"/>
              </a:rPr>
              <a:t>Q</a:t>
            </a:r>
            <a:r>
              <a:rPr lang="vi-VN" sz="4400" dirty="0" smtClean="0">
                <a:latin typeface="Arial" panose="020B0604020202020204" pitchFamily="34" charset="0"/>
                <a:cs typeface="Arial" panose="020B0604020202020204" pitchFamily="34" charset="0"/>
              </a:rPr>
              <a:t>uan </a:t>
            </a:r>
            <a:r>
              <a:rPr lang="vi-VN" sz="4400" dirty="0">
                <a:latin typeface="Arial" panose="020B0604020202020204" pitchFamily="34" charset="0"/>
                <a:cs typeface="Arial" panose="020B0604020202020204" pitchFamily="34" charset="0"/>
              </a:rPr>
              <a:t>sát Hình 18.9 và so sánh điều kiện và hiệu quả bảo quản ở 3 loại kho: kho thường, kho lạnh, kho CA.</a:t>
            </a:r>
            <a:endParaRPr lang="en-US" sz="4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009900"/>
            <a:ext cx="12391967" cy="3962400"/>
          </a:xfrm>
          <a:prstGeom prst="rect">
            <a:avLst/>
          </a:prstGeom>
        </p:spPr>
      </p:pic>
      <p:pic>
        <p:nvPicPr>
          <p:cNvPr id="15" name="Picture 14"/>
          <p:cNvPicPr>
            <a:picLocks noChangeAspect="1"/>
          </p:cNvPicPr>
          <p:nvPr/>
        </p:nvPicPr>
        <p:blipFill>
          <a:blip r:embed="rId3"/>
          <a:stretch>
            <a:fillRect/>
          </a:stretch>
        </p:blipFill>
        <p:spPr>
          <a:xfrm>
            <a:off x="751196" y="2669482"/>
            <a:ext cx="1572904" cy="2200847"/>
          </a:xfrm>
          <a:prstGeom prst="rect">
            <a:avLst/>
          </a:prstGeom>
        </p:spPr>
      </p:pic>
      <p:sp>
        <p:nvSpPr>
          <p:cNvPr id="16" name="Rectangle 15"/>
          <p:cNvSpPr/>
          <p:nvPr/>
        </p:nvSpPr>
        <p:spPr>
          <a:xfrm>
            <a:off x="2438400" y="7291183"/>
            <a:ext cx="13868400" cy="2251899"/>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fr-FR" sz="4400" b="1" dirty="0" err="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Nồng</a:t>
            </a:r>
            <a:r>
              <a:rPr lang="fr-FR" sz="4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độ</a:t>
            </a:r>
            <a:r>
              <a:rPr lang="fr-FR" sz="4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khí</a:t>
            </a:r>
            <a:r>
              <a:rPr lang="fr-FR" sz="4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a:t>
            </a:r>
            <a:r>
              <a:rPr lang="fr-FR" sz="4400" b="1" baseline="-250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2</a:t>
            </a:r>
            <a:r>
              <a:rPr lang="fr-FR" sz="4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Kho</a:t>
            </a:r>
            <a:r>
              <a:rPr lang="fr-FR" sz="4400" dirty="0">
                <a:latin typeface="Arial" panose="020B0604020202020204" pitchFamily="34" charset="0"/>
                <a:ea typeface="Calibri" panose="020F0502020204030204" pitchFamily="34" charset="0"/>
                <a:cs typeface="Arial" panose="020B0604020202020204" pitchFamily="34" charset="0"/>
              </a:rPr>
              <a:t> CA &gt; </a:t>
            </a:r>
            <a:r>
              <a:rPr lang="fr-FR" sz="4400" dirty="0" err="1">
                <a:latin typeface="Arial" panose="020B0604020202020204" pitchFamily="34" charset="0"/>
                <a:ea typeface="Calibri" panose="020F0502020204030204" pitchFamily="34" charset="0"/>
                <a:cs typeface="Arial" panose="020B0604020202020204" pitchFamily="34" charset="0"/>
              </a:rPr>
              <a:t>Kho</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thường</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Kho</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lạnh</a:t>
            </a:r>
            <a:r>
              <a:rPr lang="fr-FR" sz="4400" dirty="0">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4400" b="1" dirty="0" err="1" smtClean="0">
                <a:solidFill>
                  <a:srgbClr val="487307"/>
                </a:solidFill>
                <a:latin typeface="Arial" panose="020B0604020202020204" pitchFamily="34" charset="0"/>
                <a:ea typeface="Calibri" panose="020F0502020204030204" pitchFamily="34" charset="0"/>
                <a:cs typeface="Arial" panose="020B0604020202020204" pitchFamily="34" charset="0"/>
              </a:rPr>
              <a:t>Nồng</a:t>
            </a:r>
            <a:r>
              <a:rPr lang="fr-FR" sz="4400" b="1" dirty="0" smtClean="0">
                <a:solidFill>
                  <a:srgbClr val="487307"/>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487307"/>
                </a:solidFill>
                <a:latin typeface="Arial" panose="020B0604020202020204" pitchFamily="34" charset="0"/>
                <a:ea typeface="Calibri" panose="020F0502020204030204" pitchFamily="34" charset="0"/>
                <a:cs typeface="Arial" panose="020B0604020202020204" pitchFamily="34" charset="0"/>
              </a:rPr>
              <a:t>độ</a:t>
            </a:r>
            <a:r>
              <a:rPr lang="fr-FR" sz="4400" b="1" dirty="0">
                <a:solidFill>
                  <a:srgbClr val="487307"/>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487307"/>
                </a:solidFill>
                <a:latin typeface="Arial" panose="020B0604020202020204" pitchFamily="34" charset="0"/>
                <a:ea typeface="Calibri" panose="020F0502020204030204" pitchFamily="34" charset="0"/>
                <a:cs typeface="Arial" panose="020B0604020202020204" pitchFamily="34" charset="0"/>
              </a:rPr>
              <a:t>khí</a:t>
            </a:r>
            <a:r>
              <a:rPr lang="fr-FR" sz="4400" b="1" dirty="0">
                <a:solidFill>
                  <a:srgbClr val="487307"/>
                </a:solidFill>
                <a:latin typeface="Arial" panose="020B0604020202020204" pitchFamily="34" charset="0"/>
                <a:ea typeface="Calibri" panose="020F0502020204030204" pitchFamily="34" charset="0"/>
                <a:cs typeface="Arial" panose="020B0604020202020204" pitchFamily="34" charset="0"/>
              </a:rPr>
              <a:t> O</a:t>
            </a:r>
            <a:r>
              <a:rPr lang="fr-FR" sz="4400" b="1" baseline="-25000" dirty="0">
                <a:solidFill>
                  <a:srgbClr val="487307"/>
                </a:solidFill>
                <a:latin typeface="Arial" panose="020B0604020202020204" pitchFamily="34" charset="0"/>
                <a:ea typeface="Calibri" panose="020F0502020204030204" pitchFamily="34" charset="0"/>
                <a:cs typeface="Arial" panose="020B0604020202020204" pitchFamily="34" charset="0"/>
              </a:rPr>
              <a:t>2</a:t>
            </a:r>
            <a:r>
              <a:rPr lang="fr-FR" sz="4400" b="1" dirty="0">
                <a:solidFill>
                  <a:srgbClr val="487307"/>
                </a:solidFill>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Kho</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thường</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Kho</a:t>
            </a:r>
            <a:r>
              <a:rPr lang="fr-FR" sz="4400" dirty="0">
                <a:latin typeface="Arial" panose="020B0604020202020204" pitchFamily="34" charset="0"/>
                <a:ea typeface="Calibri" panose="020F0502020204030204" pitchFamily="34" charset="0"/>
                <a:cs typeface="Arial" panose="020B0604020202020204" pitchFamily="34" charset="0"/>
              </a:rPr>
              <a:t> </a:t>
            </a:r>
            <a:r>
              <a:rPr lang="fr-FR" sz="4400" dirty="0" err="1">
                <a:latin typeface="Arial" panose="020B0604020202020204" pitchFamily="34" charset="0"/>
                <a:ea typeface="Calibri" panose="020F0502020204030204" pitchFamily="34" charset="0"/>
                <a:cs typeface="Arial" panose="020B0604020202020204" pitchFamily="34" charset="0"/>
              </a:rPr>
              <a:t>lạnh</a:t>
            </a:r>
            <a:r>
              <a:rPr lang="fr-FR" sz="4400" dirty="0">
                <a:latin typeface="Arial" panose="020B0604020202020204" pitchFamily="34" charset="0"/>
                <a:ea typeface="Calibri" panose="020F0502020204030204" pitchFamily="34" charset="0"/>
                <a:cs typeface="Arial" panose="020B0604020202020204" pitchFamily="34" charset="0"/>
              </a:rPr>
              <a:t> &gt; </a:t>
            </a:r>
            <a:r>
              <a:rPr lang="fr-FR" sz="4400" dirty="0" err="1">
                <a:latin typeface="Arial" panose="020B0604020202020204" pitchFamily="34" charset="0"/>
                <a:ea typeface="Calibri" panose="020F0502020204030204" pitchFamily="34" charset="0"/>
                <a:cs typeface="Arial" panose="020B0604020202020204" pitchFamily="34" charset="0"/>
              </a:rPr>
              <a:t>Kho</a:t>
            </a:r>
            <a:r>
              <a:rPr lang="fr-FR" sz="4400" dirty="0">
                <a:latin typeface="Arial" panose="020B0604020202020204" pitchFamily="34" charset="0"/>
                <a:ea typeface="Calibri" panose="020F0502020204030204" pitchFamily="34" charset="0"/>
                <a:cs typeface="Arial" panose="020B0604020202020204" pitchFamily="34" charset="0"/>
              </a:rPr>
              <a:t> CA.</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Isosceles Triangle 16"/>
          <p:cNvSpPr/>
          <p:nvPr/>
        </p:nvSpPr>
        <p:spPr>
          <a:xfrm rot="16200000" flipV="1">
            <a:off x="1237382" y="8112332"/>
            <a:ext cx="762000" cy="609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extLst>
      <p:ext uri="{BB962C8B-B14F-4D97-AF65-F5344CB8AC3E}">
        <p14:creationId xmlns:p14="http://schemas.microsoft.com/office/powerpoint/2010/main" val="6089765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ppt_x</p:attrName>
                                        </p:attrNameLst>
                                      </p:cBhvr>
                                      <p:tavLst>
                                        <p:tav tm="0">
                                          <p:val>
                                            <p:strVal val="#ppt_x-#ppt_w*1.125000"/>
                                          </p:val>
                                        </p:tav>
                                        <p:tav tm="100000">
                                          <p:val>
                                            <p:strVal val="#ppt_x"/>
                                          </p:val>
                                        </p:tav>
                                      </p:tavLst>
                                    </p:anim>
                                    <p:animEffect transition="in" filter="wipe(right)">
                                      <p:cBhvr>
                                        <p:cTn id="25" dur="500"/>
                                        <p:tgtEl>
                                          <p:spTgt spid="17"/>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wipe(left)">
                                      <p:cBhvr>
                                        <p:cTn id="3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6002000" y="8877300"/>
            <a:ext cx="1600200" cy="1790700"/>
            <a:chOff x="0" y="0"/>
            <a:chExt cx="1120102" cy="2770355"/>
          </a:xfrm>
        </p:grpSpPr>
        <p:sp>
          <p:nvSpPr>
            <p:cNvPr id="5"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6"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grpSp>
        <p:nvGrpSpPr>
          <p:cNvPr id="7" name="Group 2"/>
          <p:cNvGrpSpPr/>
          <p:nvPr/>
        </p:nvGrpSpPr>
        <p:grpSpPr>
          <a:xfrm>
            <a:off x="457200" y="-342900"/>
            <a:ext cx="1600200" cy="1790700"/>
            <a:chOff x="0" y="0"/>
            <a:chExt cx="1120102" cy="2770355"/>
          </a:xfrm>
        </p:grpSpPr>
        <p:sp>
          <p:nvSpPr>
            <p:cNvPr id="8"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9"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1" name="Rectangle 10"/>
          <p:cNvSpPr/>
          <p:nvPr/>
        </p:nvSpPr>
        <p:spPr>
          <a:xfrm>
            <a:off x="2590800" y="567359"/>
            <a:ext cx="13716000" cy="2123658"/>
          </a:xfrm>
          <a:prstGeom prst="rect">
            <a:avLst/>
          </a:prstGeom>
        </p:spPr>
        <p:txBody>
          <a:bodyPr wrap="square">
            <a:spAutoFit/>
          </a:bodyPr>
          <a:lstStyle/>
          <a:p>
            <a:pPr algn="just">
              <a:lnSpc>
                <a:spcPct val="150000"/>
              </a:lnSpc>
            </a:pPr>
            <a:r>
              <a:rPr lang="en-US" sz="4400" dirty="0" smtClean="0">
                <a:latin typeface="Arial" panose="020B0604020202020204" pitchFamily="34" charset="0"/>
                <a:cs typeface="Arial" panose="020B0604020202020204" pitchFamily="34" charset="0"/>
              </a:rPr>
              <a:t>Q</a:t>
            </a:r>
            <a:r>
              <a:rPr lang="vi-VN" sz="4400" dirty="0" smtClean="0">
                <a:latin typeface="Arial" panose="020B0604020202020204" pitchFamily="34" charset="0"/>
                <a:cs typeface="Arial" panose="020B0604020202020204" pitchFamily="34" charset="0"/>
              </a:rPr>
              <a:t>uan </a:t>
            </a:r>
            <a:r>
              <a:rPr lang="vi-VN" sz="4400" dirty="0">
                <a:latin typeface="Arial" panose="020B0604020202020204" pitchFamily="34" charset="0"/>
                <a:cs typeface="Arial" panose="020B0604020202020204" pitchFamily="34" charset="0"/>
              </a:rPr>
              <a:t>sát Hình 18.9 và so sánh điều kiện và hiệu quả bảo quản ở 3 loại kho: kho thường, kho lạnh, kho CA.</a:t>
            </a:r>
            <a:endParaRPr lang="en-US" sz="4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009900"/>
            <a:ext cx="12391967" cy="3962400"/>
          </a:xfrm>
          <a:prstGeom prst="rect">
            <a:avLst/>
          </a:prstGeom>
        </p:spPr>
      </p:pic>
      <p:pic>
        <p:nvPicPr>
          <p:cNvPr id="15" name="Picture 14"/>
          <p:cNvPicPr>
            <a:picLocks noChangeAspect="1"/>
          </p:cNvPicPr>
          <p:nvPr/>
        </p:nvPicPr>
        <p:blipFill>
          <a:blip r:embed="rId3"/>
          <a:stretch>
            <a:fillRect/>
          </a:stretch>
        </p:blipFill>
        <p:spPr>
          <a:xfrm>
            <a:off x="751196" y="2669482"/>
            <a:ext cx="1572904" cy="2200847"/>
          </a:xfrm>
          <a:prstGeom prst="rect">
            <a:avLst/>
          </a:prstGeom>
        </p:spPr>
      </p:pic>
      <p:sp>
        <p:nvSpPr>
          <p:cNvPr id="16" name="Rectangle 15"/>
          <p:cNvSpPr/>
          <p:nvPr/>
        </p:nvSpPr>
        <p:spPr>
          <a:xfrm>
            <a:off x="2304222" y="6847471"/>
            <a:ext cx="15784996" cy="313932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b="1" dirty="0" err="1">
                <a:solidFill>
                  <a:schemeClr val="tx2">
                    <a:lumMod val="75000"/>
                  </a:schemeClr>
                </a:solidFill>
                <a:latin typeface="Arial" panose="020B0604020202020204" pitchFamily="34" charset="0"/>
                <a:cs typeface="Arial" panose="020B0604020202020204" pitchFamily="34" charset="0"/>
              </a:rPr>
              <a:t>Nồng</a:t>
            </a:r>
            <a:r>
              <a:rPr lang="en-US" sz="4400" b="1" dirty="0">
                <a:solidFill>
                  <a:schemeClr val="tx2">
                    <a:lumMod val="75000"/>
                  </a:schemeClr>
                </a:solidFill>
                <a:latin typeface="Arial" panose="020B0604020202020204" pitchFamily="34" charset="0"/>
                <a:cs typeface="Arial" panose="020B0604020202020204" pitchFamily="34" charset="0"/>
              </a:rPr>
              <a:t> </a:t>
            </a:r>
            <a:r>
              <a:rPr lang="en-US" sz="4400" b="1" dirty="0" err="1">
                <a:solidFill>
                  <a:schemeClr val="tx2">
                    <a:lumMod val="75000"/>
                  </a:schemeClr>
                </a:solidFill>
                <a:latin typeface="Arial" panose="020B0604020202020204" pitchFamily="34" charset="0"/>
                <a:cs typeface="Arial" panose="020B0604020202020204" pitchFamily="34" charset="0"/>
              </a:rPr>
              <a:t>độ</a:t>
            </a:r>
            <a:r>
              <a:rPr lang="en-US" sz="4400" b="1" dirty="0">
                <a:solidFill>
                  <a:schemeClr val="tx2">
                    <a:lumMod val="75000"/>
                  </a:schemeClr>
                </a:solidFill>
                <a:latin typeface="Arial" panose="020B0604020202020204" pitchFamily="34" charset="0"/>
                <a:cs typeface="Arial" panose="020B0604020202020204" pitchFamily="34" charset="0"/>
              </a:rPr>
              <a:t> </a:t>
            </a:r>
            <a:r>
              <a:rPr lang="en-US" sz="4400" b="1" dirty="0" err="1">
                <a:solidFill>
                  <a:schemeClr val="tx2">
                    <a:lumMod val="75000"/>
                  </a:schemeClr>
                </a:solidFill>
                <a:latin typeface="Arial" panose="020B0604020202020204" pitchFamily="34" charset="0"/>
                <a:cs typeface="Arial" panose="020B0604020202020204" pitchFamily="34" charset="0"/>
              </a:rPr>
              <a:t>khí</a:t>
            </a:r>
            <a:r>
              <a:rPr lang="en-US" sz="4400" b="1" dirty="0">
                <a:solidFill>
                  <a:schemeClr val="tx2">
                    <a:lumMod val="75000"/>
                  </a:schemeClr>
                </a:solidFill>
                <a:latin typeface="Arial" panose="020B0604020202020204" pitchFamily="34" charset="0"/>
                <a:cs typeface="Arial" panose="020B0604020202020204" pitchFamily="34" charset="0"/>
              </a:rPr>
              <a:t> CO­</a:t>
            </a:r>
            <a:r>
              <a:rPr lang="en-US" sz="4400" b="1" baseline="-25000" dirty="0">
                <a:solidFill>
                  <a:schemeClr val="tx2">
                    <a:lumMod val="75000"/>
                  </a:schemeClr>
                </a:solidFill>
                <a:latin typeface="Arial" panose="020B0604020202020204" pitchFamily="34" charset="0"/>
                <a:cs typeface="Arial" panose="020B0604020202020204" pitchFamily="34" charset="0"/>
              </a:rPr>
              <a:t>2</a:t>
            </a:r>
            <a:r>
              <a:rPr lang="en-US" sz="4400" b="1" dirty="0">
                <a:solidFill>
                  <a:schemeClr val="tx2">
                    <a:lumMod val="75000"/>
                  </a:schemeClr>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Kho CA &gt; Kho </a:t>
            </a:r>
            <a:r>
              <a:rPr lang="en-US" sz="4400" dirty="0" err="1">
                <a:latin typeface="Arial" panose="020B0604020202020204" pitchFamily="34" charset="0"/>
                <a:cs typeface="Arial" panose="020B0604020202020204" pitchFamily="34" charset="0"/>
              </a:rPr>
              <a:t>lạnh</a:t>
            </a:r>
            <a:r>
              <a:rPr lang="en-US" sz="4400" dirty="0">
                <a:latin typeface="Arial" panose="020B0604020202020204" pitchFamily="34" charset="0"/>
                <a:cs typeface="Arial" panose="020B0604020202020204" pitchFamily="34" charset="0"/>
              </a:rPr>
              <a:t> &gt; Kho </a:t>
            </a:r>
            <a:r>
              <a:rPr lang="en-US" sz="4400" dirty="0" err="1">
                <a:latin typeface="Arial" panose="020B0604020202020204" pitchFamily="34" charset="0"/>
                <a:cs typeface="Arial" panose="020B0604020202020204" pitchFamily="34" charset="0"/>
              </a:rPr>
              <a:t>thường</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400" b="1" dirty="0" err="1" smtClean="0">
                <a:solidFill>
                  <a:srgbClr val="FF0066"/>
                </a:solidFill>
                <a:latin typeface="Arial" panose="020B0604020202020204" pitchFamily="34" charset="0"/>
                <a:cs typeface="Arial" panose="020B0604020202020204" pitchFamily="34" charset="0"/>
              </a:rPr>
              <a:t>Nhiệt</a:t>
            </a:r>
            <a:r>
              <a:rPr lang="en-US" sz="4400" b="1" dirty="0" smtClean="0">
                <a:solidFill>
                  <a:srgbClr val="FF0066"/>
                </a:solidFill>
                <a:latin typeface="Arial" panose="020B0604020202020204" pitchFamily="34" charset="0"/>
                <a:cs typeface="Arial" panose="020B0604020202020204" pitchFamily="34" charset="0"/>
              </a:rPr>
              <a:t> </a:t>
            </a:r>
            <a:r>
              <a:rPr lang="en-US" sz="4400" b="1" dirty="0" err="1">
                <a:solidFill>
                  <a:srgbClr val="FF0066"/>
                </a:solidFill>
                <a:latin typeface="Arial" panose="020B0604020202020204" pitchFamily="34" charset="0"/>
                <a:cs typeface="Arial" panose="020B0604020202020204" pitchFamily="34" charset="0"/>
              </a:rPr>
              <a:t>độ</a:t>
            </a:r>
            <a:r>
              <a:rPr lang="en-US" sz="4400" b="1" dirty="0">
                <a:solidFill>
                  <a:srgbClr val="FF0066"/>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Kho </a:t>
            </a:r>
            <a:r>
              <a:rPr lang="en-US" sz="4400" dirty="0" err="1">
                <a:latin typeface="Arial" panose="020B0604020202020204" pitchFamily="34" charset="0"/>
                <a:cs typeface="Arial" panose="020B0604020202020204" pitchFamily="34" charset="0"/>
              </a:rPr>
              <a:t>thường</a:t>
            </a:r>
            <a:r>
              <a:rPr lang="en-US" sz="4400" dirty="0">
                <a:latin typeface="Arial" panose="020B0604020202020204" pitchFamily="34" charset="0"/>
                <a:cs typeface="Arial" panose="020B0604020202020204" pitchFamily="34" charset="0"/>
              </a:rPr>
              <a:t>  &gt; Kho </a:t>
            </a:r>
            <a:r>
              <a:rPr lang="en-US" sz="4400" dirty="0" err="1">
                <a:latin typeface="Arial" panose="020B0604020202020204" pitchFamily="34" charset="0"/>
                <a:cs typeface="Arial" panose="020B0604020202020204" pitchFamily="34" charset="0"/>
              </a:rPr>
              <a:t>lạnh</a:t>
            </a:r>
            <a:r>
              <a:rPr lang="en-US" sz="4400" dirty="0">
                <a:latin typeface="Arial" panose="020B0604020202020204" pitchFamily="34" charset="0"/>
                <a:cs typeface="Arial" panose="020B0604020202020204" pitchFamily="34" charset="0"/>
              </a:rPr>
              <a:t>, Kho CA.</a:t>
            </a:r>
          </a:p>
          <a:p>
            <a:pPr marL="571500" indent="-571500" algn="just">
              <a:lnSpc>
                <a:spcPct val="150000"/>
              </a:lnSpc>
              <a:buFont typeface="Arial" panose="020B0604020202020204" pitchFamily="34" charset="0"/>
              <a:buChar char="•"/>
            </a:pPr>
            <a:r>
              <a:rPr lang="en-US" sz="4400" b="1" dirty="0" err="1" smtClean="0">
                <a:solidFill>
                  <a:srgbClr val="487307"/>
                </a:solidFill>
                <a:latin typeface="Arial" panose="020B0604020202020204" pitchFamily="34" charset="0"/>
                <a:cs typeface="Arial" panose="020B0604020202020204" pitchFamily="34" charset="0"/>
              </a:rPr>
              <a:t>Thời</a:t>
            </a:r>
            <a:r>
              <a:rPr lang="en-US" sz="4400" b="1" dirty="0" smtClean="0">
                <a:solidFill>
                  <a:srgbClr val="487307"/>
                </a:solidFill>
                <a:latin typeface="Arial" panose="020B0604020202020204" pitchFamily="34" charset="0"/>
                <a:cs typeface="Arial" panose="020B0604020202020204" pitchFamily="34" charset="0"/>
              </a:rPr>
              <a:t> </a:t>
            </a:r>
            <a:r>
              <a:rPr lang="en-US" sz="4400" b="1" dirty="0" err="1">
                <a:solidFill>
                  <a:srgbClr val="487307"/>
                </a:solidFill>
                <a:latin typeface="Arial" panose="020B0604020202020204" pitchFamily="34" charset="0"/>
                <a:cs typeface="Arial" panose="020B0604020202020204" pitchFamily="34" charset="0"/>
              </a:rPr>
              <a:t>gian</a:t>
            </a:r>
            <a:r>
              <a:rPr lang="en-US" sz="4400" b="1" dirty="0">
                <a:solidFill>
                  <a:srgbClr val="487307"/>
                </a:solidFill>
                <a:latin typeface="Arial" panose="020B0604020202020204" pitchFamily="34" charset="0"/>
                <a:cs typeface="Arial" panose="020B0604020202020204" pitchFamily="34" charset="0"/>
              </a:rPr>
              <a:t> </a:t>
            </a:r>
            <a:r>
              <a:rPr lang="en-US" sz="4400" b="1" dirty="0" err="1">
                <a:solidFill>
                  <a:srgbClr val="487307"/>
                </a:solidFill>
                <a:latin typeface="Arial" panose="020B0604020202020204" pitchFamily="34" charset="0"/>
                <a:cs typeface="Arial" panose="020B0604020202020204" pitchFamily="34" charset="0"/>
              </a:rPr>
              <a:t>bảo</a:t>
            </a:r>
            <a:r>
              <a:rPr lang="en-US" sz="4400" b="1" dirty="0">
                <a:solidFill>
                  <a:srgbClr val="487307"/>
                </a:solidFill>
                <a:latin typeface="Arial" panose="020B0604020202020204" pitchFamily="34" charset="0"/>
                <a:cs typeface="Arial" panose="020B0604020202020204" pitchFamily="34" charset="0"/>
              </a:rPr>
              <a:t> </a:t>
            </a:r>
            <a:r>
              <a:rPr lang="en-US" sz="4400" b="1" dirty="0" err="1">
                <a:solidFill>
                  <a:srgbClr val="487307"/>
                </a:solidFill>
                <a:latin typeface="Arial" panose="020B0604020202020204" pitchFamily="34" charset="0"/>
                <a:cs typeface="Arial" panose="020B0604020202020204" pitchFamily="34" charset="0"/>
              </a:rPr>
              <a:t>quản</a:t>
            </a:r>
            <a:r>
              <a:rPr lang="en-US" sz="4400" b="1" dirty="0">
                <a:solidFill>
                  <a:srgbClr val="487307"/>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Kho CA &gt; Kho </a:t>
            </a:r>
            <a:r>
              <a:rPr lang="en-US" sz="4400" dirty="0" err="1">
                <a:latin typeface="Arial" panose="020B0604020202020204" pitchFamily="34" charset="0"/>
                <a:cs typeface="Arial" panose="020B0604020202020204" pitchFamily="34" charset="0"/>
              </a:rPr>
              <a:t>lạnh</a:t>
            </a:r>
            <a:r>
              <a:rPr lang="en-US" sz="4400" dirty="0">
                <a:latin typeface="Arial" panose="020B0604020202020204" pitchFamily="34" charset="0"/>
                <a:cs typeface="Arial" panose="020B0604020202020204" pitchFamily="34" charset="0"/>
              </a:rPr>
              <a:t> &gt; Kho </a:t>
            </a:r>
            <a:r>
              <a:rPr lang="en-US" sz="4400" dirty="0" err="1">
                <a:latin typeface="Arial" panose="020B0604020202020204" pitchFamily="34" charset="0"/>
                <a:cs typeface="Arial" panose="020B0604020202020204" pitchFamily="34" charset="0"/>
              </a:rPr>
              <a:t>thường</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7" name="Isosceles Triangle 16"/>
          <p:cNvSpPr/>
          <p:nvPr/>
        </p:nvSpPr>
        <p:spPr>
          <a:xfrm rot="16200000" flipV="1">
            <a:off x="1237382" y="8112332"/>
            <a:ext cx="762000" cy="609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extLst>
      <p:ext uri="{BB962C8B-B14F-4D97-AF65-F5344CB8AC3E}">
        <p14:creationId xmlns:p14="http://schemas.microsoft.com/office/powerpoint/2010/main" val="163531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anim calcmode="lin" valueType="num">
                                      <p:cBhvr>
                                        <p:cTn id="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barn(inVertical)">
                                      <p:cBhvr>
                                        <p:cTn id="14" dur="500"/>
                                        <p:tgtEl>
                                          <p:spTgt spid="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wipe(left)">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09800" y="504666"/>
            <a:ext cx="15310984" cy="2160591"/>
            <a:chOff x="2209800" y="504666"/>
            <a:chExt cx="15310984" cy="2160591"/>
          </a:xfrm>
        </p:grpSpPr>
        <p:sp>
          <p:nvSpPr>
            <p:cNvPr id="3" name="Rounded Rectangle 2"/>
            <p:cNvSpPr/>
            <p:nvPr/>
          </p:nvSpPr>
          <p:spPr>
            <a:xfrm>
              <a:off x="2209800" y="556262"/>
              <a:ext cx="15310984" cy="2057400"/>
            </a:xfrm>
            <a:prstGeom prst="roundRect">
              <a:avLst>
                <a:gd name="adj" fmla="val 11836"/>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16892" y="504666"/>
              <a:ext cx="12496800" cy="2160591"/>
            </a:xfrm>
            <a:prstGeom prst="rect">
              <a:avLst/>
            </a:prstGeom>
          </p:spPr>
          <p:txBody>
            <a:bodyPr wrap="square">
              <a:spAutoFit/>
            </a:bodyPr>
            <a:lstStyle/>
            <a:p>
              <a:pPr algn="just">
                <a:lnSpc>
                  <a:spcPct val="140000"/>
                </a:lnSpc>
              </a:pPr>
              <a:r>
                <a:rPr lang="en-US" sz="4800" b="1" dirty="0" err="1">
                  <a:solidFill>
                    <a:srgbClr val="C00000"/>
                  </a:solidFill>
                  <a:latin typeface="Arial" panose="020B0604020202020204" pitchFamily="34" charset="0"/>
                  <a:cs typeface="Arial" panose="020B0604020202020204" pitchFamily="34" charset="0"/>
                </a:rPr>
                <a:t>Ứng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dụng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công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nghệ</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cao</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trong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chế</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sản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phẩm</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trồng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trọt</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 name="Rounded Rectangle 1"/>
          <p:cNvSpPr/>
          <p:nvPr/>
        </p:nvSpPr>
        <p:spPr>
          <a:xfrm>
            <a:off x="1321904" y="556262"/>
            <a:ext cx="1676400" cy="2057400"/>
          </a:xfrm>
          <a:prstGeom prst="roundRect">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3.</a:t>
            </a:r>
            <a:endParaRPr lang="en-US" sz="4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371600" y="2951166"/>
            <a:ext cx="7742825" cy="769441"/>
          </a:xfrm>
          <a:prstGeom prst="rect">
            <a:avLst/>
          </a:prstGeom>
        </p:spPr>
        <p:txBody>
          <a:bodyPr wrap="none">
            <a:spAutoFit/>
          </a:bodyPr>
          <a:lstStyle/>
          <a:p>
            <a:r>
              <a:rPr lang="en-US" sz="4400" b="1" dirty="0">
                <a:solidFill>
                  <a:srgbClr val="002060"/>
                </a:solidFill>
                <a:latin typeface="Arial" panose="020B0604020202020204" pitchFamily="34" charset="0"/>
                <a:cs typeface="Arial" panose="020B0604020202020204" pitchFamily="34" charset="0"/>
              </a:rPr>
              <a:t>a) </a:t>
            </a:r>
            <a:r>
              <a:rPr lang="en-US" sz="4400" b="1" dirty="0" err="1">
                <a:solidFill>
                  <a:srgbClr val="002060"/>
                </a:solidFill>
                <a:latin typeface="Arial" panose="020B0604020202020204" pitchFamily="34" charset="0"/>
                <a:cs typeface="Arial" panose="020B0604020202020204" pitchFamily="34" charset="0"/>
              </a:rPr>
              <a:t>Công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nghệ</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sấy</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thăng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hoa</a:t>
            </a:r>
            <a:endParaRPr lang="en-US" sz="4400" b="1"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1219200" y="4827553"/>
            <a:ext cx="12039600" cy="5170646"/>
          </a:xfrm>
          <a:prstGeom prst="rect">
            <a:avLst/>
          </a:prstGeom>
        </p:spPr>
        <p:txBody>
          <a:bodyPr wrap="square">
            <a:spAutoFit/>
          </a:bodyPr>
          <a:lstStyle/>
          <a:p>
            <a:pPr algn="just">
              <a:lnSpc>
                <a:spcPct val="150000"/>
              </a:lnSpc>
            </a:pPr>
            <a:r>
              <a:rPr lang="en-US" sz="4400" i="1" dirty="0" smtClean="0">
                <a:latin typeface="Arial" panose="020B0604020202020204" pitchFamily="34" charset="0"/>
                <a:cs typeface="Arial" panose="020B0604020202020204" pitchFamily="34" charset="0"/>
              </a:rPr>
              <a:t>T</a:t>
            </a:r>
            <a:r>
              <a:rPr lang="vi-VN" sz="4400" i="1" dirty="0" smtClean="0">
                <a:latin typeface="Arial" panose="020B0604020202020204" pitchFamily="34" charset="0"/>
                <a:cs typeface="Arial" panose="020B0604020202020204" pitchFamily="34" charset="0"/>
              </a:rPr>
              <a:t>ìm </a:t>
            </a:r>
            <a:r>
              <a:rPr lang="vi-VN" sz="4400" i="1" dirty="0">
                <a:latin typeface="Arial" panose="020B0604020202020204" pitchFamily="34" charset="0"/>
                <a:cs typeface="Arial" panose="020B0604020202020204" pitchFamily="34" charset="0"/>
              </a:rPr>
              <a:t>hiểu nội dung </a:t>
            </a:r>
            <a:r>
              <a:rPr lang="vi-VN" sz="4400" i="1" dirty="0" smtClean="0">
                <a:latin typeface="Arial" panose="020B0604020202020204" pitchFamily="34" charset="0"/>
                <a:cs typeface="Arial" panose="020B0604020202020204" pitchFamily="34" charset="0"/>
              </a:rPr>
              <a:t>SGK</a:t>
            </a:r>
            <a:r>
              <a:rPr lang="en-US" sz="4400" i="1" dirty="0" smtClean="0">
                <a:latin typeface="Arial" panose="020B0604020202020204" pitchFamily="34" charset="0"/>
                <a:cs typeface="Arial" panose="020B0604020202020204" pitchFamily="34" charset="0"/>
              </a:rPr>
              <a:t>, </a:t>
            </a:r>
            <a:r>
              <a:rPr lang="en-US" sz="4400" i="1" dirty="0" err="1" smtClean="0">
                <a:latin typeface="Arial" panose="020B0604020202020204" pitchFamily="34" charset="0"/>
                <a:cs typeface="Arial" panose="020B0604020202020204" pitchFamily="34" charset="0"/>
              </a:rPr>
              <a:t>quan</a:t>
            </a:r>
            <a:r>
              <a:rPr lang="en-US" sz="4400" i="1" dirty="0" smtClean="0">
                <a:latin typeface="Arial" panose="020B0604020202020204" pitchFamily="34" charset="0"/>
                <a:cs typeface="Arial" panose="020B0604020202020204" pitchFamily="34" charset="0"/>
              </a:rPr>
              <a:t> </a:t>
            </a:r>
            <a:r>
              <a:rPr lang="en-US" sz="4400" i="1" dirty="0" err="1" smtClean="0">
                <a:latin typeface="Arial" panose="020B0604020202020204" pitchFamily="34" charset="0"/>
                <a:cs typeface="Arial" panose="020B0604020202020204" pitchFamily="34" charset="0"/>
              </a:rPr>
              <a:t>sát</a:t>
            </a:r>
            <a:r>
              <a:rPr lang="en-US" sz="4400" i="1" dirty="0" smtClean="0">
                <a:latin typeface="Arial" panose="020B0604020202020204" pitchFamily="34" charset="0"/>
                <a:cs typeface="Arial" panose="020B0604020202020204" pitchFamily="34" charset="0"/>
              </a:rPr>
              <a:t> </a:t>
            </a:r>
            <a:r>
              <a:rPr lang="en-US" sz="4400" i="1" dirty="0" err="1" smtClean="0">
                <a:latin typeface="Arial" panose="020B0604020202020204" pitchFamily="34" charset="0"/>
                <a:cs typeface="Arial" panose="020B0604020202020204" pitchFamily="34" charset="0"/>
              </a:rPr>
              <a:t>hình</a:t>
            </a:r>
            <a:r>
              <a:rPr lang="en-US" sz="4400" i="1" dirty="0" smtClean="0">
                <a:latin typeface="Arial" panose="020B0604020202020204" pitchFamily="34" charset="0"/>
                <a:cs typeface="Arial" panose="020B0604020202020204" pitchFamily="34" charset="0"/>
              </a:rPr>
              <a:t> 18.10, </a:t>
            </a:r>
            <a:r>
              <a:rPr lang="en-US" sz="4400" i="1" dirty="0" err="1" smtClean="0">
                <a:latin typeface="Arial" panose="020B0604020202020204" pitchFamily="34" charset="0"/>
                <a:cs typeface="Arial" panose="020B0604020202020204" pitchFamily="34" charset="0"/>
              </a:rPr>
              <a:t>thảo</a:t>
            </a:r>
            <a:r>
              <a:rPr lang="en-US" sz="4400" i="1" dirty="0" smtClean="0">
                <a:latin typeface="Arial" panose="020B0604020202020204" pitchFamily="34" charset="0"/>
                <a:cs typeface="Arial" panose="020B0604020202020204" pitchFamily="34" charset="0"/>
              </a:rPr>
              <a:t> </a:t>
            </a:r>
            <a:r>
              <a:rPr lang="en-US" sz="4400" i="1" dirty="0" err="1" smtClean="0">
                <a:latin typeface="Arial" panose="020B0604020202020204" pitchFamily="34" charset="0"/>
                <a:cs typeface="Arial" panose="020B0604020202020204" pitchFamily="34" charset="0"/>
              </a:rPr>
              <a:t>luận</a:t>
            </a:r>
            <a:r>
              <a:rPr lang="en-US" sz="4400" i="1" dirty="0" smtClean="0">
                <a:latin typeface="Arial" panose="020B0604020202020204" pitchFamily="34" charset="0"/>
                <a:cs typeface="Arial" panose="020B0604020202020204" pitchFamily="34" charset="0"/>
              </a:rPr>
              <a:t> </a:t>
            </a:r>
            <a:r>
              <a:rPr lang="en-US" sz="4400" i="1" dirty="0" err="1" smtClean="0">
                <a:latin typeface="Arial" panose="020B0604020202020204" pitchFamily="34" charset="0"/>
                <a:cs typeface="Arial" panose="020B0604020202020204" pitchFamily="34" charset="0"/>
              </a:rPr>
              <a:t>nhóm</a:t>
            </a:r>
            <a:r>
              <a:rPr lang="en-US" sz="4400" i="1" dirty="0" smtClean="0">
                <a:latin typeface="Arial" panose="020B0604020202020204" pitchFamily="34" charset="0"/>
                <a:cs typeface="Arial" panose="020B0604020202020204" pitchFamily="34" charset="0"/>
              </a:rPr>
              <a:t> </a:t>
            </a:r>
            <a:r>
              <a:rPr lang="en-US" sz="4400" i="1" dirty="0" err="1" smtClean="0">
                <a:latin typeface="Arial" panose="020B0604020202020204" pitchFamily="34" charset="0"/>
                <a:cs typeface="Arial" panose="020B0604020202020204" pitchFamily="34" charset="0"/>
              </a:rPr>
              <a:t>đôi</a:t>
            </a:r>
            <a:r>
              <a:rPr lang="vi-VN" sz="4400" i="1" dirty="0" smtClean="0">
                <a:latin typeface="Arial" panose="020B0604020202020204" pitchFamily="34" charset="0"/>
                <a:cs typeface="Arial" panose="020B0604020202020204" pitchFamily="34" charset="0"/>
              </a:rPr>
              <a:t> </a:t>
            </a:r>
            <a:r>
              <a:rPr lang="vi-VN" sz="4400" i="1" dirty="0">
                <a:latin typeface="Arial" panose="020B0604020202020204" pitchFamily="34" charset="0"/>
                <a:cs typeface="Arial" panose="020B0604020202020204" pitchFamily="34" charset="0"/>
              </a:rPr>
              <a:t>và trả lời câu hỏi:</a:t>
            </a:r>
          </a:p>
          <a:p>
            <a:pPr marL="571500" indent="-571500" algn="just">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Vì </a:t>
            </a:r>
            <a:r>
              <a:rPr lang="vi-VN" sz="4400" dirty="0">
                <a:latin typeface="Arial" panose="020B0604020202020204" pitchFamily="34" charset="0"/>
                <a:cs typeface="Arial" panose="020B0604020202020204" pitchFamily="34" charset="0"/>
              </a:rPr>
              <a:t>sao sấy thăng hoa giữ nguyên được chất lượng, hương vị và màu sắc của sản phẩm?</a:t>
            </a:r>
          </a:p>
          <a:p>
            <a:pPr marL="571500" indent="-571500" algn="just">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Công </a:t>
            </a:r>
            <a:r>
              <a:rPr lang="vi-VN" sz="4400" dirty="0">
                <a:latin typeface="Arial" panose="020B0604020202020204" pitchFamily="34" charset="0"/>
                <a:cs typeface="Arial" panose="020B0604020202020204" pitchFamily="34" charset="0"/>
              </a:rPr>
              <a:t>nghệ sấy thăng hoa có ưu điểm gì?</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0018" y="3086100"/>
            <a:ext cx="4020766" cy="6913756"/>
          </a:xfrm>
          <a:prstGeom prst="rect">
            <a:avLst/>
          </a:prstGeom>
        </p:spPr>
      </p:pic>
      <p:pic>
        <p:nvPicPr>
          <p:cNvPr id="9" name="Picture 8"/>
          <p:cNvPicPr>
            <a:picLocks noChangeAspect="1"/>
          </p:cNvPicPr>
          <p:nvPr/>
        </p:nvPicPr>
        <p:blipFill>
          <a:blip r:embed="rId3"/>
          <a:stretch>
            <a:fillRect/>
          </a:stretch>
        </p:blipFill>
        <p:spPr>
          <a:xfrm>
            <a:off x="6432008" y="3958729"/>
            <a:ext cx="1613983" cy="868824"/>
          </a:xfrm>
          <a:prstGeom prst="rect">
            <a:avLst/>
          </a:prstGeom>
        </p:spPr>
      </p:pic>
    </p:spTree>
    <p:extLst>
      <p:ext uri="{BB962C8B-B14F-4D97-AF65-F5344CB8AC3E}">
        <p14:creationId xmlns:p14="http://schemas.microsoft.com/office/powerpoint/2010/main" val="42179550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7827"/>
            <a:ext cx="2638732" cy="10682654"/>
            <a:chOff x="0" y="0"/>
            <a:chExt cx="1115760" cy="4517048"/>
          </a:xfrm>
        </p:grpSpPr>
        <p:sp>
          <p:nvSpPr>
            <p:cNvPr id="3" name="Freeform 3"/>
            <p:cNvSpPr/>
            <p:nvPr/>
          </p:nvSpPr>
          <p:spPr>
            <a:xfrm>
              <a:off x="0" y="0"/>
              <a:ext cx="1115760" cy="4517048"/>
            </a:xfrm>
            <a:custGeom>
              <a:avLst/>
              <a:gdLst/>
              <a:ahLst/>
              <a:cxnLst/>
              <a:rect l="l" t="t" r="r" b="b"/>
              <a:pathLst>
                <a:path w="1115760" h="4517048">
                  <a:moveTo>
                    <a:pt x="991300" y="4517048"/>
                  </a:moveTo>
                  <a:lnTo>
                    <a:pt x="124460" y="4517048"/>
                  </a:lnTo>
                  <a:cubicBezTo>
                    <a:pt x="55880" y="4517048"/>
                    <a:pt x="0" y="4461168"/>
                    <a:pt x="0" y="4392588"/>
                  </a:cubicBezTo>
                  <a:lnTo>
                    <a:pt x="0" y="124460"/>
                  </a:lnTo>
                  <a:cubicBezTo>
                    <a:pt x="0" y="55880"/>
                    <a:pt x="55880" y="0"/>
                    <a:pt x="124460" y="0"/>
                  </a:cubicBezTo>
                  <a:lnTo>
                    <a:pt x="991300" y="0"/>
                  </a:lnTo>
                  <a:cubicBezTo>
                    <a:pt x="1059880" y="0"/>
                    <a:pt x="1115760" y="55880"/>
                    <a:pt x="1115760" y="124460"/>
                  </a:cubicBezTo>
                  <a:lnTo>
                    <a:pt x="1115760" y="4392588"/>
                  </a:lnTo>
                  <a:cubicBezTo>
                    <a:pt x="1115760" y="4461168"/>
                    <a:pt x="1059880" y="4517048"/>
                    <a:pt x="991300" y="4517048"/>
                  </a:cubicBezTo>
                  <a:close/>
                </a:path>
              </a:pathLst>
            </a:custGeom>
            <a:solidFill>
              <a:srgbClr val="487307"/>
            </a:solidFill>
          </p:spPr>
        </p:sp>
      </p:grpSp>
      <p:pic>
        <p:nvPicPr>
          <p:cNvPr id="14" name="Picture 14"/>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585144" y="4117881"/>
            <a:ext cx="6507444" cy="7701117"/>
          </a:xfrm>
          <a:prstGeom prst="rect">
            <a:avLst/>
          </a:prstGeom>
        </p:spPr>
      </p:pic>
      <p:grpSp>
        <p:nvGrpSpPr>
          <p:cNvPr id="23" name="Group 22"/>
          <p:cNvGrpSpPr/>
          <p:nvPr/>
        </p:nvGrpSpPr>
        <p:grpSpPr>
          <a:xfrm>
            <a:off x="6325292" y="8828242"/>
            <a:ext cx="1248694" cy="1248694"/>
            <a:chOff x="4482840" y="5388006"/>
            <a:chExt cx="1459066" cy="1459066"/>
          </a:xfrm>
        </p:grpSpPr>
        <p:grpSp>
          <p:nvGrpSpPr>
            <p:cNvPr id="19" name="Group 19"/>
            <p:cNvGrpSpPr/>
            <p:nvPr/>
          </p:nvGrpSpPr>
          <p:grpSpPr>
            <a:xfrm>
              <a:off x="4482840" y="5388006"/>
              <a:ext cx="1459066" cy="145906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1" name="AutoShape 21"/>
            <p:cNvSpPr/>
            <p:nvPr/>
          </p:nvSpPr>
          <p:spPr>
            <a:xfrm rot="5400000">
              <a:off x="4926619" y="6079440"/>
              <a:ext cx="571508" cy="0"/>
            </a:xfrm>
            <a:prstGeom prst="line">
              <a:avLst/>
            </a:prstGeom>
            <a:ln w="76200" cap="rnd">
              <a:solidFill>
                <a:srgbClr val="FFFFFF"/>
              </a:solidFill>
              <a:prstDash val="solid"/>
              <a:headEnd type="none" w="sm" len="sm"/>
              <a:tailEnd type="arrow" w="med" len="sm"/>
            </a:ln>
          </p:spPr>
        </p:sp>
      </p:grpSp>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21213" y="8273618"/>
            <a:ext cx="1734220" cy="1734220"/>
          </a:xfrm>
          <a:prstGeom prst="rect">
            <a:avLst/>
          </a:prstGeom>
        </p:spPr>
      </p:pic>
      <p:pic>
        <p:nvPicPr>
          <p:cNvPr id="24" name="Google Shape;2694;p48"/>
          <p:cNvPicPr preferRelativeResize="0"/>
          <p:nvPr/>
        </p:nvPicPr>
        <p:blipFill>
          <a:blip r:embed="rId11">
            <a:extLst>
              <a:ext uri="{28A0092B-C50C-407E-A947-70E740481C1C}">
                <a14:useLocalDpi xmlns:a14="http://schemas.microsoft.com/office/drawing/2010/main" val="0"/>
              </a:ext>
            </a:extLst>
          </a:blip>
          <a:stretch>
            <a:fillRect/>
          </a:stretch>
        </p:blipFill>
        <p:spPr>
          <a:xfrm>
            <a:off x="753506" y="1494342"/>
            <a:ext cx="5666221" cy="7554962"/>
          </a:xfrm>
          <a:prstGeom prst="roundRect">
            <a:avLst>
              <a:gd name="adj" fmla="val 6069"/>
            </a:avLst>
          </a:prstGeom>
          <a:noFill/>
          <a:ln>
            <a:noFill/>
          </a:ln>
        </p:spPr>
      </p:pic>
      <p:sp>
        <p:nvSpPr>
          <p:cNvPr id="25" name="Rectangle 24"/>
          <p:cNvSpPr/>
          <p:nvPr/>
        </p:nvSpPr>
        <p:spPr>
          <a:xfrm>
            <a:off x="7173233" y="1532338"/>
            <a:ext cx="9982200" cy="7478970"/>
          </a:xfrm>
          <a:prstGeom prst="rect">
            <a:avLst/>
          </a:prstGeom>
        </p:spPr>
        <p:txBody>
          <a:bodyPr wrap="square">
            <a:spAutoFit/>
          </a:bodyPr>
          <a:lstStyle/>
          <a:p>
            <a:pPr algn="just">
              <a:lnSpc>
                <a:spcPct val="150000"/>
              </a:lnSpc>
            </a:pPr>
            <a:r>
              <a:rPr lang="vi-VN" sz="4000" dirty="0">
                <a:solidFill>
                  <a:srgbClr val="FF0000"/>
                </a:solidFill>
                <a:latin typeface="Arial" panose="020B0604020202020204" pitchFamily="34" charset="0"/>
                <a:cs typeface="Arial" panose="020B0604020202020204" pitchFamily="34" charset="0"/>
              </a:rPr>
              <a:t>Sấy thăng hoa </a:t>
            </a:r>
            <a:r>
              <a:rPr lang="vi-VN" sz="4000" dirty="0">
                <a:latin typeface="Arial" panose="020B0604020202020204" pitchFamily="34" charset="0"/>
                <a:cs typeface="Arial" panose="020B0604020202020204" pitchFamily="34" charset="0"/>
              </a:rPr>
              <a:t>là công nghệ sấy lạnh nhanh ở nhiệt độ rất thấp (–30°C đến -50°C) làm nước đóng băng, sau đó đưa vào buồng sấy chân không làm tinh thể nước đóng băng bay hơi mà không cần qua giai đoạn hoá lỏng. Nhờ đó, sản phẩm sấy thăng hoa không bị thay đổi hình dạng, chất lượng, hương vị và màu sắc.</a:t>
            </a:r>
            <a:endParaRPr lang="en-US" sz="4000" dirty="0">
              <a:latin typeface="Arial" panose="020B0604020202020204" pitchFamily="34" charset="0"/>
              <a:cs typeface="Arial" panose="020B0604020202020204" pitchFamily="34" charset="0"/>
            </a:endParaRPr>
          </a:p>
        </p:txBody>
      </p:sp>
      <p:sp>
        <p:nvSpPr>
          <p:cNvPr id="26" name="Round Same Side Corner Rectangle 25"/>
          <p:cNvSpPr/>
          <p:nvPr/>
        </p:nvSpPr>
        <p:spPr>
          <a:xfrm flipV="1">
            <a:off x="6658358" y="-28798"/>
            <a:ext cx="5003525" cy="1143000"/>
          </a:xfrm>
          <a:prstGeom prst="round2SameRect">
            <a:avLst>
              <a:gd name="adj1" fmla="val 43334"/>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268885" y="157981"/>
            <a:ext cx="3893956"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Lst>
          </a:blip>
          <a:srcRect t="48999" b="11769"/>
          <a:stretch/>
        </p:blipFill>
        <p:spPr>
          <a:xfrm>
            <a:off x="0" y="-14909"/>
            <a:ext cx="18288000" cy="477740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20800" y="8278361"/>
            <a:ext cx="2026627" cy="2026627"/>
          </a:xfrm>
          <a:prstGeom prst="rect">
            <a:avLst/>
          </a:prstGeom>
        </p:spPr>
      </p:pic>
      <p:grpSp>
        <p:nvGrpSpPr>
          <p:cNvPr id="12" name="Group 11"/>
          <p:cNvGrpSpPr/>
          <p:nvPr/>
        </p:nvGrpSpPr>
        <p:grpSpPr>
          <a:xfrm>
            <a:off x="7164803" y="-190500"/>
            <a:ext cx="3958393" cy="1440852"/>
            <a:chOff x="7164804" y="-412152"/>
            <a:chExt cx="3958393" cy="1440852"/>
          </a:xfrm>
        </p:grpSpPr>
        <p:grpSp>
          <p:nvGrpSpPr>
            <p:cNvPr id="8" name="Group 8"/>
            <p:cNvGrpSpPr/>
            <p:nvPr/>
          </p:nvGrpSpPr>
          <p:grpSpPr>
            <a:xfrm>
              <a:off x="7164804" y="-412152"/>
              <a:ext cx="3958393" cy="1440852"/>
              <a:chOff x="0" y="0"/>
              <a:chExt cx="1980573" cy="720927"/>
            </a:xfrm>
          </p:grpSpPr>
          <p:sp>
            <p:nvSpPr>
              <p:cNvPr id="9" name="Freeform 9"/>
              <p:cNvSpPr/>
              <p:nvPr/>
            </p:nvSpPr>
            <p:spPr>
              <a:xfrm>
                <a:off x="0" y="0"/>
                <a:ext cx="1980573" cy="720927"/>
              </a:xfrm>
              <a:custGeom>
                <a:avLst/>
                <a:gdLst/>
                <a:ahLst/>
                <a:cxnLst/>
                <a:rect l="l" t="t" r="r" b="b"/>
                <a:pathLst>
                  <a:path w="1980573" h="720927">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4" y="0"/>
                      <a:pt x="1980573" y="55880"/>
                      <a:pt x="1980573" y="124460"/>
                    </a:cubicBezTo>
                    <a:lnTo>
                      <a:pt x="1980573" y="596467"/>
                    </a:lnTo>
                    <a:cubicBezTo>
                      <a:pt x="1980573" y="665047"/>
                      <a:pt x="1924694" y="720927"/>
                      <a:pt x="1856113" y="720927"/>
                    </a:cubicBezTo>
                    <a:close/>
                  </a:path>
                </a:pathLst>
              </a:custGeom>
              <a:solidFill>
                <a:srgbClr val="F29F05"/>
              </a:solidFill>
            </p:spPr>
          </p:sp>
        </p:grpSp>
        <p:sp>
          <p:nvSpPr>
            <p:cNvPr id="10" name="TextBox 10"/>
            <p:cNvSpPr txBox="1"/>
            <p:nvPr/>
          </p:nvSpPr>
          <p:spPr>
            <a:xfrm>
              <a:off x="7164804" y="228739"/>
              <a:ext cx="3958393" cy="515206"/>
            </a:xfrm>
            <a:prstGeom prst="rect">
              <a:avLst/>
            </a:prstGeom>
          </p:spPr>
          <p:txBody>
            <a:bodyPr lIns="0" tIns="0" rIns="0" bIns="0" rtlCol="0" anchor="t">
              <a:spAutoFit/>
            </a:bodyPr>
            <a:lstStyle/>
            <a:p>
              <a:pPr algn="ctr">
                <a:lnSpc>
                  <a:spcPts val="3919"/>
                </a:lnSpc>
              </a:pPr>
              <a:r>
                <a:rPr lang="en-US" sz="4800" b="1" dirty="0" err="1" smtClean="0">
                  <a:solidFill>
                    <a:srgbClr val="FFFFFF"/>
                  </a:solidFill>
                  <a:latin typeface="Arial" panose="020B0604020202020204" pitchFamily="34" charset="0"/>
                  <a:cs typeface="Arial" panose="020B0604020202020204" pitchFamily="34" charset="0"/>
                </a:rPr>
                <a:t>Ưu</a:t>
              </a:r>
              <a:r>
                <a:rPr lang="en-US" sz="4800" b="1" dirty="0" smtClean="0">
                  <a:solidFill>
                    <a:srgbClr val="FFFFFF"/>
                  </a:solidFill>
                  <a:latin typeface="Arial" panose="020B0604020202020204" pitchFamily="34" charset="0"/>
                  <a:cs typeface="Arial" panose="020B0604020202020204" pitchFamily="34" charset="0"/>
                </a:rPr>
                <a:t> </a:t>
              </a:r>
              <a:r>
                <a:rPr lang="en-US" sz="4800" b="1" dirty="0" err="1" smtClean="0">
                  <a:solidFill>
                    <a:srgbClr val="FFFFFF"/>
                  </a:solidFill>
                  <a:latin typeface="Arial" panose="020B0604020202020204" pitchFamily="34" charset="0"/>
                  <a:cs typeface="Arial" panose="020B0604020202020204" pitchFamily="34" charset="0"/>
                </a:rPr>
                <a:t>điểm</a:t>
              </a:r>
              <a:endParaRPr lang="en-US" sz="4800" b="1" dirty="0">
                <a:solidFill>
                  <a:srgbClr val="FFFFFF"/>
                </a:solidFill>
                <a:latin typeface="Arial" panose="020B0604020202020204" pitchFamily="34" charset="0"/>
                <a:cs typeface="Arial" panose="020B0604020202020204" pitchFamily="34" charset="0"/>
              </a:endParaRPr>
            </a:p>
          </p:txBody>
        </p:sp>
      </p:grpSp>
      <p:sp>
        <p:nvSpPr>
          <p:cNvPr id="11" name="Rectangle 10"/>
          <p:cNvSpPr/>
          <p:nvPr/>
        </p:nvSpPr>
        <p:spPr>
          <a:xfrm>
            <a:off x="1371599" y="5065887"/>
            <a:ext cx="15544800" cy="4154984"/>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a:latin typeface="Arial" panose="020B0604020202020204" pitchFamily="34" charset="0"/>
                <a:cs typeface="Arial" panose="020B0604020202020204" pitchFamily="34" charset="0"/>
              </a:rPr>
              <a:t>G</a:t>
            </a:r>
            <a:r>
              <a:rPr lang="vi-VN" sz="4400" dirty="0" smtClean="0">
                <a:latin typeface="Arial" panose="020B0604020202020204" pitchFamily="34" charset="0"/>
                <a:cs typeface="Arial" panose="020B0604020202020204" pitchFamily="34" charset="0"/>
              </a:rPr>
              <a:t>iúp </a:t>
            </a:r>
            <a:r>
              <a:rPr lang="vi-VN" sz="4400" dirty="0">
                <a:latin typeface="Arial" panose="020B0604020202020204" pitchFamily="34" charset="0"/>
                <a:cs typeface="Arial" panose="020B0604020202020204" pitchFamily="34" charset="0"/>
              </a:rPr>
              <a:t>giữ nguyên chất lượng của sản phẩm (hình dạng, thành phần dinh dưỡng, màu sắc, mùi vị,...); </a:t>
            </a:r>
            <a:endParaRPr lang="en-US" sz="44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400" dirty="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ản </a:t>
            </a:r>
            <a:r>
              <a:rPr lang="vi-VN" sz="4400" dirty="0">
                <a:latin typeface="Arial" panose="020B0604020202020204" pitchFamily="34" charset="0"/>
                <a:cs typeface="Arial" panose="020B0604020202020204" pitchFamily="34" charset="0"/>
              </a:rPr>
              <a:t>phẩm sấy khi ngâm nước sẽ trở lại gần giống ban đầu</a:t>
            </a:r>
            <a:r>
              <a:rPr lang="vi-VN" sz="4400" dirty="0" smtClean="0">
                <a:latin typeface="Arial" panose="020B0604020202020204" pitchFamily="34" charset="0"/>
                <a:cs typeface="Arial" panose="020B0604020202020204" pitchFamily="34" charset="0"/>
              </a:rPr>
              <a:t>;</a:t>
            </a:r>
            <a:endParaRPr lang="en-US" sz="44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400" dirty="0">
                <a:latin typeface="Arial" panose="020B0604020202020204" pitchFamily="34" charset="0"/>
                <a:cs typeface="Arial" panose="020B0604020202020204" pitchFamily="34" charset="0"/>
              </a:rPr>
              <a:t>D</a:t>
            </a:r>
            <a:r>
              <a:rPr lang="vi-VN" sz="4400" dirty="0" smtClean="0">
                <a:latin typeface="Arial" panose="020B0604020202020204" pitchFamily="34" charset="0"/>
                <a:cs typeface="Arial" panose="020B0604020202020204" pitchFamily="34" charset="0"/>
              </a:rPr>
              <a:t>ễ </a:t>
            </a:r>
            <a:r>
              <a:rPr lang="vi-VN" sz="4400" dirty="0">
                <a:latin typeface="Arial" panose="020B0604020202020204" pitchFamily="34" charset="0"/>
                <a:cs typeface="Arial" panose="020B0604020202020204" pitchFamily="34" charset="0"/>
              </a:rPr>
              <a:t>bảo quản và chi phí thấp.</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left)">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barn(inVertical)">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calcmode="lin" valueType="num">
                                      <p:cBhvr additive="base">
                                        <p:cTn id="2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876300"/>
            <a:ext cx="9525000" cy="769441"/>
          </a:xfrm>
          <a:prstGeom prst="rect">
            <a:avLst/>
          </a:prstGeom>
          <a:solidFill>
            <a:schemeClr val="accent5">
              <a:lumMod val="40000"/>
              <a:lumOff val="60000"/>
            </a:schemeClr>
          </a:solid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Một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số</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sản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phẩm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sấy</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thăng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hoa</a:t>
            </a:r>
            <a:endParaRPr lang="en-US" sz="4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277600" y="2247900"/>
            <a:ext cx="6483002" cy="7467600"/>
          </a:xfrm>
          <a:prstGeom prst="rect">
            <a:avLst/>
          </a:prstGeom>
        </p:spPr>
      </p:pic>
      <p:pic>
        <p:nvPicPr>
          <p:cNvPr id="5" name="Picture 4"/>
          <p:cNvPicPr>
            <a:picLocks noChangeAspect="1"/>
          </p:cNvPicPr>
          <p:nvPr/>
        </p:nvPicPr>
        <p:blipFill rotWithShape="1">
          <a:blip r:embed="rId3"/>
          <a:srcRect l="2076" r="2456"/>
          <a:stretch/>
        </p:blipFill>
        <p:spPr>
          <a:xfrm>
            <a:off x="447180" y="2247900"/>
            <a:ext cx="10678021" cy="7467600"/>
          </a:xfrm>
          <a:prstGeom prst="rect">
            <a:avLst/>
          </a:prstGeom>
        </p:spPr>
      </p:pic>
    </p:spTree>
    <p:extLst>
      <p:ext uri="{BB962C8B-B14F-4D97-AF65-F5344CB8AC3E}">
        <p14:creationId xmlns:p14="http://schemas.microsoft.com/office/powerpoint/2010/main" val="11883386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876300"/>
            <a:ext cx="9525000" cy="769441"/>
          </a:xfrm>
          <a:prstGeom prst="rect">
            <a:avLst/>
          </a:prstGeom>
          <a:solidFill>
            <a:schemeClr val="accent5">
              <a:lumMod val="40000"/>
              <a:lumOff val="60000"/>
            </a:schemeClr>
          </a:solid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Một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số</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sản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phẩm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sấy</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thăng</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hoa</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8526" t="2315" r="3115" b="10899"/>
          <a:stretch/>
        </p:blipFill>
        <p:spPr>
          <a:xfrm>
            <a:off x="381000" y="2171700"/>
            <a:ext cx="8686800" cy="5715000"/>
          </a:xfrm>
          <a:prstGeom prst="rect">
            <a:avLst/>
          </a:prstGeom>
          <a:noFill/>
          <a:ln>
            <a:noFill/>
          </a:ln>
        </p:spPr>
      </p:pic>
      <p:pic>
        <p:nvPicPr>
          <p:cNvPr id="7" name="Picture 6"/>
          <p:cNvPicPr>
            <a:picLocks noChangeAspect="1"/>
          </p:cNvPicPr>
          <p:nvPr/>
        </p:nvPicPr>
        <p:blipFill>
          <a:blip r:embed="rId3"/>
          <a:stretch>
            <a:fillRect/>
          </a:stretch>
        </p:blipFill>
        <p:spPr>
          <a:xfrm>
            <a:off x="9370472" y="2171700"/>
            <a:ext cx="8538656" cy="5715000"/>
          </a:xfrm>
          <a:prstGeom prst="rect">
            <a:avLst/>
          </a:prstGeom>
        </p:spPr>
      </p:pic>
      <p:sp>
        <p:nvSpPr>
          <p:cNvPr id="8" name="Rectangle 7"/>
          <p:cNvSpPr/>
          <p:nvPr/>
        </p:nvSpPr>
        <p:spPr>
          <a:xfrm>
            <a:off x="2095500" y="7886700"/>
            <a:ext cx="13563600" cy="1938992"/>
          </a:xfrm>
          <a:prstGeom prst="rect">
            <a:avLst/>
          </a:prstGeom>
        </p:spPr>
        <p:txBody>
          <a:bodyPr wrap="square">
            <a:spAutoFit/>
          </a:bodyPr>
          <a:lstStyle/>
          <a:p>
            <a:pPr algn="ctr">
              <a:lnSpc>
                <a:spcPct val="150000"/>
              </a:lnSpc>
            </a:pPr>
            <a:r>
              <a:rPr lang="vi-VN" sz="4000" i="1" dirty="0">
                <a:latin typeface="Arial" panose="020B0604020202020204" pitchFamily="34" charset="0"/>
                <a:cs typeface="Arial" panose="020B0604020202020204" pitchFamily="34" charset="0"/>
              </a:rPr>
              <a:t>Các sản phẩm được sấy thăng hoa có thể bảo quản được ở điều kiện nhiệt độ </a:t>
            </a:r>
            <a:r>
              <a:rPr lang="vi-VN" sz="4000" i="1" dirty="0" smtClean="0">
                <a:latin typeface="Arial" panose="020B0604020202020204" pitchFamily="34" charset="0"/>
                <a:cs typeface="Arial" panose="020B0604020202020204" pitchFamily="34" charset="0"/>
              </a:rPr>
              <a:t>phòng</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500"/>
                                        <p:tgtEl>
                                          <p:spTgt spid="3"/>
                                        </p:tgtEl>
                                      </p:cBhvr>
                                    </p:animEffect>
                                  </p:childTnLst>
                                </p:cTn>
                              </p:par>
                              <p:par>
                                <p:cTn id="8" presetID="21"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2)">
                                      <p:cBhvr>
                                        <p:cTn id="10" dur="500"/>
                                        <p:tgtEl>
                                          <p:spTgt spid="7"/>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883" t="371" r="14507"/>
          <a:stretch/>
        </p:blipFill>
        <p:spPr>
          <a:xfrm>
            <a:off x="-1" y="0"/>
            <a:ext cx="5289073" cy="10309860"/>
          </a:xfrm>
          <a:prstGeom prst="rect">
            <a:avLst/>
          </a:prstGeom>
        </p:spPr>
      </p:pic>
      <p:sp>
        <p:nvSpPr>
          <p:cNvPr id="3" name="Pentagon 2"/>
          <p:cNvSpPr/>
          <p:nvPr/>
        </p:nvSpPr>
        <p:spPr>
          <a:xfrm>
            <a:off x="5289072" y="495300"/>
            <a:ext cx="7360128" cy="1143000"/>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thu</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hoạch</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cà</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chua</a:t>
            </a:r>
            <a:endParaRPr lang="en-US" sz="44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5562600" y="1962953"/>
            <a:ext cx="12192000" cy="191154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latin typeface="Arial" panose="020B0604020202020204" pitchFamily="34" charset="0"/>
                <a:cs typeface="Arial" panose="020B0604020202020204" pitchFamily="34" charset="0"/>
              </a:rPr>
              <a:t>Thu hoạch khi quả chín đỏ hoàn toàn. Chọn quả to, cân đối, chín đỏ đẹp, không bị sâu bệnh hại. </a:t>
            </a:r>
            <a:endParaRPr lang="en-US" sz="4200" dirty="0" smtClean="0">
              <a:latin typeface="Arial" panose="020B0604020202020204" pitchFamily="34" charset="0"/>
              <a:cs typeface="Arial" panose="020B0604020202020204" pitchFamily="34" charset="0"/>
            </a:endParaRPr>
          </a:p>
        </p:txBody>
      </p:sp>
      <p:sp>
        <p:nvSpPr>
          <p:cNvPr id="5" name="Rectangle 4"/>
          <p:cNvSpPr/>
          <p:nvPr/>
        </p:nvSpPr>
        <p:spPr>
          <a:xfrm>
            <a:off x="5562600" y="4130409"/>
            <a:ext cx="12192000" cy="1911549"/>
          </a:xfrm>
          <a:prstGeom prst="rect">
            <a:avLst/>
          </a:prstGeom>
        </p:spPr>
        <p:txBody>
          <a:bodyPr wrap="square">
            <a:spAutoFit/>
          </a:bodyPr>
          <a:lstStyle/>
          <a:p>
            <a:pPr marL="571500" lvl="0" indent="-571500" algn="just">
              <a:lnSpc>
                <a:spcPct val="150000"/>
              </a:lnSpc>
              <a:buFont typeface="Wingdings" panose="05000000000000000000" pitchFamily="2" charset="2"/>
              <a:buChar char="Ø"/>
            </a:pPr>
            <a:r>
              <a:rPr lang="vi-VN" sz="4200" dirty="0">
                <a:solidFill>
                  <a:prstClr val="black"/>
                </a:solidFill>
                <a:cs typeface="Arial" panose="020B0604020202020204" pitchFamily="34" charset="0"/>
              </a:rPr>
              <a:t>Hái và để quả nhẹ nhàng vào thùng chứa chuyên dụng tránh làm tổn thương quả. </a:t>
            </a:r>
            <a:endParaRPr lang="en-US" sz="42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5562600" y="6287570"/>
            <a:ext cx="12192000" cy="1061829"/>
          </a:xfrm>
          <a:prstGeom prst="rect">
            <a:avLst/>
          </a:prstGeom>
        </p:spPr>
        <p:txBody>
          <a:bodyPr wrap="square">
            <a:spAutoFit/>
          </a:bodyPr>
          <a:lstStyle/>
          <a:p>
            <a:pPr marL="571500" lvl="0" indent="-571500" algn="just">
              <a:lnSpc>
                <a:spcPct val="150000"/>
              </a:lnSpc>
              <a:buFont typeface="Wingdings" panose="05000000000000000000" pitchFamily="2" charset="2"/>
              <a:buChar char="Ø"/>
            </a:pPr>
            <a:r>
              <a:rPr lang="vi-VN" sz="4200" dirty="0">
                <a:solidFill>
                  <a:prstClr val="black"/>
                </a:solidFill>
                <a:cs typeface="Arial" panose="020B0604020202020204" pitchFamily="34" charset="0"/>
              </a:rPr>
              <a:t>Vận chuyển cẩn thận tránh làm quả bị bầm dập. </a:t>
            </a:r>
            <a:endParaRPr lang="en-US" sz="42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5567680" y="7544045"/>
            <a:ext cx="12186920" cy="2031325"/>
          </a:xfrm>
          <a:prstGeom prst="rect">
            <a:avLst/>
          </a:prstGeom>
        </p:spPr>
        <p:txBody>
          <a:bodyPr wrap="square">
            <a:spAutoFit/>
          </a:bodyPr>
          <a:lstStyle/>
          <a:p>
            <a:pPr marL="571500" lvl="0" indent="-571500" algn="just">
              <a:lnSpc>
                <a:spcPct val="150000"/>
              </a:lnSpc>
              <a:buFont typeface="Wingdings" panose="05000000000000000000" pitchFamily="2" charset="2"/>
              <a:buChar char="Ø"/>
            </a:pPr>
            <a:r>
              <a:rPr lang="vi-VN" sz="4200" dirty="0">
                <a:solidFill>
                  <a:prstClr val="black"/>
                </a:solidFill>
                <a:cs typeface="Arial" panose="020B0604020202020204" pitchFamily="34" charset="0"/>
              </a:rPr>
              <a:t>Bảo quản quả cà chua ở điều kiện nhiệt độ mát lạnh, độ ẩm cao, thoáng khí.</a:t>
            </a:r>
            <a:endParaRPr lang="en-US" sz="4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29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1104901"/>
            <a:ext cx="8353388" cy="9008970"/>
          </a:xfrm>
          <a:prstGeom prst="rect">
            <a:avLst/>
          </a:prstGeom>
        </p:spPr>
      </p:pic>
      <p:sp>
        <p:nvSpPr>
          <p:cNvPr id="2" name="Rectangle 1"/>
          <p:cNvSpPr/>
          <p:nvPr/>
        </p:nvSpPr>
        <p:spPr>
          <a:xfrm>
            <a:off x="1066800" y="647700"/>
            <a:ext cx="9054082" cy="769441"/>
          </a:xfrm>
          <a:prstGeom prst="rect">
            <a:avLst/>
          </a:prstGeom>
        </p:spPr>
        <p:txBody>
          <a:bodyPr wrap="none">
            <a:spAutoFit/>
          </a:bodyPr>
          <a:lstStyle/>
          <a:p>
            <a:r>
              <a:rPr lang="vi-VN" sz="4400" b="1" dirty="0">
                <a:solidFill>
                  <a:srgbClr val="C00000"/>
                </a:solidFill>
                <a:latin typeface="Arial" panose="020B0604020202020204" pitchFamily="34" charset="0"/>
                <a:cs typeface="Arial" panose="020B0604020202020204" pitchFamily="34" charset="0"/>
              </a:rPr>
              <a:t>b) Công nghệ chế biến nước quả</a:t>
            </a:r>
            <a:endParaRPr lang="en-US" sz="4400" b="1" dirty="0">
              <a:solidFill>
                <a:srgbClr val="C00000"/>
              </a:solidFill>
              <a:latin typeface="Arial" panose="020B0604020202020204" pitchFamily="34" charset="0"/>
              <a:cs typeface="Arial" panose="020B0604020202020204" pitchFamily="34" charset="0"/>
            </a:endParaRPr>
          </a:p>
        </p:txBody>
      </p:sp>
      <p:sp>
        <p:nvSpPr>
          <p:cNvPr id="3" name="AutoShape 11"/>
          <p:cNvSpPr/>
          <p:nvPr/>
        </p:nvSpPr>
        <p:spPr>
          <a:xfrm>
            <a:off x="0" y="1638300"/>
            <a:ext cx="9982200" cy="0"/>
          </a:xfrm>
          <a:prstGeom prst="line">
            <a:avLst/>
          </a:prstGeom>
          <a:ln w="28575" cap="flat">
            <a:solidFill>
              <a:srgbClr val="30B4A6"/>
            </a:solidFill>
            <a:prstDash val="solid"/>
            <a:headEnd type="none" w="sm" len="sm"/>
            <a:tailEnd type="none" w="sm" len="sm"/>
          </a:ln>
        </p:spPr>
      </p:sp>
      <p:grpSp>
        <p:nvGrpSpPr>
          <p:cNvPr id="7" name="Group 6"/>
          <p:cNvGrpSpPr/>
          <p:nvPr/>
        </p:nvGrpSpPr>
        <p:grpSpPr>
          <a:xfrm>
            <a:off x="1066800" y="2312810"/>
            <a:ext cx="9296399" cy="5007300"/>
            <a:chOff x="1066800" y="2964742"/>
            <a:chExt cx="9296399" cy="5007300"/>
          </a:xfrm>
        </p:grpSpPr>
        <p:sp>
          <p:nvSpPr>
            <p:cNvPr id="6" name="Freeform 12"/>
            <p:cNvSpPr/>
            <p:nvPr/>
          </p:nvSpPr>
          <p:spPr>
            <a:xfrm>
              <a:off x="1066800" y="2964742"/>
              <a:ext cx="9296399" cy="500730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3">
                <a:lumMod val="40000"/>
                <a:lumOff val="60000"/>
              </a:schemeClr>
            </a:solidFill>
          </p:spPr>
        </p:sp>
        <p:sp>
          <p:nvSpPr>
            <p:cNvPr id="4" name="Rectangle 3"/>
            <p:cNvSpPr/>
            <p:nvPr/>
          </p:nvSpPr>
          <p:spPr>
            <a:xfrm>
              <a:off x="1676400" y="3224002"/>
              <a:ext cx="7162800" cy="4154984"/>
            </a:xfrm>
            <a:prstGeom prst="rect">
              <a:avLst/>
            </a:prstGeom>
          </p:spPr>
          <p:txBody>
            <a:bodyPr wrap="square">
              <a:spAutoFit/>
            </a:bodyPr>
            <a:lstStyle/>
            <a:p>
              <a:pPr algn="just">
                <a:lnSpc>
                  <a:spcPct val="150000"/>
                </a:lnSpc>
              </a:pPr>
              <a:r>
                <a:rPr lang="en-US" sz="4400" dirty="0" smtClean="0">
                  <a:latin typeface="Arial" panose="020B0604020202020204" pitchFamily="34" charset="0"/>
                  <a:cs typeface="Arial" panose="020B0604020202020204" pitchFamily="34" charset="0"/>
                </a:rPr>
                <a:t>Q</a:t>
              </a:r>
              <a:r>
                <a:rPr lang="vi-VN" sz="4400" dirty="0" smtClean="0">
                  <a:latin typeface="Arial" panose="020B0604020202020204" pitchFamily="34" charset="0"/>
                  <a:cs typeface="Arial" panose="020B0604020202020204" pitchFamily="34" charset="0"/>
                </a:rPr>
                <a:t>uan </a:t>
              </a:r>
              <a:r>
                <a:rPr lang="vi-VN" sz="4400" dirty="0">
                  <a:latin typeface="Arial" panose="020B0604020202020204" pitchFamily="34" charset="0"/>
                  <a:cs typeface="Arial" panose="020B0604020202020204" pitchFamily="34" charset="0"/>
                </a:rPr>
                <a:t>sát Hình 18.11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cho</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biết</a:t>
              </a:r>
              <a:r>
                <a:rPr lang="en-US" sz="4400" dirty="0" smtClean="0">
                  <a:latin typeface="Arial" panose="020B0604020202020204" pitchFamily="34" charset="0"/>
                  <a:cs typeface="Arial" panose="020B0604020202020204" pitchFamily="34" charset="0"/>
                </a:rPr>
                <a:t> q</a:t>
              </a:r>
              <a:r>
                <a:rPr lang="vi-VN" sz="4400" dirty="0" smtClean="0">
                  <a:latin typeface="Arial" panose="020B0604020202020204" pitchFamily="34" charset="0"/>
                  <a:cs typeface="Arial" panose="020B0604020202020204" pitchFamily="34" charset="0"/>
                </a:rPr>
                <a:t>uy </a:t>
              </a:r>
              <a:r>
                <a:rPr lang="vi-VN" sz="4400" dirty="0">
                  <a:latin typeface="Arial" panose="020B0604020202020204" pitchFamily="34" charset="0"/>
                  <a:cs typeface="Arial" panose="020B0604020202020204" pitchFamily="34" charset="0"/>
                </a:rPr>
                <a:t>trình chế biến nước quả trong Hình 18.11 sử dụng công nghệ gì?</a:t>
              </a:r>
            </a:p>
          </p:txBody>
        </p:sp>
      </p:grpSp>
      <p:pic>
        <p:nvPicPr>
          <p:cNvPr id="8" name="Picture 7"/>
          <p:cNvPicPr>
            <a:picLocks noChangeAspect="1"/>
          </p:cNvPicPr>
          <p:nvPr/>
        </p:nvPicPr>
        <p:blipFill>
          <a:blip r:embed="rId3"/>
          <a:stretch>
            <a:fillRect/>
          </a:stretch>
        </p:blipFill>
        <p:spPr>
          <a:xfrm>
            <a:off x="2819400" y="7320110"/>
            <a:ext cx="5181600" cy="3070578"/>
          </a:xfrm>
          <a:prstGeom prst="rect">
            <a:avLst/>
          </a:prstGeom>
        </p:spPr>
      </p:pic>
    </p:spTree>
    <p:extLst>
      <p:ext uri="{BB962C8B-B14F-4D97-AF65-F5344CB8AC3E}">
        <p14:creationId xmlns:p14="http://schemas.microsoft.com/office/powerpoint/2010/main" val="306092268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1104901"/>
            <a:ext cx="8353388" cy="9008970"/>
          </a:xfrm>
          <a:prstGeom prst="rect">
            <a:avLst/>
          </a:prstGeom>
        </p:spPr>
      </p:pic>
      <p:sp>
        <p:nvSpPr>
          <p:cNvPr id="2" name="Rectangle 1"/>
          <p:cNvSpPr/>
          <p:nvPr/>
        </p:nvSpPr>
        <p:spPr>
          <a:xfrm>
            <a:off x="1066800" y="647700"/>
            <a:ext cx="9054082" cy="769441"/>
          </a:xfrm>
          <a:prstGeom prst="rect">
            <a:avLst/>
          </a:prstGeom>
        </p:spPr>
        <p:txBody>
          <a:bodyPr wrap="none">
            <a:spAutoFit/>
          </a:bodyPr>
          <a:lstStyle/>
          <a:p>
            <a:r>
              <a:rPr lang="vi-VN" sz="4400" b="1" dirty="0">
                <a:solidFill>
                  <a:srgbClr val="C00000"/>
                </a:solidFill>
                <a:latin typeface="Arial" panose="020B0604020202020204" pitchFamily="34" charset="0"/>
                <a:cs typeface="Arial" panose="020B0604020202020204" pitchFamily="34" charset="0"/>
              </a:rPr>
              <a:t>b) Công nghệ chế biến nước quả</a:t>
            </a:r>
            <a:endParaRPr lang="en-US" sz="4400" b="1" dirty="0">
              <a:solidFill>
                <a:srgbClr val="C00000"/>
              </a:solidFill>
              <a:latin typeface="Arial" panose="020B0604020202020204" pitchFamily="34" charset="0"/>
              <a:cs typeface="Arial" panose="020B0604020202020204" pitchFamily="34" charset="0"/>
            </a:endParaRPr>
          </a:p>
        </p:txBody>
      </p:sp>
      <p:sp>
        <p:nvSpPr>
          <p:cNvPr id="3" name="AutoShape 11"/>
          <p:cNvSpPr/>
          <p:nvPr/>
        </p:nvSpPr>
        <p:spPr>
          <a:xfrm>
            <a:off x="0" y="1638300"/>
            <a:ext cx="9982200" cy="0"/>
          </a:xfrm>
          <a:prstGeom prst="line">
            <a:avLst/>
          </a:prstGeom>
          <a:ln w="28575" cap="flat">
            <a:solidFill>
              <a:srgbClr val="30B4A6"/>
            </a:solidFill>
            <a:prstDash val="solid"/>
            <a:headEnd type="none" w="sm" len="sm"/>
            <a:tailEnd type="none" w="sm" len="sm"/>
          </a:ln>
        </p:spPr>
      </p:sp>
      <p:sp>
        <p:nvSpPr>
          <p:cNvPr id="9" name="Rectangle 8"/>
          <p:cNvSpPr/>
          <p:nvPr/>
        </p:nvSpPr>
        <p:spPr>
          <a:xfrm>
            <a:off x="1044320" y="1742881"/>
            <a:ext cx="8343684" cy="1998176"/>
          </a:xfrm>
          <a:prstGeom prst="rect">
            <a:avLst/>
          </a:prstGeom>
        </p:spPr>
        <p:txBody>
          <a:bodyPr wrap="square">
            <a:spAutoFit/>
          </a:bodyPr>
          <a:lstStyle/>
          <a:p>
            <a:pPr algn="just">
              <a:lnSpc>
                <a:spcPct val="150000"/>
              </a:lnSpc>
            </a:pPr>
            <a:r>
              <a:rPr lang="vi-VN" sz="4400" dirty="0">
                <a:solidFill>
                  <a:srgbClr val="002060"/>
                </a:solidFill>
                <a:latin typeface="Arial" panose="020B0604020202020204" pitchFamily="34" charset="0"/>
                <a:cs typeface="Arial" panose="020B0604020202020204" pitchFamily="34" charset="0"/>
              </a:rPr>
              <a:t>Các công nghệ sử dụng trong quy trình chế biến nước quả: </a:t>
            </a:r>
            <a:endParaRPr lang="en-US" sz="4400"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1066800" y="3741057"/>
            <a:ext cx="8298725" cy="6186309"/>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Công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chuyền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nghiền</a:t>
            </a:r>
            <a:r>
              <a:rPr lang="en-US" sz="4400" dirty="0">
                <a:latin typeface="Arial" panose="020B0604020202020204" pitchFamily="34" charset="0"/>
                <a:cs typeface="Arial" panose="020B0604020202020204" pitchFamily="34" charset="0"/>
              </a:rPr>
              <a:t>/</a:t>
            </a:r>
            <a:r>
              <a:rPr lang="en-US" sz="4400" dirty="0" err="1">
                <a:latin typeface="Arial" panose="020B0604020202020204" pitchFamily="34" charset="0"/>
                <a:cs typeface="Arial" panose="020B0604020202020204" pitchFamily="34" charset="0"/>
              </a:rPr>
              <a:t>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enzyme,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đóng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hộp</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8590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9"/>
          <p:cNvSpPr/>
          <p:nvPr/>
        </p:nvSpPr>
        <p:spPr>
          <a:xfrm>
            <a:off x="6307847" y="-27484"/>
            <a:ext cx="778754" cy="5710900"/>
          </a:xfrm>
          <a:custGeom>
            <a:avLst/>
            <a:gdLst/>
            <a:ahLst/>
            <a:cxnLst/>
            <a:rect l="l" t="t" r="r" b="b"/>
            <a:pathLst>
              <a:path w="680917" h="1210391">
                <a:moveTo>
                  <a:pt x="0" y="0"/>
                </a:moveTo>
                <a:lnTo>
                  <a:pt x="680917" y="0"/>
                </a:lnTo>
                <a:lnTo>
                  <a:pt x="680917" y="1210391"/>
                </a:lnTo>
                <a:lnTo>
                  <a:pt x="0" y="1210391"/>
                </a:lnTo>
                <a:close/>
              </a:path>
            </a:pathLst>
          </a:custGeom>
          <a:solidFill>
            <a:schemeClr val="accent6"/>
          </a:solidFill>
        </p:spPr>
      </p:sp>
      <p:pic>
        <p:nvPicPr>
          <p:cNvPr id="2" name="Picture 2"/>
          <p:cNvPicPr>
            <a:picLocks noChangeAspect="1"/>
          </p:cNvPicPr>
          <p:nvPr/>
        </p:nvPicPr>
        <p:blipFill rotWithShape="1">
          <a:blip r:embed="rId2">
            <a:extLst>
              <a:ext uri="{28A0092B-C50C-407E-A947-70E740481C1C}">
                <a14:useLocalDpi xmlns:a14="http://schemas.microsoft.com/office/drawing/2010/main" val="0"/>
              </a:ext>
            </a:extLst>
          </a:blip>
          <a:srcRect l="10767" r="16164" b="-148"/>
          <a:stretch/>
        </p:blipFill>
        <p:spPr>
          <a:xfrm>
            <a:off x="-1" y="-21786"/>
            <a:ext cx="6324601" cy="5785950"/>
          </a:xfrm>
          <a:prstGeom prst="rect">
            <a:avLst/>
          </a:prstGeom>
        </p:spPr>
      </p:pic>
      <p:pic>
        <p:nvPicPr>
          <p:cNvPr id="4" name="Picture 4"/>
          <p:cNvPicPr>
            <a:picLocks noChangeAspect="1"/>
          </p:cNvPicPr>
          <p:nvPr/>
        </p:nvPicPr>
        <p:blipFill rotWithShape="1">
          <a:blip r:embed="rId3">
            <a:extLst>
              <a:ext uri="{28A0092B-C50C-407E-A947-70E740481C1C}">
                <a14:useLocalDpi xmlns:a14="http://schemas.microsoft.com/office/drawing/2010/main" val="0"/>
              </a:ext>
            </a:extLst>
          </a:blip>
          <a:srcRect r="9634"/>
          <a:stretch/>
        </p:blipFill>
        <p:spPr>
          <a:xfrm>
            <a:off x="841714" y="5698947"/>
            <a:ext cx="6244886" cy="4607102"/>
          </a:xfrm>
          <a:prstGeom prst="rect">
            <a:avLst/>
          </a:prstGeom>
        </p:spPr>
      </p:pic>
      <p:grpSp>
        <p:nvGrpSpPr>
          <p:cNvPr id="8" name="Group 8"/>
          <p:cNvGrpSpPr/>
          <p:nvPr/>
        </p:nvGrpSpPr>
        <p:grpSpPr>
          <a:xfrm>
            <a:off x="0" y="5549370"/>
            <a:ext cx="1841911" cy="4740366"/>
            <a:chOff x="0" y="-38100"/>
            <a:chExt cx="812800" cy="1248491"/>
          </a:xfrm>
        </p:grpSpPr>
        <p:sp>
          <p:nvSpPr>
            <p:cNvPr id="9" name="Freeform 9"/>
            <p:cNvSpPr/>
            <p:nvPr/>
          </p:nvSpPr>
          <p:spPr>
            <a:xfrm>
              <a:off x="0" y="0"/>
              <a:ext cx="371430" cy="1210391"/>
            </a:xfrm>
            <a:custGeom>
              <a:avLst/>
              <a:gdLst/>
              <a:ahLst/>
              <a:cxnLst/>
              <a:rect l="l" t="t" r="r" b="b"/>
              <a:pathLst>
                <a:path w="680917" h="1210391">
                  <a:moveTo>
                    <a:pt x="0" y="0"/>
                  </a:moveTo>
                  <a:lnTo>
                    <a:pt x="680917" y="0"/>
                  </a:lnTo>
                  <a:lnTo>
                    <a:pt x="680917" y="1210391"/>
                  </a:lnTo>
                  <a:lnTo>
                    <a:pt x="0" y="1210391"/>
                  </a:lnTo>
                  <a:close/>
                </a:path>
              </a:pathLst>
            </a:custGeom>
            <a:solidFill>
              <a:srgbClr val="8ACC4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AutoShape 17"/>
          <p:cNvSpPr/>
          <p:nvPr/>
        </p:nvSpPr>
        <p:spPr>
          <a:xfrm rot="5400000">
            <a:off x="3486132" y="2847016"/>
            <a:ext cx="5694031" cy="0"/>
          </a:xfrm>
          <a:prstGeom prst="line">
            <a:avLst/>
          </a:prstGeom>
          <a:ln w="38100" cap="flat">
            <a:solidFill>
              <a:srgbClr val="FFFFFF"/>
            </a:solidFill>
            <a:prstDash val="solid"/>
            <a:headEnd type="none" w="sm" len="sm"/>
            <a:tailEnd type="none" w="sm" len="sm"/>
          </a:ln>
        </p:spPr>
      </p:sp>
      <p:sp>
        <p:nvSpPr>
          <p:cNvPr id="18" name="AutoShape 18"/>
          <p:cNvSpPr/>
          <p:nvPr/>
        </p:nvSpPr>
        <p:spPr>
          <a:xfrm rot="5400000">
            <a:off x="-1454774" y="7990515"/>
            <a:ext cx="4592969" cy="0"/>
          </a:xfrm>
          <a:prstGeom prst="line">
            <a:avLst/>
          </a:prstGeom>
          <a:ln w="38100" cap="flat">
            <a:solidFill>
              <a:srgbClr val="FFFFFF"/>
            </a:solidFill>
            <a:prstDash val="solid"/>
            <a:headEnd type="none" w="sm" len="sm"/>
            <a:tailEnd type="none" w="sm" len="sm"/>
          </a:ln>
        </p:spPr>
      </p:sp>
      <p:sp>
        <p:nvSpPr>
          <p:cNvPr id="19" name="AutoShape 19"/>
          <p:cNvSpPr/>
          <p:nvPr/>
        </p:nvSpPr>
        <p:spPr>
          <a:xfrm rot="-10800000">
            <a:off x="0" y="5694031"/>
            <a:ext cx="8816220" cy="0"/>
          </a:xfrm>
          <a:prstGeom prst="line">
            <a:avLst/>
          </a:prstGeom>
          <a:ln w="38100" cap="flat">
            <a:solidFill>
              <a:srgbClr val="FFFFFF"/>
            </a:solidFill>
            <a:prstDash val="solid"/>
            <a:headEnd type="none" w="sm" len="sm"/>
            <a:tailEnd type="none" w="sm" len="sm"/>
          </a:ln>
        </p:spPr>
      </p:sp>
      <p:sp>
        <p:nvSpPr>
          <p:cNvPr id="25" name="Rectangle 24"/>
          <p:cNvSpPr/>
          <p:nvPr/>
        </p:nvSpPr>
        <p:spPr>
          <a:xfrm>
            <a:off x="7304324" y="673011"/>
            <a:ext cx="10580048" cy="1998176"/>
          </a:xfrm>
          <a:prstGeom prst="rect">
            <a:avLst/>
          </a:prstGeom>
        </p:spPr>
        <p:txBody>
          <a:bodyPr wrap="square">
            <a:spAutoFit/>
          </a:bodyPr>
          <a:lstStyle/>
          <a:p>
            <a:pPr algn="just">
              <a:lnSpc>
                <a:spcPct val="150000"/>
              </a:lnSpc>
            </a:pPr>
            <a:r>
              <a:rPr lang="vi-VN" sz="4400" b="1" dirty="0">
                <a:solidFill>
                  <a:srgbClr val="0070C0"/>
                </a:solidFill>
                <a:latin typeface="Arial" panose="020B0604020202020204" pitchFamily="34" charset="0"/>
                <a:cs typeface="Arial" panose="020B0604020202020204" pitchFamily="34" charset="0"/>
              </a:rPr>
              <a:t>Thực hành chế biến tương cà chua và dưa chuột dầm giấm đóng </a:t>
            </a:r>
            <a:r>
              <a:rPr lang="vi-VN" sz="4400" b="1" dirty="0" smtClean="0">
                <a:solidFill>
                  <a:srgbClr val="0070C0"/>
                </a:solidFill>
                <a:latin typeface="Arial" panose="020B0604020202020204" pitchFamily="34" charset="0"/>
                <a:cs typeface="Arial" panose="020B0604020202020204" pitchFamily="34" charset="0"/>
              </a:rPr>
              <a:t>lọ</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thủy</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tinh</a:t>
            </a:r>
            <a:endParaRPr lang="en-US" sz="4400" b="1" dirty="0">
              <a:solidFill>
                <a:srgbClr val="0070C0"/>
              </a:solidFill>
              <a:latin typeface="Arial" panose="020B0604020202020204" pitchFamily="34" charset="0"/>
              <a:cs typeface="Arial" panose="020B0604020202020204" pitchFamily="34" charset="0"/>
            </a:endParaRPr>
          </a:p>
        </p:txBody>
      </p:sp>
      <p:sp>
        <p:nvSpPr>
          <p:cNvPr id="27" name="Rectangle 26"/>
          <p:cNvSpPr/>
          <p:nvPr/>
        </p:nvSpPr>
        <p:spPr>
          <a:xfrm>
            <a:off x="7304324" y="2898805"/>
            <a:ext cx="10134600" cy="618630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smtClean="0">
                <a:latin typeface="Arial" panose="020B0604020202020204" pitchFamily="34" charset="0"/>
                <a:cs typeface="Arial" panose="020B0604020202020204" pitchFamily="34" charset="0"/>
              </a:rPr>
              <a:t>Chia </a:t>
            </a:r>
            <a:r>
              <a:rPr lang="en-US" sz="4400" dirty="0" err="1" smtClean="0">
                <a:latin typeface="Arial" panose="020B0604020202020204" pitchFamily="34" charset="0"/>
                <a:cs typeface="Arial" panose="020B0604020202020204" pitchFamily="34" charset="0"/>
              </a:rPr>
              <a:t>lớp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các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nhóm</a:t>
            </a:r>
            <a:r>
              <a:rPr lang="en-US" sz="4400" dirty="0" smtClean="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400" dirty="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ác </a:t>
            </a:r>
            <a:r>
              <a:rPr lang="vi-VN" sz="4400" dirty="0">
                <a:latin typeface="Arial" panose="020B0604020202020204" pitchFamily="34" charset="0"/>
                <a:cs typeface="Arial" panose="020B0604020202020204" pitchFamily="34" charset="0"/>
              </a:rPr>
              <a:t>nhóm chuẩn bị nguyên vật liệu và dụng cụ thực hành. </a:t>
            </a:r>
            <a:endParaRPr lang="en-US" sz="44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HS </a:t>
            </a:r>
            <a:r>
              <a:rPr lang="vi-VN" sz="4400" dirty="0">
                <a:latin typeface="Arial" panose="020B0604020202020204" pitchFamily="34" charset="0"/>
                <a:cs typeface="Arial" panose="020B0604020202020204" pitchFamily="34" charset="0"/>
              </a:rPr>
              <a:t>thực hiện chế biến tương cà chua và dưa chuột dầm giấm đóng lọ theo các bước như hướng dẫn trong SGK. </a:t>
            </a:r>
            <a:endParaRPr lang="en-US" sz="4400" dirty="0">
              <a:latin typeface="Arial" panose="020B0604020202020204" pitchFamily="34" charset="0"/>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down)">
                                      <p:cBhvr>
                                        <p:cTn id="12" dur="500"/>
                                        <p:tgtEl>
                                          <p:spTgt spid="2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animEffect transition="in" filter="wipe(down)">
                                      <p:cBhvr>
                                        <p:cTn id="15" dur="500"/>
                                        <p:tgtEl>
                                          <p:spTgt spid="27">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xEl>
                                              <p:pRg st="2" end="2"/>
                                            </p:txEl>
                                          </p:spTgt>
                                        </p:tgtEl>
                                        <p:attrNameLst>
                                          <p:attrName>style.visibility</p:attrName>
                                        </p:attrNameLst>
                                      </p:cBhvr>
                                      <p:to>
                                        <p:strVal val="visible"/>
                                      </p:to>
                                    </p:set>
                                    <p:animEffect transition="in" filter="wipe(down)">
                                      <p:cBhvr>
                                        <p:cTn id="18"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190500"/>
            <a:ext cx="11049000" cy="738664"/>
          </a:xfrm>
          <a:prstGeom prst="rect">
            <a:avLst/>
          </a:prstGeom>
          <a:noFill/>
        </p:spPr>
        <p:txBody>
          <a:bodyPr wrap="square" rtlCol="0">
            <a:spAutoFit/>
          </a:bodyPr>
          <a:lstStyle/>
          <a:p>
            <a:pPr algn="ctr"/>
            <a:r>
              <a:rPr lang="en-US" sz="4200" b="1" dirty="0" err="1" smtClean="0">
                <a:solidFill>
                  <a:schemeClr val="accent6">
                    <a:lumMod val="75000"/>
                  </a:schemeClr>
                </a:solidFill>
                <a:latin typeface="Arial" panose="020B0604020202020204" pitchFamily="34" charset="0"/>
                <a:cs typeface="Arial" panose="020B0604020202020204" pitchFamily="34" charset="0"/>
              </a:rPr>
              <a:t>Bảng</a:t>
            </a:r>
            <a:r>
              <a:rPr lang="en-US" sz="4200" b="1" dirty="0" smtClean="0">
                <a:solidFill>
                  <a:schemeClr val="accent6">
                    <a:lumMod val="75000"/>
                  </a:schemeClr>
                </a:solidFill>
                <a:latin typeface="Arial" panose="020B0604020202020204" pitchFamily="34" charset="0"/>
                <a:cs typeface="Arial" panose="020B0604020202020204" pitchFamily="34" charset="0"/>
              </a:rPr>
              <a:t> </a:t>
            </a:r>
            <a:r>
              <a:rPr lang="en-US" sz="4200" b="1" dirty="0" err="1" smtClean="0">
                <a:solidFill>
                  <a:schemeClr val="accent6">
                    <a:lumMod val="75000"/>
                  </a:schemeClr>
                </a:solidFill>
                <a:latin typeface="Arial" panose="020B0604020202020204" pitchFamily="34" charset="0"/>
                <a:cs typeface="Arial" panose="020B0604020202020204" pitchFamily="34" charset="0"/>
              </a:rPr>
              <a:t>đánh</a:t>
            </a:r>
            <a:r>
              <a:rPr lang="en-US" sz="4200" b="1" dirty="0" smtClean="0">
                <a:solidFill>
                  <a:schemeClr val="accent6">
                    <a:lumMod val="75000"/>
                  </a:schemeClr>
                </a:solidFill>
                <a:latin typeface="Arial" panose="020B0604020202020204" pitchFamily="34" charset="0"/>
                <a:cs typeface="Arial" panose="020B0604020202020204" pitchFamily="34" charset="0"/>
              </a:rPr>
              <a:t> </a:t>
            </a:r>
            <a:r>
              <a:rPr lang="en-US" sz="4200" b="1" dirty="0" err="1" smtClean="0">
                <a:solidFill>
                  <a:schemeClr val="accent6">
                    <a:lumMod val="75000"/>
                  </a:schemeClr>
                </a:solidFill>
                <a:latin typeface="Arial" panose="020B0604020202020204" pitchFamily="34" charset="0"/>
                <a:cs typeface="Arial" panose="020B0604020202020204" pitchFamily="34" charset="0"/>
              </a:rPr>
              <a:t>giá</a:t>
            </a:r>
            <a:r>
              <a:rPr lang="en-US" sz="4200" b="1" dirty="0" smtClean="0">
                <a:solidFill>
                  <a:schemeClr val="accent6">
                    <a:lumMod val="75000"/>
                  </a:schemeClr>
                </a:solidFill>
                <a:latin typeface="Arial" panose="020B0604020202020204" pitchFamily="34" charset="0"/>
                <a:cs typeface="Arial" panose="020B0604020202020204" pitchFamily="34" charset="0"/>
              </a:rPr>
              <a:t> </a:t>
            </a:r>
            <a:r>
              <a:rPr lang="en-US" sz="4200" b="1" dirty="0" err="1" smtClean="0">
                <a:solidFill>
                  <a:schemeClr val="accent6">
                    <a:lumMod val="75000"/>
                  </a:schemeClr>
                </a:solidFill>
                <a:latin typeface="Arial" panose="020B0604020202020204" pitchFamily="34" charset="0"/>
                <a:cs typeface="Arial" panose="020B0604020202020204" pitchFamily="34" charset="0"/>
              </a:rPr>
              <a:t>kết</a:t>
            </a:r>
            <a:r>
              <a:rPr lang="en-US" sz="4200" b="1" dirty="0" smtClean="0">
                <a:solidFill>
                  <a:schemeClr val="accent6">
                    <a:lumMod val="75000"/>
                  </a:schemeClr>
                </a:solidFill>
                <a:latin typeface="Arial" panose="020B0604020202020204" pitchFamily="34" charset="0"/>
                <a:cs typeface="Arial" panose="020B0604020202020204" pitchFamily="34" charset="0"/>
              </a:rPr>
              <a:t> </a:t>
            </a:r>
            <a:r>
              <a:rPr lang="en-US" sz="4200" b="1" dirty="0" err="1" smtClean="0">
                <a:solidFill>
                  <a:schemeClr val="accent6">
                    <a:lumMod val="75000"/>
                  </a:schemeClr>
                </a:solidFill>
                <a:latin typeface="Arial" panose="020B0604020202020204" pitchFamily="34" charset="0"/>
                <a:cs typeface="Arial" panose="020B0604020202020204" pitchFamily="34" charset="0"/>
              </a:rPr>
              <a:t>quả</a:t>
            </a:r>
            <a:endParaRPr lang="en-US" sz="42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52235908"/>
              </p:ext>
            </p:extLst>
          </p:nvPr>
        </p:nvGraphicFramePr>
        <p:xfrm>
          <a:off x="457200" y="1104900"/>
          <a:ext cx="17297404" cy="8900158"/>
        </p:xfrm>
        <a:graphic>
          <a:graphicData uri="http://schemas.openxmlformats.org/drawingml/2006/table">
            <a:tbl>
              <a:tblPr firstRow="1" firstCol="1" bandRow="1"/>
              <a:tblGrid>
                <a:gridCol w="4114802"/>
                <a:gridCol w="4533900"/>
                <a:gridCol w="4324351"/>
                <a:gridCol w="4324351"/>
              </a:tblGrid>
              <a:tr h="809105">
                <a:tc rowSpan="2">
                  <a:txBody>
                    <a:bodyPr/>
                    <a:lstStyle/>
                    <a:p>
                      <a:pPr algn="ctr">
                        <a:lnSpc>
                          <a:spcPct val="150000"/>
                        </a:lnSpc>
                        <a:spcBef>
                          <a:spcPts val="600"/>
                        </a:spcBef>
                        <a:spcAft>
                          <a:spcPts val="1000"/>
                        </a:spcAft>
                      </a:pPr>
                      <a:r>
                        <a:rPr lang="nl-NL"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Chỉ tiêu đánh giá</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c gridSpan="3">
                  <a:txBody>
                    <a:bodyPr/>
                    <a:lstStyle/>
                    <a:p>
                      <a:pPr algn="ctr">
                        <a:lnSpc>
                          <a:spcPct val="150000"/>
                        </a:lnSpc>
                        <a:spcBef>
                          <a:spcPts val="600"/>
                        </a:spcBef>
                        <a:spcAft>
                          <a:spcPts val="1000"/>
                        </a:spcAft>
                      </a:pPr>
                      <a:r>
                        <a:rPr lang="nl-NL"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Kết quả đánh giá</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c hMerge="1">
                  <a:txBody>
                    <a:bodyPr/>
                    <a:lstStyle/>
                    <a:p>
                      <a:endParaRPr lang="en-US"/>
                    </a:p>
                  </a:txBody>
                  <a:tcPr/>
                </a:tc>
                <a:tc hMerge="1">
                  <a:txBody>
                    <a:bodyPr/>
                    <a:lstStyle/>
                    <a:p>
                      <a:endParaRPr lang="en-US"/>
                    </a:p>
                  </a:txBody>
                  <a:tcPr/>
                </a:tc>
              </a:tr>
              <a:tr h="809105">
                <a:tc vMerge="1">
                  <a:txBody>
                    <a:bodyPr/>
                    <a:lstStyle/>
                    <a:p>
                      <a:endParaRPr lang="en-US"/>
                    </a:p>
                  </a:txBody>
                  <a:tcPr/>
                </a:tc>
                <a:tc>
                  <a:txBody>
                    <a:bodyPr/>
                    <a:lstStyle/>
                    <a:p>
                      <a:pPr algn="ctr">
                        <a:lnSpc>
                          <a:spcPct val="150000"/>
                        </a:lnSpc>
                        <a:spcBef>
                          <a:spcPts val="600"/>
                        </a:spcBef>
                        <a:spcAft>
                          <a:spcPts val="1000"/>
                        </a:spcAft>
                      </a:pPr>
                      <a:r>
                        <a:rPr lang="nl-NL"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Tốt</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c>
                  <a:txBody>
                    <a:bodyPr/>
                    <a:lstStyle/>
                    <a:p>
                      <a:pPr algn="ctr">
                        <a:lnSpc>
                          <a:spcPct val="150000"/>
                        </a:lnSpc>
                        <a:spcBef>
                          <a:spcPts val="600"/>
                        </a:spcBef>
                        <a:spcAft>
                          <a:spcPts val="1000"/>
                        </a:spcAft>
                      </a:pPr>
                      <a:r>
                        <a:rPr lang="nl-NL"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Đạt</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c>
                  <a:txBody>
                    <a:bodyPr/>
                    <a:lstStyle/>
                    <a:p>
                      <a:pPr algn="ctr">
                        <a:lnSpc>
                          <a:spcPct val="150000"/>
                        </a:lnSpc>
                        <a:spcBef>
                          <a:spcPts val="600"/>
                        </a:spcBef>
                        <a:spcAft>
                          <a:spcPts val="1000"/>
                        </a:spcAft>
                      </a:pPr>
                      <a:r>
                        <a:rPr lang="nl-NL"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Không đạt</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87307"/>
                    </a:solidFill>
                  </a:tcPr>
                </a:tc>
              </a:tr>
              <a:tr h="2427316">
                <a:tc>
                  <a:txBody>
                    <a:bodyPr/>
                    <a:lstStyle/>
                    <a:p>
                      <a:pPr algn="l">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Thực hiện quy trình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c>
                  <a:txBody>
                    <a:bodyPr/>
                    <a:lstStyle/>
                    <a:p>
                      <a:pPr algn="just">
                        <a:lnSpc>
                          <a:spcPct val="150000"/>
                        </a:lnSpc>
                        <a:spcBef>
                          <a:spcPts val="600"/>
                        </a:spcBef>
                        <a:spcAft>
                          <a:spcPts val="1000"/>
                        </a:spcAft>
                      </a:pPr>
                      <a:r>
                        <a:rPr lang="vi-VN" sz="3600" dirty="0">
                          <a:effectLst/>
                          <a:latin typeface="Arial" panose="020B0604020202020204" pitchFamily="34" charset="0"/>
                          <a:ea typeface="Calibri" panose="020F0502020204030204" pitchFamily="34" charset="0"/>
                          <a:cs typeface="Arial" panose="020B0604020202020204" pitchFamily="34" charset="0"/>
                        </a:rPr>
                        <a:t>Thực hiện đúng quy trình, nhanh đảm bảo thời </a:t>
                      </a:r>
                      <a:r>
                        <a:rPr lang="vi-VN" sz="3600" dirty="0" smtClean="0">
                          <a:effectLst/>
                          <a:latin typeface="Arial" panose="020B0604020202020204" pitchFamily="34" charset="0"/>
                          <a:ea typeface="Calibri" panose="020F0502020204030204" pitchFamily="34" charset="0"/>
                          <a:cs typeface="Arial" panose="020B0604020202020204" pitchFamily="34" charset="0"/>
                        </a:rPr>
                        <a:t>gian</a:t>
                      </a:r>
                      <a:r>
                        <a:rPr lang="en-US"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Thực hiện đúng quy trình, chậm, kéo dài thời </a:t>
                      </a:r>
                      <a:r>
                        <a:rPr lang="nl-NL" sz="3600" dirty="0" smtClean="0">
                          <a:effectLst/>
                          <a:latin typeface="Arial" panose="020B0604020202020204" pitchFamily="34" charset="0"/>
                          <a:ea typeface="Calibri" panose="020F0502020204030204" pitchFamily="34" charset="0"/>
                          <a:cs typeface="Arial" panose="020B0604020202020204" pitchFamily="34" charset="0"/>
                        </a:rPr>
                        <a:t>gian.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Thực hiện không đúng quy </a:t>
                      </a:r>
                      <a:r>
                        <a:rPr lang="nl-NL" sz="3600" dirty="0" smtClean="0">
                          <a:effectLst/>
                          <a:latin typeface="Arial" panose="020B0604020202020204" pitchFamily="34" charset="0"/>
                          <a:ea typeface="Calibri" panose="020F0502020204030204" pitchFamily="34" charset="0"/>
                          <a:cs typeface="Arial" panose="020B0604020202020204" pitchFamily="34" charset="0"/>
                        </a:rPr>
                        <a:t>trình.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r>
              <a:tr h="2427316">
                <a:tc>
                  <a:txBody>
                    <a:bodyPr/>
                    <a:lstStyle/>
                    <a:p>
                      <a:pPr algn="l">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Sản phẩm tương cà chua</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Màu sắc đỏ đẹp, hương vị rất thơm </a:t>
                      </a:r>
                      <a:r>
                        <a:rPr lang="nl-NL" sz="3600" dirty="0" smtClean="0">
                          <a:effectLst/>
                          <a:latin typeface="Arial" panose="020B0604020202020204" pitchFamily="34" charset="0"/>
                          <a:ea typeface="Calibri" panose="020F0502020204030204" pitchFamily="34" charset="0"/>
                          <a:cs typeface="Arial" panose="020B0604020202020204" pitchFamily="34" charset="0"/>
                        </a:rPr>
                        <a:t>ngon.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Màu sắc đỏ, có hương vị đặc </a:t>
                      </a:r>
                      <a:r>
                        <a:rPr lang="nl-NL" sz="3600" dirty="0" smtClean="0">
                          <a:effectLst/>
                          <a:latin typeface="Arial" panose="020B0604020202020204" pitchFamily="34" charset="0"/>
                          <a:ea typeface="Calibri" panose="020F0502020204030204" pitchFamily="34" charset="0"/>
                          <a:cs typeface="Arial" panose="020B0604020202020204" pitchFamily="34" charset="0"/>
                        </a:rPr>
                        <a:t>trưng.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Màu sắc xỉn màu, không có hương vị đặc </a:t>
                      </a:r>
                      <a:r>
                        <a:rPr lang="nl-NL" sz="3600" dirty="0" smtClean="0">
                          <a:effectLst/>
                          <a:latin typeface="Arial" panose="020B0604020202020204" pitchFamily="34" charset="0"/>
                          <a:ea typeface="Calibri" panose="020F0502020204030204" pitchFamily="34" charset="0"/>
                          <a:cs typeface="Arial" panose="020B0604020202020204" pitchFamily="34" charset="0"/>
                        </a:rPr>
                        <a:t>trưng.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r>
              <a:tr h="2427316">
                <a:tc>
                  <a:txBody>
                    <a:bodyPr/>
                    <a:lstStyle/>
                    <a:p>
                      <a:pPr algn="l">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Sản phẩm dưa chuột dầm giấm</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Màu sắc đẹp, hương vị thơm ngon đặc trưng, ăn </a:t>
                      </a:r>
                      <a:r>
                        <a:rPr lang="nl-NL" sz="3600" dirty="0" smtClean="0">
                          <a:effectLst/>
                          <a:latin typeface="Arial" panose="020B0604020202020204" pitchFamily="34" charset="0"/>
                          <a:ea typeface="Calibri" panose="020F0502020204030204" pitchFamily="34" charset="0"/>
                          <a:cs typeface="Arial" panose="020B0604020202020204" pitchFamily="34" charset="0"/>
                        </a:rPr>
                        <a:t>giòn.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Có màu sắc và hương vị đặc </a:t>
                      </a:r>
                      <a:r>
                        <a:rPr lang="nl-NL" sz="3600" dirty="0" smtClean="0">
                          <a:effectLst/>
                          <a:latin typeface="Arial" panose="020B0604020202020204" pitchFamily="34" charset="0"/>
                          <a:ea typeface="Calibri" panose="020F0502020204030204" pitchFamily="34" charset="0"/>
                          <a:cs typeface="Arial" panose="020B0604020202020204" pitchFamily="34" charset="0"/>
                        </a:rPr>
                        <a:t>trưng.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c>
                  <a:txBody>
                    <a:bodyPr/>
                    <a:lstStyle/>
                    <a:p>
                      <a:pPr algn="just">
                        <a:lnSpc>
                          <a:spcPct val="150000"/>
                        </a:lnSpc>
                        <a:spcBef>
                          <a:spcPts val="600"/>
                        </a:spcBef>
                        <a:spcAft>
                          <a:spcPts val="1000"/>
                        </a:spcAft>
                      </a:pPr>
                      <a:r>
                        <a:rPr lang="nl-NL" sz="3600" dirty="0">
                          <a:effectLst/>
                          <a:latin typeface="Arial" panose="020B0604020202020204" pitchFamily="34" charset="0"/>
                          <a:ea typeface="Calibri" panose="020F0502020204030204" pitchFamily="34" charset="0"/>
                          <a:cs typeface="Arial" panose="020B0604020202020204" pitchFamily="34" charset="0"/>
                        </a:rPr>
                        <a:t>Không có màu sắc và hương vị đặc trưng, quả bị ủng.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34637" marR="34637"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93"/>
                    </a:solidFill>
                  </a:tcP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430768"/>
            <a:ext cx="1981200" cy="1981200"/>
          </a:xfrm>
          <a:prstGeom prst="rect">
            <a:avLst/>
          </a:prstGeom>
        </p:spPr>
      </p:pic>
      <p:pic>
        <p:nvPicPr>
          <p:cNvPr id="5"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192000" y="301800"/>
            <a:ext cx="685800" cy="516064"/>
          </a:xfrm>
          <a:prstGeom prst="rect">
            <a:avLst/>
          </a:prstGeom>
        </p:spPr>
      </p:pic>
    </p:spTree>
    <p:extLst>
      <p:ext uri="{BB962C8B-B14F-4D97-AF65-F5344CB8AC3E}">
        <p14:creationId xmlns:p14="http://schemas.microsoft.com/office/powerpoint/2010/main" val="543793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943100"/>
          </a:xfrm>
          <a:prstGeom prst="rect">
            <a:avLst/>
          </a:prstGeom>
          <a:solidFill>
            <a:srgbClr val="30B4A6"/>
          </a:solidFill>
          <a:ln>
            <a:solidFill>
              <a:srgbClr val="30B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95800" y="531852"/>
            <a:ext cx="9296400" cy="1107996"/>
          </a:xfrm>
          <a:prstGeom prst="rect">
            <a:avLst/>
          </a:prstGeom>
          <a:noFill/>
        </p:spPr>
        <p:txBody>
          <a:bodyPr wrap="square" rtlCol="0">
            <a:spAutoFit/>
          </a:bodyPr>
          <a:lstStyle/>
          <a:p>
            <a:pPr algn="ctr"/>
            <a:r>
              <a:rPr lang="en-US"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81100" y="2133600"/>
            <a:ext cx="15925800" cy="313932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Câu 1. </a:t>
            </a:r>
            <a:r>
              <a:rPr lang="vi-VN" sz="4400" dirty="0">
                <a:latin typeface="Arial" panose="020B0604020202020204" pitchFamily="34" charset="0"/>
                <a:cs typeface="Arial" panose="020B0604020202020204" pitchFamily="34" charset="0"/>
              </a:rPr>
              <a:t>Việc bao gói có ảnh hưởng gì đến sản phẩm trồng trọt? Hiệu quả của công nghệ tự động hoá và robot trong khâu này (Hình 18.4) như thế nào?</a:t>
            </a:r>
            <a:endParaRPr lang="en-US" sz="4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5463421"/>
            <a:ext cx="9906000" cy="4589220"/>
          </a:xfrm>
          <a:prstGeom prst="rect">
            <a:avLst/>
          </a:prstGeom>
        </p:spPr>
      </p:pic>
      <p:pic>
        <p:nvPicPr>
          <p:cNvPr id="7" name="Picture 6"/>
          <p:cNvPicPr>
            <a:picLocks noChangeAspect="1"/>
          </p:cNvPicPr>
          <p:nvPr/>
        </p:nvPicPr>
        <p:blipFill>
          <a:blip r:embed="rId3"/>
          <a:stretch>
            <a:fillRect/>
          </a:stretch>
        </p:blipFill>
        <p:spPr>
          <a:xfrm>
            <a:off x="1181100" y="6743700"/>
            <a:ext cx="2189577" cy="3543300"/>
          </a:xfrm>
          <a:prstGeom prst="rect">
            <a:avLst/>
          </a:prstGeom>
        </p:spPr>
      </p:pic>
    </p:spTree>
    <p:extLst>
      <p:ext uri="{BB962C8B-B14F-4D97-AF65-F5344CB8AC3E}">
        <p14:creationId xmlns:p14="http://schemas.microsoft.com/office/powerpoint/2010/main" val="18992227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7200" y="266700"/>
            <a:ext cx="9906000" cy="4589220"/>
          </a:xfrm>
          <a:prstGeom prst="rect">
            <a:avLst/>
          </a:prstGeom>
        </p:spPr>
      </p:pic>
      <p:sp>
        <p:nvSpPr>
          <p:cNvPr id="3" name="Rectangle 2"/>
          <p:cNvSpPr/>
          <p:nvPr/>
        </p:nvSpPr>
        <p:spPr>
          <a:xfrm>
            <a:off x="533400" y="4991100"/>
            <a:ext cx="8305800" cy="4708981"/>
          </a:xfrm>
          <a:prstGeom prst="rect">
            <a:avLst/>
          </a:prstGeom>
          <a:solidFill>
            <a:schemeClr val="accent6">
              <a:lumMod val="40000"/>
              <a:lumOff val="60000"/>
            </a:schemeClr>
          </a:solid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Việc bao gói ảnh hưởng đến sự tổn thương cơ giới ở sản phẩm trồng trọt. Bao gói không phù hợp dễ làm sản phẩm bị tổn thương cơ giới như bầm, dập, nứt, vỡ, trầy xước...</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9220200" y="4991100"/>
            <a:ext cx="8820150" cy="4708981"/>
          </a:xfrm>
          <a:prstGeom prst="rect">
            <a:avLst/>
          </a:prstGeom>
          <a:solidFill>
            <a:schemeClr val="accent3">
              <a:lumMod val="40000"/>
              <a:lumOff val="60000"/>
            </a:schemeClr>
          </a:solid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Ứng dụng công nghệ tự động hoá và robot như ở Hình 18.4 giúp giảm thiểu nhân công, bao gói nhanh và chính xác, phòng tránh việc người lao động gây mất an toàn vệ sinh thực phẩm.</a:t>
            </a:r>
            <a:endParaRPr lang="en-US" sz="4000" dirty="0">
              <a:latin typeface="Arial" panose="020B0604020202020204" pitchFamily="34" charset="0"/>
              <a:cs typeface="Arial" panose="020B0604020202020204" pitchFamily="34" charset="0"/>
            </a:endParaRPr>
          </a:p>
        </p:txBody>
      </p:sp>
      <p:sp>
        <p:nvSpPr>
          <p:cNvPr id="5" name="Circular Arrow 4"/>
          <p:cNvSpPr/>
          <p:nvPr/>
        </p:nvSpPr>
        <p:spPr>
          <a:xfrm rot="17953798" flipH="1">
            <a:off x="2275202" y="2345216"/>
            <a:ext cx="2641273" cy="2300464"/>
          </a:xfrm>
          <a:prstGeom prst="circularArrow">
            <a:avLst>
              <a:gd name="adj1" fmla="val 12500"/>
              <a:gd name="adj2" fmla="val 1142319"/>
              <a:gd name="adj3" fmla="val 20457681"/>
              <a:gd name="adj4" fmla="val 12474812"/>
              <a:gd name="adj5" fmla="val 12500"/>
            </a:avLst>
          </a:prstGeom>
          <a:solidFill>
            <a:srgbClr val="487307"/>
          </a:solidFill>
          <a:ln>
            <a:solidFill>
              <a:srgbClr val="487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ircular Arrow 5"/>
          <p:cNvSpPr/>
          <p:nvPr/>
        </p:nvSpPr>
        <p:spPr>
          <a:xfrm rot="16541038" flipV="1">
            <a:off x="13233563" y="2412804"/>
            <a:ext cx="2641273" cy="2300464"/>
          </a:xfrm>
          <a:prstGeom prst="circularArrow">
            <a:avLst>
              <a:gd name="adj1" fmla="val 12500"/>
              <a:gd name="adj2" fmla="val 1142319"/>
              <a:gd name="adj3" fmla="val 20457681"/>
              <a:gd name="adj4" fmla="val 12474812"/>
              <a:gd name="adj5" fmla="val 125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95696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52" t="25830" r="5797"/>
          <a:stretch>
            <a:fillRect/>
          </a:stretch>
        </p:blipFill>
        <p:spPr>
          <a:xfrm>
            <a:off x="0" y="0"/>
            <a:ext cx="18288000" cy="10287000"/>
          </a:xfrm>
          <a:prstGeom prst="rect">
            <a:avLst/>
          </a:prstGeom>
        </p:spPr>
      </p:pic>
      <p:grpSp>
        <p:nvGrpSpPr>
          <p:cNvPr id="3" name="Group 3"/>
          <p:cNvGrpSpPr/>
          <p:nvPr/>
        </p:nvGrpSpPr>
        <p:grpSpPr>
          <a:xfrm>
            <a:off x="838200" y="952500"/>
            <a:ext cx="16535400" cy="8458200"/>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516613"/>
            <a:ext cx="11734800" cy="5608745"/>
          </a:xfrm>
          <a:prstGeom prst="rect">
            <a:avLst/>
          </a:prstGeom>
        </p:spPr>
      </p:pic>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13" name="AutoShape 13"/>
          <p:cNvSpPr/>
          <p:nvPr/>
        </p:nvSpPr>
        <p:spPr>
          <a:xfrm rot="5400000">
            <a:off x="15307919" y="8417186"/>
            <a:ext cx="571508" cy="0"/>
          </a:xfrm>
          <a:prstGeom prst="line">
            <a:avLst/>
          </a:prstGeom>
          <a:ln w="76200" cap="rnd">
            <a:solidFill>
              <a:srgbClr val="FFFFFF"/>
            </a:solidFill>
            <a:prstDash val="solid"/>
            <a:headEnd type="none" w="sm" len="sm"/>
            <a:tailEnd type="arrow" w="med" len="sm"/>
          </a:ln>
        </p:spPr>
      </p:sp>
      <p:sp>
        <p:nvSpPr>
          <p:cNvPr id="16" name="TextBox 15"/>
          <p:cNvSpPr txBox="1"/>
          <p:nvPr/>
        </p:nvSpPr>
        <p:spPr>
          <a:xfrm>
            <a:off x="7162800" y="1183127"/>
            <a:ext cx="4191000" cy="769441"/>
          </a:xfrm>
          <a:prstGeom prst="rect">
            <a:avLst/>
          </a:prstGeom>
          <a:noFill/>
        </p:spPr>
        <p:txBody>
          <a:bodyPr wrap="square" rtlCol="0">
            <a:spAutoFit/>
          </a:bodyPr>
          <a:lstStyle/>
          <a:p>
            <a:pPr algn="ctr"/>
            <a:endParaRPr lang="en-US" sz="4400" b="1">
              <a:latin typeface="Arial" panose="020B0604020202020204" pitchFamily="34" charset="0"/>
              <a:cs typeface="Arial" panose="020B0604020202020204" pitchFamily="34" charset="0"/>
            </a:endParaRPr>
          </a:p>
        </p:txBody>
      </p:sp>
      <p:sp>
        <p:nvSpPr>
          <p:cNvPr id="10" name="Rectangle 9"/>
          <p:cNvSpPr/>
          <p:nvPr/>
        </p:nvSpPr>
        <p:spPr>
          <a:xfrm>
            <a:off x="1714500" y="1315311"/>
            <a:ext cx="14859000" cy="1998176"/>
          </a:xfrm>
          <a:prstGeom prst="rect">
            <a:avLst/>
          </a:prstGeom>
        </p:spPr>
        <p:txBody>
          <a:bodyPr wrap="square">
            <a:spAutoFit/>
          </a:bodyPr>
          <a:lstStyle/>
          <a:p>
            <a:pPr algn="just">
              <a:lnSpc>
                <a:spcPct val="150000"/>
              </a:lnSpc>
            </a:pPr>
            <a:r>
              <a:rPr lang="vi-VN" sz="4400" b="1" dirty="0">
                <a:solidFill>
                  <a:srgbClr val="002060"/>
                </a:solidFill>
                <a:latin typeface="Arial" panose="020B0604020202020204" pitchFamily="34" charset="0"/>
                <a:cs typeface="Arial" panose="020B0604020202020204" pitchFamily="34" charset="0"/>
              </a:rPr>
              <a:t>Câu </a:t>
            </a:r>
            <a:r>
              <a:rPr lang="en-US" sz="4400" b="1" dirty="0" smtClean="0">
                <a:solidFill>
                  <a:srgbClr val="002060"/>
                </a:solidFill>
                <a:latin typeface="Arial" panose="020B0604020202020204" pitchFamily="34" charset="0"/>
                <a:cs typeface="Arial" panose="020B0604020202020204" pitchFamily="34" charset="0"/>
              </a:rPr>
              <a:t>2</a:t>
            </a:r>
            <a:r>
              <a:rPr lang="vi-VN" sz="4400" b="1" dirty="0" smtClean="0">
                <a:solidFill>
                  <a:srgbClr val="00206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So sánh 2 sản phẩm của công nghệ sấy thăng hoa (a) so với công nghệ sấy thường (b) trong hình 18.10.</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35493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52" t="25830" r="5797"/>
          <a:stretch>
            <a:fillRect/>
          </a:stretch>
        </p:blipFill>
        <p:spPr>
          <a:xfrm>
            <a:off x="0" y="0"/>
            <a:ext cx="18288000" cy="10287000"/>
          </a:xfrm>
          <a:prstGeom prst="rect">
            <a:avLst/>
          </a:prstGeom>
        </p:spPr>
      </p:pic>
      <p:grpSp>
        <p:nvGrpSpPr>
          <p:cNvPr id="3" name="Group 3"/>
          <p:cNvGrpSpPr/>
          <p:nvPr/>
        </p:nvGrpSpPr>
        <p:grpSpPr>
          <a:xfrm>
            <a:off x="838200" y="952500"/>
            <a:ext cx="16535400" cy="8458200"/>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sp>
      </p:grpSp>
      <p:sp>
        <p:nvSpPr>
          <p:cNvPr id="16" name="TextBox 15"/>
          <p:cNvSpPr txBox="1"/>
          <p:nvPr/>
        </p:nvSpPr>
        <p:spPr>
          <a:xfrm>
            <a:off x="7162800" y="1183127"/>
            <a:ext cx="4191000" cy="769441"/>
          </a:xfrm>
          <a:prstGeom prst="rect">
            <a:avLst/>
          </a:prstGeom>
          <a:noFill/>
        </p:spPr>
        <p:txBody>
          <a:bodyPr wrap="square" rtlCol="0">
            <a:spAutoFit/>
          </a:bodyPr>
          <a:lstStyle/>
          <a:p>
            <a:pPr algn="ctr"/>
            <a:endParaRPr lang="en-US" sz="4400" b="1">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6269972"/>
              </p:ext>
            </p:extLst>
          </p:nvPr>
        </p:nvGraphicFramePr>
        <p:xfrm>
          <a:off x="1371600" y="1562100"/>
          <a:ext cx="15392401" cy="7315201"/>
        </p:xfrm>
        <a:graphic>
          <a:graphicData uri="http://schemas.openxmlformats.org/drawingml/2006/table">
            <a:tbl>
              <a:tblPr firstRow="1" firstCol="1" bandRow="1"/>
              <a:tblGrid>
                <a:gridCol w="5257801"/>
                <a:gridCol w="5003251"/>
                <a:gridCol w="5131349"/>
              </a:tblGrid>
              <a:tr h="2090057">
                <a:tc>
                  <a:txBody>
                    <a:bodyPr/>
                    <a:lstStyle/>
                    <a:p>
                      <a:pPr algn="ctr">
                        <a:lnSpc>
                          <a:spcPct val="130000"/>
                        </a:lnSpc>
                        <a:spcBef>
                          <a:spcPts val="600"/>
                        </a:spcBef>
                        <a:spcAft>
                          <a:spcPts val="1000"/>
                        </a:spcAft>
                      </a:pP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Đặc</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điểm</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so</a:t>
                      </a:r>
                      <a:r>
                        <a:rPr lang="fr-FR"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sánh</a:t>
                      </a:r>
                      <a:endPar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0B4A6"/>
                    </a:solidFill>
                  </a:tcPr>
                </a:tc>
                <a:tc>
                  <a:txBody>
                    <a:bodyPr/>
                    <a:lstStyle/>
                    <a:p>
                      <a:pPr algn="ctr">
                        <a:lnSpc>
                          <a:spcPct val="130000"/>
                        </a:lnSpc>
                        <a:spcBef>
                          <a:spcPts val="600"/>
                        </a:spcBef>
                        <a:spcAft>
                          <a:spcPts val="1000"/>
                        </a:spcAft>
                      </a:pP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Sản</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phẩm</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sấy</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thăng</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hoa</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a:t>
                      </a:r>
                      <a:endPar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0B4A6"/>
                    </a:solidFill>
                  </a:tcPr>
                </a:tc>
                <a:tc>
                  <a:txBody>
                    <a:bodyPr/>
                    <a:lstStyle/>
                    <a:p>
                      <a:pPr algn="ctr">
                        <a:lnSpc>
                          <a:spcPct val="130000"/>
                        </a:lnSpc>
                        <a:spcBef>
                          <a:spcPts val="600"/>
                        </a:spcBef>
                        <a:spcAft>
                          <a:spcPts val="1000"/>
                        </a:spcAft>
                      </a:pP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Sản</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phẩm</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sấy</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thường</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(b)</a:t>
                      </a:r>
                      <a:endPar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0B4A6"/>
                    </a:solidFill>
                  </a:tcPr>
                </a:tc>
              </a:tr>
              <a:tr h="2090057">
                <a:tc>
                  <a:txBody>
                    <a:bodyPr/>
                    <a:lstStyle/>
                    <a:p>
                      <a:pPr algn="just">
                        <a:lnSpc>
                          <a:spcPct val="150000"/>
                        </a:lnSpc>
                        <a:spcBef>
                          <a:spcPts val="600"/>
                        </a:spcBef>
                        <a:spcAft>
                          <a:spcPts val="10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Hình dạng lát dâu tây</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Bef>
                          <a:spcPts val="600"/>
                        </a:spcBef>
                        <a:spcAft>
                          <a:spcPts val="10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Nguyên hình dạng</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0"/>
                        </a:spcAft>
                      </a:pP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vẹn</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045029">
                <a:tc>
                  <a:txBody>
                    <a:bodyPr/>
                    <a:lstStyle/>
                    <a:p>
                      <a:pPr algn="just">
                        <a:lnSpc>
                          <a:spcPct val="150000"/>
                        </a:lnSpc>
                        <a:spcBef>
                          <a:spcPts val="600"/>
                        </a:spcBef>
                        <a:spcAft>
                          <a:spcPts val="10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Độ lớn lát dâu tây</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Bef>
                          <a:spcPts val="600"/>
                        </a:spcBef>
                        <a:spcAft>
                          <a:spcPts val="10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Lớn hơn</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Nhỏ hơn</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045029">
                <a:tc>
                  <a:txBody>
                    <a:bodyPr/>
                    <a:lstStyle/>
                    <a:p>
                      <a:pPr algn="just">
                        <a:lnSpc>
                          <a:spcPct val="150000"/>
                        </a:lnSpc>
                        <a:spcBef>
                          <a:spcPts val="600"/>
                        </a:spcBef>
                        <a:spcAft>
                          <a:spcPts val="10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Mức độ gãy vụn</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Bef>
                          <a:spcPts val="600"/>
                        </a:spcBef>
                        <a:spcAft>
                          <a:spcPts val="10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Không bị gãy vụn</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Bị gãy vụn</a:t>
                      </a:r>
                      <a:endParaRPr lang="en-US" sz="440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045029">
                <a:tc>
                  <a:txBody>
                    <a:bodyPr/>
                    <a:lstStyle/>
                    <a:p>
                      <a:pPr algn="just">
                        <a:lnSpc>
                          <a:spcPct val="150000"/>
                        </a:lnSpc>
                        <a:spcBef>
                          <a:spcPts val="600"/>
                        </a:spcBef>
                        <a:spcAft>
                          <a:spcPts val="1000"/>
                        </a:spcAft>
                      </a:pP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sắc</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Bef>
                          <a:spcPts val="600"/>
                        </a:spcBef>
                        <a:spcAft>
                          <a:spcPts val="1000"/>
                        </a:spcAft>
                      </a:pP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ư</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ơi</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sáng</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0"/>
                        </a:spcAft>
                      </a:pP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ư</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ơi</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64514" marR="164514"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6" name="Group 5"/>
          <p:cNvGrpSpPr/>
          <p:nvPr/>
        </p:nvGrpSpPr>
        <p:grpSpPr>
          <a:xfrm>
            <a:off x="8493483" y="94461"/>
            <a:ext cx="1224833" cy="1224833"/>
            <a:chOff x="14864140" y="7725753"/>
            <a:chExt cx="1459066" cy="1459066"/>
          </a:xfrm>
        </p:grpSpPr>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13" name="AutoShape 13"/>
            <p:cNvSpPr/>
            <p:nvPr/>
          </p:nvSpPr>
          <p:spPr>
            <a:xfrm rot="5400000">
              <a:off x="15307919" y="8417186"/>
              <a:ext cx="571508" cy="0"/>
            </a:xfrm>
            <a:prstGeom prst="line">
              <a:avLst/>
            </a:prstGeom>
            <a:ln w="76200" cap="rnd">
              <a:solidFill>
                <a:srgbClr val="FFFFFF"/>
              </a:solidFill>
              <a:prstDash val="solid"/>
              <a:headEnd type="none" w="sm" len="sm"/>
              <a:tailEnd type="arrow" w="med" len="sm"/>
            </a:ln>
          </p:spPr>
        </p:sp>
      </p:grpSp>
    </p:spTree>
    <p:extLst>
      <p:ext uri="{BB962C8B-B14F-4D97-AF65-F5344CB8AC3E}">
        <p14:creationId xmlns:p14="http://schemas.microsoft.com/office/powerpoint/2010/main" val="221946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67893"/>
            <a:ext cx="3554710" cy="2052215"/>
            <a:chOff x="0" y="0"/>
            <a:chExt cx="936220" cy="540501"/>
          </a:xfrm>
        </p:grpSpPr>
        <p:sp>
          <p:nvSpPr>
            <p:cNvPr id="3" name="Freeform 3"/>
            <p:cNvSpPr/>
            <p:nvPr/>
          </p:nvSpPr>
          <p:spPr>
            <a:xfrm>
              <a:off x="0" y="0"/>
              <a:ext cx="936220" cy="540501"/>
            </a:xfrm>
            <a:custGeom>
              <a:avLst/>
              <a:gdLst/>
              <a:ahLst/>
              <a:cxnLst/>
              <a:rect l="l" t="t" r="r" b="b"/>
              <a:pathLst>
                <a:path w="936220" h="540501">
                  <a:moveTo>
                    <a:pt x="0" y="0"/>
                  </a:moveTo>
                  <a:lnTo>
                    <a:pt x="936220" y="0"/>
                  </a:lnTo>
                  <a:lnTo>
                    <a:pt x="936220" y="540501"/>
                  </a:lnTo>
                  <a:lnTo>
                    <a:pt x="0" y="540501"/>
                  </a:lnTo>
                  <a:close/>
                </a:path>
              </a:pathLst>
            </a:custGeom>
            <a:solidFill>
              <a:srgbClr val="30B4A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7"/>
                </a:lnSpc>
              </a:pPr>
              <a:endParaRPr/>
            </a:p>
          </p:txBody>
        </p:sp>
      </p:grpSp>
      <p:grpSp>
        <p:nvGrpSpPr>
          <p:cNvPr id="5" name="Group 5"/>
          <p:cNvGrpSpPr/>
          <p:nvPr/>
        </p:nvGrpSpPr>
        <p:grpSpPr>
          <a:xfrm>
            <a:off x="2008004" y="5696756"/>
            <a:ext cx="3554710" cy="2052215"/>
            <a:chOff x="0" y="0"/>
            <a:chExt cx="936220" cy="540501"/>
          </a:xfrm>
        </p:grpSpPr>
        <p:sp>
          <p:nvSpPr>
            <p:cNvPr id="6" name="Freeform 6"/>
            <p:cNvSpPr/>
            <p:nvPr/>
          </p:nvSpPr>
          <p:spPr>
            <a:xfrm>
              <a:off x="0" y="0"/>
              <a:ext cx="936220" cy="540501"/>
            </a:xfrm>
            <a:custGeom>
              <a:avLst/>
              <a:gdLst/>
              <a:ahLst/>
              <a:cxnLst/>
              <a:rect l="l" t="t" r="r" b="b"/>
              <a:pathLst>
                <a:path w="936220" h="540501">
                  <a:moveTo>
                    <a:pt x="0" y="0"/>
                  </a:moveTo>
                  <a:lnTo>
                    <a:pt x="936220" y="0"/>
                  </a:lnTo>
                  <a:lnTo>
                    <a:pt x="936220" y="540501"/>
                  </a:lnTo>
                  <a:lnTo>
                    <a:pt x="0" y="540501"/>
                  </a:lnTo>
                  <a:close/>
                </a:path>
              </a:pathLst>
            </a:custGeom>
            <a:solidFill>
              <a:srgbClr val="30B4A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947"/>
                </a:lnSpc>
              </a:pPr>
              <a:endParaRPr/>
            </a:p>
          </p:txBody>
        </p:sp>
      </p:grpSp>
      <p:pic>
        <p:nvPicPr>
          <p:cNvPr id="21" name="Picture 20"/>
          <p:cNvPicPr>
            <a:picLocks noChangeAspect="1"/>
          </p:cNvPicPr>
          <p:nvPr/>
        </p:nvPicPr>
        <p:blipFill rotWithShape="1">
          <a:blip r:embed="rId2"/>
          <a:srcRect b="9900"/>
          <a:stretch/>
        </p:blipFill>
        <p:spPr>
          <a:xfrm>
            <a:off x="314495" y="308497"/>
            <a:ext cx="5217645" cy="3134084"/>
          </a:xfrm>
          <a:prstGeom prst="rect">
            <a:avLst/>
          </a:prstGeom>
        </p:spPr>
      </p:pic>
      <p:pic>
        <p:nvPicPr>
          <p:cNvPr id="22" name="Picture 21"/>
          <p:cNvPicPr>
            <a:picLocks noChangeAspect="1"/>
          </p:cNvPicPr>
          <p:nvPr/>
        </p:nvPicPr>
        <p:blipFill rotWithShape="1">
          <a:blip r:embed="rId3"/>
          <a:srcRect t="1599" b="8148"/>
          <a:stretch/>
        </p:blipFill>
        <p:spPr>
          <a:xfrm>
            <a:off x="333545" y="3689871"/>
            <a:ext cx="5194539" cy="312420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95" y="7048500"/>
            <a:ext cx="5202466" cy="2930722"/>
          </a:xfrm>
          <a:prstGeom prst="rect">
            <a:avLst/>
          </a:prstGeom>
        </p:spPr>
      </p:pic>
      <p:sp>
        <p:nvSpPr>
          <p:cNvPr id="24" name="Rectangle 23"/>
          <p:cNvSpPr/>
          <p:nvPr/>
        </p:nvSpPr>
        <p:spPr>
          <a:xfrm>
            <a:off x="6019800" y="551055"/>
            <a:ext cx="11277600" cy="2881045"/>
          </a:xfrm>
          <a:prstGeom prst="rect">
            <a:avLst/>
          </a:prstGeom>
        </p:spPr>
        <p:txBody>
          <a:bodyPr wrap="square">
            <a:spAutoFit/>
          </a:bodyPr>
          <a:lstStyle/>
          <a:p>
            <a:pPr algn="just">
              <a:lnSpc>
                <a:spcPct val="150000"/>
              </a:lnSpc>
            </a:pPr>
            <a:r>
              <a:rPr lang="vi-VN" sz="4200" b="1" dirty="0">
                <a:solidFill>
                  <a:srgbClr val="FF0066"/>
                </a:solidFill>
                <a:latin typeface="Arial" panose="020B0604020202020204" pitchFamily="34" charset="0"/>
                <a:cs typeface="Arial" panose="020B0604020202020204" pitchFamily="34" charset="0"/>
              </a:rPr>
              <a:t>Câu </a:t>
            </a:r>
            <a:r>
              <a:rPr lang="en-US" sz="4200" b="1" dirty="0" smtClean="0">
                <a:solidFill>
                  <a:srgbClr val="FF0066"/>
                </a:solidFill>
                <a:latin typeface="Arial" panose="020B0604020202020204" pitchFamily="34" charset="0"/>
                <a:cs typeface="Arial" panose="020B0604020202020204" pitchFamily="34" charset="0"/>
              </a:rPr>
              <a:t>3</a:t>
            </a:r>
            <a:r>
              <a:rPr lang="vi-VN" sz="4200" b="1" dirty="0" smtClean="0">
                <a:solidFill>
                  <a:srgbClr val="FF0066"/>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Khi mua sản phẩm chế biến sấy khô và nước quả, em sẽ dựa vào đặc điểm nào để chọn được sản phẩm có chất lượng tốt?</a:t>
            </a:r>
            <a:endParaRPr lang="en-US" sz="4200" dirty="0">
              <a:latin typeface="Arial" panose="020B0604020202020204" pitchFamily="34" charset="0"/>
              <a:cs typeface="Arial" panose="020B0604020202020204" pitchFamily="34" charset="0"/>
            </a:endParaRPr>
          </a:p>
        </p:txBody>
      </p:sp>
      <p:sp>
        <p:nvSpPr>
          <p:cNvPr id="25" name="Rectangle 24"/>
          <p:cNvSpPr/>
          <p:nvPr/>
        </p:nvSpPr>
        <p:spPr>
          <a:xfrm>
            <a:off x="6019800" y="4420108"/>
            <a:ext cx="11277600" cy="4939814"/>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200" dirty="0" smtClean="0">
                <a:solidFill>
                  <a:srgbClr val="0070C0"/>
                </a:solidFill>
                <a:latin typeface="Arial" panose="020B0604020202020204" pitchFamily="34" charset="0"/>
                <a:cs typeface="Arial" panose="020B0604020202020204" pitchFamily="34" charset="0"/>
              </a:rPr>
              <a:t>S</a:t>
            </a:r>
            <a:r>
              <a:rPr lang="vi-VN" sz="4200" dirty="0" smtClean="0">
                <a:solidFill>
                  <a:srgbClr val="0070C0"/>
                </a:solidFill>
                <a:latin typeface="Arial" panose="020B0604020202020204" pitchFamily="34" charset="0"/>
                <a:cs typeface="Arial" panose="020B0604020202020204" pitchFamily="34" charset="0"/>
              </a:rPr>
              <a:t>ản </a:t>
            </a:r>
            <a:r>
              <a:rPr lang="vi-VN" sz="4200" dirty="0">
                <a:solidFill>
                  <a:srgbClr val="0070C0"/>
                </a:solidFill>
                <a:latin typeface="Arial" panose="020B0604020202020204" pitchFamily="34" charset="0"/>
                <a:cs typeface="Arial" panose="020B0604020202020204" pitchFamily="34" charset="0"/>
              </a:rPr>
              <a:t>phẩm sấy khô: </a:t>
            </a:r>
            <a:r>
              <a:rPr lang="vi-VN" sz="4200" dirty="0">
                <a:latin typeface="Arial" panose="020B0604020202020204" pitchFamily="34" charset="0"/>
                <a:cs typeface="Arial" panose="020B0604020202020204" pitchFamily="34" charset="0"/>
              </a:rPr>
              <a:t>dựa vào hình dạng, màu sắc, hương vị, khẩu vị, độ giòn hoặc dai,…</a:t>
            </a:r>
          </a:p>
          <a:p>
            <a:pPr marL="571500" indent="-571500" algn="just">
              <a:lnSpc>
                <a:spcPct val="150000"/>
              </a:lnSpc>
              <a:buFont typeface="Wingdings" panose="05000000000000000000" pitchFamily="2" charset="2"/>
              <a:buChar char="Ø"/>
            </a:pPr>
            <a:r>
              <a:rPr lang="en-US" sz="4200" dirty="0">
                <a:solidFill>
                  <a:srgbClr val="0070C0"/>
                </a:solidFill>
                <a:latin typeface="Arial" panose="020B0604020202020204" pitchFamily="34" charset="0"/>
                <a:cs typeface="Arial" panose="020B0604020202020204" pitchFamily="34" charset="0"/>
              </a:rPr>
              <a:t>S</a:t>
            </a:r>
            <a:r>
              <a:rPr lang="vi-VN" sz="4200" dirty="0" smtClean="0">
                <a:solidFill>
                  <a:srgbClr val="0070C0"/>
                </a:solidFill>
                <a:latin typeface="Arial" panose="020B0604020202020204" pitchFamily="34" charset="0"/>
                <a:cs typeface="Arial" panose="020B0604020202020204" pitchFamily="34" charset="0"/>
              </a:rPr>
              <a:t>ản </a:t>
            </a:r>
            <a:r>
              <a:rPr lang="vi-VN" sz="4200" dirty="0">
                <a:solidFill>
                  <a:srgbClr val="0070C0"/>
                </a:solidFill>
                <a:latin typeface="Arial" panose="020B0604020202020204" pitchFamily="34" charset="0"/>
                <a:cs typeface="Arial" panose="020B0604020202020204" pitchFamily="34" charset="0"/>
              </a:rPr>
              <a:t>phẩm nước quả: </a:t>
            </a:r>
            <a:r>
              <a:rPr lang="vi-VN" sz="4200" dirty="0">
                <a:latin typeface="Arial" panose="020B0604020202020204" pitchFamily="34" charset="0"/>
                <a:cs typeface="Arial" panose="020B0604020202020204" pitchFamily="34" charset="0"/>
              </a:rPr>
              <a:t>màu sắc, độ trong/ đục của nước quả, hương vị, khẩu vị.</a:t>
            </a:r>
          </a:p>
        </p:txBody>
      </p:sp>
      <p:sp>
        <p:nvSpPr>
          <p:cNvPr id="26" name="Down Arrow 25"/>
          <p:cNvSpPr/>
          <p:nvPr/>
        </p:nvSpPr>
        <p:spPr>
          <a:xfrm>
            <a:off x="11315700" y="3689871"/>
            <a:ext cx="685800" cy="65686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 calcmode="lin" valueType="num">
                                      <p:cBhvr additive="base">
                                        <p:cTn id="22"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xmlns=""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xmlns=""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xmlns=""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xmlns=""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51517" y="414092"/>
            <a:ext cx="9305217" cy="9872909"/>
          </a:xfrm>
          <a:prstGeom prst="rect">
            <a:avLst/>
          </a:prstGeom>
        </p:spPr>
      </p:pic>
      <p:sp>
        <p:nvSpPr>
          <p:cNvPr id="21" name="Title 1">
            <a:extLst>
              <a:ext uri="{FF2B5EF4-FFF2-40B4-BE49-F238E27FC236}">
                <a16:creationId xmlns:a16="http://schemas.microsoft.com/office/drawing/2014/main" xmlns="" id="{267291F7-1CE9-F8D8-E7BF-69634CC2FC59}"/>
              </a:ext>
            </a:extLst>
          </p:cNvPr>
          <p:cNvSpPr txBox="1">
            <a:spLocks/>
          </p:cNvSpPr>
          <p:nvPr/>
        </p:nvSpPr>
        <p:spPr>
          <a:xfrm>
            <a:off x="225973" y="3145357"/>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08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xmlns="" id="{44CFE1A0-E7AF-7335-5DC4-8EA980CD2D92}"/>
              </a:ext>
            </a:extLst>
          </p:cNvPr>
          <p:cNvGrpSpPr/>
          <p:nvPr/>
        </p:nvGrpSpPr>
        <p:grpSpPr>
          <a:xfrm>
            <a:off x="-57466" y="6657978"/>
            <a:ext cx="18403946" cy="2387802"/>
            <a:chOff x="-3822" y="4580045"/>
            <a:chExt cx="12269297" cy="1591868"/>
          </a:xfrm>
        </p:grpSpPr>
        <p:pic>
          <p:nvPicPr>
            <p:cNvPr id="22" name="Picture 16">
              <a:extLst>
                <a:ext uri="{FF2B5EF4-FFF2-40B4-BE49-F238E27FC236}">
                  <a16:creationId xmlns:a16="http://schemas.microsoft.com/office/drawing/2014/main" xmlns=""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xmlns=""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xmlns=""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xmlns=""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xmlns=""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xmlns=""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51517" y="414092"/>
            <a:ext cx="9305217" cy="9872909"/>
          </a:xfrm>
          <a:prstGeom prst="rect">
            <a:avLst/>
          </a:prstGeom>
        </p:spPr>
      </p:pic>
      <p:pic>
        <p:nvPicPr>
          <p:cNvPr id="33" name="Picture 3">
            <a:extLst>
              <a:ext uri="{FF2B5EF4-FFF2-40B4-BE49-F238E27FC236}">
                <a16:creationId xmlns:a16="http://schemas.microsoft.com/office/drawing/2014/main" xmlns="" id="{81A96C74-752B-7A34-4A63-D1C14368EA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634517" y="317048"/>
            <a:ext cx="1242189" cy="1194761"/>
          </a:xfrm>
          <a:prstGeom prst="rect">
            <a:avLst/>
          </a:prstGeom>
        </p:spPr>
      </p:pic>
      <p:pic>
        <p:nvPicPr>
          <p:cNvPr id="34" name="Picture 10">
            <a:extLst>
              <a:ext uri="{FF2B5EF4-FFF2-40B4-BE49-F238E27FC236}">
                <a16:creationId xmlns:a16="http://schemas.microsoft.com/office/drawing/2014/main" xmlns=""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79812" y="4467491"/>
            <a:ext cx="1569615" cy="1452608"/>
          </a:xfrm>
          <a:prstGeom prst="rect">
            <a:avLst/>
          </a:prstGeom>
        </p:spPr>
      </p:pic>
      <p:pic>
        <p:nvPicPr>
          <p:cNvPr id="35" name="Picture 12">
            <a:extLst>
              <a:ext uri="{FF2B5EF4-FFF2-40B4-BE49-F238E27FC236}">
                <a16:creationId xmlns:a16="http://schemas.microsoft.com/office/drawing/2014/main" xmlns=""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366918" y="4467491"/>
            <a:ext cx="1250501" cy="1300143"/>
          </a:xfrm>
          <a:prstGeom prst="rect">
            <a:avLst/>
          </a:prstGeom>
        </p:spPr>
      </p:pic>
      <p:pic>
        <p:nvPicPr>
          <p:cNvPr id="36" name="Picture 13">
            <a:extLst>
              <a:ext uri="{FF2B5EF4-FFF2-40B4-BE49-F238E27FC236}">
                <a16:creationId xmlns:a16="http://schemas.microsoft.com/office/drawing/2014/main" xmlns=""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909283" y="2374825"/>
            <a:ext cx="1195184" cy="1177799"/>
          </a:xfrm>
          <a:prstGeom prst="rect">
            <a:avLst/>
          </a:prstGeom>
        </p:spPr>
      </p:pic>
      <p:pic>
        <p:nvPicPr>
          <p:cNvPr id="37" name="Picture 17">
            <a:extLst>
              <a:ext uri="{FF2B5EF4-FFF2-40B4-BE49-F238E27FC236}">
                <a16:creationId xmlns:a16="http://schemas.microsoft.com/office/drawing/2014/main" xmlns=""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964559" y="1956554"/>
            <a:ext cx="1285872" cy="1274183"/>
          </a:xfrm>
          <a:prstGeom prst="rect">
            <a:avLst/>
          </a:prstGeom>
        </p:spPr>
      </p:pic>
      <p:pic>
        <p:nvPicPr>
          <p:cNvPr id="38" name="Picture 18">
            <a:extLst>
              <a:ext uri="{FF2B5EF4-FFF2-40B4-BE49-F238E27FC236}">
                <a16:creationId xmlns:a16="http://schemas.microsoft.com/office/drawing/2014/main" xmlns="" id="{320B7D2E-655F-20CB-18E4-D8FF1521796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251280" y="3831049"/>
            <a:ext cx="1006472" cy="1006472"/>
          </a:xfrm>
          <a:prstGeom prst="rect">
            <a:avLst/>
          </a:prstGeom>
        </p:spPr>
      </p:pic>
      <p:pic>
        <p:nvPicPr>
          <p:cNvPr id="39" name="Picture 22">
            <a:extLst>
              <a:ext uri="{FF2B5EF4-FFF2-40B4-BE49-F238E27FC236}">
                <a16:creationId xmlns:a16="http://schemas.microsoft.com/office/drawing/2014/main" xmlns=""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965566" y="2564523"/>
            <a:ext cx="1266525" cy="1266525"/>
          </a:xfrm>
          <a:prstGeom prst="rect">
            <a:avLst/>
          </a:prstGeom>
        </p:spPr>
      </p:pic>
      <p:pic>
        <p:nvPicPr>
          <p:cNvPr id="40" name="Picture 23">
            <a:extLst>
              <a:ext uri="{FF2B5EF4-FFF2-40B4-BE49-F238E27FC236}">
                <a16:creationId xmlns:a16="http://schemas.microsoft.com/office/drawing/2014/main" xmlns="" id="{3891DFB6-553D-5BA7-9064-1927C1D8944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250431" y="1008470"/>
            <a:ext cx="1535571" cy="1518819"/>
          </a:xfrm>
          <a:prstGeom prst="rect">
            <a:avLst/>
          </a:prstGeom>
        </p:spPr>
      </p:pic>
      <p:pic>
        <p:nvPicPr>
          <p:cNvPr id="41" name="Picture 7">
            <a:extLst>
              <a:ext uri="{FF2B5EF4-FFF2-40B4-BE49-F238E27FC236}">
                <a16:creationId xmlns:a16="http://schemas.microsoft.com/office/drawing/2014/main" xmlns=""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0783399" y="371693"/>
            <a:ext cx="1379123" cy="1371600"/>
          </a:xfrm>
          <a:prstGeom prst="rect">
            <a:avLst/>
          </a:prstGeom>
        </p:spPr>
      </p:pic>
      <p:pic>
        <p:nvPicPr>
          <p:cNvPr id="42" name="Picture 9">
            <a:extLst>
              <a:ext uri="{FF2B5EF4-FFF2-40B4-BE49-F238E27FC236}">
                <a16:creationId xmlns:a16="http://schemas.microsoft.com/office/drawing/2014/main" xmlns=""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5434672" y="617607"/>
            <a:ext cx="1737696" cy="1783080"/>
          </a:xfrm>
          <a:prstGeom prst="rect">
            <a:avLst/>
          </a:prstGeom>
        </p:spPr>
      </p:pic>
      <p:pic>
        <p:nvPicPr>
          <p:cNvPr id="43" name="Picture 42">
            <a:hlinkClick r:id="" action="ppaction://hlinkshowjump?jump=nextslide"/>
            <a:extLst>
              <a:ext uri="{FF2B5EF4-FFF2-40B4-BE49-F238E27FC236}">
                <a16:creationId xmlns:a16="http://schemas.microsoft.com/office/drawing/2014/main" xmlns="" id="{3F9DFB7D-4CC9-FE7F-8610-BA0D25850214}"/>
              </a:ext>
            </a:extLst>
          </p:cNvPr>
          <p:cNvPicPr>
            <a:picLocks noChangeAspect="1"/>
          </p:cNvPicPr>
          <p:nvPr/>
        </p:nvPicPr>
        <p:blipFill>
          <a:blip r:embed="rId28"/>
          <a:stretch>
            <a:fillRect/>
          </a:stretch>
        </p:blipFill>
        <p:spPr>
          <a:xfrm>
            <a:off x="12033752" y="4712216"/>
            <a:ext cx="3026927" cy="2075868"/>
          </a:xfrm>
          <a:prstGeom prst="rect">
            <a:avLst/>
          </a:prstGeom>
        </p:spPr>
      </p:pic>
      <p:pic>
        <p:nvPicPr>
          <p:cNvPr id="44" name="Picture 11">
            <a:extLst>
              <a:ext uri="{FF2B5EF4-FFF2-40B4-BE49-F238E27FC236}">
                <a16:creationId xmlns:a16="http://schemas.microsoft.com/office/drawing/2014/main" xmlns="" id="{AD31EBF9-1195-1655-E0A1-FF9C7F7AA0F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3722693" y="2118585"/>
            <a:ext cx="1292733" cy="1309398"/>
          </a:xfrm>
          <a:prstGeom prst="rect">
            <a:avLst/>
          </a:prstGeom>
        </p:spPr>
      </p:pic>
      <p:pic>
        <p:nvPicPr>
          <p:cNvPr id="45" name="Picture 5">
            <a:extLst>
              <a:ext uri="{FF2B5EF4-FFF2-40B4-BE49-F238E27FC236}">
                <a16:creationId xmlns:a16="http://schemas.microsoft.com/office/drawing/2014/main" xmlns="" id="{3059A749-93E1-B955-FD75-F8A10006D1B7}"/>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5723653" y="3783689"/>
            <a:ext cx="840338" cy="840338"/>
          </a:xfrm>
          <a:prstGeom prst="rect">
            <a:avLst/>
          </a:prstGeom>
        </p:spPr>
      </p:pic>
      <p:pic>
        <p:nvPicPr>
          <p:cNvPr id="46" name="Picture 2">
            <a:extLst>
              <a:ext uri="{FF2B5EF4-FFF2-40B4-BE49-F238E27FC236}">
                <a16:creationId xmlns:a16="http://schemas.microsoft.com/office/drawing/2014/main" xmlns="" id="{989A80AF-E20D-CA64-B229-696C24A3AD7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4159174" y="617607"/>
            <a:ext cx="1127766" cy="1067148"/>
          </a:xfrm>
          <a:prstGeom prst="rect">
            <a:avLst/>
          </a:prstGeom>
        </p:spPr>
      </p:pic>
      <p:pic>
        <p:nvPicPr>
          <p:cNvPr id="47" name="Picture 14">
            <a:extLst>
              <a:ext uri="{FF2B5EF4-FFF2-40B4-BE49-F238E27FC236}">
                <a16:creationId xmlns:a16="http://schemas.microsoft.com/office/drawing/2014/main" xmlns="" id="{706219D1-1074-E1E1-9B80-54E0A4F92BA3}"/>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5440722" y="5347359"/>
            <a:ext cx="946196" cy="937593"/>
          </a:xfrm>
          <a:prstGeom prst="rect">
            <a:avLst/>
          </a:prstGeom>
        </p:spPr>
      </p:pic>
      <p:pic>
        <p:nvPicPr>
          <p:cNvPr id="29" name="Picture 28">
            <a:extLst>
              <a:ext uri="{FF2B5EF4-FFF2-40B4-BE49-F238E27FC236}">
                <a16:creationId xmlns:a16="http://schemas.microsoft.com/office/drawing/2014/main" xmlns=""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04355" y="4233778"/>
            <a:ext cx="1023597" cy="994937"/>
          </a:xfrm>
          <a:prstGeom prst="rect">
            <a:avLst/>
          </a:prstGeom>
        </p:spPr>
      </p:pic>
      <p:pic>
        <p:nvPicPr>
          <p:cNvPr id="30" name="Picture 29">
            <a:extLst>
              <a:ext uri="{FF2B5EF4-FFF2-40B4-BE49-F238E27FC236}">
                <a16:creationId xmlns:a16="http://schemas.microsoft.com/office/drawing/2014/main" xmlns=""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97719" y="1318916"/>
            <a:ext cx="1023597" cy="958086"/>
          </a:xfrm>
          <a:prstGeom prst="rect">
            <a:avLst/>
          </a:prstGeom>
        </p:spPr>
      </p:pic>
    </p:spTree>
    <p:extLst>
      <p:ext uri="{BB962C8B-B14F-4D97-AF65-F5344CB8AC3E}">
        <p14:creationId xmlns:p14="http://schemas.microsoft.com/office/powerpoint/2010/main" val="3789040152"/>
      </p:ext>
    </p:extLst>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t="13470"/>
          <a:stretch/>
        </p:blipFill>
        <p:spPr>
          <a:xfrm>
            <a:off x="12115800" y="135698"/>
            <a:ext cx="5537101" cy="2423005"/>
          </a:xfrm>
          <a:prstGeom prst="rect">
            <a:avLst/>
          </a:prstGeom>
        </p:spPr>
      </p:pic>
      <p:grpSp>
        <p:nvGrpSpPr>
          <p:cNvPr id="2" name="Group 2"/>
          <p:cNvGrpSpPr/>
          <p:nvPr/>
        </p:nvGrpSpPr>
        <p:grpSpPr>
          <a:xfrm>
            <a:off x="14266805" y="8496300"/>
            <a:ext cx="4252888" cy="1790700"/>
            <a:chOff x="0" y="0"/>
            <a:chExt cx="1120102" cy="2770355"/>
          </a:xfrm>
        </p:grpSpPr>
        <p:sp>
          <p:nvSpPr>
            <p:cNvPr id="3"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grpSp>
        <p:nvGrpSpPr>
          <p:cNvPr id="24" name="Group 23"/>
          <p:cNvGrpSpPr/>
          <p:nvPr/>
        </p:nvGrpSpPr>
        <p:grpSpPr>
          <a:xfrm>
            <a:off x="7030395" y="6474021"/>
            <a:ext cx="4419600" cy="4044558"/>
            <a:chOff x="6705600" y="6095922"/>
            <a:chExt cx="5029200" cy="4602428"/>
          </a:xfrm>
        </p:grpSpPr>
        <p:pic>
          <p:nvPicPr>
            <p:cNvPr id="5" name="Picture 5"/>
            <p:cNvPicPr>
              <a:picLocks noChangeAspect="1"/>
            </p:cNvPicPr>
            <p:nvPr/>
          </p:nvPicPr>
          <p:blipFill>
            <a:blip r:embed="rId3"/>
            <a:srcRect/>
            <a:stretch>
              <a:fillRect/>
            </a:stretch>
          </p:blipFill>
          <p:spPr>
            <a:xfrm flipH="1">
              <a:off x="8305800" y="6095922"/>
              <a:ext cx="2221152" cy="3788745"/>
            </a:xfrm>
            <a:prstGeom prst="rect">
              <a:avLst/>
            </a:prstGeom>
          </p:spPr>
        </p:pic>
        <p:pic>
          <p:nvPicPr>
            <p:cNvPr id="6" name="Picture 6"/>
            <p:cNvPicPr>
              <a:picLocks noChangeAspect="1"/>
            </p:cNvPicPr>
            <p:nvPr/>
          </p:nvPicPr>
          <p:blipFill>
            <a:blip r:embed="rId4"/>
            <a:srcRect/>
            <a:stretch>
              <a:fillRect/>
            </a:stretch>
          </p:blipFill>
          <p:spPr>
            <a:xfrm>
              <a:off x="6705600" y="9145584"/>
              <a:ext cx="5029200" cy="1552766"/>
            </a:xfrm>
            <a:prstGeom prst="rect">
              <a:avLst/>
            </a:prstGeom>
          </p:spPr>
        </p:pic>
      </p:grpSp>
      <p:sp>
        <p:nvSpPr>
          <p:cNvPr id="17" name="TextBox 17"/>
          <p:cNvSpPr txBox="1"/>
          <p:nvPr/>
        </p:nvSpPr>
        <p:spPr>
          <a:xfrm>
            <a:off x="1322789" y="1936875"/>
            <a:ext cx="15834813" cy="4514569"/>
          </a:xfrm>
          <a:prstGeom prst="rect">
            <a:avLst/>
          </a:prstGeom>
        </p:spPr>
        <p:txBody>
          <a:bodyPr wrap="square" lIns="0" tIns="0" rIns="0" bIns="0" rtlCol="0" anchor="t">
            <a:spAutoFit/>
          </a:bodyPr>
          <a:lstStyle/>
          <a:p>
            <a:pPr algn="ctr">
              <a:lnSpc>
                <a:spcPct val="150000"/>
              </a:lnSpc>
            </a:pPr>
            <a:r>
              <a:rPr lang="en-US" sz="6799" b="1" dirty="0" smtClean="0">
                <a:solidFill>
                  <a:srgbClr val="C00000"/>
                </a:solidFill>
                <a:latin typeface="Arial" panose="020B0604020202020204" pitchFamily="34" charset="0"/>
                <a:cs typeface="Arial" panose="020B0604020202020204" pitchFamily="34" charset="0"/>
              </a:rPr>
              <a:t>BÀI 18: ỨNG DỤNG CÔNG NGHỆ CAO TRONG THU HOẠCH, BẢO QUẢN VÀ CHẾ BIẾN SẢN PHẨM TRỒNG TRỌT</a:t>
            </a:r>
            <a:endParaRPr lang="en-US" sz="6799" b="1" dirty="0">
              <a:solidFill>
                <a:srgbClr val="C00000"/>
              </a:solidFill>
              <a:latin typeface="Arial" panose="020B0604020202020204" pitchFamily="34" charset="0"/>
              <a:cs typeface="Arial" panose="020B0604020202020204" pitchFamily="34" charset="0"/>
            </a:endParaRPr>
          </a:p>
        </p:txBody>
      </p:sp>
      <p:grpSp>
        <p:nvGrpSpPr>
          <p:cNvPr id="21" name="Group 2"/>
          <p:cNvGrpSpPr/>
          <p:nvPr/>
        </p:nvGrpSpPr>
        <p:grpSpPr>
          <a:xfrm>
            <a:off x="-304800" y="-372399"/>
            <a:ext cx="4252888" cy="1790700"/>
            <a:chOff x="0" y="0"/>
            <a:chExt cx="1120102" cy="2770355"/>
          </a:xfrm>
        </p:grpSpPr>
        <p:sp>
          <p:nvSpPr>
            <p:cNvPr id="22" name="Freeform 3"/>
            <p:cNvSpPr/>
            <p:nvPr/>
          </p:nvSpPr>
          <p:spPr>
            <a:xfrm>
              <a:off x="0" y="0"/>
              <a:ext cx="1120102" cy="2770355"/>
            </a:xfrm>
            <a:custGeom>
              <a:avLst/>
              <a:gdLst/>
              <a:ahLst/>
              <a:cxnLst/>
              <a:rect l="l" t="t" r="r" b="b"/>
              <a:pathLst>
                <a:path w="1120102" h="2770355">
                  <a:moveTo>
                    <a:pt x="0" y="0"/>
                  </a:moveTo>
                  <a:lnTo>
                    <a:pt x="1120102" y="0"/>
                  </a:lnTo>
                  <a:lnTo>
                    <a:pt x="1120102" y="2770355"/>
                  </a:lnTo>
                  <a:lnTo>
                    <a:pt x="0" y="2770355"/>
                  </a:lnTo>
                  <a:close/>
                </a:path>
              </a:pathLst>
            </a:custGeom>
            <a:solidFill>
              <a:srgbClr val="30B4A6"/>
            </a:solidFill>
          </p:spPr>
        </p:sp>
        <p:sp>
          <p:nvSpPr>
            <p:cNvPr id="23"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Tree>
  </p:cSld>
  <p:clrMapOvr>
    <a:masterClrMapping/>
  </p:clrMapOvr>
  <p:transition spd="slow">
    <p:blinds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xmlns="" id="{CB1263D8-73B8-080A-89AA-32FA0FA239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3365" y="346763"/>
            <a:ext cx="2581380" cy="2757147"/>
          </a:xfrm>
          <a:prstGeom prst="rect">
            <a:avLst/>
          </a:prstGeom>
        </p:spPr>
      </p:pic>
      <p:grpSp>
        <p:nvGrpSpPr>
          <p:cNvPr id="31" name="Group 30">
            <a:extLst>
              <a:ext uri="{FF2B5EF4-FFF2-40B4-BE49-F238E27FC236}">
                <a16:creationId xmlns:a16="http://schemas.microsoft.com/office/drawing/2014/main" xmlns="" id="{711A3176-B5A1-6CFA-8098-929F7A1E638A}"/>
              </a:ext>
            </a:extLst>
          </p:cNvPr>
          <p:cNvGrpSpPr/>
          <p:nvPr/>
        </p:nvGrpSpPr>
        <p:grpSpPr>
          <a:xfrm>
            <a:off x="18613412" y="936894"/>
            <a:ext cx="9098499" cy="3905886"/>
            <a:chOff x="12408941" y="624596"/>
            <a:chExt cx="6065666" cy="2603924"/>
          </a:xfrm>
        </p:grpSpPr>
        <p:pic>
          <p:nvPicPr>
            <p:cNvPr id="32" name="Picture 15">
              <a:extLst>
                <a:ext uri="{FF2B5EF4-FFF2-40B4-BE49-F238E27FC236}">
                  <a16:creationId xmlns:a16="http://schemas.microsoft.com/office/drawing/2014/main" xmlns="" id="{B9C6D28A-9704-02A7-353C-42EA09BC08BC}"/>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xmlns="" id="{2A1188D5-579D-1ACB-447F-FC77D9DDC6F9}"/>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xmlns="" id="{8C2E669C-DB23-0638-164E-04B28E1F1AD4}"/>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xmlns="" id="{C55878C1-2DDD-45AF-937C-0EEA8DAF84BA}"/>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xmlns="" id="{50645645-CCF4-1C07-CDC3-FDD66505168A}"/>
              </a:ext>
            </a:extLst>
          </p:cNvPr>
          <p:cNvGrpSpPr/>
          <p:nvPr/>
        </p:nvGrpSpPr>
        <p:grpSpPr>
          <a:xfrm>
            <a:off x="-7638498" y="264367"/>
            <a:ext cx="7521471" cy="3896873"/>
            <a:chOff x="-5092332" y="176244"/>
            <a:chExt cx="5014314" cy="2597915"/>
          </a:xfrm>
        </p:grpSpPr>
        <p:pic>
          <p:nvPicPr>
            <p:cNvPr id="37" name="Picture 15">
              <a:extLst>
                <a:ext uri="{FF2B5EF4-FFF2-40B4-BE49-F238E27FC236}">
                  <a16:creationId xmlns:a16="http://schemas.microsoft.com/office/drawing/2014/main" xmlns="" id="{34C8BA7E-B877-F6AB-7431-DF1D83F524D7}"/>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xmlns="" id="{657847A2-2C87-779E-818C-5B711513A8D0}"/>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xmlns="" id="{DD239C67-470F-B40E-3BD9-7E138BF9E271}"/>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xmlns="" id="{5FE649C3-DCE5-4301-F325-5A7512D443D0}"/>
                </a:ext>
              </a:extLst>
            </p:cNvPr>
            <p:cNvPicPr>
              <a:picLocks noChangeAspect="1"/>
            </p:cNvPicPr>
            <p:nvPr/>
          </p:nvPicPr>
          <p:blipFill>
            <a:blip r:embed="rId5"/>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xmlns=""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xmlns="" id="{3E494D30-ADB8-9F57-AEB8-270C725B23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xmlns="" id="{E49245B5-4046-56FB-7042-AA5B37E8BA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xmlns="" id="{12090104-38A1-06FC-5506-29D2E8912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xmlns="" id="{44CFE1A0-E7AF-7335-5DC4-8EA980CD2D92}"/>
              </a:ext>
            </a:extLst>
          </p:cNvPr>
          <p:cNvGrpSpPr/>
          <p:nvPr/>
        </p:nvGrpSpPr>
        <p:grpSpPr>
          <a:xfrm>
            <a:off x="-57466" y="6688389"/>
            <a:ext cx="18403946" cy="2357391"/>
            <a:chOff x="-3822" y="4600319"/>
            <a:chExt cx="12269297" cy="1571594"/>
          </a:xfrm>
        </p:grpSpPr>
        <p:pic>
          <p:nvPicPr>
            <p:cNvPr id="24" name="Picture 16">
              <a:extLst>
                <a:ext uri="{FF2B5EF4-FFF2-40B4-BE49-F238E27FC236}">
                  <a16:creationId xmlns:a16="http://schemas.microsoft.com/office/drawing/2014/main" xmlns="" id="{DBE679A6-E5B1-FA99-A145-3581681CE3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xmlns="" id="{5FF0E80C-B9AD-073A-406E-F32F7D8061F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xmlns="" id="{F1895DA0-99C9-F7C9-4BBB-FA2B642D06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xmlns="" id="{AF5229AB-C5E2-490A-D16F-31438F4A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xmlns="" id="{0CD72171-44F0-8F25-429D-BE958624903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xmlns="" id="{52289406-86B0-1D1A-5CB2-3DEE5266C2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255518" y="511136"/>
            <a:ext cx="9305217" cy="9872909"/>
          </a:xfrm>
          <a:prstGeom prst="rect">
            <a:avLst/>
          </a:prstGeom>
        </p:spPr>
      </p:pic>
      <p:pic>
        <p:nvPicPr>
          <p:cNvPr id="68" name="Picture 67">
            <a:hlinkClick r:id="rId13" action="ppaction://hlinksldjump"/>
            <a:extLst>
              <a:ext uri="{FF2B5EF4-FFF2-40B4-BE49-F238E27FC236}">
                <a16:creationId xmlns:a16="http://schemas.microsoft.com/office/drawing/2014/main" xmlns="" id="{1E457CC4-7B44-5608-750F-717E0C74CFBC}"/>
              </a:ext>
            </a:extLst>
          </p:cNvPr>
          <p:cNvPicPr>
            <a:picLocks noChangeAspect="1"/>
          </p:cNvPicPr>
          <p:nvPr/>
        </p:nvPicPr>
        <p:blipFill>
          <a:blip r:embed="rId14"/>
          <a:stretch>
            <a:fillRect/>
          </a:stretch>
        </p:blipFill>
        <p:spPr>
          <a:xfrm>
            <a:off x="7635110" y="6535764"/>
            <a:ext cx="3017781" cy="2313633"/>
          </a:xfrm>
          <a:prstGeom prst="rect">
            <a:avLst/>
          </a:prstGeom>
        </p:spPr>
      </p:pic>
      <p:pic>
        <p:nvPicPr>
          <p:cNvPr id="69" name="Picture 68">
            <a:extLst>
              <a:ext uri="{FF2B5EF4-FFF2-40B4-BE49-F238E27FC236}">
                <a16:creationId xmlns:a16="http://schemas.microsoft.com/office/drawing/2014/main" xmlns="" id="{442CA6F6-564C-AB07-6304-31587E9E7321}"/>
              </a:ext>
            </a:extLst>
          </p:cNvPr>
          <p:cNvPicPr>
            <a:picLocks noChangeAspect="1"/>
          </p:cNvPicPr>
          <p:nvPr/>
        </p:nvPicPr>
        <p:blipFill>
          <a:blip r:embed="rId15"/>
          <a:stretch>
            <a:fillRect/>
          </a:stretch>
        </p:blipFill>
        <p:spPr>
          <a:xfrm>
            <a:off x="4255519" y="3974903"/>
            <a:ext cx="2067197" cy="2057400"/>
          </a:xfrm>
          <a:prstGeom prst="rect">
            <a:avLst/>
          </a:prstGeom>
        </p:spPr>
      </p:pic>
      <p:pic>
        <p:nvPicPr>
          <p:cNvPr id="80" name="Picture 79">
            <a:extLst>
              <a:ext uri="{FF2B5EF4-FFF2-40B4-BE49-F238E27FC236}">
                <a16:creationId xmlns:a16="http://schemas.microsoft.com/office/drawing/2014/main" xmlns="" id="{CD67DA84-66F9-FAB2-E4F6-92E51B8BEED0}"/>
              </a:ext>
            </a:extLst>
          </p:cNvPr>
          <p:cNvPicPr>
            <a:picLocks noChangeAspect="1"/>
          </p:cNvPicPr>
          <p:nvPr/>
        </p:nvPicPr>
        <p:blipFill>
          <a:blip r:embed="rId16"/>
          <a:stretch>
            <a:fillRect/>
          </a:stretch>
        </p:blipFill>
        <p:spPr>
          <a:xfrm>
            <a:off x="5061173" y="1185558"/>
            <a:ext cx="2036618" cy="2057400"/>
          </a:xfrm>
          <a:prstGeom prst="rect">
            <a:avLst/>
          </a:prstGeom>
        </p:spPr>
      </p:pic>
      <p:pic>
        <p:nvPicPr>
          <p:cNvPr id="81" name="Picture 80">
            <a:extLst>
              <a:ext uri="{FF2B5EF4-FFF2-40B4-BE49-F238E27FC236}">
                <a16:creationId xmlns:a16="http://schemas.microsoft.com/office/drawing/2014/main" xmlns="" id="{6CCACDCD-70D7-50B0-4FFE-3C884D9DC320}"/>
              </a:ext>
            </a:extLst>
          </p:cNvPr>
          <p:cNvPicPr>
            <a:picLocks noChangeAspect="1"/>
          </p:cNvPicPr>
          <p:nvPr/>
        </p:nvPicPr>
        <p:blipFill>
          <a:blip r:embed="rId17"/>
          <a:stretch>
            <a:fillRect/>
          </a:stretch>
        </p:blipFill>
        <p:spPr>
          <a:xfrm>
            <a:off x="7918640" y="414228"/>
            <a:ext cx="1995053" cy="2057400"/>
          </a:xfrm>
          <a:prstGeom prst="rect">
            <a:avLst/>
          </a:prstGeom>
        </p:spPr>
      </p:pic>
      <p:pic>
        <p:nvPicPr>
          <p:cNvPr id="82" name="Picture 81">
            <a:extLst>
              <a:ext uri="{FF2B5EF4-FFF2-40B4-BE49-F238E27FC236}">
                <a16:creationId xmlns:a16="http://schemas.microsoft.com/office/drawing/2014/main" xmlns="" id="{9F170195-1CDB-1009-5808-FC2F94D8563F}"/>
              </a:ext>
            </a:extLst>
          </p:cNvPr>
          <p:cNvPicPr>
            <a:picLocks noChangeAspect="1"/>
          </p:cNvPicPr>
          <p:nvPr/>
        </p:nvPicPr>
        <p:blipFill>
          <a:blip r:embed="rId18"/>
          <a:stretch>
            <a:fillRect/>
          </a:stretch>
        </p:blipFill>
        <p:spPr>
          <a:xfrm>
            <a:off x="11890175" y="1063470"/>
            <a:ext cx="2142308" cy="2194560"/>
          </a:xfrm>
          <a:prstGeom prst="rect">
            <a:avLst/>
          </a:prstGeom>
        </p:spPr>
      </p:pic>
      <p:pic>
        <p:nvPicPr>
          <p:cNvPr id="83" name="Picture 82">
            <a:extLst>
              <a:ext uri="{FF2B5EF4-FFF2-40B4-BE49-F238E27FC236}">
                <a16:creationId xmlns:a16="http://schemas.microsoft.com/office/drawing/2014/main" xmlns="" id="{C24C76B6-42AB-EED0-CA00-BD017640F9CB}"/>
              </a:ext>
            </a:extLst>
          </p:cNvPr>
          <p:cNvPicPr>
            <a:picLocks noChangeAspect="1"/>
          </p:cNvPicPr>
          <p:nvPr/>
        </p:nvPicPr>
        <p:blipFill>
          <a:blip r:embed="rId19"/>
          <a:stretch>
            <a:fillRect/>
          </a:stretch>
        </p:blipFill>
        <p:spPr>
          <a:xfrm>
            <a:off x="11615987" y="3618728"/>
            <a:ext cx="2194560" cy="2194560"/>
          </a:xfrm>
          <a:prstGeom prst="rect">
            <a:avLst/>
          </a:prstGeom>
        </p:spPr>
      </p:pic>
      <p:pic>
        <p:nvPicPr>
          <p:cNvPr id="10" name="Picture 9">
            <a:hlinkClick r:id="rId20" action="ppaction://hlinksldjump"/>
            <a:extLst>
              <a:ext uri="{FF2B5EF4-FFF2-40B4-BE49-F238E27FC236}">
                <a16:creationId xmlns:a16="http://schemas.microsoft.com/office/drawing/2014/main" xmlns="" id="{03323B50-D446-3647-D894-29CE2FEFF95A}"/>
              </a:ext>
            </a:extLst>
          </p:cNvPr>
          <p:cNvPicPr>
            <a:picLocks noChangeAspect="1"/>
          </p:cNvPicPr>
          <p:nvPr/>
        </p:nvPicPr>
        <p:blipFill>
          <a:blip r:embed="rId15"/>
          <a:stretch>
            <a:fillRect/>
          </a:stretch>
        </p:blipFill>
        <p:spPr>
          <a:xfrm>
            <a:off x="4262108" y="3955728"/>
            <a:ext cx="2067197" cy="2057400"/>
          </a:xfrm>
          <a:prstGeom prst="rect">
            <a:avLst/>
          </a:prstGeom>
        </p:spPr>
      </p:pic>
      <p:pic>
        <p:nvPicPr>
          <p:cNvPr id="11" name="Picture 10">
            <a:hlinkClick r:id="rId21" action="ppaction://hlinksldjump"/>
            <a:extLst>
              <a:ext uri="{FF2B5EF4-FFF2-40B4-BE49-F238E27FC236}">
                <a16:creationId xmlns:a16="http://schemas.microsoft.com/office/drawing/2014/main" xmlns="" id="{416AB07F-E0F0-8DFD-F81E-D156E50F3E24}"/>
              </a:ext>
            </a:extLst>
          </p:cNvPr>
          <p:cNvPicPr>
            <a:picLocks noChangeAspect="1"/>
          </p:cNvPicPr>
          <p:nvPr/>
        </p:nvPicPr>
        <p:blipFill>
          <a:blip r:embed="rId16"/>
          <a:stretch>
            <a:fillRect/>
          </a:stretch>
        </p:blipFill>
        <p:spPr>
          <a:xfrm>
            <a:off x="5078237" y="1204733"/>
            <a:ext cx="2036618" cy="2057400"/>
          </a:xfrm>
          <a:prstGeom prst="rect">
            <a:avLst/>
          </a:prstGeom>
        </p:spPr>
      </p:pic>
      <p:pic>
        <p:nvPicPr>
          <p:cNvPr id="12" name="Picture 11">
            <a:hlinkClick r:id="rId22" action="ppaction://hlinksldjump"/>
            <a:extLst>
              <a:ext uri="{FF2B5EF4-FFF2-40B4-BE49-F238E27FC236}">
                <a16:creationId xmlns:a16="http://schemas.microsoft.com/office/drawing/2014/main" xmlns="" id="{5036AD05-7AA4-6F79-94CB-2BE30D5C3D7D}"/>
              </a:ext>
            </a:extLst>
          </p:cNvPr>
          <p:cNvPicPr>
            <a:picLocks noChangeAspect="1"/>
          </p:cNvPicPr>
          <p:nvPr/>
        </p:nvPicPr>
        <p:blipFill>
          <a:blip r:embed="rId17"/>
          <a:stretch>
            <a:fillRect/>
          </a:stretch>
        </p:blipFill>
        <p:spPr>
          <a:xfrm>
            <a:off x="7918640" y="406346"/>
            <a:ext cx="1995053" cy="2057400"/>
          </a:xfrm>
          <a:prstGeom prst="rect">
            <a:avLst/>
          </a:prstGeom>
        </p:spPr>
      </p:pic>
      <p:pic>
        <p:nvPicPr>
          <p:cNvPr id="13" name="Picture 12">
            <a:hlinkClick r:id="rId23" action="ppaction://hlinksldjump"/>
            <a:extLst>
              <a:ext uri="{FF2B5EF4-FFF2-40B4-BE49-F238E27FC236}">
                <a16:creationId xmlns:a16="http://schemas.microsoft.com/office/drawing/2014/main" xmlns="" id="{523E136A-FDB5-9271-4360-CC3EEEBA31A9}"/>
              </a:ext>
            </a:extLst>
          </p:cNvPr>
          <p:cNvPicPr>
            <a:picLocks noChangeAspect="1"/>
          </p:cNvPicPr>
          <p:nvPr/>
        </p:nvPicPr>
        <p:blipFill>
          <a:blip r:embed="rId18"/>
          <a:stretch>
            <a:fillRect/>
          </a:stretch>
        </p:blipFill>
        <p:spPr>
          <a:xfrm>
            <a:off x="11878261" y="1076253"/>
            <a:ext cx="2142308" cy="2194560"/>
          </a:xfrm>
          <a:prstGeom prst="rect">
            <a:avLst/>
          </a:prstGeom>
        </p:spPr>
      </p:pic>
      <p:pic>
        <p:nvPicPr>
          <p:cNvPr id="14" name="Picture 13">
            <a:hlinkClick r:id="rId24" action="ppaction://hlinksldjump"/>
            <a:extLst>
              <a:ext uri="{FF2B5EF4-FFF2-40B4-BE49-F238E27FC236}">
                <a16:creationId xmlns:a16="http://schemas.microsoft.com/office/drawing/2014/main" xmlns="" id="{52827EA9-F442-DAC5-53E5-E16B06EB61E9}"/>
              </a:ext>
            </a:extLst>
          </p:cNvPr>
          <p:cNvPicPr>
            <a:picLocks noChangeAspect="1"/>
          </p:cNvPicPr>
          <p:nvPr/>
        </p:nvPicPr>
        <p:blipFill>
          <a:blip r:embed="rId19"/>
          <a:stretch>
            <a:fillRect/>
          </a:stretch>
        </p:blipFill>
        <p:spPr>
          <a:xfrm>
            <a:off x="11615987" y="3636966"/>
            <a:ext cx="2194560" cy="2194560"/>
          </a:xfrm>
          <a:prstGeom prst="rect">
            <a:avLst/>
          </a:prstGeom>
        </p:spPr>
      </p:pic>
    </p:spTree>
    <p:extLst>
      <p:ext uri="{BB962C8B-B14F-4D97-AF65-F5344CB8AC3E}">
        <p14:creationId xmlns:p14="http://schemas.microsoft.com/office/powerpoint/2010/main" val="2658044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xmlns=""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xmlns=""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xmlns=""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xmlns="" id="{018AD89B-885D-983C-F4F6-FC485515F49D}"/>
              </a:ext>
            </a:extLst>
          </p:cNvPr>
          <p:cNvSpPr/>
          <p:nvPr/>
        </p:nvSpPr>
        <p:spPr>
          <a:xfrm>
            <a:off x="1462511" y="765470"/>
            <a:ext cx="15323983"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chemeClr val="tx1"/>
                </a:solidFill>
                <a:latin typeface="Arial" panose="020B0604020202020204" pitchFamily="34" charset="0"/>
                <a:cs typeface="Arial" panose="020B0604020202020204" pitchFamily="34" charset="0"/>
              </a:rPr>
              <a:t>Câu </a:t>
            </a:r>
            <a:r>
              <a:rPr lang="en-US" sz="4800" b="1" noProof="1" smtClean="0">
                <a:solidFill>
                  <a:schemeClr val="tx1"/>
                </a:solidFill>
                <a:latin typeface="Arial" panose="020B0604020202020204" pitchFamily="34" charset="0"/>
                <a:cs typeface="Arial" panose="020B0604020202020204" pitchFamily="34" charset="0"/>
              </a:rPr>
              <a:t>1: </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Đâu</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là</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ứng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dụng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công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nghệ</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cao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trong</a:t>
            </a:r>
            <a:r>
              <a:rPr lang="en-US" sz="4800" dirty="0">
                <a:solidFill>
                  <a:schemeClr val="tx1"/>
                </a:solidFill>
                <a:latin typeface="Arial" panose="020B0604020202020204" pitchFamily="34" charset="0"/>
                <a:cs typeface="Arial" panose="020B0604020202020204" pitchFamily="34" charset="0"/>
              </a:rPr>
              <a:t> </a:t>
            </a:r>
            <a:endParaRPr lang="en-US" sz="4800" dirty="0" smtClean="0">
              <a:solidFill>
                <a:schemeClr val="tx1"/>
              </a:solidFill>
              <a:latin typeface="Arial" panose="020B0604020202020204" pitchFamily="34" charset="0"/>
              <a:cs typeface="Arial" panose="020B0604020202020204" pitchFamily="34" charset="0"/>
            </a:endParaRPr>
          </a:p>
          <a:p>
            <a:pPr algn="ctr">
              <a:lnSpc>
                <a:spcPct val="150000"/>
              </a:lnSpc>
              <a:defRPr/>
            </a:pPr>
            <a:r>
              <a:rPr lang="en-US" sz="4800" dirty="0" err="1" smtClean="0">
                <a:solidFill>
                  <a:schemeClr val="tx1"/>
                </a:solidFill>
                <a:latin typeface="Arial" panose="020B0604020202020204" pitchFamily="34" charset="0"/>
                <a:cs typeface="Arial" panose="020B0604020202020204" pitchFamily="34" charset="0"/>
              </a:rPr>
              <a:t>chế</a:t>
            </a:r>
            <a:r>
              <a:rPr lang="en-US" sz="4800" dirty="0" smtClean="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biến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sản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phẩm</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trồng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trọt</a:t>
            </a:r>
            <a:r>
              <a:rPr lang="en-US" sz="4800" dirty="0">
                <a:solidFill>
                  <a:schemeClr val="tx1"/>
                </a:solidFill>
                <a:latin typeface="Arial" panose="020B0604020202020204" pitchFamily="34" charset="0"/>
                <a:cs typeface="Arial" panose="020B0604020202020204" pitchFamily="34" charset="0"/>
              </a:rPr>
              <a:t>?</a:t>
            </a:r>
            <a:endParaRPr lang="vi-VN" sz="4800" noProof="1">
              <a:solidFill>
                <a:schemeClr val="tx1"/>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xmlns="" id="{4D1DA2F5-D9A5-C765-0E47-25DD326F3067}"/>
              </a:ext>
            </a:extLst>
          </p:cNvPr>
          <p:cNvSpPr/>
          <p:nvPr/>
        </p:nvSpPr>
        <p:spPr>
          <a:xfrm>
            <a:off x="1462511" y="4215249"/>
            <a:ext cx="7482311"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A</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Công nghệ sấy thăng hoa</a:t>
            </a:r>
            <a:endParaRPr lang="vi-VN" sz="4400" noProof="1">
              <a:solidFill>
                <a:prstClr val="black"/>
              </a:solidFill>
              <a:cs typeface="Arial" panose="020B0604020202020204" pitchFamily="34" charset="0"/>
            </a:endParaRPr>
          </a:p>
        </p:txBody>
      </p:sp>
      <p:sp>
        <p:nvSpPr>
          <p:cNvPr id="35" name="Đáp án sai 1">
            <a:extLst>
              <a:ext uri="{FF2B5EF4-FFF2-40B4-BE49-F238E27FC236}">
                <a16:creationId xmlns:a16="http://schemas.microsoft.com/office/drawing/2014/main" xmlns="" id="{1713963F-2894-56F2-E53C-4371936FB85C}"/>
              </a:ext>
            </a:extLst>
          </p:cNvPr>
          <p:cNvSpPr/>
          <p:nvPr/>
        </p:nvSpPr>
        <p:spPr>
          <a:xfrm>
            <a:off x="1462511" y="6667500"/>
            <a:ext cx="7482311"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B</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Robot phân loại ớt ngọt</a:t>
            </a:r>
            <a:endParaRPr lang="vi-VN" sz="4400" noProof="1">
              <a:solidFill>
                <a:prstClr val="black"/>
              </a:solidFill>
              <a:cs typeface="Arial" panose="020B0604020202020204" pitchFamily="34" charset="0"/>
            </a:endParaRPr>
          </a:p>
        </p:txBody>
      </p:sp>
      <p:sp>
        <p:nvSpPr>
          <p:cNvPr id="36" name="Đáp án sai 2">
            <a:extLst>
              <a:ext uri="{FF2B5EF4-FFF2-40B4-BE49-F238E27FC236}">
                <a16:creationId xmlns:a16="http://schemas.microsoft.com/office/drawing/2014/main" xmlns="" id="{72E080E8-9CBE-7E1E-25CC-340E27A4D017}"/>
              </a:ext>
            </a:extLst>
          </p:cNvPr>
          <p:cNvSpPr/>
          <p:nvPr/>
        </p:nvSpPr>
        <p:spPr>
          <a:xfrm>
            <a:off x="9179066" y="4214839"/>
            <a:ext cx="768841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C</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Công nghệ bảo quản lạnh</a:t>
            </a:r>
            <a:endParaRPr lang="vi-VN" sz="4400" noProof="1">
              <a:solidFill>
                <a:prstClr val="black"/>
              </a:solidFill>
              <a:cs typeface="Arial" panose="020B0604020202020204" pitchFamily="34" charset="0"/>
            </a:endParaRPr>
          </a:p>
        </p:txBody>
      </p:sp>
      <p:sp>
        <p:nvSpPr>
          <p:cNvPr id="37" name="Đáp án sai 3">
            <a:extLst>
              <a:ext uri="{FF2B5EF4-FFF2-40B4-BE49-F238E27FC236}">
                <a16:creationId xmlns:a16="http://schemas.microsoft.com/office/drawing/2014/main" xmlns="" id="{98AC7C36-17E6-7D99-2014-5789447F054D}"/>
              </a:ext>
            </a:extLst>
          </p:cNvPr>
          <p:cNvSpPr/>
          <p:nvPr/>
        </p:nvSpPr>
        <p:spPr>
          <a:xfrm>
            <a:off x="9179065" y="6667090"/>
            <a:ext cx="768841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D</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Robot đóng gói cà chua</a:t>
            </a:r>
            <a:endParaRPr lang="vi-VN" sz="4400" noProof="1">
              <a:solidFill>
                <a:prstClr val="black"/>
              </a:solidFill>
              <a:cs typeface="Arial" panose="020B0604020202020204" pitchFamily="34" charset="0"/>
            </a:endParaRPr>
          </a:p>
        </p:txBody>
      </p:sp>
      <p:sp>
        <p:nvSpPr>
          <p:cNvPr id="38" name="Đáp án đúng">
            <a:extLst>
              <a:ext uri="{FF2B5EF4-FFF2-40B4-BE49-F238E27FC236}">
                <a16:creationId xmlns:a16="http://schemas.microsoft.com/office/drawing/2014/main" xmlns="" id="{F26A5EAB-E5AD-94BE-45D6-5F46AA945CA3}"/>
              </a:ext>
            </a:extLst>
          </p:cNvPr>
          <p:cNvSpPr/>
          <p:nvPr/>
        </p:nvSpPr>
        <p:spPr>
          <a:xfrm>
            <a:off x="1393463" y="4214839"/>
            <a:ext cx="7551359"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A</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Công nghệ sấy thăng hoa</a:t>
            </a:r>
            <a:endParaRPr lang="vi-VN" sz="4400" noProof="1">
              <a:solidFill>
                <a:prstClr val="black"/>
              </a:solidFill>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xmlns="" id="{066BD82E-4B73-4E2E-4BDB-281447ADC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421883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xmlns=""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xmlns=""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xmlns=""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xmlns=""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srgbClr val="C00000"/>
                </a:solidFill>
                <a:latin typeface="Arial" panose="020B0604020202020204" pitchFamily="34" charset="0"/>
                <a:cs typeface="Arial" panose="020B0604020202020204" pitchFamily="34" charset="0"/>
              </a:rPr>
              <a:t>Câu </a:t>
            </a:r>
            <a:r>
              <a:rPr lang="en-US" sz="4800" b="1" noProof="1" smtClean="0">
                <a:solidFill>
                  <a:srgbClr val="C00000"/>
                </a:solidFill>
                <a:latin typeface="Arial" panose="020B0604020202020204" pitchFamily="34" charset="0"/>
                <a:cs typeface="Arial" panose="020B0604020202020204" pitchFamily="34" charset="0"/>
              </a:rPr>
              <a:t>2: </a:t>
            </a:r>
            <a:r>
              <a:rPr lang="vi-VN" sz="4800" dirty="0">
                <a:solidFill>
                  <a:schemeClr val="tx1"/>
                </a:solidFill>
                <a:latin typeface="Arial" panose="020B0604020202020204" pitchFamily="34" charset="0"/>
                <a:cs typeface="Arial" panose="020B0604020202020204" pitchFamily="34" charset="0"/>
              </a:rPr>
              <a:t>Công nghệ cao được ứng dụng trong:</a:t>
            </a:r>
            <a:endParaRPr lang="vi-VN" sz="4800" noProof="1">
              <a:solidFill>
                <a:schemeClr val="tx1"/>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xmlns=""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400" noProof="1">
                <a:solidFill>
                  <a:prstClr val="black"/>
                </a:solidFill>
                <a:latin typeface="Arial" panose="020B0604020202020204" pitchFamily="34" charset="0"/>
                <a:cs typeface="Arial" panose="020B0604020202020204" pitchFamily="34" charset="0"/>
              </a:rPr>
              <a:t>A</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Thu hoạch sản phẩm trồng trọt</a:t>
            </a:r>
            <a:endParaRPr lang="vi-VN" sz="4400" noProof="1">
              <a:solidFill>
                <a:prstClr val="black"/>
              </a:solidFill>
              <a:cs typeface="Arial" panose="020B0604020202020204" pitchFamily="34" charset="0"/>
            </a:endParaRPr>
          </a:p>
        </p:txBody>
      </p:sp>
      <p:sp>
        <p:nvSpPr>
          <p:cNvPr id="35" name="Đáp án sai 1">
            <a:extLst>
              <a:ext uri="{FF2B5EF4-FFF2-40B4-BE49-F238E27FC236}">
                <a16:creationId xmlns:a16="http://schemas.microsoft.com/office/drawing/2014/main" xmlns=""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400" noProof="1">
                <a:solidFill>
                  <a:prstClr val="black"/>
                </a:solidFill>
                <a:latin typeface="Arial" panose="020B0604020202020204" pitchFamily="34" charset="0"/>
                <a:cs typeface="Arial" panose="020B0604020202020204" pitchFamily="34" charset="0"/>
              </a:rPr>
              <a:t>B</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Chế biến sản phẩm trồng trọt</a:t>
            </a:r>
            <a:endParaRPr lang="vi-VN" sz="4400" noProof="1">
              <a:solidFill>
                <a:prstClr val="black"/>
              </a:solidFill>
              <a:cs typeface="Arial" panose="020B0604020202020204" pitchFamily="34" charset="0"/>
            </a:endParaRPr>
          </a:p>
        </p:txBody>
      </p:sp>
      <p:sp>
        <p:nvSpPr>
          <p:cNvPr id="36" name="Đáp án sai 2">
            <a:extLst>
              <a:ext uri="{FF2B5EF4-FFF2-40B4-BE49-F238E27FC236}">
                <a16:creationId xmlns:a16="http://schemas.microsoft.com/office/drawing/2014/main" xmlns=""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400" noProof="1">
                <a:solidFill>
                  <a:prstClr val="black"/>
                </a:solidFill>
                <a:latin typeface="Arial" panose="020B0604020202020204" pitchFamily="34" charset="0"/>
                <a:cs typeface="Arial" panose="020B0604020202020204" pitchFamily="34" charset="0"/>
              </a:rPr>
              <a:t>C</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Bảo quản sản phẩm trồng trọt</a:t>
            </a:r>
            <a:endParaRPr lang="vi-VN" sz="4400" noProof="1">
              <a:solidFill>
                <a:prstClr val="black"/>
              </a:solidFill>
              <a:cs typeface="Arial" panose="020B0604020202020204" pitchFamily="34" charset="0"/>
            </a:endParaRPr>
          </a:p>
        </p:txBody>
      </p:sp>
      <p:sp>
        <p:nvSpPr>
          <p:cNvPr id="37" name="Đáp án sai 3">
            <a:extLst>
              <a:ext uri="{FF2B5EF4-FFF2-40B4-BE49-F238E27FC236}">
                <a16:creationId xmlns:a16="http://schemas.microsoft.com/office/drawing/2014/main" xmlns=""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400" noProof="1">
                <a:solidFill>
                  <a:prstClr val="black"/>
                </a:solidFill>
                <a:latin typeface="Arial" panose="020B0604020202020204" pitchFamily="34" charset="0"/>
                <a:cs typeface="Arial" panose="020B0604020202020204" pitchFamily="34" charset="0"/>
              </a:rPr>
              <a:t>D</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Tất cả đáp án trên</a:t>
            </a:r>
            <a:endParaRPr lang="vi-VN" sz="4400" noProof="1">
              <a:solidFill>
                <a:prstClr val="black"/>
              </a:solidFill>
              <a:cs typeface="Arial" panose="020B0604020202020204" pitchFamily="34" charset="0"/>
            </a:endParaRPr>
          </a:p>
        </p:txBody>
      </p:sp>
      <p:sp>
        <p:nvSpPr>
          <p:cNvPr id="38" name="Đáp án đúng">
            <a:extLst>
              <a:ext uri="{FF2B5EF4-FFF2-40B4-BE49-F238E27FC236}">
                <a16:creationId xmlns:a16="http://schemas.microsoft.com/office/drawing/2014/main" xmlns="" id="{F26A5EAB-E5AD-94BE-45D6-5F46AA945CA3}"/>
              </a:ext>
            </a:extLst>
          </p:cNvPr>
          <p:cNvSpPr/>
          <p:nvPr/>
        </p:nvSpPr>
        <p:spPr>
          <a:xfrm>
            <a:off x="9659531" y="6530582"/>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400" noProof="1">
                <a:solidFill>
                  <a:prstClr val="black"/>
                </a:solidFill>
                <a:latin typeface="Arial" panose="020B0604020202020204" pitchFamily="34" charset="0"/>
                <a:cs typeface="Arial" panose="020B0604020202020204" pitchFamily="34" charset="0"/>
              </a:rPr>
              <a:t>D</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Tất cả đáp án trên</a:t>
            </a:r>
            <a:endParaRPr lang="vi-VN" sz="4400" noProof="1">
              <a:solidFill>
                <a:prstClr val="black"/>
              </a:solidFill>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xmlns="" id="{17E8193B-6EC3-7923-9265-FEBD84E80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373973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xmlns=""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xmlns=""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xmlns=""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xmlns="" id="{018AD89B-885D-983C-F4F6-FC485515F49D}"/>
              </a:ext>
            </a:extLst>
          </p:cNvPr>
          <p:cNvSpPr/>
          <p:nvPr/>
        </p:nvSpPr>
        <p:spPr>
          <a:xfrm>
            <a:off x="685800" y="628550"/>
            <a:ext cx="16687800" cy="31433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vi-VN" sz="4400" b="1" noProof="1">
                <a:solidFill>
                  <a:srgbClr val="C00000"/>
                </a:solidFill>
                <a:latin typeface="Arial" panose="020B0604020202020204" pitchFamily="34" charset="0"/>
                <a:cs typeface="Arial" panose="020B0604020202020204" pitchFamily="34" charset="0"/>
              </a:rPr>
              <a:t>Câu </a:t>
            </a:r>
            <a:r>
              <a:rPr lang="en-US" sz="4400" b="1" noProof="1" smtClean="0">
                <a:solidFill>
                  <a:srgbClr val="C00000"/>
                </a:solidFill>
                <a:latin typeface="Arial" panose="020B0604020202020204" pitchFamily="34" charset="0"/>
                <a:cs typeface="Arial" panose="020B0604020202020204" pitchFamily="34" charset="0"/>
              </a:rPr>
              <a:t>3: </a:t>
            </a:r>
            <a:r>
              <a:rPr lang="en-US" sz="4400" noProof="1" smtClean="0">
                <a:solidFill>
                  <a:schemeClr val="tx1"/>
                </a:solidFill>
                <a:latin typeface="Arial" panose="020B0604020202020204" pitchFamily="34" charset="0"/>
                <a:cs typeface="Arial" panose="020B0604020202020204" pitchFamily="34" charset="0"/>
              </a:rPr>
              <a:t>“</a:t>
            </a:r>
            <a:r>
              <a:rPr lang="vi-VN" sz="4400" dirty="0" smtClean="0">
                <a:solidFill>
                  <a:schemeClr val="tx1"/>
                </a:solidFill>
                <a:latin typeface="Arial" panose="020B0604020202020204" pitchFamily="34" charset="0"/>
                <a:cs typeface="Arial" panose="020B0604020202020204" pitchFamily="34" charset="0"/>
              </a:rPr>
              <a:t>Sử </a:t>
            </a:r>
            <a:r>
              <a:rPr lang="vi-VN" sz="4400" dirty="0">
                <a:solidFill>
                  <a:schemeClr val="tx1"/>
                </a:solidFill>
                <a:latin typeface="Arial" panose="020B0604020202020204" pitchFamily="34" charset="0"/>
                <a:cs typeface="Arial" panose="020B0604020202020204" pitchFamily="34" charset="0"/>
              </a:rPr>
              <a:t>dụng công nghệ lạnh đông kết hợp với thiết bị làm tinh thể nước đóng băng ở dạng hạt nhỏ, tròn, không góc </a:t>
            </a:r>
            <a:r>
              <a:rPr lang="vi-VN" sz="4400" dirty="0" smtClean="0">
                <a:solidFill>
                  <a:schemeClr val="tx1"/>
                </a:solidFill>
                <a:latin typeface="Arial" panose="020B0604020202020204" pitchFamily="34" charset="0"/>
                <a:cs typeface="Arial" panose="020B0604020202020204" pitchFamily="34" charset="0"/>
              </a:rPr>
              <a:t>cạnh</a:t>
            </a:r>
            <a:r>
              <a:rPr lang="en-US" sz="4400" dirty="0" smtClean="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là</a:t>
            </a:r>
            <a:r>
              <a:rPr lang="en-US" sz="4400" dirty="0" smtClean="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đặc</a:t>
            </a:r>
            <a:r>
              <a:rPr lang="en-US" sz="4400" dirty="0" smtClean="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điểm</a:t>
            </a:r>
            <a:r>
              <a:rPr lang="en-US" sz="4400" dirty="0" smtClean="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của</a:t>
            </a:r>
            <a:r>
              <a:rPr lang="en-US" sz="4400" dirty="0" smtClean="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công</a:t>
            </a:r>
            <a:r>
              <a:rPr lang="en-US" sz="4400" dirty="0" smtClean="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nghệ</a:t>
            </a:r>
            <a:r>
              <a:rPr lang="en-US" sz="4400" dirty="0" smtClean="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nào</a:t>
            </a:r>
            <a:r>
              <a:rPr lang="en-US" sz="4400" dirty="0" smtClean="0">
                <a:solidFill>
                  <a:schemeClr val="tx1"/>
                </a:solidFill>
                <a:latin typeface="Arial" panose="020B0604020202020204" pitchFamily="34" charset="0"/>
                <a:cs typeface="Arial" panose="020B0604020202020204" pitchFamily="34" charset="0"/>
              </a:rPr>
              <a:t>?</a:t>
            </a:r>
            <a:endParaRPr lang="vi-VN" sz="4400" noProof="1">
              <a:solidFill>
                <a:schemeClr val="tx1"/>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xmlns="" id="{4D1DA2F5-D9A5-C765-0E47-25DD326F3067}"/>
              </a:ext>
            </a:extLst>
          </p:cNvPr>
          <p:cNvSpPr/>
          <p:nvPr/>
        </p:nvSpPr>
        <p:spPr>
          <a:xfrm>
            <a:off x="921328" y="4078331"/>
            <a:ext cx="8229599"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400" noProof="1">
                <a:solidFill>
                  <a:prstClr val="black"/>
                </a:solidFill>
                <a:latin typeface="Arial" panose="020B0604020202020204" pitchFamily="34" charset="0"/>
                <a:cs typeface="Arial" panose="020B0604020202020204" pitchFamily="34" charset="0"/>
              </a:rPr>
              <a:t>A</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Công nghệ bảo quản lạnh</a:t>
            </a:r>
            <a:endParaRPr lang="vi-VN" sz="4400" noProof="1">
              <a:solidFill>
                <a:prstClr val="black"/>
              </a:solidFill>
              <a:cs typeface="Arial" panose="020B0604020202020204" pitchFamily="34" charset="0"/>
            </a:endParaRPr>
          </a:p>
        </p:txBody>
      </p:sp>
      <p:sp>
        <p:nvSpPr>
          <p:cNvPr id="35" name="Đáp án sai 1">
            <a:extLst>
              <a:ext uri="{FF2B5EF4-FFF2-40B4-BE49-F238E27FC236}">
                <a16:creationId xmlns:a16="http://schemas.microsoft.com/office/drawing/2014/main" xmlns="" id="{1713963F-2894-56F2-E53C-4371936FB85C}"/>
              </a:ext>
            </a:extLst>
          </p:cNvPr>
          <p:cNvSpPr/>
          <p:nvPr/>
        </p:nvSpPr>
        <p:spPr>
          <a:xfrm>
            <a:off x="935607" y="6437357"/>
            <a:ext cx="8229599"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400" noProof="1">
                <a:solidFill>
                  <a:prstClr val="black"/>
                </a:solidFill>
                <a:latin typeface="Arial" panose="020B0604020202020204" pitchFamily="34" charset="0"/>
                <a:cs typeface="Arial" panose="020B0604020202020204" pitchFamily="34" charset="0"/>
              </a:rPr>
              <a:t>B</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Công nghệ lạnh đông làm sống tế bào</a:t>
            </a:r>
            <a:endParaRPr lang="vi-VN" sz="4400" noProof="1">
              <a:solidFill>
                <a:prstClr val="black"/>
              </a:solidFill>
              <a:cs typeface="Arial" panose="020B0604020202020204" pitchFamily="34" charset="0"/>
            </a:endParaRPr>
          </a:p>
        </p:txBody>
      </p:sp>
      <p:sp>
        <p:nvSpPr>
          <p:cNvPr id="36" name="Đáp án sai 2">
            <a:extLst>
              <a:ext uri="{FF2B5EF4-FFF2-40B4-BE49-F238E27FC236}">
                <a16:creationId xmlns:a16="http://schemas.microsoft.com/office/drawing/2014/main" xmlns="" id="{72E080E8-9CBE-7E1E-25CC-340E27A4D017}"/>
              </a:ext>
            </a:extLst>
          </p:cNvPr>
          <p:cNvSpPr/>
          <p:nvPr/>
        </p:nvSpPr>
        <p:spPr>
          <a:xfrm>
            <a:off x="9304183" y="4078331"/>
            <a:ext cx="8229599"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400" noProof="1">
                <a:solidFill>
                  <a:schemeClr val="tx1"/>
                </a:solidFill>
                <a:latin typeface="Arial" panose="020B0604020202020204" pitchFamily="34" charset="0"/>
                <a:cs typeface="Arial" panose="020B0604020202020204" pitchFamily="34" charset="0"/>
              </a:rPr>
              <a:t>C</a:t>
            </a:r>
            <a:r>
              <a:rPr lang="en-US" sz="4400" noProof="1">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Công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nghệ</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bảo</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quản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trong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điều</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kiện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khí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quyển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biến</a:t>
            </a:r>
            <a:r>
              <a:rPr lang="en-US" sz="4400" dirty="0">
                <a:solidFill>
                  <a:schemeClr val="tx1"/>
                </a:solidFill>
                <a:latin typeface="Arial" panose="020B0604020202020204" pitchFamily="34" charset="0"/>
                <a:cs typeface="Arial" panose="020B0604020202020204" pitchFamily="34" charset="0"/>
              </a:rPr>
              <a:t> </a:t>
            </a:r>
            <a:r>
              <a:rPr lang="en-US" sz="4400" dirty="0" err="1" smtClean="0">
                <a:solidFill>
                  <a:schemeClr val="tx1"/>
                </a:solidFill>
                <a:latin typeface="Arial" panose="020B0604020202020204" pitchFamily="34" charset="0"/>
                <a:cs typeface="Arial" panose="020B0604020202020204" pitchFamily="34" charset="0"/>
              </a:rPr>
              <a:t>đổi</a:t>
            </a:r>
            <a:endParaRPr lang="vi-VN" sz="4400" noProof="1">
              <a:solidFill>
                <a:schemeClr val="tx1"/>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xmlns="" id="{98AC7C36-17E6-7D99-2014-5789447F054D}"/>
              </a:ext>
            </a:extLst>
          </p:cNvPr>
          <p:cNvSpPr/>
          <p:nvPr/>
        </p:nvSpPr>
        <p:spPr>
          <a:xfrm>
            <a:off x="9337313" y="6422489"/>
            <a:ext cx="8229599"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400" noProof="1">
                <a:solidFill>
                  <a:prstClr val="black"/>
                </a:solidFill>
                <a:latin typeface="Arial" panose="020B0604020202020204" pitchFamily="34" charset="0"/>
                <a:cs typeface="Arial" panose="020B0604020202020204" pitchFamily="34" charset="0"/>
              </a:rPr>
              <a:t>D. Đáp </a:t>
            </a:r>
            <a:r>
              <a:rPr lang="en-US" sz="4400" noProof="1">
                <a:solidFill>
                  <a:prstClr val="black"/>
                </a:solidFill>
                <a:latin typeface="Arial" panose="020B0604020202020204" pitchFamily="34" charset="0"/>
                <a:cs typeface="Arial" panose="020B0604020202020204" pitchFamily="34" charset="0"/>
              </a:rPr>
              <a:t>án </a:t>
            </a:r>
            <a:r>
              <a:rPr lang="en-US" sz="4400" noProof="1" smtClean="0">
                <a:solidFill>
                  <a:prstClr val="black"/>
                </a:solidFill>
                <a:latin typeface="Arial" panose="020B0604020202020204" pitchFamily="34" charset="0"/>
                <a:cs typeface="Arial" panose="020B0604020202020204" pitchFamily="34" charset="0"/>
              </a:rPr>
              <a:t>khác</a:t>
            </a:r>
            <a:endParaRPr lang="vi-VN" sz="4400" noProof="1">
              <a:solidFill>
                <a:prstClr val="black"/>
              </a:solidFill>
              <a:cs typeface="Arial" panose="020B0604020202020204" pitchFamily="34" charset="0"/>
            </a:endParaRPr>
          </a:p>
        </p:txBody>
      </p:sp>
      <p:sp>
        <p:nvSpPr>
          <p:cNvPr id="38" name="Đáp án đúng">
            <a:extLst>
              <a:ext uri="{FF2B5EF4-FFF2-40B4-BE49-F238E27FC236}">
                <a16:creationId xmlns:a16="http://schemas.microsoft.com/office/drawing/2014/main" xmlns="" id="{F26A5EAB-E5AD-94BE-45D6-5F46AA945CA3}"/>
              </a:ext>
            </a:extLst>
          </p:cNvPr>
          <p:cNvSpPr/>
          <p:nvPr/>
        </p:nvSpPr>
        <p:spPr>
          <a:xfrm>
            <a:off x="935607" y="6439168"/>
            <a:ext cx="8229599"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400" noProof="1">
                <a:solidFill>
                  <a:prstClr val="black"/>
                </a:solidFill>
                <a:latin typeface="Arial" panose="020B0604020202020204" pitchFamily="34" charset="0"/>
                <a:cs typeface="Arial" panose="020B0604020202020204" pitchFamily="34" charset="0"/>
              </a:rPr>
              <a:t>B</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Công nghệ lạnh đông làm sống tế bào</a:t>
            </a:r>
            <a:endParaRPr lang="vi-VN" sz="4400" noProof="1">
              <a:solidFill>
                <a:prstClr val="black"/>
              </a:solidFill>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xmlns="" id="{3A814687-118A-96EF-C802-DF3F4CCF04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61" y="7860300"/>
            <a:ext cx="1520556" cy="2523744"/>
          </a:xfrm>
          <a:prstGeom prst="rect">
            <a:avLst/>
          </a:prstGeom>
        </p:spPr>
      </p:pic>
    </p:spTree>
    <p:extLst>
      <p:ext uri="{BB962C8B-B14F-4D97-AF65-F5344CB8AC3E}">
        <p14:creationId xmlns:p14="http://schemas.microsoft.com/office/powerpoint/2010/main" val="21509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xmlns=""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xmlns=""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xmlns=""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xmlns="" id="{018AD89B-885D-983C-F4F6-FC485515F49D}"/>
              </a:ext>
            </a:extLst>
          </p:cNvPr>
          <p:cNvSpPr/>
          <p:nvPr/>
        </p:nvSpPr>
        <p:spPr>
          <a:xfrm>
            <a:off x="1821872" y="628550"/>
            <a:ext cx="14644256" cy="3700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40000"/>
              </a:lnSpc>
              <a:defRPr/>
            </a:pPr>
            <a:r>
              <a:rPr lang="vi-VN" sz="4400" b="1" noProof="1" smtClean="0">
                <a:solidFill>
                  <a:srgbClr val="C00000"/>
                </a:solidFill>
                <a:latin typeface="Arial" panose="020B0604020202020204" pitchFamily="34" charset="0"/>
                <a:cs typeface="Arial" panose="020B0604020202020204" pitchFamily="34" charset="0"/>
              </a:rPr>
              <a:t>Câu</a:t>
            </a:r>
            <a:r>
              <a:rPr lang="en-US" sz="4400" b="1" noProof="1" smtClean="0">
                <a:solidFill>
                  <a:srgbClr val="C00000"/>
                </a:solidFill>
                <a:latin typeface="Arial" panose="020B0604020202020204" pitchFamily="34" charset="0"/>
                <a:cs typeface="Arial" panose="020B0604020202020204" pitchFamily="34" charset="0"/>
              </a:rPr>
              <a:t> 4: </a:t>
            </a:r>
            <a:r>
              <a:rPr lang="en-US" sz="4400" noProof="1" smtClean="0">
                <a:solidFill>
                  <a:prstClr val="black"/>
                </a:solidFill>
                <a:latin typeface="Arial" panose="020B0604020202020204" pitchFamily="34" charset="0"/>
                <a:cs typeface="Arial" panose="020B0604020202020204" pitchFamily="34" charset="0"/>
              </a:rPr>
              <a:t>Điền từ còn thiếu vào ...</a:t>
            </a:r>
          </a:p>
          <a:p>
            <a:pPr algn="just">
              <a:lnSpc>
                <a:spcPct val="140000"/>
              </a:lnSpc>
              <a:defRPr/>
            </a:pPr>
            <a:r>
              <a:rPr lang="en-US" sz="4400" noProof="1" smtClean="0">
                <a:solidFill>
                  <a:prstClr val="black"/>
                </a:solidFill>
                <a:latin typeface="Arial" panose="020B0604020202020204" pitchFamily="34" charset="0"/>
                <a:cs typeface="Arial" panose="020B0604020202020204" pitchFamily="34" charset="0"/>
              </a:rPr>
              <a:t>“Các công nghệ cao như tự động hóa, cảm biến, robot và trí tuệ nhân tạo được ứng dụng trong thu hoạch, sơ chế, phân loại và ... sản phẩm trồng trọt.”</a:t>
            </a:r>
            <a:endParaRPr lang="vi-VN" sz="44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xmlns="" id="{4D1DA2F5-D9A5-C765-0E47-25DD326F3067}"/>
              </a:ext>
            </a:extLst>
          </p:cNvPr>
          <p:cNvSpPr/>
          <p:nvPr/>
        </p:nvSpPr>
        <p:spPr>
          <a:xfrm>
            <a:off x="1821873" y="461377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A</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chế biến</a:t>
            </a:r>
            <a:endParaRPr lang="vi-VN" sz="4400" noProof="1">
              <a:solidFill>
                <a:prstClr val="black"/>
              </a:solidFill>
              <a:cs typeface="Arial" panose="020B0604020202020204" pitchFamily="34" charset="0"/>
            </a:endParaRPr>
          </a:p>
        </p:txBody>
      </p:sp>
      <p:sp>
        <p:nvSpPr>
          <p:cNvPr id="35" name="Đáp án sai 1">
            <a:extLst>
              <a:ext uri="{FF2B5EF4-FFF2-40B4-BE49-F238E27FC236}">
                <a16:creationId xmlns:a16="http://schemas.microsoft.com/office/drawing/2014/main" xmlns="" id="{1713963F-2894-56F2-E53C-4371936FB85C}"/>
              </a:ext>
            </a:extLst>
          </p:cNvPr>
          <p:cNvSpPr/>
          <p:nvPr/>
        </p:nvSpPr>
        <p:spPr>
          <a:xfrm>
            <a:off x="1821873" y="689328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B</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phân phối</a:t>
            </a:r>
            <a:endParaRPr lang="vi-VN" sz="4400" noProof="1">
              <a:solidFill>
                <a:prstClr val="black"/>
              </a:solidFill>
              <a:cs typeface="Arial" panose="020B0604020202020204" pitchFamily="34" charset="0"/>
            </a:endParaRPr>
          </a:p>
        </p:txBody>
      </p:sp>
      <p:sp>
        <p:nvSpPr>
          <p:cNvPr id="36" name="Đáp án sai 2">
            <a:extLst>
              <a:ext uri="{FF2B5EF4-FFF2-40B4-BE49-F238E27FC236}">
                <a16:creationId xmlns:a16="http://schemas.microsoft.com/office/drawing/2014/main" xmlns="" id="{72E080E8-9CBE-7E1E-25CC-340E27A4D017}"/>
              </a:ext>
            </a:extLst>
          </p:cNvPr>
          <p:cNvSpPr/>
          <p:nvPr/>
        </p:nvSpPr>
        <p:spPr>
          <a:xfrm>
            <a:off x="9663546" y="461377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C</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bao gói</a:t>
            </a:r>
            <a:endParaRPr lang="vi-VN" sz="4400" noProof="1">
              <a:solidFill>
                <a:prstClr val="black"/>
              </a:solidFill>
              <a:cs typeface="Arial" panose="020B0604020202020204" pitchFamily="34" charset="0"/>
            </a:endParaRPr>
          </a:p>
        </p:txBody>
      </p:sp>
      <p:sp>
        <p:nvSpPr>
          <p:cNvPr id="37" name="Đáp án sai 3">
            <a:extLst>
              <a:ext uri="{FF2B5EF4-FFF2-40B4-BE49-F238E27FC236}">
                <a16:creationId xmlns:a16="http://schemas.microsoft.com/office/drawing/2014/main" xmlns="" id="{98AC7C36-17E6-7D99-2014-5789447F054D}"/>
              </a:ext>
            </a:extLst>
          </p:cNvPr>
          <p:cNvSpPr/>
          <p:nvPr/>
        </p:nvSpPr>
        <p:spPr>
          <a:xfrm>
            <a:off x="9663545" y="689328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D</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bảo quản</a:t>
            </a:r>
            <a:endParaRPr lang="vi-VN" sz="4400" noProof="1">
              <a:solidFill>
                <a:prstClr val="black"/>
              </a:solidFill>
              <a:cs typeface="Arial" panose="020B0604020202020204" pitchFamily="34" charset="0"/>
            </a:endParaRPr>
          </a:p>
        </p:txBody>
      </p:sp>
      <p:sp>
        <p:nvSpPr>
          <p:cNvPr id="38" name="Đáp án đúng">
            <a:extLst>
              <a:ext uri="{FF2B5EF4-FFF2-40B4-BE49-F238E27FC236}">
                <a16:creationId xmlns:a16="http://schemas.microsoft.com/office/drawing/2014/main" xmlns="" id="{F26A5EAB-E5AD-94BE-45D6-5F46AA945CA3}"/>
              </a:ext>
            </a:extLst>
          </p:cNvPr>
          <p:cNvSpPr/>
          <p:nvPr/>
        </p:nvSpPr>
        <p:spPr>
          <a:xfrm>
            <a:off x="9663545" y="4613775"/>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noProof="1">
                <a:solidFill>
                  <a:prstClr val="black"/>
                </a:solidFill>
                <a:latin typeface="Arial" panose="020B0604020202020204" pitchFamily="34" charset="0"/>
                <a:cs typeface="Arial" panose="020B0604020202020204" pitchFamily="34" charset="0"/>
              </a:rPr>
              <a:t>C</a:t>
            </a:r>
            <a:r>
              <a:rPr lang="en-US" sz="4400" noProof="1">
                <a:solidFill>
                  <a:prstClr val="black"/>
                </a:solidFill>
                <a:latin typeface="Arial" panose="020B0604020202020204" pitchFamily="34" charset="0"/>
                <a:cs typeface="Arial" panose="020B0604020202020204" pitchFamily="34" charset="0"/>
              </a:rPr>
              <a:t>. </a:t>
            </a:r>
            <a:r>
              <a:rPr lang="en-US" sz="4400" noProof="1" smtClean="0">
                <a:solidFill>
                  <a:prstClr val="black"/>
                </a:solidFill>
                <a:latin typeface="Arial" panose="020B0604020202020204" pitchFamily="34" charset="0"/>
                <a:cs typeface="Arial" panose="020B0604020202020204" pitchFamily="34" charset="0"/>
              </a:rPr>
              <a:t>bao gói</a:t>
            </a:r>
            <a:endParaRPr lang="vi-VN" sz="4400" noProof="1">
              <a:solidFill>
                <a:prstClr val="black"/>
              </a:solidFill>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xmlns="" id="{3753DAE1-E1D7-1E27-C147-6C01A5676F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25208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xmlns=""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xmlns=""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xmlns=""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xmlns=""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 </a:t>
            </a:r>
            <a:r>
              <a:rPr lang="en-US" sz="4800" b="1" noProof="1" smtClean="0">
                <a:solidFill>
                  <a:srgbClr val="C00000"/>
                </a:solidFill>
                <a:latin typeface="Arial" panose="020B0604020202020204" pitchFamily="34" charset="0"/>
                <a:cs typeface="Arial" panose="020B0604020202020204" pitchFamily="34" charset="0"/>
              </a:rPr>
              <a:t>5: </a:t>
            </a:r>
            <a:r>
              <a:rPr lang="en-US" sz="4800" dirty="0" err="1">
                <a:solidFill>
                  <a:schemeClr val="tx1"/>
                </a:solidFill>
                <a:latin typeface="Arial" panose="020B0604020202020204" pitchFamily="34" charset="0"/>
                <a:cs typeface="Arial" panose="020B0604020202020204" pitchFamily="34" charset="0"/>
              </a:rPr>
              <a:t>Có</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mấy</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loại</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ứng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dụng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công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nghệ</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cao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trong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bảo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quản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sản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phẩm</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trồng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trọt</a:t>
            </a:r>
            <a:r>
              <a:rPr lang="en-US" sz="4800" dirty="0">
                <a:solidFill>
                  <a:schemeClr val="tx1"/>
                </a:solidFill>
                <a:latin typeface="Arial" panose="020B0604020202020204" pitchFamily="34" charset="0"/>
                <a:cs typeface="Arial" panose="020B0604020202020204" pitchFamily="34" charset="0"/>
              </a:rPr>
              <a:t>?</a:t>
            </a:r>
            <a:endParaRPr lang="vi-VN" sz="4800" noProof="1">
              <a:solidFill>
                <a:schemeClr val="tx1"/>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xmlns=""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noProof="1">
                <a:solidFill>
                  <a:prstClr val="black"/>
                </a:solidFill>
                <a:latin typeface="Arial" panose="020B0604020202020204" pitchFamily="34" charset="0"/>
                <a:cs typeface="Arial" panose="020B0604020202020204" pitchFamily="34" charset="0"/>
              </a:rPr>
              <a:t>A</a:t>
            </a:r>
            <a:r>
              <a:rPr lang="en-US" sz="4800" noProof="1">
                <a:solidFill>
                  <a:prstClr val="black"/>
                </a:solidFill>
                <a:latin typeface="Arial" panose="020B0604020202020204" pitchFamily="34" charset="0"/>
                <a:cs typeface="Arial" panose="020B0604020202020204" pitchFamily="34" charset="0"/>
              </a:rPr>
              <a:t>. </a:t>
            </a:r>
            <a:r>
              <a:rPr lang="en-US" sz="4800" noProof="1" smtClean="0">
                <a:solidFill>
                  <a:prstClr val="black"/>
                </a:solidFill>
                <a:latin typeface="Arial" panose="020B0604020202020204" pitchFamily="34" charset="0"/>
                <a:cs typeface="Arial" panose="020B0604020202020204" pitchFamily="34" charset="0"/>
              </a:rPr>
              <a:t>1</a:t>
            </a:r>
            <a:endParaRPr lang="vi-VN" sz="4800" noProof="1">
              <a:solidFill>
                <a:prstClr val="black"/>
              </a:solidFill>
              <a:cs typeface="Arial" panose="020B0604020202020204" pitchFamily="34" charset="0"/>
            </a:endParaRPr>
          </a:p>
        </p:txBody>
      </p:sp>
      <p:sp>
        <p:nvSpPr>
          <p:cNvPr id="35" name="Đáp án sai 1">
            <a:extLst>
              <a:ext uri="{FF2B5EF4-FFF2-40B4-BE49-F238E27FC236}">
                <a16:creationId xmlns:a16="http://schemas.microsoft.com/office/drawing/2014/main" xmlns=""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noProof="1">
                <a:solidFill>
                  <a:prstClr val="black"/>
                </a:solidFill>
                <a:latin typeface="Arial" panose="020B0604020202020204" pitchFamily="34" charset="0"/>
                <a:cs typeface="Arial" panose="020B0604020202020204" pitchFamily="34" charset="0"/>
              </a:rPr>
              <a:t>B</a:t>
            </a:r>
            <a:r>
              <a:rPr lang="en-US" sz="4800" noProof="1">
                <a:solidFill>
                  <a:prstClr val="black"/>
                </a:solidFill>
                <a:latin typeface="Arial" panose="020B0604020202020204" pitchFamily="34" charset="0"/>
                <a:cs typeface="Arial" panose="020B0604020202020204" pitchFamily="34" charset="0"/>
              </a:rPr>
              <a:t>. </a:t>
            </a:r>
            <a:r>
              <a:rPr lang="en-US" sz="4800" noProof="1" smtClean="0">
                <a:solidFill>
                  <a:prstClr val="black"/>
                </a:solidFill>
                <a:latin typeface="Arial" panose="020B0604020202020204" pitchFamily="34" charset="0"/>
                <a:cs typeface="Arial" panose="020B0604020202020204" pitchFamily="34" charset="0"/>
              </a:rPr>
              <a:t>2</a:t>
            </a:r>
            <a:endParaRPr lang="vi-VN" sz="4800" noProof="1">
              <a:solidFill>
                <a:prstClr val="black"/>
              </a:solidFill>
              <a:cs typeface="Arial" panose="020B0604020202020204" pitchFamily="34" charset="0"/>
            </a:endParaRPr>
          </a:p>
        </p:txBody>
      </p:sp>
      <p:sp>
        <p:nvSpPr>
          <p:cNvPr id="36" name="Đáp án sai 2">
            <a:extLst>
              <a:ext uri="{FF2B5EF4-FFF2-40B4-BE49-F238E27FC236}">
                <a16:creationId xmlns:a16="http://schemas.microsoft.com/office/drawing/2014/main" xmlns=""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noProof="1">
                <a:solidFill>
                  <a:prstClr val="black"/>
                </a:solidFill>
                <a:latin typeface="Arial" panose="020B0604020202020204" pitchFamily="34" charset="0"/>
                <a:cs typeface="Arial" panose="020B0604020202020204" pitchFamily="34" charset="0"/>
              </a:rPr>
              <a:t>C</a:t>
            </a:r>
            <a:r>
              <a:rPr lang="en-US" sz="4800" noProof="1">
                <a:solidFill>
                  <a:prstClr val="black"/>
                </a:solidFill>
                <a:latin typeface="Arial" panose="020B0604020202020204" pitchFamily="34" charset="0"/>
                <a:cs typeface="Arial" panose="020B0604020202020204" pitchFamily="34" charset="0"/>
              </a:rPr>
              <a:t>. </a:t>
            </a:r>
            <a:r>
              <a:rPr lang="en-US" sz="4800" noProof="1" smtClean="0">
                <a:solidFill>
                  <a:prstClr val="black"/>
                </a:solidFill>
                <a:latin typeface="Arial" panose="020B0604020202020204" pitchFamily="34" charset="0"/>
                <a:cs typeface="Arial" panose="020B0604020202020204" pitchFamily="34" charset="0"/>
              </a:rPr>
              <a:t>3</a:t>
            </a:r>
            <a:endParaRPr lang="vi-VN" sz="4800" noProof="1">
              <a:solidFill>
                <a:prstClr val="black"/>
              </a:solidFill>
              <a:cs typeface="Arial" panose="020B0604020202020204" pitchFamily="34" charset="0"/>
            </a:endParaRPr>
          </a:p>
        </p:txBody>
      </p:sp>
      <p:sp>
        <p:nvSpPr>
          <p:cNvPr id="37" name="Đáp án sai 3">
            <a:extLst>
              <a:ext uri="{FF2B5EF4-FFF2-40B4-BE49-F238E27FC236}">
                <a16:creationId xmlns:a16="http://schemas.microsoft.com/office/drawing/2014/main" xmlns=""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noProof="1">
                <a:solidFill>
                  <a:prstClr val="black"/>
                </a:solidFill>
                <a:latin typeface="Arial" panose="020B0604020202020204" pitchFamily="34" charset="0"/>
                <a:cs typeface="Arial" panose="020B0604020202020204" pitchFamily="34" charset="0"/>
              </a:rPr>
              <a:t>D</a:t>
            </a:r>
            <a:r>
              <a:rPr lang="en-US" sz="4800" noProof="1">
                <a:solidFill>
                  <a:prstClr val="black"/>
                </a:solidFill>
                <a:latin typeface="Arial" panose="020B0604020202020204" pitchFamily="34" charset="0"/>
                <a:cs typeface="Arial" panose="020B0604020202020204" pitchFamily="34" charset="0"/>
              </a:rPr>
              <a:t>. </a:t>
            </a:r>
            <a:r>
              <a:rPr lang="en-US" sz="4800" noProof="1" smtClean="0">
                <a:solidFill>
                  <a:prstClr val="black"/>
                </a:solidFill>
                <a:latin typeface="Arial" panose="020B0604020202020204" pitchFamily="34" charset="0"/>
                <a:cs typeface="Arial" panose="020B0604020202020204" pitchFamily="34" charset="0"/>
              </a:rPr>
              <a:t>4</a:t>
            </a:r>
            <a:endParaRPr lang="vi-VN" sz="4800" noProof="1">
              <a:solidFill>
                <a:prstClr val="black"/>
              </a:solidFill>
              <a:cs typeface="Arial" panose="020B0604020202020204" pitchFamily="34" charset="0"/>
            </a:endParaRPr>
          </a:p>
        </p:txBody>
      </p:sp>
      <p:sp>
        <p:nvSpPr>
          <p:cNvPr id="38" name="Đáp án đúng">
            <a:extLst>
              <a:ext uri="{FF2B5EF4-FFF2-40B4-BE49-F238E27FC236}">
                <a16:creationId xmlns:a16="http://schemas.microsoft.com/office/drawing/2014/main" xmlns="" id="{F26A5EAB-E5AD-94BE-45D6-5F46AA945CA3}"/>
              </a:ext>
            </a:extLst>
          </p:cNvPr>
          <p:cNvSpPr/>
          <p:nvPr/>
        </p:nvSpPr>
        <p:spPr>
          <a:xfrm>
            <a:off x="9659030" y="6534606"/>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noProof="1">
                <a:solidFill>
                  <a:prstClr val="black"/>
                </a:solidFill>
                <a:latin typeface="Arial" panose="020B0604020202020204" pitchFamily="34" charset="0"/>
                <a:cs typeface="Arial" panose="020B0604020202020204" pitchFamily="34" charset="0"/>
              </a:rPr>
              <a:t>D</a:t>
            </a:r>
            <a:r>
              <a:rPr lang="en-US" sz="4800" noProof="1">
                <a:solidFill>
                  <a:prstClr val="black"/>
                </a:solidFill>
                <a:latin typeface="Arial" panose="020B0604020202020204" pitchFamily="34" charset="0"/>
                <a:cs typeface="Arial" panose="020B0604020202020204" pitchFamily="34" charset="0"/>
              </a:rPr>
              <a:t>. </a:t>
            </a:r>
            <a:r>
              <a:rPr lang="en-US" sz="4800" noProof="1" smtClean="0">
                <a:solidFill>
                  <a:prstClr val="black"/>
                </a:solidFill>
                <a:latin typeface="Arial" panose="020B0604020202020204" pitchFamily="34" charset="0"/>
                <a:cs typeface="Arial" panose="020B0604020202020204" pitchFamily="34" charset="0"/>
              </a:rPr>
              <a:t>4</a:t>
            </a:r>
            <a:endParaRPr lang="vi-VN" sz="4800" noProof="1">
              <a:solidFill>
                <a:prstClr val="black"/>
              </a:solidFill>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xmlns="" id="{9F877E2D-63B7-C42B-561F-812A5F80C7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39650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69084" y="-1303819"/>
            <a:ext cx="7133784" cy="8442348"/>
          </a:xfrm>
          <a:prstGeom prst="rect">
            <a:avLst/>
          </a:prstGeom>
        </p:spPr>
      </p:pic>
      <p:grpSp>
        <p:nvGrpSpPr>
          <p:cNvPr id="3" name="Group 3"/>
          <p:cNvGrpSpPr/>
          <p:nvPr/>
        </p:nvGrpSpPr>
        <p:grpSpPr>
          <a:xfrm>
            <a:off x="-202223" y="6146025"/>
            <a:ext cx="18692446" cy="4140975"/>
            <a:chOff x="0" y="0"/>
            <a:chExt cx="7903905" cy="1750968"/>
          </a:xfrm>
        </p:grpSpPr>
        <p:sp>
          <p:nvSpPr>
            <p:cNvPr id="4" name="Freeform 4"/>
            <p:cNvSpPr/>
            <p:nvPr/>
          </p:nvSpPr>
          <p:spPr>
            <a:xfrm>
              <a:off x="0" y="0"/>
              <a:ext cx="7903905" cy="1750968"/>
            </a:xfrm>
            <a:custGeom>
              <a:avLst/>
              <a:gdLst/>
              <a:ahLst/>
              <a:cxnLst/>
              <a:rect l="l" t="t" r="r" b="b"/>
              <a:pathLst>
                <a:path w="7903905" h="1750968">
                  <a:moveTo>
                    <a:pt x="7779445" y="1750968"/>
                  </a:moveTo>
                  <a:lnTo>
                    <a:pt x="124460" y="1750968"/>
                  </a:lnTo>
                  <a:cubicBezTo>
                    <a:pt x="55880" y="1750968"/>
                    <a:pt x="0" y="1695088"/>
                    <a:pt x="0" y="1626508"/>
                  </a:cubicBezTo>
                  <a:lnTo>
                    <a:pt x="0" y="124460"/>
                  </a:lnTo>
                  <a:cubicBezTo>
                    <a:pt x="0" y="55880"/>
                    <a:pt x="55880" y="0"/>
                    <a:pt x="124460" y="0"/>
                  </a:cubicBezTo>
                  <a:lnTo>
                    <a:pt x="7779445" y="0"/>
                  </a:lnTo>
                  <a:cubicBezTo>
                    <a:pt x="7848025" y="0"/>
                    <a:pt x="7903905" y="55880"/>
                    <a:pt x="7903905" y="124460"/>
                  </a:cubicBezTo>
                  <a:lnTo>
                    <a:pt x="7903905" y="1626508"/>
                  </a:lnTo>
                  <a:cubicBezTo>
                    <a:pt x="7903905" y="1695088"/>
                    <a:pt x="7848025" y="1750968"/>
                    <a:pt x="7779445" y="1750968"/>
                  </a:cubicBezTo>
                  <a:close/>
                </a:path>
              </a:pathLst>
            </a:custGeom>
            <a:solidFill>
              <a:srgbClr val="487307"/>
            </a:solidFill>
          </p:spPr>
        </p:sp>
      </p:grpSp>
      <p:grpSp>
        <p:nvGrpSpPr>
          <p:cNvPr id="5" name="Group 5"/>
          <p:cNvGrpSpPr/>
          <p:nvPr/>
        </p:nvGrpSpPr>
        <p:grpSpPr>
          <a:xfrm>
            <a:off x="1295400" y="2400300"/>
            <a:ext cx="15697200" cy="13950362"/>
            <a:chOff x="0" y="0"/>
            <a:chExt cx="2153544" cy="1913890"/>
          </a:xfrm>
        </p:grpSpPr>
        <p:sp>
          <p:nvSpPr>
            <p:cNvPr id="6" name="Freeform 6"/>
            <p:cNvSpPr/>
            <p:nvPr/>
          </p:nvSpPr>
          <p:spPr>
            <a:xfrm>
              <a:off x="0" y="0"/>
              <a:ext cx="2153544" cy="1913890"/>
            </a:xfrm>
            <a:custGeom>
              <a:avLst/>
              <a:gdLst/>
              <a:ahLst/>
              <a:cxnLst/>
              <a:rect l="l" t="t" r="r" b="b"/>
              <a:pathLst>
                <a:path w="2153544" h="1913890">
                  <a:moveTo>
                    <a:pt x="2029084" y="1913890"/>
                  </a:moveTo>
                  <a:lnTo>
                    <a:pt x="124460" y="1913890"/>
                  </a:lnTo>
                  <a:cubicBezTo>
                    <a:pt x="55880" y="1913890"/>
                    <a:pt x="0" y="1858010"/>
                    <a:pt x="0" y="1789430"/>
                  </a:cubicBezTo>
                  <a:lnTo>
                    <a:pt x="0" y="124460"/>
                  </a:lnTo>
                  <a:cubicBezTo>
                    <a:pt x="0" y="55880"/>
                    <a:pt x="55880" y="0"/>
                    <a:pt x="124460" y="0"/>
                  </a:cubicBezTo>
                  <a:lnTo>
                    <a:pt x="2029084" y="0"/>
                  </a:lnTo>
                  <a:cubicBezTo>
                    <a:pt x="2097664" y="0"/>
                    <a:pt x="2153544" y="55880"/>
                    <a:pt x="2153544" y="124460"/>
                  </a:cubicBezTo>
                  <a:lnTo>
                    <a:pt x="2153544" y="1789430"/>
                  </a:lnTo>
                  <a:cubicBezTo>
                    <a:pt x="2153544" y="1858010"/>
                    <a:pt x="2097664" y="1913890"/>
                    <a:pt x="2029084" y="1913890"/>
                  </a:cubicBezTo>
                  <a:close/>
                </a:path>
              </a:pathLst>
            </a:custGeom>
            <a:solidFill>
              <a:srgbClr val="FCC664"/>
            </a:solidFill>
          </p:spPr>
        </p:sp>
      </p:grpSp>
      <p:sp>
        <p:nvSpPr>
          <p:cNvPr id="62" name="TextBox 61"/>
          <p:cNvSpPr txBox="1"/>
          <p:nvPr/>
        </p:nvSpPr>
        <p:spPr>
          <a:xfrm>
            <a:off x="4495800" y="759109"/>
            <a:ext cx="9296400" cy="1107996"/>
          </a:xfrm>
          <a:prstGeom prst="rect">
            <a:avLst/>
          </a:prstGeom>
          <a:noFill/>
        </p:spPr>
        <p:txBody>
          <a:bodyPr wrap="square" rtlCol="0">
            <a:spAutoFit/>
          </a:bodyPr>
          <a:lstStyle/>
          <a:p>
            <a:pPr algn="ctr"/>
            <a:r>
              <a:rPr lang="en-US" sz="6600" b="1" dirty="0" smtClean="0">
                <a:solidFill>
                  <a:srgbClr val="487307"/>
                </a:solidFill>
                <a:latin typeface="Arial" panose="020B0604020202020204" pitchFamily="34" charset="0"/>
                <a:cs typeface="Arial" panose="020B0604020202020204" pitchFamily="34" charset="0"/>
              </a:rPr>
              <a:t>VẬN DỤNG</a:t>
            </a:r>
            <a:endParaRPr lang="en-US" sz="6600" b="1" dirty="0">
              <a:solidFill>
                <a:srgbClr val="487307"/>
              </a:solidFill>
              <a:latin typeface="Arial" panose="020B0604020202020204" pitchFamily="34" charset="0"/>
              <a:cs typeface="Arial" panose="020B0604020202020204" pitchFamily="34" charset="0"/>
            </a:endParaRPr>
          </a:p>
        </p:txBody>
      </p:sp>
      <p:sp>
        <p:nvSpPr>
          <p:cNvPr id="63" name="Rectangle 62"/>
          <p:cNvSpPr/>
          <p:nvPr/>
        </p:nvSpPr>
        <p:spPr>
          <a:xfrm>
            <a:off x="2213892" y="2917355"/>
            <a:ext cx="13860215" cy="301383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400" dirty="0">
                <a:latin typeface="Arial" panose="020B0604020202020204" pitchFamily="34" charset="0"/>
                <a:cs typeface="Arial" panose="020B0604020202020204" pitchFamily="34" charset="0"/>
              </a:rPr>
              <a:t>HS cùng đi tìm hiểu thực tế thu hoạch và xử lí sau thu hoạch một số loại sản phẩm trồng trọt chủ lực ở địa phương và các công nghệ đang áp dụng. </a:t>
            </a:r>
            <a:endParaRPr lang="en-US" sz="4400" dirty="0" smtClean="0">
              <a:latin typeface="Arial" panose="020B0604020202020204" pitchFamily="34" charset="0"/>
              <a:cs typeface="Arial" panose="020B0604020202020204" pitchFamily="34" charset="0"/>
            </a:endParaRPr>
          </a:p>
        </p:txBody>
      </p:sp>
      <p:sp>
        <p:nvSpPr>
          <p:cNvPr id="64" name="Rectangle 63"/>
          <p:cNvSpPr/>
          <p:nvPr/>
        </p:nvSpPr>
        <p:spPr>
          <a:xfrm>
            <a:off x="2213892" y="6170873"/>
            <a:ext cx="13860215" cy="3013838"/>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400" dirty="0">
                <a:solidFill>
                  <a:prstClr val="black"/>
                </a:solidFill>
                <a:latin typeface="Arial" panose="020B0604020202020204" pitchFamily="34" charset="0"/>
                <a:cs typeface="Arial" panose="020B0604020202020204" pitchFamily="34" charset="0"/>
              </a:rPr>
              <a:t>HS làm báo cáo Powerpoint theo nhóm mô tả </a:t>
            </a:r>
            <a:r>
              <a:rPr lang="vi-VN" sz="4400" dirty="0" smtClean="0">
                <a:solidFill>
                  <a:prstClr val="black"/>
                </a:solidFill>
                <a:latin typeface="Arial" panose="020B0604020202020204" pitchFamily="34" charset="0"/>
                <a:cs typeface="Arial" panose="020B0604020202020204" pitchFamily="34" charset="0"/>
              </a:rPr>
              <a:t>qu</a:t>
            </a:r>
            <a:r>
              <a:rPr lang="en-US" sz="4400" dirty="0">
                <a:solidFill>
                  <a:prstClr val="black"/>
                </a:solidFill>
                <a:latin typeface="Arial" panose="020B0604020202020204" pitchFamily="34" charset="0"/>
                <a:cs typeface="Arial" panose="020B0604020202020204" pitchFamily="34" charset="0"/>
              </a:rPr>
              <a:t>á</a:t>
            </a:r>
            <a:r>
              <a:rPr lang="vi-VN" sz="4400" dirty="0" smtClean="0">
                <a:solidFill>
                  <a:prstClr val="black"/>
                </a:solidFill>
                <a:latin typeface="Arial" panose="020B0604020202020204" pitchFamily="34" charset="0"/>
                <a:cs typeface="Arial" panose="020B0604020202020204" pitchFamily="34" charset="0"/>
              </a:rPr>
              <a:t> </a:t>
            </a:r>
            <a:r>
              <a:rPr lang="vi-VN" sz="4400" dirty="0">
                <a:solidFill>
                  <a:prstClr val="black"/>
                </a:solidFill>
                <a:latin typeface="Arial" panose="020B0604020202020204" pitchFamily="34" charset="0"/>
                <a:cs typeface="Arial" panose="020B0604020202020204" pitchFamily="34" charset="0"/>
              </a:rPr>
              <a:t>trình thu hoạch và xử lí sau thu hoạch sản phẩm trồng trọt kèm hình ảnh chụp minh họa.</a:t>
            </a:r>
            <a:endParaRPr lang="en-US" sz="4400" dirty="0">
              <a:solidFill>
                <a:prstClr val="black"/>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504161"/>
            <a:ext cx="1435280" cy="158769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left)">
                                      <p:cBhvr>
                                        <p:cTn id="1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5658763" y="114779"/>
            <a:ext cx="6111072" cy="0"/>
          </a:xfrm>
          <a:prstGeom prst="line">
            <a:avLst/>
          </a:prstGeom>
          <a:ln w="47625" cap="flat">
            <a:solidFill>
              <a:srgbClr val="FFFFFF"/>
            </a:solidFill>
            <a:prstDash val="solid"/>
            <a:headEnd type="none" w="sm" len="sm"/>
            <a:tailEnd type="none" w="sm" len="sm"/>
          </a:ln>
        </p:spPr>
      </p:sp>
      <p:grpSp>
        <p:nvGrpSpPr>
          <p:cNvPr id="47" name="Group 46"/>
          <p:cNvGrpSpPr/>
          <p:nvPr/>
        </p:nvGrpSpPr>
        <p:grpSpPr>
          <a:xfrm>
            <a:off x="1205697" y="3211713"/>
            <a:ext cx="990600" cy="994329"/>
            <a:chOff x="1045881" y="1073278"/>
            <a:chExt cx="536097" cy="538115"/>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5881" y="1073278"/>
              <a:ext cx="536097" cy="53811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82779" y="1207807"/>
              <a:ext cx="357551" cy="269057"/>
            </a:xfrm>
            <a:prstGeom prst="rect">
              <a:avLst/>
            </a:prstGeom>
          </p:spPr>
        </p:pic>
      </p:grpSp>
      <p:sp>
        <p:nvSpPr>
          <p:cNvPr id="49" name="Rectangle 48"/>
          <p:cNvSpPr/>
          <p:nvPr/>
        </p:nvSpPr>
        <p:spPr>
          <a:xfrm>
            <a:off x="2667000" y="2576850"/>
            <a:ext cx="14782800" cy="2733056"/>
          </a:xfrm>
          <a:prstGeom prst="rect">
            <a:avLst/>
          </a:prstGeom>
        </p:spPr>
        <p:txBody>
          <a:bodyPr wrap="square">
            <a:spAutoFit/>
          </a:bodyPr>
          <a:lstStyle/>
          <a:p>
            <a:pPr algn="just">
              <a:lnSpc>
                <a:spcPct val="130000"/>
              </a:lnSpc>
            </a:pPr>
            <a:r>
              <a:rPr lang="vi-VN" sz="4400" dirty="0">
                <a:solidFill>
                  <a:srgbClr val="C00000"/>
                </a:solidFill>
                <a:latin typeface="Arial" panose="020B0604020202020204" pitchFamily="34" charset="0"/>
                <a:cs typeface="Arial" panose="020B0604020202020204" pitchFamily="34" charset="0"/>
              </a:rPr>
              <a:t>Nông dân 1: </a:t>
            </a:r>
            <a:r>
              <a:rPr lang="vi-VN" sz="4400" dirty="0">
                <a:latin typeface="Arial" panose="020B0604020202020204" pitchFamily="34" charset="0"/>
                <a:cs typeface="Arial" panose="020B0604020202020204" pitchFamily="34" charset="0"/>
              </a:rPr>
              <a:t>gặt lúa thủ công → tuốt lúa thủ công → phơi lúa ở ngoài trời cho khô → đóng vào bao tải → cất giữ, bảo quản trong nhà kho. </a:t>
            </a:r>
            <a:endParaRPr lang="en-US" sz="4400" dirty="0">
              <a:latin typeface="Arial" panose="020B0604020202020204" pitchFamily="34" charset="0"/>
              <a:cs typeface="Arial" panose="020B0604020202020204" pitchFamily="34" charset="0"/>
            </a:endParaRPr>
          </a:p>
        </p:txBody>
      </p:sp>
      <p:sp>
        <p:nvSpPr>
          <p:cNvPr id="51" name="Rectangle 50"/>
          <p:cNvSpPr/>
          <p:nvPr/>
        </p:nvSpPr>
        <p:spPr>
          <a:xfrm>
            <a:off x="9313051" y="5188429"/>
            <a:ext cx="6970178" cy="982513"/>
          </a:xfrm>
          <a:prstGeom prst="rect">
            <a:avLst/>
          </a:prstGeom>
        </p:spPr>
        <p:txBody>
          <a:bodyPr wrap="none">
            <a:spAutoFit/>
          </a:bodyPr>
          <a:lstStyle/>
          <a:p>
            <a:pPr lvl="0" algn="just">
              <a:lnSpc>
                <a:spcPct val="150000"/>
              </a:lnSpc>
            </a:pPr>
            <a:r>
              <a:rPr lang="vi-VN" sz="4400" dirty="0">
                <a:solidFill>
                  <a:srgbClr val="002060"/>
                </a:solidFill>
                <a:cs typeface="Arial" panose="020B0604020202020204" pitchFamily="34" charset="0"/>
              </a:rPr>
              <a:t>Không áp dụng công nghệ.</a:t>
            </a:r>
            <a:endParaRPr lang="en-US" sz="4400" dirty="0">
              <a:solidFill>
                <a:srgbClr val="002060"/>
              </a:solidFill>
              <a:latin typeface="Arial" panose="020B0604020202020204" pitchFamily="34" charset="0"/>
              <a:cs typeface="Arial" panose="020B0604020202020204" pitchFamily="34" charset="0"/>
            </a:endParaRPr>
          </a:p>
        </p:txBody>
      </p:sp>
      <p:sp>
        <p:nvSpPr>
          <p:cNvPr id="52" name="Right Arrow 51"/>
          <p:cNvSpPr/>
          <p:nvPr/>
        </p:nvSpPr>
        <p:spPr>
          <a:xfrm>
            <a:off x="8194308" y="5458993"/>
            <a:ext cx="914400" cy="6107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1205697" y="7022228"/>
            <a:ext cx="990600" cy="994329"/>
            <a:chOff x="1045881" y="1073278"/>
            <a:chExt cx="536097" cy="538115"/>
          </a:xfrm>
        </p:grpSpPr>
        <p:pic>
          <p:nvPicPr>
            <p:cNvPr id="54"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5881" y="1073278"/>
              <a:ext cx="536097" cy="538115"/>
            </a:xfrm>
            <a:prstGeom prst="rect">
              <a:avLst/>
            </a:prstGeom>
          </p:spPr>
        </p:pic>
        <p:pic>
          <p:nvPicPr>
            <p:cNvPr id="55"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82779" y="1207807"/>
              <a:ext cx="357551" cy="269057"/>
            </a:xfrm>
            <a:prstGeom prst="rect">
              <a:avLst/>
            </a:prstGeom>
          </p:spPr>
        </p:pic>
      </p:grpSp>
      <p:sp>
        <p:nvSpPr>
          <p:cNvPr id="56" name="Rectangle 55"/>
          <p:cNvSpPr/>
          <p:nvPr/>
        </p:nvSpPr>
        <p:spPr>
          <a:xfrm>
            <a:off x="2606784" y="6650029"/>
            <a:ext cx="14843015" cy="2733056"/>
          </a:xfrm>
          <a:prstGeom prst="rect">
            <a:avLst/>
          </a:prstGeom>
        </p:spPr>
        <p:txBody>
          <a:bodyPr wrap="square">
            <a:spAutoFit/>
          </a:bodyPr>
          <a:lstStyle/>
          <a:p>
            <a:pPr algn="just">
              <a:lnSpc>
                <a:spcPct val="130000"/>
              </a:lnSpc>
            </a:pPr>
            <a:r>
              <a:rPr lang="vi-VN" sz="4400" dirty="0">
                <a:solidFill>
                  <a:srgbClr val="C00000"/>
                </a:solidFill>
                <a:latin typeface="Arial" panose="020B0604020202020204" pitchFamily="34" charset="0"/>
                <a:cs typeface="Arial" panose="020B0604020202020204" pitchFamily="34" charset="0"/>
              </a:rPr>
              <a:t>Nông dân 2: </a:t>
            </a:r>
            <a:r>
              <a:rPr lang="vi-VN" sz="4400" dirty="0">
                <a:latin typeface="Arial" panose="020B0604020202020204" pitchFamily="34" charset="0"/>
                <a:cs typeface="Arial" panose="020B0604020202020204" pitchFamily="34" charset="0"/>
              </a:rPr>
              <a:t>gặt bằng máy đập liên hợp → phơi lúa ở ngoài trời cho khô → đóng vào bao tải → cất giữ, bảo quản trong kho. </a:t>
            </a:r>
            <a:endParaRPr lang="en-US" sz="4400" dirty="0">
              <a:latin typeface="Arial" panose="020B0604020202020204" pitchFamily="34" charset="0"/>
              <a:cs typeface="Arial" panose="020B0604020202020204" pitchFamily="34" charset="0"/>
            </a:endParaRPr>
          </a:p>
        </p:txBody>
      </p:sp>
      <p:sp>
        <p:nvSpPr>
          <p:cNvPr id="57" name="Rectangle 56"/>
          <p:cNvSpPr/>
          <p:nvPr/>
        </p:nvSpPr>
        <p:spPr>
          <a:xfrm>
            <a:off x="9313051" y="8444725"/>
            <a:ext cx="8242962" cy="982513"/>
          </a:xfrm>
          <a:prstGeom prst="rect">
            <a:avLst/>
          </a:prstGeom>
        </p:spPr>
        <p:txBody>
          <a:bodyPr wrap="none">
            <a:spAutoFit/>
          </a:bodyPr>
          <a:lstStyle/>
          <a:p>
            <a:pPr lvl="0" algn="just">
              <a:lnSpc>
                <a:spcPct val="150000"/>
              </a:lnSpc>
            </a:pPr>
            <a:r>
              <a:rPr lang="en-US" sz="4400" dirty="0" smtClean="0">
                <a:solidFill>
                  <a:srgbClr val="002060"/>
                </a:solidFill>
                <a:latin typeface="Arial" panose="020B0604020202020204" pitchFamily="34" charset="0"/>
                <a:cs typeface="Arial" panose="020B0604020202020204" pitchFamily="34" charset="0"/>
              </a:rPr>
              <a:t>Á</a:t>
            </a:r>
            <a:r>
              <a:rPr lang="vi-VN" sz="4400" dirty="0" smtClean="0">
                <a:solidFill>
                  <a:srgbClr val="002060"/>
                </a:solidFill>
                <a:latin typeface="Arial" panose="020B0604020202020204" pitchFamily="34" charset="0"/>
                <a:cs typeface="Arial" panose="020B0604020202020204" pitchFamily="34" charset="0"/>
              </a:rPr>
              <a:t>p </a:t>
            </a:r>
            <a:r>
              <a:rPr lang="vi-VN" sz="4400" dirty="0">
                <a:solidFill>
                  <a:srgbClr val="002060"/>
                </a:solidFill>
                <a:latin typeface="Arial" panose="020B0604020202020204" pitchFamily="34" charset="0"/>
                <a:cs typeface="Arial" panose="020B0604020202020204" pitchFamily="34" charset="0"/>
              </a:rPr>
              <a:t>dụng công </a:t>
            </a:r>
            <a:r>
              <a:rPr lang="vi-VN" sz="4400" dirty="0" smtClean="0">
                <a:solidFill>
                  <a:srgbClr val="002060"/>
                </a:solidFill>
                <a:latin typeface="Arial" panose="020B0604020202020204" pitchFamily="34" charset="0"/>
                <a:cs typeface="Arial" panose="020B0604020202020204" pitchFamily="34" charset="0"/>
              </a:rPr>
              <a:t>nghệ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cơ</a:t>
            </a:r>
            <a:r>
              <a:rPr lang="en-US" sz="4400" dirty="0" smtClean="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giới</a:t>
            </a:r>
            <a:r>
              <a:rPr lang="en-US" sz="4400" dirty="0" smtClean="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hóa</a:t>
            </a:r>
            <a:r>
              <a:rPr lang="vi-VN"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
        <p:nvSpPr>
          <p:cNvPr id="58" name="Right Arrow 57"/>
          <p:cNvSpPr/>
          <p:nvPr/>
        </p:nvSpPr>
        <p:spPr>
          <a:xfrm>
            <a:off x="8041908" y="8816458"/>
            <a:ext cx="914400" cy="6107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5639713" y="0"/>
            <a:ext cx="9083785" cy="3230763"/>
            <a:chOff x="5639713" y="0"/>
            <a:chExt cx="9083785" cy="3230763"/>
          </a:xfrm>
        </p:grpSpPr>
        <p:grpSp>
          <p:nvGrpSpPr>
            <p:cNvPr id="3" name="Group 3"/>
            <p:cNvGrpSpPr/>
            <p:nvPr/>
          </p:nvGrpSpPr>
          <p:grpSpPr>
            <a:xfrm>
              <a:off x="5639713" y="0"/>
              <a:ext cx="6111072" cy="3230763"/>
              <a:chOff x="0" y="-38100"/>
              <a:chExt cx="1609500" cy="850900"/>
            </a:xfrm>
          </p:grpSpPr>
          <p:sp>
            <p:nvSpPr>
              <p:cNvPr id="4" name="Freeform 4"/>
              <p:cNvSpPr/>
              <p:nvPr/>
            </p:nvSpPr>
            <p:spPr>
              <a:xfrm>
                <a:off x="0" y="0"/>
                <a:ext cx="1609500" cy="565679"/>
              </a:xfrm>
              <a:custGeom>
                <a:avLst/>
                <a:gdLst/>
                <a:ahLst/>
                <a:cxnLst/>
                <a:rect l="l" t="t" r="r" b="b"/>
                <a:pathLst>
                  <a:path w="1609500" h="866751">
                    <a:moveTo>
                      <a:pt x="0" y="0"/>
                    </a:moveTo>
                    <a:lnTo>
                      <a:pt x="1609500" y="0"/>
                    </a:lnTo>
                    <a:lnTo>
                      <a:pt x="1609500" y="866751"/>
                    </a:lnTo>
                    <a:lnTo>
                      <a:pt x="0" y="866751"/>
                    </a:lnTo>
                    <a:close/>
                  </a:path>
                </a:pathLst>
              </a:custGeom>
              <a:solidFill>
                <a:srgbClr val="212A35">
                  <a:alpha val="89804"/>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5" name="Picture 4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64642" y="908143"/>
              <a:ext cx="807265" cy="810304"/>
            </a:xfrm>
            <a:prstGeom prst="rect">
              <a:avLst/>
            </a:prstGeom>
          </p:spPr>
        </p:pic>
        <p:pic>
          <p:nvPicPr>
            <p:cNvPr id="46" name="Picture 4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465423" y="1104162"/>
              <a:ext cx="577909" cy="434876"/>
            </a:xfrm>
            <a:prstGeom prst="rect">
              <a:avLst/>
            </a:prstGeom>
          </p:spPr>
        </p:pic>
        <p:sp>
          <p:nvSpPr>
            <p:cNvPr id="48" name="TextBox 47"/>
            <p:cNvSpPr txBox="1"/>
            <p:nvPr/>
          </p:nvSpPr>
          <p:spPr>
            <a:xfrm>
              <a:off x="7225063" y="877783"/>
              <a:ext cx="3319112" cy="769441"/>
            </a:xfrm>
            <a:prstGeom prst="rect">
              <a:avLst/>
            </a:prstGeom>
            <a:noFill/>
          </p:spPr>
          <p:txBody>
            <a:bodyPr wrap="square" rtlCol="0">
              <a:spAutoFit/>
            </a:bodyPr>
            <a:lstStyle/>
            <a:p>
              <a:pPr algn="ctr"/>
              <a:r>
                <a:rPr lang="en-US" sz="4400" b="1" dirty="0" err="1" smtClean="0">
                  <a:solidFill>
                    <a:schemeClr val="bg1"/>
                  </a:solidFill>
                  <a:latin typeface="Arial" panose="020B0604020202020204" pitchFamily="34" charset="0"/>
                  <a:cs typeface="Arial" panose="020B0604020202020204" pitchFamily="34" charset="0"/>
                </a:rPr>
                <a:t>Gợi</a:t>
              </a:r>
              <a:r>
                <a:rPr lang="en-US" sz="4400" b="1" dirty="0" smtClean="0">
                  <a:solidFill>
                    <a:schemeClr val="bg1"/>
                  </a:solidFill>
                  <a:latin typeface="Arial" panose="020B0604020202020204" pitchFamily="34" charset="0"/>
                  <a:cs typeface="Arial" panose="020B0604020202020204" pitchFamily="34" charset="0"/>
                </a:rPr>
                <a:t> ý</a:t>
              </a:r>
              <a:endParaRPr lang="en-US" sz="4400" b="1" dirty="0">
                <a:solidFill>
                  <a:schemeClr val="bg1"/>
                </a:solidFill>
                <a:latin typeface="Arial" panose="020B0604020202020204" pitchFamily="34" charset="0"/>
                <a:cs typeface="Arial" panose="020B0604020202020204" pitchFamily="34" charset="0"/>
              </a:endParaRPr>
            </a:p>
          </p:txBody>
        </p:sp>
        <p:pic>
          <p:nvPicPr>
            <p:cNvPr id="59" name="Picture 58"/>
            <p:cNvPicPr>
              <a:picLocks noChangeAspect="1"/>
            </p:cNvPicPr>
            <p:nvPr/>
          </p:nvPicPr>
          <p:blipFill rotWithShape="1">
            <a:blip r:embed="rId10"/>
            <a:srcRect b="15965"/>
            <a:stretch/>
          </p:blipFill>
          <p:spPr>
            <a:xfrm flipV="1">
              <a:off x="11530885" y="0"/>
              <a:ext cx="3192613" cy="2687651"/>
            </a:xfrm>
            <a:prstGeom prst="rect">
              <a:avLst/>
            </a:prstGeom>
          </p:spPr>
        </p:pic>
      </p:gr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p:tgtEl>
                                          <p:spTgt spid="52"/>
                                        </p:tgtEl>
                                        <p:attrNameLst>
                                          <p:attrName>ppt_x</p:attrName>
                                        </p:attrNameLst>
                                      </p:cBhvr>
                                      <p:tavLst>
                                        <p:tav tm="0">
                                          <p:val>
                                            <p:strVal val="#ppt_x-#ppt_w*1.125000"/>
                                          </p:val>
                                        </p:tav>
                                        <p:tav tm="100000">
                                          <p:val>
                                            <p:strVal val="#ppt_x"/>
                                          </p:val>
                                        </p:tav>
                                      </p:tavLst>
                                    </p:anim>
                                    <p:animEffect transition="in" filter="wipe(right)">
                                      <p:cBhvr>
                                        <p:cTn id="23" dur="500"/>
                                        <p:tgtEl>
                                          <p:spTgt spid="5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left)">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p:tgtEl>
                                          <p:spTgt spid="58"/>
                                        </p:tgtEl>
                                        <p:attrNameLst>
                                          <p:attrName>ppt_x</p:attrName>
                                        </p:attrNameLst>
                                      </p:cBhvr>
                                      <p:tavLst>
                                        <p:tav tm="0">
                                          <p:val>
                                            <p:strVal val="#ppt_x-#ppt_w*1.125000"/>
                                          </p:val>
                                        </p:tav>
                                        <p:tav tm="100000">
                                          <p:val>
                                            <p:strVal val="#ppt_x"/>
                                          </p:val>
                                        </p:tav>
                                      </p:tavLst>
                                    </p:anim>
                                    <p:animEffect transition="in" filter="wipe(right)">
                                      <p:cBhvr>
                                        <p:cTn id="42" dur="500"/>
                                        <p:tgtEl>
                                          <p:spTgt spid="5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animBg="1"/>
      <p:bldP spid="56" grpId="0"/>
      <p:bldP spid="57" grpId="0"/>
      <p:bldP spid="5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69084" y="-1303819"/>
            <a:ext cx="7133784" cy="8442348"/>
          </a:xfrm>
          <a:prstGeom prst="rect">
            <a:avLst/>
          </a:prstGeom>
        </p:spPr>
      </p:pic>
      <p:sp>
        <p:nvSpPr>
          <p:cNvPr id="3" name="TextBox 3"/>
          <p:cNvSpPr txBox="1"/>
          <p:nvPr/>
        </p:nvSpPr>
        <p:spPr>
          <a:xfrm>
            <a:off x="2778743" y="1162050"/>
            <a:ext cx="12730514" cy="974626"/>
          </a:xfrm>
          <a:prstGeom prst="rect">
            <a:avLst/>
          </a:prstGeom>
        </p:spPr>
        <p:txBody>
          <a:bodyPr lIns="0" tIns="0" rIns="0" bIns="0" rtlCol="0" anchor="t">
            <a:spAutoFit/>
          </a:bodyPr>
          <a:lstStyle/>
          <a:p>
            <a:pPr algn="ctr">
              <a:lnSpc>
                <a:spcPts val="7600"/>
              </a:lnSpc>
            </a:pPr>
            <a:r>
              <a:rPr lang="en-US" sz="6600" b="1" dirty="0" smtClean="0">
                <a:solidFill>
                  <a:srgbClr val="141414"/>
                </a:solidFill>
                <a:latin typeface="Arial" panose="020B0604020202020204" pitchFamily="34" charset="0"/>
                <a:cs typeface="Arial" panose="020B0604020202020204" pitchFamily="34" charset="0"/>
              </a:rPr>
              <a:t>HƯỚNG DẪN VỀ NHÀ</a:t>
            </a:r>
            <a:endParaRPr lang="en-US" sz="6600" b="1" dirty="0">
              <a:solidFill>
                <a:srgbClr val="141414"/>
              </a:solidFill>
              <a:latin typeface="Arial" panose="020B0604020202020204" pitchFamily="34" charset="0"/>
              <a:cs typeface="Arial" panose="020B0604020202020204" pitchFamily="34" charset="0"/>
            </a:endParaRPr>
          </a:p>
        </p:txBody>
      </p:sp>
      <p:grpSp>
        <p:nvGrpSpPr>
          <p:cNvPr id="5" name="Group 5"/>
          <p:cNvGrpSpPr/>
          <p:nvPr/>
        </p:nvGrpSpPr>
        <p:grpSpPr>
          <a:xfrm>
            <a:off x="6615172" y="3099288"/>
            <a:ext cx="5057657" cy="6159012"/>
            <a:chOff x="0" y="0"/>
            <a:chExt cx="2138577" cy="2604273"/>
          </a:xfrm>
        </p:grpSpPr>
        <p:sp>
          <p:nvSpPr>
            <p:cNvPr id="6" name="Freeform 6"/>
            <p:cNvSpPr/>
            <p:nvPr/>
          </p:nvSpPr>
          <p:spPr>
            <a:xfrm>
              <a:off x="0" y="0"/>
              <a:ext cx="2138577" cy="2604273"/>
            </a:xfrm>
            <a:custGeom>
              <a:avLst/>
              <a:gdLst/>
              <a:ahLst/>
              <a:cxnLst/>
              <a:rect l="l" t="t" r="r" b="b"/>
              <a:pathLst>
                <a:path w="2138577" h="2604273">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3"/>
                    <a:pt x="2014117" y="2604273"/>
                  </a:cubicBezTo>
                  <a:close/>
                </a:path>
              </a:pathLst>
            </a:custGeom>
            <a:solidFill>
              <a:srgbClr val="487307"/>
            </a:solidFill>
          </p:spPr>
        </p:sp>
      </p:grpSp>
      <p:grpSp>
        <p:nvGrpSpPr>
          <p:cNvPr id="7" name="Group 7"/>
          <p:cNvGrpSpPr/>
          <p:nvPr/>
        </p:nvGrpSpPr>
        <p:grpSpPr>
          <a:xfrm>
            <a:off x="12201643" y="3099288"/>
            <a:ext cx="5057657" cy="6159012"/>
            <a:chOff x="0" y="0"/>
            <a:chExt cx="2138577" cy="2604273"/>
          </a:xfrm>
        </p:grpSpPr>
        <p:sp>
          <p:nvSpPr>
            <p:cNvPr id="8" name="Freeform 8"/>
            <p:cNvSpPr/>
            <p:nvPr/>
          </p:nvSpPr>
          <p:spPr>
            <a:xfrm>
              <a:off x="0" y="0"/>
              <a:ext cx="2138577" cy="2604273"/>
            </a:xfrm>
            <a:custGeom>
              <a:avLst/>
              <a:gdLst/>
              <a:ahLst/>
              <a:cxnLst/>
              <a:rect l="l" t="t" r="r" b="b"/>
              <a:pathLst>
                <a:path w="2138577" h="2604273">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3"/>
                    <a:pt x="2014117" y="2604273"/>
                  </a:cubicBezTo>
                  <a:close/>
                </a:path>
              </a:pathLst>
            </a:custGeom>
            <a:solidFill>
              <a:srgbClr val="F29F05"/>
            </a:solidFill>
          </p:spPr>
        </p:sp>
      </p:grpSp>
      <p:grpSp>
        <p:nvGrpSpPr>
          <p:cNvPr id="9" name="Group 9"/>
          <p:cNvGrpSpPr/>
          <p:nvPr/>
        </p:nvGrpSpPr>
        <p:grpSpPr>
          <a:xfrm>
            <a:off x="1028700" y="3099288"/>
            <a:ext cx="5057657" cy="6159012"/>
            <a:chOff x="0" y="0"/>
            <a:chExt cx="2138577" cy="2604273"/>
          </a:xfrm>
        </p:grpSpPr>
        <p:sp>
          <p:nvSpPr>
            <p:cNvPr id="10" name="Freeform 10"/>
            <p:cNvSpPr/>
            <p:nvPr/>
          </p:nvSpPr>
          <p:spPr>
            <a:xfrm>
              <a:off x="0" y="0"/>
              <a:ext cx="2138577" cy="2604273"/>
            </a:xfrm>
            <a:custGeom>
              <a:avLst/>
              <a:gdLst/>
              <a:ahLst/>
              <a:cxnLst/>
              <a:rect l="l" t="t" r="r" b="b"/>
              <a:pathLst>
                <a:path w="2138577" h="2604273">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3"/>
                    <a:pt x="2014117" y="2604273"/>
                  </a:cubicBezTo>
                  <a:close/>
                </a:path>
              </a:pathLst>
            </a:custGeom>
            <a:solidFill>
              <a:srgbClr val="BF0404"/>
            </a:solidFill>
          </p:spPr>
        </p:sp>
      </p:grpSp>
      <p:sp>
        <p:nvSpPr>
          <p:cNvPr id="14" name="TextBox 14"/>
          <p:cNvSpPr txBox="1"/>
          <p:nvPr/>
        </p:nvSpPr>
        <p:spPr>
          <a:xfrm>
            <a:off x="1654367" y="3863972"/>
            <a:ext cx="3806321" cy="1166986"/>
          </a:xfrm>
          <a:prstGeom prst="rect">
            <a:avLst/>
          </a:prstGeom>
        </p:spPr>
        <p:txBody>
          <a:bodyPr lIns="0" tIns="0" rIns="0" bIns="0" rtlCol="0" anchor="t">
            <a:spAutoFit/>
          </a:bodyPr>
          <a:lstStyle/>
          <a:p>
            <a:pPr algn="ctr">
              <a:lnSpc>
                <a:spcPts val="9119"/>
              </a:lnSpc>
            </a:pPr>
            <a:r>
              <a:rPr lang="en-US" sz="8000" b="1" dirty="0" smtClean="0">
                <a:solidFill>
                  <a:srgbClr val="FFFFFF"/>
                </a:solidFill>
                <a:latin typeface="Arial" panose="020B0604020202020204" pitchFamily="34" charset="0"/>
                <a:cs typeface="Arial" panose="020B0604020202020204" pitchFamily="34" charset="0"/>
              </a:rPr>
              <a:t>01</a:t>
            </a:r>
            <a:endParaRPr lang="en-US" sz="8000" b="1" dirty="0">
              <a:solidFill>
                <a:srgbClr val="FFFFFF"/>
              </a:solidFill>
              <a:latin typeface="Arial" panose="020B0604020202020204" pitchFamily="34" charset="0"/>
              <a:cs typeface="Arial" panose="020B0604020202020204" pitchFamily="34" charset="0"/>
            </a:endParaRPr>
          </a:p>
        </p:txBody>
      </p:sp>
      <p:sp>
        <p:nvSpPr>
          <p:cNvPr id="20" name="AutoShape 20"/>
          <p:cNvSpPr/>
          <p:nvPr/>
        </p:nvSpPr>
        <p:spPr>
          <a:xfrm>
            <a:off x="1478379" y="5293354"/>
            <a:ext cx="4310311" cy="0"/>
          </a:xfrm>
          <a:prstGeom prst="line">
            <a:avLst/>
          </a:prstGeom>
          <a:ln w="28575" cap="rnd">
            <a:solidFill>
              <a:srgbClr val="FFFFFF"/>
            </a:solidFill>
            <a:prstDash val="solid"/>
            <a:headEnd type="none" w="sm" len="sm"/>
            <a:tailEnd type="none" w="sm" len="sm"/>
          </a:ln>
        </p:spPr>
      </p:sp>
      <p:sp>
        <p:nvSpPr>
          <p:cNvPr id="21" name="AutoShape 21"/>
          <p:cNvSpPr/>
          <p:nvPr/>
        </p:nvSpPr>
        <p:spPr>
          <a:xfrm>
            <a:off x="7022329" y="5293354"/>
            <a:ext cx="4310311" cy="0"/>
          </a:xfrm>
          <a:prstGeom prst="line">
            <a:avLst/>
          </a:prstGeom>
          <a:ln w="28575" cap="rnd">
            <a:solidFill>
              <a:srgbClr val="FFFFFF"/>
            </a:solidFill>
            <a:prstDash val="solid"/>
            <a:headEnd type="none" w="sm" len="sm"/>
            <a:tailEnd type="none" w="sm" len="sm"/>
          </a:ln>
        </p:spPr>
      </p:sp>
      <p:sp>
        <p:nvSpPr>
          <p:cNvPr id="22" name="AutoShape 22"/>
          <p:cNvSpPr/>
          <p:nvPr/>
        </p:nvSpPr>
        <p:spPr>
          <a:xfrm>
            <a:off x="12608800" y="5293354"/>
            <a:ext cx="4310311" cy="0"/>
          </a:xfrm>
          <a:prstGeom prst="line">
            <a:avLst/>
          </a:prstGeom>
          <a:ln w="28575" cap="rnd">
            <a:solidFill>
              <a:srgbClr val="FFFFFF"/>
            </a:solidFill>
            <a:prstDash val="solid"/>
            <a:headEnd type="none" w="sm" len="sm"/>
            <a:tailEnd type="none" w="sm" len="sm"/>
          </a:ln>
        </p:spPr>
      </p:sp>
      <p:grpSp>
        <p:nvGrpSpPr>
          <p:cNvPr id="23" name="Group 23"/>
          <p:cNvGrpSpPr/>
          <p:nvPr/>
        </p:nvGrpSpPr>
        <p:grpSpPr>
          <a:xfrm>
            <a:off x="1497623" y="2187822"/>
            <a:ext cx="1459066" cy="1459066"/>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25" name="AutoShape 25"/>
          <p:cNvSpPr/>
          <p:nvPr/>
        </p:nvSpPr>
        <p:spPr>
          <a:xfrm rot="5400000">
            <a:off x="1941402" y="2879255"/>
            <a:ext cx="571508" cy="0"/>
          </a:xfrm>
          <a:prstGeom prst="line">
            <a:avLst/>
          </a:prstGeom>
          <a:ln w="76200" cap="rnd">
            <a:solidFill>
              <a:srgbClr val="FFFFFF"/>
            </a:solidFill>
            <a:prstDash val="solid"/>
            <a:headEnd type="none" w="sm" len="sm"/>
            <a:tailEnd type="arrow" w="med" len="sm"/>
          </a:ln>
        </p:spPr>
      </p:sp>
      <p:sp>
        <p:nvSpPr>
          <p:cNvPr id="26" name="TextBox 14"/>
          <p:cNvSpPr txBox="1"/>
          <p:nvPr/>
        </p:nvSpPr>
        <p:spPr>
          <a:xfrm>
            <a:off x="7240839" y="3863972"/>
            <a:ext cx="3806321" cy="1166986"/>
          </a:xfrm>
          <a:prstGeom prst="rect">
            <a:avLst/>
          </a:prstGeom>
        </p:spPr>
        <p:txBody>
          <a:bodyPr lIns="0" tIns="0" rIns="0" bIns="0" rtlCol="0" anchor="t">
            <a:spAutoFit/>
          </a:bodyPr>
          <a:lstStyle/>
          <a:p>
            <a:pPr algn="ctr">
              <a:lnSpc>
                <a:spcPts val="9119"/>
              </a:lnSpc>
            </a:pPr>
            <a:r>
              <a:rPr lang="en-US" sz="8000" b="1" dirty="0" smtClean="0">
                <a:solidFill>
                  <a:srgbClr val="FFFFFF"/>
                </a:solidFill>
                <a:latin typeface="Arial" panose="020B0604020202020204" pitchFamily="34" charset="0"/>
                <a:cs typeface="Arial" panose="020B0604020202020204" pitchFamily="34" charset="0"/>
              </a:rPr>
              <a:t>02</a:t>
            </a:r>
            <a:endParaRPr lang="en-US" sz="8000" b="1" dirty="0">
              <a:solidFill>
                <a:srgbClr val="FFFFFF"/>
              </a:solidFill>
              <a:latin typeface="Arial" panose="020B0604020202020204" pitchFamily="34" charset="0"/>
              <a:cs typeface="Arial" panose="020B0604020202020204" pitchFamily="34" charset="0"/>
            </a:endParaRPr>
          </a:p>
        </p:txBody>
      </p:sp>
      <p:sp>
        <p:nvSpPr>
          <p:cNvPr id="27" name="TextBox 14"/>
          <p:cNvSpPr txBox="1"/>
          <p:nvPr/>
        </p:nvSpPr>
        <p:spPr>
          <a:xfrm>
            <a:off x="12827310" y="3863972"/>
            <a:ext cx="3806321" cy="1166986"/>
          </a:xfrm>
          <a:prstGeom prst="rect">
            <a:avLst/>
          </a:prstGeom>
        </p:spPr>
        <p:txBody>
          <a:bodyPr lIns="0" tIns="0" rIns="0" bIns="0" rtlCol="0" anchor="t">
            <a:spAutoFit/>
          </a:bodyPr>
          <a:lstStyle/>
          <a:p>
            <a:pPr algn="ctr">
              <a:lnSpc>
                <a:spcPts val="9119"/>
              </a:lnSpc>
            </a:pPr>
            <a:r>
              <a:rPr lang="en-US" sz="8000" b="1" dirty="0" smtClean="0">
                <a:solidFill>
                  <a:srgbClr val="FFFFFF"/>
                </a:solidFill>
                <a:latin typeface="Arial" panose="020B0604020202020204" pitchFamily="34" charset="0"/>
                <a:cs typeface="Arial" panose="020B0604020202020204" pitchFamily="34" charset="0"/>
              </a:rPr>
              <a:t>03</a:t>
            </a:r>
            <a:endParaRPr lang="en-US" sz="8000" b="1" dirty="0">
              <a:solidFill>
                <a:srgbClr val="FFFFFF"/>
              </a:solidFill>
              <a:latin typeface="Arial" panose="020B0604020202020204" pitchFamily="34" charset="0"/>
              <a:cs typeface="Arial" panose="020B0604020202020204" pitchFamily="34" charset="0"/>
            </a:endParaRPr>
          </a:p>
        </p:txBody>
      </p:sp>
      <p:sp>
        <p:nvSpPr>
          <p:cNvPr id="28" name="TextBox 27"/>
          <p:cNvSpPr txBox="1"/>
          <p:nvPr/>
        </p:nvSpPr>
        <p:spPr>
          <a:xfrm>
            <a:off x="1308806" y="5780733"/>
            <a:ext cx="4585479" cy="1998176"/>
          </a:xfrm>
          <a:prstGeom prst="rect">
            <a:avLst/>
          </a:prstGeom>
          <a:noFill/>
        </p:spPr>
        <p:txBody>
          <a:bodyPr wrap="square" rtlCol="0">
            <a:spAutoFit/>
          </a:bodyPr>
          <a:lstStyle/>
          <a:p>
            <a:pPr algn="ctr">
              <a:lnSpc>
                <a:spcPct val="150000"/>
              </a:lnSpc>
            </a:pPr>
            <a:r>
              <a:rPr lang="en-US" sz="4400" dirty="0" err="1" smtClean="0">
                <a:solidFill>
                  <a:schemeClr val="bg1"/>
                </a:solidFill>
                <a:latin typeface="Arial" panose="020B0604020202020204" pitchFamily="34" charset="0"/>
                <a:cs typeface="Arial" panose="020B0604020202020204" pitchFamily="34" charset="0"/>
              </a:rPr>
              <a:t>Ôn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tập</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kiến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thức</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đã</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học</a:t>
            </a:r>
            <a:endParaRPr lang="en-US" sz="4400"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6605232" y="5752045"/>
            <a:ext cx="5057657" cy="2123658"/>
          </a:xfrm>
          <a:prstGeom prst="rect">
            <a:avLst/>
          </a:prstGeom>
          <a:noFill/>
        </p:spPr>
        <p:txBody>
          <a:bodyPr wrap="square" rtlCol="0">
            <a:spAutoFit/>
          </a:bodyPr>
          <a:lstStyle/>
          <a:p>
            <a:pPr algn="ctr">
              <a:lnSpc>
                <a:spcPct val="150000"/>
              </a:lnSpc>
            </a:pPr>
            <a:r>
              <a:rPr lang="en-US" sz="4400" dirty="0" err="1" smtClean="0">
                <a:solidFill>
                  <a:schemeClr val="bg1"/>
                </a:solidFill>
                <a:latin typeface="Arial" panose="020B0604020202020204" pitchFamily="34" charset="0"/>
                <a:cs typeface="Arial" panose="020B0604020202020204" pitchFamily="34" charset="0"/>
              </a:rPr>
              <a:t>Hoàn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thành</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bài</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tập</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vận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dụng</a:t>
            </a:r>
            <a:endParaRPr lang="en-US" sz="440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2437730" y="5795642"/>
            <a:ext cx="4585479" cy="1998176"/>
          </a:xfrm>
          <a:prstGeom prst="rect">
            <a:avLst/>
          </a:prstGeom>
          <a:noFill/>
        </p:spPr>
        <p:txBody>
          <a:bodyPr wrap="square" rtlCol="0">
            <a:spAutoFit/>
          </a:bodyPr>
          <a:lstStyle/>
          <a:p>
            <a:pPr algn="ctr">
              <a:lnSpc>
                <a:spcPct val="150000"/>
              </a:lnSpc>
            </a:pPr>
            <a:r>
              <a:rPr lang="en-US" sz="4400" dirty="0" err="1" smtClean="0">
                <a:solidFill>
                  <a:schemeClr val="bg1"/>
                </a:solidFill>
                <a:latin typeface="Arial" panose="020B0604020202020204" pitchFamily="34" charset="0"/>
                <a:cs typeface="Arial" panose="020B0604020202020204" pitchFamily="34" charset="0"/>
              </a:rPr>
              <a:t>Chuẩn</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bị</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bài</a:t>
            </a:r>
            <a:r>
              <a:rPr lang="en-US" sz="4400" dirty="0" smtClean="0">
                <a:solidFill>
                  <a:schemeClr val="bg1"/>
                </a:solidFill>
                <a:latin typeface="Arial" panose="020B0604020202020204" pitchFamily="34" charset="0"/>
                <a:cs typeface="Arial" panose="020B0604020202020204" pitchFamily="34" charset="0"/>
              </a:rPr>
              <a:t> </a:t>
            </a:r>
            <a:r>
              <a:rPr lang="en-US" sz="4400" dirty="0" err="1" smtClean="0">
                <a:solidFill>
                  <a:schemeClr val="bg1"/>
                </a:solidFill>
                <a:latin typeface="Arial" panose="020B0604020202020204" pitchFamily="34" charset="0"/>
                <a:cs typeface="Arial" panose="020B0604020202020204" pitchFamily="34" charset="0"/>
              </a:rPr>
              <a:t>sau</a:t>
            </a:r>
            <a:r>
              <a:rPr lang="en-US" sz="4400" dirty="0" smtClean="0">
                <a:solidFill>
                  <a:schemeClr val="bg1"/>
                </a:solidFill>
                <a:latin typeface="Arial" panose="020B0604020202020204" pitchFamily="34" charset="0"/>
                <a:cs typeface="Arial" panose="020B0604020202020204" pitchFamily="34" charset="0"/>
              </a:rPr>
              <a:t> - </a:t>
            </a:r>
            <a:r>
              <a:rPr lang="en-US" sz="4400" b="1" dirty="0" err="1" smtClean="0">
                <a:solidFill>
                  <a:schemeClr val="bg1"/>
                </a:solidFill>
                <a:latin typeface="Arial" panose="020B0604020202020204" pitchFamily="34" charset="0"/>
                <a:cs typeface="Arial" panose="020B0604020202020204" pitchFamily="34" charset="0"/>
              </a:rPr>
              <a:t>Bài</a:t>
            </a:r>
            <a:r>
              <a:rPr lang="en-US" sz="4400" b="1" dirty="0" smtClean="0">
                <a:solidFill>
                  <a:schemeClr val="bg1"/>
                </a:solidFill>
                <a:latin typeface="Arial" panose="020B0604020202020204" pitchFamily="34" charset="0"/>
                <a:cs typeface="Arial" panose="020B0604020202020204" pitchFamily="34" charset="0"/>
              </a:rPr>
              <a:t> 19</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13" name="Rounded Rectangle 12"/>
          <p:cNvSpPr/>
          <p:nvPr/>
        </p:nvSpPr>
        <p:spPr>
          <a:xfrm>
            <a:off x="990600" y="1638300"/>
            <a:ext cx="16230600" cy="7086600"/>
          </a:xfrm>
          <a:prstGeom prst="roundRect">
            <a:avLst>
              <a:gd name="adj" fmla="val 7285"/>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3000" y="2933700"/>
            <a:ext cx="15925800" cy="3785652"/>
          </a:xfrm>
          <a:prstGeom prst="rect">
            <a:avLst/>
          </a:prstGeom>
          <a:noFill/>
        </p:spPr>
        <p:txBody>
          <a:bodyPr wrap="square" rtlCol="0">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THAM GIA BUỔI HỌC HÔM NAY!</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83647" y="4886016"/>
            <a:ext cx="7133784" cy="8442348"/>
          </a:xfrm>
          <a:prstGeom prst="rect">
            <a:avLst/>
          </a:prstGeom>
        </p:spPr>
      </p:pic>
      <p:grpSp>
        <p:nvGrpSpPr>
          <p:cNvPr id="3" name="Group 3"/>
          <p:cNvGrpSpPr>
            <a:grpSpLocks noChangeAspect="1"/>
          </p:cNvGrpSpPr>
          <p:nvPr/>
        </p:nvGrpSpPr>
        <p:grpSpPr>
          <a:xfrm>
            <a:off x="685800" y="4051386"/>
            <a:ext cx="8330602" cy="4685905"/>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28" b="-9228"/>
              </a:stretch>
            </a:blipFill>
          </p:spPr>
        </p:sp>
      </p:grpSp>
      <p:sp>
        <p:nvSpPr>
          <p:cNvPr id="5" name="TextBox 5"/>
          <p:cNvSpPr txBox="1"/>
          <p:nvPr/>
        </p:nvSpPr>
        <p:spPr>
          <a:xfrm>
            <a:off x="792983" y="1606059"/>
            <a:ext cx="8115300" cy="974626"/>
          </a:xfrm>
          <a:prstGeom prst="rect">
            <a:avLst/>
          </a:prstGeom>
        </p:spPr>
        <p:txBody>
          <a:bodyPr lIns="0" tIns="0" rIns="0" bIns="0" rtlCol="0" anchor="t">
            <a:spAutoFit/>
          </a:bodyPr>
          <a:lstStyle/>
          <a:p>
            <a:pPr algn="ctr">
              <a:lnSpc>
                <a:spcPts val="7600"/>
              </a:lnSpc>
            </a:pPr>
            <a:r>
              <a:rPr lang="en-US" sz="6600" b="1" dirty="0" smtClean="0">
                <a:solidFill>
                  <a:srgbClr val="141414"/>
                </a:solidFill>
                <a:latin typeface="Arial" panose="020B0604020202020204" pitchFamily="34" charset="0"/>
                <a:cs typeface="Arial" panose="020B0604020202020204" pitchFamily="34" charset="0"/>
              </a:rPr>
              <a:t>NỘI DUNG BÀI HỌC</a:t>
            </a:r>
            <a:endParaRPr lang="en-US" sz="6600" b="1" dirty="0">
              <a:solidFill>
                <a:srgbClr val="141414"/>
              </a:solidFill>
              <a:latin typeface="Arial" panose="020B0604020202020204" pitchFamily="34" charset="0"/>
              <a:cs typeface="Arial" panose="020B0604020202020204" pitchFamily="34" charset="0"/>
            </a:endParaRPr>
          </a:p>
        </p:txBody>
      </p:sp>
      <p:grpSp>
        <p:nvGrpSpPr>
          <p:cNvPr id="7" name="Group 7"/>
          <p:cNvGrpSpPr/>
          <p:nvPr/>
        </p:nvGrpSpPr>
        <p:grpSpPr>
          <a:xfrm>
            <a:off x="6476278" y="33218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9" name="AutoShape 9"/>
          <p:cNvSpPr/>
          <p:nvPr/>
        </p:nvSpPr>
        <p:spPr>
          <a:xfrm rot="5400000">
            <a:off x="6920057" y="4013286"/>
            <a:ext cx="571508" cy="0"/>
          </a:xfrm>
          <a:prstGeom prst="line">
            <a:avLst/>
          </a:prstGeom>
          <a:ln w="76200" cap="rnd">
            <a:solidFill>
              <a:srgbClr val="FFFFFF"/>
            </a:solidFill>
            <a:prstDash val="solid"/>
            <a:headEnd type="none" w="sm" len="sm"/>
            <a:tailEnd type="arrow" w="med" len="sm"/>
          </a:ln>
        </p:spPr>
      </p:sp>
      <p:grpSp>
        <p:nvGrpSpPr>
          <p:cNvPr id="32" name="Group 31"/>
          <p:cNvGrpSpPr/>
          <p:nvPr/>
        </p:nvGrpSpPr>
        <p:grpSpPr>
          <a:xfrm>
            <a:off x="9485912" y="1864991"/>
            <a:ext cx="1456862" cy="1456862"/>
            <a:chOff x="10121059" y="1457325"/>
            <a:chExt cx="1456862" cy="1456862"/>
          </a:xfrm>
        </p:grpSpPr>
        <p:grpSp>
          <p:nvGrpSpPr>
            <p:cNvPr id="10" name="Group 10"/>
            <p:cNvGrpSpPr/>
            <p:nvPr/>
          </p:nvGrpSpPr>
          <p:grpSpPr>
            <a:xfrm>
              <a:off x="10121059" y="1457325"/>
              <a:ext cx="1456862" cy="1456862"/>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87307"/>
              </a:solidFill>
            </p:spPr>
          </p:sp>
        </p:grpSp>
        <p:sp>
          <p:nvSpPr>
            <p:cNvPr id="12" name="TextBox 12"/>
            <p:cNvSpPr txBox="1"/>
            <p:nvPr/>
          </p:nvSpPr>
          <p:spPr>
            <a:xfrm>
              <a:off x="10121059" y="1938106"/>
              <a:ext cx="1456862" cy="609600"/>
            </a:xfrm>
            <a:prstGeom prst="rect">
              <a:avLst/>
            </a:prstGeom>
          </p:spPr>
          <p:txBody>
            <a:bodyPr lIns="0" tIns="0" rIns="0" bIns="0" rtlCol="0" anchor="t">
              <a:spAutoFit/>
            </a:bodyPr>
            <a:lstStyle/>
            <a:p>
              <a:pPr algn="ctr">
                <a:lnSpc>
                  <a:spcPts val="4559"/>
                </a:lnSpc>
              </a:pPr>
              <a:r>
                <a:rPr lang="en-US" sz="4800" b="1" dirty="0">
                  <a:solidFill>
                    <a:srgbClr val="FFFFFF"/>
                  </a:solidFill>
                  <a:latin typeface="Arial" panose="020B0604020202020204" pitchFamily="34" charset="0"/>
                  <a:cs typeface="Arial" panose="020B0604020202020204" pitchFamily="34" charset="0"/>
                </a:rPr>
                <a:t>01</a:t>
              </a:r>
            </a:p>
          </p:txBody>
        </p:sp>
      </p:grpSp>
      <p:grpSp>
        <p:nvGrpSpPr>
          <p:cNvPr id="33" name="Group 32"/>
          <p:cNvGrpSpPr/>
          <p:nvPr/>
        </p:nvGrpSpPr>
        <p:grpSpPr>
          <a:xfrm>
            <a:off x="9485912" y="4758059"/>
            <a:ext cx="1456862" cy="1456862"/>
            <a:chOff x="10121059" y="3429154"/>
            <a:chExt cx="1456862" cy="1456862"/>
          </a:xfrm>
        </p:grpSpPr>
        <p:grpSp>
          <p:nvGrpSpPr>
            <p:cNvPr id="23" name="Group 23"/>
            <p:cNvGrpSpPr/>
            <p:nvPr/>
          </p:nvGrpSpPr>
          <p:grpSpPr>
            <a:xfrm>
              <a:off x="10121059" y="3429154"/>
              <a:ext cx="1456862" cy="1456862"/>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87307"/>
              </a:solidFill>
            </p:spPr>
          </p:sp>
        </p:grpSp>
        <p:sp>
          <p:nvSpPr>
            <p:cNvPr id="25" name="TextBox 25"/>
            <p:cNvSpPr txBox="1"/>
            <p:nvPr/>
          </p:nvSpPr>
          <p:spPr>
            <a:xfrm>
              <a:off x="10121059" y="3909935"/>
              <a:ext cx="1456862" cy="609600"/>
            </a:xfrm>
            <a:prstGeom prst="rect">
              <a:avLst/>
            </a:prstGeom>
          </p:spPr>
          <p:txBody>
            <a:bodyPr lIns="0" tIns="0" rIns="0" bIns="0" rtlCol="0" anchor="t">
              <a:spAutoFit/>
            </a:bodyPr>
            <a:lstStyle/>
            <a:p>
              <a:pPr algn="ctr">
                <a:lnSpc>
                  <a:spcPts val="4559"/>
                </a:lnSpc>
              </a:pPr>
              <a:r>
                <a:rPr lang="en-US" sz="4800" b="1">
                  <a:solidFill>
                    <a:srgbClr val="FFFFFF"/>
                  </a:solidFill>
                  <a:latin typeface="Arial" panose="020B0604020202020204" pitchFamily="34" charset="0"/>
                  <a:cs typeface="Arial" panose="020B0604020202020204" pitchFamily="34" charset="0"/>
                </a:rPr>
                <a:t>02</a:t>
              </a:r>
            </a:p>
          </p:txBody>
        </p:sp>
      </p:grpSp>
      <p:grpSp>
        <p:nvGrpSpPr>
          <p:cNvPr id="34" name="Group 33"/>
          <p:cNvGrpSpPr/>
          <p:nvPr/>
        </p:nvGrpSpPr>
        <p:grpSpPr>
          <a:xfrm>
            <a:off x="9485912" y="7566535"/>
            <a:ext cx="1456862" cy="1456862"/>
            <a:chOff x="10121059" y="5400984"/>
            <a:chExt cx="1456862" cy="1456862"/>
          </a:xfrm>
        </p:grpSpPr>
        <p:grpSp>
          <p:nvGrpSpPr>
            <p:cNvPr id="19" name="Group 19"/>
            <p:cNvGrpSpPr/>
            <p:nvPr/>
          </p:nvGrpSpPr>
          <p:grpSpPr>
            <a:xfrm>
              <a:off x="10121059" y="5400984"/>
              <a:ext cx="1456862" cy="145686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87307"/>
              </a:solidFill>
            </p:spPr>
          </p:sp>
        </p:grpSp>
        <p:sp>
          <p:nvSpPr>
            <p:cNvPr id="26" name="TextBox 26"/>
            <p:cNvSpPr txBox="1"/>
            <p:nvPr/>
          </p:nvSpPr>
          <p:spPr>
            <a:xfrm>
              <a:off x="10121059" y="5881765"/>
              <a:ext cx="1456862" cy="609600"/>
            </a:xfrm>
            <a:prstGeom prst="rect">
              <a:avLst/>
            </a:prstGeom>
          </p:spPr>
          <p:txBody>
            <a:bodyPr lIns="0" tIns="0" rIns="0" bIns="0" rtlCol="0" anchor="t">
              <a:spAutoFit/>
            </a:bodyPr>
            <a:lstStyle/>
            <a:p>
              <a:pPr algn="ctr">
                <a:lnSpc>
                  <a:spcPts val="4559"/>
                </a:lnSpc>
              </a:pPr>
              <a:r>
                <a:rPr lang="en-US" sz="4800" b="1">
                  <a:solidFill>
                    <a:srgbClr val="FFFFFF"/>
                  </a:solidFill>
                  <a:latin typeface="Arial" panose="020B0604020202020204" pitchFamily="34" charset="0"/>
                  <a:cs typeface="Arial" panose="020B0604020202020204" pitchFamily="34" charset="0"/>
                </a:rPr>
                <a:t>03</a:t>
              </a:r>
            </a:p>
          </p:txBody>
        </p:sp>
      </p:grpSp>
      <p:grpSp>
        <p:nvGrpSpPr>
          <p:cNvPr id="30" name="Group 30"/>
          <p:cNvGrpSpPr/>
          <p:nvPr/>
        </p:nvGrpSpPr>
        <p:grpSpPr>
          <a:xfrm>
            <a:off x="685800" y="-292269"/>
            <a:ext cx="8330602" cy="1228585"/>
            <a:chOff x="0" y="0"/>
            <a:chExt cx="5055647" cy="745600"/>
          </a:xfrm>
        </p:grpSpPr>
        <p:sp>
          <p:nvSpPr>
            <p:cNvPr id="31" name="Freeform 31"/>
            <p:cNvSpPr/>
            <p:nvPr/>
          </p:nvSpPr>
          <p:spPr>
            <a:xfrm>
              <a:off x="0" y="0"/>
              <a:ext cx="5055647" cy="745600"/>
            </a:xfrm>
            <a:custGeom>
              <a:avLst/>
              <a:gdLst/>
              <a:ahLst/>
              <a:cxnLst/>
              <a:rect l="l" t="t" r="r" b="b"/>
              <a:pathLst>
                <a:path w="5055647" h="745600">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sp>
        <p:nvSpPr>
          <p:cNvPr id="35" name="Rectangle 34"/>
          <p:cNvSpPr/>
          <p:nvPr/>
        </p:nvSpPr>
        <p:spPr>
          <a:xfrm>
            <a:off x="11201400" y="1182899"/>
            <a:ext cx="6706829" cy="2806922"/>
          </a:xfrm>
          <a:prstGeom prst="rect">
            <a:avLst/>
          </a:prstGeom>
        </p:spPr>
        <p:txBody>
          <a:bodyPr wrap="square">
            <a:spAutoFit/>
          </a:bodyPr>
          <a:lstStyle/>
          <a:p>
            <a:pPr algn="just">
              <a:lnSpc>
                <a:spcPct val="140000"/>
              </a:lnSpc>
            </a:pPr>
            <a:r>
              <a:rPr lang="en-US" sz="4200" dirty="0" err="1">
                <a:solidFill>
                  <a:srgbClr val="002060"/>
                </a:solidFill>
                <a:latin typeface="Arial" panose="020B0604020202020204" pitchFamily="34" charset="0"/>
                <a:cs typeface="Arial" panose="020B0604020202020204" pitchFamily="34" charset="0"/>
              </a:rPr>
              <a:t>Ứng</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dụng</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công</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nghệ</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cao</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trong</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thu</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hoạch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sản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phẩm</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trồng</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trọt</a:t>
            </a:r>
            <a:endParaRPr lang="en-US" sz="4200" dirty="0">
              <a:solidFill>
                <a:srgbClr val="002060"/>
              </a:solidFill>
              <a:latin typeface="Arial" panose="020B0604020202020204" pitchFamily="34" charset="0"/>
              <a:cs typeface="Arial" panose="020B0604020202020204" pitchFamily="34" charset="0"/>
            </a:endParaRPr>
          </a:p>
        </p:txBody>
      </p:sp>
      <p:sp>
        <p:nvSpPr>
          <p:cNvPr id="36" name="Rectangle 35"/>
          <p:cNvSpPr/>
          <p:nvPr/>
        </p:nvSpPr>
        <p:spPr>
          <a:xfrm>
            <a:off x="11201400" y="4051386"/>
            <a:ext cx="6706829" cy="2806922"/>
          </a:xfrm>
          <a:prstGeom prst="rect">
            <a:avLst/>
          </a:prstGeom>
        </p:spPr>
        <p:txBody>
          <a:bodyPr wrap="square">
            <a:spAutoFit/>
          </a:bodyPr>
          <a:lstStyle/>
          <a:p>
            <a:pPr algn="just">
              <a:lnSpc>
                <a:spcPct val="140000"/>
              </a:lnSpc>
            </a:pPr>
            <a:r>
              <a:rPr lang="en-US" sz="4200" dirty="0" err="1">
                <a:solidFill>
                  <a:srgbClr val="C00000"/>
                </a:solidFill>
                <a:latin typeface="Arial" panose="020B0604020202020204" pitchFamily="34" charset="0"/>
                <a:cs typeface="Arial" panose="020B0604020202020204" pitchFamily="34" charset="0"/>
              </a:rPr>
              <a:t>Ứng</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dụng</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công</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nghệ</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cao</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trong</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bảo</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quản</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sản</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phẩm</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trồng</a:t>
            </a:r>
            <a:r>
              <a:rPr lang="en-US" sz="4200" dirty="0">
                <a:solidFill>
                  <a:srgbClr val="C00000"/>
                </a:solidFill>
                <a:latin typeface="Arial" panose="020B0604020202020204" pitchFamily="34" charset="0"/>
                <a:cs typeface="Arial" panose="020B0604020202020204" pitchFamily="34" charset="0"/>
              </a:rPr>
              <a:t> </a:t>
            </a:r>
            <a:r>
              <a:rPr lang="en-US" sz="4200" dirty="0" err="1">
                <a:solidFill>
                  <a:srgbClr val="C00000"/>
                </a:solidFill>
                <a:latin typeface="Arial" panose="020B0604020202020204" pitchFamily="34" charset="0"/>
                <a:cs typeface="Arial" panose="020B0604020202020204" pitchFamily="34" charset="0"/>
              </a:rPr>
              <a:t>trọt</a:t>
            </a:r>
            <a:endParaRPr lang="en-US" sz="4200" dirty="0">
              <a:solidFill>
                <a:srgbClr val="C00000"/>
              </a:solidFill>
              <a:latin typeface="Arial" panose="020B0604020202020204" pitchFamily="34" charset="0"/>
              <a:cs typeface="Arial" panose="020B0604020202020204" pitchFamily="34" charset="0"/>
            </a:endParaRPr>
          </a:p>
        </p:txBody>
      </p:sp>
      <p:sp>
        <p:nvSpPr>
          <p:cNvPr id="37" name="Rectangle 36"/>
          <p:cNvSpPr/>
          <p:nvPr/>
        </p:nvSpPr>
        <p:spPr>
          <a:xfrm>
            <a:off x="11193069" y="6891505"/>
            <a:ext cx="6710080" cy="2806922"/>
          </a:xfrm>
          <a:prstGeom prst="rect">
            <a:avLst/>
          </a:prstGeom>
        </p:spPr>
        <p:txBody>
          <a:bodyPr wrap="square">
            <a:spAutoFit/>
          </a:bodyPr>
          <a:lstStyle/>
          <a:p>
            <a:pPr algn="just">
              <a:lnSpc>
                <a:spcPct val="140000"/>
              </a:lnSpc>
            </a:pPr>
            <a:r>
              <a:rPr lang="en-US" sz="4200" dirty="0" err="1" smtClean="0">
                <a:solidFill>
                  <a:srgbClr val="487307"/>
                </a:solidFill>
                <a:latin typeface="Arial" panose="020B0604020202020204" pitchFamily="34" charset="0"/>
                <a:cs typeface="Arial" panose="020B0604020202020204" pitchFamily="34" charset="0"/>
              </a:rPr>
              <a:t>Ứng</a:t>
            </a:r>
            <a:r>
              <a:rPr lang="en-US" sz="4200" dirty="0" smtClean="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dụng</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công</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nghệ</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cao</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trong</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chế</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biến</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sản</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phẩm</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trồng</a:t>
            </a:r>
            <a:r>
              <a:rPr lang="en-US" sz="4200" dirty="0">
                <a:solidFill>
                  <a:srgbClr val="487307"/>
                </a:solidFill>
                <a:latin typeface="Arial" panose="020B0604020202020204" pitchFamily="34" charset="0"/>
                <a:cs typeface="Arial" panose="020B0604020202020204" pitchFamily="34" charset="0"/>
              </a:rPr>
              <a:t> </a:t>
            </a:r>
            <a:r>
              <a:rPr lang="en-US" sz="4200" dirty="0" err="1">
                <a:solidFill>
                  <a:srgbClr val="487307"/>
                </a:solidFill>
                <a:latin typeface="Arial" panose="020B0604020202020204" pitchFamily="34" charset="0"/>
                <a:cs typeface="Arial" panose="020B0604020202020204" pitchFamily="34" charset="0"/>
              </a:rPr>
              <a:t>trọt</a:t>
            </a:r>
            <a:endParaRPr lang="en-US" sz="4200" dirty="0">
              <a:solidFill>
                <a:srgbClr val="48730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9371" y="373349"/>
            <a:ext cx="16497302" cy="2042162"/>
          </a:xfrm>
          <a:prstGeom prst="rect">
            <a:avLst/>
          </a:prstGeom>
        </p:spPr>
        <p:txBody>
          <a:bodyPr wrap="square">
            <a:spAutoFit/>
          </a:bodyPr>
          <a:lstStyle/>
          <a:p>
            <a:pPr marL="914400" indent="-914400" algn="just">
              <a:lnSpc>
                <a:spcPct val="140000"/>
              </a:lnSpc>
              <a:buFont typeface="+mj-lt"/>
              <a:buAutoNum type="arabicPeriod"/>
            </a:pPr>
            <a:r>
              <a:rPr lang="en-US" sz="4800" b="1" dirty="0" err="1" smtClean="0">
                <a:solidFill>
                  <a:srgbClr val="C00000"/>
                </a:solidFill>
                <a:latin typeface="Arial" panose="020B0604020202020204" pitchFamily="34" charset="0"/>
                <a:cs typeface="Arial" panose="020B0604020202020204" pitchFamily="34" charset="0"/>
              </a:rPr>
              <a:t>Ứng</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dụng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công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nghệ</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cao</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trong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hoạch</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sản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phẩm</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trồng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trọt</a:t>
            </a:r>
            <a:endParaRPr lang="en-US" sz="48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2546602"/>
            <a:ext cx="1724658" cy="1724658"/>
          </a:xfrm>
          <a:prstGeom prst="rect">
            <a:avLst/>
          </a:prstGeom>
        </p:spPr>
      </p:pic>
      <p:sp>
        <p:nvSpPr>
          <p:cNvPr id="4" name="TextBox 3"/>
          <p:cNvSpPr txBox="1"/>
          <p:nvPr/>
        </p:nvSpPr>
        <p:spPr>
          <a:xfrm>
            <a:off x="1652269" y="2449553"/>
            <a:ext cx="8962394" cy="1798441"/>
          </a:xfrm>
          <a:prstGeom prst="rect">
            <a:avLst/>
          </a:prstGeom>
          <a:noFill/>
        </p:spPr>
        <p:txBody>
          <a:bodyPr wrap="square" rtlCol="0">
            <a:spAutoFit/>
          </a:bodyPr>
          <a:lstStyle/>
          <a:p>
            <a:pPr algn="just">
              <a:lnSpc>
                <a:spcPct val="140000"/>
              </a:lnSpc>
            </a:pPr>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hình</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từ</a:t>
            </a:r>
            <a:r>
              <a:rPr lang="en-US" sz="4200" i="1" dirty="0" smtClean="0">
                <a:solidFill>
                  <a:srgbClr val="002060"/>
                </a:solidFill>
                <a:latin typeface="Arial" panose="020B0604020202020204" pitchFamily="34" charset="0"/>
                <a:cs typeface="Arial" panose="020B0604020202020204" pitchFamily="34" charset="0"/>
              </a:rPr>
              <a:t> 18.1 </a:t>
            </a:r>
            <a:r>
              <a:rPr lang="en-US" sz="4200" i="1" dirty="0" err="1" smtClean="0">
                <a:solidFill>
                  <a:srgbClr val="002060"/>
                </a:solidFill>
                <a:latin typeface="Arial" panose="020B0604020202020204" pitchFamily="34" charset="0"/>
                <a:cs typeface="Arial" panose="020B0604020202020204" pitchFamily="34" charset="0"/>
              </a:rPr>
              <a:t>đến</a:t>
            </a:r>
            <a:r>
              <a:rPr lang="en-US" sz="4200" i="1" dirty="0" smtClean="0">
                <a:solidFill>
                  <a:srgbClr val="002060"/>
                </a:solidFill>
                <a:latin typeface="Arial" panose="020B0604020202020204" pitchFamily="34" charset="0"/>
                <a:cs typeface="Arial" panose="020B0604020202020204" pitchFamily="34" charset="0"/>
              </a:rPr>
              <a:t> 18.4 SGK </a:t>
            </a:r>
            <a:r>
              <a:rPr lang="en-US" sz="4200" i="1" dirty="0" err="1" smtClean="0">
                <a:solidFill>
                  <a:srgbClr val="002060"/>
                </a:solidFill>
                <a:latin typeface="Arial" panose="020B0604020202020204" pitchFamily="34" charset="0"/>
                <a:cs typeface="Arial" panose="020B0604020202020204" pitchFamily="34" charset="0"/>
              </a:rPr>
              <a:t>trang</a:t>
            </a:r>
            <a:r>
              <a:rPr lang="en-US" sz="4200" i="1" dirty="0" smtClean="0">
                <a:solidFill>
                  <a:srgbClr val="002060"/>
                </a:solidFill>
                <a:latin typeface="Arial" panose="020B0604020202020204" pitchFamily="34" charset="0"/>
                <a:cs typeface="Arial" panose="020B0604020202020204" pitchFamily="34" charset="0"/>
              </a:rPr>
              <a:t> 98, 99 </a:t>
            </a:r>
            <a:r>
              <a:rPr lang="en-US" sz="4200" i="1" dirty="0" err="1" smtClean="0">
                <a:solidFill>
                  <a:srgbClr val="002060"/>
                </a:solidFill>
                <a:latin typeface="Arial" panose="020B0604020202020204" pitchFamily="34" charset="0"/>
                <a:cs typeface="Arial" panose="020B0604020202020204" pitchFamily="34" charset="0"/>
              </a:rPr>
              <a:t>và</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cho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biết</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1567721" y="4271260"/>
            <a:ext cx="9320531" cy="2613023"/>
          </a:xfrm>
          <a:prstGeom prst="rect">
            <a:avLst/>
          </a:prstGeom>
        </p:spPr>
        <p:txBody>
          <a:bodyPr wrap="square">
            <a:spAutoFit/>
          </a:bodyPr>
          <a:lstStyle/>
          <a:p>
            <a:pPr algn="just">
              <a:lnSpc>
                <a:spcPct val="130000"/>
              </a:lnSpc>
            </a:pPr>
            <a:r>
              <a:rPr lang="en-US" sz="4200" dirty="0" smtClean="0">
                <a:latin typeface="Arial" panose="020B0604020202020204" pitchFamily="34" charset="0"/>
                <a:cs typeface="Arial" panose="020B0604020202020204" pitchFamily="34" charset="0"/>
              </a:rPr>
              <a:t>1. </a:t>
            </a:r>
            <a:r>
              <a:rPr lang="vi-VN" sz="4200" dirty="0" smtClean="0">
                <a:latin typeface="Arial" panose="020B0604020202020204" pitchFamily="34" charset="0"/>
                <a:cs typeface="Arial" panose="020B0604020202020204" pitchFamily="34" charset="0"/>
              </a:rPr>
              <a:t>Công </a:t>
            </a:r>
            <a:r>
              <a:rPr lang="vi-VN" sz="4200" dirty="0">
                <a:latin typeface="Arial" panose="020B0604020202020204" pitchFamily="34" charset="0"/>
                <a:cs typeface="Arial" panose="020B0604020202020204" pitchFamily="34" charset="0"/>
              </a:rPr>
              <a:t>nghệ cao nào được ứng dụng trong thu hoạch, sơ chế, phân loại, bao gói sản phẩm trồng </a:t>
            </a:r>
            <a:r>
              <a:rPr lang="vi-VN" sz="4200" dirty="0" smtClean="0">
                <a:latin typeface="Arial" panose="020B0604020202020204" pitchFamily="34" charset="0"/>
                <a:cs typeface="Arial" panose="020B0604020202020204" pitchFamily="34" charset="0"/>
              </a:rPr>
              <a:t>trọt</a:t>
            </a:r>
            <a:r>
              <a:rPr lang="en-US"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0" y="1831311"/>
            <a:ext cx="6272959" cy="25421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1400" y="4546600"/>
            <a:ext cx="6325871" cy="284018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1400" y="7559972"/>
            <a:ext cx="6242479" cy="24093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156" y="6918496"/>
            <a:ext cx="7127239" cy="3301885"/>
          </a:xfrm>
          <a:prstGeom prst="rect">
            <a:avLst/>
          </a:prstGeom>
        </p:spPr>
      </p:pic>
      <p:pic>
        <p:nvPicPr>
          <p:cNvPr id="10" name="Picture 9"/>
          <p:cNvPicPr>
            <a:picLocks noChangeAspect="1"/>
          </p:cNvPicPr>
          <p:nvPr/>
        </p:nvPicPr>
        <p:blipFill>
          <a:blip r:embed="rId7"/>
          <a:stretch>
            <a:fillRect/>
          </a:stretch>
        </p:blipFill>
        <p:spPr>
          <a:xfrm>
            <a:off x="1097410" y="7386786"/>
            <a:ext cx="1011743" cy="1519824"/>
          </a:xfrm>
          <a:prstGeom prst="rect">
            <a:avLst/>
          </a:prstGeom>
        </p:spPr>
      </p:pic>
    </p:spTree>
    <p:extLst>
      <p:ext uri="{BB962C8B-B14F-4D97-AF65-F5344CB8AC3E}">
        <p14:creationId xmlns:p14="http://schemas.microsoft.com/office/powerpoint/2010/main" val="2460164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9371" y="373349"/>
            <a:ext cx="16497302" cy="2042162"/>
          </a:xfrm>
          <a:prstGeom prst="rect">
            <a:avLst/>
          </a:prstGeom>
        </p:spPr>
        <p:txBody>
          <a:bodyPr wrap="square">
            <a:spAutoFit/>
          </a:bodyPr>
          <a:lstStyle/>
          <a:p>
            <a:pPr marL="914400" indent="-914400" algn="just">
              <a:lnSpc>
                <a:spcPct val="140000"/>
              </a:lnSpc>
              <a:buFont typeface="+mj-lt"/>
              <a:buAutoNum type="arabicPeriod"/>
            </a:pPr>
            <a:r>
              <a:rPr lang="en-US" sz="4800" b="1" dirty="0" err="1" smtClean="0">
                <a:solidFill>
                  <a:srgbClr val="C00000"/>
                </a:solidFill>
                <a:latin typeface="Arial" panose="020B0604020202020204" pitchFamily="34" charset="0"/>
                <a:cs typeface="Arial" panose="020B0604020202020204" pitchFamily="34" charset="0"/>
              </a:rPr>
              <a:t>Ứng</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dụng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công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nghệ</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cao</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trong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hoạch</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sản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phẩm</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trồng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trọt</a:t>
            </a:r>
            <a:endParaRPr lang="en-US" sz="48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2546602"/>
            <a:ext cx="1724658" cy="1724658"/>
          </a:xfrm>
          <a:prstGeom prst="rect">
            <a:avLst/>
          </a:prstGeom>
        </p:spPr>
      </p:pic>
      <p:sp>
        <p:nvSpPr>
          <p:cNvPr id="4" name="TextBox 3"/>
          <p:cNvSpPr txBox="1"/>
          <p:nvPr/>
        </p:nvSpPr>
        <p:spPr>
          <a:xfrm>
            <a:off x="1652269" y="2449553"/>
            <a:ext cx="8962394" cy="1798441"/>
          </a:xfrm>
          <a:prstGeom prst="rect">
            <a:avLst/>
          </a:prstGeom>
          <a:noFill/>
        </p:spPr>
        <p:txBody>
          <a:bodyPr wrap="square" rtlCol="0">
            <a:spAutoFit/>
          </a:bodyPr>
          <a:lstStyle/>
          <a:p>
            <a:pPr algn="just">
              <a:lnSpc>
                <a:spcPct val="140000"/>
              </a:lnSpc>
            </a:pPr>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hình</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từ</a:t>
            </a:r>
            <a:r>
              <a:rPr lang="en-US" sz="4200" i="1" dirty="0" smtClean="0">
                <a:solidFill>
                  <a:srgbClr val="002060"/>
                </a:solidFill>
                <a:latin typeface="Arial" panose="020B0604020202020204" pitchFamily="34" charset="0"/>
                <a:cs typeface="Arial" panose="020B0604020202020204" pitchFamily="34" charset="0"/>
              </a:rPr>
              <a:t> 18.1 </a:t>
            </a:r>
            <a:r>
              <a:rPr lang="en-US" sz="4200" i="1" dirty="0" err="1" smtClean="0">
                <a:solidFill>
                  <a:srgbClr val="002060"/>
                </a:solidFill>
                <a:latin typeface="Arial" panose="020B0604020202020204" pitchFamily="34" charset="0"/>
                <a:cs typeface="Arial" panose="020B0604020202020204" pitchFamily="34" charset="0"/>
              </a:rPr>
              <a:t>đến</a:t>
            </a:r>
            <a:r>
              <a:rPr lang="en-US" sz="4200" i="1" dirty="0" smtClean="0">
                <a:solidFill>
                  <a:srgbClr val="002060"/>
                </a:solidFill>
                <a:latin typeface="Arial" panose="020B0604020202020204" pitchFamily="34" charset="0"/>
                <a:cs typeface="Arial" panose="020B0604020202020204" pitchFamily="34" charset="0"/>
              </a:rPr>
              <a:t> 18.4 SGK </a:t>
            </a:r>
            <a:r>
              <a:rPr lang="en-US" sz="4200" i="1" dirty="0" err="1" smtClean="0">
                <a:solidFill>
                  <a:srgbClr val="002060"/>
                </a:solidFill>
                <a:latin typeface="Arial" panose="020B0604020202020204" pitchFamily="34" charset="0"/>
                <a:cs typeface="Arial" panose="020B0604020202020204" pitchFamily="34" charset="0"/>
              </a:rPr>
              <a:t>trang</a:t>
            </a:r>
            <a:r>
              <a:rPr lang="en-US" sz="4200" i="1" dirty="0" smtClean="0">
                <a:solidFill>
                  <a:srgbClr val="002060"/>
                </a:solidFill>
                <a:latin typeface="Arial" panose="020B0604020202020204" pitchFamily="34" charset="0"/>
                <a:cs typeface="Arial" panose="020B0604020202020204" pitchFamily="34" charset="0"/>
              </a:rPr>
              <a:t> 98, 99 </a:t>
            </a:r>
            <a:r>
              <a:rPr lang="en-US" sz="4200" i="1" dirty="0" err="1" smtClean="0">
                <a:solidFill>
                  <a:srgbClr val="002060"/>
                </a:solidFill>
                <a:latin typeface="Arial" panose="020B0604020202020204" pitchFamily="34" charset="0"/>
                <a:cs typeface="Arial" panose="020B0604020202020204" pitchFamily="34" charset="0"/>
              </a:rPr>
              <a:t>và</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cho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biết</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1447800" y="4420131"/>
            <a:ext cx="8997954" cy="4939814"/>
          </a:xfrm>
          <a:prstGeom prst="rect">
            <a:avLst/>
          </a:prstGeom>
        </p:spPr>
        <p:txBody>
          <a:bodyPr wrap="square">
            <a:spAutoFit/>
          </a:bodyPr>
          <a:lstStyle/>
          <a:p>
            <a:pPr algn="just">
              <a:lnSpc>
                <a:spcPct val="150000"/>
              </a:lnSpc>
            </a:pPr>
            <a:r>
              <a:rPr lang="fr-FR" sz="4200" dirty="0" smtClean="0">
                <a:latin typeface="Arial" panose="020B0604020202020204" pitchFamily="34" charset="0"/>
                <a:cs typeface="Arial" panose="020B0604020202020204" pitchFamily="34" charset="0"/>
              </a:rPr>
              <a:t>2. </a:t>
            </a:r>
            <a:r>
              <a:rPr lang="fr-FR" sz="4200" dirty="0" err="1" smtClean="0">
                <a:latin typeface="Arial" panose="020B0604020202020204" pitchFamily="34" charset="0"/>
                <a:cs typeface="Arial" panose="020B0604020202020204" pitchFamily="34" charset="0"/>
              </a:rPr>
              <a:t>Quan</a:t>
            </a:r>
            <a:r>
              <a:rPr lang="fr-FR" sz="4200" dirty="0" smtClean="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sát</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hoạt</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động</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của</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các</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dây</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chuyền</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sơ</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chế</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phân</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loại</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tự</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động</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sản</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phẩm</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trồng</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trọt</a:t>
            </a:r>
            <a:r>
              <a:rPr lang="fr-FR" sz="4200" dirty="0">
                <a:latin typeface="Arial" panose="020B0604020202020204" pitchFamily="34" charset="0"/>
                <a:cs typeface="Arial" panose="020B0604020202020204" pitchFamily="34" charset="0"/>
              </a:rPr>
              <a:t> ở </a:t>
            </a:r>
            <a:r>
              <a:rPr lang="fr-FR" sz="4200" dirty="0" err="1">
                <a:latin typeface="Arial" panose="020B0604020202020204" pitchFamily="34" charset="0"/>
                <a:cs typeface="Arial" panose="020B0604020202020204" pitchFamily="34" charset="0"/>
              </a:rPr>
              <a:t>Hình</a:t>
            </a:r>
            <a:r>
              <a:rPr lang="fr-FR" sz="4200" dirty="0">
                <a:latin typeface="Arial" panose="020B0604020202020204" pitchFamily="34" charset="0"/>
                <a:cs typeface="Arial" panose="020B0604020202020204" pitchFamily="34" charset="0"/>
              </a:rPr>
              <a:t> 18.2, </a:t>
            </a:r>
            <a:r>
              <a:rPr lang="fr-FR" sz="4200" dirty="0" err="1">
                <a:latin typeface="Arial" panose="020B0604020202020204" pitchFamily="34" charset="0"/>
                <a:cs typeface="Arial" panose="020B0604020202020204" pitchFamily="34" charset="0"/>
              </a:rPr>
              <a:t>Hình</a:t>
            </a:r>
            <a:r>
              <a:rPr lang="fr-FR" sz="4200" dirty="0">
                <a:latin typeface="Arial" panose="020B0604020202020204" pitchFamily="34" charset="0"/>
                <a:cs typeface="Arial" panose="020B0604020202020204" pitchFamily="34" charset="0"/>
              </a:rPr>
              <a:t> 18.3 </a:t>
            </a:r>
            <a:r>
              <a:rPr lang="fr-FR" sz="4200" dirty="0" err="1">
                <a:latin typeface="Arial" panose="020B0604020202020204" pitchFamily="34" charset="0"/>
                <a:cs typeface="Arial" panose="020B0604020202020204" pitchFamily="34" charset="0"/>
              </a:rPr>
              <a:t>và</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cho</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biết</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mục</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đích</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và</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kết</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quả</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cần</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đạt</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của</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mỗi</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công</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đoạn</a:t>
            </a:r>
            <a:r>
              <a:rPr lang="fr-FR" sz="4200" dirty="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048" y="3013792"/>
            <a:ext cx="6861907" cy="30808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323" y="6515100"/>
            <a:ext cx="6881632" cy="2656068"/>
          </a:xfrm>
          <a:prstGeom prst="rect">
            <a:avLst/>
          </a:prstGeom>
        </p:spPr>
      </p:pic>
    </p:spTree>
    <p:extLst>
      <p:ext uri="{BB962C8B-B14F-4D97-AF65-F5344CB8AC3E}">
        <p14:creationId xmlns:p14="http://schemas.microsoft.com/office/powerpoint/2010/main" val="11912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69084" y="-1303819"/>
            <a:ext cx="7133784" cy="8442348"/>
          </a:xfrm>
          <a:prstGeom prst="rect">
            <a:avLst/>
          </a:prstGeom>
        </p:spPr>
      </p:pic>
      <p:pic>
        <p:nvPicPr>
          <p:cNvPr id="3" name="Picture 3"/>
          <p:cNvPicPr>
            <a:picLocks noChangeAspect="1"/>
          </p:cNvPicPr>
          <p:nvPr/>
        </p:nvPicPr>
        <p:blipFill>
          <a:blip r:embed="rId4"/>
          <a:srcRect t="16641" b="65245"/>
          <a:stretch>
            <a:fillRect/>
          </a:stretch>
        </p:blipFill>
        <p:spPr>
          <a:xfrm>
            <a:off x="0" y="8559020"/>
            <a:ext cx="18288000" cy="1727979"/>
          </a:xfrm>
          <a:prstGeom prst="rect">
            <a:avLst/>
          </a:prstGeom>
        </p:spPr>
      </p:pic>
      <p:grpSp>
        <p:nvGrpSpPr>
          <p:cNvPr id="34" name="Group 33"/>
          <p:cNvGrpSpPr/>
          <p:nvPr/>
        </p:nvGrpSpPr>
        <p:grpSpPr>
          <a:xfrm>
            <a:off x="8550633" y="7965653"/>
            <a:ext cx="1186733" cy="1186733"/>
            <a:chOff x="8414467" y="7476083"/>
            <a:chExt cx="1459066" cy="1459066"/>
          </a:xfrm>
        </p:grpSpPr>
        <p:grpSp>
          <p:nvGrpSpPr>
            <p:cNvPr id="4" name="Group 4"/>
            <p:cNvGrpSpPr/>
            <p:nvPr/>
          </p:nvGrpSpPr>
          <p:grpSpPr>
            <a:xfrm>
              <a:off x="8414467" y="7476083"/>
              <a:ext cx="1459066" cy="145906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9F05"/>
              </a:solidFill>
            </p:spPr>
          </p:sp>
        </p:grpSp>
        <p:sp>
          <p:nvSpPr>
            <p:cNvPr id="6" name="AutoShape 6"/>
            <p:cNvSpPr/>
            <p:nvPr/>
          </p:nvSpPr>
          <p:spPr>
            <a:xfrm rot="5400000">
              <a:off x="8858246" y="8205615"/>
              <a:ext cx="571508" cy="0"/>
            </a:xfrm>
            <a:prstGeom prst="line">
              <a:avLst/>
            </a:prstGeom>
            <a:ln w="76200" cap="rnd">
              <a:solidFill>
                <a:srgbClr val="FFFFFF"/>
              </a:solidFill>
              <a:prstDash val="solid"/>
              <a:headEnd type="none" w="sm" len="sm"/>
              <a:tailEnd type="arrow" w="med" len="sm"/>
            </a:ln>
          </p:spPr>
        </p:sp>
      </p:grpSp>
      <p:pic>
        <p:nvPicPr>
          <p:cNvPr id="35" name="Picture 3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8906" y="266700"/>
            <a:ext cx="12072494" cy="4892352"/>
          </a:xfrm>
          <a:prstGeom prst="rect">
            <a:avLst/>
          </a:prstGeom>
        </p:spPr>
      </p:pic>
      <p:sp>
        <p:nvSpPr>
          <p:cNvPr id="38" name="Rectangle 37"/>
          <p:cNvSpPr/>
          <p:nvPr/>
        </p:nvSpPr>
        <p:spPr>
          <a:xfrm>
            <a:off x="2147029" y="5527275"/>
            <a:ext cx="13656248" cy="2123658"/>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Ứng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robot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tuệ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hoạch</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dưa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chuột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a:t>
            </a:r>
            <a:r>
              <a:rPr lang="en-US" sz="4400" dirty="0">
                <a:latin typeface="Arial" panose="020B0604020202020204" pitchFamily="34" charset="0"/>
                <a:cs typeface="Arial" panose="020B0604020202020204" pitchFamily="34" charset="0"/>
              </a:rPr>
              <a:t>.</a:t>
            </a:r>
          </a:p>
        </p:txBody>
      </p:sp>
      <p:sp>
        <p:nvSpPr>
          <p:cNvPr id="39" name="Circular Arrow 38"/>
          <p:cNvSpPr/>
          <p:nvPr/>
        </p:nvSpPr>
        <p:spPr>
          <a:xfrm rot="17919312" flipH="1">
            <a:off x="1491949" y="3886329"/>
            <a:ext cx="2280988" cy="2148171"/>
          </a:xfrm>
          <a:prstGeom prst="circularArrow">
            <a:avLst>
              <a:gd name="adj1" fmla="val 12500"/>
              <a:gd name="adj2" fmla="val 1142319"/>
              <a:gd name="adj3" fmla="val 20457681"/>
              <a:gd name="adj4" fmla="val 11966107"/>
              <a:gd name="adj5" fmla="val 125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3062</Words>
  <PresentationFormat>Custom</PresentationFormat>
  <Paragraphs>228</Paragraphs>
  <Slides>59</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59</vt:i4>
      </vt:variant>
    </vt:vector>
  </HeadingPairs>
  <TitlesOfParts>
    <vt:vector size="65" baseType="lpstr">
      <vt:lpstr>Arial</vt:lpstr>
      <vt:lpstr>Calibri Light</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2022-11-29T06:42:54Z</dcterms:modified>
  <dc:identifier>DAFRCQQNfo8</dc:identifier>
</cp:coreProperties>
</file>