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11" r:id="rId6"/>
    <p:sldId id="340" r:id="rId7"/>
    <p:sldId id="310" r:id="rId8"/>
    <p:sldId id="343" r:id="rId9"/>
    <p:sldId id="344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00000"/>
    <a:srgbClr val="E0A4A5"/>
    <a:srgbClr val="5E913B"/>
    <a:srgbClr val="CB6466"/>
    <a:srgbClr val="61953D"/>
    <a:srgbClr val="5C8E3A"/>
    <a:srgbClr val="E36427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4" autoAdjust="0"/>
    <p:restoredTop sz="94196" autoAdjust="0"/>
  </p:normalViewPr>
  <p:slideViewPr>
    <p:cSldViewPr snapToGrid="0" showGuides="1">
      <p:cViewPr varScale="1">
        <p:scale>
          <a:sx n="61" d="100"/>
          <a:sy n="61" d="100"/>
        </p:scale>
        <p:origin x="90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certainty and uncertainty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+mn-lt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+mn-lt"/>
                <a:cs typeface="Arial" panose="020B0604020202020204" pitchFamily="34" charset="0"/>
              </a:rPr>
              <a:t> -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3" y="3125942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51562" y="3429000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35729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647543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47902" y="414998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293944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Things of the future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2" y="2424977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</a:t>
            </a:r>
            <a:r>
              <a:rPr lang="en-US" dirty="0" smtClean="0">
                <a:solidFill>
                  <a:schemeClr val="tx1"/>
                </a:solidFill>
              </a:rPr>
              <a:t>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similar </a:t>
            </a:r>
            <a:r>
              <a:rPr lang="en-US" dirty="0" smtClean="0">
                <a:solidFill>
                  <a:schemeClr val="tx1"/>
                </a:solidFill>
              </a:rPr>
              <a:t>conversations.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99086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text and decide </a:t>
            </a:r>
            <a:r>
              <a:rPr lang="en-US" dirty="0" smtClean="0">
                <a:solidFill>
                  <a:schemeClr val="tx1"/>
                </a:solidFill>
              </a:rPr>
              <a:t>in which city you can do the following.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GB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684999"/>
            <a:ext cx="898447" cy="96254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23269" y="2975244"/>
            <a:ext cx="643030" cy="11747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cxnSpLocks/>
            <a:stCxn id="24" idx="3"/>
          </p:cNvCxnSpPr>
          <p:nvPr/>
        </p:nvCxnSpPr>
        <p:spPr>
          <a:xfrm>
            <a:off x="3398635" y="4505089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4" y="541137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79781" y="541137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9827" y="903277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THINGS OF THE FUTURE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7C51DF-0566-63BA-A99E-47330D7E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4" y="2243382"/>
            <a:ext cx="3418432" cy="255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0DB0A-1C60-C52E-AB12-81CB6AE6D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38" y="1647206"/>
            <a:ext cx="3711342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6A0580-3268-1637-9619-545FFBD3B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77" y="4191081"/>
            <a:ext cx="3597866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E105FB-3FFB-3559-FB37-CC2E5CC7A9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-1205" r="25960"/>
          <a:stretch/>
        </p:blipFill>
        <p:spPr bwMode="auto">
          <a:xfrm>
            <a:off x="4561067" y="4191081"/>
            <a:ext cx="2659882" cy="25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29344" y="104917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344" y="93627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56770" y="1074749"/>
            <a:ext cx="620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complete the </a:t>
            </a:r>
            <a:r>
              <a:rPr lang="en-US" sz="2800" b="1" dirty="0" smtClean="0">
                <a:cs typeface="Arial" panose="020B0604020202020204" pitchFamily="34" charset="0"/>
              </a:rPr>
              <a:t>conversations.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21.mp3" descr="Track 21.mp3">
            <a:hlinkClick r:id="" action="ppaction://media"/>
            <a:extLst>
              <a:ext uri="{FF2B5EF4-FFF2-40B4-BE49-F238E27FC236}">
                <a16:creationId xmlns:a16="http://schemas.microsoft.com/office/drawing/2014/main" xmlns="" id="{81803F2B-F874-BF4D-850A-7B41D140E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18934"/>
            <a:ext cx="812800" cy="81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758" y="1369870"/>
            <a:ext cx="116664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1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Minh: </a:t>
            </a:r>
            <a:r>
              <a:rPr lang="en-US" sz="3200" dirty="0" smtClean="0"/>
              <a:t>I </a:t>
            </a:r>
            <a:r>
              <a:rPr lang="en-US" sz="3200" dirty="0"/>
              <a:t>heard that in the future people </a:t>
            </a:r>
            <a:r>
              <a:rPr lang="en-US" sz="3200" dirty="0" smtClean="0"/>
              <a:t>will build </a:t>
            </a:r>
            <a:r>
              <a:rPr lang="en-US" sz="3200" dirty="0"/>
              <a:t>cities on the ocean. do </a:t>
            </a:r>
            <a:r>
              <a:rPr lang="en-US" sz="3200" dirty="0" smtClean="0"/>
              <a:t>you think </a:t>
            </a:r>
            <a:r>
              <a:rPr lang="en-US" sz="3200" dirty="0"/>
              <a:t>that will be possible?</a:t>
            </a:r>
            <a:br>
              <a:rPr lang="en-US" sz="3200" dirty="0"/>
            </a:br>
            <a:r>
              <a:rPr lang="en-US" sz="3200" b="1" i="1" dirty="0"/>
              <a:t>Anna: </a:t>
            </a:r>
            <a:r>
              <a:rPr lang="en-US" sz="3200" dirty="0"/>
              <a:t>(1) </a:t>
            </a:r>
            <a:r>
              <a:rPr lang="en-US" sz="3200" dirty="0" smtClean="0"/>
              <a:t>_______________________. </a:t>
            </a:r>
            <a:r>
              <a:rPr lang="en-US" sz="3200" dirty="0"/>
              <a:t>with the help of </a:t>
            </a:r>
            <a:r>
              <a:rPr lang="en-US" sz="3200" dirty="0" smtClean="0"/>
              <a:t>modern technologies</a:t>
            </a:r>
            <a:r>
              <a:rPr lang="en-US" sz="3200" dirty="0"/>
              <a:t>, we can </a:t>
            </a:r>
            <a:r>
              <a:rPr lang="en-US" sz="3200" dirty="0" smtClean="0"/>
              <a:t>build </a:t>
            </a:r>
            <a:r>
              <a:rPr lang="en-US" sz="3200" dirty="0"/>
              <a:t>cities </a:t>
            </a:r>
            <a:r>
              <a:rPr lang="en-US" sz="3200" dirty="0" smtClean="0"/>
              <a:t>on water</a:t>
            </a:r>
            <a:r>
              <a:rPr lang="en-US" sz="3200" dirty="0"/>
              <a:t>, and people can live </a:t>
            </a:r>
            <a:r>
              <a:rPr lang="en-US" sz="3200" dirty="0" smtClean="0"/>
              <a:t>there safely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26532"/>
                </a:solidFill>
              </a:rPr>
              <a:t>2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Mike: </a:t>
            </a:r>
            <a:r>
              <a:rPr lang="en-US" sz="3200" dirty="0"/>
              <a:t>do you think the government </a:t>
            </a:r>
            <a:r>
              <a:rPr lang="en-US" sz="3200" dirty="0" smtClean="0"/>
              <a:t>can build </a:t>
            </a:r>
            <a:r>
              <a:rPr lang="en-US" sz="3200" dirty="0"/>
              <a:t>our first smart city in this area?</a:t>
            </a:r>
            <a:br>
              <a:rPr lang="en-US" sz="3200" dirty="0"/>
            </a:br>
            <a:r>
              <a:rPr lang="en-US" sz="3200" b="1" i="1" dirty="0"/>
              <a:t>Long: </a:t>
            </a:r>
            <a:r>
              <a:rPr lang="en-US" sz="3200" dirty="0"/>
              <a:t>(2) </a:t>
            </a:r>
            <a:r>
              <a:rPr lang="en-US" sz="3200" dirty="0" smtClean="0"/>
              <a:t>________________________. smart </a:t>
            </a:r>
            <a:r>
              <a:rPr lang="en-US" sz="3200" dirty="0"/>
              <a:t>technologies </a:t>
            </a:r>
            <a:r>
              <a:rPr lang="en-US" sz="3200" dirty="0" smtClean="0"/>
              <a:t>are very </a:t>
            </a:r>
            <a:r>
              <a:rPr lang="en-US" sz="3200" dirty="0"/>
              <a:t>expensive. we don’t have </a:t>
            </a:r>
            <a:r>
              <a:rPr lang="en-US" sz="3200" dirty="0" smtClean="0"/>
              <a:t>AI experts </a:t>
            </a:r>
            <a:r>
              <a:rPr lang="en-US" sz="3200" dirty="0"/>
              <a:t>either.</a:t>
            </a:r>
            <a:r>
              <a:rPr lang="en-US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6819" y="28260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 </a:t>
            </a:r>
            <a:r>
              <a:rPr lang="en-US" sz="3200" dirty="0">
                <a:solidFill>
                  <a:srgbClr val="00B050"/>
                </a:solidFill>
              </a:rPr>
              <a:t>have no doubt </a:t>
            </a:r>
            <a:r>
              <a:rPr lang="en-US" sz="3200" dirty="0" smtClean="0">
                <a:solidFill>
                  <a:srgbClr val="00B050"/>
                </a:solidFill>
              </a:rPr>
              <a:t>about </a:t>
            </a:r>
            <a:r>
              <a:rPr lang="en-US" sz="3200" dirty="0">
                <a:solidFill>
                  <a:srgbClr val="00B050"/>
                </a:solidFill>
              </a:rPr>
              <a:t>it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5586" y="57531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I’m not really sure about it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015224" y="894025"/>
            <a:ext cx="4161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expressing certainty and uncertainty - YouTube">
            <a:extLst>
              <a:ext uri="{FF2B5EF4-FFF2-40B4-BE49-F238E27FC236}">
                <a16:creationId xmlns:a16="http://schemas.microsoft.com/office/drawing/2014/main" xmlns="" id="{7F71F24F-75D3-207F-40D6-079A52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r="19551" b="2843"/>
          <a:stretch/>
        </p:blipFill>
        <p:spPr bwMode="auto">
          <a:xfrm>
            <a:off x="662411" y="1540356"/>
            <a:ext cx="10950091" cy="5193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Use the models in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</a:rPr>
              <a:t>1</a:t>
            </a:r>
            <a:r>
              <a:rPr lang="en-US" sz="3200" b="1" dirty="0"/>
              <a:t> </a:t>
            </a:r>
            <a:r>
              <a:rPr lang="en-US" sz="2800" b="1" dirty="0"/>
              <a:t>to make similar conversations about these predictions for the future. One of you is Student A, the other is Student B. Use the expressions below to help you.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43979" y="2685912"/>
            <a:ext cx="4522573" cy="2866768"/>
          </a:xfrm>
          <a:prstGeom prst="wedgeRoundRectCallout">
            <a:avLst>
              <a:gd name="adj1" fmla="val -37660"/>
              <a:gd name="adj2" fmla="val 67018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1. Student A thinks we’ll use driverless buses and flying cars. Student B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43351" y="3158471"/>
            <a:ext cx="4782065" cy="2903838"/>
          </a:xfrm>
          <a:prstGeom prst="wedgeRoundRectCallout">
            <a:avLst>
              <a:gd name="adj1" fmla="val -63"/>
              <a:gd name="adj2" fmla="val 630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2. Student B thinks AI robots will do all the household chores. Student A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on page 36 and decide in which city you can do the </a:t>
            </a:r>
            <a:r>
              <a:rPr lang="en-US" sz="2800" b="1" dirty="0" smtClean="0">
                <a:cs typeface="Arial" panose="020B0604020202020204" pitchFamily="34" charset="0"/>
              </a:rPr>
              <a:t>following.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4F6481C-2D4C-E1FB-D360-994EE627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9487"/>
              </p:ext>
            </p:extLst>
          </p:nvPr>
        </p:nvGraphicFramePr>
        <p:xfrm>
          <a:off x="1081185" y="2170483"/>
          <a:ext cx="1030257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069">
                  <a:extLst>
                    <a:ext uri="{9D8B030D-6E8A-4147-A177-3AD203B41FA5}">
                      <a16:colId xmlns:a16="http://schemas.microsoft.com/office/drawing/2014/main" xmlns="" val="2392046357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xmlns="" val="1161664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1. book a parking space via a mobile app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Singapore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2. have a medical check-up online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8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3. use your bank card to pay for travelling on the bus or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underground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29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4. unlock your bike from one station and return it to any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other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station in the city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384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5. use a mobile app to help you choose the best route to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cycle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in the city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5639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A7984D-F80C-4E4A-6C1E-B939CC199113}"/>
              </a:ext>
            </a:extLst>
          </p:cNvPr>
          <p:cNvSpPr txBox="1"/>
          <p:nvPr/>
        </p:nvSpPr>
        <p:spPr>
          <a:xfrm>
            <a:off x="9380784" y="2753325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Toronto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D8DA2C-08D2-5E53-F6AE-D6F264466389}"/>
              </a:ext>
            </a:extLst>
          </p:cNvPr>
          <p:cNvSpPr txBox="1"/>
          <p:nvPr/>
        </p:nvSpPr>
        <p:spPr>
          <a:xfrm>
            <a:off x="9436112" y="3587697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London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98A369-C83F-5300-01FB-21A0233D5258}"/>
              </a:ext>
            </a:extLst>
          </p:cNvPr>
          <p:cNvSpPr txBox="1"/>
          <p:nvPr/>
        </p:nvSpPr>
        <p:spPr>
          <a:xfrm>
            <a:off x="9333485" y="4613449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New York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A44E78-A5B7-C779-16F5-1F6F41AC1E22}"/>
              </a:ext>
            </a:extLst>
          </p:cNvPr>
          <p:cNvSpPr txBox="1"/>
          <p:nvPr/>
        </p:nvSpPr>
        <p:spPr>
          <a:xfrm>
            <a:off x="9012926" y="5639201"/>
            <a:ext cx="26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Copenhagen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E106E7B-195A-2E85-ED1A-F9B527D71D25}"/>
              </a:ext>
            </a:extLst>
          </p:cNvPr>
          <p:cNvSpPr/>
          <p:nvPr/>
        </p:nvSpPr>
        <p:spPr>
          <a:xfrm>
            <a:off x="1703153" y="2299615"/>
            <a:ext cx="8891274" cy="3486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Which of the technologies in the text would you like to have in your city or </a:t>
            </a:r>
            <a:r>
              <a:rPr lang="en-US" sz="4400" dirty="0" err="1">
                <a:solidFill>
                  <a:srgbClr val="000000"/>
                </a:solidFill>
              </a:rPr>
              <a:t>neighbourhood</a:t>
            </a:r>
            <a:r>
              <a:rPr lang="en-US" sz="4400" dirty="0">
                <a:solidFill>
                  <a:srgbClr val="000000"/>
                </a:solidFill>
              </a:rPr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8898</TotalTime>
  <Words>357</Words>
  <Application>Microsoft Office PowerPoint</Application>
  <PresentationFormat>Widescreen</PresentationFormat>
  <Paragraphs>66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175</cp:revision>
  <dcterms:created xsi:type="dcterms:W3CDTF">2020-12-09T02:04:09Z</dcterms:created>
  <dcterms:modified xsi:type="dcterms:W3CDTF">2023-05-04T07:53:40Z</dcterms:modified>
</cp:coreProperties>
</file>