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412" r:id="rId3"/>
    <p:sldId id="302" r:id="rId4"/>
    <p:sldId id="292" r:id="rId5"/>
    <p:sldId id="437" r:id="rId6"/>
    <p:sldId id="438" r:id="rId7"/>
    <p:sldId id="334" r:id="rId8"/>
    <p:sldId id="423" r:id="rId9"/>
    <p:sldId id="446" r:id="rId10"/>
    <p:sldId id="426" r:id="rId11"/>
    <p:sldId id="436" r:id="rId12"/>
    <p:sldId id="441" r:id="rId13"/>
    <p:sldId id="442" r:id="rId14"/>
    <p:sldId id="443" r:id="rId15"/>
    <p:sldId id="413" r:id="rId16"/>
    <p:sldId id="416" r:id="rId17"/>
    <p:sldId id="417" r:id="rId18"/>
    <p:sldId id="427" r:id="rId19"/>
    <p:sldId id="431" r:id="rId20"/>
    <p:sldId id="315" r:id="rId21"/>
    <p:sldId id="444" r:id="rId22"/>
    <p:sldId id="445" r:id="rId23"/>
    <p:sldId id="331" r:id="rId24"/>
    <p:sldId id="295" r:id="rId25"/>
    <p:sldId id="329" r:id="rId26"/>
    <p:sldId id="343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  <p:cmAuthor id="1" name="Rieu Phan Van" initials="RPV" lastIdx="16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4657"/>
  </p:normalViewPr>
  <p:slideViewPr>
    <p:cSldViewPr snapToGrid="0">
      <p:cViewPr varScale="1">
        <p:scale>
          <a:sx n="60" d="100"/>
          <a:sy n="60" d="100"/>
        </p:scale>
        <p:origin x="42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+mn-lt"/>
                <a:cs typeface="+mn-cs"/>
              </a:rPr>
              <a:t>Unit 4 </a:t>
            </a:r>
            <a:r>
              <a:rPr lang="en-US" sz="140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881369" y="24011"/>
            <a:ext cx="240828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4a – Vocab Expansion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645186" y="2321004"/>
            <a:ext cx="742088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  <a:latin typeface="Calibri" pitchFamily="34" charset="0"/>
              </a:rPr>
              <a:t>Unit 4: 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  <a:latin typeface="Calibri" pitchFamily="34" charset="0"/>
              </a:rPr>
              <a:t>Lesson 4a: Reading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  <a:latin typeface="Calibri" pitchFamily="34" charset="0"/>
              </a:rPr>
              <a:t>Page 65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6750" y="3581400"/>
            <a:ext cx="5467350" cy="264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711653"/>
            <a:ext cx="11150048" cy="5311775"/>
          </a:xfrm>
          <a:prstGeom prst="rect">
            <a:avLst/>
          </a:prstGeom>
        </p:spPr>
      </p:pic>
      <p:pic>
        <p:nvPicPr>
          <p:cNvPr id="2" name="CD2 - TRACK 5">
            <a:hlinkClick r:id="" action="ppaction://media"/>
            <a:extLst>
              <a:ext uri="{FF2B5EF4-FFF2-40B4-BE49-F238E27FC236}">
                <a16:creationId xmlns:a16="http://schemas.microsoft.com/office/drawing/2014/main" id="{2D0D5FA6-5ECD-F0A4-DAEB-6A56AB513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2074" y="711652"/>
            <a:ext cx="497367" cy="4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8022" y="3438637"/>
            <a:ext cx="4664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A mechanic repairs cars.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56" y="377359"/>
            <a:ext cx="12021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7 Match the sentences (1-6) to the jobs (A-F) in Exercise 6, then make sentences as in the example.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3" y="1620619"/>
            <a:ext cx="11674632" cy="1891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7943" y="1843315"/>
            <a:ext cx="261257" cy="3773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3330" y="1724224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3330" y="2235202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3330" y="2779491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59235" y="1724224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4284" y="2258761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4284" y="2743817"/>
            <a:ext cx="671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3508" y="4394240"/>
            <a:ext cx="8465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An IT technician repairs software.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3508" y="3909152"/>
            <a:ext cx="4824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A pilot ﬂies planes.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2536" y="4846076"/>
            <a:ext cx="8465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A photographer takes photos.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12536" y="5349843"/>
            <a:ext cx="9339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A game designer designs games for computers.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8022" y="5835594"/>
            <a:ext cx="8465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An engineer designs buildings.</a:t>
            </a:r>
          </a:p>
        </p:txBody>
      </p:sp>
    </p:spTree>
    <p:extLst>
      <p:ext uri="{BB962C8B-B14F-4D97-AF65-F5344CB8AC3E}">
        <p14:creationId xmlns:p14="http://schemas.microsoft.com/office/powerpoint/2010/main" val="241750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00" y="407988"/>
            <a:ext cx="153987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Exercise 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 page 32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99" y="1465553"/>
            <a:ext cx="5708944" cy="20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11" y="1465553"/>
            <a:ext cx="2728480" cy="19891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299" y="4022689"/>
            <a:ext cx="2749757" cy="2087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71" y="3971926"/>
            <a:ext cx="6151419" cy="2188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3799" y="2902962"/>
            <a:ext cx="286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engineer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82938" y="2907795"/>
            <a:ext cx="286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pilot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77479" y="2877582"/>
            <a:ext cx="286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photographer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33798" y="5514284"/>
            <a:ext cx="286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mechanic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4064" y="5529468"/>
            <a:ext cx="3305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game designer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26512" y="5544652"/>
            <a:ext cx="2868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IT technician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69728-985E-033C-FC19-EEE8A1060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116" y="431115"/>
            <a:ext cx="46291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725"/>
            <a:ext cx="2609850" cy="758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2378" y="486109"/>
            <a:ext cx="91222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FrutigerLTStd-Bold"/>
              </a:rPr>
              <a:t>8 Which of the jobs in Exercise 6 will/won’t be in the</a:t>
            </a:r>
          </a:p>
          <a:p>
            <a:r>
              <a:rPr lang="en-US" sz="3000" b="1" dirty="0">
                <a:solidFill>
                  <a:srgbClr val="0070C0"/>
                </a:solidFill>
                <a:latin typeface="FrutigerLTStd-Bold"/>
              </a:rPr>
              <a:t>future? What jobs do you think will be the best jobs of the future? Tell the class.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823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512063" y="893677"/>
            <a:ext cx="5235363" cy="1201514"/>
          </a:xfrm>
          <a:prstGeom prst="wedgeRoundRectCallout">
            <a:avLst>
              <a:gd name="adj1" fmla="val -38558"/>
              <a:gd name="adj2" fmla="val 665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Hi, B. Which of the jobs will be the best in the future?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0" y="893679"/>
            <a:ext cx="5534789" cy="116644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I think IT technicians will be the best job in the future.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35916" y="145064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594217" y="2315253"/>
            <a:ext cx="5153844" cy="1079291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Why?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80941" y="2315253"/>
            <a:ext cx="5507858" cy="107929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Because people are using more</a:t>
            </a:r>
          </a:p>
          <a:p>
            <a:r>
              <a:rPr lang="en-US" sz="3200">
                <a:solidFill>
                  <a:srgbClr val="242021"/>
                </a:solidFill>
              </a:rPr>
              <a:t>software and applications.</a:t>
            </a:r>
            <a:endParaRPr lang="en-US" sz="32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35915" y="278975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517689" y="3759622"/>
            <a:ext cx="5230372" cy="97445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Which of the jobs won’t be in the future?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34718" y="3649677"/>
            <a:ext cx="5554081" cy="10843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</a:t>
            </a:r>
            <a:r>
              <a:rPr lang="en-US" sz="3200">
                <a:solidFill>
                  <a:srgbClr val="242021"/>
                </a:solidFill>
              </a:rPr>
              <a:t>think they’re mechanics </a:t>
            </a:r>
            <a:r>
              <a:rPr lang="en-US" sz="3200" dirty="0">
                <a:solidFill>
                  <a:srgbClr val="242021"/>
                </a:solidFill>
              </a:rPr>
              <a:t>and pilots.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15067" y="412822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B</a:t>
            </a:r>
          </a:p>
        </p:txBody>
      </p:sp>
      <p:sp>
        <p:nvSpPr>
          <p:cNvPr id="14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512063" y="5008130"/>
            <a:ext cx="5153844" cy="1079291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Why?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80940" y="5003022"/>
            <a:ext cx="5507859" cy="10843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Because robots will do their work.</a:t>
            </a:r>
            <a:endParaRPr lang="en-US" sz="3200" dirty="0"/>
          </a:p>
        </p:txBody>
      </p:sp>
      <p:sp>
        <p:nvSpPr>
          <p:cNvPr id="22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94976" y="5438563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15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65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997"/>
            <a:ext cx="3629025" cy="1190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437" y="1861043"/>
            <a:ext cx="11121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9 Design your own droid for a science-fiction film. Decide what the droid will look like and what it can do.</a:t>
            </a:r>
            <a:br>
              <a:rPr lang="en-US" sz="3600" b="1" dirty="0">
                <a:solidFill>
                  <a:srgbClr val="0070C0"/>
                </a:solidFill>
                <a:latin typeface="+mn-lt"/>
              </a:rPr>
            </a:br>
            <a:r>
              <a:rPr lang="en-US" sz="3600" b="1" dirty="0">
                <a:solidFill>
                  <a:srgbClr val="0070C0"/>
                </a:solidFill>
                <a:latin typeface="+mn-lt"/>
              </a:rPr>
              <a:t>Give the droid a name. Present your droid to the class.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1088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238" y="1467098"/>
            <a:ext cx="1160511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7030A0"/>
                </a:solidFill>
                <a:latin typeface="+mj-lt"/>
              </a:rPr>
              <a:t>Design your own droid for a science-fiction film. Decide what the </a:t>
            </a:r>
          </a:p>
          <a:p>
            <a:r>
              <a:rPr lang="en-US" sz="3400" dirty="0">
                <a:solidFill>
                  <a:srgbClr val="7030A0"/>
                </a:solidFill>
                <a:latin typeface="+mj-lt"/>
              </a:rPr>
              <a:t>droid will look like and what it can do. Give the droid a name. Present your droid to the class.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121" y="3999852"/>
            <a:ext cx="8431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000">
                <a:solidFill>
                  <a:srgbClr val="FF0000"/>
                </a:solidFill>
                <a:latin typeface="+mj-lt"/>
              </a:rPr>
              <a:t>In groups.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122" y="4598551"/>
            <a:ext cx="6409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42021"/>
                </a:solidFill>
                <a:latin typeface="+mj-lt"/>
              </a:rPr>
              <a:t>What are you going to do?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7122" y="5247300"/>
            <a:ext cx="9258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Design our own droid, name the droid and present. </a:t>
            </a:r>
            <a:endParaRPr lang="en-US" sz="3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790" y="326771"/>
            <a:ext cx="36695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groups.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7121" y="3316507"/>
            <a:ext cx="96198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42021"/>
                </a:solidFill>
                <a:latin typeface="+mj-lt"/>
              </a:rPr>
              <a:t>Do you work in pairs or in groups?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535" y="454406"/>
            <a:ext cx="26098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7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690" y="380050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While-Speaking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45782" y="1575928"/>
            <a:ext cx="9953132" cy="2967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n-lt"/>
              </a:rPr>
              <a:t>Our droid is called Ultra. It looks like a human. It has two arms and two legs, so it can walk and hold things – but it’s got a square head and square eyes. Ultra can repair spaceships and speak many alien languages.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139757" y="380050"/>
            <a:ext cx="4483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+mj-lt"/>
              </a:rPr>
              <a:t>Suggested Answer Key</a:t>
            </a:r>
          </a:p>
        </p:txBody>
      </p:sp>
    </p:spTree>
    <p:extLst>
      <p:ext uri="{BB962C8B-B14F-4D97-AF65-F5344CB8AC3E}">
        <p14:creationId xmlns:p14="http://schemas.microsoft.com/office/powerpoint/2010/main" val="608643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1668"/>
            <a:ext cx="21133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Post - Speaking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225351" y="305187"/>
            <a:ext cx="9696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10 Find another film with a robot/robots. Write a paragraph</a:t>
            </a:r>
          </a:p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about it (about 60-80 words). Include </a:t>
            </a:r>
            <a:r>
              <a:rPr lang="en-US" sz="3000" b="1" i="1" dirty="0">
                <a:solidFill>
                  <a:srgbClr val="0070C0"/>
                </a:solidFill>
                <a:latin typeface="+mj-lt"/>
              </a:rPr>
              <a:t>the name of the film, the name(s) of the robot(s)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3000" b="1" i="1" dirty="0">
                <a:solidFill>
                  <a:srgbClr val="0070C0"/>
                </a:solidFill>
                <a:latin typeface="+mj-lt"/>
              </a:rPr>
              <a:t>what it/they can do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3761" y="1782515"/>
            <a:ext cx="4483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j-lt"/>
              </a:rPr>
              <a:t>Suggested Answer Key</a:t>
            </a:r>
          </a:p>
        </p:txBody>
      </p:sp>
      <p:sp>
        <p:nvSpPr>
          <p:cNvPr id="3" name="Rectangle 2"/>
          <p:cNvSpPr/>
          <p:nvPr/>
        </p:nvSpPr>
        <p:spPr>
          <a:xfrm>
            <a:off x="607345" y="2428846"/>
            <a:ext cx="10758859" cy="3672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					WALL-E</a:t>
            </a:r>
            <a:br>
              <a:rPr lang="en-US" sz="3600" b="1" dirty="0">
                <a:solidFill>
                  <a:srgbClr val="FF0000"/>
                </a:solidFill>
                <a:latin typeface="+mj-lt"/>
              </a:rPr>
            </a:br>
            <a:r>
              <a:rPr lang="en-US" sz="3200" dirty="0" err="1">
                <a:solidFill>
                  <a:srgbClr val="FF0000"/>
                </a:solidFill>
                <a:latin typeface="+mj-lt"/>
              </a:rPr>
              <a:t>WALL-E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is a robot in the film WALL-E in 2008. It is cute, but it is not very high-tech. Its main job is to clean up rubbish. It can collect rubbish and make square blocks of rubbish. In the film, WALL-E goes on an adventure in space with another robot. He ends up saving the human race! </a:t>
            </a:r>
          </a:p>
        </p:txBody>
      </p:sp>
    </p:spTree>
    <p:extLst>
      <p:ext uri="{BB962C8B-B14F-4D97-AF65-F5344CB8AC3E}">
        <p14:creationId xmlns:p14="http://schemas.microsoft.com/office/powerpoint/2010/main" val="38577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41513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25489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5551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10398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50298" y="3937515"/>
            <a:ext cx="3256378" cy="6624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93" y="494145"/>
            <a:ext cx="422777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0750" y="2107267"/>
            <a:ext cx="9696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In pairs, ask and answer about your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favourite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film with </a:t>
            </a:r>
          </a:p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a robot.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05971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9" y="932742"/>
            <a:ext cx="759004" cy="4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9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893679"/>
            <a:ext cx="5153844" cy="1200184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Hi, B. What is your </a:t>
            </a:r>
            <a:r>
              <a:rPr lang="en-US" sz="3200" dirty="0" err="1">
                <a:solidFill>
                  <a:schemeClr val="bg1"/>
                </a:solidFill>
              </a:rPr>
              <a:t>favourite</a:t>
            </a:r>
            <a:r>
              <a:rPr lang="en-US" sz="3200" dirty="0">
                <a:solidFill>
                  <a:schemeClr val="bg1"/>
                </a:solidFill>
              </a:rPr>
              <a:t> film with a robot?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44099"/>
            <a:ext cx="4986233" cy="120018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I like </a:t>
            </a:r>
            <a:r>
              <a:rPr lang="en-US" sz="3200" i="1" dirty="0">
                <a:solidFill>
                  <a:srgbClr val="242021"/>
                </a:solidFill>
              </a:rPr>
              <a:t>A Space Odyssey.</a:t>
            </a:r>
            <a:endParaRPr lang="en-US" sz="3200" b="1" i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37116" y="1429592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38302" y="2536634"/>
            <a:ext cx="5178614" cy="1020641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When was it produced</a:t>
            </a:r>
            <a:r>
              <a:rPr lang="en-US" sz="3200" i="0">
                <a:solidFill>
                  <a:schemeClr val="bg1"/>
                </a:solidFill>
                <a:effectLst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34718" y="2298117"/>
            <a:ext cx="5043507" cy="116676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242021"/>
                </a:solidFill>
              </a:rPr>
              <a:t>In 2001.</a:t>
            </a:r>
            <a:endParaRPr lang="en-US" sz="32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35916" y="287867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38302" y="3915600"/>
            <a:ext cx="5129052" cy="103805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What can robots do?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10" y="3686475"/>
            <a:ext cx="5024215" cy="146942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242021"/>
              </a:solidFill>
            </a:endParaRPr>
          </a:p>
          <a:p>
            <a:r>
              <a:rPr lang="en-US" sz="3200" dirty="0">
                <a:solidFill>
                  <a:srgbClr val="242021"/>
                </a:solidFill>
              </a:rPr>
              <a:t>They are brilliant and wonderful human in their actions.</a:t>
            </a:r>
            <a:br>
              <a:rPr lang="en-US" sz="3200" dirty="0">
                <a:solidFill>
                  <a:srgbClr val="242021"/>
                </a:solidFill>
              </a:rPr>
            </a:br>
            <a:endParaRPr lang="en-US" sz="32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10302" y="442021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B</a:t>
            </a:r>
          </a:p>
        </p:txBody>
      </p:sp>
      <p:sp>
        <p:nvSpPr>
          <p:cNvPr id="15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07970" y="5219699"/>
            <a:ext cx="5129052" cy="1038054"/>
          </a:xfrm>
          <a:prstGeom prst="wedgeRoundRectCallout">
            <a:avLst>
              <a:gd name="adj1" fmla="val -39038"/>
              <a:gd name="adj2" fmla="val 607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What do you think about the film?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86331" y="556665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10" y="5240734"/>
            <a:ext cx="5024215" cy="1017020"/>
          </a:xfrm>
          <a:prstGeom prst="wedgeRoundRectCallout">
            <a:avLst>
              <a:gd name="adj1" fmla="val 42171"/>
              <a:gd name="adj2" fmla="val 665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rgbClr val="242021"/>
              </a:solidFill>
            </a:endParaRPr>
          </a:p>
          <a:p>
            <a:r>
              <a:rPr lang="en-US" sz="3200">
                <a:solidFill>
                  <a:srgbClr val="242021"/>
                </a:solidFill>
              </a:rPr>
              <a:t>It’s great.</a:t>
            </a:r>
            <a:br>
              <a:rPr lang="en-US" sz="3200">
                <a:solidFill>
                  <a:srgbClr val="242021"/>
                </a:solidFill>
              </a:rPr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17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5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IT technician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photographer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engineer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mechanic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game designer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pilot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Speaking: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develop creativity.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Writing: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develop observation and collection skills.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32).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66 SB).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 28)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develop speaking and writing skills.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learn and use some vocabulary related to the topic.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305971"/>
            <a:ext cx="13419993" cy="6100454"/>
            <a:chOff x="0" y="305971"/>
            <a:chExt cx="13419993" cy="61004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241" y="1126835"/>
              <a:ext cx="9670285" cy="40743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20049" y="397217"/>
              <a:ext cx="6303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Match the words with correct pictures</a:t>
              </a:r>
              <a:r>
                <a:rPr lang="en-US" sz="3200" dirty="0">
                  <a:solidFill>
                    <a:srgbClr val="0070C0"/>
                  </a:solidFill>
                  <a:latin typeface="+mj-lt"/>
                </a:rPr>
                <a:t>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305971"/>
              <a:ext cx="343388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Work in pairs.</a:t>
              </a:r>
              <a:endParaRPr lang="en-US" sz="44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5" name="Picture 2" descr="Free Speech bubble 1195466 PNG with Transparent Backgrou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045" y="448640"/>
              <a:ext cx="759004" cy="4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31434" y="5359985"/>
              <a:ext cx="1238855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>
                  <a:latin typeface="+mj-lt"/>
                  <a:ea typeface="Times New Roman" panose="02020603050405020304" pitchFamily="18" charset="0"/>
                </a:rPr>
                <a:t>IT technician		game designer		photographer</a:t>
              </a:r>
            </a:p>
            <a:p>
              <a:r>
                <a:rPr lang="en-US" sz="3100">
                  <a:latin typeface="+mj-lt"/>
                  <a:ea typeface="Times New Roman" panose="02020603050405020304" pitchFamily="18" charset="0"/>
                </a:rPr>
                <a:t>engineer			pilot				mechanic</a:t>
              </a:r>
              <a:endParaRPr lang="en-US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501240" y="2460852"/>
              <a:ext cx="1441985" cy="3299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114925" y="2481943"/>
              <a:ext cx="981074" cy="3088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53747" y="3123803"/>
              <a:ext cx="1364342" cy="2322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425997" y="2481944"/>
              <a:ext cx="1111703" cy="3088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01238" y="4719999"/>
              <a:ext cx="1539141" cy="2758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265518" y="4666659"/>
              <a:ext cx="535207" cy="3292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998559" y="4666659"/>
              <a:ext cx="1539141" cy="3292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55972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411"/>
            <a:ext cx="12200510" cy="5140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857" y="425734"/>
            <a:ext cx="194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+mj-lt"/>
              </a:rPr>
              <a:t>ANSWERS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2925" y="2559326"/>
            <a:ext cx="1718075" cy="308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710471" y="2559326"/>
            <a:ext cx="1257300" cy="3709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53747" y="3123803"/>
            <a:ext cx="1364342" cy="2322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815707" y="2538892"/>
            <a:ext cx="1461893" cy="3887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34983" y="5327397"/>
            <a:ext cx="2143123" cy="4275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917506" y="5336987"/>
            <a:ext cx="809158" cy="391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398000" y="5310684"/>
            <a:ext cx="1879600" cy="4442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5818" y="2443034"/>
            <a:ext cx="2032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IT technician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6146" y="2451836"/>
            <a:ext cx="1471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engineer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53808" y="2443034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mechanic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8712" y="5271185"/>
            <a:ext cx="231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game designer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79957" y="5279541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pilot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53753" y="5271185"/>
            <a:ext cx="219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photographer</a:t>
            </a:r>
            <a:endParaRPr lang="en-US" sz="280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75033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3" name="TextBox 13"/>
          <p:cNvSpPr txBox="1"/>
          <p:nvPr/>
        </p:nvSpPr>
        <p:spPr>
          <a:xfrm>
            <a:off x="255588" y="1457322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+mj-lt"/>
              </a:rPr>
              <a:t>IT technician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aɪti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tekˈnɪʃən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kỹ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88" y="2180782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+mj-lt"/>
              </a:rPr>
              <a:t>photographer</a:t>
            </a:r>
            <a:r>
              <a:rPr lang="en-US" sz="3200" dirty="0">
                <a:latin typeface="+mj-lt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fəˈtɒɡrəfər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người chụp ảnh, nhiếp ảnh gia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ttechnici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95534" y="645105"/>
            <a:ext cx="609600" cy="609600"/>
          </a:xfrm>
          <a:prstGeom prst="rect">
            <a:avLst/>
          </a:prstGeom>
        </p:spPr>
      </p:pic>
      <p:pic>
        <p:nvPicPr>
          <p:cNvPr id="9" name="photograp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3653" y="62537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587" y="293665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+mj-lt"/>
              </a:rPr>
              <a:t>engineer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endʒɪˈnɪər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sư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86" y="3705521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+mj-lt"/>
              </a:rPr>
              <a:t>mechanic</a:t>
            </a:r>
            <a:r>
              <a:rPr lang="en-US" sz="3200">
                <a:latin typeface="+mj-lt"/>
              </a:rPr>
              <a:t> 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/məˈkænɪk/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thợ máy, công nhân cơ khí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86" y="4488608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+mj-lt"/>
              </a:rPr>
              <a:t>game designer</a:t>
            </a:r>
            <a:r>
              <a:rPr lang="en-US" sz="3200" dirty="0">
                <a:latin typeface="+mj-lt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ɡeɪm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dɪˈzaɪnər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(n.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phr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)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người thiết kế trò chơi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586" y="527169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+mj-lt"/>
              </a:rPr>
              <a:t>pilot</a:t>
            </a:r>
            <a:r>
              <a:rPr lang="en-US" sz="3200">
                <a:latin typeface="+mj-lt"/>
              </a:rPr>
              <a:t> 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/ˈpaɪlət/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phi công</a:t>
            </a:r>
          </a:p>
        </p:txBody>
      </p:sp>
      <p:pic>
        <p:nvPicPr>
          <p:cNvPr id="2" name="engine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7341" y="652365"/>
            <a:ext cx="609600" cy="609600"/>
          </a:xfrm>
          <a:prstGeom prst="rect">
            <a:avLst/>
          </a:prstGeom>
        </p:spPr>
      </p:pic>
      <p:pic>
        <p:nvPicPr>
          <p:cNvPr id="4" name="game desig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2713" y="609371"/>
            <a:ext cx="609600" cy="609600"/>
          </a:xfrm>
          <a:prstGeom prst="rect">
            <a:avLst/>
          </a:prstGeom>
        </p:spPr>
      </p:pic>
      <p:pic>
        <p:nvPicPr>
          <p:cNvPr id="5" name="mechan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51772" y="624517"/>
            <a:ext cx="609600" cy="609600"/>
          </a:xfrm>
          <a:prstGeom prst="rect">
            <a:avLst/>
          </a:prstGeom>
        </p:spPr>
      </p:pic>
      <p:pic>
        <p:nvPicPr>
          <p:cNvPr id="6" name="pilo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3653" y="624946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09463" y="623659"/>
            <a:ext cx="895190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  <a:latin typeface="+mj-lt"/>
              </a:rPr>
              <a:t>Listen and repeat. Click each phrase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082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/>
        </p:nvSpPr>
        <p:spPr>
          <a:xfrm>
            <a:off x="255588" y="141010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aɪti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tekˈnɪʃən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thuật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thông</a:t>
            </a:r>
            <a:r>
              <a:rPr lang="en-US" sz="3200" dirty="0">
                <a:latin typeface="+mj-lt"/>
              </a:rPr>
              <a:t> tin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88" y="213356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/ fəˈtɒɡrəfər/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người chụp ảnh, nhiếp ảnh gia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ttechnici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95534" y="645105"/>
            <a:ext cx="609600" cy="609600"/>
          </a:xfrm>
          <a:prstGeom prst="rect">
            <a:avLst/>
          </a:prstGeom>
        </p:spPr>
      </p:pic>
      <p:pic>
        <p:nvPicPr>
          <p:cNvPr id="9" name="photograp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3653" y="62537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587" y="2878805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/ˌendʒɪˈnɪər/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kỹ sư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587" y="362707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/məˈkænɪk/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thợ máy, công nhân cơ khí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86" y="4382283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ɡeɪm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dɪˈzaɪnər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người thiết kế trò chơi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586" y="512711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/ˈpaɪlət/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(n)</a:t>
            </a:r>
            <a:r>
              <a:rPr lang="en-US" sz="3200">
                <a:latin typeface="+mj-lt"/>
              </a:rPr>
              <a:t> phi công</a:t>
            </a:r>
          </a:p>
        </p:txBody>
      </p:sp>
      <p:pic>
        <p:nvPicPr>
          <p:cNvPr id="2" name="engine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7341" y="652365"/>
            <a:ext cx="609600" cy="609600"/>
          </a:xfrm>
          <a:prstGeom prst="rect">
            <a:avLst/>
          </a:prstGeom>
        </p:spPr>
      </p:pic>
      <p:pic>
        <p:nvPicPr>
          <p:cNvPr id="4" name="game desig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2713" y="609371"/>
            <a:ext cx="609600" cy="609600"/>
          </a:xfrm>
          <a:prstGeom prst="rect">
            <a:avLst/>
          </a:prstGeom>
        </p:spPr>
      </p:pic>
      <p:pic>
        <p:nvPicPr>
          <p:cNvPr id="5" name="mechan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51772" y="624517"/>
            <a:ext cx="609600" cy="609600"/>
          </a:xfrm>
          <a:prstGeom prst="rect">
            <a:avLst/>
          </a:prstGeom>
        </p:spPr>
      </p:pic>
      <p:pic>
        <p:nvPicPr>
          <p:cNvPr id="6" name="pilo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3653" y="624946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6982" y="500374"/>
            <a:ext cx="1200815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B0F0"/>
                </a:solidFill>
                <a:latin typeface="+mj-lt"/>
              </a:rPr>
              <a:t>Look at the IPA and the meaning of each word to read out the word. </a:t>
            </a:r>
          </a:p>
        </p:txBody>
      </p:sp>
    </p:spTree>
    <p:extLst>
      <p:ext uri="{BB962C8B-B14F-4D97-AF65-F5344CB8AC3E}">
        <p14:creationId xmlns:p14="http://schemas.microsoft.com/office/powerpoint/2010/main" val="5522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11286</TotalTime>
  <Words>918</Words>
  <Application>Microsoft Office PowerPoint</Application>
  <PresentationFormat>Widescreen</PresentationFormat>
  <Paragraphs>130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FrutigerLTStd-Bold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358</cp:revision>
  <dcterms:created xsi:type="dcterms:W3CDTF">2020-12-08T03:17:05Z</dcterms:created>
  <dcterms:modified xsi:type="dcterms:W3CDTF">2022-12-19T14:18:17Z</dcterms:modified>
</cp:coreProperties>
</file>