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57" r:id="rId5"/>
    <p:sldId id="262" r:id="rId6"/>
    <p:sldId id="290" r:id="rId7"/>
    <p:sldId id="291" r:id="rId8"/>
    <p:sldId id="292" r:id="rId9"/>
    <p:sldId id="293" r:id="rId10"/>
    <p:sldId id="294" r:id="rId11"/>
    <p:sldId id="272" r:id="rId12"/>
    <p:sldId id="295" r:id="rId13"/>
    <p:sldId id="296" r:id="rId14"/>
    <p:sldId id="297" r:id="rId15"/>
    <p:sldId id="298" r:id="rId16"/>
    <p:sldId id="299" r:id="rId17"/>
    <p:sldId id="258" r:id="rId18"/>
    <p:sldId id="259" r:id="rId19"/>
    <p:sldId id="260" r:id="rId20"/>
    <p:sldId id="265" r:id="rId21"/>
    <p:sldId id="261" r:id="rId22"/>
    <p:sldId id="300" r:id="rId23"/>
    <p:sldId id="263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722D-92A7-3CF1-A09A-1919EED2E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F2A1E-0F23-803E-AC49-73B830E6B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DD216-F97C-A6AA-6AF8-202CECDF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27AF-E552-ED10-A25C-ECCDAB5C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2DE04-EB89-B52F-6954-6EEA7CD1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BD4B-EA91-2891-8E88-40203E0A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93399-DF7E-9916-DC3B-A842B2922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B8A0E-7258-C7FF-0A62-32EDCFDD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96968-6114-FF41-DB95-B4149D21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1039-78AA-EDD7-71AA-BA2EC75F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BA696-658D-7457-5160-B6AAF1A35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05DF2-CBED-708D-E326-9950FF083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AA1A4-1851-92C3-0FA0-9E33736A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AC1EA-5864-E75B-2FAB-94CB4E28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7F625-D43D-D310-4E84-2AF0A1E1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9F21-EC7C-19BE-E7B8-B9004C94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79BA-9820-1613-6BCC-4FCEABBE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C03DC-F292-4ACA-23D5-7B4FDCD9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4763D-ED0D-B84B-739B-BEF84884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615DC-1A5C-2599-1198-0F4A87D5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716-4107-C4E9-9208-49323E78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C7249-BAF7-8753-7D46-83946F25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D1D31-BDE5-C7B6-0BEC-13084A7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2A4B9-1D54-46A9-2C79-010DF64B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BF1AC-4096-0FF4-DC9E-88E5F8C1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AA72-84A9-7F5B-6B7C-6209FA58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50BE-C7EB-7C39-A17F-E01E3E47A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BD192-ED4E-29F6-A1B1-2491FC8F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51BA3-17D6-FD67-BD85-45B1E05C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8F413-1ECB-9794-B638-02EC344F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3492D-5189-4A50-F10E-B875A2A8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F6B6-9818-DF15-2A7D-89401DA4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4597E-F654-65B3-8271-E7B2B9B43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CCEC8-3783-BB81-7CFE-2820E76C0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774E5-60B2-695D-192F-33EF8203F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D30E2-0B6A-3DB0-1340-4D03D0117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118F2-11C6-0F1C-7E75-E1E7F207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60F0E-AE0E-78FD-64E0-C9A45B90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00EFB-3BCE-C223-FDD8-0406C08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4934-6C68-F309-D100-962F61A1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E5B79-C2F2-40D7-16B7-7FE0FE14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20040-2852-47E4-2865-59A6DEB5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74828-FD4A-5E34-EBFE-168BA21C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7C40D-62DA-2851-140A-C05EBD58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5BE5B-18E5-0920-BD30-F12A7E6D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88E23-0DC9-0BAB-5DE1-5397101C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D8F4-21A5-1670-F124-8D0C07FE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4EAC-2D7D-CB73-5167-EF54B67D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B43BF-5800-F15E-4D5C-5C1A09991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688CE-E051-ADCC-C7B7-8EB6DAF7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A3EFA-8F24-B774-645A-D278FC92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375F0-C7EF-3F7E-3B49-2B16840C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2524-8685-D470-F11B-644D3F8A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0501F-EE0D-9EE3-607B-DC36C0997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4406C-D215-2CAF-7392-03BF1EDFC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80EB6-9C54-C6F3-10D2-2AEEC936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79EDD-EF6C-FC07-9BC0-1E21625D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EDF2-2EE0-8037-40DE-8EA75B26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D6DA1-DF33-D7EF-72FA-20B9F397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DCE11-982F-25EB-B79F-8803E52C2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97601-B42A-9504-EA37-BD75CBC27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47E8-27C0-43B0-9801-86EC39BC49A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FC625-4F79-06CF-CE73-FC8C6A1F4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1269-FB82-9C39-4F42-14FE768D0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CEC8C-14B5-42E3-B2F1-2598171AD38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B863BF-5DF1-3702-9834-8E1D481746DB}"/>
              </a:ext>
            </a:extLst>
          </p:cNvPr>
          <p:cNvGrpSpPr/>
          <p:nvPr userDrawn="1"/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4DCBA1-5437-7723-F060-DCBF13D066F4}"/>
                </a:ext>
              </a:extLst>
            </p:cNvPr>
            <p:cNvGrpSpPr/>
            <p:nvPr userDrawn="1"/>
          </p:nvGrpSpPr>
          <p:grpSpPr>
            <a:xfrm>
              <a:off x="0" y="304800"/>
              <a:ext cx="12191998" cy="6400800"/>
              <a:chOff x="0" y="304800"/>
              <a:chExt cx="12191998" cy="6400800"/>
            </a:xfrm>
          </p:grpSpPr>
          <p:sp>
            <p:nvSpPr>
              <p:cNvPr id="46" name="Line 5">
                <a:extLst>
                  <a:ext uri="{FF2B5EF4-FFF2-40B4-BE49-F238E27FC236}">
                    <a16:creationId xmlns:a16="http://schemas.microsoft.com/office/drawing/2014/main" id="{A6DC669F-FC54-5D7C-1959-F1A6243D1284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3048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6">
                <a:extLst>
                  <a:ext uri="{FF2B5EF4-FFF2-40B4-BE49-F238E27FC236}">
                    <a16:creationId xmlns:a16="http://schemas.microsoft.com/office/drawing/2014/main" id="{7F30A397-63C0-24C7-2F36-7B2FE777A39D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6096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7">
                <a:extLst>
                  <a:ext uri="{FF2B5EF4-FFF2-40B4-BE49-F238E27FC236}">
                    <a16:creationId xmlns:a16="http://schemas.microsoft.com/office/drawing/2014/main" id="{C54351E8-505E-5E02-9495-72007FC94521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9144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8">
                <a:extLst>
                  <a:ext uri="{FF2B5EF4-FFF2-40B4-BE49-F238E27FC236}">
                    <a16:creationId xmlns:a16="http://schemas.microsoft.com/office/drawing/2014/main" id="{4978CE34-F16F-BC55-B294-BEC5ED6002C8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12192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9">
                <a:extLst>
                  <a:ext uri="{FF2B5EF4-FFF2-40B4-BE49-F238E27FC236}">
                    <a16:creationId xmlns:a16="http://schemas.microsoft.com/office/drawing/2014/main" id="{124C7997-B1BA-39F1-EF12-DFE92A938651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15240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0">
                <a:extLst>
                  <a:ext uri="{FF2B5EF4-FFF2-40B4-BE49-F238E27FC236}">
                    <a16:creationId xmlns:a16="http://schemas.microsoft.com/office/drawing/2014/main" id="{FD375CFB-CA55-A125-D58D-73AADF73C682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18288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1">
                <a:extLst>
                  <a:ext uri="{FF2B5EF4-FFF2-40B4-BE49-F238E27FC236}">
                    <a16:creationId xmlns:a16="http://schemas.microsoft.com/office/drawing/2014/main" id="{DFC4BEF4-FA2F-68A6-B20D-377F8C17DD3E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21336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2">
                <a:extLst>
                  <a:ext uri="{FF2B5EF4-FFF2-40B4-BE49-F238E27FC236}">
                    <a16:creationId xmlns:a16="http://schemas.microsoft.com/office/drawing/2014/main" id="{9BBD6245-F6B4-C069-81FC-CD2E2CA7057A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24384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3">
                <a:extLst>
                  <a:ext uri="{FF2B5EF4-FFF2-40B4-BE49-F238E27FC236}">
                    <a16:creationId xmlns:a16="http://schemas.microsoft.com/office/drawing/2014/main" id="{711B1BEB-C5F5-E57C-8FAE-824944BC4CC1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27432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14">
                <a:extLst>
                  <a:ext uri="{FF2B5EF4-FFF2-40B4-BE49-F238E27FC236}">
                    <a16:creationId xmlns:a16="http://schemas.microsoft.com/office/drawing/2014/main" id="{154BF5C9-B9E5-EA25-2384-BC7DF84532C2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30480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5">
                <a:extLst>
                  <a:ext uri="{FF2B5EF4-FFF2-40B4-BE49-F238E27FC236}">
                    <a16:creationId xmlns:a16="http://schemas.microsoft.com/office/drawing/2014/main" id="{FE0F4E98-5088-24EC-CFE8-DBAE331FDAD6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33528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16">
                <a:extLst>
                  <a:ext uri="{FF2B5EF4-FFF2-40B4-BE49-F238E27FC236}">
                    <a16:creationId xmlns:a16="http://schemas.microsoft.com/office/drawing/2014/main" id="{57FC4BB2-AC1A-0BEB-8CEF-8EBC4E3DC347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36576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7">
                <a:extLst>
                  <a:ext uri="{FF2B5EF4-FFF2-40B4-BE49-F238E27FC236}">
                    <a16:creationId xmlns:a16="http://schemas.microsoft.com/office/drawing/2014/main" id="{1C75CB84-04B6-7A55-75F3-DAA4F339CC9F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39624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18">
                <a:extLst>
                  <a:ext uri="{FF2B5EF4-FFF2-40B4-BE49-F238E27FC236}">
                    <a16:creationId xmlns:a16="http://schemas.microsoft.com/office/drawing/2014/main" id="{2CFEA332-42CE-C985-2F8A-65A4B1B63B00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42672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19">
                <a:extLst>
                  <a:ext uri="{FF2B5EF4-FFF2-40B4-BE49-F238E27FC236}">
                    <a16:creationId xmlns:a16="http://schemas.microsoft.com/office/drawing/2014/main" id="{C880EB02-6D3D-BBA2-541E-064DD5FD4777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45720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0">
                <a:extLst>
                  <a:ext uri="{FF2B5EF4-FFF2-40B4-BE49-F238E27FC236}">
                    <a16:creationId xmlns:a16="http://schemas.microsoft.com/office/drawing/2014/main" id="{E33035A9-EAAF-9089-4A51-375039FB6DB6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48768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1">
                <a:extLst>
                  <a:ext uri="{FF2B5EF4-FFF2-40B4-BE49-F238E27FC236}">
                    <a16:creationId xmlns:a16="http://schemas.microsoft.com/office/drawing/2014/main" id="{6970B2B1-14C0-0D5A-EB73-90878A60BE8A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51816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22">
                <a:extLst>
                  <a:ext uri="{FF2B5EF4-FFF2-40B4-BE49-F238E27FC236}">
                    <a16:creationId xmlns:a16="http://schemas.microsoft.com/office/drawing/2014/main" id="{48AC6F6D-048D-333A-A976-DB90122A7F86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54864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23">
                <a:extLst>
                  <a:ext uri="{FF2B5EF4-FFF2-40B4-BE49-F238E27FC236}">
                    <a16:creationId xmlns:a16="http://schemas.microsoft.com/office/drawing/2014/main" id="{A737DC48-8919-4DD5-1FAD-094E484FDCF1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57912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24">
                <a:extLst>
                  <a:ext uri="{FF2B5EF4-FFF2-40B4-BE49-F238E27FC236}">
                    <a16:creationId xmlns:a16="http://schemas.microsoft.com/office/drawing/2014/main" id="{4EB826D1-513F-408D-4613-59364564E2A7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60960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5">
                <a:extLst>
                  <a:ext uri="{FF2B5EF4-FFF2-40B4-BE49-F238E27FC236}">
                    <a16:creationId xmlns:a16="http://schemas.microsoft.com/office/drawing/2014/main" id="{EEEB8867-C217-576D-1872-04546F09EF98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64008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6">
                <a:extLst>
                  <a:ext uri="{FF2B5EF4-FFF2-40B4-BE49-F238E27FC236}">
                    <a16:creationId xmlns:a16="http://schemas.microsoft.com/office/drawing/2014/main" id="{6AA110FA-D21D-75E5-513F-0776E3F70337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>
                <a:off x="0" y="6705600"/>
                <a:ext cx="12191998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9F4052-F346-9CD1-468D-E87D68A70F15}"/>
                </a:ext>
              </a:extLst>
            </p:cNvPr>
            <p:cNvGrpSpPr/>
            <p:nvPr userDrawn="1"/>
          </p:nvGrpSpPr>
          <p:grpSpPr>
            <a:xfrm>
              <a:off x="406400" y="0"/>
              <a:ext cx="11785598" cy="6858000"/>
              <a:chOff x="406400" y="0"/>
              <a:chExt cx="11785598" cy="6858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413091-F625-E69A-F13B-1AEA24997B13}"/>
                  </a:ext>
                </a:extLst>
              </p:cNvPr>
              <p:cNvGrpSpPr/>
              <p:nvPr/>
            </p:nvGrpSpPr>
            <p:grpSpPr>
              <a:xfrm>
                <a:off x="406400" y="0"/>
                <a:ext cx="11379198" cy="6858000"/>
                <a:chOff x="406400" y="0"/>
                <a:chExt cx="11379198" cy="6858000"/>
              </a:xfrm>
            </p:grpSpPr>
            <p:sp>
              <p:nvSpPr>
                <p:cNvPr id="17" name="Line 28">
                  <a:extLst>
                    <a:ext uri="{FF2B5EF4-FFF2-40B4-BE49-F238E27FC236}">
                      <a16:creationId xmlns:a16="http://schemas.microsoft.com/office/drawing/2014/main" id="{29D0C52F-9505-A075-41F4-EA8777491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6400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9">
                  <a:extLst>
                    <a:ext uri="{FF2B5EF4-FFF2-40B4-BE49-F238E27FC236}">
                      <a16:creationId xmlns:a16="http://schemas.microsoft.com/office/drawing/2014/main" id="{A39E16E9-6E3C-A7D0-9794-C440D85A2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812800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30">
                  <a:extLst>
                    <a:ext uri="{FF2B5EF4-FFF2-40B4-BE49-F238E27FC236}">
                      <a16:creationId xmlns:a16="http://schemas.microsoft.com/office/drawing/2014/main" id="{4D59C2C4-8602-0821-49BF-148D0B803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19200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31">
                  <a:extLst>
                    <a:ext uri="{FF2B5EF4-FFF2-40B4-BE49-F238E27FC236}">
                      <a16:creationId xmlns:a16="http://schemas.microsoft.com/office/drawing/2014/main" id="{1122DCF0-35B1-2D86-24FD-E4A02892C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625600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32">
                  <a:extLst>
                    <a:ext uri="{FF2B5EF4-FFF2-40B4-BE49-F238E27FC236}">
                      <a16:creationId xmlns:a16="http://schemas.microsoft.com/office/drawing/2014/main" id="{5FFCC5D9-4C36-9EDA-9DF5-793B2CFF59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032000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33">
                  <a:extLst>
                    <a:ext uri="{FF2B5EF4-FFF2-40B4-BE49-F238E27FC236}">
                      <a16:creationId xmlns:a16="http://schemas.microsoft.com/office/drawing/2014/main" id="{30ED6CB0-9574-BD2D-65FB-33CC3C456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438400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34">
                  <a:extLst>
                    <a:ext uri="{FF2B5EF4-FFF2-40B4-BE49-F238E27FC236}">
                      <a16:creationId xmlns:a16="http://schemas.microsoft.com/office/drawing/2014/main" id="{1AFB5EDC-A7AF-C90D-6D7F-66505DF65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44800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35">
                  <a:extLst>
                    <a:ext uri="{FF2B5EF4-FFF2-40B4-BE49-F238E27FC236}">
                      <a16:creationId xmlns:a16="http://schemas.microsoft.com/office/drawing/2014/main" id="{1538258A-2566-69AB-B28D-2A5F75070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251200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36">
                  <a:extLst>
                    <a:ext uri="{FF2B5EF4-FFF2-40B4-BE49-F238E27FC236}">
                      <a16:creationId xmlns:a16="http://schemas.microsoft.com/office/drawing/2014/main" id="{8FFF3C52-CB02-B6F6-011B-DBE49AB10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6575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37">
                  <a:extLst>
                    <a:ext uri="{FF2B5EF4-FFF2-40B4-BE49-F238E27FC236}">
                      <a16:creationId xmlns:a16="http://schemas.microsoft.com/office/drawing/2014/main" id="{04532BAB-29E9-58C1-FF84-05F78A3472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639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38">
                  <a:extLst>
                    <a:ext uri="{FF2B5EF4-FFF2-40B4-BE49-F238E27FC236}">
                      <a16:creationId xmlns:a16="http://schemas.microsoft.com/office/drawing/2014/main" id="{4060DA55-EBD9-68E5-2A29-E1492A69C4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703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39">
                  <a:extLst>
                    <a:ext uri="{FF2B5EF4-FFF2-40B4-BE49-F238E27FC236}">
                      <a16:creationId xmlns:a16="http://schemas.microsoft.com/office/drawing/2014/main" id="{10F50210-3618-4727-E516-C6B38C16B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8767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40">
                  <a:extLst>
                    <a:ext uri="{FF2B5EF4-FFF2-40B4-BE49-F238E27FC236}">
                      <a16:creationId xmlns:a16="http://schemas.microsoft.com/office/drawing/2014/main" id="{95B12CB4-0C9A-BFE5-39C5-04B7D2652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2831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41">
                  <a:extLst>
                    <a:ext uri="{FF2B5EF4-FFF2-40B4-BE49-F238E27FC236}">
                      <a16:creationId xmlns:a16="http://schemas.microsoft.com/office/drawing/2014/main" id="{46192931-1DD2-9AE5-7735-581E95BF0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6895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42">
                  <a:extLst>
                    <a:ext uri="{FF2B5EF4-FFF2-40B4-BE49-F238E27FC236}">
                      <a16:creationId xmlns:a16="http://schemas.microsoft.com/office/drawing/2014/main" id="{E60A9FF7-3F42-2954-E28A-65786BCC1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60959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43">
                  <a:extLst>
                    <a:ext uri="{FF2B5EF4-FFF2-40B4-BE49-F238E27FC236}">
                      <a16:creationId xmlns:a16="http://schemas.microsoft.com/office/drawing/2014/main" id="{8B026A4B-8168-B6FD-50AE-8B8213024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65023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44">
                  <a:extLst>
                    <a:ext uri="{FF2B5EF4-FFF2-40B4-BE49-F238E27FC236}">
                      <a16:creationId xmlns:a16="http://schemas.microsoft.com/office/drawing/2014/main" id="{AEA1D01B-6CBB-DAA9-020B-144678F577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69087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45">
                  <a:extLst>
                    <a:ext uri="{FF2B5EF4-FFF2-40B4-BE49-F238E27FC236}">
                      <a16:creationId xmlns:a16="http://schemas.microsoft.com/office/drawing/2014/main" id="{13A64738-0C3C-AFF6-419E-DEE1B1FAF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3151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46">
                  <a:extLst>
                    <a:ext uri="{FF2B5EF4-FFF2-40B4-BE49-F238E27FC236}">
                      <a16:creationId xmlns:a16="http://schemas.microsoft.com/office/drawing/2014/main" id="{4EC83976-1C8A-6FD2-EF2F-475060623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7215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47">
                  <a:extLst>
                    <a:ext uri="{FF2B5EF4-FFF2-40B4-BE49-F238E27FC236}">
                      <a16:creationId xmlns:a16="http://schemas.microsoft.com/office/drawing/2014/main" id="{9820FCC8-DC68-B13B-A698-84493A5AA7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81279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48">
                  <a:extLst>
                    <a:ext uri="{FF2B5EF4-FFF2-40B4-BE49-F238E27FC236}">
                      <a16:creationId xmlns:a16="http://schemas.microsoft.com/office/drawing/2014/main" id="{2666DBA4-EC34-7B0A-BEE2-39442D3D0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85343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49">
                  <a:extLst>
                    <a:ext uri="{FF2B5EF4-FFF2-40B4-BE49-F238E27FC236}">
                      <a16:creationId xmlns:a16="http://schemas.microsoft.com/office/drawing/2014/main" id="{BC18985C-1DA7-8A4A-1075-30A84FE6B9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8940799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50">
                  <a:extLst>
                    <a:ext uri="{FF2B5EF4-FFF2-40B4-BE49-F238E27FC236}">
                      <a16:creationId xmlns:a16="http://schemas.microsoft.com/office/drawing/2014/main" id="{E18DE8BE-9E1C-2B73-FACB-800AD2071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347198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51">
                  <a:extLst>
                    <a:ext uri="{FF2B5EF4-FFF2-40B4-BE49-F238E27FC236}">
                      <a16:creationId xmlns:a16="http://schemas.microsoft.com/office/drawing/2014/main" id="{110ADD7A-0743-1CBC-BAA8-C0E1B7EEF8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753598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52">
                  <a:extLst>
                    <a:ext uri="{FF2B5EF4-FFF2-40B4-BE49-F238E27FC236}">
                      <a16:creationId xmlns:a16="http://schemas.microsoft.com/office/drawing/2014/main" id="{BE639B53-BE57-6646-888C-C9CB19309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159998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53">
                  <a:extLst>
                    <a:ext uri="{FF2B5EF4-FFF2-40B4-BE49-F238E27FC236}">
                      <a16:creationId xmlns:a16="http://schemas.microsoft.com/office/drawing/2014/main" id="{DC44E7CE-BF4C-6565-E268-531D781CE7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6398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54">
                  <a:extLst>
                    <a:ext uri="{FF2B5EF4-FFF2-40B4-BE49-F238E27FC236}">
                      <a16:creationId xmlns:a16="http://schemas.microsoft.com/office/drawing/2014/main" id="{168CCC09-D3FB-00BB-1822-F63023062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972798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55">
                  <a:extLst>
                    <a:ext uri="{FF2B5EF4-FFF2-40B4-BE49-F238E27FC236}">
                      <a16:creationId xmlns:a16="http://schemas.microsoft.com/office/drawing/2014/main" id="{C0A4C85F-6CE3-2A88-5DB5-D35620769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379198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56">
                  <a:extLst>
                    <a:ext uri="{FF2B5EF4-FFF2-40B4-BE49-F238E27FC236}">
                      <a16:creationId xmlns:a16="http://schemas.microsoft.com/office/drawing/2014/main" id="{506F12AD-8A52-59C6-236E-E3369EFC2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785598" y="0"/>
                  <a:ext cx="0" cy="6858000"/>
                </a:xfrm>
                <a:prstGeom prst="line">
                  <a:avLst/>
                </a:prstGeom>
                <a:noFill/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Rectangle 57" descr="60%">
                <a:extLst>
                  <a:ext uri="{FF2B5EF4-FFF2-40B4-BE49-F238E27FC236}">
                    <a16:creationId xmlns:a16="http://schemas.microsoft.com/office/drawing/2014/main" id="{F2A0FC7D-0847-1C44-9043-12E10D6860F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470399" y="0"/>
                <a:ext cx="7721599" cy="2190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cs typeface="Tahoma" panose="020B0604030504040204" pitchFamily="34" charset="0"/>
                </a:endParaRPr>
              </a:p>
            </p:txBody>
          </p:sp>
          <p:sp>
            <p:nvSpPr>
              <p:cNvPr id="16" name="Line 76">
                <a:extLst>
                  <a:ext uri="{FF2B5EF4-FFF2-40B4-BE49-F238E27FC236}">
                    <a16:creationId xmlns:a16="http://schemas.microsoft.com/office/drawing/2014/main" id="{36036255-4B43-F0D3-CD99-F5D90C93432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11785598" y="0"/>
                <a:ext cx="0" cy="2362200"/>
              </a:xfrm>
              <a:prstGeom prst="line">
                <a:avLst/>
              </a:prstGeom>
              <a:noFill/>
              <a:ln w="9525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2246E0-AC06-64F4-9ADB-9A530DBE2169}"/>
                </a:ext>
              </a:extLst>
            </p:cNvPr>
            <p:cNvGrpSpPr/>
            <p:nvPr userDrawn="1"/>
          </p:nvGrpSpPr>
          <p:grpSpPr>
            <a:xfrm>
              <a:off x="552450" y="1416050"/>
              <a:ext cx="2379133" cy="2324100"/>
              <a:chOff x="552450" y="1416050"/>
              <a:chExt cx="2379133" cy="2324100"/>
            </a:xfrm>
          </p:grpSpPr>
          <p:sp>
            <p:nvSpPr>
              <p:cNvPr id="11" name="Line 78">
                <a:extLst>
                  <a:ext uri="{FF2B5EF4-FFF2-40B4-BE49-F238E27FC236}">
                    <a16:creationId xmlns:a16="http://schemas.microsoft.com/office/drawing/2014/main" id="{660896BD-CFDA-7D91-C1C3-B2AA9398C40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52450" y="1514638"/>
                <a:ext cx="2379133" cy="0"/>
              </a:xfrm>
              <a:prstGeom prst="line">
                <a:avLst/>
              </a:prstGeom>
              <a:noFill/>
              <a:ln w="9525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79">
                <a:extLst>
                  <a:ext uri="{FF2B5EF4-FFF2-40B4-BE49-F238E27FC236}">
                    <a16:creationId xmlns:a16="http://schemas.microsoft.com/office/drawing/2014/main" id="{3ACD6C1F-43BE-155D-CD0A-577E46AAF90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811051" y="1419282"/>
                <a:ext cx="0" cy="2320868"/>
              </a:xfrm>
              <a:prstGeom prst="line">
                <a:avLst/>
              </a:prstGeom>
              <a:noFill/>
              <a:ln w="9525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80">
                <a:extLst>
                  <a:ext uri="{FF2B5EF4-FFF2-40B4-BE49-F238E27FC236}">
                    <a16:creationId xmlns:a16="http://schemas.microsoft.com/office/drawing/2014/main" id="{FC4F6C0D-10B1-A795-F959-05A50B729A1A}"/>
                  </a:ext>
                </a:extLst>
              </p:cNvPr>
              <p:cNvSpPr>
                <a:spLocks/>
              </p:cNvSpPr>
              <p:nvPr/>
            </p:nvSpPr>
            <p:spPr bwMode="ltGray">
              <a:xfrm flipH="1">
                <a:off x="683906" y="1416050"/>
                <a:ext cx="256446" cy="193944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732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11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9240" y="2402953"/>
            <a:ext cx="9948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BÀI 1: TỌA ĐỘ CỦA VECTƠ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A5AF8-781D-C2A6-249D-A6FA837BFA53}"/>
              </a:ext>
            </a:extLst>
          </p:cNvPr>
          <p:cNvSpPr txBox="1"/>
          <p:nvPr/>
        </p:nvSpPr>
        <p:spPr>
          <a:xfrm>
            <a:off x="399011" y="452971"/>
            <a:ext cx="11504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CHƯƠNG 9: PHƯƠNG PHÁP TỌA ĐỘ</a:t>
            </a:r>
          </a:p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TRONG MẶT PHẲNG</a:t>
            </a:r>
          </a:p>
        </p:txBody>
      </p:sp>
      <p:grpSp>
        <p:nvGrpSpPr>
          <p:cNvPr id="9" name="组合 16">
            <a:extLst>
              <a:ext uri="{FF2B5EF4-FFF2-40B4-BE49-F238E27FC236}">
                <a16:creationId xmlns:a16="http://schemas.microsoft.com/office/drawing/2014/main" id="{C3AFBDA6-C30B-847D-B175-B5E9AF21F685}"/>
              </a:ext>
            </a:extLst>
          </p:cNvPr>
          <p:cNvGrpSpPr/>
          <p:nvPr/>
        </p:nvGrpSpPr>
        <p:grpSpPr>
          <a:xfrm>
            <a:off x="4588625" y="3978438"/>
            <a:ext cx="6949440" cy="768004"/>
            <a:chOff x="2561594" y="2339371"/>
            <a:chExt cx="6949440" cy="768004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82ADCAF-EC9E-BE79-24FE-62C42D2E79BC}"/>
                </a:ext>
              </a:extLst>
            </p:cNvPr>
            <p:cNvSpPr/>
            <p:nvPr/>
          </p:nvSpPr>
          <p:spPr bwMode="auto">
            <a:xfrm>
              <a:off x="2561594" y="2958807"/>
              <a:ext cx="694944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 b="1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1" name="文本框 24">
              <a:extLst>
                <a:ext uri="{FF2B5EF4-FFF2-40B4-BE49-F238E27FC236}">
                  <a16:creationId xmlns:a16="http://schemas.microsoft.com/office/drawing/2014/main" id="{A21771E8-ECE7-ED25-0A02-53857FD46E94}"/>
                </a:ext>
              </a:extLst>
            </p:cNvPr>
            <p:cNvSpPr txBox="1"/>
            <p:nvPr/>
          </p:nvSpPr>
          <p:spPr>
            <a:xfrm>
              <a:off x="2730248" y="2339371"/>
              <a:ext cx="66121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000" b="1">
                  <a:solidFill>
                    <a:srgbClr val="00B050"/>
                  </a:solidFill>
                  <a:latin typeface="+mj-lt"/>
                  <a:ea typeface="汉仪喵魂体W" panose="00020600040101010101" pitchFamily="18" charset="-122"/>
                </a:rPr>
                <a:t>1. Tọa độ của vectơ với một hệ trục tọa độ</a:t>
              </a:r>
              <a:endParaRPr lang="zh-CN" altLang="en-US" sz="3000" b="1" dirty="0">
                <a:solidFill>
                  <a:srgbClr val="00B050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2" name="组合 26">
            <a:extLst>
              <a:ext uri="{FF2B5EF4-FFF2-40B4-BE49-F238E27FC236}">
                <a16:creationId xmlns:a16="http://schemas.microsoft.com/office/drawing/2014/main" id="{F69B56CD-4970-30BD-C7F6-65A962CE9CDF}"/>
              </a:ext>
            </a:extLst>
          </p:cNvPr>
          <p:cNvGrpSpPr/>
          <p:nvPr/>
        </p:nvGrpSpPr>
        <p:grpSpPr>
          <a:xfrm>
            <a:off x="4588625" y="4789485"/>
            <a:ext cx="7315200" cy="790212"/>
            <a:chOff x="2349787" y="2338141"/>
            <a:chExt cx="7315200" cy="79021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0ED9390-278A-EE76-A0DF-28563A110BDB}"/>
                </a:ext>
              </a:extLst>
            </p:cNvPr>
            <p:cNvSpPr/>
            <p:nvPr/>
          </p:nvSpPr>
          <p:spPr bwMode="auto">
            <a:xfrm>
              <a:off x="2349787" y="2979785"/>
              <a:ext cx="73152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 b="1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4" name="文本框 28">
              <a:extLst>
                <a:ext uri="{FF2B5EF4-FFF2-40B4-BE49-F238E27FC236}">
                  <a16:creationId xmlns:a16="http://schemas.microsoft.com/office/drawing/2014/main" id="{B21D1FB0-BAFD-A01E-56FD-3A89AD24D336}"/>
                </a:ext>
              </a:extLst>
            </p:cNvPr>
            <p:cNvSpPr txBox="1"/>
            <p:nvPr/>
          </p:nvSpPr>
          <p:spPr>
            <a:xfrm>
              <a:off x="2502140" y="2338141"/>
              <a:ext cx="68257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000" b="1">
                  <a:solidFill>
                    <a:srgbClr val="00B050"/>
                  </a:solidFill>
                  <a:latin typeface="+mj-lt"/>
                  <a:ea typeface="汉仪喵魂体W" panose="00020600040101010101" pitchFamily="18" charset="-122"/>
                </a:rPr>
                <a:t>2. Biểu thức tọa độ của các phép toán vectơ</a:t>
              </a:r>
              <a:endParaRPr lang="zh-CN" altLang="en-US" sz="3000" b="1">
                <a:solidFill>
                  <a:srgbClr val="00B050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5" name="组合 29">
            <a:extLst>
              <a:ext uri="{FF2B5EF4-FFF2-40B4-BE49-F238E27FC236}">
                <a16:creationId xmlns:a16="http://schemas.microsoft.com/office/drawing/2014/main" id="{96AC8020-442C-93FF-3835-5C8D5DA92201}"/>
              </a:ext>
            </a:extLst>
          </p:cNvPr>
          <p:cNvGrpSpPr/>
          <p:nvPr/>
        </p:nvGrpSpPr>
        <p:grpSpPr>
          <a:xfrm>
            <a:off x="4757279" y="5667343"/>
            <a:ext cx="4572000" cy="671788"/>
            <a:chOff x="3682549" y="2338468"/>
            <a:chExt cx="4572000" cy="67178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73A5B9E-5E92-17C3-7D60-24E280D3A8CF}"/>
                </a:ext>
              </a:extLst>
            </p:cNvPr>
            <p:cNvSpPr/>
            <p:nvPr/>
          </p:nvSpPr>
          <p:spPr bwMode="auto">
            <a:xfrm>
              <a:off x="3682549" y="2861688"/>
              <a:ext cx="45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000" b="1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7" name="文本框 31">
              <a:extLst>
                <a:ext uri="{FF2B5EF4-FFF2-40B4-BE49-F238E27FC236}">
                  <a16:creationId xmlns:a16="http://schemas.microsoft.com/office/drawing/2014/main" id="{768EC096-4B8B-47F6-C4AA-B7FD704BD285}"/>
                </a:ext>
              </a:extLst>
            </p:cNvPr>
            <p:cNvSpPr txBox="1"/>
            <p:nvPr/>
          </p:nvSpPr>
          <p:spPr>
            <a:xfrm>
              <a:off x="3704611" y="2338468"/>
              <a:ext cx="44208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000" b="1">
                  <a:solidFill>
                    <a:srgbClr val="00B050"/>
                  </a:solidFill>
                  <a:latin typeface="+mj-lt"/>
                  <a:ea typeface="汉仪喵魂体W" panose="00020600040101010101" pitchFamily="18" charset="-122"/>
                </a:rPr>
                <a:t>3. Áp dụng của tọa độ vectơ</a:t>
              </a:r>
              <a:endParaRPr lang="zh-CN" altLang="en-US" sz="3000" b="1">
                <a:solidFill>
                  <a:srgbClr val="00B050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5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17C4B1-F383-CCDB-90E6-DB731AC29DC3}"/>
              </a:ext>
            </a:extLst>
          </p:cNvPr>
          <p:cNvSpPr txBox="1"/>
          <p:nvPr/>
        </p:nvSpPr>
        <p:spPr>
          <a:xfrm>
            <a:off x="504471" y="178193"/>
            <a:ext cx="9752187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Toạ độ của vectơ đối với một hệ trục toạ độ</a:t>
            </a:r>
            <a:endParaRPr lang="en-US" sz="2800" b="1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2DC88-BF79-59C1-F4E5-2F9A38157E7A}"/>
              </a:ext>
            </a:extLst>
          </p:cNvPr>
          <p:cNvSpPr txBox="1"/>
          <p:nvPr/>
        </p:nvSpPr>
        <p:spPr>
          <a:xfrm>
            <a:off x="1327007" y="621737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Tọa độ của một điểm</a:t>
            </a:r>
            <a:endParaRPr 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D337E92-4939-FFE5-22D0-FF1DC51C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6B3729-EBD3-12B8-CACE-6BF4C129B4B3}"/>
                  </a:ext>
                </a:extLst>
              </p:cNvPr>
              <p:cNvSpPr txBox="1"/>
              <p:nvPr/>
            </p:nvSpPr>
            <p:spPr>
              <a:xfrm>
                <a:off x="1008943" y="1063881"/>
                <a:ext cx="10309297" cy="1913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200" b="1" u="sng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Ví dụ 1: </a:t>
                </a:r>
                <a:r>
                  <a:rPr lang="en-US" sz="22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Trong mặt phẳng Oxy, cho ba điểm D(-1; 4), E(0; -3), F(5; 0).</a:t>
                </a:r>
                <a:endParaRPr lang="en-US" sz="22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2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a) Vẽ các điểm D, E, F trên mặt phẳng Oxy.</a:t>
                </a:r>
                <a:endParaRPr lang="en-US" sz="22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2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b) Tìm toạ độ của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𝑂𝐷</m:t>
                        </m:r>
                      </m:e>
                    </m:acc>
                  </m:oMath>
                </a14:m>
                <a:r>
                  <a:rPr lang="en-US" sz="22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𝑂𝐸</m:t>
                        </m:r>
                      </m:e>
                    </m:acc>
                    <m:r>
                      <a:rPr lang="en-US" sz="2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𝑂𝐹</m:t>
                        </m:r>
                      </m:e>
                    </m:acc>
                  </m:oMath>
                </a14:m>
                <a:r>
                  <a:rPr lang="en-US" sz="22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2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2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c) Vẽ và tìm toạ độ hai vectơ đơn vị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2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2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lần lượt trên hai trục toạ độ Ox và Oy.</a:t>
                </a:r>
                <a:endParaRPr lang="en-US" sz="22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6B3729-EBD3-12B8-CACE-6BF4C129B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43" y="1063881"/>
                <a:ext cx="10309297" cy="1913409"/>
              </a:xfrm>
              <a:prstGeom prst="rect">
                <a:avLst/>
              </a:prstGeom>
              <a:blipFill>
                <a:blip r:embed="rId2"/>
                <a:stretch>
                  <a:fillRect l="-769" t="-2556" b="-5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8BBA111-F9DA-7155-185A-B1020BBA19CC}"/>
              </a:ext>
            </a:extLst>
          </p:cNvPr>
          <p:cNvSpPr txBox="1"/>
          <p:nvPr/>
        </p:nvSpPr>
        <p:spPr>
          <a:xfrm>
            <a:off x="5380564" y="2967335"/>
            <a:ext cx="1094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Giải</a:t>
            </a:r>
            <a:endParaRPr lang="en-US" sz="24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2B7FA8-C54E-DD5E-1292-00C5DFA4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0" y="3249254"/>
            <a:ext cx="3299060" cy="356079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320DD89-67B9-FDC2-E91A-739FAD95F0D8}"/>
              </a:ext>
            </a:extLst>
          </p:cNvPr>
          <p:cNvSpPr txBox="1"/>
          <p:nvPr/>
        </p:nvSpPr>
        <p:spPr>
          <a:xfrm>
            <a:off x="235370" y="3526135"/>
            <a:ext cx="1094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a)</a:t>
            </a:r>
            <a:endParaRPr lang="en-US" sz="2400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E6D1ED1-1E4E-8017-C165-860CA3F20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746011"/>
              </p:ext>
            </p:extLst>
          </p:nvPr>
        </p:nvGraphicFramePr>
        <p:xfrm>
          <a:off x="4656138" y="3526136"/>
          <a:ext cx="547589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279360" progId="Equation.DSMT4">
                  <p:embed/>
                </p:oleObj>
              </mc:Choice>
              <mc:Fallback>
                <p:oleObj name="Equation" r:id="rId4" imgW="2793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6138" y="3526136"/>
                        <a:ext cx="547589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B923301D-96B8-26D4-EE7F-F86E901A0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3" y="4207135"/>
            <a:ext cx="2298102" cy="233619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9F1A8E3-C013-EE21-F277-8DD2A0BD3330}"/>
              </a:ext>
            </a:extLst>
          </p:cNvPr>
          <p:cNvSpPr txBox="1"/>
          <p:nvPr/>
        </p:nvSpPr>
        <p:spPr>
          <a:xfrm>
            <a:off x="4585018" y="4208431"/>
            <a:ext cx="1094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c)</a:t>
            </a:r>
            <a:endParaRPr lang="en-US" sz="2400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93B7BA2-1543-1DA1-9629-4CC8562F5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94915"/>
              </p:ext>
            </p:extLst>
          </p:nvPr>
        </p:nvGraphicFramePr>
        <p:xfrm>
          <a:off x="8093393" y="4750554"/>
          <a:ext cx="2615247" cy="57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47182" imgH="276516" progId="Equation.DSMT4">
                  <p:embed/>
                </p:oleObj>
              </mc:Choice>
              <mc:Fallback>
                <p:oleObj name="Equation" r:id="rId7" imgW="1247182" imgH="2765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93393" y="4750554"/>
                        <a:ext cx="2615247" cy="578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7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6521"/>
            <a:ext cx="8982075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7A9EDC-159E-47EA-8633-0149EFB3EE97}"/>
                  </a:ext>
                </a:extLst>
              </p:cNvPr>
              <p:cNvSpPr txBox="1"/>
              <p:nvPr/>
            </p:nvSpPr>
            <p:spPr>
              <a:xfrm>
                <a:off x="1695450" y="3868004"/>
                <a:ext cx="10725150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TL: a)Ta </a:t>
                </a:r>
                <a:r>
                  <a:rPr lang="en-US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7A9EDC-159E-47EA-8633-0149EFB3E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3868004"/>
                <a:ext cx="10725150" cy="516232"/>
              </a:xfrm>
              <a:prstGeom prst="rect">
                <a:avLst/>
              </a:prstGeom>
              <a:blipFill>
                <a:blip r:embed="rId2"/>
                <a:stretch>
                  <a:fillRect l="-85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253F0-138E-4E7F-BA16-005F31EDC925}"/>
                  </a:ext>
                </a:extLst>
              </p:cNvPr>
              <p:cNvSpPr txBox="1"/>
              <p:nvPr/>
            </p:nvSpPr>
            <p:spPr>
              <a:xfrm>
                <a:off x="1695450" y="4483696"/>
                <a:ext cx="5762625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253F0-138E-4E7F-BA16-005F31ED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4483696"/>
                <a:ext cx="5762625" cy="516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BF18F3-BF1A-4AC5-85A4-20078BA36019}"/>
                  </a:ext>
                </a:extLst>
              </p:cNvPr>
              <p:cNvSpPr txBox="1"/>
              <p:nvPr/>
            </p:nvSpPr>
            <p:spPr>
              <a:xfrm>
                <a:off x="5715000" y="4531672"/>
                <a:ext cx="3790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BF18F3-BF1A-4AC5-85A4-20078BA36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31672"/>
                <a:ext cx="3790950" cy="461665"/>
              </a:xfrm>
              <a:prstGeom prst="rect">
                <a:avLst/>
              </a:prstGeom>
              <a:blipFill>
                <a:blip r:embed="rId4"/>
                <a:stretch>
                  <a:fillRect t="-17105" r="-5958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55A80E-EB09-4E9F-A56E-09D6672354FC}"/>
                  </a:ext>
                </a:extLst>
              </p:cNvPr>
              <p:cNvSpPr txBox="1"/>
              <p:nvPr/>
            </p:nvSpPr>
            <p:spPr>
              <a:xfrm>
                <a:off x="1695450" y="5083939"/>
                <a:ext cx="6296025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55A80E-EB09-4E9F-A56E-09D667235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5083939"/>
                <a:ext cx="629602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229F4-1BF0-4924-A703-B1717825BF12}"/>
                  </a:ext>
                </a:extLst>
              </p:cNvPr>
              <p:cNvSpPr txBox="1"/>
              <p:nvPr/>
            </p:nvSpPr>
            <p:spPr>
              <a:xfrm>
                <a:off x="5715000" y="5133584"/>
                <a:ext cx="3790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229F4-1BF0-4924-A703-B1717825B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133584"/>
                <a:ext cx="3790950" cy="461665"/>
              </a:xfrm>
              <a:prstGeom prst="rect">
                <a:avLst/>
              </a:prstGeom>
              <a:blipFill>
                <a:blip r:embed="rId6"/>
                <a:stretch>
                  <a:fillRect t="-17105" r="-5958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1">
            <a:extLst>
              <a:ext uri="{FF2B5EF4-FFF2-40B4-BE49-F238E27FC236}">
                <a16:creationId xmlns:a16="http://schemas.microsoft.com/office/drawing/2014/main" id="{DA323D41-0B76-5069-EC43-8222FF2AA194}"/>
              </a:ext>
            </a:extLst>
          </p:cNvPr>
          <p:cNvSpPr/>
          <p:nvPr/>
        </p:nvSpPr>
        <p:spPr>
          <a:xfrm>
            <a:off x="323850" y="910365"/>
            <a:ext cx="11522710" cy="2726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F3E526-0BE8-4E26-9BE3-7942268230E4}"/>
                  </a:ext>
                </a:extLst>
              </p:cNvPr>
              <p:cNvSpPr txBox="1"/>
              <p:nvPr/>
            </p:nvSpPr>
            <p:spPr>
              <a:xfrm>
                <a:off x="1695450" y="5744444"/>
                <a:ext cx="3790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F3E526-0BE8-4E26-9BE3-794226823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5744444"/>
                <a:ext cx="3790950" cy="461665"/>
              </a:xfrm>
              <a:prstGeom prst="rect">
                <a:avLst/>
              </a:prstGeom>
              <a:blipFill>
                <a:blip r:embed="rId7"/>
                <a:stretch>
                  <a:fillRect t="-1710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9551FE-318B-4290-8658-A0764C0C7D38}"/>
                  </a:ext>
                </a:extLst>
              </p:cNvPr>
              <p:cNvSpPr txBox="1"/>
              <p:nvPr/>
            </p:nvSpPr>
            <p:spPr>
              <a:xfrm>
                <a:off x="4200525" y="5754595"/>
                <a:ext cx="3790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9551FE-318B-4290-8658-A0764C0C7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5" y="5754595"/>
                <a:ext cx="3790950" cy="461665"/>
              </a:xfrm>
              <a:prstGeom prst="rect">
                <a:avLst/>
              </a:prstGeom>
              <a:blipFill>
                <a:blip r:embed="rId8"/>
                <a:stretch>
                  <a:fillRect t="-1710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9AB2E-3D8F-4425-B6C7-205072615B3A}"/>
                  </a:ext>
                </a:extLst>
              </p:cNvPr>
              <p:cNvSpPr txBox="1"/>
              <p:nvPr/>
            </p:nvSpPr>
            <p:spPr>
              <a:xfrm>
                <a:off x="1588452" y="1242341"/>
                <a:ext cx="10725150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Oxy,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9AB2E-3D8F-4425-B6C7-20507261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52" y="1242341"/>
                <a:ext cx="10725150" cy="516232"/>
              </a:xfrm>
              <a:prstGeom prst="rect">
                <a:avLst/>
              </a:prstGeom>
              <a:blipFill>
                <a:blip r:embed="rId9"/>
                <a:stretch>
                  <a:fillRect l="-91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917DE0-C059-41B1-A64A-45F5C81E8BE6}"/>
                  </a:ext>
                </a:extLst>
              </p:cNvPr>
              <p:cNvSpPr txBox="1"/>
              <p:nvPr/>
            </p:nvSpPr>
            <p:spPr>
              <a:xfrm>
                <a:off x="1462881" y="1798998"/>
                <a:ext cx="9551988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từng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917DE0-C059-41B1-A64A-45F5C81E8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881" y="1798998"/>
                <a:ext cx="9551988" cy="516232"/>
              </a:xfrm>
              <a:prstGeom prst="rect">
                <a:avLst/>
              </a:prstGeom>
              <a:blipFill>
                <a:blip r:embed="rId10"/>
                <a:stretch>
                  <a:fillRect l="-1021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1CE4C-C393-46D4-90F8-527EF812C94A}"/>
                  </a:ext>
                </a:extLst>
              </p:cNvPr>
              <p:cNvSpPr txBox="1"/>
              <p:nvPr/>
            </p:nvSpPr>
            <p:spPr>
              <a:xfrm>
                <a:off x="1777206" y="2467795"/>
                <a:ext cx="7596188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1CE4C-C393-46D4-90F8-527EF81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06" y="2467795"/>
                <a:ext cx="7596188" cy="516232"/>
              </a:xfrm>
              <a:prstGeom prst="rect">
                <a:avLst/>
              </a:prstGeom>
              <a:blipFill>
                <a:blip r:embed="rId11"/>
                <a:stretch>
                  <a:fillRect l="-1284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5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2" grpId="0" animBg="1"/>
      <p:bldP spid="34" grpId="0"/>
      <p:bldP spid="35" grpId="0"/>
      <p:bldP spid="1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1"/>
            <a:ext cx="8982075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7A9EDC-159E-47EA-8633-0149EFB3EE97}"/>
                  </a:ext>
                </a:extLst>
              </p:cNvPr>
              <p:cNvSpPr txBox="1"/>
              <p:nvPr/>
            </p:nvSpPr>
            <p:spPr>
              <a:xfrm>
                <a:off x="1445579" y="3984877"/>
                <a:ext cx="10725150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TL: b)Ta </a:t>
                </a:r>
                <a:r>
                  <a:rPr lang="en-US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7A9EDC-159E-47EA-8633-0149EFB3E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9" y="3984877"/>
                <a:ext cx="10725150" cy="516232"/>
              </a:xfrm>
              <a:prstGeom prst="rect">
                <a:avLst/>
              </a:prstGeom>
              <a:blipFill>
                <a:blip r:embed="rId2"/>
                <a:stretch>
                  <a:fillRect l="-85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253F0-138E-4E7F-BA16-005F31EDC925}"/>
                  </a:ext>
                </a:extLst>
              </p:cNvPr>
              <p:cNvSpPr txBox="1"/>
              <p:nvPr/>
            </p:nvSpPr>
            <p:spPr>
              <a:xfrm>
                <a:off x="1335035" y="4717187"/>
                <a:ext cx="5191125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253F0-138E-4E7F-BA16-005F31ED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35" y="4717187"/>
                <a:ext cx="5191125" cy="516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BF18F3-BF1A-4AC5-85A4-20078BA36019}"/>
                  </a:ext>
                </a:extLst>
              </p:cNvPr>
              <p:cNvSpPr txBox="1"/>
              <p:nvPr/>
            </p:nvSpPr>
            <p:spPr>
              <a:xfrm>
                <a:off x="5327015" y="4791364"/>
                <a:ext cx="7496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BF18F3-BF1A-4AC5-85A4-20078BA36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015" y="4791364"/>
                <a:ext cx="7496175" cy="461665"/>
              </a:xfrm>
              <a:prstGeom prst="rect">
                <a:avLst/>
              </a:prstGeom>
              <a:blipFill>
                <a:blip r:embed="rId4"/>
                <a:stretch>
                  <a:fillRect t="-1710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E8AE5E-15F7-4165-874C-CA21DA3B6E45}"/>
                  </a:ext>
                </a:extLst>
              </p:cNvPr>
              <p:cNvSpPr txBox="1"/>
              <p:nvPr/>
            </p:nvSpPr>
            <p:spPr>
              <a:xfrm>
                <a:off x="1445579" y="5445969"/>
                <a:ext cx="1008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E8AE5E-15F7-4165-874C-CA21DA3B6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9" y="5445969"/>
                <a:ext cx="10086976" cy="461665"/>
              </a:xfrm>
              <a:prstGeom prst="rect">
                <a:avLst/>
              </a:prstGeom>
              <a:blipFill>
                <a:blip r:embed="rId5"/>
                <a:stretch>
                  <a:fillRect l="-60" t="-1710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3CF60A-674D-4B7C-8088-9EE8FDF10A38}"/>
                  </a:ext>
                </a:extLst>
              </p:cNvPr>
              <p:cNvSpPr txBox="1"/>
              <p:nvPr/>
            </p:nvSpPr>
            <p:spPr>
              <a:xfrm>
                <a:off x="1445579" y="6010767"/>
                <a:ext cx="6438900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Suy ra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3CF60A-674D-4B7C-8088-9EE8FDF10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9" y="6010767"/>
                <a:ext cx="6438900" cy="516232"/>
              </a:xfrm>
              <a:prstGeom prst="rect">
                <a:avLst/>
              </a:prstGeom>
              <a:blipFill>
                <a:blip r:embed="rId6"/>
                <a:stretch>
                  <a:fillRect l="-95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1">
            <a:extLst>
              <a:ext uri="{FF2B5EF4-FFF2-40B4-BE49-F238E27FC236}">
                <a16:creationId xmlns:a16="http://schemas.microsoft.com/office/drawing/2014/main" id="{A0E0CFA5-A01C-BBBF-EE0C-8CC115B64480}"/>
              </a:ext>
            </a:extLst>
          </p:cNvPr>
          <p:cNvSpPr/>
          <p:nvPr/>
        </p:nvSpPr>
        <p:spPr>
          <a:xfrm>
            <a:off x="623888" y="923500"/>
            <a:ext cx="11244262" cy="286854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9AB2E-3D8F-4425-B6C7-205072615B3A}"/>
                  </a:ext>
                </a:extLst>
              </p:cNvPr>
              <p:cNvSpPr txBox="1"/>
              <p:nvPr/>
            </p:nvSpPr>
            <p:spPr>
              <a:xfrm>
                <a:off x="1826260" y="1412031"/>
                <a:ext cx="10725150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Oxy,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9AB2E-3D8F-4425-B6C7-20507261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60" y="1412031"/>
                <a:ext cx="10725150" cy="516232"/>
              </a:xfrm>
              <a:prstGeom prst="rect">
                <a:avLst/>
              </a:prstGeom>
              <a:blipFill>
                <a:blip r:embed="rId7"/>
                <a:stretch>
                  <a:fillRect l="-91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917DE0-C059-41B1-A64A-45F5C81E8BE6}"/>
                  </a:ext>
                </a:extLst>
              </p:cNvPr>
              <p:cNvSpPr txBox="1"/>
              <p:nvPr/>
            </p:nvSpPr>
            <p:spPr>
              <a:xfrm>
                <a:off x="2098040" y="2059733"/>
                <a:ext cx="10725150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từng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917DE0-C059-41B1-A64A-45F5C81E8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040" y="2059733"/>
                <a:ext cx="10725150" cy="516232"/>
              </a:xfrm>
              <a:prstGeom prst="rect">
                <a:avLst/>
              </a:prstGeom>
              <a:blipFill>
                <a:blip r:embed="rId8"/>
                <a:stretch>
                  <a:fillRect l="-852" b="-2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1CE4C-C393-46D4-90F8-527EF812C94A}"/>
                  </a:ext>
                </a:extLst>
              </p:cNvPr>
              <p:cNvSpPr txBox="1"/>
              <p:nvPr/>
            </p:nvSpPr>
            <p:spPr>
              <a:xfrm>
                <a:off x="2098040" y="2703949"/>
                <a:ext cx="10725150" cy="51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1CE4C-C393-46D4-90F8-527EF81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040" y="2703949"/>
                <a:ext cx="10725150" cy="516232"/>
              </a:xfrm>
              <a:prstGeom prst="rect">
                <a:avLst/>
              </a:prstGeom>
              <a:blipFill>
                <a:blip r:embed="rId9"/>
                <a:stretch>
                  <a:fillRect l="-85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5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1"/>
            <a:ext cx="8982075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9AB2E-3D8F-4425-B6C7-205072615B3A}"/>
                  </a:ext>
                </a:extLst>
              </p:cNvPr>
              <p:cNvSpPr txBox="1"/>
              <p:nvPr/>
            </p:nvSpPr>
            <p:spPr>
              <a:xfrm>
                <a:off x="909320" y="1729818"/>
                <a:ext cx="11151870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Oxy,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49AB2E-3D8F-4425-B6C7-20507261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0" y="1729818"/>
                <a:ext cx="11151870" cy="586892"/>
              </a:xfrm>
              <a:prstGeom prst="rect">
                <a:avLst/>
              </a:prstGeom>
              <a:blipFill>
                <a:blip r:embed="rId2"/>
                <a:stretch>
                  <a:fillRect l="-1093" t="-1042" r="-1202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253F0-138E-4E7F-BA16-005F31EDC925}"/>
                  </a:ext>
                </a:extLst>
              </p:cNvPr>
              <p:cNvSpPr txBox="1"/>
              <p:nvPr/>
            </p:nvSpPr>
            <p:spPr>
              <a:xfrm>
                <a:off x="2621280" y="2639359"/>
                <a:ext cx="6045200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253F0-138E-4E7F-BA16-005F31ED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80" y="2639359"/>
                <a:ext cx="6045200" cy="586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EEFD32-F5D4-426D-9645-58381BA00D74}"/>
                  </a:ext>
                </a:extLst>
              </p:cNvPr>
              <p:cNvSpPr txBox="1"/>
              <p:nvPr/>
            </p:nvSpPr>
            <p:spPr>
              <a:xfrm>
                <a:off x="2692400" y="3469800"/>
                <a:ext cx="6045200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EEFD32-F5D4-426D-9645-58381BA00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0" y="3469800"/>
                <a:ext cx="6045200" cy="586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3E8F23-E9F8-44ED-89BD-331ADDD833E4}"/>
                  </a:ext>
                </a:extLst>
              </p:cNvPr>
              <p:cNvSpPr txBox="1"/>
              <p:nvPr/>
            </p:nvSpPr>
            <p:spPr>
              <a:xfrm>
                <a:off x="2692400" y="4468161"/>
                <a:ext cx="604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3E8F23-E9F8-44ED-89BD-331ADDD8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0" y="4468161"/>
                <a:ext cx="60452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CA8DA9-1740-4057-A3E1-E285AD84EAC2}"/>
                  </a:ext>
                </a:extLst>
              </p:cNvPr>
              <p:cNvSpPr txBox="1"/>
              <p:nvPr/>
            </p:nvSpPr>
            <p:spPr>
              <a:xfrm>
                <a:off x="1375727" y="5314030"/>
                <a:ext cx="6045200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CA8DA9-1740-4057-A3E1-E285AD84E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27" y="5314030"/>
                <a:ext cx="6045200" cy="586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2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3589C-AC9A-4DFD-8321-931295380496}"/>
              </a:ext>
            </a:extLst>
          </p:cNvPr>
          <p:cNvSpPr txBox="1"/>
          <p:nvPr/>
        </p:nvSpPr>
        <p:spPr>
          <a:xfrm>
            <a:off x="1255395" y="1538968"/>
            <a:ext cx="203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C3FCB8-66B6-4E62-AEE2-901F919E372F}"/>
                  </a:ext>
                </a:extLst>
              </p:cNvPr>
              <p:cNvSpPr txBox="1"/>
              <p:nvPr/>
            </p:nvSpPr>
            <p:spPr>
              <a:xfrm>
                <a:off x="2637155" y="1542678"/>
                <a:ext cx="7183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Cho hai vectơ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−6;1</m:t>
                        </m:r>
                      </m:e>
                    </m: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C3FCB8-66B6-4E62-AEE2-901F919E3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55" y="1542678"/>
                <a:ext cx="7183120" cy="523220"/>
              </a:xfrm>
              <a:prstGeom prst="rect">
                <a:avLst/>
              </a:prstGeom>
              <a:blipFill>
                <a:blip r:embed="rId2"/>
                <a:stretch>
                  <a:fillRect l="-178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324C7-B246-4294-8C67-0BF8DE314B9E}"/>
                  </a:ext>
                </a:extLst>
              </p:cNvPr>
              <p:cNvSpPr txBox="1"/>
              <p:nvPr/>
            </p:nvSpPr>
            <p:spPr>
              <a:xfrm>
                <a:off x="1148715" y="2161244"/>
                <a:ext cx="8671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a)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Tìm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tọa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các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vectơ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10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324C7-B246-4294-8C67-0BF8DE314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15" y="2161244"/>
                <a:ext cx="8671880" cy="523220"/>
              </a:xfrm>
              <a:prstGeom prst="rect">
                <a:avLst/>
              </a:prstGeom>
              <a:blipFill>
                <a:blip r:embed="rId3"/>
                <a:stretch>
                  <a:fillRect l="-140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0DC8A7-677D-4C9E-A7B0-82239341DA45}"/>
                  </a:ext>
                </a:extLst>
              </p:cNvPr>
              <p:cNvSpPr txBox="1"/>
              <p:nvPr/>
            </p:nvSpPr>
            <p:spPr>
              <a:xfrm>
                <a:off x="1148715" y="2719528"/>
                <a:ext cx="8671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b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)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Tính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tích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vô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hướng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10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0DC8A7-677D-4C9E-A7B0-82239341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15" y="2719528"/>
                <a:ext cx="8671880" cy="523220"/>
              </a:xfrm>
              <a:prstGeom prst="rect">
                <a:avLst/>
              </a:prstGeom>
              <a:blipFill>
                <a:blip r:embed="rId4"/>
                <a:stretch>
                  <a:fillRect l="-140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78DB76-C3B7-472D-8B2C-668CFCC328C7}"/>
              </a:ext>
            </a:extLst>
          </p:cNvPr>
          <p:cNvSpPr txBox="1"/>
          <p:nvPr/>
        </p:nvSpPr>
        <p:spPr>
          <a:xfrm>
            <a:off x="1366520" y="3615060"/>
            <a:ext cx="203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1728485-EABB-4DA3-B60C-81D798AFE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82940"/>
              </p:ext>
            </p:extLst>
          </p:nvPr>
        </p:nvGraphicFramePr>
        <p:xfrm>
          <a:off x="2854960" y="3570660"/>
          <a:ext cx="5517646" cy="62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000" imgH="266400" progId="Equation.DSMT4">
                  <p:embed/>
                </p:oleObj>
              </mc:Choice>
              <mc:Fallback>
                <p:oleObj name="Equation" r:id="rId5" imgW="207000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1728485-EABB-4DA3-B60C-81D798AFE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4960" y="3570660"/>
                        <a:ext cx="5517646" cy="62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428BAB3-E3B6-4846-A1B5-A63BD2C2D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2502"/>
              </p:ext>
            </p:extLst>
          </p:nvPr>
        </p:nvGraphicFramePr>
        <p:xfrm>
          <a:off x="2854960" y="4449223"/>
          <a:ext cx="4978400" cy="62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8920" imgH="266400" progId="Equation.DSMT4">
                  <p:embed/>
                </p:oleObj>
              </mc:Choice>
              <mc:Fallback>
                <p:oleObj name="Equation" r:id="rId7" imgW="2158920" imgH="266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428BAB3-E3B6-4846-A1B5-A63BD2C2D2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4960" y="4449223"/>
                        <a:ext cx="4978400" cy="62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D824804-7A35-497D-9FAE-A6B3293E5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53885"/>
              </p:ext>
            </p:extLst>
          </p:nvPr>
        </p:nvGraphicFramePr>
        <p:xfrm>
          <a:off x="2889784" y="5227618"/>
          <a:ext cx="4943576" cy="62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09680" imgH="266400" progId="Equation.DSMT4">
                  <p:embed/>
                </p:oleObj>
              </mc:Choice>
              <mc:Fallback>
                <p:oleObj name="Equation" r:id="rId9" imgW="2209680" imgH="266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D824804-7A35-497D-9FAE-A6B3293E5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9784" y="5227618"/>
                        <a:ext cx="4943576" cy="62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A76EA28-E314-4981-9F0A-C4B0C3C66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91823"/>
              </p:ext>
            </p:extLst>
          </p:nvPr>
        </p:nvGraphicFramePr>
        <p:xfrm>
          <a:off x="2854960" y="6006012"/>
          <a:ext cx="4716295" cy="62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08160" imgH="266400" progId="Equation.DSMT4">
                  <p:embed/>
                </p:oleObj>
              </mc:Choice>
              <mc:Fallback>
                <p:oleObj name="Equation" r:id="rId11" imgW="210816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A76EA28-E314-4981-9F0A-C4B0C3C66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54960" y="6006012"/>
                        <a:ext cx="4716295" cy="62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8A35CD7D-EDD5-927A-0F65-BE573679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8982075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73589C-AC9A-4DFD-8321-931295380496}"/>
              </a:ext>
            </a:extLst>
          </p:cNvPr>
          <p:cNvSpPr txBox="1"/>
          <p:nvPr/>
        </p:nvSpPr>
        <p:spPr>
          <a:xfrm>
            <a:off x="1073467" y="1684799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C3FCB8-66B6-4E62-AEE2-901F919E372F}"/>
                  </a:ext>
                </a:extLst>
              </p:cNvPr>
              <p:cNvSpPr txBox="1"/>
              <p:nvPr/>
            </p:nvSpPr>
            <p:spPr>
              <a:xfrm>
                <a:off x="2741295" y="1742429"/>
                <a:ext cx="68091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Cho hai vectơ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−6;1</m:t>
                        </m:r>
                      </m:e>
                    </m: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C3FCB8-66B6-4E62-AEE2-901F919E3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295" y="1742429"/>
                <a:ext cx="6809105" cy="523220"/>
              </a:xfrm>
              <a:prstGeom prst="rect">
                <a:avLst/>
              </a:prstGeom>
              <a:blipFill>
                <a:blip r:embed="rId2"/>
                <a:stretch>
                  <a:fillRect l="-188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324C7-B246-4294-8C67-0BF8DE314B9E}"/>
                  </a:ext>
                </a:extLst>
              </p:cNvPr>
              <p:cNvSpPr txBox="1"/>
              <p:nvPr/>
            </p:nvSpPr>
            <p:spPr>
              <a:xfrm>
                <a:off x="1154747" y="2454257"/>
                <a:ext cx="9391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a)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Tìm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tọa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các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vectơ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10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324C7-B246-4294-8C67-0BF8DE314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47" y="2454257"/>
                <a:ext cx="9391333" cy="523220"/>
              </a:xfrm>
              <a:prstGeom prst="rect">
                <a:avLst/>
              </a:prstGeom>
              <a:blipFill>
                <a:blip r:embed="rId3"/>
                <a:stretch>
                  <a:fillRect l="-129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0DC8A7-677D-4C9E-A7B0-82239341DA45}"/>
                  </a:ext>
                </a:extLst>
              </p:cNvPr>
              <p:cNvSpPr txBox="1"/>
              <p:nvPr/>
            </p:nvSpPr>
            <p:spPr>
              <a:xfrm>
                <a:off x="1154747" y="3206316"/>
                <a:ext cx="79689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b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)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Tính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tích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vô</a:t>
                </a:r>
                <a:r>
                  <a:rPr lang="en-US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Arial" panose="020B0604020202020204" pitchFamily="34" charset="0"/>
                  </a:rPr>
                  <a:t>hướng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10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0DC8A7-677D-4C9E-A7B0-82239341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47" y="3206316"/>
                <a:ext cx="7968933" cy="523220"/>
              </a:xfrm>
              <a:prstGeom prst="rect">
                <a:avLst/>
              </a:prstGeom>
              <a:blipFill>
                <a:blip r:embed="rId4"/>
                <a:stretch>
                  <a:fillRect l="-152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78DB76-C3B7-472D-8B2C-668CFCC328C7}"/>
              </a:ext>
            </a:extLst>
          </p:cNvPr>
          <p:cNvSpPr txBox="1"/>
          <p:nvPr/>
        </p:nvSpPr>
        <p:spPr>
          <a:xfrm>
            <a:off x="1073466" y="4405371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52E0CBC-6C45-4009-A496-E10174887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60654"/>
              </p:ext>
            </p:extLst>
          </p:nvPr>
        </p:nvGraphicFramePr>
        <p:xfrm>
          <a:off x="2854642" y="4428989"/>
          <a:ext cx="3044826" cy="54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720" imgH="266400" progId="Equation.DSMT4">
                  <p:embed/>
                </p:oleObj>
              </mc:Choice>
              <mc:Fallback>
                <p:oleObj name="Equation" r:id="rId5" imgW="1485720" imgH="266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52E0CBC-6C45-4009-A496-E10174887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4642" y="4428989"/>
                        <a:ext cx="3044826" cy="54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B9D13B8-B2EF-490E-B6EB-B8BBAE827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434478"/>
              </p:ext>
            </p:extLst>
          </p:nvPr>
        </p:nvGraphicFramePr>
        <p:xfrm>
          <a:off x="2854642" y="5332394"/>
          <a:ext cx="5244046" cy="67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79480" imgH="342720" progId="Equation.DSMT4">
                  <p:embed/>
                </p:oleObj>
              </mc:Choice>
              <mc:Fallback>
                <p:oleObj name="Equation" r:id="rId7" imgW="2679480" imgH="342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B9D13B8-B2EF-490E-B6EB-B8BBAE827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4642" y="5332394"/>
                        <a:ext cx="5244046" cy="671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78C1A760-C6A1-8B8E-2A94-A4980F2B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8982075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504" y="-36212"/>
            <a:ext cx="11560496" cy="9767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574767" y="822959"/>
            <a:ext cx="11090234" cy="49246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phẳng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loud Callout 12"/>
              <p:cNvSpPr/>
              <p:nvPr/>
            </p:nvSpPr>
            <p:spPr>
              <a:xfrm>
                <a:off x="5982788" y="2176817"/>
                <a:ext cx="5682211" cy="3570839"/>
              </a:xfrm>
              <a:prstGeom prst="cloudCallout">
                <a:avLst>
                  <a:gd name="adj1" fmla="val 61695"/>
                  <a:gd name="adj2" fmla="val -6785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A(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;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), 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B(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;y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).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thức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DengXian" panose="02010600030101010101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 A, B</a:t>
                </a: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DengXian" panose="02010600030101010101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DengXian" panose="02010600030101010101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loud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88" y="2176817"/>
                <a:ext cx="5682211" cy="3570839"/>
              </a:xfrm>
              <a:prstGeom prst="cloudCallout">
                <a:avLst>
                  <a:gd name="adj1" fmla="val 61695"/>
                  <a:gd name="adj2" fmla="val -67859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104504" y="2600960"/>
            <a:ext cx="5878284" cy="286512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r="50716"/>
          <a:stretch/>
        </p:blipFill>
        <p:spPr>
          <a:xfrm>
            <a:off x="104504" y="2932447"/>
            <a:ext cx="5524135" cy="24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503" y="8065"/>
            <a:ext cx="8595117" cy="8775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627017" y="744584"/>
            <a:ext cx="10920550" cy="50977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phẳng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66092" y="2131896"/>
            <a:ext cx="8523768" cy="644775"/>
            <a:chOff x="1091012" y="2286496"/>
            <a:chExt cx="8716719" cy="644775"/>
          </a:xfrm>
        </p:grpSpPr>
        <p:sp>
          <p:nvSpPr>
            <p:cNvPr id="2" name="Rectangle 1"/>
            <p:cNvSpPr/>
            <p:nvPr/>
          </p:nvSpPr>
          <p:spPr>
            <a:xfrm>
              <a:off x="1091012" y="2294559"/>
              <a:ext cx="871671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Oxy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667957" y="2294559"/>
            <a:ext cx="1529087" cy="63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47640" imgH="253800" progId="Equation.DSMT4">
                    <p:embed/>
                  </p:oleObj>
                </mc:Choice>
                <mc:Fallback>
                  <p:oleObj name="Equation" r:id="rId2" imgW="647640" imgH="253800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957" y="2294559"/>
                          <a:ext cx="1529087" cy="6367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728923" y="2286496"/>
            <a:ext cx="1606816" cy="642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47640" imgH="253800" progId="Equation.DSMT4">
                    <p:embed/>
                  </p:oleObj>
                </mc:Choice>
                <mc:Fallback>
                  <p:oleObj name="Equation" r:id="rId4" imgW="647640" imgH="2538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8923" y="2286496"/>
                          <a:ext cx="1606816" cy="6425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57920" y="2995830"/>
          <a:ext cx="43910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266400" progId="Equation.DSMT4">
                  <p:embed/>
                </p:oleObj>
              </mc:Choice>
              <mc:Fallback>
                <p:oleObj name="Equation" r:id="rId6" imgW="1523880" imgH="266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920" y="2995830"/>
                        <a:ext cx="4391025" cy="7699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7107" y="5353644"/>
            <a:ext cx="6203853" cy="8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54" y="-36211"/>
            <a:ext cx="11508246" cy="859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822960" y="692331"/>
            <a:ext cx="10842040" cy="679269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" panose="020B0604020202020204" pitchFamily="34" charset="0"/>
                <a:cs typeface="Times New Roman" panose="02020603050405020304" pitchFamily="18" charset="0"/>
              </a:rPr>
              <a:t>phẳng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79714" y="1672046"/>
            <a:ext cx="10541726" cy="165898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52829"/>
          <a:stretch/>
        </p:blipFill>
        <p:spPr>
          <a:xfrm>
            <a:off x="1174205" y="1690915"/>
            <a:ext cx="7131421" cy="16589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79714" y="3474720"/>
            <a:ext cx="10541726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</a:rPr>
              <a:t>Giải: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380989"/>
              </p:ext>
            </p:extLst>
          </p:nvPr>
        </p:nvGraphicFramePr>
        <p:xfrm>
          <a:off x="1867990" y="4415246"/>
          <a:ext cx="8159930" cy="71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61482" imgH="266300" progId="Equation.DSMT4">
                  <p:embed/>
                </p:oleObj>
              </mc:Choice>
              <mc:Fallback>
                <p:oleObj name="Equation" r:id="rId3" imgW="2561482" imgH="2663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7990" y="4415246"/>
                        <a:ext cx="8159930" cy="718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6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54" y="-36211"/>
            <a:ext cx="11508246" cy="859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822960" y="692331"/>
            <a:ext cx="10842040" cy="679267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79714" y="1672046"/>
            <a:ext cx="10541726" cy="421930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2960" y="822960"/>
            <a:ext cx="10698480" cy="54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2411" y="1789611"/>
                <a:ext cx="9862458" cy="4072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Oxy,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ABC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A(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x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y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), B(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x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y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), C(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x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y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).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M(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x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y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AB, G(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x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y</a:t>
                </a:r>
                <a:r>
                  <a:rPr lang="en-US" sz="2800" baseline="-250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trọng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ABC.</a:t>
                </a:r>
                <a:endParaRPr lang="en-US" sz="2800" dirty="0">
                  <a:effectLst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vectơ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vectơ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vectơ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  <m:t>𝑂𝐺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vectơ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2F5496"/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M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G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2F5496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 A, B, C.</a:t>
                </a:r>
                <a:endParaRPr lang="en-US" sz="2800" dirty="0">
                  <a:effectLst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11" y="1789611"/>
                <a:ext cx="9862458" cy="4072397"/>
              </a:xfrm>
              <a:prstGeom prst="rect">
                <a:avLst/>
              </a:prstGeom>
              <a:blipFill>
                <a:blip r:embed="rId2"/>
                <a:stretch>
                  <a:fillRect l="-1299" t="-1048" r="-2165" b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5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5">
            <a:extLst>
              <a:ext uri="{FF2B5EF4-FFF2-40B4-BE49-F238E27FC236}">
                <a16:creationId xmlns:a16="http://schemas.microsoft.com/office/drawing/2014/main" id="{BF0BD301-AD7E-DFE1-DEC7-B49787DD9DF4}"/>
              </a:ext>
            </a:extLst>
          </p:cNvPr>
          <p:cNvSpPr txBox="1"/>
          <p:nvPr/>
        </p:nvSpPr>
        <p:spPr>
          <a:xfrm>
            <a:off x="4774160" y="649769"/>
            <a:ext cx="264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+mj-lt"/>
                <a:ea typeface="汉仪喵魂体W" panose="00020600040101010101" pitchFamily="18" charset="-122"/>
              </a:rPr>
              <a:t>KHỞI ĐỘNG</a:t>
            </a:r>
            <a:endParaRPr lang="zh-CN" altLang="en-US" sz="4000" b="1" dirty="0">
              <a:solidFill>
                <a:srgbClr val="C00000"/>
              </a:solidFill>
              <a:latin typeface="+mj-lt"/>
              <a:ea typeface="汉仪喵魂体W" panose="00020600040101010101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9FC36-ADC8-3FFE-8B9E-472FC0B1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71" y="1963258"/>
            <a:ext cx="11173218" cy="29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54" y="-36211"/>
            <a:ext cx="11508246" cy="859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822960" y="692331"/>
            <a:ext cx="10842040" cy="679267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2960" y="822960"/>
            <a:ext cx="10698480" cy="54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714" y="1371599"/>
            <a:ext cx="10541726" cy="809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Giải</a:t>
            </a:r>
            <a:r>
              <a:rPr lang="vi-VN" b="1" dirty="0"/>
              <a:t>: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776548"/>
            <a:ext cx="10770920" cy="49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54" y="-36211"/>
            <a:ext cx="11508246" cy="859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822960" y="692331"/>
            <a:ext cx="10842040" cy="679267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2671" y="1672052"/>
            <a:ext cx="11142617" cy="38956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2960" y="822960"/>
            <a:ext cx="10698480" cy="54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220683"/>
            <a:ext cx="11212286" cy="29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54" y="-36211"/>
            <a:ext cx="11508246" cy="859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822960" y="692331"/>
            <a:ext cx="10842040" cy="679267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0560" y="1916272"/>
            <a:ext cx="10850880" cy="175695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2960" y="822960"/>
            <a:ext cx="10698480" cy="54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522"/>
          <a:stretch/>
        </p:blipFill>
        <p:spPr>
          <a:xfrm>
            <a:off x="979714" y="1916272"/>
            <a:ext cx="10842040" cy="17155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9714" y="3932696"/>
            <a:ext cx="10541726" cy="57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u="sng" dirty="0">
                <a:solidFill>
                  <a:srgbClr val="FF0000"/>
                </a:solidFill>
              </a:rPr>
              <a:t>Giải</a:t>
            </a:r>
            <a:r>
              <a:rPr lang="vi-VN" b="1" u="sng" dirty="0">
                <a:solidFill>
                  <a:srgbClr val="FF0000"/>
                </a:solidFill>
              </a:rPr>
              <a:t>: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81126"/>
          <a:stretch/>
        </p:blipFill>
        <p:spPr>
          <a:xfrm>
            <a:off x="1198248" y="4507459"/>
            <a:ext cx="2225672" cy="22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5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54" y="-36211"/>
            <a:ext cx="11508246" cy="859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822960" y="692331"/>
            <a:ext cx="10842040" cy="679267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2959" y="1672046"/>
            <a:ext cx="11142617" cy="45981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60" y="809898"/>
            <a:ext cx="10724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tọa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vectơ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80161" y="1710526"/>
                <a:ext cx="9862456" cy="4518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Cho hai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= (a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; a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),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= (b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; b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) và hai điểm A(x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; y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), B(x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; y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). Ta có: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vi-VN" sz="2400"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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+ a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=0 ;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cùng phương </a:t>
                </a:r>
                <a:r>
                  <a:rPr lang="vi-VN" sz="2400" dirty="0"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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- a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 baseline="-250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=0;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;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;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"/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</m:e>
                    </m:fun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. 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.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24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.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vi-VN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vi-VN" sz="24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 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4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).</a:t>
                </a:r>
                <a:endPara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1" y="1710526"/>
                <a:ext cx="9862456" cy="4518225"/>
              </a:xfrm>
              <a:prstGeom prst="rect">
                <a:avLst/>
              </a:prstGeom>
              <a:blipFill>
                <a:blip r:embed="rId2"/>
                <a:stretch>
                  <a:fillRect l="-927" t="-135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54" y="-36211"/>
            <a:ext cx="11508246" cy="859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vectơ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9"/>
          <p:cNvSpPr>
            <a:spLocks noChangeArrowheads="1"/>
          </p:cNvSpPr>
          <p:nvPr/>
        </p:nvSpPr>
        <p:spPr bwMode="auto">
          <a:xfrm>
            <a:off x="822960" y="692331"/>
            <a:ext cx="10842040" cy="679267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2959" y="1515291"/>
            <a:ext cx="10985044" cy="19137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60" y="809898"/>
            <a:ext cx="10724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tọa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vectơ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53771"/>
            <a:ext cx="10985044" cy="18752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3429000"/>
            <a:ext cx="10541726" cy="65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</a:rPr>
              <a:t>Giải</a:t>
            </a:r>
            <a:r>
              <a:rPr lang="vi-VN" b="1" dirty="0"/>
              <a:t>: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5028"/>
          <a:stretch/>
        </p:blipFill>
        <p:spPr>
          <a:xfrm>
            <a:off x="1114064" y="3856663"/>
            <a:ext cx="5794735" cy="23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E4CB5-F157-EE51-FAB4-B2A122807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4" y="2951214"/>
            <a:ext cx="2942279" cy="317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99788-47D4-C36B-2C76-7F2246212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365"/>
          <a:stretch/>
        </p:blipFill>
        <p:spPr>
          <a:xfrm>
            <a:off x="3532481" y="2895675"/>
            <a:ext cx="8659519" cy="3033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3EA6EA-FD00-8DC8-85B0-3D009AE311FA}"/>
              </a:ext>
            </a:extLst>
          </p:cNvPr>
          <p:cNvSpPr txBox="1"/>
          <p:nvPr/>
        </p:nvSpPr>
        <p:spPr>
          <a:xfrm>
            <a:off x="558404" y="590536"/>
            <a:ext cx="9752187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Toạ độ của vectơ đối với một hệ trục toạ độ</a:t>
            </a:r>
            <a:endParaRPr lang="en-US" sz="2800" b="1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48A0760-7F0D-2AD0-6807-9D1C95A1D83F}"/>
              </a:ext>
            </a:extLst>
          </p:cNvPr>
          <p:cNvSpPr/>
          <p:nvPr/>
        </p:nvSpPr>
        <p:spPr>
          <a:xfrm>
            <a:off x="0" y="1213854"/>
            <a:ext cx="12029440" cy="17373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E2418-19A7-D0BA-403C-FFE8340DD9BF}"/>
                  </a:ext>
                </a:extLst>
              </p:cNvPr>
              <p:cNvSpPr txBox="1"/>
              <p:nvPr/>
            </p:nvSpPr>
            <p:spPr>
              <a:xfrm>
                <a:off x="883920" y="1598701"/>
                <a:ext cx="10546080" cy="1097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Hãy nêu nhận xét về độ lớn, phương và chiều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8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trên trục Ox và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vi-VN" sz="28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trên trục Oy (hình 1).</a:t>
                </a:r>
                <a:endParaRPr lang="en-US" sz="28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E2418-19A7-D0BA-403C-FFE8340DD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" y="1598701"/>
                <a:ext cx="10546080" cy="1097929"/>
              </a:xfrm>
              <a:prstGeom prst="rect">
                <a:avLst/>
              </a:prstGeom>
              <a:blipFill>
                <a:blip r:embed="rId4"/>
                <a:stretch>
                  <a:fillRect l="-1156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0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5505818" y="2688988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6115389" y="2688988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733506" y="2688988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21765" y="2164401"/>
            <a:ext cx="7238656" cy="625476"/>
            <a:chOff x="2321765" y="2164401"/>
            <a:chExt cx="7238656" cy="62547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321765" y="2729364"/>
              <a:ext cx="7238656" cy="6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573610" y="2164401"/>
              <a:ext cx="935075" cy="625476"/>
              <a:chOff x="4574794" y="2168287"/>
              <a:chExt cx="935075" cy="625476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4743855" y="2674700"/>
                <a:ext cx="119057" cy="1190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4574794" y="2168287"/>
                <a:ext cx="457178" cy="523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/>
                  <a:t>O</a:t>
                </a:r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>
                <a:off x="4870138" y="2740766"/>
                <a:ext cx="63973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" name="Picture 23" descr="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0790" y="2272453"/>
                <a:ext cx="365107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Callout 59"/>
          <p:cNvSpPr/>
          <p:nvPr/>
        </p:nvSpPr>
        <p:spPr>
          <a:xfrm>
            <a:off x="5577297" y="1409857"/>
            <a:ext cx="1450107" cy="928056"/>
          </a:xfrm>
          <a:prstGeom prst="wedgeEllipseCallout">
            <a:avLst>
              <a:gd name="adj1" fmla="val -63023"/>
              <a:gd name="adj2" fmla="val 602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Callout 60"/>
          <p:cNvSpPr/>
          <p:nvPr/>
        </p:nvSpPr>
        <p:spPr>
          <a:xfrm>
            <a:off x="3028248" y="1320717"/>
            <a:ext cx="1450107" cy="928056"/>
          </a:xfrm>
          <a:prstGeom prst="wedgeEllipseCallout">
            <a:avLst>
              <a:gd name="adj1" fmla="val 60735"/>
              <a:gd name="adj2" fmla="val 6026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5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BB3D07-9B85-318C-F297-BD2C6FE765A4}"/>
                  </a:ext>
                </a:extLst>
              </p:cNvPr>
              <p:cNvSpPr txBox="1"/>
              <p:nvPr/>
            </p:nvSpPr>
            <p:spPr>
              <a:xfrm>
                <a:off x="842296" y="3387279"/>
                <a:ext cx="10998976" cy="2597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Trục toạ độ (gọi tắt là trục) là một đường thẳng trên đó đã xác định</a:t>
                </a:r>
                <a:r>
                  <a:rPr kumimoji="0" lang="vi-VN" altLang="en-US" sz="2800" b="0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một điểm 0 (gọi là điểm gốc) và một vectơ </a:t>
                </a:r>
                <a:r>
                  <a:rPr kumimoji="0" lang="en-US" altLang="en-US" sz="2800" b="0" i="1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 </a:t>
                </a: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có độ dài bằng 1 gọi</a:t>
                </a:r>
                <a:r>
                  <a:rPr kumimoji="0" lang="vi-VN" altLang="en-US" sz="2800" b="0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là vectơ đơn vị của trục.</a:t>
                </a:r>
                <a:endParaRPr kumimoji="0" lang="en-US" altLang="en-US" sz="2800" b="0" i="0" u="none" strike="noStrike" cap="none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Kí hiệu: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alt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kumimoji="0" lang="en-US" alt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0" lang="en-US" altLang="en-US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kumimoji="0" lang="en-US" altLang="en-US" sz="2800" b="0" i="0" u="none" strike="noStrike" cap="none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BB3D07-9B85-318C-F297-BD2C6FE7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96" y="3387279"/>
                <a:ext cx="10998976" cy="2597827"/>
              </a:xfrm>
              <a:prstGeom prst="rect">
                <a:avLst/>
              </a:prstGeom>
              <a:blipFill>
                <a:blip r:embed="rId3"/>
                <a:stretch>
                  <a:fillRect l="-1109" r="-1164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24">
            <a:extLst>
              <a:ext uri="{FF2B5EF4-FFF2-40B4-BE49-F238E27FC236}">
                <a16:creationId xmlns:a16="http://schemas.microsoft.com/office/drawing/2014/main" id="{761E4E63-86FF-01A9-9B27-C73D858AB0EC}"/>
              </a:ext>
            </a:extLst>
          </p:cNvPr>
          <p:cNvSpPr txBox="1"/>
          <p:nvPr/>
        </p:nvSpPr>
        <p:spPr>
          <a:xfrm>
            <a:off x="184731" y="353402"/>
            <a:ext cx="7962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1. Tọa độ của vectơ với một hệ trục tọa độ</a:t>
            </a:r>
            <a:endParaRPr lang="zh-CN" altLang="en-US" sz="3000" b="1" dirty="0">
              <a:solidFill>
                <a:srgbClr val="FF0000"/>
              </a:solidFill>
              <a:latin typeface="Arial" panose="020B0604020202020204" pitchFamily="34" charset="0"/>
              <a:ea typeface="汉仪喵魂体W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12F76-8F9C-AD1C-D6A1-7469A9967017}"/>
              </a:ext>
            </a:extLst>
          </p:cNvPr>
          <p:cNvSpPr txBox="1"/>
          <p:nvPr/>
        </p:nvSpPr>
        <p:spPr>
          <a:xfrm>
            <a:off x="1028700" y="962409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Trục tọa độ</a:t>
            </a:r>
            <a:endParaRPr 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60" grpId="0" animBg="1"/>
      <p:bldP spid="60" grpId="1" animBg="1"/>
      <p:bldP spid="61" grpId="0" animBg="1"/>
      <p:bldP spid="61" grpId="1" animBg="1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160D4C-E4BD-0E9C-2240-1B88D6918D7D}"/>
              </a:ext>
            </a:extLst>
          </p:cNvPr>
          <p:cNvGrpSpPr/>
          <p:nvPr/>
        </p:nvGrpSpPr>
        <p:grpSpPr>
          <a:xfrm>
            <a:off x="7917183" y="633569"/>
            <a:ext cx="4120040" cy="4106696"/>
            <a:chOff x="2236948" y="1806812"/>
            <a:chExt cx="4537395" cy="4440829"/>
          </a:xfrm>
        </p:grpSpPr>
        <p:sp>
          <p:nvSpPr>
            <p:cNvPr id="63" name="Rectangle 44"/>
            <p:cNvSpPr>
              <a:spLocks noChangeArrowheads="1"/>
            </p:cNvSpPr>
            <p:nvPr/>
          </p:nvSpPr>
          <p:spPr bwMode="auto">
            <a:xfrm>
              <a:off x="3432676" y="4969544"/>
              <a:ext cx="273879" cy="25609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4" name="Line 45"/>
            <p:cNvSpPr>
              <a:spLocks noChangeShapeType="1"/>
            </p:cNvSpPr>
            <p:nvPr/>
          </p:nvSpPr>
          <p:spPr bwMode="auto">
            <a:xfrm>
              <a:off x="3432676" y="5225634"/>
              <a:ext cx="958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6"/>
            <p:cNvSpPr>
              <a:spLocks noChangeShapeType="1"/>
            </p:cNvSpPr>
            <p:nvPr/>
          </p:nvSpPr>
          <p:spPr bwMode="auto">
            <a:xfrm rot="16200000">
              <a:off x="2984518" y="4777477"/>
              <a:ext cx="8963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47"/>
            <p:cNvSpPr txBox="1">
              <a:spLocks noChangeArrowheads="1"/>
            </p:cNvSpPr>
            <p:nvPr/>
          </p:nvSpPr>
          <p:spPr bwMode="auto">
            <a:xfrm>
              <a:off x="2920323" y="5320770"/>
              <a:ext cx="410817" cy="40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pic>
          <p:nvPicPr>
            <p:cNvPr id="67" name="Picture 49" descr="i_blac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172" y="5182952"/>
              <a:ext cx="356613" cy="51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50" descr="j_bla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033" y="4441359"/>
              <a:ext cx="385142" cy="58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Line 52"/>
            <p:cNvSpPr>
              <a:spLocks noChangeShapeType="1"/>
            </p:cNvSpPr>
            <p:nvPr/>
          </p:nvSpPr>
          <p:spPr bwMode="auto">
            <a:xfrm>
              <a:off x="2236948" y="5225634"/>
              <a:ext cx="38590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3"/>
            <p:cNvSpPr>
              <a:spLocks noChangeShapeType="1"/>
            </p:cNvSpPr>
            <p:nvPr/>
          </p:nvSpPr>
          <p:spPr bwMode="auto">
            <a:xfrm rot="16200000">
              <a:off x="1520054" y="4335020"/>
              <a:ext cx="38252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60"/>
            <p:cNvSpPr txBox="1">
              <a:spLocks noChangeArrowheads="1"/>
            </p:cNvSpPr>
            <p:nvPr/>
          </p:nvSpPr>
          <p:spPr bwMode="auto">
            <a:xfrm>
              <a:off x="3249623" y="1806812"/>
              <a:ext cx="639984" cy="51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9" name="Text Box 61"/>
            <p:cNvSpPr txBox="1">
              <a:spLocks noChangeArrowheads="1"/>
            </p:cNvSpPr>
            <p:nvPr/>
          </p:nvSpPr>
          <p:spPr bwMode="auto">
            <a:xfrm>
              <a:off x="6134359" y="4936249"/>
              <a:ext cx="639984" cy="49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80" name="Rectangle 82"/>
          <p:cNvSpPr>
            <a:spLocks noChangeArrowheads="1"/>
          </p:cNvSpPr>
          <p:nvPr/>
        </p:nvSpPr>
        <p:spPr bwMode="auto">
          <a:xfrm>
            <a:off x="7816581" y="3711235"/>
            <a:ext cx="3657600" cy="145163"/>
          </a:xfrm>
          <a:prstGeom prst="rect">
            <a:avLst/>
          </a:prstGeom>
          <a:solidFill>
            <a:srgbClr val="FFFF00">
              <a:alpha val="18823"/>
            </a:srgbClr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" name="Rectangle 83"/>
          <p:cNvSpPr>
            <a:spLocks noChangeArrowheads="1"/>
          </p:cNvSpPr>
          <p:nvPr/>
        </p:nvSpPr>
        <p:spPr bwMode="auto">
          <a:xfrm>
            <a:off x="8928145" y="1201117"/>
            <a:ext cx="123938" cy="3530325"/>
          </a:xfrm>
          <a:prstGeom prst="rect">
            <a:avLst/>
          </a:prstGeom>
          <a:solidFill>
            <a:srgbClr val="FFFF99">
              <a:alpha val="2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Rectangle 170"/>
          <p:cNvSpPr>
            <a:spLocks noChangeArrowheads="1"/>
          </p:cNvSpPr>
          <p:nvPr/>
        </p:nvSpPr>
        <p:spPr bwMode="auto">
          <a:xfrm>
            <a:off x="0" y="3048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文本框 24">
            <a:extLst>
              <a:ext uri="{FF2B5EF4-FFF2-40B4-BE49-F238E27FC236}">
                <a16:creationId xmlns:a16="http://schemas.microsoft.com/office/drawing/2014/main" id="{96A9F324-18CC-9D5F-96E4-F185E963C0F8}"/>
              </a:ext>
            </a:extLst>
          </p:cNvPr>
          <p:cNvSpPr txBox="1"/>
          <p:nvPr/>
        </p:nvSpPr>
        <p:spPr>
          <a:xfrm>
            <a:off x="92782" y="240641"/>
            <a:ext cx="7446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1. Tọa độ của vectơ với một hệ trục tọa độ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汉仪喵魂体W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DC44C-0042-60C9-78CF-EBFF22FE1F91}"/>
              </a:ext>
            </a:extLst>
          </p:cNvPr>
          <p:cNvSpPr txBox="1"/>
          <p:nvPr/>
        </p:nvSpPr>
        <p:spPr>
          <a:xfrm>
            <a:off x="1028700" y="962409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Hệ trục tọa độ</a:t>
            </a:r>
            <a:endParaRPr 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0">
            <a:extLst>
              <a:ext uri="{FF2B5EF4-FFF2-40B4-BE49-F238E27FC236}">
                <a16:creationId xmlns:a16="http://schemas.microsoft.com/office/drawing/2014/main" id="{13B5FB68-7E8C-E1E9-4D38-BC7BA4884753}"/>
              </a:ext>
            </a:extLst>
          </p:cNvPr>
          <p:cNvSpPr/>
          <p:nvPr/>
        </p:nvSpPr>
        <p:spPr>
          <a:xfrm>
            <a:off x="10057926" y="2507813"/>
            <a:ext cx="1584779" cy="858228"/>
          </a:xfrm>
          <a:prstGeom prst="wedgeEllipseCallout">
            <a:avLst>
              <a:gd name="adj1" fmla="val -33225"/>
              <a:gd name="adj2" fmla="val 850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Trục hoành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60">
            <a:extLst>
              <a:ext uri="{FF2B5EF4-FFF2-40B4-BE49-F238E27FC236}">
                <a16:creationId xmlns:a16="http://schemas.microsoft.com/office/drawing/2014/main" id="{D9A67CE6-C0A3-5635-0039-0262B93AD81B}"/>
              </a:ext>
            </a:extLst>
          </p:cNvPr>
          <p:cNvSpPr/>
          <p:nvPr/>
        </p:nvSpPr>
        <p:spPr>
          <a:xfrm>
            <a:off x="7180751" y="598741"/>
            <a:ext cx="1501750" cy="858228"/>
          </a:xfrm>
          <a:prstGeom prst="wedgeEllipseCallout">
            <a:avLst>
              <a:gd name="adj1" fmla="val 60735"/>
              <a:gd name="adj2" fmla="val 6026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Trục tung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Callout 60">
            <a:extLst>
              <a:ext uri="{FF2B5EF4-FFF2-40B4-BE49-F238E27FC236}">
                <a16:creationId xmlns:a16="http://schemas.microsoft.com/office/drawing/2014/main" id="{F84B8B99-B7E3-EDD6-B12D-1CB2436DC826}"/>
              </a:ext>
            </a:extLst>
          </p:cNvPr>
          <p:cNvSpPr/>
          <p:nvPr/>
        </p:nvSpPr>
        <p:spPr>
          <a:xfrm>
            <a:off x="6557912" y="4002111"/>
            <a:ext cx="1584779" cy="858228"/>
          </a:xfrm>
          <a:prstGeom prst="wedgeEllipseCallout">
            <a:avLst>
              <a:gd name="adj1" fmla="val 70632"/>
              <a:gd name="adj2" fmla="val -316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Gốc tọa độ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373040-68F4-6865-08B0-6104976FD465}"/>
                  </a:ext>
                </a:extLst>
              </p:cNvPr>
              <p:cNvSpPr txBox="1"/>
              <p:nvPr/>
            </p:nvSpPr>
            <p:spPr>
              <a:xfrm>
                <a:off x="343191" y="1462978"/>
                <a:ext cx="6417129" cy="3572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Hệ trục toạ độ (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;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vi-VN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gồm hai trục (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và (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;</a:t>
                </a:r>
                <a:r>
                  <a:rPr lang="vi-VN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vuông góc với nhau. </a:t>
                </a:r>
              </a:p>
              <a:p>
                <a:pPr marL="285750" marR="0" indent="-285750" algn="just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Điểm 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gọi là gốc toạ độ. </a:t>
                </a:r>
              </a:p>
              <a:p>
                <a:pPr marL="285750" marR="0" indent="-285750" algn="just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Trục (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vi-VN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là trục hoành; kí hiệu: 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Ox</a:t>
                </a:r>
                <a:endParaRPr lang="en-US" sz="2400" i="1">
                  <a:solidFill>
                    <a:schemeClr val="tx1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marR="0" indent="-285750" algn="just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Trục (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;</a:t>
                </a:r>
                <a:r>
                  <a:rPr lang="vi-VN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là trục tung; kí hiệu: 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Oy</a:t>
                </a: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285750" marR="0" indent="-285750" algn="just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vi-VN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và 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 các vectơ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đơn vị trên </a:t>
                </a:r>
                <a:r>
                  <a:rPr lang="vi-VN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Ox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và </a:t>
                </a:r>
                <a:r>
                  <a:rPr lang="vi-VN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Oy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endParaRPr lang="en-US" sz="24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Hệ trục tọa độ </a:t>
                </a:r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(O;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vi-VN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; 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vi-VN" sz="24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ký hiệu là </a:t>
                </a:r>
                <a:r>
                  <a:rPr lang="vi-VN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Oxy</a:t>
                </a:r>
                <a:r>
                  <a:rPr lang="en-US" sz="2400" i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373040-68F4-6865-08B0-6104976FD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1" y="1462978"/>
                <a:ext cx="6417129" cy="3572003"/>
              </a:xfrm>
              <a:prstGeom prst="rect">
                <a:avLst/>
              </a:prstGeom>
              <a:blipFill>
                <a:blip r:embed="rId4"/>
                <a:stretch>
                  <a:fillRect l="-1425" r="-1519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D7CCBF0-DA4B-ED0A-973B-A07C31E416EA}"/>
              </a:ext>
            </a:extLst>
          </p:cNvPr>
          <p:cNvGrpSpPr/>
          <p:nvPr/>
        </p:nvGrpSpPr>
        <p:grpSpPr>
          <a:xfrm>
            <a:off x="220219" y="5196484"/>
            <a:ext cx="11751560" cy="1542362"/>
            <a:chOff x="220219" y="5196484"/>
            <a:chExt cx="11751560" cy="1542362"/>
          </a:xfrm>
        </p:grpSpPr>
        <p:sp>
          <p:nvSpPr>
            <p:cNvPr id="18" name="Ribbon: Tilted Up 17">
              <a:extLst>
                <a:ext uri="{FF2B5EF4-FFF2-40B4-BE49-F238E27FC236}">
                  <a16:creationId xmlns:a16="http://schemas.microsoft.com/office/drawing/2014/main" id="{28AF25E1-BF35-17CF-6184-A41CB5EA05C1}"/>
                </a:ext>
              </a:extLst>
            </p:cNvPr>
            <p:cNvSpPr/>
            <p:nvPr/>
          </p:nvSpPr>
          <p:spPr>
            <a:xfrm>
              <a:off x="220219" y="5196484"/>
              <a:ext cx="11751560" cy="1542362"/>
            </a:xfrm>
            <a:prstGeom prst="ribbon2">
              <a:avLst>
                <a:gd name="adj1" fmla="val 16667"/>
                <a:gd name="adj2" fmla="val 75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1ADD94-AD18-BBBE-CF58-E79266A3FA10}"/>
                </a:ext>
              </a:extLst>
            </p:cNvPr>
            <p:cNvSpPr txBox="1"/>
            <p:nvPr/>
          </p:nvSpPr>
          <p:spPr>
            <a:xfrm>
              <a:off x="1713158" y="5344778"/>
              <a:ext cx="8928243" cy="914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b="1" u="sng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Chú ý: </a:t>
              </a:r>
              <a:r>
                <a:rPr lang="en-US" sz="24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Mặt phẳng mà trên đó đã cho một hệ trục toạ độ Oxy được gọi là mặt phẳng toạ độ Oxy, hay gọi tắt là mặt phẳng Oxy.</a:t>
              </a:r>
              <a:endParaRPr lang="en-US" sz="2000">
                <a:solidFill>
                  <a:srgbClr val="C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2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7" grpId="0" animBg="1"/>
      <p:bldP spid="8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17C4B1-F383-CCDB-90E6-DB731AC29DC3}"/>
              </a:ext>
            </a:extLst>
          </p:cNvPr>
          <p:cNvSpPr txBox="1"/>
          <p:nvPr/>
        </p:nvSpPr>
        <p:spPr>
          <a:xfrm>
            <a:off x="548244" y="316216"/>
            <a:ext cx="9752187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Toạ độ của vectơ đối với một hệ trục toạ độ</a:t>
            </a:r>
            <a:endParaRPr lang="en-US" sz="2800" b="1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2DC88-BF79-59C1-F4E5-2F9A38157E7A}"/>
              </a:ext>
            </a:extLst>
          </p:cNvPr>
          <p:cNvSpPr txBox="1"/>
          <p:nvPr/>
        </p:nvSpPr>
        <p:spPr>
          <a:xfrm>
            <a:off x="1028700" y="962409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Tọa độ của một vectơ</a:t>
            </a:r>
            <a:endParaRPr 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601DF3-2A6A-DB55-D162-82B6036772FF}"/>
              </a:ext>
            </a:extLst>
          </p:cNvPr>
          <p:cNvSpPr/>
          <p:nvPr/>
        </p:nvSpPr>
        <p:spPr>
          <a:xfrm>
            <a:off x="111760" y="1668154"/>
            <a:ext cx="6898640" cy="352169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6F322C-1CB4-7E7D-2EDD-7B209E98F2E3}"/>
                  </a:ext>
                </a:extLst>
              </p:cNvPr>
              <p:cNvSpPr txBox="1"/>
              <p:nvPr/>
            </p:nvSpPr>
            <p:spPr>
              <a:xfrm>
                <a:off x="1028700" y="2182954"/>
                <a:ext cx="5212080" cy="249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Trong mặt phằng Oxy, cho một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vi-VN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tuỳ ý. 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vi-VN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và gọi A</a:t>
                </a:r>
                <a:r>
                  <a:rPr lang="en-US" sz="2400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1</a:t>
                </a:r>
                <a:r>
                  <a:rPr lang="vi-VN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, 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A</a:t>
                </a:r>
                <a:r>
                  <a:rPr lang="en-US" sz="2400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lần lượt là hình chiếu vuông góc của A lên Ox và Oy (Hình 4)</a:t>
                </a:r>
                <a:r>
                  <a:rPr lang="vi-VN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. 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400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1 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= 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vi-VN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vi-VN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𝑂𝐴</m:t>
                        </m:r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= 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. </a:t>
                </a:r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Biểu diễn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4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US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6F322C-1CB4-7E7D-2EDD-7B209E98F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182954"/>
                <a:ext cx="5212080" cy="2492092"/>
              </a:xfrm>
              <a:prstGeom prst="rect">
                <a:avLst/>
              </a:prstGeom>
              <a:blipFill>
                <a:blip r:embed="rId2"/>
                <a:stretch>
                  <a:fillRect l="-1871" t="-1711" r="-3041" b="-4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A4844F7-54DC-9DED-5BA9-3136AFBA3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440" y="1151122"/>
            <a:ext cx="3997960" cy="4927252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EE00B2E-6D04-16AA-A97B-91F3E628C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98501"/>
              </p:ext>
            </p:extLst>
          </p:nvPr>
        </p:nvGraphicFramePr>
        <p:xfrm>
          <a:off x="7347637" y="6149494"/>
          <a:ext cx="4429708" cy="61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253800" progId="Equation.DSMT4">
                  <p:embed/>
                </p:oleObj>
              </mc:Choice>
              <mc:Fallback>
                <p:oleObj name="Equation" r:id="rId4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47637" y="6149494"/>
                        <a:ext cx="4429708" cy="614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AD337E92-4939-FFE5-22D0-FF1DC51C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17C4B1-F383-CCDB-90E6-DB731AC29DC3}"/>
              </a:ext>
            </a:extLst>
          </p:cNvPr>
          <p:cNvSpPr txBox="1"/>
          <p:nvPr/>
        </p:nvSpPr>
        <p:spPr>
          <a:xfrm>
            <a:off x="548244" y="316216"/>
            <a:ext cx="9752187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Toạ độ của vectơ đối với một hệ trục toạ độ</a:t>
            </a:r>
            <a:endParaRPr lang="en-US" sz="2800" b="1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2DC88-BF79-59C1-F4E5-2F9A38157E7A}"/>
              </a:ext>
            </a:extLst>
          </p:cNvPr>
          <p:cNvSpPr txBox="1"/>
          <p:nvPr/>
        </p:nvSpPr>
        <p:spPr>
          <a:xfrm>
            <a:off x="1028700" y="962409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Tọa độ của một vectơ</a:t>
            </a:r>
            <a:endParaRPr 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D337E92-4939-FFE5-22D0-FF1DC51C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CAD539-28EF-AF38-CFA1-6C6EE50638F4}"/>
                  </a:ext>
                </a:extLst>
              </p:cNvPr>
              <p:cNvSpPr txBox="1"/>
              <p:nvPr/>
            </p:nvSpPr>
            <p:spPr>
              <a:xfrm>
                <a:off x="1188720" y="3785881"/>
                <a:ext cx="10100310" cy="2501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u="sng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Chú ý:</a:t>
                </a:r>
                <a:endParaRPr lang="en-US" sz="2800" b="1" u="sng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=</a:t>
                </a:r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(x</a:t>
                </a:r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; </a:t>
                </a:r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y) </a:t>
                </a:r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</a:t>
                </a:r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= </a:t>
                </a:r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+ 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US" sz="280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Nếu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=</a:t>
                </a:r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(x</a:t>
                </a:r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; </a:t>
                </a:r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y)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𝑢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𝑦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)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vi-VN" sz="2800"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′</m:t>
                            </m:r>
                          </m:e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en-US" sz="280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CAD539-28EF-AF38-CFA1-6C6EE5063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785881"/>
                <a:ext cx="10100310" cy="2501903"/>
              </a:xfrm>
              <a:prstGeom prst="rect">
                <a:avLst/>
              </a:prstGeom>
              <a:blipFill>
                <a:blip r:embed="rId2"/>
                <a:stretch>
                  <a:fillRect l="-1207" t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43BD7C-964A-7031-159C-797D31AC532E}"/>
                  </a:ext>
                </a:extLst>
              </p:cNvPr>
              <p:cNvSpPr txBox="1"/>
              <p:nvPr/>
            </p:nvSpPr>
            <p:spPr>
              <a:xfrm>
                <a:off x="1188720" y="1670971"/>
                <a:ext cx="10383520" cy="1721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Trong mặt phằng Oxy, cặp số (x</a:t>
                </a:r>
                <a:r>
                  <a:rPr lang="vi-VN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; y</a:t>
                </a:r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) trong biểu diễn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= </a:t>
                </a:r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+ 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được gọi là toạ độ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8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K</a:t>
                </a:r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í hiệu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=</a:t>
                </a:r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(x</a:t>
                </a:r>
                <a:r>
                  <a:rPr lang="vi-VN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; </a:t>
                </a:r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y), x gọi là hoành độ, y gọi là tung độ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43BD7C-964A-7031-159C-797D31AC5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1670971"/>
                <a:ext cx="10383520" cy="1721690"/>
              </a:xfrm>
              <a:prstGeom prst="rect">
                <a:avLst/>
              </a:prstGeom>
              <a:blipFill>
                <a:blip r:embed="rId3"/>
                <a:stretch>
                  <a:fillRect l="-1174" r="-176" b="-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17C4B1-F383-CCDB-90E6-DB731AC29DC3}"/>
              </a:ext>
            </a:extLst>
          </p:cNvPr>
          <p:cNvSpPr txBox="1"/>
          <p:nvPr/>
        </p:nvSpPr>
        <p:spPr>
          <a:xfrm>
            <a:off x="548244" y="280623"/>
            <a:ext cx="9752187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Toạ độ của vectơ đối với một hệ trục toạ độ</a:t>
            </a:r>
            <a:endParaRPr lang="en-US" sz="2800" b="1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2DC88-BF79-59C1-F4E5-2F9A38157E7A}"/>
              </a:ext>
            </a:extLst>
          </p:cNvPr>
          <p:cNvSpPr txBox="1"/>
          <p:nvPr/>
        </p:nvSpPr>
        <p:spPr>
          <a:xfrm>
            <a:off x="1296527" y="814797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Tọa độ của một điểm</a:t>
            </a:r>
            <a:endParaRPr 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D337E92-4939-FFE5-22D0-FF1DC51C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76CC5F-F0C0-6A47-423D-70752BE976ED}"/>
              </a:ext>
            </a:extLst>
          </p:cNvPr>
          <p:cNvGrpSpPr/>
          <p:nvPr/>
        </p:nvGrpSpPr>
        <p:grpSpPr>
          <a:xfrm>
            <a:off x="0" y="1744403"/>
            <a:ext cx="7081520" cy="1982507"/>
            <a:chOff x="-72247" y="1293971"/>
            <a:chExt cx="7081520" cy="1982507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0AFE7A66-9A0C-392C-54D8-00B56CDA39CA}"/>
                </a:ext>
              </a:extLst>
            </p:cNvPr>
            <p:cNvSpPr/>
            <p:nvPr/>
          </p:nvSpPr>
          <p:spPr>
            <a:xfrm>
              <a:off x="-72247" y="1293971"/>
              <a:ext cx="7081520" cy="1982507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2E5347F-2915-2643-F5C7-1AFD46989AAF}"/>
                    </a:ext>
                  </a:extLst>
                </p:cNvPr>
                <p:cNvSpPr txBox="1"/>
                <p:nvPr/>
              </p:nvSpPr>
              <p:spPr>
                <a:xfrm>
                  <a:off x="608473" y="1743531"/>
                  <a:ext cx="5792327" cy="11374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8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Trong mặt phẳng Oxy, cho điểm M. 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8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Xác định toạ độ của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vi-VN" sz="2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m:t>𝑂𝑀</m:t>
                          </m:r>
                        </m:e>
                      </m:acc>
                    </m:oMath>
                  </a14:m>
                  <a:r>
                    <a:rPr lang="en-US" sz="280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ea typeface="DengXian" panose="02010600030101010101" pitchFamily="2" charset="-122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2E5347F-2915-2643-F5C7-1AFD46989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73" y="1743531"/>
                  <a:ext cx="5792327" cy="1137427"/>
                </a:xfrm>
                <a:prstGeom prst="rect">
                  <a:avLst/>
                </a:prstGeom>
                <a:blipFill>
                  <a:blip r:embed="rId2"/>
                  <a:stretch>
                    <a:fillRect l="-2211" t="-5914" r="-2632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A2E882-F26B-BB3E-00AE-EB33C6E1D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607" y="1338017"/>
            <a:ext cx="4033520" cy="4980468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A1B49A-B4F5-B062-A23F-3ED19033A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921108"/>
              </p:ext>
            </p:extLst>
          </p:nvPr>
        </p:nvGraphicFramePr>
        <p:xfrm>
          <a:off x="1179836" y="4090232"/>
          <a:ext cx="4916164" cy="61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65803" imgH="257409" progId="Equation.DSMT4">
                  <p:embed/>
                </p:oleObj>
              </mc:Choice>
              <mc:Fallback>
                <p:oleObj name="Equation" r:id="rId4" imgW="2065803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836" y="4090232"/>
                        <a:ext cx="4916164" cy="61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1433104-61FC-0039-CC56-09E07FD8A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395398"/>
              </p:ext>
            </p:extLst>
          </p:nvPr>
        </p:nvGraphicFramePr>
        <p:xfrm>
          <a:off x="1563688" y="5065713"/>
          <a:ext cx="2244587" cy="6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266400" progId="Equation.DSMT4">
                  <p:embed/>
                </p:oleObj>
              </mc:Choice>
              <mc:Fallback>
                <p:oleObj name="Equation" r:id="rId6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3688" y="5065713"/>
                        <a:ext cx="2244587" cy="612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28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17C4B1-F383-CCDB-90E6-DB731AC29DC3}"/>
              </a:ext>
            </a:extLst>
          </p:cNvPr>
          <p:cNvSpPr txBox="1"/>
          <p:nvPr/>
        </p:nvSpPr>
        <p:spPr>
          <a:xfrm>
            <a:off x="548244" y="280623"/>
            <a:ext cx="9752187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Toạ độ của vectơ đối với một hệ trục toạ độ</a:t>
            </a:r>
            <a:endParaRPr lang="en-US" sz="2800" b="1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2DC88-BF79-59C1-F4E5-2F9A38157E7A}"/>
              </a:ext>
            </a:extLst>
          </p:cNvPr>
          <p:cNvSpPr txBox="1"/>
          <p:nvPr/>
        </p:nvSpPr>
        <p:spPr>
          <a:xfrm>
            <a:off x="1296527" y="885917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Tọa độ của một điểm</a:t>
            </a:r>
            <a:endParaRPr 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D337E92-4939-FFE5-22D0-FF1DC51C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2E882-F26B-BB3E-00AE-EB33C6E1D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257" y="1338017"/>
            <a:ext cx="2808348" cy="3467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2D124D-A9B8-9FAD-18D7-E5B8AE71BBF5}"/>
                  </a:ext>
                </a:extLst>
              </p:cNvPr>
              <p:cNvSpPr txBox="1"/>
              <p:nvPr/>
            </p:nvSpPr>
            <p:spPr>
              <a:xfrm>
                <a:off x="964284" y="1629120"/>
                <a:ext cx="7671196" cy="955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Trong mặt phẳng toạ độ, cho một điểm M tuỳ ý. Toạ độ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được gọi là toạ độ của điểm M.</a:t>
                </a:r>
                <a:endParaRPr lang="en-US" sz="24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2D124D-A9B8-9FAD-18D7-E5B8AE71B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84" y="1629120"/>
                <a:ext cx="7671196" cy="955133"/>
              </a:xfrm>
              <a:prstGeom prst="rect">
                <a:avLst/>
              </a:prstGeom>
              <a:blipFill>
                <a:blip r:embed="rId3"/>
                <a:stretch>
                  <a:fillRect l="-1191" t="-2548" r="-953" b="-12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C348B0-38E8-1C27-ACAD-4621750369F6}"/>
                  </a:ext>
                </a:extLst>
              </p:cNvPr>
              <p:cNvSpPr txBox="1"/>
              <p:nvPr/>
            </p:nvSpPr>
            <p:spPr>
              <a:xfrm>
                <a:off x="897983" y="2780002"/>
                <a:ext cx="7998273" cy="2418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b="1" u="sng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Nhận xét:</a:t>
                </a:r>
                <a:endParaRPr lang="en-US" sz="2400" b="1" u="sng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-457200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  <m:r>
                      <a:rPr lang="vi-VN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(x</a:t>
                </a:r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; y</a:t>
                </a: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thì cặp số (x; y) là toạ độ của điểm M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>
                    <a:solidFill>
                      <a:srgbClr val="0070C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í hiệu: M(x;</a:t>
                </a:r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y</a:t>
                </a: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), x gọi là hoành độ, y gọi là tung độ</a:t>
                </a:r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của điểm M.</a:t>
                </a:r>
                <a:endParaRPr lang="en-US" sz="24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-457200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M(x</a:t>
                </a:r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; y</a:t>
                </a: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</a:t>
                </a:r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  <a:sym typeface="Wingdings" panose="05000000000000000000" pitchFamily="2" charset="2"/>
                  </a:rPr>
                  <a:t></a:t>
                </a:r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4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C348B0-38E8-1C27-ACAD-462175036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83" y="2780002"/>
                <a:ext cx="7998273" cy="2418098"/>
              </a:xfrm>
              <a:prstGeom prst="rect">
                <a:avLst/>
              </a:prstGeom>
              <a:blipFill>
                <a:blip r:embed="rId4"/>
                <a:stretch>
                  <a:fillRect l="-1143" t="-2267" r="-2210" b="-4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BE37CBC-5B53-C809-FC52-B0DEA530B916}"/>
              </a:ext>
            </a:extLst>
          </p:cNvPr>
          <p:cNvSpPr txBox="1"/>
          <p:nvPr/>
        </p:nvSpPr>
        <p:spPr>
          <a:xfrm>
            <a:off x="964284" y="5393849"/>
            <a:ext cx="10171076" cy="914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u="sng">
                <a:solidFill>
                  <a:srgbClr val="FF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Chú ý: </a:t>
            </a:r>
            <a:r>
              <a:rPr lang="en-US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Hoành độ của điểm M còn được kí hiệu là x</a:t>
            </a:r>
            <a:r>
              <a:rPr lang="en-US" sz="2400" baseline="-250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tung độ của điểm M còn được kí hiệu là y</a:t>
            </a:r>
            <a:r>
              <a:rPr lang="en-US" sz="2400" baseline="-250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vi-VN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Khi đó ta viết M</a:t>
            </a:r>
            <a:r>
              <a:rPr lang="vi-VN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-250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vi-VN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sz="2400" baseline="-250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 </a:t>
            </a:r>
            <a:r>
              <a:rPr lang="vi-VN" sz="240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400">
              <a:solidFill>
                <a:srgbClr val="0070C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1785</Words>
  <Application>Microsoft Office PowerPoint</Application>
  <PresentationFormat>Widescreen</PresentationFormat>
  <Paragraphs>135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Biểu thức tọa độ của các phép toán vectơ</vt:lpstr>
      <vt:lpstr>2. Biểu thức tọa độ của các phép toán vectơ</vt:lpstr>
      <vt:lpstr>2. Biểu thức tọa độ của các phép toán vectơ</vt:lpstr>
      <vt:lpstr>2. Biểu thức tọa độ của các phép toán vectơ</vt:lpstr>
      <vt:lpstr>2. Biểu thức tọa độ của các phép toán vectơ</vt:lpstr>
      <vt:lpstr>3. Áp dụng của tọa độ vectơ</vt:lpstr>
      <vt:lpstr>3. Áp dụng của tọa độ vectơ</vt:lpstr>
      <vt:lpstr>3. Áp dụng của tọa độ vectơ</vt:lpstr>
      <vt:lpstr>3. Áp dụng của tọa độ vectơ</vt:lpstr>
      <vt:lpstr>3. Áp dụng của tọa độ vectơ</vt:lpstr>
      <vt:lpstr>3. Áp dụng của tọa độ vectơ</vt:lpstr>
      <vt:lpstr>3. Áp dụng của tọa độ vectơ</vt:lpstr>
      <vt:lpstr>3. Áp dụng của tọa độ vectơ</vt:lpstr>
      <vt:lpstr>3. Áp dụng của tọa độ vectơ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Hà Lê</cp:lastModifiedBy>
  <cp:revision>339</cp:revision>
  <dcterms:created xsi:type="dcterms:W3CDTF">2019-10-28T15:46:10Z</dcterms:created>
  <dcterms:modified xsi:type="dcterms:W3CDTF">2022-08-19T01:43:53Z</dcterms:modified>
</cp:coreProperties>
</file>