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64" r:id="rId4"/>
  </p:sldMasterIdLst>
  <p:notesMasterIdLst>
    <p:notesMasterId r:id="rId33"/>
  </p:notesMasterIdLst>
  <p:handoutMasterIdLst>
    <p:handoutMasterId r:id="rId34"/>
  </p:handoutMasterIdLst>
  <p:sldIdLst>
    <p:sldId id="256" r:id="rId5"/>
    <p:sldId id="259" r:id="rId6"/>
    <p:sldId id="262" r:id="rId7"/>
    <p:sldId id="263" r:id="rId8"/>
    <p:sldId id="280" r:id="rId9"/>
    <p:sldId id="264" r:id="rId10"/>
    <p:sldId id="265" r:id="rId11"/>
    <p:sldId id="266" r:id="rId12"/>
    <p:sldId id="267" r:id="rId13"/>
    <p:sldId id="282" r:id="rId14"/>
    <p:sldId id="281" r:id="rId15"/>
    <p:sldId id="283" r:id="rId16"/>
    <p:sldId id="268" r:id="rId17"/>
    <p:sldId id="272" r:id="rId18"/>
    <p:sldId id="269" r:id="rId19"/>
    <p:sldId id="270" r:id="rId20"/>
    <p:sldId id="271" r:id="rId21"/>
    <p:sldId id="273" r:id="rId22"/>
    <p:sldId id="275" r:id="rId23"/>
    <p:sldId id="276" r:id="rId24"/>
    <p:sldId id="284" r:id="rId25"/>
    <p:sldId id="277" r:id="rId26"/>
    <p:sldId id="285" r:id="rId27"/>
    <p:sldId id="278" r:id="rId28"/>
    <p:sldId id="286" r:id="rId29"/>
    <p:sldId id="287" r:id="rId30"/>
    <p:sldId id="288" r:id="rId31"/>
    <p:sldId id="261"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7710"/>
    <a:srgbClr val="8C9C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2" autoAdjust="0"/>
  </p:normalViewPr>
  <p:slideViewPr>
    <p:cSldViewPr snapToGrid="0">
      <p:cViewPr varScale="1">
        <p:scale>
          <a:sx n="58" d="100"/>
          <a:sy n="58" d="100"/>
        </p:scale>
        <p:origin x="988" y="56"/>
      </p:cViewPr>
      <p:guideLst/>
    </p:cSldViewPr>
  </p:slideViewPr>
  <p:notesTextViewPr>
    <p:cViewPr>
      <p:scale>
        <a:sx n="1" d="1"/>
        <a:sy n="1" d="1"/>
      </p:scale>
      <p:origin x="0" y="0"/>
    </p:cViewPr>
  </p:notesTextViewPr>
  <p:notesViewPr>
    <p:cSldViewPr snapToGrid="0">
      <p:cViewPr varScale="1">
        <p:scale>
          <a:sx n="68" d="100"/>
          <a:sy n="68" d="100"/>
        </p:scale>
        <p:origin x="3288" y="32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09A7646-64A1-4BED-BA0B-77C27DE51A1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DABEFC0-5AA8-4302-B8B2-9ACD77A2E1D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482F98B-3DC8-431B-BBBF-B7C2B94E730B}" type="datetimeFigureOut">
              <a:rPr lang="en-US" smtClean="0"/>
              <a:t>7/21/2022</a:t>
            </a:fld>
            <a:endParaRPr lang="en-US" dirty="0"/>
          </a:p>
        </p:txBody>
      </p:sp>
      <p:sp>
        <p:nvSpPr>
          <p:cNvPr id="4" name="Footer Placeholder 3">
            <a:extLst>
              <a:ext uri="{FF2B5EF4-FFF2-40B4-BE49-F238E27FC236}">
                <a16:creationId xmlns:a16="http://schemas.microsoft.com/office/drawing/2014/main" id="{016656EA-4150-44D1-821F-53CA0DBA1A3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F6184F06-C917-4D16-B46F-633E54CA499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C1F4691-38BC-4357-BA2E-AC7731A10A45}" type="slidenum">
              <a:rPr lang="en-US" smtClean="0"/>
              <a:t>‹#›</a:t>
            </a:fld>
            <a:endParaRPr lang="en-US" dirty="0"/>
          </a:p>
        </p:txBody>
      </p:sp>
    </p:spTree>
    <p:extLst>
      <p:ext uri="{BB962C8B-B14F-4D97-AF65-F5344CB8AC3E}">
        <p14:creationId xmlns:p14="http://schemas.microsoft.com/office/powerpoint/2010/main" val="32900607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7300D2-6E0D-49B5-9AB1-C6683F5C846D}" type="datetimeFigureOut">
              <a:rPr lang="en-US" smtClean="0"/>
              <a:t>7/21/2022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025FD9-6782-4777-BD37-B8EEBEF1E497}" type="slidenum">
              <a:rPr lang="en-US" smtClean="0"/>
              <a:t>‹#›</a:t>
            </a:fld>
            <a:endParaRPr lang="en-US" dirty="0"/>
          </a:p>
        </p:txBody>
      </p:sp>
    </p:spTree>
    <p:extLst>
      <p:ext uri="{BB962C8B-B14F-4D97-AF65-F5344CB8AC3E}">
        <p14:creationId xmlns:p14="http://schemas.microsoft.com/office/powerpoint/2010/main" val="3720810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025FD9-6782-4777-BD37-B8EEBEF1E497}" type="slidenum">
              <a:rPr lang="en-US" smtClean="0"/>
              <a:t>1</a:t>
            </a:fld>
            <a:endParaRPr lang="en-US" dirty="0"/>
          </a:p>
        </p:txBody>
      </p:sp>
    </p:spTree>
    <p:extLst>
      <p:ext uri="{BB962C8B-B14F-4D97-AF65-F5344CB8AC3E}">
        <p14:creationId xmlns:p14="http://schemas.microsoft.com/office/powerpoint/2010/main" val="2793835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025FD9-6782-4777-BD37-B8EEBEF1E497}" type="slidenum">
              <a:rPr lang="en-US" smtClean="0"/>
              <a:t>2</a:t>
            </a:fld>
            <a:endParaRPr lang="en-US" dirty="0"/>
          </a:p>
        </p:txBody>
      </p:sp>
    </p:spTree>
    <p:extLst>
      <p:ext uri="{BB962C8B-B14F-4D97-AF65-F5344CB8AC3E}">
        <p14:creationId xmlns:p14="http://schemas.microsoft.com/office/powerpoint/2010/main" val="4057456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025FD9-6782-4777-BD37-B8EEBEF1E497}" type="slidenum">
              <a:rPr lang="en-US" smtClean="0"/>
              <a:t>28</a:t>
            </a:fld>
            <a:endParaRPr lang="en-US" dirty="0"/>
          </a:p>
        </p:txBody>
      </p:sp>
    </p:spTree>
    <p:extLst>
      <p:ext uri="{BB962C8B-B14F-4D97-AF65-F5344CB8AC3E}">
        <p14:creationId xmlns:p14="http://schemas.microsoft.com/office/powerpoint/2010/main" val="2822790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7/21/2022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354660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7/21/2022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43974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7/21/2022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97192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7/21/2022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81794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2">
                    <a:lumMod val="7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7/21/2022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0662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smtClean="0"/>
              <a:pPr/>
              <a:t>7/21/2022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13777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7/21/2022</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94660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7/21/2022</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32046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smtClean="0"/>
              <a:pPr/>
              <a:t>7/21/2022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64920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906981" y="1852122"/>
            <a:ext cx="2458230" cy="2008678"/>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smtClean="0"/>
              <a:pPr/>
              <a:t>7/21/2022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
        <p:nvSpPr>
          <p:cNvPr id="11" name="Content Placeholder 2">
            <a:extLst>
              <a:ext uri="{FF2B5EF4-FFF2-40B4-BE49-F238E27FC236}">
                <a16:creationId xmlns:a16="http://schemas.microsoft.com/office/drawing/2014/main" id="{87B0DF2F-DAFD-4616-9E25-0C28D75BF306}"/>
              </a:ext>
            </a:extLst>
          </p:cNvPr>
          <p:cNvSpPr>
            <a:spLocks noGrp="1"/>
          </p:cNvSpPr>
          <p:nvPr>
            <p:ph idx="13"/>
          </p:nvPr>
        </p:nvSpPr>
        <p:spPr>
          <a:xfrm>
            <a:off x="6491805" y="1852122"/>
            <a:ext cx="2458230" cy="2008678"/>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336DA0F9-D851-437C-A45B-EC125A3D3DB3}"/>
              </a:ext>
            </a:extLst>
          </p:cNvPr>
          <p:cNvSpPr>
            <a:spLocks noGrp="1"/>
          </p:cNvSpPr>
          <p:nvPr>
            <p:ph idx="14"/>
          </p:nvPr>
        </p:nvSpPr>
        <p:spPr>
          <a:xfrm>
            <a:off x="9076629" y="1852122"/>
            <a:ext cx="2458230" cy="2008678"/>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a:extLst>
              <a:ext uri="{FF2B5EF4-FFF2-40B4-BE49-F238E27FC236}">
                <a16:creationId xmlns:a16="http://schemas.microsoft.com/office/drawing/2014/main" id="{0FF0BA98-3AB4-4D88-B1C2-6279BCACFAD9}"/>
              </a:ext>
            </a:extLst>
          </p:cNvPr>
          <p:cNvSpPr>
            <a:spLocks noGrp="1"/>
          </p:cNvSpPr>
          <p:nvPr>
            <p:ph type="body" sz="quarter" idx="15"/>
          </p:nvPr>
        </p:nvSpPr>
        <p:spPr>
          <a:xfrm>
            <a:off x="3887792" y="3971924"/>
            <a:ext cx="2477419" cy="803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5">
            <a:extLst>
              <a:ext uri="{FF2B5EF4-FFF2-40B4-BE49-F238E27FC236}">
                <a16:creationId xmlns:a16="http://schemas.microsoft.com/office/drawing/2014/main" id="{D9DEF72B-B924-4A0D-8C83-3B370632C0D3}"/>
              </a:ext>
            </a:extLst>
          </p:cNvPr>
          <p:cNvSpPr>
            <a:spLocks noGrp="1"/>
          </p:cNvSpPr>
          <p:nvPr>
            <p:ph type="body" sz="quarter" idx="16"/>
          </p:nvPr>
        </p:nvSpPr>
        <p:spPr>
          <a:xfrm>
            <a:off x="6472616" y="3971925"/>
            <a:ext cx="2477419" cy="803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5">
            <a:extLst>
              <a:ext uri="{FF2B5EF4-FFF2-40B4-BE49-F238E27FC236}">
                <a16:creationId xmlns:a16="http://schemas.microsoft.com/office/drawing/2014/main" id="{E9D30C54-E9E8-4300-8DA4-352DB3A71A4F}"/>
              </a:ext>
            </a:extLst>
          </p:cNvPr>
          <p:cNvSpPr>
            <a:spLocks noGrp="1"/>
          </p:cNvSpPr>
          <p:nvPr>
            <p:ph type="body" sz="quarter" idx="17"/>
          </p:nvPr>
        </p:nvSpPr>
        <p:spPr>
          <a:xfrm>
            <a:off x="9070240" y="3971924"/>
            <a:ext cx="2458230" cy="803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5080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smtClean="0"/>
              <a:pPr/>
              <a:t>7/21/2022</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59410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smtClean="0"/>
              <a:pPr/>
              <a:t>7/21/2022</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35939692"/>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inkscape.org/release/inkscape-1.0/"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869841E-71E7-4F51-8E6F-5E8A5E3756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Plans">
            <a:extLst>
              <a:ext uri="{FF2B5EF4-FFF2-40B4-BE49-F238E27FC236}">
                <a16:creationId xmlns:a16="http://schemas.microsoft.com/office/drawing/2014/main" id="{A3A2E0DA-DA21-447D-AD1F-3DB915DD051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
            <a:ext cx="12188932" cy="6858000"/>
          </a:xfrm>
          <a:prstGeom prst="rect">
            <a:avLst/>
          </a:prstGeom>
        </p:spPr>
      </p:pic>
      <p:sp>
        <p:nvSpPr>
          <p:cNvPr id="12" name="Rectangle 11">
            <a:extLst>
              <a:ext uri="{FF2B5EF4-FFF2-40B4-BE49-F238E27FC236}">
                <a16:creationId xmlns:a16="http://schemas.microsoft.com/office/drawing/2014/main" id="{594B067E-A161-4B29-A8FA-FEEB194495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D6CA50C-1A88-4B3F-A34F-FE199F4205A2}"/>
              </a:ext>
            </a:extLst>
          </p:cNvPr>
          <p:cNvSpPr>
            <a:spLocks noGrp="1"/>
          </p:cNvSpPr>
          <p:nvPr>
            <p:ph type="ctrTitle"/>
          </p:nvPr>
        </p:nvSpPr>
        <p:spPr>
          <a:xfrm>
            <a:off x="138544" y="758952"/>
            <a:ext cx="4391891" cy="3813048"/>
          </a:xfrm>
        </p:spPr>
        <p:txBody>
          <a:bodyPr>
            <a:normAutofit/>
          </a:bodyPr>
          <a:lstStyle/>
          <a:p>
            <a:pPr marL="0" marR="18415" algn="ctr">
              <a:lnSpc>
                <a:spcPct val="115000"/>
              </a:lnSpc>
              <a:spcBef>
                <a:spcPts val="0"/>
              </a:spcBef>
              <a:spcAft>
                <a:spcPts val="0"/>
              </a:spcAft>
            </a:pPr>
            <a:r>
              <a:rPr lang="nl-NL" sz="3200" b="1" dirty="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rPr>
              <a:t>CHỦ ĐỀ 4 </a:t>
            </a:r>
            <a:br>
              <a:rPr lang="nl-NL" sz="3200" b="1" dirty="0">
                <a:effectLst/>
                <a:latin typeface="Times New Roman" panose="02020603050405020304" pitchFamily="18" charset="0"/>
                <a:ea typeface="Calibri" panose="020F0502020204030204" pitchFamily="34" charset="0"/>
                <a:cs typeface="Times New Roman" panose="02020603050405020304" pitchFamily="18" charset="0"/>
              </a:rPr>
            </a:br>
            <a:r>
              <a:rPr lang="nl-NL" sz="3200" b="1" dirty="0">
                <a:effectLst/>
                <a:latin typeface="Times New Roman" panose="02020603050405020304" pitchFamily="18" charset="0"/>
                <a:ea typeface="Calibri" panose="020F0502020204030204" pitchFamily="34" charset="0"/>
                <a:cs typeface="Times New Roman" panose="02020603050405020304" pitchFamily="18" charset="0"/>
              </a:rPr>
              <a:t>ỨNG DỤNG TIN HỌC </a:t>
            </a:r>
            <a:br>
              <a:rPr lang="nl-NL" sz="3200" b="1" dirty="0">
                <a:effectLst/>
                <a:latin typeface="Times New Roman" panose="02020603050405020304" pitchFamily="18" charset="0"/>
                <a:ea typeface="Calibri" panose="020F0502020204030204" pitchFamily="34" charset="0"/>
                <a:cs typeface="Times New Roman" panose="02020603050405020304" pitchFamily="18" charset="0"/>
              </a:rPr>
            </a:br>
            <a:r>
              <a:rPr lang="nl-NL" sz="3200" b="1" kern="0" dirty="0">
                <a:solidFill>
                  <a:srgbClr val="002060"/>
                </a:solidFill>
                <a:effectLst/>
                <a:latin typeface="Times New Roman" panose="02020603050405020304" pitchFamily="18" charset="0"/>
                <a:ea typeface="Calibri Light" panose="020F0302020204030204" pitchFamily="34" charset="0"/>
                <a:cs typeface="Times New Roman" panose="02020603050405020304" pitchFamily="18" charset="0"/>
              </a:rPr>
              <a:t>BÀI 12</a:t>
            </a:r>
            <a:br>
              <a:rPr lang="nl-NL" sz="3200" b="1" kern="0" dirty="0">
                <a:solidFill>
                  <a:srgbClr val="002060"/>
                </a:solidFill>
                <a:effectLst/>
                <a:latin typeface="Times New Roman" panose="02020603050405020304" pitchFamily="18" charset="0"/>
                <a:ea typeface="Calibri Light" panose="020F0302020204030204" pitchFamily="34" charset="0"/>
                <a:cs typeface="Times New Roman" panose="02020603050405020304" pitchFamily="18" charset="0"/>
              </a:rPr>
            </a:br>
            <a:r>
              <a:rPr lang="nl-NL" sz="3200" b="1" kern="0" dirty="0">
                <a:solidFill>
                  <a:srgbClr val="002060"/>
                </a:solidFill>
                <a:effectLst/>
                <a:latin typeface="Times New Roman" panose="02020603050405020304" pitchFamily="18" charset="0"/>
                <a:ea typeface="Calibri Light" panose="020F0302020204030204" pitchFamily="34" charset="0"/>
                <a:cs typeface="Times New Roman" panose="02020603050405020304" pitchFamily="18" charset="0"/>
              </a:rPr>
              <a:t>PHẦN MỀM THIẾT KẾ ĐỒ HỌA</a:t>
            </a:r>
            <a:endParaRPr lang="en-US" sz="3200" b="1" kern="0" dirty="0">
              <a:solidFill>
                <a:srgbClr val="002060"/>
              </a:solidFill>
              <a:effectLst/>
              <a:latin typeface="Calibri Light" panose="020F0302020204030204" pitchFamily="34" charset="0"/>
              <a:ea typeface="Calibri Light" panose="020F0302020204030204" pitchFamily="34" charset="0"/>
              <a:cs typeface="Times New Roman" panose="02020603050405020304" pitchFamily="18" charset="0"/>
            </a:endParaRPr>
          </a:p>
        </p:txBody>
      </p:sp>
      <p:sp>
        <p:nvSpPr>
          <p:cNvPr id="14" name="Rectangle 13">
            <a:extLst>
              <a:ext uri="{FF2B5EF4-FFF2-40B4-BE49-F238E27FC236}">
                <a16:creationId xmlns:a16="http://schemas.microsoft.com/office/drawing/2014/main" id="{C20C741F-0826-4AB6-A92E-AB4EB50216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45828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236714" y="1426867"/>
            <a:ext cx="9901339" cy="3507343"/>
          </a:xfrm>
          <a:prstGeom prst="roundRect">
            <a:avLst/>
          </a:prstGeom>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1200"/>
              </a:spcBef>
              <a:spcAft>
                <a:spcPts val="1200"/>
              </a:spcAft>
            </a:pP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Ghi</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nhớ</a:t>
            </a:r>
            <a:endParaRPr lang="en-US" sz="3200" dirty="0">
              <a:solidFill>
                <a:srgbClr val="002060"/>
              </a:solidFill>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just">
              <a:spcBef>
                <a:spcPts val="1200"/>
              </a:spcBef>
              <a:spcAft>
                <a:spcPts val="1200"/>
              </a:spcAft>
              <a:buFont typeface="Times New Roman" panose="02020603050405020304" pitchFamily="18" charset="0"/>
              <a:buChar char="-"/>
            </a:pPr>
            <a:r>
              <a:rPr lang="en-US" sz="3200" dirty="0" err="1">
                <a:latin typeface="Times New Roman" panose="02020603050405020304" pitchFamily="18" charset="0"/>
                <a:ea typeface="Calibri" panose="020F0502020204030204" pitchFamily="34" charset="0"/>
                <a:cs typeface="Times New Roman" panose="02020603050405020304" pitchFamily="18" charset="0"/>
              </a:rPr>
              <a:t>Có</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hai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loại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phần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mềm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đồ</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họa</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Phần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mềm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tạo</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chỉnh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sửa</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vectơ</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và</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phần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mềm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xử</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lí</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ảnh</a:t>
            </a:r>
            <a:r>
              <a:rPr lang="en-US" sz="3200" dirty="0">
                <a:latin typeface="Times New Roman" panose="02020603050405020304" pitchFamily="18" charset="0"/>
                <a:ea typeface="Calibri" panose="020F0502020204030204" pitchFamily="34" charset="0"/>
                <a:cs typeface="Times New Roman" panose="02020603050405020304" pitchFamily="18" charset="0"/>
              </a:rPr>
              <a:t> bitmap</a:t>
            </a:r>
            <a:endParaRPr lang="en-US" sz="3200" dirty="0">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spcBef>
                <a:spcPts val="1200"/>
              </a:spcBef>
              <a:spcAft>
                <a:spcPts val="1200"/>
              </a:spcAft>
              <a:buFont typeface="Times New Roman" panose="02020603050405020304" pitchFamily="18" charset="0"/>
              <a:buChar char="-"/>
            </a:pPr>
            <a:r>
              <a:rPr lang="en-US" sz="3200" dirty="0">
                <a:latin typeface="Times New Roman" panose="02020603050405020304" pitchFamily="18" charset="0"/>
                <a:ea typeface="Calibri" panose="020F0502020204030204" pitchFamily="34" charset="0"/>
                <a:cs typeface="Times New Roman" panose="02020603050405020304" pitchFamily="18" charset="0"/>
              </a:rPr>
              <a:t>Inkscape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là</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phần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mềm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miễn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phí</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tạo</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chỉnh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sửa</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sản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phẩm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đồ</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họa</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vectơ</a:t>
            </a:r>
            <a:endParaRPr lang="en-US" sz="3200" dirty="0">
              <a:effectLst/>
              <a:latin typeface="Times New Roman" panose="02020603050405020304" pitchFamily="18" charset="0"/>
              <a:ea typeface="Calibri" panose="020F0502020204030204" pitchFamily="34" charset="0"/>
              <a:cs typeface="Arial" panose="020B0604020202020204" pitchFamily="34" charset="0"/>
            </a:endParaRPr>
          </a:p>
        </p:txBody>
      </p:sp>
      <p:sp>
        <p:nvSpPr>
          <p:cNvPr id="3" name="Oval 2">
            <a:extLst>
              <a:ext uri="{FF2B5EF4-FFF2-40B4-BE49-F238E27FC236}">
                <a16:creationId xmlns:a16="http://schemas.microsoft.com/office/drawing/2014/main" id="{D8E96AC6-5F07-7068-E71A-6220CFCFFCB6}"/>
              </a:ext>
            </a:extLst>
          </p:cNvPr>
          <p:cNvSpPr/>
          <p:nvPr/>
        </p:nvSpPr>
        <p:spPr>
          <a:xfrm>
            <a:off x="11293876" y="5856402"/>
            <a:ext cx="1628502" cy="1503680"/>
          </a:xfrm>
          <a:prstGeom prst="ellipse">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F85C0877-8040-EEF4-E09F-23F420224F43}"/>
              </a:ext>
            </a:extLst>
          </p:cNvPr>
          <p:cNvSpPr/>
          <p:nvPr/>
        </p:nvSpPr>
        <p:spPr>
          <a:xfrm>
            <a:off x="-699856" y="-840148"/>
            <a:ext cx="1628502" cy="1503680"/>
          </a:xfrm>
          <a:prstGeom prst="ellipse">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C0B1831-765E-AE9D-4509-C0232725EB6C}"/>
              </a:ext>
            </a:extLst>
          </p:cNvPr>
          <p:cNvSpPr/>
          <p:nvPr/>
        </p:nvSpPr>
        <p:spPr>
          <a:xfrm rot="17224047">
            <a:off x="-390902" y="6034922"/>
            <a:ext cx="1010594" cy="1087515"/>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5062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928646" y="1220736"/>
            <a:ext cx="10709143" cy="4416528"/>
          </a:xfrm>
          <a:prstGeom prst="round2Diag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a:spAutoFit/>
          </a:bodyPr>
          <a:lstStyle/>
          <a:p>
            <a:pPr algn="just">
              <a:lnSpc>
                <a:spcPct val="115000"/>
              </a:lnSpc>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1.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kế</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bộ</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sản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bút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sổ</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danh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thiếp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bí</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thư</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túi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giấy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Theo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nên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phẩn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mềm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A. Photoshop                                               </a:t>
            </a:r>
            <a:endParaRPr lang="en-US" sz="2800" dirty="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B. Inkscape</a:t>
            </a:r>
            <a:endParaRPr lang="en-US" sz="2800" dirty="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2.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hãy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đâu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màn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Inkscape?</a:t>
            </a:r>
            <a:endParaRPr lang="en-US" sz="2800" dirty="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A.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Toàn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bộ</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vùng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ea typeface="Times New Roman" panose="02020603050405020304" pitchFamily="18" charset="0"/>
              <a:cs typeface="Arial" panose="020B0604020202020204" pitchFamily="34" charset="0"/>
            </a:endParaRPr>
          </a:p>
          <a:p>
            <a:r>
              <a:rPr lang="en-US" sz="2800" dirty="0">
                <a:latin typeface="Times New Roman" panose="02020603050405020304" pitchFamily="18" charset="0"/>
                <a:ea typeface="Times New Roman" panose="02020603050405020304" pitchFamily="18" charset="0"/>
              </a:rPr>
              <a:t>B. </a:t>
            </a:r>
            <a:r>
              <a:rPr lang="en-US" sz="2800" dirty="0" err="1">
                <a:latin typeface="Times New Roman" panose="02020603050405020304" pitchFamily="18" charset="0"/>
                <a:ea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vực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trang</a:t>
            </a:r>
            <a:r>
              <a:rPr lang="en-US" sz="2800" dirty="0">
                <a:latin typeface="Times New Roman" panose="02020603050405020304" pitchFamily="18" charset="0"/>
                <a:ea typeface="Times New Roman" panose="02020603050405020304" pitchFamily="18" charset="0"/>
              </a:rPr>
              <a:t> in</a:t>
            </a:r>
            <a:endParaRPr lang="en-US" sz="2800" dirty="0"/>
          </a:p>
        </p:txBody>
      </p:sp>
      <p:sp>
        <p:nvSpPr>
          <p:cNvPr id="3" name="Oval 2">
            <a:extLst>
              <a:ext uri="{FF2B5EF4-FFF2-40B4-BE49-F238E27FC236}">
                <a16:creationId xmlns:a16="http://schemas.microsoft.com/office/drawing/2014/main" id="{6FB31945-FBCA-BAF7-88EE-92AFE45AE5F8}"/>
              </a:ext>
            </a:extLst>
          </p:cNvPr>
          <p:cNvSpPr/>
          <p:nvPr/>
        </p:nvSpPr>
        <p:spPr>
          <a:xfrm>
            <a:off x="11293876" y="5856402"/>
            <a:ext cx="1628502" cy="1503680"/>
          </a:xfrm>
          <a:prstGeom prst="ellipse">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C6BC220B-FE41-316F-247F-6D3834B44B11}"/>
              </a:ext>
            </a:extLst>
          </p:cNvPr>
          <p:cNvSpPr/>
          <p:nvPr/>
        </p:nvSpPr>
        <p:spPr>
          <a:xfrm>
            <a:off x="-699856" y="-840148"/>
            <a:ext cx="1628502" cy="1503680"/>
          </a:xfrm>
          <a:prstGeom prst="ellipse">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39205C4-4F07-F504-0149-D0F2E14C61BE}"/>
              </a:ext>
            </a:extLst>
          </p:cNvPr>
          <p:cNvSpPr/>
          <p:nvPr/>
        </p:nvSpPr>
        <p:spPr>
          <a:xfrm rot="17224047">
            <a:off x="-390902" y="6034922"/>
            <a:ext cx="1010594" cy="1087515"/>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130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82509" y="1255923"/>
            <a:ext cx="10774497" cy="3643551"/>
          </a:xfrm>
          <a:prstGeom prst="round2DiagRect">
            <a:avLst/>
          </a:prstGeom>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600"/>
              </a:spcBef>
              <a:spcAft>
                <a:spcPts val="600"/>
              </a:spcAft>
            </a:pPr>
            <a:r>
              <a:rPr lang="nl-NL" sz="2800" dirty="0">
                <a:latin typeface="Times New Roman" panose="02020603050405020304" pitchFamily="18" charset="0"/>
                <a:ea typeface="Times New Roman" panose="02020603050405020304" pitchFamily="18" charset="0"/>
                <a:cs typeface="Times New Roman" panose="02020603050405020304" pitchFamily="18" charset="0"/>
              </a:rPr>
              <a:t>Nếu chúng ta có một quả dưa hấu và 1 quả cam ở trên bàn. Xác định xem cần xếp hai quả này như thế nào để:</a:t>
            </a:r>
            <a:endParaRPr lang="en-US" sz="2800" dirty="0">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just">
              <a:spcBef>
                <a:spcPts val="600"/>
              </a:spcBef>
              <a:spcAft>
                <a:spcPts val="600"/>
              </a:spcAft>
              <a:buFont typeface="+mj-lt"/>
              <a:buAutoNum type="alphaLcParenR"/>
            </a:pPr>
            <a:r>
              <a:rPr lang="nl-NL" sz="2800" dirty="0">
                <a:latin typeface="Times New Roman" panose="02020603050405020304" pitchFamily="18" charset="0"/>
                <a:ea typeface="Times New Roman" panose="02020603050405020304" pitchFamily="18" charset="0"/>
                <a:cs typeface="Times New Roman" panose="02020603050405020304" pitchFamily="18" charset="0"/>
              </a:rPr>
              <a:t>Nhìn thẩy đủ cả hai quả, không quả nào bị che khuất</a:t>
            </a:r>
            <a:endParaRPr lang="en-US" sz="2800" dirty="0">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just">
              <a:spcBef>
                <a:spcPts val="600"/>
              </a:spcBef>
              <a:spcAft>
                <a:spcPts val="600"/>
              </a:spcAft>
              <a:buFont typeface="+mj-lt"/>
              <a:buAutoNum type="alphaLcParenR"/>
            </a:pPr>
            <a:r>
              <a:rPr lang="nl-NL" sz="2800" dirty="0">
                <a:latin typeface="Times New Roman" panose="02020603050405020304" pitchFamily="18" charset="0"/>
                <a:ea typeface="Times New Roman" panose="02020603050405020304" pitchFamily="18" charset="0"/>
                <a:cs typeface="Times New Roman" panose="02020603050405020304" pitchFamily="18" charset="0"/>
              </a:rPr>
              <a:t>Chỉ nhìn thấy quả dưa hấu</a:t>
            </a:r>
            <a:endParaRPr lang="en-US" sz="2800" dirty="0">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just">
              <a:spcBef>
                <a:spcPts val="600"/>
              </a:spcBef>
              <a:spcAft>
                <a:spcPts val="600"/>
              </a:spcAft>
              <a:buFont typeface="+mj-lt"/>
              <a:buAutoNum type="alphaLcParenR"/>
            </a:pPr>
            <a:r>
              <a:rPr lang="nl-NL" sz="2800" dirty="0">
                <a:latin typeface="Times New Roman" panose="02020603050405020304" pitchFamily="18" charset="0"/>
                <a:ea typeface="Times New Roman" panose="02020603050405020304" pitchFamily="18" charset="0"/>
                <a:cs typeface="Times New Roman" panose="02020603050405020304" pitchFamily="18" charset="0"/>
              </a:rPr>
              <a:t>Nhìn thấy đủ quả cam, quả dưa hấu bị che một phần</a:t>
            </a:r>
            <a:endParaRPr lang="en-US" sz="2800" dirty="0">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just">
              <a:spcBef>
                <a:spcPts val="600"/>
              </a:spcBef>
              <a:spcAft>
                <a:spcPts val="600"/>
              </a:spcAft>
              <a:buFont typeface="+mj-lt"/>
              <a:buAutoNum type="alphaLcParenR"/>
            </a:pPr>
            <a:r>
              <a:rPr lang="nl-NL" sz="2800" dirty="0">
                <a:latin typeface="Times New Roman" panose="02020603050405020304" pitchFamily="18" charset="0"/>
                <a:ea typeface="Times New Roman" panose="02020603050405020304" pitchFamily="18" charset="0"/>
                <a:cs typeface="Times New Roman" panose="02020603050405020304" pitchFamily="18" charset="0"/>
              </a:rPr>
              <a:t>Nhìn thấy quả dưa hấu, quả cam bị che đi một phần</a:t>
            </a:r>
            <a:endParaRPr lang="en-US" sz="2800" dirty="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3" name="Oval 2">
            <a:extLst>
              <a:ext uri="{FF2B5EF4-FFF2-40B4-BE49-F238E27FC236}">
                <a16:creationId xmlns:a16="http://schemas.microsoft.com/office/drawing/2014/main" id="{071F41D9-E808-30DE-767E-B95509A2EB0B}"/>
              </a:ext>
            </a:extLst>
          </p:cNvPr>
          <p:cNvSpPr/>
          <p:nvPr/>
        </p:nvSpPr>
        <p:spPr>
          <a:xfrm>
            <a:off x="11293876" y="5856402"/>
            <a:ext cx="1628502" cy="1503680"/>
          </a:xfrm>
          <a:prstGeom prst="ellipse">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D767B605-4A48-32E8-5C01-EE0A0E6FE02E}"/>
              </a:ext>
            </a:extLst>
          </p:cNvPr>
          <p:cNvSpPr/>
          <p:nvPr/>
        </p:nvSpPr>
        <p:spPr>
          <a:xfrm>
            <a:off x="-699856" y="-840148"/>
            <a:ext cx="1628502" cy="1503680"/>
          </a:xfrm>
          <a:prstGeom prst="ellipse">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D2F14BD-1085-7B23-31C4-C631111D31B2}"/>
              </a:ext>
            </a:extLst>
          </p:cNvPr>
          <p:cNvSpPr/>
          <p:nvPr/>
        </p:nvSpPr>
        <p:spPr>
          <a:xfrm rot="17224047">
            <a:off x="-390902" y="6034922"/>
            <a:ext cx="1010594" cy="1087515"/>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359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0568" y="386575"/>
            <a:ext cx="9669635" cy="689099"/>
          </a:xfrm>
          <a:prstGeom prst="rect">
            <a:avLst/>
          </a:prstGeom>
        </p:spPr>
        <p:txBody>
          <a:bodyPr wrap="none">
            <a:spAutoFit/>
          </a:bodyPr>
          <a:lstStyle/>
          <a:p>
            <a:pPr lvl="0" algn="just">
              <a:lnSpc>
                <a:spcPct val="115000"/>
              </a:lnSpc>
              <a:spcBef>
                <a:spcPts val="1200"/>
              </a:spcBef>
              <a:spcAft>
                <a:spcPts val="0"/>
              </a:spcAft>
            </a:pPr>
            <a:r>
              <a:rPr lang="nl-NL" sz="3600" b="1" kern="0" dirty="0">
                <a:solidFill>
                  <a:srgbClr val="002060"/>
                </a:solidFill>
                <a:latin typeface="Times New Roman" panose="02020603050405020304" pitchFamily="18" charset="0"/>
                <a:ea typeface="Calibri Light" panose="020F0302020204030204" pitchFamily="34" charset="0"/>
                <a:cs typeface="Times New Roman" panose="02020603050405020304" pitchFamily="18" charset="0"/>
              </a:rPr>
              <a:t>3. CÁC ĐỐI TƯỢNG ĐỒ HỌA CỦA HÌNH VẼ</a:t>
            </a:r>
            <a:endParaRPr lang="en-US" sz="3600" b="1" kern="0" dirty="0">
              <a:solidFill>
                <a:srgbClr val="002060"/>
              </a:solidFill>
              <a:effectLst/>
              <a:latin typeface="Calibri Light" panose="020F0302020204030204" pitchFamily="34" charset="0"/>
              <a:ea typeface="Calibri Light" panose="020F0302020204030204" pitchFamily="34" charset="0"/>
              <a:cs typeface="Times New Roman" panose="02020603050405020304" pitchFamily="18" charset="0"/>
            </a:endParaRPr>
          </a:p>
        </p:txBody>
      </p:sp>
      <p:sp>
        <p:nvSpPr>
          <p:cNvPr id="4" name="Rectangle: Diagonal Corners Rounded 3"/>
          <p:cNvSpPr/>
          <p:nvPr/>
        </p:nvSpPr>
        <p:spPr>
          <a:xfrm>
            <a:off x="703384" y="1648615"/>
            <a:ext cx="10644553" cy="4460796"/>
          </a:xfrm>
          <a:prstGeom prst="round2DiagRect">
            <a:avLst/>
          </a:prstGeom>
          <a:solidFill>
            <a:schemeClr val="accent5">
              <a:lumMod val="20000"/>
              <a:lumOff val="80000"/>
            </a:schemeClr>
          </a:solidFill>
        </p:spPr>
        <p:txBody>
          <a:bodyPr wrap="square">
            <a:spAutoFit/>
          </a:bodyPr>
          <a:lstStyle/>
          <a:p>
            <a:pPr algn="just">
              <a:spcBef>
                <a:spcPts val="1200"/>
              </a:spcBef>
              <a:spcAft>
                <a:spcPts val="1200"/>
              </a:spcAft>
            </a:pPr>
            <a:r>
              <a:rPr lang="nl-NL"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Tạo tệp mới bằng lệnh </a:t>
            </a:r>
            <a:r>
              <a:rPr lang="nl-NL" sz="2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File/New</a:t>
            </a:r>
            <a:r>
              <a:rPr lang="nl-NL"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hoặc nhấn tổ hợp phím </a:t>
            </a:r>
            <a:r>
              <a:rPr lang="nl-NL" sz="2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Ctrl + N</a:t>
            </a:r>
            <a:endPar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1200"/>
              </a:spcBef>
              <a:spcAft>
                <a:spcPts val="1200"/>
              </a:spcAft>
            </a:pPr>
            <a:r>
              <a:rPr lang="nl-NL"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Các đối tượng được thêm vào hình bằng cách:</a:t>
            </a:r>
            <a:endPar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1200"/>
              </a:spcBef>
              <a:spcAft>
                <a:spcPts val="1200"/>
              </a:spcAft>
            </a:pPr>
            <a:r>
              <a:rPr lang="nl-NL" sz="28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C1. </a:t>
            </a:r>
            <a:r>
              <a:rPr lang="nl-NL" sz="2800" dirty="0">
                <a:latin typeface="Times New Roman" panose="02020603050405020304" pitchFamily="18" charset="0"/>
                <a:ea typeface="Times New Roman" panose="02020603050405020304" pitchFamily="18" charset="0"/>
                <a:cs typeface="Times New Roman" panose="02020603050405020304" pitchFamily="18" charset="0"/>
              </a:rPr>
              <a:t>Tạo ra các bản sao của các đối tượng đã có trong vùng làm việc</a:t>
            </a:r>
          </a:p>
          <a:p>
            <a:pPr algn="just">
              <a:spcBef>
                <a:spcPts val="1200"/>
              </a:spcBef>
              <a:spcAft>
                <a:spcPts val="1200"/>
              </a:spcAft>
            </a:pPr>
            <a:r>
              <a:rPr lang="en-US" sz="2800" dirty="0">
                <a:solidFill>
                  <a:srgbClr val="7030A0"/>
                </a:solidFill>
                <a:latin typeface="Times New Roman" panose="02020603050405020304" pitchFamily="18" charset="0"/>
                <a:cs typeface="Times New Roman" panose="02020603050405020304" pitchFamily="18" charset="0"/>
              </a:rPr>
              <a:t>+ C2.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sẽ</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lớp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dưới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khuất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toàn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bộ</a:t>
            </a:r>
            <a:r>
              <a:rPr lang="en-US" sz="2800" dirty="0">
                <a:latin typeface="Times New Roman" panose="02020603050405020304" pitchFamily="18" charset="0"/>
                <a:cs typeface="Times New Roman" panose="02020603050405020304" pitchFamily="18" charset="0"/>
              </a:rPr>
              <a:t> hay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bởi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lớp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a:t>
            </a:r>
          </a:p>
        </p:txBody>
      </p:sp>
      <p:sp>
        <p:nvSpPr>
          <p:cNvPr id="5" name="Oval 4">
            <a:extLst>
              <a:ext uri="{FF2B5EF4-FFF2-40B4-BE49-F238E27FC236}">
                <a16:creationId xmlns:a16="http://schemas.microsoft.com/office/drawing/2014/main" id="{7750B52D-2977-A03A-4ED2-02A68B7B1E05}"/>
              </a:ext>
            </a:extLst>
          </p:cNvPr>
          <p:cNvSpPr/>
          <p:nvPr/>
        </p:nvSpPr>
        <p:spPr>
          <a:xfrm>
            <a:off x="11347937" y="5924049"/>
            <a:ext cx="1628502" cy="1503680"/>
          </a:xfrm>
          <a:prstGeom prst="ellipse">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13F6B066-B3F3-5D31-B730-2D8D7CC8104B}"/>
              </a:ext>
            </a:extLst>
          </p:cNvPr>
          <p:cNvSpPr/>
          <p:nvPr/>
        </p:nvSpPr>
        <p:spPr>
          <a:xfrm>
            <a:off x="-802619" y="-893375"/>
            <a:ext cx="1628502" cy="1503680"/>
          </a:xfrm>
          <a:prstGeom prst="ellipse">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BB2DD8E-2821-0ECB-3D1F-BB63B9A318DD}"/>
              </a:ext>
            </a:extLst>
          </p:cNvPr>
          <p:cNvSpPr/>
          <p:nvPr/>
        </p:nvSpPr>
        <p:spPr>
          <a:xfrm rot="17224047">
            <a:off x="-390902" y="6034922"/>
            <a:ext cx="1010594" cy="1087515"/>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0059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Diagonal Corners Rounded 1"/>
          <p:cNvSpPr/>
          <p:nvPr/>
        </p:nvSpPr>
        <p:spPr>
          <a:xfrm>
            <a:off x="633046" y="616985"/>
            <a:ext cx="10879016" cy="2349579"/>
          </a:xfrm>
          <a:prstGeom prst="round2DiagRect">
            <a:avLst/>
          </a:prstGeom>
          <a:solidFill>
            <a:schemeClr val="accent5">
              <a:lumMod val="20000"/>
              <a:lumOff val="80000"/>
            </a:schemeClr>
          </a:solidFill>
        </p:spPr>
        <p:txBody>
          <a:bodyPr wrap="square">
            <a:spAutoFit/>
          </a:bodyPr>
          <a:lstStyle/>
          <a:p>
            <a:pPr algn="just">
              <a:spcBef>
                <a:spcPts val="1200"/>
              </a:spcBef>
              <a:spcAft>
                <a:spcPts val="1200"/>
              </a:spcAft>
            </a:pP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thêm</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sẵn</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hộp</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cụ</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chữ</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nhật</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vuông</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tròn</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elip</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cung</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tròn</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ngôi</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sao</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đa</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giác</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hinh</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xoắn</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ốc</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vẽ</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do hay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chèn</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chữ</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ta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ba</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bước</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spcBef>
                <a:spcPts val="1200"/>
              </a:spcBef>
              <a:spcAft>
                <a:spcPts val="1200"/>
              </a:spcAft>
            </a:pPr>
            <a:r>
              <a:rPr lang="en-US" sz="2800"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Bước</a:t>
            </a:r>
            <a:r>
              <a:rPr lang="en-US" sz="28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1: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Chọn</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cụ</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tương</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ứng</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hộp</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cụ</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p>
        </p:txBody>
      </p:sp>
      <p:pic>
        <p:nvPicPr>
          <p:cNvPr id="6" name="Picture 5"/>
          <p:cNvPicPr/>
          <p:nvPr/>
        </p:nvPicPr>
        <p:blipFill rotWithShape="1">
          <a:blip r:embed="rId2"/>
          <a:srcRect l="55310" t="70271" r="7597" b="16905"/>
          <a:stretch/>
        </p:blipFill>
        <p:spPr bwMode="auto">
          <a:xfrm>
            <a:off x="1795829" y="3199009"/>
            <a:ext cx="8553450" cy="2826654"/>
          </a:xfrm>
          <a:prstGeom prst="rect">
            <a:avLst/>
          </a:prstGeom>
          <a:ln>
            <a:noFill/>
          </a:ln>
          <a:extLst>
            <a:ext uri="{53640926-AAD7-44D8-BBD7-CCE9431645EC}">
              <a14:shadowObscured xmlns:a14="http://schemas.microsoft.com/office/drawing/2010/main"/>
            </a:ext>
          </a:extLst>
        </p:spPr>
      </p:pic>
      <p:sp>
        <p:nvSpPr>
          <p:cNvPr id="4" name="Oval 3">
            <a:extLst>
              <a:ext uri="{FF2B5EF4-FFF2-40B4-BE49-F238E27FC236}">
                <a16:creationId xmlns:a16="http://schemas.microsoft.com/office/drawing/2014/main" id="{DA30C32D-3291-6800-0EE1-6B9CB02AB85B}"/>
              </a:ext>
            </a:extLst>
          </p:cNvPr>
          <p:cNvSpPr/>
          <p:nvPr/>
        </p:nvSpPr>
        <p:spPr>
          <a:xfrm>
            <a:off x="11293876" y="5856402"/>
            <a:ext cx="1628502" cy="1503680"/>
          </a:xfrm>
          <a:prstGeom prst="ellipse">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E89D04CD-6642-24D1-FEA3-A595CCD9F0BD}"/>
              </a:ext>
            </a:extLst>
          </p:cNvPr>
          <p:cNvSpPr/>
          <p:nvPr/>
        </p:nvSpPr>
        <p:spPr>
          <a:xfrm>
            <a:off x="-699856" y="-840148"/>
            <a:ext cx="1628502" cy="1503680"/>
          </a:xfrm>
          <a:prstGeom prst="ellipse">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9DFC56A-2725-2B5D-B3F6-B9EEC5E3C507}"/>
              </a:ext>
            </a:extLst>
          </p:cNvPr>
          <p:cNvSpPr/>
          <p:nvPr/>
        </p:nvSpPr>
        <p:spPr>
          <a:xfrm rot="17224047">
            <a:off x="-390902" y="6034922"/>
            <a:ext cx="1010594" cy="1087515"/>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42347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Diagonal Corners Rounded 3"/>
          <p:cNvSpPr/>
          <p:nvPr/>
        </p:nvSpPr>
        <p:spPr>
          <a:xfrm>
            <a:off x="586153" y="1622499"/>
            <a:ext cx="10785231" cy="3098721"/>
          </a:xfrm>
          <a:prstGeom prst="round2DiagRect">
            <a:avLst/>
          </a:prstGeom>
          <a:solidFill>
            <a:schemeClr val="accent5">
              <a:lumMod val="20000"/>
              <a:lumOff val="80000"/>
            </a:schemeClr>
          </a:solidFill>
        </p:spPr>
        <p:txBody>
          <a:bodyPr wrap="square">
            <a:spAutoFit/>
          </a:bodyPr>
          <a:lstStyle/>
          <a:p>
            <a:pPr algn="just">
              <a:spcBef>
                <a:spcPts val="1200"/>
              </a:spcBef>
              <a:spcAft>
                <a:spcPts val="1200"/>
              </a:spcAft>
            </a:pPr>
            <a:r>
              <a:rPr lang="en-US" sz="2800"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Bước</a:t>
            </a:r>
            <a:r>
              <a:rPr lang="en-US" sz="28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Chỉnh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tùy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danh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sách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điều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khiển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nếu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cần</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1200"/>
              </a:spcBef>
              <a:spcAft>
                <a:spcPts val="1200"/>
              </a:spcAft>
            </a:pPr>
            <a:r>
              <a:rPr lang="en-US" sz="2400"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Bước</a:t>
            </a:r>
            <a:r>
              <a:rPr lang="en-US" sz="24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3: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Xác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vị</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trí</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vẽ</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vùng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kéo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thả</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chuột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vẽ</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p>
          <a:p>
            <a:pPr algn="just">
              <a:spcBef>
                <a:spcPts val="1200"/>
              </a:spcBef>
              <a:spcAft>
                <a:spcPts val="120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cụ</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Select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rồi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di </a:t>
            </a:r>
            <a:r>
              <a:rPr lang="en-US" sz="2800" dirty="0" err="1">
                <a:latin typeface="Times New Roman" panose="02020603050405020304" pitchFamily="18" charset="0"/>
                <a:cs typeface="Times New Roman" panose="02020603050405020304" pitchFamily="18" charset="0"/>
              </a:rPr>
              <a:t>chuyển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phóng</a:t>
            </a:r>
            <a:r>
              <a:rPr lang="en-US" sz="2800" dirty="0">
                <a:latin typeface="Times New Roman" panose="02020603050405020304" pitchFamily="18" charset="0"/>
                <a:cs typeface="Times New Roman" panose="02020603050405020304" pitchFamily="18" charset="0"/>
              </a:rPr>
              <a:t> to, </a:t>
            </a:r>
            <a:r>
              <a:rPr lang="en-US" sz="2800" dirty="0" err="1">
                <a:latin typeface="Times New Roman" panose="02020603050405020304" pitchFamily="18" charset="0"/>
                <a:cs typeface="Times New Roman" panose="02020603050405020304" pitchFamily="18" charset="0"/>
              </a:rPr>
              <a:t>thu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xoay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lớp</a:t>
            </a:r>
            <a:r>
              <a:rPr lang="en-US" sz="2800" dirty="0">
                <a:latin typeface="Times New Roman" panose="02020603050405020304" pitchFamily="18" charset="0"/>
                <a:cs typeface="Times New Roman" panose="02020603050405020304" pitchFamily="18" charset="0"/>
              </a:rPr>
              <a:t> hay </a:t>
            </a:r>
            <a:r>
              <a:rPr lang="en-US" sz="2800" dirty="0" err="1">
                <a:latin typeface="Times New Roman" panose="02020603050405020304" pitchFamily="18" charset="0"/>
                <a:cs typeface="Times New Roman" panose="02020603050405020304" pitchFamily="18" charset="0"/>
              </a:rPr>
              <a:t>tô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a:t>
            </a:r>
          </a:p>
        </p:txBody>
      </p:sp>
      <p:sp>
        <p:nvSpPr>
          <p:cNvPr id="3" name="Oval 2">
            <a:extLst>
              <a:ext uri="{FF2B5EF4-FFF2-40B4-BE49-F238E27FC236}">
                <a16:creationId xmlns:a16="http://schemas.microsoft.com/office/drawing/2014/main" id="{54F4368F-AF0F-A085-FCD1-56A96E4CAAFC}"/>
              </a:ext>
            </a:extLst>
          </p:cNvPr>
          <p:cNvSpPr/>
          <p:nvPr/>
        </p:nvSpPr>
        <p:spPr>
          <a:xfrm>
            <a:off x="11293876" y="5856402"/>
            <a:ext cx="1628502" cy="1503680"/>
          </a:xfrm>
          <a:prstGeom prst="ellipse">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31262214-BAEB-F611-63C4-76DBCD126565}"/>
              </a:ext>
            </a:extLst>
          </p:cNvPr>
          <p:cNvSpPr/>
          <p:nvPr/>
        </p:nvSpPr>
        <p:spPr>
          <a:xfrm>
            <a:off x="-699856" y="-840148"/>
            <a:ext cx="1628502" cy="1503680"/>
          </a:xfrm>
          <a:prstGeom prst="ellipse">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ADF04B6-24A9-91D4-9E1D-E548A387F088}"/>
              </a:ext>
            </a:extLst>
          </p:cNvPr>
          <p:cNvSpPr/>
          <p:nvPr/>
        </p:nvSpPr>
        <p:spPr>
          <a:xfrm rot="17224047">
            <a:off x="-390902" y="5955279"/>
            <a:ext cx="1010594" cy="1087515"/>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4852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Diagonal Corners Rounded 1"/>
          <p:cNvSpPr/>
          <p:nvPr/>
        </p:nvSpPr>
        <p:spPr>
          <a:xfrm>
            <a:off x="679938" y="1728652"/>
            <a:ext cx="10714892" cy="3303032"/>
          </a:xfrm>
          <a:prstGeom prst="round2DiagRect">
            <a:avLst/>
          </a:prstGeom>
          <a:solidFill>
            <a:schemeClr val="accent5">
              <a:lumMod val="20000"/>
              <a:lumOff val="80000"/>
            </a:schemeClr>
          </a:solidFill>
        </p:spPr>
        <p:txBody>
          <a:bodyPr wrap="square">
            <a:spAutoFit/>
          </a:bodyPr>
          <a:lstStyle/>
          <a:p>
            <a:pPr>
              <a:spcBef>
                <a:spcPts val="1200"/>
              </a:spcBef>
              <a:spcAft>
                <a:spcPts val="120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tô</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Fill Color</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Stroke Color</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tô</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lưu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nhấn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giữ</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phim</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Shift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Lưu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tệp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lệnh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File/Save</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hoặc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nhấn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tổ</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phím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Ctrl + S</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mềm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Inkscape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lưu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sản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dưới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dạng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tệp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vecto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mở</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rộng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svg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3" name="Oval 2">
            <a:extLst>
              <a:ext uri="{FF2B5EF4-FFF2-40B4-BE49-F238E27FC236}">
                <a16:creationId xmlns:a16="http://schemas.microsoft.com/office/drawing/2014/main" id="{62CAE1F5-D415-56C1-52CA-411659F35766}"/>
              </a:ext>
            </a:extLst>
          </p:cNvPr>
          <p:cNvSpPr/>
          <p:nvPr/>
        </p:nvSpPr>
        <p:spPr>
          <a:xfrm>
            <a:off x="11293876" y="5856402"/>
            <a:ext cx="1628502" cy="1503680"/>
          </a:xfrm>
          <a:prstGeom prst="ellipse">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C81EEDDC-E3E8-7CB0-3268-30E213401E27}"/>
              </a:ext>
            </a:extLst>
          </p:cNvPr>
          <p:cNvSpPr/>
          <p:nvPr/>
        </p:nvSpPr>
        <p:spPr>
          <a:xfrm>
            <a:off x="-699856" y="-840148"/>
            <a:ext cx="1628502" cy="1503680"/>
          </a:xfrm>
          <a:prstGeom prst="ellipse">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CF22216-CEB2-1F0B-DDC7-58171F740812}"/>
              </a:ext>
            </a:extLst>
          </p:cNvPr>
          <p:cNvSpPr/>
          <p:nvPr/>
        </p:nvSpPr>
        <p:spPr>
          <a:xfrm rot="17224047">
            <a:off x="-390902" y="6034922"/>
            <a:ext cx="1010594" cy="1087515"/>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20593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Diagonal Corners Rounded 1"/>
          <p:cNvSpPr/>
          <p:nvPr/>
        </p:nvSpPr>
        <p:spPr>
          <a:xfrm>
            <a:off x="2250829" y="1239346"/>
            <a:ext cx="8018585" cy="3941646"/>
          </a:xfrm>
          <a:prstGeom prst="round2DiagRect">
            <a:avLst/>
          </a:prstGeom>
          <a:solidFill>
            <a:schemeClr val="accent5">
              <a:lumMod val="20000"/>
              <a:lumOff val="80000"/>
            </a:schemeClr>
          </a:solidFill>
          <a:ln>
            <a:solidFill>
              <a:schemeClr val="accent1"/>
            </a:solidFill>
          </a:ln>
        </p:spPr>
        <p:txBody>
          <a:bodyPr wrap="square">
            <a:spAutoFit/>
          </a:bodyPr>
          <a:lstStyle/>
          <a:p>
            <a:pPr algn="just">
              <a:lnSpc>
                <a:spcPct val="150000"/>
              </a:lnSpc>
              <a:spcBef>
                <a:spcPts val="1200"/>
              </a:spcBef>
              <a:spcAft>
                <a:spcPts val="1200"/>
              </a:spcAft>
            </a:pPr>
            <a:r>
              <a:rPr lang="en-US" sz="2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Ghi</a:t>
            </a:r>
            <a:r>
              <a:rPr lang="en-US" sz="2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nhớ</a:t>
            </a:r>
            <a:endParaRPr lang="en-US" sz="2800" dirty="0">
              <a:solidFill>
                <a:srgbClr val="002060"/>
              </a:solidFill>
              <a:latin typeface="Times New Roman" panose="02020603050405020304" pitchFamily="18" charset="0"/>
              <a:ea typeface="Times New Roman" panose="02020603050405020304" pitchFamily="18" charset="0"/>
              <a:cs typeface="Arial" panose="020B0604020202020204" pitchFamily="34" charset="0"/>
            </a:endParaRPr>
          </a:p>
          <a:p>
            <a:pPr algn="just">
              <a:lnSpc>
                <a:spcPct val="150000"/>
              </a:lnSpc>
              <a:spcBef>
                <a:spcPts val="1200"/>
              </a:spcBef>
              <a:spcAft>
                <a:spcPts val="1200"/>
              </a:spcAft>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Mỗi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hình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vẽ</a:t>
            </a:r>
            <a:r>
              <a:rPr lang="en-US" sz="2800" dirty="0">
                <a:latin typeface="Times New Roman" panose="02020603050405020304" pitchFamily="18" charset="0"/>
                <a:ea typeface="Times New Roman" panose="02020603050405020304" pitchFamily="18" charset="0"/>
              </a:rPr>
              <a:t> bao </a:t>
            </a:r>
            <a:r>
              <a:rPr lang="en-US" sz="2800" dirty="0" err="1">
                <a:latin typeface="Times New Roman" panose="02020603050405020304" pitchFamily="18" charset="0"/>
                <a:ea typeface="Times New Roman" panose="02020603050405020304" pitchFamily="18" charset="0"/>
              </a:rPr>
              <a:t>gồm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đối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tượng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đồ</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họa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đối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tượng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này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sẽ</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xuất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hiện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theo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thứ</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tự</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lớp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đối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tượng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vẽ</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trước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sẽ</a:t>
            </a:r>
            <a:r>
              <a:rPr lang="en-US" sz="2800" dirty="0">
                <a:latin typeface="Times New Roman" panose="02020603050405020304" pitchFamily="18" charset="0"/>
                <a:ea typeface="Times New Roman" panose="02020603050405020304" pitchFamily="18" charset="0"/>
              </a:rPr>
              <a:t> ở </a:t>
            </a:r>
            <a:r>
              <a:rPr lang="en-US" sz="2800" dirty="0" err="1">
                <a:latin typeface="Times New Roman" panose="02020603050405020304" pitchFamily="18" charset="0"/>
                <a:ea typeface="Times New Roman" panose="02020603050405020304" pitchFamily="18" charset="0"/>
              </a:rPr>
              <a:t>lớp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dưới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đối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tượng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vẽ</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sau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sẽ</a:t>
            </a:r>
            <a:r>
              <a:rPr lang="en-US" sz="2800" dirty="0">
                <a:latin typeface="Times New Roman" panose="02020603050405020304" pitchFamily="18" charset="0"/>
                <a:ea typeface="Times New Roman" panose="02020603050405020304" pitchFamily="18" charset="0"/>
              </a:rPr>
              <a:t> ở </a:t>
            </a:r>
            <a:r>
              <a:rPr lang="en-US" sz="2800" dirty="0" err="1">
                <a:latin typeface="Times New Roman" panose="02020603050405020304" pitchFamily="18" charset="0"/>
                <a:ea typeface="Times New Roman" panose="02020603050405020304" pitchFamily="18" charset="0"/>
              </a:rPr>
              <a:t>lớp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trên</a:t>
            </a:r>
            <a:r>
              <a:rPr lang="en-US" sz="2800" dirty="0">
                <a:latin typeface="Times New Roman" panose="02020603050405020304" pitchFamily="18" charset="0"/>
                <a:ea typeface="Times New Roman" panose="02020603050405020304" pitchFamily="18" charset="0"/>
              </a:rPr>
              <a:t>. Ta </a:t>
            </a:r>
            <a:r>
              <a:rPr lang="en-US" sz="2800" dirty="0" err="1">
                <a:latin typeface="Times New Roman" panose="02020603050405020304" pitchFamily="18" charset="0"/>
                <a:ea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thay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đổi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thứ</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tự</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lớp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đối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tượng</a:t>
            </a:r>
            <a:r>
              <a:rPr lang="en-US" sz="2800" dirty="0">
                <a:latin typeface="Times New Roman" panose="02020603050405020304" pitchFamily="18" charset="0"/>
                <a:ea typeface="Times New Roman" panose="02020603050405020304" pitchFamily="18" charset="0"/>
              </a:rPr>
              <a:t>.</a:t>
            </a:r>
            <a:endParaRPr lang="en-US" sz="2800" dirty="0"/>
          </a:p>
        </p:txBody>
      </p:sp>
      <p:sp>
        <p:nvSpPr>
          <p:cNvPr id="3" name="Oval 2">
            <a:extLst>
              <a:ext uri="{FF2B5EF4-FFF2-40B4-BE49-F238E27FC236}">
                <a16:creationId xmlns:a16="http://schemas.microsoft.com/office/drawing/2014/main" id="{0977208E-63E9-46FA-07D1-87C930B1586C}"/>
              </a:ext>
            </a:extLst>
          </p:cNvPr>
          <p:cNvSpPr/>
          <p:nvPr/>
        </p:nvSpPr>
        <p:spPr>
          <a:xfrm>
            <a:off x="11293876" y="5856402"/>
            <a:ext cx="1628502" cy="1503680"/>
          </a:xfrm>
          <a:prstGeom prst="ellipse">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19A103F5-032C-47EF-CE18-2E61FD1EDE82}"/>
              </a:ext>
            </a:extLst>
          </p:cNvPr>
          <p:cNvSpPr/>
          <p:nvPr/>
        </p:nvSpPr>
        <p:spPr>
          <a:xfrm>
            <a:off x="-699856" y="-840148"/>
            <a:ext cx="1628502" cy="1503680"/>
          </a:xfrm>
          <a:prstGeom prst="ellipse">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00D1364-8A48-1FC4-8D3D-674D4BA09F2D}"/>
              </a:ext>
            </a:extLst>
          </p:cNvPr>
          <p:cNvSpPr/>
          <p:nvPr/>
        </p:nvSpPr>
        <p:spPr>
          <a:xfrm rot="17224047">
            <a:off x="-390902" y="6034922"/>
            <a:ext cx="1010594" cy="1087515"/>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16997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984738" y="660157"/>
            <a:ext cx="10034954" cy="3320058"/>
          </a:xfrm>
          <a:prstGeom prst="round2DiagRect">
            <a:avLst/>
          </a:prstGeom>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Theo em, thanh công cụ nào được sử dụng nhiều nhất trong Inkscape?</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514350" indent="-514350">
              <a:lnSpc>
                <a:spcPct val="115000"/>
              </a:lnSpc>
              <a:spcAft>
                <a:spcPts val="0"/>
              </a:spcAft>
              <a:buAutoNum type="alphaUcPeriod"/>
            </a:pPr>
            <a:r>
              <a:rPr lang="en-US" sz="2800">
                <a:latin typeface="Times New Roman" panose="02020603050405020304" pitchFamily="18" charset="0"/>
                <a:ea typeface="Times New Roman" panose="02020603050405020304" pitchFamily="18" charset="0"/>
                <a:cs typeface="Times New Roman" panose="02020603050405020304" pitchFamily="18" charset="0"/>
              </a:rPr>
              <a:t>Bảng màu                                            </a:t>
            </a:r>
          </a:p>
          <a:p>
            <a:pPr marL="514350" indent="-514350">
              <a:lnSpc>
                <a:spcPct val="115000"/>
              </a:lnSpc>
              <a:spcAft>
                <a:spcPts val="0"/>
              </a:spcAft>
              <a:buAutoNum type="alphaUcPeriod"/>
            </a:pPr>
            <a:r>
              <a:rPr lang="en-US" sz="2800">
                <a:latin typeface="Times New Roman" panose="02020603050405020304" pitchFamily="18" charset="0"/>
                <a:ea typeface="Times New Roman" panose="02020603050405020304" pitchFamily="18" charset="0"/>
                <a:cs typeface="Times New Roman" panose="02020603050405020304" pitchFamily="18" charset="0"/>
              </a:rPr>
              <a:t>Thanh thiết lập chế độ kết dính.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C. Thanh điều khiển thuộc tính.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r>
              <a:rPr lang="en-US" sz="2800">
                <a:latin typeface="Times New Roman" panose="02020603050405020304" pitchFamily="18" charset="0"/>
                <a:ea typeface="Times New Roman" panose="02020603050405020304" pitchFamily="18" charset="0"/>
              </a:rPr>
              <a:t>D. Hộp công cụ.</a:t>
            </a:r>
            <a:endParaRPr lang="en-US" sz="2800"/>
          </a:p>
        </p:txBody>
      </p:sp>
      <p:sp>
        <p:nvSpPr>
          <p:cNvPr id="3" name="Oval 2">
            <a:extLst>
              <a:ext uri="{FF2B5EF4-FFF2-40B4-BE49-F238E27FC236}">
                <a16:creationId xmlns:a16="http://schemas.microsoft.com/office/drawing/2014/main" id="{59BF906C-313B-BB71-BEDD-9D879B012DF2}"/>
              </a:ext>
            </a:extLst>
          </p:cNvPr>
          <p:cNvSpPr/>
          <p:nvPr/>
        </p:nvSpPr>
        <p:spPr>
          <a:xfrm>
            <a:off x="11293876" y="5856402"/>
            <a:ext cx="1628502" cy="1503680"/>
          </a:xfrm>
          <a:prstGeom prst="ellipse">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5146B094-7CBB-4719-A33A-33B6E97F23FE}"/>
              </a:ext>
            </a:extLst>
          </p:cNvPr>
          <p:cNvSpPr/>
          <p:nvPr/>
        </p:nvSpPr>
        <p:spPr>
          <a:xfrm>
            <a:off x="-699856" y="-840148"/>
            <a:ext cx="1628502" cy="1503680"/>
          </a:xfrm>
          <a:prstGeom prst="ellipse">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770AE4E-A72C-BD0A-CE2F-4D700C2B23ED}"/>
              </a:ext>
            </a:extLst>
          </p:cNvPr>
          <p:cNvSpPr/>
          <p:nvPr/>
        </p:nvSpPr>
        <p:spPr>
          <a:xfrm rot="17224047">
            <a:off x="-390902" y="6034922"/>
            <a:ext cx="1010594" cy="1087515"/>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91621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5EF4E02-BB3D-4419-85EF-EC6FAF21C015}"/>
              </a:ext>
            </a:extLst>
          </p:cNvPr>
          <p:cNvSpPr txBox="1"/>
          <p:nvPr/>
        </p:nvSpPr>
        <p:spPr>
          <a:xfrm>
            <a:off x="933994" y="48370"/>
            <a:ext cx="10770326" cy="678327"/>
          </a:xfrm>
          <a:prstGeom prst="rect">
            <a:avLst/>
          </a:prstGeom>
          <a:noFill/>
        </p:spPr>
        <p:txBody>
          <a:bodyPr wrap="square">
            <a:spAutoFit/>
          </a:bodyPr>
          <a:lstStyle/>
          <a:p>
            <a:pPr marL="0" marR="0" algn="ctr">
              <a:lnSpc>
                <a:spcPct val="115000"/>
              </a:lnSpc>
              <a:spcBef>
                <a:spcPts val="0"/>
              </a:spcBef>
              <a:spcAft>
                <a:spcPts val="0"/>
              </a:spcAft>
            </a:pPr>
            <a:r>
              <a:rPr lang="nl-NL" sz="3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THỰC HÀNH</a:t>
            </a:r>
            <a:endParaRPr lang="en-US" sz="3600" dirty="0">
              <a:solidFill>
                <a:srgbClr val="002060"/>
              </a:solidFill>
              <a:effectLst/>
              <a:latin typeface="Times New Roman" panose="02020603050405020304" pitchFamily="18" charset="0"/>
              <a:ea typeface="Calibri" panose="020F0502020204030204" pitchFamily="34" charset="0"/>
              <a:cs typeface="Arial" panose="020B0604020202020204" pitchFamily="34" charset="0"/>
            </a:endParaRPr>
          </a:p>
        </p:txBody>
      </p:sp>
      <p:sp>
        <p:nvSpPr>
          <p:cNvPr id="2" name="Rectangle 1"/>
          <p:cNvSpPr/>
          <p:nvPr/>
        </p:nvSpPr>
        <p:spPr>
          <a:xfrm>
            <a:off x="339040" y="1083237"/>
            <a:ext cx="8675077" cy="1083374"/>
          </a:xfrm>
          <a:prstGeom prst="rect">
            <a:avLst/>
          </a:prstGeom>
        </p:spPr>
        <p:txBody>
          <a:bodyPr wrap="square">
            <a:spAutoFit/>
          </a:bodyPr>
          <a:lstStyle/>
          <a:p>
            <a:pPr>
              <a:lnSpc>
                <a:spcPct val="115000"/>
              </a:lnSpc>
              <a:spcAft>
                <a:spcPts val="0"/>
              </a:spcAft>
            </a:pPr>
            <a:r>
              <a:rPr lang="nl-NL" sz="28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Nhiệm vụ 1.</a:t>
            </a:r>
            <a:r>
              <a:rPr lang="nl-NL" sz="28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800" dirty="0">
                <a:latin typeface="Times New Roman" panose="02020603050405020304" pitchFamily="18" charset="0"/>
                <a:ea typeface="Times New Roman" panose="02020603050405020304" pitchFamily="18" charset="0"/>
                <a:cs typeface="Times New Roman" panose="02020603050405020304" pitchFamily="18" charset="0"/>
              </a:rPr>
              <a:t>Vẽ một bông hoa (Hình 12.5) </a:t>
            </a:r>
            <a:endParaRPr lang="en-US" sz="2800" dirty="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nl-NL"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Hướng dẫn.</a:t>
            </a:r>
            <a:endParaRPr lang="en-US" sz="2800" dirty="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6" name="Picture 5" descr="Text&#10;&#10;Description automatically generated"/>
          <p:cNvPicPr/>
          <p:nvPr/>
        </p:nvPicPr>
        <p:blipFill>
          <a:blip r:embed="rId2">
            <a:extLst>
              <a:ext uri="{28A0092B-C50C-407E-A947-70E740481C1C}">
                <a14:useLocalDpi xmlns:a14="http://schemas.microsoft.com/office/drawing/2010/main" val="0"/>
              </a:ext>
            </a:extLst>
          </a:blip>
          <a:srcRect l="32825" t="42014" r="62112" b="54630"/>
          <a:stretch>
            <a:fillRect/>
          </a:stretch>
        </p:blipFill>
        <p:spPr bwMode="auto">
          <a:xfrm>
            <a:off x="3774830" y="2373440"/>
            <a:ext cx="633048" cy="492064"/>
          </a:xfrm>
          <a:prstGeom prst="rect">
            <a:avLst/>
          </a:prstGeom>
          <a:noFill/>
          <a:ln>
            <a:noFill/>
          </a:ln>
        </p:spPr>
      </p:pic>
      <p:sp>
        <p:nvSpPr>
          <p:cNvPr id="7" name="Rectangle 6"/>
          <p:cNvSpPr/>
          <p:nvPr/>
        </p:nvSpPr>
        <p:spPr>
          <a:xfrm>
            <a:off x="339040" y="2523151"/>
            <a:ext cx="11126130" cy="3600986"/>
          </a:xfrm>
          <a:prstGeom prst="rect">
            <a:avLst/>
          </a:prstGeom>
        </p:spPr>
        <p:txBody>
          <a:bodyPr wrap="square">
            <a:spAutoFit/>
          </a:bodyPr>
          <a:lstStyle/>
          <a:p>
            <a:pPr algn="just">
              <a:spcBef>
                <a:spcPts val="1200"/>
              </a:spcBef>
              <a:spcAft>
                <a:spcPts val="1200"/>
              </a:spcAft>
            </a:pPr>
            <a:r>
              <a:rPr lang="nl-NL" sz="2800"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Bước 1:</a:t>
            </a:r>
            <a:r>
              <a:rPr lang="nl-NL"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800" dirty="0">
                <a:latin typeface="Times New Roman" panose="02020603050405020304" pitchFamily="18" charset="0"/>
                <a:ea typeface="Times New Roman" panose="02020603050405020304" pitchFamily="18" charset="0"/>
                <a:cs typeface="Times New Roman" panose="02020603050405020304" pitchFamily="18" charset="0"/>
              </a:rPr>
              <a:t>Chọn công cụ         </a:t>
            </a:r>
            <a:r>
              <a:rPr lang="nl-NL" sz="2800" dirty="0">
                <a:latin typeface="Times New Roman" panose="02020603050405020304" pitchFamily="18" charset="0"/>
                <a:cs typeface="Times New Roman" panose="02020603050405020304" pitchFamily="18" charset="0"/>
              </a:rPr>
              <a:t>trên hộp công cụ, vẽ hình tròn và hình elip là đài hoa và cánh hoa, chọn màu bông hoa ở bảng màu (Hinh 12.5a) </a:t>
            </a:r>
            <a:endParaRPr lang="en-US" sz="2800" dirty="0">
              <a:latin typeface="Times New Roman" panose="02020603050405020304" pitchFamily="18" charset="0"/>
              <a:cs typeface="Times New Roman" panose="02020603050405020304" pitchFamily="18" charset="0"/>
            </a:endParaRPr>
          </a:p>
          <a:p>
            <a:pPr algn="just">
              <a:spcBef>
                <a:spcPts val="1200"/>
              </a:spcBef>
              <a:spcAft>
                <a:spcPts val="1200"/>
              </a:spcAft>
            </a:pPr>
            <a:r>
              <a:rPr lang="nl-NL" sz="2800"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Bước 2: </a:t>
            </a:r>
            <a:r>
              <a:rPr lang="nl-NL" sz="2800" dirty="0">
                <a:latin typeface="Times New Roman" panose="02020603050405020304" pitchFamily="18" charset="0"/>
                <a:cs typeface="Times New Roman" panose="02020603050405020304" pitchFamily="18" charset="0"/>
              </a:rPr>
              <a:t>Chọn hình elip rồi nháy nút phải chuột, chọn Duplicate để có bản sao của cánh hoa (Hinh 12.5b)</a:t>
            </a:r>
            <a:endParaRPr lang="en-US" sz="2800" dirty="0">
              <a:latin typeface="Times New Roman" panose="02020603050405020304" pitchFamily="18" charset="0"/>
              <a:cs typeface="Times New Roman" panose="02020603050405020304" pitchFamily="18" charset="0"/>
            </a:endParaRPr>
          </a:p>
          <a:p>
            <a:pPr algn="just">
              <a:spcBef>
                <a:spcPts val="1200"/>
              </a:spcBef>
              <a:spcAft>
                <a:spcPts val="1200"/>
              </a:spcAft>
            </a:pPr>
            <a:r>
              <a:rPr lang="nl-NL" sz="2800"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Bước 3: </a:t>
            </a:r>
            <a:r>
              <a:rPr lang="nl-NL" sz="2800" dirty="0">
                <a:latin typeface="Times New Roman" panose="02020603050405020304" pitchFamily="18" charset="0"/>
                <a:cs typeface="Times New Roman" panose="02020603050405020304" pitchFamily="18" charset="0"/>
              </a:rPr>
              <a:t>Quay cánh hoa và di chuyển đến vị trí phù hợp </a:t>
            </a:r>
            <a:endParaRPr lang="en-US" sz="2800" dirty="0">
              <a:latin typeface="Times New Roman" panose="02020603050405020304" pitchFamily="18" charset="0"/>
              <a:cs typeface="Times New Roman" panose="02020603050405020304" pitchFamily="18" charset="0"/>
            </a:endParaRPr>
          </a:p>
          <a:p>
            <a:pPr algn="just">
              <a:spcBef>
                <a:spcPts val="1200"/>
              </a:spcBef>
              <a:spcAft>
                <a:spcPts val="1200"/>
              </a:spcAft>
            </a:pPr>
            <a:endParaRPr lang="en-US" sz="2800" dirty="0">
              <a:latin typeface="Times New Roman" panose="02020603050405020304" pitchFamily="18" charset="0"/>
              <a:cs typeface="Times New Roman" panose="02020603050405020304" pitchFamily="18" charset="0"/>
            </a:endParaRPr>
          </a:p>
        </p:txBody>
      </p:sp>
      <p:sp>
        <p:nvSpPr>
          <p:cNvPr id="8" name="Oval 7">
            <a:extLst>
              <a:ext uri="{FF2B5EF4-FFF2-40B4-BE49-F238E27FC236}">
                <a16:creationId xmlns:a16="http://schemas.microsoft.com/office/drawing/2014/main" id="{9CF3B2ED-26BD-278C-C5FF-D145436735C7}"/>
              </a:ext>
            </a:extLst>
          </p:cNvPr>
          <p:cNvSpPr/>
          <p:nvPr/>
        </p:nvSpPr>
        <p:spPr>
          <a:xfrm>
            <a:off x="11293876" y="5856402"/>
            <a:ext cx="1628502" cy="1503680"/>
          </a:xfrm>
          <a:prstGeom prst="ellipse">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1469AE4B-5803-1A6F-C59E-81E9DD684306}"/>
              </a:ext>
            </a:extLst>
          </p:cNvPr>
          <p:cNvSpPr/>
          <p:nvPr/>
        </p:nvSpPr>
        <p:spPr>
          <a:xfrm>
            <a:off x="-699856" y="-840148"/>
            <a:ext cx="1628502" cy="1503680"/>
          </a:xfrm>
          <a:prstGeom prst="ellipse">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5BFD4E8-C7F5-FAB3-E425-B82BE9DE1E59}"/>
              </a:ext>
            </a:extLst>
          </p:cNvPr>
          <p:cNvSpPr/>
          <p:nvPr/>
        </p:nvSpPr>
        <p:spPr>
          <a:xfrm rot="17224047">
            <a:off x="-390902" y="6034922"/>
            <a:ext cx="1010594" cy="1087515"/>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5082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F9DE327-AEAE-44B2-8483-660A265AE3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C1492CA2-7E37-4577-8E02-1E79AE7EED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42856" y="757325"/>
            <a:ext cx="3549144" cy="5329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87ACB9FA-C8E8-43F1-868B-D328ECFC31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Diagonal Corners Rounded 6">
            <a:extLst>
              <a:ext uri="{FF2B5EF4-FFF2-40B4-BE49-F238E27FC236}">
                <a16:creationId xmlns:a16="http://schemas.microsoft.com/office/drawing/2014/main" id="{EC4F1EBD-59A6-438D-B701-0CA293146A21}"/>
              </a:ext>
            </a:extLst>
          </p:cNvPr>
          <p:cNvSpPr/>
          <p:nvPr/>
        </p:nvSpPr>
        <p:spPr>
          <a:xfrm>
            <a:off x="1231224" y="218064"/>
            <a:ext cx="6989497" cy="2914372"/>
          </a:xfrm>
          <a:prstGeom prst="round2Diag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solidFill>
                  <a:srgbClr val="002060"/>
                </a:solidFill>
                <a:latin typeface="Times New Roman" panose="02020603050405020304" pitchFamily="18" charset="0"/>
                <a:cs typeface="Times New Roman" panose="02020603050405020304" pitchFamily="18" charset="0"/>
              </a:rPr>
              <a:t>Em</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hãy</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quan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sát</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hai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hình</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sau</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và</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đưa</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ra</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nhận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xét</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về</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màu</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sắc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độ</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nét</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và</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sự</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đa</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dạng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các</a:t>
            </a:r>
            <a:r>
              <a:rPr lang="en-US" sz="3200" dirty="0">
                <a:solidFill>
                  <a:srgbClr val="002060"/>
                </a:solidFill>
                <a:latin typeface="Times New Roman" panose="02020603050405020304" pitchFamily="18" charset="0"/>
                <a:cs typeface="Times New Roman" panose="02020603050405020304" pitchFamily="18" charset="0"/>
              </a:rPr>
              <a:t> chi </a:t>
            </a:r>
            <a:r>
              <a:rPr lang="en-US" sz="3200" dirty="0" err="1">
                <a:solidFill>
                  <a:srgbClr val="002060"/>
                </a:solidFill>
                <a:latin typeface="Times New Roman" panose="02020603050405020304" pitchFamily="18" charset="0"/>
                <a:cs typeface="Times New Roman" panose="02020603050405020304" pitchFamily="18" charset="0"/>
              </a:rPr>
              <a:t>tiết</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của</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mỗi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hình</a:t>
            </a:r>
            <a:endParaRPr lang="en-US" sz="3200" dirty="0">
              <a:solidFill>
                <a:srgbClr val="002060"/>
              </a:solidFill>
              <a:latin typeface="Times New Roman" panose="02020603050405020304" pitchFamily="18" charset="0"/>
              <a:cs typeface="Times New Roman" panose="02020603050405020304" pitchFamily="18" charset="0"/>
            </a:endParaRPr>
          </a:p>
        </p:txBody>
      </p:sp>
      <p:pic>
        <p:nvPicPr>
          <p:cNvPr id="6" name="Picture 5" descr="Graphical user interface, application, Word&#10;&#10;Description automatically generated"/>
          <p:cNvPicPr/>
          <p:nvPr/>
        </p:nvPicPr>
        <p:blipFill rotWithShape="1">
          <a:blip r:embed="rId3"/>
          <a:srcRect l="63549" t="34305" r="12737" b="48365"/>
          <a:stretch/>
        </p:blipFill>
        <p:spPr bwMode="auto">
          <a:xfrm>
            <a:off x="1565181" y="3460088"/>
            <a:ext cx="5920123" cy="3070259"/>
          </a:xfrm>
          <a:prstGeom prst="rect">
            <a:avLst/>
          </a:prstGeom>
          <a:ln>
            <a:noFill/>
          </a:ln>
          <a:extLst>
            <a:ext uri="{53640926-AAD7-44D8-BBD7-CCE9431645EC}">
              <a14:shadowObscured xmlns:a14="http://schemas.microsoft.com/office/drawing/2010/main"/>
            </a:ext>
          </a:extLst>
        </p:spPr>
      </p:pic>
      <p:sp>
        <p:nvSpPr>
          <p:cNvPr id="8" name="Oval 7">
            <a:extLst>
              <a:ext uri="{FF2B5EF4-FFF2-40B4-BE49-F238E27FC236}">
                <a16:creationId xmlns:a16="http://schemas.microsoft.com/office/drawing/2014/main" id="{8780ADAF-E984-BEE6-5FB5-CABD78BBBA7F}"/>
              </a:ext>
            </a:extLst>
          </p:cNvPr>
          <p:cNvSpPr/>
          <p:nvPr/>
        </p:nvSpPr>
        <p:spPr>
          <a:xfrm rot="918533">
            <a:off x="11263356" y="6194468"/>
            <a:ext cx="1628502" cy="1503680"/>
          </a:xfrm>
          <a:prstGeom prst="ellipse">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08B1321-953C-BE83-8B7E-D1CFC542F064}"/>
              </a:ext>
            </a:extLst>
          </p:cNvPr>
          <p:cNvSpPr/>
          <p:nvPr/>
        </p:nvSpPr>
        <p:spPr>
          <a:xfrm rot="918533">
            <a:off x="-699856" y="-840148"/>
            <a:ext cx="1628502" cy="1503680"/>
          </a:xfrm>
          <a:prstGeom prst="ellipse">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4CFBCC-243D-0CC5-6F1F-ABF239B9CD7E}"/>
              </a:ext>
            </a:extLst>
          </p:cNvPr>
          <p:cNvSpPr/>
          <p:nvPr/>
        </p:nvSpPr>
        <p:spPr>
          <a:xfrm rot="18142580">
            <a:off x="-390902" y="6034922"/>
            <a:ext cx="1010594" cy="1087515"/>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28622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8923" y="735594"/>
            <a:ext cx="10996246" cy="3293209"/>
          </a:xfrm>
          <a:prstGeom prst="rect">
            <a:avLst/>
          </a:prstGeom>
        </p:spPr>
        <p:txBody>
          <a:bodyPr wrap="square">
            <a:spAutoFit/>
          </a:bodyPr>
          <a:lstStyle/>
          <a:p>
            <a:pPr>
              <a:spcBef>
                <a:spcPts val="1200"/>
              </a:spcBef>
              <a:spcAft>
                <a:spcPts val="1200"/>
              </a:spcAft>
            </a:pPr>
            <a:r>
              <a:rPr lang="nl-NL" sz="2800">
                <a:latin typeface="Times New Roman" panose="02020603050405020304" pitchFamily="18" charset="0"/>
                <a:ea typeface="Times New Roman" panose="02020603050405020304" pitchFamily="18" charset="0"/>
                <a:cs typeface="Times New Roman" panose="02020603050405020304" pitchFamily="18" charset="0"/>
              </a:rPr>
              <a:t>-  Chọn công cụ          </a:t>
            </a:r>
            <a:r>
              <a:rPr lang="nl-NL" sz="2800">
                <a:latin typeface="Times New Roman" panose="02020603050405020304" pitchFamily="18" charset="0"/>
                <a:cs typeface="Times New Roman" panose="02020603050405020304" pitchFamily="18" charset="0"/>
              </a:rPr>
              <a:t>trên hộp công cụ. Nháy chuột lên một cánh hoa, nháy lần một để hiển thị chế độ phóng to thu nhỏ ( Hình 12.5c), nháy lần hai để hiển thị chế độ quay (Hình 12.5d)</a:t>
            </a:r>
            <a:endParaRPr lang="en-US" sz="2800">
              <a:latin typeface="Times New Roman" panose="02020603050405020304" pitchFamily="18" charset="0"/>
              <a:cs typeface="Times New Roman" panose="02020603050405020304" pitchFamily="18" charset="0"/>
            </a:endParaRPr>
          </a:p>
          <a:p>
            <a:pPr>
              <a:spcBef>
                <a:spcPts val="1200"/>
              </a:spcBef>
              <a:spcAft>
                <a:spcPts val="1200"/>
              </a:spcAft>
            </a:pPr>
            <a:r>
              <a:rPr lang="nl-NL" sz="2800">
                <a:latin typeface="Times New Roman" panose="02020603050405020304" pitchFamily="18" charset="0"/>
                <a:cs typeface="Times New Roman" panose="02020603050405020304" pitchFamily="18" charset="0"/>
              </a:rPr>
              <a:t>-  Nháy chuột vào các mũi tên, kéo thả chuột để điều chỉnh cánh hoa quay hướng phù hợp (Hình 12.5e).</a:t>
            </a:r>
            <a:endParaRPr lang="en-US" sz="2800">
              <a:latin typeface="Times New Roman" panose="02020603050405020304" pitchFamily="18" charset="0"/>
              <a:cs typeface="Times New Roman" panose="02020603050405020304" pitchFamily="18" charset="0"/>
            </a:endParaRPr>
          </a:p>
          <a:p>
            <a:pPr>
              <a:spcBef>
                <a:spcPts val="1200"/>
              </a:spcBef>
              <a:spcAft>
                <a:spcPts val="1200"/>
              </a:spcAft>
            </a:pPr>
            <a:r>
              <a:rPr lang="nl-NL" sz="2800">
                <a:latin typeface="Times New Roman" panose="02020603050405020304" pitchFamily="18" charset="0"/>
                <a:cs typeface="Times New Roman" panose="02020603050405020304" pitchFamily="18" charset="0"/>
              </a:rPr>
              <a:t>-  Nháy chuột vào cánh hoa và di chuyển đến vị trí phù hợp (Hình 12.5g). </a:t>
            </a:r>
            <a:endParaRPr lang="en-US" sz="2800">
              <a:latin typeface="Times New Roman" panose="02020603050405020304" pitchFamily="18" charset="0"/>
              <a:cs typeface="Times New Roman" panose="02020603050405020304" pitchFamily="18" charset="0"/>
            </a:endParaRPr>
          </a:p>
        </p:txBody>
      </p:sp>
      <p:pic>
        <p:nvPicPr>
          <p:cNvPr id="4" name="Picture 3" descr="Text&#10;&#10;Description automatically generated"/>
          <p:cNvPicPr/>
          <p:nvPr/>
        </p:nvPicPr>
        <p:blipFill>
          <a:blip r:embed="rId2">
            <a:extLst>
              <a:ext uri="{28A0092B-C50C-407E-A947-70E740481C1C}">
                <a14:useLocalDpi xmlns:a14="http://schemas.microsoft.com/office/drawing/2010/main" val="0"/>
              </a:ext>
            </a:extLst>
          </a:blip>
          <a:srcRect l="26292" t="54630" r="69298" b="42361"/>
          <a:stretch>
            <a:fillRect/>
          </a:stretch>
        </p:blipFill>
        <p:spPr bwMode="auto">
          <a:xfrm>
            <a:off x="2883876" y="562708"/>
            <a:ext cx="690343" cy="690806"/>
          </a:xfrm>
          <a:prstGeom prst="rect">
            <a:avLst/>
          </a:prstGeom>
          <a:noFill/>
          <a:ln>
            <a:noFill/>
          </a:ln>
        </p:spPr>
      </p:pic>
      <p:sp>
        <p:nvSpPr>
          <p:cNvPr id="5" name="Oval 4">
            <a:extLst>
              <a:ext uri="{FF2B5EF4-FFF2-40B4-BE49-F238E27FC236}">
                <a16:creationId xmlns:a16="http://schemas.microsoft.com/office/drawing/2014/main" id="{479AECE4-DC07-5A97-4F36-23D8573B8F68}"/>
              </a:ext>
            </a:extLst>
          </p:cNvPr>
          <p:cNvSpPr/>
          <p:nvPr/>
        </p:nvSpPr>
        <p:spPr>
          <a:xfrm>
            <a:off x="11293876" y="5856402"/>
            <a:ext cx="1628502" cy="1503680"/>
          </a:xfrm>
          <a:prstGeom prst="ellipse">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2DB53E7F-C5AA-67BE-4E70-5997152C564F}"/>
              </a:ext>
            </a:extLst>
          </p:cNvPr>
          <p:cNvSpPr/>
          <p:nvPr/>
        </p:nvSpPr>
        <p:spPr>
          <a:xfrm>
            <a:off x="-699856" y="-840148"/>
            <a:ext cx="1628502" cy="1503680"/>
          </a:xfrm>
          <a:prstGeom prst="ellipse">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97A1895-32F2-B37F-166E-CE6990486B62}"/>
              </a:ext>
            </a:extLst>
          </p:cNvPr>
          <p:cNvSpPr/>
          <p:nvPr/>
        </p:nvSpPr>
        <p:spPr>
          <a:xfrm rot="17224047">
            <a:off x="-537040" y="6064485"/>
            <a:ext cx="1010594" cy="1087515"/>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27580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al user interface, text, application, Word&#10;&#10;Description automatically generated"/>
          <p:cNvPicPr/>
          <p:nvPr/>
        </p:nvPicPr>
        <p:blipFill rotWithShape="1">
          <a:blip r:embed="rId2"/>
          <a:srcRect l="56862" t="29334" r="7769" b="51732"/>
          <a:stretch/>
        </p:blipFill>
        <p:spPr bwMode="auto">
          <a:xfrm>
            <a:off x="1031631" y="1096887"/>
            <a:ext cx="10361639" cy="5069452"/>
          </a:xfrm>
          <a:prstGeom prst="rect">
            <a:avLst/>
          </a:prstGeom>
          <a:ln>
            <a:noFill/>
          </a:ln>
          <a:extLst>
            <a:ext uri="{53640926-AAD7-44D8-BBD7-CCE9431645EC}">
              <a14:shadowObscured xmlns:a14="http://schemas.microsoft.com/office/drawing/2010/main"/>
            </a:ext>
          </a:extLst>
        </p:spPr>
      </p:pic>
      <p:sp>
        <p:nvSpPr>
          <p:cNvPr id="3" name="Oval 2">
            <a:extLst>
              <a:ext uri="{FF2B5EF4-FFF2-40B4-BE49-F238E27FC236}">
                <a16:creationId xmlns:a16="http://schemas.microsoft.com/office/drawing/2014/main" id="{8FDFBE87-057E-9D1C-3D3A-5AAD2452552B}"/>
              </a:ext>
            </a:extLst>
          </p:cNvPr>
          <p:cNvSpPr/>
          <p:nvPr/>
        </p:nvSpPr>
        <p:spPr>
          <a:xfrm>
            <a:off x="11293876" y="5856402"/>
            <a:ext cx="1628502" cy="1503680"/>
          </a:xfrm>
          <a:prstGeom prst="ellipse">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B9ECD6AB-5931-AD0B-9383-7937A63BE99E}"/>
              </a:ext>
            </a:extLst>
          </p:cNvPr>
          <p:cNvSpPr/>
          <p:nvPr/>
        </p:nvSpPr>
        <p:spPr>
          <a:xfrm>
            <a:off x="-699856" y="-840148"/>
            <a:ext cx="1628502" cy="1503680"/>
          </a:xfrm>
          <a:prstGeom prst="ellipse">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C9100FB-6985-3644-1A1D-7F9927DC4115}"/>
              </a:ext>
            </a:extLst>
          </p:cNvPr>
          <p:cNvSpPr/>
          <p:nvPr/>
        </p:nvSpPr>
        <p:spPr>
          <a:xfrm rot="17224047">
            <a:off x="-390902" y="6034922"/>
            <a:ext cx="1010594" cy="1087515"/>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77394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8922" y="276371"/>
            <a:ext cx="11441724" cy="6247864"/>
          </a:xfrm>
          <a:prstGeom prst="rect">
            <a:avLst/>
          </a:prstGeom>
        </p:spPr>
        <p:txBody>
          <a:bodyPr wrap="square">
            <a:spAutoFit/>
          </a:bodyPr>
          <a:lstStyle/>
          <a:p>
            <a:pPr algn="just">
              <a:spcBef>
                <a:spcPts val="1200"/>
              </a:spcBef>
              <a:spcAft>
                <a:spcPts val="1200"/>
              </a:spcAft>
            </a:pPr>
            <a:r>
              <a:rPr lang="nl-NL"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Nhiệm vụ 2.</a:t>
            </a:r>
            <a:r>
              <a:rPr lang="nl-NL"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800">
                <a:latin typeface="Times New Roman" panose="02020603050405020304" pitchFamily="18" charset="0"/>
                <a:ea typeface="Times New Roman" panose="02020603050405020304" pitchFamily="18" charset="0"/>
                <a:cs typeface="Times New Roman" panose="02020603050405020304" pitchFamily="18" charset="0"/>
              </a:rPr>
              <a:t>Vẽ Quốc kì Việt Nam (Hình 12.6). </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1200"/>
              </a:spcBef>
              <a:spcAft>
                <a:spcPts val="1200"/>
              </a:spcAft>
            </a:pPr>
            <a:r>
              <a:rPr lang="nl-NL" sz="280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Hướng</a:t>
            </a:r>
            <a:r>
              <a:rPr lang="vi-VN" sz="280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 dẫn.</a:t>
            </a:r>
            <a:r>
              <a:rPr lang="vi-VN" sz="280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1200"/>
              </a:spcBef>
              <a:spcAft>
                <a:spcPts val="1200"/>
              </a:spcAft>
            </a:pPr>
            <a:r>
              <a:rPr lang="nl-NL"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Bước 1: </a:t>
            </a:r>
            <a:r>
              <a:rPr lang="nl-NL" sz="2800">
                <a:latin typeface="Times New Roman" panose="02020603050405020304" pitchFamily="18" charset="0"/>
                <a:ea typeface="Times New Roman" panose="02020603050405020304" pitchFamily="18" charset="0"/>
                <a:cs typeface="Times New Roman" panose="02020603050405020304" pitchFamily="18" charset="0"/>
              </a:rPr>
              <a:t>Vẽ ngôi sao 5 cánh</a:t>
            </a:r>
          </a:p>
          <a:p>
            <a:pPr marL="285750" indent="-285750" algn="just">
              <a:spcBef>
                <a:spcPts val="1200"/>
              </a:spcBef>
              <a:spcAft>
                <a:spcPts val="1200"/>
              </a:spcAft>
              <a:buFontTx/>
              <a:buChar char="-"/>
            </a:pPr>
            <a:r>
              <a:rPr lang="nl-NL" sz="2800">
                <a:latin typeface="Times New Roman" panose="02020603050405020304" pitchFamily="18" charset="0"/>
                <a:cs typeface="Times New Roman" panose="02020603050405020304" pitchFamily="18" charset="0"/>
              </a:rPr>
              <a:t>Chọn công cụ         trên hộp công cụ </a:t>
            </a:r>
          </a:p>
          <a:p>
            <a:pPr algn="just">
              <a:spcBef>
                <a:spcPts val="1200"/>
              </a:spcBef>
              <a:spcAft>
                <a:spcPts val="1200"/>
              </a:spcAft>
            </a:pPr>
            <a:r>
              <a:rPr lang="nl-NL" sz="2800">
                <a:latin typeface="Times New Roman" panose="02020603050405020304" pitchFamily="18" charset="0"/>
                <a:cs typeface="Times New Roman" panose="02020603050405020304" pitchFamily="18" charset="0"/>
              </a:rPr>
              <a:t>- Trên thanh điều khiển thuộc tính, chọn nút lệnh         đặt giá trị </a:t>
            </a:r>
            <a:r>
              <a:rPr lang="nl-NL" sz="2800" b="1">
                <a:latin typeface="Times New Roman" panose="02020603050405020304" pitchFamily="18" charset="0"/>
                <a:cs typeface="Times New Roman" panose="02020603050405020304" pitchFamily="18" charset="0"/>
              </a:rPr>
              <a:t>Corners </a:t>
            </a:r>
            <a:r>
              <a:rPr lang="nl-NL" sz="2800">
                <a:latin typeface="Times New Roman" panose="02020603050405020304" pitchFamily="18" charset="0"/>
                <a:cs typeface="Times New Roman" panose="02020603050405020304" pitchFamily="18" charset="0"/>
              </a:rPr>
              <a:t>là 5 và  </a:t>
            </a:r>
            <a:r>
              <a:rPr lang="nl-NL" sz="2800" b="1">
                <a:latin typeface="Times New Roman" panose="02020603050405020304" pitchFamily="18" charset="0"/>
                <a:cs typeface="Times New Roman" panose="02020603050405020304" pitchFamily="18" charset="0"/>
              </a:rPr>
              <a:t>Spoke ratio</a:t>
            </a:r>
            <a:r>
              <a:rPr lang="nl-NL" sz="2800">
                <a:latin typeface="Times New Roman" panose="02020603050405020304" pitchFamily="18" charset="0"/>
                <a:cs typeface="Times New Roman" panose="02020603050405020304" pitchFamily="18" charset="0"/>
              </a:rPr>
              <a:t> là 0.4.</a:t>
            </a:r>
            <a:endParaRPr lang="en-US" sz="2800">
              <a:latin typeface="Times New Roman" panose="02020603050405020304" pitchFamily="18" charset="0"/>
              <a:cs typeface="Times New Roman" panose="02020603050405020304" pitchFamily="18" charset="0"/>
            </a:endParaRPr>
          </a:p>
          <a:p>
            <a:pPr algn="just">
              <a:spcBef>
                <a:spcPts val="1200"/>
              </a:spcBef>
              <a:spcAft>
                <a:spcPts val="1200"/>
              </a:spcAft>
            </a:pPr>
            <a:r>
              <a:rPr lang="nl-NL" sz="2800">
                <a:latin typeface="Times New Roman" panose="02020603050405020304" pitchFamily="18" charset="0"/>
                <a:cs typeface="Times New Roman" panose="02020603050405020304" pitchFamily="18" charset="0"/>
              </a:rPr>
              <a:t>- Vẽ hình và tô màu vàng cho ngôi sao (quay cho thẳng nếu cần) (Hình 12.6a)</a:t>
            </a:r>
            <a:endParaRPr lang="en-US" sz="2800">
              <a:latin typeface="Times New Roman" panose="02020603050405020304" pitchFamily="18" charset="0"/>
              <a:cs typeface="Times New Roman" panose="02020603050405020304" pitchFamily="18" charset="0"/>
            </a:endParaRPr>
          </a:p>
          <a:p>
            <a:pPr algn="just">
              <a:spcBef>
                <a:spcPts val="1200"/>
              </a:spcBef>
              <a:spcAft>
                <a:spcPts val="1200"/>
              </a:spcAft>
            </a:pPr>
            <a:r>
              <a:rPr lang="nl-NL"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Bước 2: </a:t>
            </a:r>
            <a:r>
              <a:rPr lang="nl-NL" sz="2800">
                <a:latin typeface="Times New Roman" panose="02020603050405020304" pitchFamily="18" charset="0"/>
                <a:cs typeface="Times New Roman" panose="02020603050405020304" pitchFamily="18" charset="0"/>
              </a:rPr>
              <a:t>Vẽ hình chữ nhật tỉ lệ rộng và dài là 2 : 3 , tô nền màu đỏ (Hình 12.6b). </a:t>
            </a:r>
            <a:r>
              <a:rPr lang="nl-NL"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Vì</a:t>
            </a:r>
            <a:r>
              <a:rPr lang="nl-NL" sz="2800">
                <a:latin typeface="Times New Roman" panose="02020603050405020304" pitchFamily="18" charset="0"/>
                <a:cs typeface="Times New Roman" panose="02020603050405020304" pitchFamily="18" charset="0"/>
              </a:rPr>
              <a:t> hình chữ nhật vẽ sau nên khi di chuyển ngôi sao vào giữ hình chữ nhật thì ngôi sao sẽ bị che khuất.</a:t>
            </a:r>
          </a:p>
        </p:txBody>
      </p:sp>
      <p:pic>
        <p:nvPicPr>
          <p:cNvPr id="7" name="Picture 6" descr="Graphical user interface, text, application, email&#10;&#10;Description automatically generated"/>
          <p:cNvPicPr/>
          <p:nvPr/>
        </p:nvPicPr>
        <p:blipFill rotWithShape="1">
          <a:blip r:embed="rId2"/>
          <a:srcRect l="63559" t="34220" r="34218" b="63341"/>
          <a:stretch/>
        </p:blipFill>
        <p:spPr bwMode="auto">
          <a:xfrm>
            <a:off x="2892559" y="2484389"/>
            <a:ext cx="721042" cy="519918"/>
          </a:xfrm>
          <a:prstGeom prst="rect">
            <a:avLst/>
          </a:prstGeom>
          <a:ln>
            <a:noFill/>
          </a:ln>
          <a:extLst>
            <a:ext uri="{53640926-AAD7-44D8-BBD7-CCE9431645EC}">
              <a14:shadowObscured xmlns:a14="http://schemas.microsoft.com/office/drawing/2010/main"/>
            </a:ext>
          </a:extLst>
        </p:spPr>
      </p:pic>
      <p:pic>
        <p:nvPicPr>
          <p:cNvPr id="8" name="Picture 7" descr="A picture containing text&#10;&#10;Description automatically generated"/>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57672" y="3149504"/>
            <a:ext cx="721043" cy="608721"/>
          </a:xfrm>
          <a:prstGeom prst="rect">
            <a:avLst/>
          </a:prstGeom>
          <a:noFill/>
          <a:ln>
            <a:noFill/>
          </a:ln>
        </p:spPr>
      </p:pic>
      <p:sp>
        <p:nvSpPr>
          <p:cNvPr id="5" name="Oval 4">
            <a:extLst>
              <a:ext uri="{FF2B5EF4-FFF2-40B4-BE49-F238E27FC236}">
                <a16:creationId xmlns:a16="http://schemas.microsoft.com/office/drawing/2014/main" id="{DDA595AC-5C47-C01B-8686-1C9FC5D50B7A}"/>
              </a:ext>
            </a:extLst>
          </p:cNvPr>
          <p:cNvSpPr/>
          <p:nvPr/>
        </p:nvSpPr>
        <p:spPr>
          <a:xfrm>
            <a:off x="11293876" y="6106160"/>
            <a:ext cx="1628502" cy="1503680"/>
          </a:xfrm>
          <a:prstGeom prst="ellipse">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A6BA5075-824E-B722-27CE-94C4778D5128}"/>
              </a:ext>
            </a:extLst>
          </p:cNvPr>
          <p:cNvSpPr/>
          <p:nvPr/>
        </p:nvSpPr>
        <p:spPr>
          <a:xfrm>
            <a:off x="-845993" y="-962068"/>
            <a:ext cx="1628502" cy="1503680"/>
          </a:xfrm>
          <a:prstGeom prst="ellipse">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326F754-FBCC-1CD1-CD99-D5A41F4E80AF}"/>
              </a:ext>
            </a:extLst>
          </p:cNvPr>
          <p:cNvSpPr/>
          <p:nvPr/>
        </p:nvSpPr>
        <p:spPr>
          <a:xfrm rot="17224047">
            <a:off x="-693832" y="6064484"/>
            <a:ext cx="1010594" cy="1087515"/>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21326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92368" y="229479"/>
            <a:ext cx="11113477" cy="2031325"/>
          </a:xfrm>
          <a:prstGeom prst="rect">
            <a:avLst/>
          </a:prstGeom>
        </p:spPr>
        <p:txBody>
          <a:bodyPr wrap="square">
            <a:spAutoFit/>
          </a:bodyPr>
          <a:lstStyle/>
          <a:p>
            <a:pPr algn="just">
              <a:lnSpc>
                <a:spcPct val="150000"/>
              </a:lnSpc>
            </a:pPr>
            <a:r>
              <a:rPr lang="nl-NL"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Bước 3: </a:t>
            </a:r>
            <a:r>
              <a:rPr lang="nl-NL" sz="2800">
                <a:latin typeface="Times New Roman" panose="02020603050405020304" pitchFamily="18" charset="0"/>
                <a:cs typeface="Times New Roman" panose="02020603050405020304" pitchFamily="18" charset="0"/>
              </a:rPr>
              <a:t>Đưa hình chữ nhật xuống dưới lớp dưới (Hình 12.6c). Chọn công cụ          rồi chọn hình chữ nhật, nháy vào nút          trên thanh điều khiển thuộc tính để đưa hình chữ nhật xuống lớp dưới</a:t>
            </a:r>
            <a:endParaRPr lang="en-US" sz="2800">
              <a:latin typeface="Times New Roman" panose="02020603050405020304" pitchFamily="18" charset="0"/>
              <a:cs typeface="Times New Roman" panose="02020603050405020304" pitchFamily="18" charset="0"/>
            </a:endParaRPr>
          </a:p>
        </p:txBody>
      </p:sp>
      <p:pic>
        <p:nvPicPr>
          <p:cNvPr id="9" name="Picture 8" descr="Graphical user interface, application, Word&#10;&#10;Description automatically generated"/>
          <p:cNvPicPr/>
          <p:nvPr/>
        </p:nvPicPr>
        <p:blipFill rotWithShape="1">
          <a:blip r:embed="rId2"/>
          <a:srcRect l="87439" t="65083" r="11032" b="32791"/>
          <a:stretch/>
        </p:blipFill>
        <p:spPr bwMode="auto">
          <a:xfrm>
            <a:off x="1242647" y="973911"/>
            <a:ext cx="468532" cy="542460"/>
          </a:xfrm>
          <a:prstGeom prst="rect">
            <a:avLst/>
          </a:prstGeom>
          <a:ln>
            <a:noFill/>
          </a:ln>
          <a:extLst>
            <a:ext uri="{53640926-AAD7-44D8-BBD7-CCE9431645EC}">
              <a14:shadowObscured xmlns:a14="http://schemas.microsoft.com/office/drawing/2010/main"/>
            </a:ext>
          </a:extLst>
        </p:spPr>
      </p:pic>
      <p:pic>
        <p:nvPicPr>
          <p:cNvPr id="10" name="Picture 9" descr="Graphical user interface, application, Word&#10;&#10;Description automatically generated"/>
          <p:cNvPicPr/>
          <p:nvPr/>
        </p:nvPicPr>
        <p:blipFill rotWithShape="1">
          <a:blip r:embed="rId3"/>
          <a:srcRect l="69052" t="68133" r="29238" b="30042"/>
          <a:stretch/>
        </p:blipFill>
        <p:spPr bwMode="auto">
          <a:xfrm>
            <a:off x="7643446" y="1050305"/>
            <a:ext cx="731837" cy="466066"/>
          </a:xfrm>
          <a:prstGeom prst="rect">
            <a:avLst/>
          </a:prstGeom>
          <a:ln>
            <a:noFill/>
          </a:ln>
          <a:extLst>
            <a:ext uri="{53640926-AAD7-44D8-BBD7-CCE9431645EC}">
              <a14:shadowObscured xmlns:a14="http://schemas.microsoft.com/office/drawing/2010/main"/>
            </a:ext>
          </a:extLst>
        </p:spPr>
      </p:pic>
      <p:pic>
        <p:nvPicPr>
          <p:cNvPr id="11" name="Picture 10" descr="Graphical user interface, text, application, Word&#10;&#10;Description automatically generated"/>
          <p:cNvPicPr/>
          <p:nvPr/>
        </p:nvPicPr>
        <p:blipFill rotWithShape="1">
          <a:blip r:embed="rId4"/>
          <a:srcRect l="60290" t="56827" r="13608" b="26375"/>
          <a:stretch/>
        </p:blipFill>
        <p:spPr bwMode="auto">
          <a:xfrm>
            <a:off x="3367122" y="3081630"/>
            <a:ext cx="5363967" cy="2647706"/>
          </a:xfrm>
          <a:prstGeom prst="rect">
            <a:avLst/>
          </a:prstGeom>
          <a:ln>
            <a:noFill/>
          </a:ln>
          <a:extLst>
            <a:ext uri="{53640926-AAD7-44D8-BBD7-CCE9431645EC}">
              <a14:shadowObscured xmlns:a14="http://schemas.microsoft.com/office/drawing/2010/main"/>
            </a:ext>
          </a:extLst>
        </p:spPr>
      </p:pic>
      <p:sp>
        <p:nvSpPr>
          <p:cNvPr id="6" name="Oval 5">
            <a:extLst>
              <a:ext uri="{FF2B5EF4-FFF2-40B4-BE49-F238E27FC236}">
                <a16:creationId xmlns:a16="http://schemas.microsoft.com/office/drawing/2014/main" id="{09FE7B7A-B2DF-2541-774C-ED39F92FE6BE}"/>
              </a:ext>
            </a:extLst>
          </p:cNvPr>
          <p:cNvSpPr/>
          <p:nvPr/>
        </p:nvSpPr>
        <p:spPr>
          <a:xfrm>
            <a:off x="11293876" y="5856402"/>
            <a:ext cx="1628502" cy="1503680"/>
          </a:xfrm>
          <a:prstGeom prst="ellipse">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9433E4D1-AD8E-797D-0488-448494C63089}"/>
              </a:ext>
            </a:extLst>
          </p:cNvPr>
          <p:cNvSpPr/>
          <p:nvPr/>
        </p:nvSpPr>
        <p:spPr>
          <a:xfrm>
            <a:off x="-845993" y="-901108"/>
            <a:ext cx="1628502" cy="1503680"/>
          </a:xfrm>
          <a:prstGeom prst="ellipse">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3264F0C-95D3-861D-715B-A090AB9426FD}"/>
              </a:ext>
            </a:extLst>
          </p:cNvPr>
          <p:cNvSpPr/>
          <p:nvPr/>
        </p:nvSpPr>
        <p:spPr>
          <a:xfrm rot="17224047">
            <a:off x="-390902" y="6034922"/>
            <a:ext cx="1010594" cy="1087515"/>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71122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22030" y="1818756"/>
            <a:ext cx="11394831" cy="3323987"/>
          </a:xfrm>
          <a:prstGeom prst="rect">
            <a:avLst/>
          </a:prstGeom>
        </p:spPr>
        <p:txBody>
          <a:bodyPr wrap="square">
            <a:spAutoFit/>
          </a:bodyPr>
          <a:lstStyle/>
          <a:p>
            <a:pPr marL="342900" lvl="0" indent="-342900" algn="just">
              <a:lnSpc>
                <a:spcPct val="150000"/>
              </a:lnSpc>
              <a:buClr>
                <a:srgbClr val="FF0066"/>
              </a:buClr>
              <a:buFont typeface="+mj-lt"/>
              <a:buAutoNum type="arabicPeriod"/>
            </a:pPr>
            <a:r>
              <a:rPr lang="en-US" sz="2800" dirty="0">
                <a:solidFill>
                  <a:srgbClr val="002060"/>
                </a:solidFill>
                <a:latin typeface="Times New Roman" panose="02020603050405020304" pitchFamily="18" charset="0"/>
                <a:cs typeface="Times New Roman" panose="02020603050405020304" pitchFamily="18" charset="0"/>
              </a:rPr>
              <a:t>Sau </a:t>
            </a:r>
            <a:r>
              <a:rPr lang="en-US" sz="2800" dirty="0" err="1">
                <a:solidFill>
                  <a:srgbClr val="002060"/>
                </a:solidFill>
                <a:latin typeface="Times New Roman" panose="02020603050405020304" pitchFamily="18" charset="0"/>
                <a:cs typeface="Times New Roman" panose="02020603050405020304" pitchFamily="18" charset="0"/>
              </a:rPr>
              <a:t>khi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vẽ</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một</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hình</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tròn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trong</a:t>
            </a:r>
            <a:r>
              <a:rPr lang="en-US" sz="2800" dirty="0">
                <a:solidFill>
                  <a:srgbClr val="002060"/>
                </a:solidFill>
                <a:latin typeface="Times New Roman" panose="02020603050405020304" pitchFamily="18" charset="0"/>
                <a:cs typeface="Times New Roman" panose="02020603050405020304" pitchFamily="18" charset="0"/>
              </a:rPr>
              <a:t> </a:t>
            </a:r>
            <a:r>
              <a:rPr lang="en-US" sz="2800" b="1" dirty="0">
                <a:solidFill>
                  <a:srgbClr val="002060"/>
                </a:solidFill>
                <a:latin typeface="Times New Roman" panose="02020603050405020304" pitchFamily="18" charset="0"/>
                <a:cs typeface="Times New Roman" panose="02020603050405020304" pitchFamily="18" charset="0"/>
              </a:rPr>
              <a:t>Inkscape</a:t>
            </a:r>
            <a:r>
              <a:rPr lang="en-US" sz="2800" dirty="0">
                <a:solidFill>
                  <a:srgbClr val="002060"/>
                </a:solidFill>
                <a:latin typeface="Times New Roman" panose="02020603050405020304" pitchFamily="18" charset="0"/>
                <a:cs typeface="Times New Roman" panose="02020603050405020304" pitchFamily="18" charset="0"/>
              </a:rPr>
              <a:t>. Ta </a:t>
            </a:r>
            <a:r>
              <a:rPr lang="en-US" sz="2800" dirty="0" err="1">
                <a:solidFill>
                  <a:srgbClr val="002060"/>
                </a:solidFill>
                <a:latin typeface="Times New Roman" panose="02020603050405020304" pitchFamily="18" charset="0"/>
                <a:cs typeface="Times New Roman" panose="02020603050405020304" pitchFamily="18" charset="0"/>
              </a:rPr>
              <a:t>thực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hiện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liên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tục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các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thao</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tác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sau</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Nháy</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vào</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công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cụ</a:t>
            </a:r>
            <a:r>
              <a:rPr lang="en-US" sz="2800" dirty="0">
                <a:solidFill>
                  <a:srgbClr val="002060"/>
                </a:solidFill>
                <a:latin typeface="Times New Roman" panose="02020603050405020304" pitchFamily="18" charset="0"/>
                <a:cs typeface="Times New Roman" panose="02020603050405020304" pitchFamily="18" charset="0"/>
              </a:rPr>
              <a:t> </a:t>
            </a:r>
            <a:r>
              <a:rPr lang="en-US" dirty="0">
                <a:solidFill>
                  <a:srgbClr val="002060"/>
                </a:solidFill>
              </a:rPr>
              <a:t> </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trên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hộp</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công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cụ</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nháy</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chuột</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lên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hình</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tròn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nháy</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chuột</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chọn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lần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lượt</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các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màu</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trên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bảng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màu</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giữ</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phím</a:t>
            </a:r>
            <a:r>
              <a:rPr lang="en-US" sz="2800" dirty="0">
                <a:solidFill>
                  <a:srgbClr val="002060"/>
                </a:solidFill>
                <a:latin typeface="Times New Roman" panose="02020603050405020304" pitchFamily="18" charset="0"/>
                <a:cs typeface="Times New Roman" panose="02020603050405020304" pitchFamily="18" charset="0"/>
              </a:rPr>
              <a:t> </a:t>
            </a:r>
            <a:r>
              <a:rPr lang="en-US" sz="2800" b="1" dirty="0">
                <a:solidFill>
                  <a:srgbClr val="002060"/>
                </a:solidFill>
                <a:latin typeface="Times New Roman" panose="02020603050405020304" pitchFamily="18" charset="0"/>
                <a:cs typeface="Times New Roman" panose="02020603050405020304" pitchFamily="18" charset="0"/>
              </a:rPr>
              <a:t>Shift </a:t>
            </a:r>
            <a:r>
              <a:rPr lang="en-US" sz="2800" dirty="0" err="1">
                <a:solidFill>
                  <a:srgbClr val="002060"/>
                </a:solidFill>
                <a:latin typeface="Times New Roman" panose="02020603050405020304" pitchFamily="18" charset="0"/>
                <a:cs typeface="Times New Roman" panose="02020603050405020304" pitchFamily="18" charset="0"/>
              </a:rPr>
              <a:t>và</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nháy</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chuột</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vào</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màu</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trên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bảng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màu</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Em</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hãy</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xác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định</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xem</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kết</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quả</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hình</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tròn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sẽ</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có</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màu</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sắc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như</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thế</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nào</a:t>
            </a:r>
            <a:r>
              <a:rPr lang="en-US" sz="2800" dirty="0">
                <a:solidFill>
                  <a:srgbClr val="002060"/>
                </a:solidFill>
                <a:latin typeface="Times New Roman" panose="02020603050405020304" pitchFamily="18" charset="0"/>
                <a:cs typeface="Times New Roman" panose="02020603050405020304" pitchFamily="18" charset="0"/>
              </a:rPr>
              <a:t>?</a:t>
            </a:r>
          </a:p>
        </p:txBody>
      </p:sp>
      <p:sp>
        <p:nvSpPr>
          <p:cNvPr id="12" name="Rectangle 11"/>
          <p:cNvSpPr/>
          <p:nvPr/>
        </p:nvSpPr>
        <p:spPr>
          <a:xfrm>
            <a:off x="4493927" y="266767"/>
            <a:ext cx="2933816" cy="707886"/>
          </a:xfrm>
          <a:prstGeom prst="rect">
            <a:avLst/>
          </a:prstGeom>
        </p:spPr>
        <p:txBody>
          <a:bodyPr wrap="none">
            <a:spAutoFit/>
          </a:bodyPr>
          <a:lstStyle/>
          <a:p>
            <a:r>
              <a:rPr lang="nl-NL" sz="4000" b="1" dirty="0">
                <a:solidFill>
                  <a:srgbClr val="002060"/>
                </a:solidFill>
                <a:latin typeface="Times New Roman" panose="02020603050405020304" pitchFamily="18" charset="0"/>
                <a:ea typeface="Times New Roman" panose="02020603050405020304" pitchFamily="18" charset="0"/>
              </a:rPr>
              <a:t>VẬN DỤNG</a:t>
            </a:r>
            <a:endParaRPr lang="en-US" sz="4000" dirty="0">
              <a:solidFill>
                <a:srgbClr val="002060"/>
              </a:solidFill>
            </a:endParaRPr>
          </a:p>
        </p:txBody>
      </p:sp>
      <p:pic>
        <p:nvPicPr>
          <p:cNvPr id="13" name="Picture 12"/>
          <p:cNvPicPr>
            <a:picLocks noChangeAspect="1"/>
          </p:cNvPicPr>
          <p:nvPr/>
        </p:nvPicPr>
        <p:blipFill rotWithShape="1">
          <a:blip r:embed="rId2"/>
          <a:srcRect l="74688" t="32315" r="24561" b="66189"/>
          <a:stretch/>
        </p:blipFill>
        <p:spPr>
          <a:xfrm>
            <a:off x="4478217" y="2579079"/>
            <a:ext cx="465642" cy="523847"/>
          </a:xfrm>
          <a:prstGeom prst="rect">
            <a:avLst/>
          </a:prstGeom>
        </p:spPr>
      </p:pic>
      <p:sp>
        <p:nvSpPr>
          <p:cNvPr id="15" name="Rectangle 14"/>
          <p:cNvSpPr/>
          <p:nvPr/>
        </p:nvSpPr>
        <p:spPr>
          <a:xfrm>
            <a:off x="5955324" y="3278973"/>
            <a:ext cx="371792" cy="472415"/>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Rectangle 15"/>
          <p:cNvSpPr/>
          <p:nvPr/>
        </p:nvSpPr>
        <p:spPr>
          <a:xfrm>
            <a:off x="6597749" y="3255527"/>
            <a:ext cx="465577" cy="495861"/>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Rectangle 16"/>
          <p:cNvSpPr/>
          <p:nvPr/>
        </p:nvSpPr>
        <p:spPr>
          <a:xfrm>
            <a:off x="7380852" y="3278973"/>
            <a:ext cx="497056" cy="472415"/>
          </a:xfrm>
          <a:prstGeom prst="rect">
            <a:avLst/>
          </a:prstGeom>
          <a:solidFill>
            <a:srgbClr val="F4771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 name="Rectangle 18"/>
          <p:cNvSpPr/>
          <p:nvPr/>
        </p:nvSpPr>
        <p:spPr>
          <a:xfrm>
            <a:off x="5222458" y="3845173"/>
            <a:ext cx="371792" cy="472415"/>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Oval 8">
            <a:extLst>
              <a:ext uri="{FF2B5EF4-FFF2-40B4-BE49-F238E27FC236}">
                <a16:creationId xmlns:a16="http://schemas.microsoft.com/office/drawing/2014/main" id="{DCFC821B-3332-F70D-B743-1FFCC80803A5}"/>
              </a:ext>
            </a:extLst>
          </p:cNvPr>
          <p:cNvSpPr/>
          <p:nvPr/>
        </p:nvSpPr>
        <p:spPr>
          <a:xfrm>
            <a:off x="11293876" y="5856402"/>
            <a:ext cx="1628502" cy="1503680"/>
          </a:xfrm>
          <a:prstGeom prst="ellipse">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3A2A663-C548-4EAC-2922-CE78E51E6CD5}"/>
              </a:ext>
            </a:extLst>
          </p:cNvPr>
          <p:cNvSpPr/>
          <p:nvPr/>
        </p:nvSpPr>
        <p:spPr>
          <a:xfrm>
            <a:off x="-699856" y="-840148"/>
            <a:ext cx="1628502" cy="1503680"/>
          </a:xfrm>
          <a:prstGeom prst="ellipse">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E9244E6-5A7C-BDAD-8D5A-C98CD312075D}"/>
              </a:ext>
            </a:extLst>
          </p:cNvPr>
          <p:cNvSpPr/>
          <p:nvPr/>
        </p:nvSpPr>
        <p:spPr>
          <a:xfrm rot="17224047">
            <a:off x="-390902" y="6034922"/>
            <a:ext cx="1010594" cy="1087515"/>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43293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73723" y="1115368"/>
            <a:ext cx="10996246" cy="3970318"/>
          </a:xfrm>
          <a:prstGeom prst="rect">
            <a:avLst/>
          </a:prstGeom>
        </p:spPr>
        <p:txBody>
          <a:bodyPr wrap="square">
            <a:spAutoFit/>
          </a:bodyPr>
          <a:lstStyle/>
          <a:p>
            <a:pPr lvl="0" algn="just">
              <a:lnSpc>
                <a:spcPct val="150000"/>
              </a:lnSpc>
              <a:spcAft>
                <a:spcPts val="0"/>
              </a:spcAft>
              <a:buClr>
                <a:srgbClr val="FF0066"/>
              </a:buClr>
            </a:pP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2. Để thay một ngôi sao thành một khối lập phương. Em sẽ tìm công cụ ở thanh công cụ nào?</a:t>
            </a:r>
          </a:p>
          <a:p>
            <a:pPr marL="342900" lvl="0" indent="-342900" algn="just">
              <a:lnSpc>
                <a:spcPct val="150000"/>
              </a:lnSpc>
              <a:spcAft>
                <a:spcPts val="0"/>
              </a:spcAft>
              <a:buFont typeface="+mj-lt"/>
              <a:buAutoNum type="alphaUcPeriod"/>
            </a:pP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Bảng màu</a:t>
            </a:r>
          </a:p>
          <a:p>
            <a:pPr marL="342900" lvl="0" indent="-342900" algn="just">
              <a:lnSpc>
                <a:spcPct val="150000"/>
              </a:lnSpc>
              <a:spcAft>
                <a:spcPts val="0"/>
              </a:spcAft>
              <a:buFont typeface="+mj-lt"/>
              <a:buAutoNum type="alphaUcPeriod"/>
            </a:pP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Thanh điều khiển thuộc tính</a:t>
            </a:r>
          </a:p>
          <a:p>
            <a:pPr marL="342900" lvl="0" indent="-342900" algn="just">
              <a:lnSpc>
                <a:spcPct val="150000"/>
              </a:lnSpc>
              <a:spcAft>
                <a:spcPts val="0"/>
              </a:spcAft>
              <a:buFont typeface="+mj-lt"/>
              <a:buAutoNum type="alphaUcPeriod"/>
            </a:pP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Hộp công cụ </a:t>
            </a:r>
          </a:p>
          <a:p>
            <a:pPr marL="342900" lvl="0" indent="-342900" algn="just">
              <a:lnSpc>
                <a:spcPct val="150000"/>
              </a:lnSpc>
              <a:spcAft>
                <a:spcPts val="0"/>
              </a:spcAft>
              <a:buFont typeface="+mj-lt"/>
              <a:buAutoNum type="alphaUcPeriod"/>
            </a:pP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Hộp thoai lệnh</a:t>
            </a:r>
          </a:p>
        </p:txBody>
      </p:sp>
      <p:sp>
        <p:nvSpPr>
          <p:cNvPr id="3" name="Oval 2">
            <a:extLst>
              <a:ext uri="{FF2B5EF4-FFF2-40B4-BE49-F238E27FC236}">
                <a16:creationId xmlns:a16="http://schemas.microsoft.com/office/drawing/2014/main" id="{C3B83162-4DE4-30C1-1C8B-10160E4C70DB}"/>
              </a:ext>
            </a:extLst>
          </p:cNvPr>
          <p:cNvSpPr/>
          <p:nvPr/>
        </p:nvSpPr>
        <p:spPr>
          <a:xfrm>
            <a:off x="11293876" y="5856402"/>
            <a:ext cx="1628502" cy="1503680"/>
          </a:xfrm>
          <a:prstGeom prst="ellipse">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594A7D70-11EC-5667-C499-DA504FF2062A}"/>
              </a:ext>
            </a:extLst>
          </p:cNvPr>
          <p:cNvSpPr/>
          <p:nvPr/>
        </p:nvSpPr>
        <p:spPr>
          <a:xfrm>
            <a:off x="-699856" y="-840148"/>
            <a:ext cx="1628502" cy="1503680"/>
          </a:xfrm>
          <a:prstGeom prst="ellipse">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F2C4AE1-B8E9-1167-AD7B-8EAC0C570444}"/>
              </a:ext>
            </a:extLst>
          </p:cNvPr>
          <p:cNvSpPr/>
          <p:nvPr/>
        </p:nvSpPr>
        <p:spPr>
          <a:xfrm rot="17224047">
            <a:off x="-390902" y="6034922"/>
            <a:ext cx="1010594" cy="1087515"/>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23744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9836" y="1016950"/>
            <a:ext cx="9018174" cy="523220"/>
          </a:xfrm>
          <a:prstGeom prst="rect">
            <a:avLst/>
          </a:prstGeom>
        </p:spPr>
        <p:txBody>
          <a:bodyPr wrap="none">
            <a:spAutoFit/>
          </a:bodyPr>
          <a:lstStyle/>
          <a:p>
            <a:r>
              <a:rPr lang="en-US" sz="2800">
                <a:solidFill>
                  <a:srgbClr val="FF0000"/>
                </a:solidFill>
                <a:latin typeface="Times New Roman" panose="02020603050405020304" pitchFamily="18" charset="0"/>
                <a:ea typeface="Times New Roman" panose="02020603050405020304" pitchFamily="18" charset="0"/>
              </a:rPr>
              <a:t>3. </a:t>
            </a:r>
            <a:r>
              <a:rPr lang="en-US" sz="2800">
                <a:latin typeface="Times New Roman" panose="02020603050405020304" pitchFamily="18" charset="0"/>
                <a:ea typeface="Times New Roman" panose="02020603050405020304" pitchFamily="18" charset="0"/>
              </a:rPr>
              <a:t>Hãy vẽ quốc kì các nước: Thái Lan, Lào, Myanmar và Anh</a:t>
            </a:r>
            <a:endParaRPr lang="en-US" sz="2800"/>
          </a:p>
        </p:txBody>
      </p:sp>
      <p:pic>
        <p:nvPicPr>
          <p:cNvPr id="3" name="Picture 2" descr="Graphical user interface, text, application, Word&#10;&#10;Description automatically generated"/>
          <p:cNvPicPr/>
          <p:nvPr/>
        </p:nvPicPr>
        <p:blipFill rotWithShape="1">
          <a:blip r:embed="rId2"/>
          <a:srcRect l="59606" t="47358" r="11204" b="43178"/>
          <a:stretch/>
        </p:blipFill>
        <p:spPr bwMode="auto">
          <a:xfrm>
            <a:off x="2274278" y="2199053"/>
            <a:ext cx="6855948" cy="1575777"/>
          </a:xfrm>
          <a:prstGeom prst="rect">
            <a:avLst/>
          </a:prstGeom>
          <a:ln>
            <a:noFill/>
          </a:ln>
          <a:extLst>
            <a:ext uri="{53640926-AAD7-44D8-BBD7-CCE9431645EC}">
              <a14:shadowObscured xmlns:a14="http://schemas.microsoft.com/office/drawing/2010/main"/>
            </a:ext>
          </a:extLst>
        </p:spPr>
      </p:pic>
      <p:sp>
        <p:nvSpPr>
          <p:cNvPr id="4" name="Oval 3">
            <a:extLst>
              <a:ext uri="{FF2B5EF4-FFF2-40B4-BE49-F238E27FC236}">
                <a16:creationId xmlns:a16="http://schemas.microsoft.com/office/drawing/2014/main" id="{394713C5-A48D-B737-D321-895A63303F89}"/>
              </a:ext>
            </a:extLst>
          </p:cNvPr>
          <p:cNvSpPr/>
          <p:nvPr/>
        </p:nvSpPr>
        <p:spPr>
          <a:xfrm>
            <a:off x="11293876" y="5856402"/>
            <a:ext cx="1628502" cy="1503680"/>
          </a:xfrm>
          <a:prstGeom prst="ellipse">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40D3414F-3B26-1F43-FFA8-D5024C46479D}"/>
              </a:ext>
            </a:extLst>
          </p:cNvPr>
          <p:cNvSpPr/>
          <p:nvPr/>
        </p:nvSpPr>
        <p:spPr>
          <a:xfrm>
            <a:off x="-699856" y="-840148"/>
            <a:ext cx="1628502" cy="1503680"/>
          </a:xfrm>
          <a:prstGeom prst="ellipse">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3646CDC-6E63-74DE-C74F-EF61D08DEEBA}"/>
              </a:ext>
            </a:extLst>
          </p:cNvPr>
          <p:cNvSpPr/>
          <p:nvPr/>
        </p:nvSpPr>
        <p:spPr>
          <a:xfrm rot="17224047">
            <a:off x="-390902" y="6034922"/>
            <a:ext cx="1010594" cy="1087515"/>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1C21C024-A3B3-C77B-7C90-F9BEBE472144}"/>
              </a:ext>
            </a:extLst>
          </p:cNvPr>
          <p:cNvSpPr/>
          <p:nvPr/>
        </p:nvSpPr>
        <p:spPr>
          <a:xfrm>
            <a:off x="11446276" y="6008802"/>
            <a:ext cx="1628502" cy="1503680"/>
          </a:xfrm>
          <a:prstGeom prst="ellipse">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DD2149F-1CF8-C4C8-E5DA-69692DEB23BA}"/>
              </a:ext>
            </a:extLst>
          </p:cNvPr>
          <p:cNvSpPr/>
          <p:nvPr/>
        </p:nvSpPr>
        <p:spPr>
          <a:xfrm>
            <a:off x="-547456" y="-687748"/>
            <a:ext cx="1628502" cy="1503680"/>
          </a:xfrm>
          <a:prstGeom prst="ellipse">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DCD0859-DC8E-854E-5D3F-10CBB0564E85}"/>
              </a:ext>
            </a:extLst>
          </p:cNvPr>
          <p:cNvSpPr/>
          <p:nvPr/>
        </p:nvSpPr>
        <p:spPr>
          <a:xfrm rot="17224047">
            <a:off x="-238502" y="6187322"/>
            <a:ext cx="1010594" cy="1087515"/>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7865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7547" y="1016950"/>
            <a:ext cx="6556603" cy="523220"/>
          </a:xfrm>
          <a:prstGeom prst="rect">
            <a:avLst/>
          </a:prstGeom>
        </p:spPr>
        <p:txBody>
          <a:bodyPr wrap="none">
            <a:spAutoFit/>
          </a:bodyPr>
          <a:lstStyle/>
          <a:p>
            <a:r>
              <a:rPr lang="en-US" sz="2800">
                <a:solidFill>
                  <a:srgbClr val="FF0000"/>
                </a:solidFill>
                <a:latin typeface="Times New Roman" panose="02020603050405020304" pitchFamily="18" charset="0"/>
                <a:ea typeface="Times New Roman" panose="02020603050405020304" pitchFamily="18" charset="0"/>
              </a:rPr>
              <a:t>4. </a:t>
            </a:r>
            <a:r>
              <a:rPr lang="en-US" sz="2800">
                <a:latin typeface="Times New Roman" panose="02020603050405020304" pitchFamily="18" charset="0"/>
                <a:ea typeface="Times New Roman" panose="02020603050405020304" pitchFamily="18" charset="0"/>
              </a:rPr>
              <a:t>Hãy vẽ các hình sau bằng các hình cơ bản</a:t>
            </a:r>
            <a:endParaRPr lang="en-US" sz="2800"/>
          </a:p>
        </p:txBody>
      </p:sp>
      <p:pic>
        <p:nvPicPr>
          <p:cNvPr id="3" name="Picture 2" descr="Graphical user interface, text, application, Word&#10;&#10;Description automatically generated"/>
          <p:cNvPicPr/>
          <p:nvPr/>
        </p:nvPicPr>
        <p:blipFill rotWithShape="1">
          <a:blip r:embed="rId2"/>
          <a:srcRect l="65202" t="61409" r="18418" b="25154"/>
          <a:stretch/>
        </p:blipFill>
        <p:spPr bwMode="auto">
          <a:xfrm>
            <a:off x="3376247" y="2234173"/>
            <a:ext cx="5383244" cy="2877087"/>
          </a:xfrm>
          <a:prstGeom prst="rect">
            <a:avLst/>
          </a:prstGeom>
          <a:ln>
            <a:noFill/>
          </a:ln>
          <a:extLst>
            <a:ext uri="{53640926-AAD7-44D8-BBD7-CCE9431645EC}">
              <a14:shadowObscured xmlns:a14="http://schemas.microsoft.com/office/drawing/2010/main"/>
            </a:ext>
          </a:extLst>
        </p:spPr>
      </p:pic>
      <p:sp>
        <p:nvSpPr>
          <p:cNvPr id="4" name="Oval 3">
            <a:extLst>
              <a:ext uri="{FF2B5EF4-FFF2-40B4-BE49-F238E27FC236}">
                <a16:creationId xmlns:a16="http://schemas.microsoft.com/office/drawing/2014/main" id="{C76CCA65-F4C9-C07B-B929-A8DD3B6670A6}"/>
              </a:ext>
            </a:extLst>
          </p:cNvPr>
          <p:cNvSpPr/>
          <p:nvPr/>
        </p:nvSpPr>
        <p:spPr>
          <a:xfrm>
            <a:off x="11293876" y="5856402"/>
            <a:ext cx="1628502" cy="1503680"/>
          </a:xfrm>
          <a:prstGeom prst="ellipse">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855A6239-10BD-39F9-BA58-6A61EB7C9C70}"/>
              </a:ext>
            </a:extLst>
          </p:cNvPr>
          <p:cNvSpPr/>
          <p:nvPr/>
        </p:nvSpPr>
        <p:spPr>
          <a:xfrm>
            <a:off x="-699856" y="-840148"/>
            <a:ext cx="1628502" cy="1503680"/>
          </a:xfrm>
          <a:prstGeom prst="ellipse">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71F8D8A-B99B-07AE-AE09-7F6F36B70E40}"/>
              </a:ext>
            </a:extLst>
          </p:cNvPr>
          <p:cNvSpPr/>
          <p:nvPr/>
        </p:nvSpPr>
        <p:spPr>
          <a:xfrm rot="17224047">
            <a:off x="-390902" y="6034922"/>
            <a:ext cx="1010594" cy="1087515"/>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4519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74A7FC5-56F0-4FE3-8383-04EE92963F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Working">
            <a:extLst>
              <a:ext uri="{FF2B5EF4-FFF2-40B4-BE49-F238E27FC236}">
                <a16:creationId xmlns:a16="http://schemas.microsoft.com/office/drawing/2014/main" id="{BC829010-59E7-4B6E-AE76-EEE7D0ED0D8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
            <a:ext cx="12338872" cy="6858000"/>
          </a:xfrm>
          <a:prstGeom prst="rect">
            <a:avLst/>
          </a:prstGeom>
          <a:solidFill>
            <a:schemeClr val="accent1">
              <a:alpha val="45000"/>
            </a:schemeClr>
          </a:solidFill>
        </p:spPr>
      </p:pic>
      <p:sp>
        <p:nvSpPr>
          <p:cNvPr id="12" name="Rectangle 11">
            <a:extLst>
              <a:ext uri="{FF2B5EF4-FFF2-40B4-BE49-F238E27FC236}">
                <a16:creationId xmlns:a16="http://schemas.microsoft.com/office/drawing/2014/main" id="{DE6BEBC3-6A99-4A53-9835-9875E0841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993299F-3E8A-4BF7-9C3D-B9F22CF94C4E}"/>
              </a:ext>
            </a:extLst>
          </p:cNvPr>
          <p:cNvSpPr>
            <a:spLocks noGrp="1"/>
          </p:cNvSpPr>
          <p:nvPr>
            <p:ph type="ctrTitle"/>
          </p:nvPr>
        </p:nvSpPr>
        <p:spPr>
          <a:xfrm>
            <a:off x="1069848" y="1298448"/>
            <a:ext cx="7315200" cy="2130552"/>
          </a:xfrm>
        </p:spPr>
        <p:txBody>
          <a:bodyPr>
            <a:normAutofit/>
          </a:bodyPr>
          <a:lstStyle/>
          <a:p>
            <a:pPr algn="ctr"/>
            <a:r>
              <a:rPr lang="en-US" dirty="0"/>
              <a:t>Thank you</a:t>
            </a:r>
          </a:p>
        </p:txBody>
      </p:sp>
      <p:sp>
        <p:nvSpPr>
          <p:cNvPr id="14" name="Rectangle 13">
            <a:extLst>
              <a:ext uri="{FF2B5EF4-FFF2-40B4-BE49-F238E27FC236}">
                <a16:creationId xmlns:a16="http://schemas.microsoft.com/office/drawing/2014/main" id="{D1006911-EDB8-4CDF-AEAA-A3FA06085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Oval 7">
            <a:extLst>
              <a:ext uri="{FF2B5EF4-FFF2-40B4-BE49-F238E27FC236}">
                <a16:creationId xmlns:a16="http://schemas.microsoft.com/office/drawing/2014/main" id="{D34D66F1-F81B-0FA7-A494-20895512A8CC}"/>
              </a:ext>
            </a:extLst>
          </p:cNvPr>
          <p:cNvSpPr/>
          <p:nvPr/>
        </p:nvSpPr>
        <p:spPr>
          <a:xfrm>
            <a:off x="11293876" y="5856402"/>
            <a:ext cx="1628502" cy="1503680"/>
          </a:xfrm>
          <a:prstGeom prst="ellipse">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8FE7F752-4706-DD05-FF2D-119A7F867911}"/>
              </a:ext>
            </a:extLst>
          </p:cNvPr>
          <p:cNvSpPr/>
          <p:nvPr/>
        </p:nvSpPr>
        <p:spPr>
          <a:xfrm>
            <a:off x="-699856" y="-840148"/>
            <a:ext cx="1628502" cy="1503680"/>
          </a:xfrm>
          <a:prstGeom prst="ellipse">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4777F57-54CD-896C-62E6-3534761DFB12}"/>
              </a:ext>
            </a:extLst>
          </p:cNvPr>
          <p:cNvSpPr/>
          <p:nvPr/>
        </p:nvSpPr>
        <p:spPr>
          <a:xfrm rot="17224047">
            <a:off x="-390902" y="6034922"/>
            <a:ext cx="1010594" cy="1087515"/>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816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C4DA96-DF6A-4F5C-A5DD-48D1629948B2}"/>
              </a:ext>
            </a:extLst>
          </p:cNvPr>
          <p:cNvSpPr txBox="1"/>
          <p:nvPr/>
        </p:nvSpPr>
        <p:spPr>
          <a:xfrm>
            <a:off x="646611" y="261998"/>
            <a:ext cx="5699106" cy="613245"/>
          </a:xfrm>
          <a:prstGeom prst="rect">
            <a:avLst/>
          </a:prstGeom>
          <a:noFill/>
        </p:spPr>
        <p:txBody>
          <a:bodyPr wrap="square">
            <a:spAutoFit/>
          </a:bodyPr>
          <a:lstStyle/>
          <a:p>
            <a:pPr marL="0" marR="0" algn="just">
              <a:lnSpc>
                <a:spcPct val="115000"/>
              </a:lnSpc>
              <a:spcBef>
                <a:spcPts val="0"/>
              </a:spcBef>
              <a:spcAft>
                <a:spcPts val="0"/>
              </a:spcAft>
            </a:pPr>
            <a:r>
              <a:rPr lang="en-US" sz="3200" b="1" cap="all" dirty="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rPr>
              <a:t>1. THIẾT KẾ </a:t>
            </a:r>
            <a:r>
              <a:rPr lang="en-US" sz="3200" b="1" cap="all" dirty="0" err="1">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rPr>
              <a:t>đồ</a:t>
            </a:r>
            <a:r>
              <a:rPr lang="en-US" sz="3200" b="1" cap="all" dirty="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cap="all" dirty="0" err="1">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rPr>
              <a:t>họa</a:t>
            </a:r>
            <a:endParaRPr lang="en-US" sz="3200" dirty="0">
              <a:solidFill>
                <a:sysClr val="windowText" lastClr="000000"/>
              </a:solidFill>
              <a:effectLst/>
              <a:latin typeface="Times New Roman" panose="02020603050405020304" pitchFamily="18" charset="0"/>
              <a:ea typeface="Calibri" panose="020F0502020204030204" pitchFamily="34" charset="0"/>
              <a:cs typeface="Arial" panose="020B0604020202020204" pitchFamily="34" charset="0"/>
            </a:endParaRPr>
          </a:p>
        </p:txBody>
      </p:sp>
      <p:sp>
        <p:nvSpPr>
          <p:cNvPr id="4" name="Rectangle: Diagonal Corners Rounded 3">
            <a:extLst>
              <a:ext uri="{FF2B5EF4-FFF2-40B4-BE49-F238E27FC236}">
                <a16:creationId xmlns:a16="http://schemas.microsoft.com/office/drawing/2014/main" id="{F3407E1E-3A25-4B90-AA93-AA0B0DCB3F42}"/>
              </a:ext>
            </a:extLst>
          </p:cNvPr>
          <p:cNvSpPr/>
          <p:nvPr/>
        </p:nvSpPr>
        <p:spPr>
          <a:xfrm>
            <a:off x="7568587" y="1443446"/>
            <a:ext cx="4370863" cy="3971108"/>
          </a:xfrm>
          <a:prstGeom prst="round2Diag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marR="0" lvl="0" algn="ctr">
              <a:lnSpc>
                <a:spcPct val="115000"/>
              </a:lnSpc>
              <a:spcBef>
                <a:spcPts val="0"/>
              </a:spcBef>
              <a:spcAft>
                <a:spcPts val="0"/>
              </a:spcAft>
            </a:pPr>
            <a:r>
              <a:rPr lang="vi-VN" sz="3600">
                <a:solidFill>
                  <a:schemeClr val="tx1"/>
                </a:solidFill>
                <a:latin typeface="Times New Roman" panose="02020603050405020304" pitchFamily="18" charset="0"/>
                <a:cs typeface="Times New Roman" panose="02020603050405020304" pitchFamily="18" charset="0"/>
              </a:rPr>
              <a:t>Thảo luận về sự khác nhau giữa ảnh chụp và hình vẽ bằng phần mềm</a:t>
            </a:r>
            <a:endParaRPr lang="en-US"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ctangle: Diagonal Corners Snipped 1"/>
          <p:cNvSpPr/>
          <p:nvPr/>
        </p:nvSpPr>
        <p:spPr>
          <a:xfrm>
            <a:off x="646610" y="1630019"/>
            <a:ext cx="6096000" cy="5619810"/>
          </a:xfrm>
          <a:prstGeom prst="snip2DiagRect">
            <a:avLst/>
          </a:prstGeom>
          <a:solidFill>
            <a:schemeClr val="bg1">
              <a:lumMod val="95000"/>
            </a:schemeClr>
          </a:solidFill>
        </p:spPr>
        <p:txBody>
          <a:bodyPr>
            <a:spAutoFit/>
          </a:bodyPr>
          <a:lstStyle/>
          <a:p>
            <a:pPr algn="just">
              <a:spcBef>
                <a:spcPts val="1200"/>
              </a:spcBef>
              <a:spcAft>
                <a:spcPts val="1200"/>
              </a:spcAft>
            </a:pP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Thiết</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kế</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đồ</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họa</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(graphic design)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quá</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thiết</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kế</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điệp</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truyền</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giải</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quyết</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vấn</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giữa</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kiểu</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chữ</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tưởng</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truyền</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tải</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tin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xem</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rgbClr val="0070C0"/>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loại</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đồ</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họa</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cơ</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đồ</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họa</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(bitmap)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đồ</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họa</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vectơ</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(vector).</a:t>
            </a:r>
            <a:endParaRPr lang="en-US" sz="2800" dirty="0">
              <a:solidFill>
                <a:srgbClr val="0070C0"/>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6" name="Oval 5">
            <a:extLst>
              <a:ext uri="{FF2B5EF4-FFF2-40B4-BE49-F238E27FC236}">
                <a16:creationId xmlns:a16="http://schemas.microsoft.com/office/drawing/2014/main" id="{4C3CB3EC-A7D2-EDA8-D560-A14317F60278}"/>
              </a:ext>
            </a:extLst>
          </p:cNvPr>
          <p:cNvSpPr/>
          <p:nvPr/>
        </p:nvSpPr>
        <p:spPr>
          <a:xfrm>
            <a:off x="11293876" y="5856402"/>
            <a:ext cx="1628502" cy="1503680"/>
          </a:xfrm>
          <a:prstGeom prst="ellipse">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64207F7-377E-CC68-E57C-0D9BA729A3DD}"/>
              </a:ext>
            </a:extLst>
          </p:cNvPr>
          <p:cNvSpPr/>
          <p:nvPr/>
        </p:nvSpPr>
        <p:spPr>
          <a:xfrm>
            <a:off x="-699856" y="-840148"/>
            <a:ext cx="1628502" cy="1503680"/>
          </a:xfrm>
          <a:prstGeom prst="ellipse">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2E80911-B930-1D3E-BB88-47C91516E9AC}"/>
              </a:ext>
            </a:extLst>
          </p:cNvPr>
          <p:cNvSpPr/>
          <p:nvPr/>
        </p:nvSpPr>
        <p:spPr>
          <a:xfrm rot="18348795">
            <a:off x="-390902" y="6034922"/>
            <a:ext cx="1010594" cy="1087515"/>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7372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Diagonal Corners Rounded 2"/>
          <p:cNvSpPr/>
          <p:nvPr/>
        </p:nvSpPr>
        <p:spPr>
          <a:xfrm>
            <a:off x="562708" y="1700357"/>
            <a:ext cx="10832123" cy="2826306"/>
          </a:xfrm>
          <a:prstGeom prst="round2DiagRect">
            <a:avLst/>
          </a:prstGeom>
          <a:solidFill>
            <a:schemeClr val="accent5">
              <a:lumMod val="20000"/>
              <a:lumOff val="80000"/>
            </a:schemeClr>
          </a:solidFill>
        </p:spPr>
        <p:txBody>
          <a:bodyPr wrap="square">
            <a:spAutoFit/>
          </a:bodyPr>
          <a:lstStyle/>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Trong </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đồ họa điểm ảnh</a:t>
            </a:r>
            <a:r>
              <a:rPr lang="en-US" sz="2800">
                <a:latin typeface="Times New Roman" panose="02020603050405020304" pitchFamily="18" charset="0"/>
                <a:ea typeface="Times New Roman" panose="02020603050405020304" pitchFamily="18" charset="0"/>
                <a:cs typeface="Times New Roman" panose="02020603050405020304" pitchFamily="18" charset="0"/>
              </a:rPr>
              <a:t>, hình ảnh được tạo thành từ các điểm ảnh (pixel), mỗi điểm ảnh có màu riêng.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Trong </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đồ họa vectơ</a:t>
            </a:r>
            <a:r>
              <a:rPr lang="en-US" sz="2800">
                <a:latin typeface="Times New Roman" panose="02020603050405020304" pitchFamily="18" charset="0"/>
                <a:ea typeface="Times New Roman" panose="02020603050405020304" pitchFamily="18" charset="0"/>
                <a:cs typeface="Times New Roman" panose="02020603050405020304" pitchFamily="18" charset="0"/>
              </a:rPr>
              <a:t>, hình ảnh được xác định theo đường nét, mỗi một đường có điểm đầu và điểm cuối, được tính bằng một phương trình toán học. </a:t>
            </a:r>
            <a:endParaRPr lang="en-US" sz="2800">
              <a:latin typeface="Times New Roman" panose="02020603050405020304" pitchFamily="18" charset="0"/>
              <a:ea typeface="Times New Roman" panose="02020603050405020304" pitchFamily="18" charset="0"/>
              <a:cs typeface="Arial" panose="020B0604020202020204" pitchFamily="34" charset="0"/>
            </a:endParaRPr>
          </a:p>
        </p:txBody>
      </p:sp>
      <p:sp>
        <p:nvSpPr>
          <p:cNvPr id="4" name="Oval 3">
            <a:extLst>
              <a:ext uri="{FF2B5EF4-FFF2-40B4-BE49-F238E27FC236}">
                <a16:creationId xmlns:a16="http://schemas.microsoft.com/office/drawing/2014/main" id="{042E0747-AB84-8BB0-765C-642F7FA75F82}"/>
              </a:ext>
            </a:extLst>
          </p:cNvPr>
          <p:cNvSpPr/>
          <p:nvPr/>
        </p:nvSpPr>
        <p:spPr>
          <a:xfrm>
            <a:off x="11293876" y="5856402"/>
            <a:ext cx="1628502" cy="1503680"/>
          </a:xfrm>
          <a:prstGeom prst="ellipse">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58D9AAA-F9A4-426E-32B8-8B60A2FB82C0}"/>
              </a:ext>
            </a:extLst>
          </p:cNvPr>
          <p:cNvSpPr/>
          <p:nvPr/>
        </p:nvSpPr>
        <p:spPr>
          <a:xfrm>
            <a:off x="-699856" y="-840148"/>
            <a:ext cx="1628502" cy="1503680"/>
          </a:xfrm>
          <a:prstGeom prst="ellipse">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13265FB-5BAA-0992-C703-17AAD97372AE}"/>
              </a:ext>
            </a:extLst>
          </p:cNvPr>
          <p:cNvSpPr/>
          <p:nvPr/>
        </p:nvSpPr>
        <p:spPr>
          <a:xfrm rot="18125330">
            <a:off x="-351486" y="5597280"/>
            <a:ext cx="1010594" cy="1087515"/>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1258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8923" y="317034"/>
            <a:ext cx="11019692" cy="548099"/>
          </a:xfrm>
          <a:prstGeom prst="rect">
            <a:avLst/>
          </a:prstGeom>
        </p:spPr>
        <p:txBody>
          <a:bodyPr wrap="square">
            <a:spAutoFit/>
          </a:bodyPr>
          <a:lstStyle/>
          <a:p>
            <a:pPr algn="just">
              <a:lnSpc>
                <a:spcPct val="115000"/>
              </a:lnSpc>
              <a:spcAft>
                <a:spcPts val="0"/>
              </a:spcAft>
            </a:pP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So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sánh</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giữa</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đồ</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họa</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đồ</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họa</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vectơ</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540230377"/>
              </p:ext>
            </p:extLst>
          </p:nvPr>
        </p:nvGraphicFramePr>
        <p:xfrm>
          <a:off x="468923" y="1164848"/>
          <a:ext cx="11090032" cy="5212504"/>
        </p:xfrm>
        <a:graphic>
          <a:graphicData uri="http://schemas.openxmlformats.org/drawingml/2006/table">
            <a:tbl>
              <a:tblPr firstRow="1" firstCol="1" bandRow="1">
                <a:tableStyleId>{5940675A-B579-460E-94D1-54222C63F5DA}</a:tableStyleId>
              </a:tblPr>
              <a:tblGrid>
                <a:gridCol w="5545016">
                  <a:extLst>
                    <a:ext uri="{9D8B030D-6E8A-4147-A177-3AD203B41FA5}">
                      <a16:colId xmlns:a16="http://schemas.microsoft.com/office/drawing/2014/main" val="492056112"/>
                    </a:ext>
                  </a:extLst>
                </a:gridCol>
                <a:gridCol w="5545016">
                  <a:extLst>
                    <a:ext uri="{9D8B030D-6E8A-4147-A177-3AD203B41FA5}">
                      <a16:colId xmlns:a16="http://schemas.microsoft.com/office/drawing/2014/main" val="3650658916"/>
                    </a:ext>
                  </a:extLst>
                </a:gridCol>
              </a:tblGrid>
              <a:tr h="473864">
                <a:tc>
                  <a:txBody>
                    <a:bodyPr/>
                    <a:lstStyle/>
                    <a:p>
                      <a:pPr algn="ctr">
                        <a:lnSpc>
                          <a:spcPct val="100000"/>
                        </a:lnSpc>
                        <a:spcAft>
                          <a:spcPts val="0"/>
                        </a:spcAft>
                      </a:pPr>
                      <a:r>
                        <a:rPr lang="en-US" sz="2800" dirty="0" err="1">
                          <a:solidFill>
                            <a:sysClr val="windowText" lastClr="000000"/>
                          </a:solidFill>
                          <a:effectLst/>
                          <a:latin typeface="Times New Roman" panose="02020603050405020304" pitchFamily="18" charset="0"/>
                          <a:cs typeface="Times New Roman" panose="02020603050405020304" pitchFamily="18" charset="0"/>
                        </a:rPr>
                        <a:t>Đồ</a:t>
                      </a:r>
                      <a:r>
                        <a:rPr lang="en-US" sz="2800" dirty="0">
                          <a:solidFill>
                            <a:sysClr val="windowText" lastClr="000000"/>
                          </a:solidFill>
                          <a:effectLst/>
                          <a:latin typeface="Times New Roman" panose="02020603050405020304" pitchFamily="18" charset="0"/>
                          <a:cs typeface="Times New Roman" panose="02020603050405020304" pitchFamily="18" charset="0"/>
                        </a:rPr>
                        <a:t> </a:t>
                      </a:r>
                      <a:r>
                        <a:rPr lang="en-US" sz="2800" dirty="0" err="1">
                          <a:solidFill>
                            <a:sysClr val="windowText" lastClr="000000"/>
                          </a:solidFill>
                          <a:effectLst/>
                          <a:latin typeface="Times New Roman" panose="02020603050405020304" pitchFamily="18" charset="0"/>
                          <a:cs typeface="Times New Roman" panose="02020603050405020304" pitchFamily="18" charset="0"/>
                        </a:rPr>
                        <a:t>họa</a:t>
                      </a:r>
                      <a:r>
                        <a:rPr lang="en-US" sz="2800" dirty="0">
                          <a:solidFill>
                            <a:sysClr val="windowText" lastClr="000000"/>
                          </a:solidFill>
                          <a:effectLst/>
                          <a:latin typeface="Times New Roman" panose="02020603050405020304" pitchFamily="18" charset="0"/>
                          <a:cs typeface="Times New Roman" panose="02020603050405020304" pitchFamily="18" charset="0"/>
                        </a:rPr>
                        <a:t> </a:t>
                      </a:r>
                      <a:r>
                        <a:rPr lang="en-US" sz="2800" dirty="0" err="1">
                          <a:solidFill>
                            <a:sysClr val="windowText" lastClr="000000"/>
                          </a:solidFill>
                          <a:effectLst/>
                          <a:latin typeface="Times New Roman" panose="02020603050405020304" pitchFamily="18" charset="0"/>
                          <a:cs typeface="Times New Roman" panose="02020603050405020304" pitchFamily="18" charset="0"/>
                        </a:rPr>
                        <a:t>điểm</a:t>
                      </a:r>
                      <a:r>
                        <a:rPr lang="en-US" sz="2800" dirty="0">
                          <a:solidFill>
                            <a:sysClr val="windowText" lastClr="000000"/>
                          </a:solidFill>
                          <a:effectLst/>
                          <a:latin typeface="Times New Roman" panose="02020603050405020304" pitchFamily="18" charset="0"/>
                          <a:cs typeface="Times New Roman" panose="02020603050405020304" pitchFamily="18" charset="0"/>
                        </a:rPr>
                        <a:t> </a:t>
                      </a:r>
                      <a:r>
                        <a:rPr lang="en-US" sz="2800" dirty="0" err="1">
                          <a:solidFill>
                            <a:sysClr val="windowText" lastClr="000000"/>
                          </a:solidFill>
                          <a:effectLst/>
                          <a:latin typeface="Times New Roman" panose="02020603050405020304" pitchFamily="18" charset="0"/>
                          <a:cs typeface="Times New Roman" panose="02020603050405020304" pitchFamily="18" charset="0"/>
                        </a:rPr>
                        <a:t>ảnh</a:t>
                      </a:r>
                      <a:endParaRPr lang="en-US" sz="280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2800" dirty="0" err="1">
                          <a:solidFill>
                            <a:sysClr val="windowText" lastClr="000000"/>
                          </a:solidFill>
                          <a:effectLst/>
                          <a:latin typeface="Times New Roman" panose="02020603050405020304" pitchFamily="18" charset="0"/>
                          <a:cs typeface="Times New Roman" panose="02020603050405020304" pitchFamily="18" charset="0"/>
                        </a:rPr>
                        <a:t>Đồ</a:t>
                      </a:r>
                      <a:r>
                        <a:rPr lang="en-US" sz="2800" dirty="0">
                          <a:solidFill>
                            <a:sysClr val="windowText" lastClr="000000"/>
                          </a:solidFill>
                          <a:effectLst/>
                          <a:latin typeface="Times New Roman" panose="02020603050405020304" pitchFamily="18" charset="0"/>
                          <a:cs typeface="Times New Roman" panose="02020603050405020304" pitchFamily="18" charset="0"/>
                        </a:rPr>
                        <a:t> </a:t>
                      </a:r>
                      <a:r>
                        <a:rPr lang="en-US" sz="2800" dirty="0" err="1">
                          <a:solidFill>
                            <a:sysClr val="windowText" lastClr="000000"/>
                          </a:solidFill>
                          <a:effectLst/>
                          <a:latin typeface="Times New Roman" panose="02020603050405020304" pitchFamily="18" charset="0"/>
                          <a:cs typeface="Times New Roman" panose="02020603050405020304" pitchFamily="18" charset="0"/>
                        </a:rPr>
                        <a:t>họa</a:t>
                      </a:r>
                      <a:r>
                        <a:rPr lang="en-US" sz="2800" dirty="0">
                          <a:solidFill>
                            <a:sysClr val="windowText" lastClr="000000"/>
                          </a:solidFill>
                          <a:effectLst/>
                          <a:latin typeface="Times New Roman" panose="02020603050405020304" pitchFamily="18" charset="0"/>
                          <a:cs typeface="Times New Roman" panose="02020603050405020304" pitchFamily="18" charset="0"/>
                        </a:rPr>
                        <a:t> </a:t>
                      </a:r>
                      <a:r>
                        <a:rPr lang="en-US" sz="2800" dirty="0" err="1">
                          <a:solidFill>
                            <a:sysClr val="windowText" lastClr="000000"/>
                          </a:solidFill>
                          <a:effectLst/>
                          <a:latin typeface="Times New Roman" panose="02020603050405020304" pitchFamily="18" charset="0"/>
                          <a:cs typeface="Times New Roman" panose="02020603050405020304" pitchFamily="18" charset="0"/>
                        </a:rPr>
                        <a:t>vectơ</a:t>
                      </a:r>
                      <a:endParaRPr lang="en-US" sz="280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278711385"/>
                  </a:ext>
                </a:extLst>
              </a:tr>
              <a:tr h="947728">
                <a:tc>
                  <a:txBody>
                    <a:bodyPr/>
                    <a:lstStyle/>
                    <a:p>
                      <a:pPr algn="just">
                        <a:lnSpc>
                          <a:spcPct val="100000"/>
                        </a:lnSpc>
                        <a:spcAft>
                          <a:spcPts val="0"/>
                        </a:spcAft>
                      </a:pPr>
                      <a:r>
                        <a:rPr lang="en-US" sz="2800">
                          <a:effectLst/>
                          <a:latin typeface="Times New Roman" panose="02020603050405020304" pitchFamily="18" charset="0"/>
                          <a:cs typeface="Times New Roman" panose="02020603050405020304" pitchFamily="18" charset="0"/>
                        </a:rPr>
                        <a:t>Định nghĩa bằng tập điểm</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00000"/>
                        </a:lnSpc>
                        <a:spcAft>
                          <a:spcPts val="0"/>
                        </a:spcAft>
                      </a:pPr>
                      <a:r>
                        <a:rPr lang="en-US" sz="2800">
                          <a:effectLst/>
                          <a:latin typeface="Times New Roman" panose="02020603050405020304" pitchFamily="18" charset="0"/>
                          <a:cs typeface="Times New Roman" panose="02020603050405020304" pitchFamily="18" charset="0"/>
                        </a:rPr>
                        <a:t>Định nghĩa bằng phương trình toán học</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111205125"/>
                  </a:ext>
                </a:extLst>
              </a:tr>
              <a:tr h="947728">
                <a:tc>
                  <a:txBody>
                    <a:bodyPr/>
                    <a:lstStyle/>
                    <a:p>
                      <a:pPr algn="just">
                        <a:lnSpc>
                          <a:spcPct val="100000"/>
                        </a:lnSpc>
                        <a:spcAft>
                          <a:spcPts val="0"/>
                        </a:spcAft>
                      </a:pPr>
                      <a:r>
                        <a:rPr lang="en-US" sz="2800">
                          <a:effectLst/>
                          <a:latin typeface="Times New Roman" panose="02020603050405020304" pitchFamily="18" charset="0"/>
                          <a:cs typeface="Times New Roman" panose="02020603050405020304" pitchFamily="18" charset="0"/>
                        </a:rPr>
                        <a:t>Phù hợp chỉnh sửa ảnh, nhiều chi tiết, màu sắc liền mạch và chân thực</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00000"/>
                        </a:lnSpc>
                        <a:spcAft>
                          <a:spcPts val="0"/>
                        </a:spcAft>
                      </a:pPr>
                      <a:r>
                        <a:rPr lang="en-US" sz="2800">
                          <a:effectLst/>
                          <a:latin typeface="Times New Roman" panose="02020603050405020304" pitchFamily="18" charset="0"/>
                          <a:cs typeface="Times New Roman" panose="02020603050405020304" pitchFamily="18" charset="0"/>
                        </a:rPr>
                        <a:t>Phù hợp tạo logo, minh họa và bản vẽ kĩ thuật,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268488736"/>
                  </a:ext>
                </a:extLst>
              </a:tr>
              <a:tr h="947728">
                <a:tc>
                  <a:txBody>
                    <a:bodyPr/>
                    <a:lstStyle/>
                    <a:p>
                      <a:pPr algn="just">
                        <a:lnSpc>
                          <a:spcPct val="100000"/>
                        </a:lnSpc>
                        <a:spcAft>
                          <a:spcPts val="0"/>
                        </a:spcAft>
                      </a:pPr>
                      <a:r>
                        <a:rPr lang="en-US" sz="2800">
                          <a:effectLst/>
                          <a:latin typeface="Times New Roman" panose="02020603050405020304" pitchFamily="18" charset="0"/>
                          <a:cs typeface="Times New Roman" panose="02020603050405020304" pitchFamily="18" charset="0"/>
                        </a:rPr>
                        <a:t>Phóng to có ảnh hưởng chất lượng hình</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00000"/>
                        </a:lnSpc>
                        <a:spcAft>
                          <a:spcPts val="0"/>
                        </a:spcAft>
                      </a:pPr>
                      <a:r>
                        <a:rPr lang="en-US" sz="2800">
                          <a:effectLst/>
                          <a:latin typeface="Times New Roman" panose="02020603050405020304" pitchFamily="18" charset="0"/>
                          <a:cs typeface="Times New Roman" panose="02020603050405020304" pitchFamily="18" charset="0"/>
                        </a:rPr>
                        <a:t>Có thể co giãn mà không bị vỡ hình</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68867588"/>
                  </a:ext>
                </a:extLst>
              </a:tr>
              <a:tr h="947728">
                <a:tc>
                  <a:txBody>
                    <a:bodyPr/>
                    <a:lstStyle/>
                    <a:p>
                      <a:pPr algn="just">
                        <a:lnSpc>
                          <a:spcPct val="100000"/>
                        </a:lnSpc>
                        <a:spcAft>
                          <a:spcPts val="0"/>
                        </a:spcAft>
                      </a:pPr>
                      <a:r>
                        <a:rPr lang="en-US" sz="2800">
                          <a:effectLst/>
                          <a:latin typeface="Times New Roman" panose="02020603050405020304" pitchFamily="18" charset="0"/>
                          <a:cs typeface="Times New Roman" panose="02020603050405020304" pitchFamily="18" charset="0"/>
                        </a:rPr>
                        <a:t>Ảnh lớn, độ chi tiết cao tương ứng tệp có kích thước lớn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00000"/>
                        </a:lnSpc>
                        <a:spcAft>
                          <a:spcPts val="0"/>
                        </a:spcAft>
                      </a:pPr>
                      <a:r>
                        <a:rPr lang="en-US" sz="2800">
                          <a:effectLst/>
                          <a:latin typeface="Times New Roman" panose="02020603050405020304" pitchFamily="18" charset="0"/>
                          <a:cs typeface="Times New Roman" panose="02020603050405020304" pitchFamily="18" charset="0"/>
                        </a:rPr>
                        <a:t>Tạo bản in với kích thước tùy ý, độ lớn của tệp không thay đổi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28189224"/>
                  </a:ext>
                </a:extLst>
              </a:tr>
              <a:tr h="947728">
                <a:tc>
                  <a:txBody>
                    <a:bodyPr/>
                    <a:lstStyle/>
                    <a:p>
                      <a:pPr algn="just">
                        <a:lnSpc>
                          <a:spcPct val="100000"/>
                        </a:lnSpc>
                        <a:spcAft>
                          <a:spcPts val="0"/>
                        </a:spcAft>
                      </a:pPr>
                      <a:r>
                        <a:rPr lang="en-US" sz="2800" dirty="0" err="1">
                          <a:effectLst/>
                          <a:latin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chuyển</a:t>
                      </a:r>
                      <a:r>
                        <a:rPr lang="en-US" sz="2800" dirty="0">
                          <a:effectLst/>
                          <a:latin typeface="Times New Roman" panose="02020603050405020304" pitchFamily="18" charset="0"/>
                          <a:cs typeface="Times New Roman" panose="02020603050405020304" pitchFamily="18" charset="0"/>
                        </a:rPr>
                        <a:t> sang </a:t>
                      </a:r>
                      <a:r>
                        <a:rPr lang="en-US" sz="2800" dirty="0" err="1">
                          <a:effectLst/>
                          <a:latin typeface="Times New Roman" panose="02020603050405020304" pitchFamily="18" charset="0"/>
                          <a:cs typeface="Times New Roman" panose="02020603050405020304" pitchFamily="18" charset="0"/>
                        </a:rPr>
                        <a:t>đồ</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họa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vectơ</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giữ</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nguyên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chất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lượng</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00000"/>
                        </a:lnSpc>
                        <a:spcAft>
                          <a:spcPts val="0"/>
                        </a:spcAft>
                      </a:pPr>
                      <a:r>
                        <a:rPr lang="en-US" sz="2800" dirty="0" err="1">
                          <a:effectLst/>
                          <a:latin typeface="Times New Roman" panose="02020603050405020304" pitchFamily="18" charset="0"/>
                          <a:cs typeface="Times New Roman" panose="02020603050405020304" pitchFamily="18" charset="0"/>
                        </a:rPr>
                        <a:t>Dễ</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dàng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chuyển</a:t>
                      </a:r>
                      <a:r>
                        <a:rPr lang="en-US" sz="2800" dirty="0">
                          <a:effectLst/>
                          <a:latin typeface="Times New Roman" panose="02020603050405020304" pitchFamily="18" charset="0"/>
                          <a:cs typeface="Times New Roman" panose="02020603050405020304" pitchFamily="18" charset="0"/>
                        </a:rPr>
                        <a:t> sang </a:t>
                      </a:r>
                      <a:r>
                        <a:rPr lang="en-US" sz="2800" dirty="0" err="1">
                          <a:effectLst/>
                          <a:latin typeface="Times New Roman" panose="02020603050405020304" pitchFamily="18" charset="0"/>
                          <a:cs typeface="Times New Roman" panose="02020603050405020304" pitchFamily="18" charset="0"/>
                        </a:rPr>
                        <a:t>đồ</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họa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điểm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ảnh</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233290245"/>
                  </a:ext>
                </a:extLst>
              </a:tr>
            </a:tbl>
          </a:graphicData>
        </a:graphic>
      </p:graphicFrame>
      <p:sp>
        <p:nvSpPr>
          <p:cNvPr id="5" name="Oval 4">
            <a:extLst>
              <a:ext uri="{FF2B5EF4-FFF2-40B4-BE49-F238E27FC236}">
                <a16:creationId xmlns:a16="http://schemas.microsoft.com/office/drawing/2014/main" id="{F402EF5D-EBD0-F1D9-949C-8B882953507F}"/>
              </a:ext>
            </a:extLst>
          </p:cNvPr>
          <p:cNvSpPr/>
          <p:nvPr/>
        </p:nvSpPr>
        <p:spPr>
          <a:xfrm>
            <a:off x="11377749" y="6106160"/>
            <a:ext cx="1628502" cy="1503680"/>
          </a:xfrm>
          <a:prstGeom prst="ellipse">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A933229-D90A-2EE0-2BDC-2B1D6780F963}"/>
              </a:ext>
            </a:extLst>
          </p:cNvPr>
          <p:cNvSpPr/>
          <p:nvPr/>
        </p:nvSpPr>
        <p:spPr>
          <a:xfrm>
            <a:off x="-814251" y="-819480"/>
            <a:ext cx="1628502" cy="1503680"/>
          </a:xfrm>
          <a:prstGeom prst="ellipse">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938E4F7-7291-1CD7-36F3-40F447156738}"/>
              </a:ext>
            </a:extLst>
          </p:cNvPr>
          <p:cNvSpPr/>
          <p:nvPr/>
        </p:nvSpPr>
        <p:spPr>
          <a:xfrm rot="17224047">
            <a:off x="-704488" y="5898897"/>
            <a:ext cx="1010594" cy="1087515"/>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9362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Diagonal Corners Rounded 1"/>
          <p:cNvSpPr/>
          <p:nvPr/>
        </p:nvSpPr>
        <p:spPr>
          <a:xfrm>
            <a:off x="1557917" y="841362"/>
            <a:ext cx="9361617" cy="2690098"/>
          </a:xfrm>
          <a:prstGeom prst="round2DiagRect">
            <a:avLst/>
          </a:prstGeom>
          <a:solidFill>
            <a:schemeClr val="accent5">
              <a:lumMod val="20000"/>
              <a:lumOff val="80000"/>
            </a:schemeClr>
          </a:solidFill>
        </p:spPr>
        <p:txBody>
          <a:bodyPr wrap="square">
            <a:spAutoFit/>
          </a:bodyPr>
          <a:lstStyle/>
          <a:p>
            <a:pPr algn="just">
              <a:spcBef>
                <a:spcPts val="1200"/>
              </a:spcBef>
              <a:spcAft>
                <a:spcPts val="1200"/>
              </a:spcAft>
            </a:pPr>
            <a:r>
              <a:rPr lang="en-US" sz="2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Ghi</a:t>
            </a:r>
            <a:r>
              <a:rPr lang="en-US" sz="2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nhớ</a:t>
            </a:r>
            <a:endParaRPr lang="en-US" sz="2800" dirty="0">
              <a:solidFill>
                <a:srgbClr val="002060"/>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kế</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họa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sản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chữ</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truyền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tải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tin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xem</a:t>
            </a:r>
            <a:endParaRPr lang="en-US" sz="2800" dirty="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Hai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loại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họa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họa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(bitmap)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họa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vectơ</a:t>
            </a:r>
            <a:endParaRPr lang="en-US" sz="2800" dirty="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3" name="Oval 2">
            <a:extLst>
              <a:ext uri="{FF2B5EF4-FFF2-40B4-BE49-F238E27FC236}">
                <a16:creationId xmlns:a16="http://schemas.microsoft.com/office/drawing/2014/main" id="{DDDD1D7D-B305-662F-9428-3F45847D5199}"/>
              </a:ext>
            </a:extLst>
          </p:cNvPr>
          <p:cNvSpPr/>
          <p:nvPr/>
        </p:nvSpPr>
        <p:spPr>
          <a:xfrm>
            <a:off x="11293876" y="5856402"/>
            <a:ext cx="1628502" cy="1503680"/>
          </a:xfrm>
          <a:prstGeom prst="ellipse">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872B0C71-060B-2339-F98C-B618C79B8E2F}"/>
              </a:ext>
            </a:extLst>
          </p:cNvPr>
          <p:cNvSpPr/>
          <p:nvPr/>
        </p:nvSpPr>
        <p:spPr>
          <a:xfrm>
            <a:off x="-699856" y="-840148"/>
            <a:ext cx="1628502" cy="1503680"/>
          </a:xfrm>
          <a:prstGeom prst="ellipse">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8104F8B-F1D0-95C2-7A43-AA33DA285AF6}"/>
              </a:ext>
            </a:extLst>
          </p:cNvPr>
          <p:cNvSpPr/>
          <p:nvPr/>
        </p:nvSpPr>
        <p:spPr>
          <a:xfrm rot="17224047">
            <a:off x="-390902" y="6034922"/>
            <a:ext cx="1010594" cy="1087515"/>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9641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1109709" y="1321037"/>
            <a:ext cx="9845336" cy="2179320"/>
          </a:xfrm>
          <a:prstGeom prst="round2DiagRect">
            <a:avLst/>
          </a:prstGeom>
          <a:solidFill>
            <a:schemeClr val="accent5">
              <a:lumMod val="20000"/>
              <a:lumOff val="80000"/>
            </a:schemeClr>
          </a:solidFill>
        </p:spPr>
        <p:style>
          <a:lnRef idx="2">
            <a:schemeClr val="accent3"/>
          </a:lnRef>
          <a:fillRef idx="1">
            <a:schemeClr val="lt1"/>
          </a:fillRef>
          <a:effectRef idx="0">
            <a:schemeClr val="accent3"/>
          </a:effectRef>
          <a:fontRef idx="minor">
            <a:schemeClr val="dk1"/>
          </a:fontRef>
        </p:style>
        <p:txBody>
          <a:bodyPr wrap="square">
            <a:spAutoFit/>
          </a:bodyPr>
          <a:lstStyle/>
          <a:p>
            <a:pPr algn="just">
              <a:spcBef>
                <a:spcPts val="1200"/>
              </a:spcBef>
              <a:spcAft>
                <a:spcPts val="1200"/>
              </a:spcAft>
            </a:pPr>
            <a:r>
              <a:rPr lang="vi-VN" sz="3400" dirty="0">
                <a:latin typeface="Times New Roman" panose="02020603050405020304" pitchFamily="18" charset="0"/>
                <a:ea typeface="Times New Roman" panose="02020603050405020304" pitchFamily="18" charset="0"/>
                <a:cs typeface="Times New Roman" panose="02020603050405020304" pitchFamily="18" charset="0"/>
              </a:rPr>
              <a:t>?1. Ảnh chụp là loại đồ họa nào ?</a:t>
            </a:r>
            <a:endParaRPr lang="en-US" sz="3400" dirty="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vi-VN" sz="3400" dirty="0">
                <a:latin typeface="Times New Roman" panose="02020603050405020304" pitchFamily="18" charset="0"/>
                <a:ea typeface="Times New Roman" panose="02020603050405020304" pitchFamily="18" charset="0"/>
              </a:rPr>
              <a:t>?2. Tại sao dùng đồ họa vectơ phù hợp hơn dùng đồ họa điểm ảnh khi thiết kế logo ?</a:t>
            </a:r>
            <a:endParaRPr lang="en-US" sz="3400" dirty="0"/>
          </a:p>
        </p:txBody>
      </p:sp>
      <p:sp>
        <p:nvSpPr>
          <p:cNvPr id="3" name="Oval 2">
            <a:extLst>
              <a:ext uri="{FF2B5EF4-FFF2-40B4-BE49-F238E27FC236}">
                <a16:creationId xmlns:a16="http://schemas.microsoft.com/office/drawing/2014/main" id="{32DE00E8-681D-C1D3-1B63-625DC54981A4}"/>
              </a:ext>
            </a:extLst>
          </p:cNvPr>
          <p:cNvSpPr/>
          <p:nvPr/>
        </p:nvSpPr>
        <p:spPr>
          <a:xfrm>
            <a:off x="11293876" y="5856402"/>
            <a:ext cx="1628502" cy="1503680"/>
          </a:xfrm>
          <a:prstGeom prst="ellipse">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68DE6154-FC6A-FC63-9CD1-7B9702314751}"/>
              </a:ext>
            </a:extLst>
          </p:cNvPr>
          <p:cNvSpPr/>
          <p:nvPr/>
        </p:nvSpPr>
        <p:spPr>
          <a:xfrm>
            <a:off x="-699856" y="-840148"/>
            <a:ext cx="1628502" cy="1503680"/>
          </a:xfrm>
          <a:prstGeom prst="ellipse">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DA808B2-47C5-BDFA-6EDB-EF5EC1120628}"/>
              </a:ext>
            </a:extLst>
          </p:cNvPr>
          <p:cNvSpPr/>
          <p:nvPr/>
        </p:nvSpPr>
        <p:spPr>
          <a:xfrm rot="17224047">
            <a:off x="-390902" y="6034922"/>
            <a:ext cx="1010594" cy="1087515"/>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3227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3318" y="527251"/>
            <a:ext cx="5224507" cy="678327"/>
          </a:xfrm>
          <a:prstGeom prst="rect">
            <a:avLst/>
          </a:prstGeom>
        </p:spPr>
        <p:txBody>
          <a:bodyPr wrap="none">
            <a:spAutoFit/>
          </a:bodyPr>
          <a:lstStyle/>
          <a:p>
            <a:pPr algn="just">
              <a:lnSpc>
                <a:spcPct val="115000"/>
              </a:lnSpc>
              <a:spcAft>
                <a:spcPts val="0"/>
              </a:spcAft>
            </a:pPr>
            <a:r>
              <a:rPr lang="en-US" sz="36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2. PHẦN MỀM ĐỒ HỌA</a:t>
            </a:r>
            <a:endParaRPr lang="en-US" sz="4000">
              <a:solidFill>
                <a:srgbClr val="002060"/>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4" name="Rectangle: Diagonal Corners Snipped 3"/>
          <p:cNvSpPr/>
          <p:nvPr/>
        </p:nvSpPr>
        <p:spPr>
          <a:xfrm>
            <a:off x="623318" y="1760998"/>
            <a:ext cx="6058836" cy="3930194"/>
          </a:xfrm>
          <a:prstGeom prst="snip2DiagRect">
            <a:avLst/>
          </a:prstGeom>
          <a:solidFill>
            <a:schemeClr val="bg1">
              <a:lumMod val="95000"/>
            </a:schemeClr>
          </a:solidFill>
        </p:spPr>
        <p:txBody>
          <a:bodyPr wrap="square">
            <a:spAutoFit/>
          </a:bodyPr>
          <a:lstStyle/>
          <a:p>
            <a:pPr algn="just">
              <a:spcBef>
                <a:spcPts val="1200"/>
              </a:spcBef>
              <a:spcAft>
                <a:spcPts val="1200"/>
              </a:spcAft>
            </a:pP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loại</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mềm</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đồ</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họa</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rgbClr val="0070C0"/>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mềm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chỉnh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sửa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vectơ</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Adobe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lllustrator</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CorelDraw, Inkscape, …</a:t>
            </a:r>
            <a:endParaRPr lang="en-US" sz="2800" dirty="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mềm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xử</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lí</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bipmap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Adobe Photoshop, GIMP, …</a:t>
            </a:r>
            <a:endParaRPr lang="en-US" sz="2800" dirty="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5" name="Cloud Callout 4"/>
          <p:cNvSpPr/>
          <p:nvPr/>
        </p:nvSpPr>
        <p:spPr>
          <a:xfrm>
            <a:off x="6963508" y="1760998"/>
            <a:ext cx="4947138" cy="2485787"/>
          </a:xfrm>
          <a:prstGeom prst="round2Diag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800">
                <a:latin typeface="Times New Roman" panose="02020603050405020304" pitchFamily="18" charset="0"/>
                <a:ea typeface="Times New Roman" panose="02020603050405020304" pitchFamily="18" charset="0"/>
              </a:rPr>
              <a:t>Minh muốn thiết kế logo cho câu lạc bộ bóng đá của trường nhưng bạn ấy không biết bắt đầu từ đâu. Theo em, Minh cần những gì?</a:t>
            </a:r>
            <a:endParaRPr lang="en-US" sz="2800"/>
          </a:p>
        </p:txBody>
      </p:sp>
      <p:sp>
        <p:nvSpPr>
          <p:cNvPr id="6" name="Oval 5">
            <a:extLst>
              <a:ext uri="{FF2B5EF4-FFF2-40B4-BE49-F238E27FC236}">
                <a16:creationId xmlns:a16="http://schemas.microsoft.com/office/drawing/2014/main" id="{3F4495E8-C212-4791-F2AB-CB88D1D64FB7}"/>
              </a:ext>
            </a:extLst>
          </p:cNvPr>
          <p:cNvSpPr/>
          <p:nvPr/>
        </p:nvSpPr>
        <p:spPr>
          <a:xfrm>
            <a:off x="11293876" y="5856402"/>
            <a:ext cx="1628502" cy="1503680"/>
          </a:xfrm>
          <a:prstGeom prst="ellipse">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AD92C045-EAD4-E78D-4839-8ECD9D865944}"/>
              </a:ext>
            </a:extLst>
          </p:cNvPr>
          <p:cNvSpPr/>
          <p:nvPr/>
        </p:nvSpPr>
        <p:spPr>
          <a:xfrm>
            <a:off x="-699856" y="-840148"/>
            <a:ext cx="1628502" cy="1503680"/>
          </a:xfrm>
          <a:prstGeom prst="ellipse">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B722AF7-5601-F774-D24F-774ACDF33CA6}"/>
              </a:ext>
            </a:extLst>
          </p:cNvPr>
          <p:cNvSpPr/>
          <p:nvPr/>
        </p:nvSpPr>
        <p:spPr>
          <a:xfrm rot="17224047">
            <a:off x="-390902" y="6034922"/>
            <a:ext cx="1010594" cy="1087515"/>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7016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5815" y="98501"/>
            <a:ext cx="10925907" cy="2009781"/>
          </a:xfrm>
          <a:prstGeom prst="rect">
            <a:avLst/>
          </a:prstGeom>
        </p:spPr>
        <p:txBody>
          <a:bodyPr wrap="square">
            <a:spAutoFit/>
          </a:bodyPr>
          <a:lstStyle/>
          <a:p>
            <a:pPr marL="342900" lvl="0" indent="-342900" algn="just">
              <a:lnSpc>
                <a:spcPct val="115000"/>
              </a:lnSpc>
              <a:spcAft>
                <a:spcPts val="0"/>
              </a:spcAft>
              <a:buFont typeface="+mj-lt"/>
              <a:buAutoNum type="alphaLcParenR"/>
            </a:pPr>
            <a:r>
              <a:rPr lang="en-US" sz="2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Tải</a:t>
            </a:r>
            <a:r>
              <a:rPr lang="en-US" sz="2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cài</a:t>
            </a:r>
            <a:r>
              <a:rPr lang="en-US" sz="2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đặt</a:t>
            </a:r>
            <a:r>
              <a:rPr lang="en-US" sz="2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en-US" sz="2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mềm</a:t>
            </a:r>
            <a:endParaRPr lang="en-US" sz="2800" dirty="0">
              <a:solidFill>
                <a:srgbClr val="002060"/>
              </a:solidFill>
              <a:latin typeface="Times New Roman" panose="02020603050405020304" pitchFamily="18" charset="0"/>
              <a:ea typeface="Times New Roman" panose="02020603050405020304" pitchFamily="18" charset="0"/>
              <a:cs typeface="Arial" panose="020B0604020202020204" pitchFamily="34" charset="0"/>
            </a:endParaRPr>
          </a:p>
          <a:p>
            <a:pPr marL="457200" algn="just">
              <a:lnSpc>
                <a:spcPct val="115000"/>
              </a:lnSpc>
              <a:spcAft>
                <a:spcPts val="0"/>
              </a:spcAft>
            </a:pP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Tải</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mềm</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tại</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địa</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u="sng"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https://inkscape.org/release/inkscape-1.0/</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solidFill>
                <a:srgbClr val="002060"/>
              </a:solidFill>
              <a:latin typeface="Times New Roman" panose="02020603050405020304" pitchFamily="18" charset="0"/>
              <a:ea typeface="Times New Roman" panose="02020603050405020304" pitchFamily="18" charset="0"/>
              <a:cs typeface="Arial" panose="020B0604020202020204" pitchFamily="34" charset="0"/>
            </a:endParaRPr>
          </a:p>
          <a:p>
            <a:pPr marL="457200" algn="just">
              <a:lnSpc>
                <a:spcPct val="115000"/>
              </a:lnSpc>
              <a:spcAft>
                <a:spcPts val="0"/>
              </a:spcAft>
            </a:pP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Cài</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đặt</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hướng</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dẫn</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rgbClr val="002060"/>
              </a:solidFill>
              <a:latin typeface="Times New Roman" panose="02020603050405020304" pitchFamily="18" charset="0"/>
              <a:ea typeface="Times New Roman" panose="02020603050405020304" pitchFamily="18" charset="0"/>
              <a:cs typeface="Arial" panose="020B0604020202020204" pitchFamily="34" charset="0"/>
            </a:endParaRPr>
          </a:p>
          <a:p>
            <a:r>
              <a:rPr lang="en-US" sz="2800" b="1" dirty="0">
                <a:solidFill>
                  <a:srgbClr val="002060"/>
                </a:solidFill>
                <a:latin typeface="Times New Roman" panose="02020603050405020304" pitchFamily="18" charset="0"/>
                <a:ea typeface="Times New Roman" panose="02020603050405020304" pitchFamily="18" charset="0"/>
              </a:rPr>
              <a:t>b) Giao </a:t>
            </a:r>
            <a:r>
              <a:rPr lang="en-US" sz="2800" b="1" dirty="0" err="1">
                <a:solidFill>
                  <a:srgbClr val="002060"/>
                </a:solidFill>
                <a:latin typeface="Times New Roman" panose="02020603050405020304" pitchFamily="18" charset="0"/>
                <a:ea typeface="Times New Roman" panose="02020603050405020304" pitchFamily="18" charset="0"/>
              </a:rPr>
              <a:t>diện</a:t>
            </a:r>
            <a:r>
              <a:rPr lang="en-US" sz="2800" b="1" dirty="0">
                <a:solidFill>
                  <a:srgbClr val="002060"/>
                </a:solidFill>
                <a:latin typeface="Times New Roman" panose="02020603050405020304" pitchFamily="18" charset="0"/>
                <a:ea typeface="Times New Roman" panose="02020603050405020304" pitchFamily="18" charset="0"/>
              </a:rPr>
              <a:t> </a:t>
            </a:r>
            <a:r>
              <a:rPr lang="en-US" sz="2800" b="1" dirty="0" err="1">
                <a:solidFill>
                  <a:srgbClr val="002060"/>
                </a:solidFill>
                <a:latin typeface="Times New Roman" panose="02020603050405020304" pitchFamily="18" charset="0"/>
                <a:ea typeface="Times New Roman" panose="02020603050405020304" pitchFamily="18" charset="0"/>
              </a:rPr>
              <a:t>của</a:t>
            </a:r>
            <a:r>
              <a:rPr lang="en-US" sz="2800" b="1" dirty="0">
                <a:solidFill>
                  <a:srgbClr val="002060"/>
                </a:solidFill>
                <a:latin typeface="Times New Roman" panose="02020603050405020304" pitchFamily="18" charset="0"/>
                <a:ea typeface="Times New Roman" panose="02020603050405020304" pitchFamily="18" charset="0"/>
              </a:rPr>
              <a:t> Inkscape</a:t>
            </a:r>
            <a:endParaRPr lang="en-US" sz="2800" dirty="0">
              <a:solidFill>
                <a:srgbClr val="002060"/>
              </a:solidFill>
            </a:endParaRPr>
          </a:p>
        </p:txBody>
      </p:sp>
      <p:pic>
        <p:nvPicPr>
          <p:cNvPr id="6" name="Picture 5"/>
          <p:cNvPicPr/>
          <p:nvPr/>
        </p:nvPicPr>
        <p:blipFill rotWithShape="1">
          <a:blip r:embed="rId3"/>
          <a:srcRect l="53763" t="24747" r="6739" b="26375"/>
          <a:stretch/>
        </p:blipFill>
        <p:spPr bwMode="auto">
          <a:xfrm>
            <a:off x="1453663" y="2061390"/>
            <a:ext cx="8909538" cy="4749718"/>
          </a:xfrm>
          <a:prstGeom prst="rect">
            <a:avLst/>
          </a:prstGeom>
          <a:ln>
            <a:noFill/>
          </a:ln>
          <a:extLst>
            <a:ext uri="{53640926-AAD7-44D8-BBD7-CCE9431645EC}">
              <a14:shadowObscured xmlns:a14="http://schemas.microsoft.com/office/drawing/2010/main"/>
            </a:ext>
          </a:extLst>
        </p:spPr>
      </p:pic>
      <p:sp>
        <p:nvSpPr>
          <p:cNvPr id="4" name="Oval 3">
            <a:extLst>
              <a:ext uri="{FF2B5EF4-FFF2-40B4-BE49-F238E27FC236}">
                <a16:creationId xmlns:a16="http://schemas.microsoft.com/office/drawing/2014/main" id="{1A354DE2-7CBE-151E-B22B-4ED6080CA4AE}"/>
              </a:ext>
            </a:extLst>
          </p:cNvPr>
          <p:cNvSpPr/>
          <p:nvPr/>
        </p:nvSpPr>
        <p:spPr>
          <a:xfrm>
            <a:off x="11441722" y="6007659"/>
            <a:ext cx="1628502" cy="1503680"/>
          </a:xfrm>
          <a:prstGeom prst="ellipse">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9470E224-E2F2-4221-13C5-727165A3E23C}"/>
              </a:ext>
            </a:extLst>
          </p:cNvPr>
          <p:cNvSpPr/>
          <p:nvPr/>
        </p:nvSpPr>
        <p:spPr>
          <a:xfrm>
            <a:off x="-814251" y="-1035457"/>
            <a:ext cx="1628502" cy="1503680"/>
          </a:xfrm>
          <a:prstGeom prst="ellipse">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6CD10BB-0171-202E-F9DD-859FA068E05E}"/>
              </a:ext>
            </a:extLst>
          </p:cNvPr>
          <p:cNvSpPr/>
          <p:nvPr/>
        </p:nvSpPr>
        <p:spPr>
          <a:xfrm rot="17224047">
            <a:off x="-390902" y="6034922"/>
            <a:ext cx="1010594" cy="1087515"/>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6806230"/>
      </p:ext>
    </p:extLst>
  </p:cSld>
  <p:clrMapOvr>
    <a:masterClrMapping/>
  </p:clrMapOvr>
</p:sld>
</file>

<file path=ppt/theme/theme1.xml><?xml version="1.0" encoding="utf-8"?>
<a:theme xmlns:a="http://schemas.openxmlformats.org/drawingml/2006/main" name="Frame">
  <a:themeElements>
    <a:clrScheme name="Frame">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93813dd7ca6ad654711aa0ab317e03a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f11dc0ce689dd3925e84e4e35398c6e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0668657-C50E-4365-A5FD-AC07593EBE57}">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1179D151-6AED-4C4E-9A23-4BEC5BA436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A82F57F-EFCE-45E0-9F75-822371CB5F7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Architecture design</Template>
  <TotalTime>206</TotalTime>
  <Words>1656</Words>
  <Application>Microsoft Office PowerPoint</Application>
  <PresentationFormat>Widescreen</PresentationFormat>
  <Paragraphs>98</Paragraphs>
  <Slides>28</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Calibri</vt:lpstr>
      <vt:lpstr>Calibri Light</vt:lpstr>
      <vt:lpstr>Corbel</vt:lpstr>
      <vt:lpstr>Times New Roman</vt:lpstr>
      <vt:lpstr>Wingdings 2</vt:lpstr>
      <vt:lpstr>Frame</vt:lpstr>
      <vt:lpstr>CHỦ ĐỀ 4  ỨNG DỤNG TIN HỌC  BÀI 12 PHẦN MỀM THIẾT KẾ ĐỒ HỌA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CHỦ ĐỀ EICT  ỨNG DỤNG TIN HỌC  ICT – PHẦN MỀM THIẾT KẾ ĐỒ HỌA BÀI 1 TẠO VĂN BẢN TÔ MÀU VÀ GHÉP ẢNH</dc:title>
  <dc:creator>HoangThanh Tam</dc:creator>
  <cp:lastModifiedBy>Xuan Nguyen Thi Thanh</cp:lastModifiedBy>
  <cp:revision>17</cp:revision>
  <dcterms:created xsi:type="dcterms:W3CDTF">2022-02-15T13:38:48Z</dcterms:created>
  <dcterms:modified xsi:type="dcterms:W3CDTF">2022-07-21T10:51:39Z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