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590" r:id="rId2"/>
    <p:sldId id="585" r:id="rId3"/>
    <p:sldId id="586" r:id="rId4"/>
    <p:sldId id="591" r:id="rId5"/>
    <p:sldId id="592" r:id="rId6"/>
    <p:sldId id="589" r:id="rId7"/>
    <p:sldId id="598" r:id="rId8"/>
    <p:sldId id="593" r:id="rId9"/>
    <p:sldId id="568" r:id="rId10"/>
    <p:sldId id="569" r:id="rId11"/>
    <p:sldId id="570" r:id="rId12"/>
    <p:sldId id="594" r:id="rId13"/>
    <p:sldId id="573" r:id="rId14"/>
    <p:sldId id="541" r:id="rId15"/>
    <p:sldId id="595" r:id="rId16"/>
    <p:sldId id="596" r:id="rId17"/>
    <p:sldId id="597" r:id="rId18"/>
    <p:sldId id="576" r:id="rId19"/>
    <p:sldId id="581" r:id="rId20"/>
    <p:sldId id="420" r:id="rId21"/>
    <p:sldId id="599" r:id="rId22"/>
    <p:sldId id="600" r:id="rId23"/>
    <p:sldId id="601" r:id="rId24"/>
    <p:sldId id="602" r:id="rId25"/>
    <p:sldId id="582" r:id="rId26"/>
    <p:sldId id="603" r:id="rId27"/>
    <p:sldId id="583" r:id="rId28"/>
    <p:sldId id="604" r:id="rId29"/>
    <p:sldId id="261" r:id="rId30"/>
  </p:sldIdLst>
  <p:sldSz cx="9144000" cy="5143500" type="screen16x9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Quicksand Medium" charset="0"/>
      <p:regular r:id="rId36"/>
    </p:embeddedFont>
    <p:embeddedFont>
      <p:font typeface="Lato" charset="0"/>
      <p:regular r:id="rId37"/>
      <p:bold r:id="rId38"/>
      <p:italic r:id="rId39"/>
      <p:boldItalic r:id="rId40"/>
    </p:embeddedFont>
    <p:embeddedFont>
      <p:font typeface="HP001 4 hàng" pitchFamily="34" charset="0"/>
      <p:regular r:id="rId41"/>
      <p:bold r:id="rId42"/>
    </p:embeddedFont>
    <p:embeddedFont>
      <p:font typeface="Arial-Rounded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D50D8E"/>
    <a:srgbClr val="007434"/>
    <a:srgbClr val="FC9102"/>
    <a:srgbClr val="E80888"/>
    <a:srgbClr val="009242"/>
    <a:srgbClr val="FFD1FF"/>
    <a:srgbClr val="F446B6"/>
    <a:srgbClr val="EB67B6"/>
    <a:srgbClr val="FE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5552" autoAdjust="0"/>
  </p:normalViewPr>
  <p:slideViewPr>
    <p:cSldViewPr snapToGrid="0">
      <p:cViewPr>
        <p:scale>
          <a:sx n="90" d="100"/>
          <a:sy n="90" d="100"/>
        </p:scale>
        <p:origin x="-672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061827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815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106"/>
            <a:ext cx="2328199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từng dòng thơ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2187135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từng khổ thơ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843" y="4604818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Giải nghĩa </a:t>
            </a:r>
            <a:r>
              <a:rPr lang="en-US" sz="2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E80888"/>
                </a:solidFill>
              </a:rPr>
              <a:t>thảo nguyên, ban mai.</a:t>
            </a:r>
            <a:endParaRPr lang="en-US" sz="2400">
              <a:solidFill>
                <a:srgbClr val="E8088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145590"/>
            <a:ext cx="7464056" cy="48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9386" y="191260"/>
            <a:ext cx="618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vùng đất cao , bằng phẳng , rộng lớn , nhiều cỏ mọc 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48856" y="65935"/>
            <a:ext cx="24224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Thảo nguyên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7" y="102960"/>
            <a:ext cx="6570920" cy="5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2485" y="61555"/>
            <a:ext cx="519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buổi sáng sớm khi mặt trời đang lên 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5824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Ban mai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703028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 nhóm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433724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toàn bài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Tìm ở cuối các dòng thơ những tiếng cùng vần với nhau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684" y="928456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4233" y="977452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1106" y="401276"/>
            <a:ext cx="531029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55849" y="1754372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4825" y="2551813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94069" y="2147776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55570" y="4146697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1651" y="3742658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75092" y="4534892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51404" y="4173384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8362" y="3758713"/>
            <a:ext cx="318976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87338" y="4566791"/>
            <a:ext cx="404039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9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FC91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FC9102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Em trả lời nhanh nhé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1 + 2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a, Trong giấc mơ, bạn nhỏ thấy ông mặt trời làm gì ?</a:t>
            </a:r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33230" y="1482811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3230" y="1929378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1 + 2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b, Đi qua thảo nguyên xanh bạn nhỏ thấy gì ?</a:t>
            </a:r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63471" y="3609322"/>
            <a:ext cx="30821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1 + 2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Tìm câu thơ nói về đặc điểm của những loài hoa lạ trên thảo nguyên?</a:t>
            </a:r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70443" y="4045257"/>
            <a:ext cx="3698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3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Ở khổ thơ thứ 3, bạn nhỏ thấy gì trong giấc mơ buổi sáng ?</a:t>
            </a:r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45219" y="1658503"/>
            <a:ext cx="3104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4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mau </a:t>
            </a: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đi ! Học bài 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c,Bạn </a:t>
            </a:r>
            <a:r>
              <a:rPr lang="en-US" sz="2800" smtClean="0"/>
              <a:t>nhỏ nghe thấy gì trong giấc mơ?</a:t>
            </a:r>
            <a:endParaRPr lang="en-US" sz="2800"/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9795" y="2094438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3078" y="2566444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Học thuộc lòng hai khổ thơ cuối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438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mau </a:t>
            </a: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đi ! Học bài 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38" y="46166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</a:t>
            </a:r>
            <a:endParaRPr lang="en-US" sz="280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</a:t>
            </a:r>
            <a:endParaRPr lang="en-US" sz="28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</a:t>
            </a: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nghe rõ </a:t>
            </a:r>
            <a:endParaRPr lang="en-US" sz="28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mau </a:t>
            </a: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đi ! Học bài </a:t>
            </a: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!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0438" y="480307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</a:t>
            </a: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437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endParaRPr lang="en-US" sz="280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 </a:t>
            </a:r>
          </a:p>
          <a:p>
            <a:pPr>
              <a:defRPr/>
            </a:pPr>
            <a:r>
              <a:rPr lang="en-US" sz="28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</a:t>
            </a: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Nói về một giấc mơ của em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90588"/>
            <a:ext cx="7486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7" y="1585810"/>
                <a:ext cx="215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thảo nguyên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6" y="1574078"/>
              <a:ext cx="188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897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tx1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08" y="622920"/>
            <a:ext cx="852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tiếng cùng vần với nhau ở cuối các dòng thơ (SHS trang 126, 127)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440" y="1733107"/>
            <a:ext cx="9291559" cy="2699344"/>
            <a:chOff x="918086" y="1253081"/>
            <a:chExt cx="7761540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 flipH="1">
              <a:off x="1289433" y="1578900"/>
              <a:ext cx="7390193" cy="4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trời - nơi, nắng – trắng, sông – hồng – trống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5912" y="2893166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anose="020B0603050302020204" pitchFamily="34" charset="0"/>
              </a:rPr>
              <a:t>, tai – bài. </a:t>
            </a:r>
            <a:endParaRPr lang="en-US" sz="3200" b="1" dirty="0">
              <a:solidFill>
                <a:srgbClr val="0418A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</a:rPr>
              <a:t>Trong bài đọc </a:t>
            </a:r>
            <a:r>
              <a:rPr lang="en-US" sz="3200" i="1" smtClean="0">
                <a:solidFill>
                  <a:srgbClr val="FFFF00"/>
                </a:solidFill>
              </a:rPr>
              <a:t>Tia nắng đi đâu? </a:t>
            </a:r>
            <a:r>
              <a:rPr lang="en-US" sz="3200" smtClean="0">
                <a:solidFill>
                  <a:schemeClr val="bg1"/>
                </a:solidFill>
              </a:rPr>
              <a:t>,bé thấy tia nắng ở đâu lúc thức giấc buổi sáng?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964" y="3767430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Trên tán cây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Ở lòng bàn tay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Trên bàn học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Tất cả các ý trên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23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2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</a:rPr>
              <a:t>Buổi tối, tia nắng đi đâu 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878" y="3769666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Đi ngủ nhà nắng.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Qua nhà bạn.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Đi tìm mưa.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Đi học bài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89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1325" y="1968747"/>
            <a:ext cx="20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Là con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43537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Con mèo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Con chó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Con gà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Con bò</a:t>
            </a: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563012" y="298636"/>
            <a:ext cx="3579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>
                <a:solidFill>
                  <a:schemeClr val="bg1"/>
                </a:solidFill>
              </a:rPr>
              <a:t>Con gì mào đỏ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Gáy ò ó o…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Từ sáng tinh mơ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Gọi người thức giấc?</a:t>
            </a:r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55106"/>
            <a:ext cx="868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Quan sát tranh trong SHS và trả lời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Bạn nhỏ trong tranh đang làm gì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-8692"/>
            <a:ext cx="868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Em có hay ngủ mơ không? Em thường mơ thấy gì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34" y="3653479"/>
            <a:ext cx="87612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/>
              <a:t>Bạn nhỏ trong tranh đang nằm ngủ giữa thảo nguyên xanh tươi đẹp có trăm hoa khoe sắc. Giấc mơ của bạn êm đềm , hạnh phúc nên bạn ấy ngủ rất ngon lành. Trong giấc mơ của bạn nhỏ có tiếng gọi dậy của bạn gà trống ; Dậy ngay đi!  Học bài ! Còn các em có bao giờ mơ chưa, các em mơ thấy gì? Chúng ta cùng vào bài học </a:t>
            </a:r>
            <a:r>
              <a:rPr lang="en-US" sz="1800" b="1" i="1" smtClean="0"/>
              <a:t>Trong giấc mơ buổi sáng </a:t>
            </a:r>
            <a:r>
              <a:rPr lang="en-US" sz="1800" smtClean="0"/>
              <a:t>để hiểu nhé !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3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4594" y="1928950"/>
            <a:ext cx="7408088" cy="1068536"/>
            <a:chOff x="1374594" y="1928950"/>
            <a:chExt cx="7408088" cy="106853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C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170027" y="2054251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4594" y="1928950"/>
              <a:ext cx="1055077" cy="1028015"/>
            </a:xfrm>
            <a:prstGeom prst="ellipse">
              <a:avLst/>
            </a:prstGeom>
            <a:solidFill>
              <a:srgbClr val="FC91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221" y="1932473"/>
              <a:ext cx="793820" cy="1015651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Bài</a:t>
              </a:r>
            </a:p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2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FC9102"/>
          </a:solidFill>
          <a:ln w="133350">
            <a:solidFill>
              <a:srgbClr val="F5BEB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THẾ GIỚI TRONG MẮT EM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FC9102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739" y="2086619"/>
            <a:ext cx="6034523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C9102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600" b="1">
              <a:solidFill>
                <a:srgbClr val="FC9102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1416</Words>
  <PresentationFormat>On-screen Show (16:9)</PresentationFormat>
  <Paragraphs>293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Quicksand Medium</vt:lpstr>
      <vt:lpstr>Times New Roman</vt:lpstr>
      <vt:lpstr>Lato</vt:lpstr>
      <vt:lpstr>HP001 4 hàng</vt:lpstr>
      <vt:lpstr>Arial-Rounded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2021-04-17T13:19:22Z</dcterms:modified>
</cp:coreProperties>
</file>