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  <p:sldMasterId id="2147483754" r:id="rId2"/>
  </p:sldMasterIdLst>
  <p:notesMasterIdLst>
    <p:notesMasterId r:id="rId14"/>
  </p:notesMasterIdLst>
  <p:sldIdLst>
    <p:sldId id="313" r:id="rId3"/>
    <p:sldId id="301" r:id="rId4"/>
    <p:sldId id="320" r:id="rId5"/>
    <p:sldId id="315" r:id="rId6"/>
    <p:sldId id="317" r:id="rId7"/>
    <p:sldId id="318" r:id="rId8"/>
    <p:sldId id="328" r:id="rId9"/>
    <p:sldId id="319" r:id="rId10"/>
    <p:sldId id="324" r:id="rId11"/>
    <p:sldId id="325" r:id="rId12"/>
    <p:sldId id="326" r:id="rId13"/>
  </p:sldIdLst>
  <p:sldSz cx="24384000" cy="13716000"/>
  <p:notesSz cx="6858000" cy="9144000"/>
  <p:custDataLst>
    <p:tags r:id="rId15"/>
  </p:custDataLst>
  <p:defaultTextStyle>
    <a:defPPr>
      <a:defRPr lang="en-US"/>
    </a:defPPr>
    <a:lvl1pPr marL="0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E7F7FF"/>
    <a:srgbClr val="D6F7FE"/>
    <a:srgbClr val="EEF7E9"/>
    <a:srgbClr val="135F82"/>
    <a:srgbClr val="FFFFFF"/>
    <a:srgbClr val="008000"/>
    <a:srgbClr val="242452"/>
    <a:srgbClr val="270F6B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6698" autoAdjust="0"/>
    <p:restoredTop sz="94139" autoAdjust="0"/>
  </p:normalViewPr>
  <p:slideViewPr>
    <p:cSldViewPr>
      <p:cViewPr varScale="1">
        <p:scale>
          <a:sx n="31" d="100"/>
          <a:sy n="31" d="100"/>
        </p:scale>
        <p:origin x="138" y="324"/>
      </p:cViewPr>
      <p:guideLst>
        <p:guide orient="horz" pos="4320"/>
        <p:guide pos="76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BB293-0719-4B19-A181-EE36FD0623AD}" type="datetimeFigureOut">
              <a:rPr lang="en-US" smtClean="0"/>
              <a:pPr/>
              <a:t>4/2/2022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A8B73-FCCD-4D4C-BC4E-0CE5120A1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6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5649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23D8C-BCC6-453A-B078-455701A5542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51081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23D8C-BCC6-453A-B078-455701A5542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27140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0113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23D8C-BCC6-453A-B078-455701A5542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55150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23D8C-BCC6-453A-B078-455701A5542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66036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23D8C-BCC6-453A-B078-455701A5542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5198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23D8C-BCC6-453A-B078-455701A5542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91766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23D8C-BCC6-453A-B078-455701A5542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5225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23D8C-BCC6-453A-B078-455701A5542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67904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9727" y="1781954"/>
            <a:ext cx="21031200" cy="2651126"/>
          </a:xfrm>
          <a:prstGeom prst="rect">
            <a:avLst/>
          </a:prstGeom>
        </p:spPr>
        <p:txBody>
          <a:bodyPr/>
          <a:lstStyle>
            <a:lvl1pPr algn="l">
              <a:defRPr sz="5400">
                <a:latin typeface="Tomaho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99727" y="4702953"/>
            <a:ext cx="10363200" cy="8702676"/>
          </a:xfrm>
          <a:prstGeom prst="rect">
            <a:avLst/>
          </a:prstGeom>
        </p:spPr>
        <p:txBody>
          <a:bodyPr/>
          <a:lstStyle>
            <a:lvl1pPr algn="l">
              <a:defRPr sz="4800">
                <a:latin typeface="Tomaho"/>
              </a:defRPr>
            </a:lvl1pPr>
            <a:lvl2pPr algn="l">
              <a:defRPr sz="4800">
                <a:latin typeface="Tomaho"/>
              </a:defRPr>
            </a:lvl2pPr>
            <a:lvl3pPr algn="l">
              <a:defRPr sz="4800">
                <a:latin typeface="Tomaho"/>
              </a:defRPr>
            </a:lvl3pPr>
            <a:lvl4pPr algn="l">
              <a:defRPr sz="4800">
                <a:latin typeface="Tomaho"/>
              </a:defRPr>
            </a:lvl4pPr>
            <a:lvl5pPr algn="l">
              <a:defRPr sz="4800">
                <a:latin typeface="Tomaho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67727" y="4702953"/>
            <a:ext cx="10363200" cy="8702676"/>
          </a:xfrm>
          <a:prstGeom prst="rect">
            <a:avLst/>
          </a:prstGeom>
        </p:spPr>
        <p:txBody>
          <a:bodyPr/>
          <a:lstStyle>
            <a:lvl1pPr algn="l">
              <a:defRPr sz="4800">
                <a:latin typeface="Tomaho"/>
              </a:defRPr>
            </a:lvl1pPr>
            <a:lvl2pPr algn="l">
              <a:defRPr sz="4800">
                <a:latin typeface="Tomaho"/>
              </a:defRPr>
            </a:lvl2pPr>
            <a:lvl3pPr algn="l">
              <a:defRPr sz="4800">
                <a:latin typeface="Tomaho"/>
              </a:defRPr>
            </a:lvl3pPr>
            <a:lvl4pPr algn="l">
              <a:defRPr sz="4800">
                <a:latin typeface="Tomaho"/>
              </a:defRPr>
            </a:lvl4pPr>
            <a:lvl5pPr algn="l">
              <a:defRPr sz="4800">
                <a:latin typeface="Tomaho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2073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" grpId="0" build="p">
        <p:tmplLst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8330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56836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69597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  <a:prstGeom prst="rect">
            <a:avLst/>
          </a:prstGeo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787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6152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  <a:prstGeom prst="rect">
            <a:avLst/>
          </a:prstGeo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5944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6833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7782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5105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2462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5080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4811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7073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9306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0485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0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4/2/2022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5" y="12712706"/>
            <a:ext cx="7721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4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8620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2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4/2/2022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2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1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1644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4/2/2022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7660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4/2/2022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8135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6FD4328-148B-4547-A4ED-C0C479A0C76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286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7510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  <a:prstGeom prst="rect">
            <a:avLst/>
          </a:prstGeo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9381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2419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5898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6558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983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885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14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3140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0" r:id="rId3"/>
    <p:sldLayoutId id="2147483741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82" r:id="rId12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02D81D6-6C80-4AD7-8303-A19CA2808612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144203" y="1065704"/>
            <a:ext cx="24239797" cy="12650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094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E3FF6797-9084-4088-B03C-F68BB0D6D29D}"/>
              </a:ext>
            </a:extLst>
          </p:cNvPr>
          <p:cNvGrpSpPr/>
          <p:nvPr/>
        </p:nvGrpSpPr>
        <p:grpSpPr>
          <a:xfrm>
            <a:off x="9928912" y="1676400"/>
            <a:ext cx="13944600" cy="11181521"/>
            <a:chOff x="10102699" y="2126503"/>
            <a:chExt cx="13944600" cy="11181521"/>
          </a:xfrm>
        </p:grpSpPr>
        <p:grpSp>
          <p:nvGrpSpPr>
            <p:cNvPr id="8" name="Group 7"/>
            <p:cNvGrpSpPr/>
            <p:nvPr/>
          </p:nvGrpSpPr>
          <p:grpSpPr>
            <a:xfrm>
              <a:off x="10102699" y="2126503"/>
              <a:ext cx="13944600" cy="11181521"/>
              <a:chOff x="1591211" y="3448230"/>
              <a:chExt cx="13944600" cy="11181521"/>
            </a:xfrm>
          </p:grpSpPr>
          <p:sp>
            <p:nvSpPr>
              <p:cNvPr id="10" name="Right Triangle 9"/>
              <p:cNvSpPr/>
              <p:nvPr/>
            </p:nvSpPr>
            <p:spPr>
              <a:xfrm flipH="1">
                <a:off x="8958821" y="3486542"/>
                <a:ext cx="193377" cy="212342"/>
              </a:xfrm>
              <a:prstGeom prst="rtTriangle">
                <a:avLst/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1" name="Group 10"/>
              <p:cNvGrpSpPr/>
              <p:nvPr/>
            </p:nvGrpSpPr>
            <p:grpSpPr>
              <a:xfrm>
                <a:off x="1591211" y="3448230"/>
                <a:ext cx="13944600" cy="11181521"/>
                <a:chOff x="1591211" y="3448230"/>
                <a:chExt cx="13944600" cy="11181521"/>
              </a:xfrm>
            </p:grpSpPr>
            <p:sp>
              <p:nvSpPr>
                <p:cNvPr id="12" name="Rounded Rectangle 11"/>
                <p:cNvSpPr/>
                <p:nvPr/>
              </p:nvSpPr>
              <p:spPr>
                <a:xfrm>
                  <a:off x="1591211" y="3696070"/>
                  <a:ext cx="13944600" cy="10933681"/>
                </a:xfrm>
                <a:prstGeom prst="roundRect">
                  <a:avLst>
                    <a:gd name="adj" fmla="val 2374"/>
                  </a:avLst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28575">
                  <a:solidFill>
                    <a:srgbClr val="0999C8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18000" rIns="36000" bIns="18000" rtlCol="0" anchor="ctr"/>
                <a:lstStyle/>
                <a:p>
                  <a:pPr algn="ctr"/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4" name="TextBox 13"/>
                <p:cNvSpPr txBox="1"/>
                <p:nvPr/>
              </p:nvSpPr>
              <p:spPr>
                <a:xfrm>
                  <a:off x="5759299" y="3448230"/>
                  <a:ext cx="3890809" cy="92333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 fontAlgn="auto">
                    <a:spcBef>
                      <a:spcPct val="50000"/>
                    </a:spcBef>
                    <a:spcAft>
                      <a:spcPts val="0"/>
                    </a:spcAft>
                    <a:defRPr/>
                  </a:pPr>
                  <a:r>
                    <a:rPr lang="en-US" sz="5400" b="1" cap="all" dirty="0">
                      <a:ln w="0"/>
                      <a:solidFill>
                        <a:schemeClr val="bg1"/>
                      </a:solidFill>
                      <a:effectLst>
                        <a:reflection blurRad="12700" stA="50000" endPos="50000" dist="5000" dir="5400000" sy="-100000" rotWithShape="0"/>
                      </a:effectLst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CHƯƠNG I</a:t>
                  </a:r>
                </a:p>
              </p:txBody>
            </p:sp>
          </p:grpSp>
        </p:grpSp>
        <p:sp>
          <p:nvSpPr>
            <p:cNvPr id="15" name="Right Triangle 14"/>
            <p:cNvSpPr/>
            <p:nvPr/>
          </p:nvSpPr>
          <p:spPr>
            <a:xfrm flipH="1">
              <a:off x="11477625" y="2164818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 Same Side Corner Rectangle 15"/>
            <p:cNvSpPr/>
            <p:nvPr/>
          </p:nvSpPr>
          <p:spPr>
            <a:xfrm flipV="1">
              <a:off x="11671001" y="2164810"/>
              <a:ext cx="10807999" cy="2118121"/>
            </a:xfrm>
            <a:prstGeom prst="round2Same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6"/>
            <p:cNvSpPr>
              <a:spLocks noChangeArrowheads="1"/>
            </p:cNvSpPr>
            <p:nvPr/>
          </p:nvSpPr>
          <p:spPr bwMode="auto">
            <a:xfrm>
              <a:off x="11757873" y="5288484"/>
              <a:ext cx="11885514" cy="74298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just"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en-US" sz="60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</a:t>
              </a:r>
              <a:r>
                <a:rPr lang="en-US" sz="60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5: ELIP</a:t>
              </a:r>
            </a:p>
            <a:p>
              <a:pPr algn="just"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en-US" sz="60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</a:t>
              </a:r>
              <a:r>
                <a:rPr lang="en-US" sz="60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6: HYPEBOL</a:t>
              </a:r>
            </a:p>
            <a:p>
              <a:pPr algn="just"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en-US" sz="60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</a:t>
              </a:r>
              <a:r>
                <a:rPr lang="en-US" sz="60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7: PARABOL</a:t>
              </a:r>
            </a:p>
            <a:p>
              <a:pPr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en-US" sz="60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</a:t>
              </a:r>
              <a:r>
                <a:rPr lang="en-US" sz="60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8: SỰ THỐNG NHẤT GIỮA </a:t>
              </a:r>
            </a:p>
            <a:p>
              <a:pPr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en-US" sz="60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          BA Đ</a:t>
              </a:r>
              <a:r>
                <a:rPr lang="vi-VN" sz="60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ƯỜNG</a:t>
              </a:r>
              <a:r>
                <a:rPr lang="en-US" sz="60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CONIC</a:t>
              </a: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12067026" y="2303310"/>
              <a:ext cx="1032510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  <a:latin typeface="+mj-lt"/>
                </a:rPr>
                <a:t>CHUYÊN ĐỀ 3: BA Đ</a:t>
              </a:r>
              <a:r>
                <a:rPr lang="vi-VN" sz="4800" b="1" dirty="0">
                  <a:solidFill>
                    <a:schemeClr val="bg1"/>
                  </a:solidFill>
                  <a:latin typeface="+mj-lt"/>
                </a:rPr>
                <a:t>ƯỜNG</a:t>
              </a:r>
              <a:r>
                <a:rPr lang="en-US" sz="4800" b="1" dirty="0">
                  <a:solidFill>
                    <a:schemeClr val="bg1"/>
                  </a:solidFill>
                  <a:latin typeface="+mj-lt"/>
                </a:rPr>
                <a:t> CONIC VÀ ỨNG DỤNG</a:t>
              </a:r>
              <a:endParaRPr lang="vi-VN" sz="4800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5EC3A630-D64F-405A-8875-DC20544DB4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268" y="1805545"/>
            <a:ext cx="8841132" cy="11605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0518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1">
            <a:extLst>
              <a:ext uri="{FF2B5EF4-FFF2-40B4-BE49-F238E27FC236}">
                <a16:creationId xmlns:a16="http://schemas.microsoft.com/office/drawing/2014/main" id="{D87ADF89-46F9-4713-9744-A644701231B8}"/>
              </a:ext>
            </a:extLst>
          </p:cNvPr>
          <p:cNvSpPr txBox="1">
            <a:spLocks/>
          </p:cNvSpPr>
          <p:nvPr/>
        </p:nvSpPr>
        <p:spPr>
          <a:xfrm>
            <a:off x="838200" y="1879600"/>
            <a:ext cx="23164800" cy="27685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XÁC ĐỊNH ĐƯỜNG CONIC THEO TÂM SAI VÀ ĐƯỜNG CHUẨN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9" name="Content Placeholder 2">
            <a:extLst>
              <a:ext uri="{FF2B5EF4-FFF2-40B4-BE49-F238E27FC236}">
                <a16:creationId xmlns:a16="http://schemas.microsoft.com/office/drawing/2014/main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838200" y="4716464"/>
            <a:ext cx="15163800" cy="8786812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114800" marR="0" lvl="4" indent="-457200" algn="l" defTabSz="18288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omaho"/>
              <a:ea typeface="+mn-ea"/>
              <a:cs typeface="+mn-cs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8B49A2E-2A9D-46FD-AE9C-29462A33F0E6}"/>
              </a:ext>
            </a:extLst>
          </p:cNvPr>
          <p:cNvSpPr txBox="1">
            <a:spLocks/>
          </p:cNvSpPr>
          <p:nvPr/>
        </p:nvSpPr>
        <p:spPr>
          <a:xfrm>
            <a:off x="16383000" y="4716464"/>
            <a:ext cx="7592291" cy="8702676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marR="0" lvl="0" indent="-45720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omaho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64165921-2A8C-4B35-B2B3-51B445AD142A}"/>
                  </a:ext>
                </a:extLst>
              </p:cNvPr>
              <p:cNvSpPr/>
              <p:nvPr/>
            </p:nvSpPr>
            <p:spPr>
              <a:xfrm>
                <a:off x="1143000" y="5410200"/>
                <a:ext cx="14477999" cy="7315200"/>
              </a:xfrm>
              <a:prstGeom prst="round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r>
                  <a:rPr lang="en-US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lang="en-US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dương</a:t>
                </a:r>
                <a:r>
                  <a:rPr lang="en-US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𝒆</m:t>
                    </m:r>
                  </m:oMath>
                </a14:m>
                <a:r>
                  <a:rPr lang="en-US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𝑭</m:t>
                    </m:r>
                  </m:oMath>
                </a14:m>
                <a:r>
                  <a:rPr lang="en-US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𝜟</m:t>
                    </m:r>
                  </m:oMath>
                </a14:m>
                <a:r>
                  <a:rPr lang="en-US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</a:t>
                </a:r>
                <a:r>
                  <a:rPr lang="en-US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qua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𝑭</m:t>
                    </m:r>
                  </m:oMath>
                </a14:m>
                <a:r>
                  <a:rPr lang="en-US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Khi </a:t>
                </a:r>
                <a:r>
                  <a:rPr lang="en-US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những</a:t>
                </a:r>
                <a:r>
                  <a:rPr lang="en-US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𝑴</m:t>
                    </m:r>
                  </m:oMath>
                </a14:m>
                <a:r>
                  <a:rPr lang="en-US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thỏa</a:t>
                </a:r>
                <a:r>
                  <a:rPr lang="en-US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mãn</a:t>
                </a:r>
                <a:r>
                  <a:rPr lang="en-US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𝑴𝑭</m:t>
                        </m:r>
                      </m:num>
                      <m:den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𝒅</m:t>
                        </m:r>
                        <m:d>
                          <m:dPr>
                            <m:ctrlP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𝑴</m:t>
                            </m:r>
                            <m: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𝜟</m:t>
                            </m:r>
                          </m:e>
                        </m:d>
                      </m:den>
                    </m:f>
                    <m:r>
                      <a:rPr 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𝒆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conic </a:t>
                </a:r>
                <a:r>
                  <a:rPr lang="en-US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en-US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sai</a:t>
                </a:r>
                <a:r>
                  <a:rPr lang="en-US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nhận</a:t>
                </a:r>
                <a:r>
                  <a:rPr lang="en-US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𝑭</m:t>
                    </m:r>
                  </m:oMath>
                </a14:m>
                <a:r>
                  <a:rPr lang="en-US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tiêu</a:t>
                </a:r>
                <a:r>
                  <a:rPr lang="en-US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𝜟</m:t>
                    </m:r>
                  </m:oMath>
                </a14:m>
                <a:r>
                  <a:rPr lang="en-US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chuẩn</a:t>
                </a:r>
                <a:r>
                  <a:rPr lang="en-US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ứng</a:t>
                </a:r>
                <a:r>
                  <a:rPr lang="en-US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tiêu</a:t>
                </a:r>
                <a:r>
                  <a:rPr lang="en-US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Hơn</a:t>
                </a:r>
                <a:r>
                  <a:rPr lang="en-US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nữa</a:t>
                </a:r>
                <a:r>
                  <a:rPr lang="en-US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</a:t>
                </a:r>
              </a:p>
              <a:p>
                <a:r>
                  <a:rPr lang="en-US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* </a:t>
                </a:r>
                <a:r>
                  <a:rPr lang="en-US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Nếu</a:t>
                </a:r>
                <a:r>
                  <a:rPr lang="en-US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𝒆</m:t>
                    </m:r>
                    <m:r>
                      <a:rPr 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Symbol Tiger Expert" panose="05050102010706020507" pitchFamily="18" charset="2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en-US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conic </a:t>
                </a:r>
                <a:r>
                  <a:rPr lang="en-US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elip</a:t>
                </a:r>
                <a:r>
                  <a:rPr lang="en-US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</a:t>
                </a:r>
              </a:p>
              <a:p>
                <a:r>
                  <a:rPr lang="en-US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* </a:t>
                </a:r>
                <a:r>
                  <a:rPr lang="en-US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Nếu</a:t>
                </a:r>
                <a:r>
                  <a:rPr lang="en-US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𝒆</m:t>
                    </m:r>
                    <m:r>
                      <a:rPr 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en-US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conic </a:t>
                </a:r>
                <a:r>
                  <a:rPr lang="en-US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parabol</a:t>
                </a:r>
                <a:r>
                  <a:rPr lang="en-US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</a:t>
                </a:r>
              </a:p>
              <a:p>
                <a:r>
                  <a:rPr lang="en-US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* </a:t>
                </a:r>
                <a:r>
                  <a:rPr lang="en-US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Nếu</a:t>
                </a:r>
                <a:r>
                  <a:rPr lang="en-US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𝒆</m:t>
                    </m:r>
                    <m:r>
                      <a:rPr 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en-US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conic </a:t>
                </a:r>
                <a:r>
                  <a:rPr lang="en-US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hypebol</a:t>
                </a:r>
                <a:r>
                  <a:rPr lang="en-US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64165921-2A8C-4B35-B2B3-51B445AD142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5410200"/>
                <a:ext cx="14477999" cy="7315200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accent2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335591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9" grpId="0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1">
            <a:extLst>
              <a:ext uri="{FF2B5EF4-FFF2-40B4-BE49-F238E27FC236}">
                <a16:creationId xmlns:a16="http://schemas.microsoft.com/office/drawing/2014/main" id="{D87ADF89-46F9-4713-9744-A644701231B8}"/>
              </a:ext>
            </a:extLst>
          </p:cNvPr>
          <p:cNvSpPr txBox="1">
            <a:spLocks/>
          </p:cNvSpPr>
          <p:nvPr/>
        </p:nvSpPr>
        <p:spPr>
          <a:xfrm>
            <a:off x="838200" y="1879600"/>
            <a:ext cx="23164800" cy="173355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XÁC ĐỊNH ĐƯỜNG CONIC THEO TÂM SAI VÀ ĐƯỜNG CHUẨN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9" name="Content Placeholder 2">
            <a:extLst>
              <a:ext uri="{FF2B5EF4-FFF2-40B4-BE49-F238E27FC236}">
                <a16:creationId xmlns:a16="http://schemas.microsoft.com/office/drawing/2014/main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1290152" y="4209393"/>
            <a:ext cx="11087099" cy="9228140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114800" marR="0" lvl="4" indent="-457200" algn="l" defTabSz="18288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omaho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484428" y="4191000"/>
                <a:ext cx="11490864" cy="9228140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lvl="0" indent="0" algn="ctr">
                  <a:buNone/>
                </a:pP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</a:rPr>
                  <a:t>H</a:t>
                </a:r>
                <a:r>
                  <a:rPr lang="vi-VN" b="1" dirty="0">
                    <a:solidFill>
                      <a:srgbClr val="FF0000"/>
                    </a:solidFill>
                  </a:rPr>
                  <a:t>ướng</a:t>
                </a:r>
                <a:r>
                  <a:rPr lang="en-US" b="1" dirty="0">
                    <a:solidFill>
                      <a:srgbClr val="FF0000"/>
                    </a:solidFill>
                  </a:rPr>
                  <a:t> </a:t>
                </a:r>
                <a:r>
                  <a:rPr lang="en-US" b="1" dirty="0" err="1">
                    <a:solidFill>
                      <a:srgbClr val="FF0000"/>
                    </a:solidFill>
                  </a:rPr>
                  <a:t>dẫn</a:t>
                </a:r>
                <a:r>
                  <a:rPr lang="en-US" b="1" dirty="0">
                    <a:solidFill>
                      <a:srgbClr val="FF0000"/>
                    </a:solidFill>
                  </a:rPr>
                  <a:t> </a:t>
                </a:r>
                <a:r>
                  <a:rPr lang="en-US" b="1" dirty="0" err="1">
                    <a:solidFill>
                      <a:srgbClr val="FF0000"/>
                    </a:solidFill>
                  </a:rPr>
                  <a:t>giải</a:t>
                </a:r>
                <a:r>
                  <a:rPr lang="en-US" b="1" dirty="0">
                    <a:solidFill>
                      <a:srgbClr val="FF0000"/>
                    </a:solidFill>
                  </a:rPr>
                  <a:t>:</a:t>
                </a:r>
              </a:p>
              <a:p>
                <a:r>
                  <a:rPr lang="en-US" b="1" dirty="0" err="1"/>
                  <a:t>Điểm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𝑴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m:rPr>
                            <m:nor/>
                          </m:rPr>
                          <a:rPr lang="en-US" b="1"/>
                          <m:t> 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d>
                  </m:oMath>
                </a14:m>
                <a:r>
                  <a:rPr lang="en-US" b="1" dirty="0"/>
                  <a:t> </a:t>
                </a:r>
                <a:r>
                  <a:rPr lang="en-US" b="1" dirty="0" err="1"/>
                  <a:t>thuộc</a:t>
                </a:r>
                <a:r>
                  <a:rPr lang="en-US" b="1" dirty="0"/>
                  <a:t> </a:t>
                </a:r>
                <a:r>
                  <a:rPr lang="en-US" b="1" dirty="0" err="1"/>
                  <a:t>đường</a:t>
                </a:r>
                <a:r>
                  <a:rPr lang="en-US" b="1" dirty="0"/>
                  <a:t> conic </a:t>
                </a:r>
                <a:r>
                  <a:rPr lang="en-US" b="1" dirty="0" err="1"/>
                  <a:t>khi</a:t>
                </a:r>
                <a:r>
                  <a:rPr lang="en-US" b="1" dirty="0"/>
                  <a:t> </a:t>
                </a:r>
                <a:r>
                  <a:rPr lang="en-US" b="1" dirty="0" err="1"/>
                  <a:t>và</a:t>
                </a:r>
                <a:r>
                  <a:rPr lang="en-US" b="1" dirty="0"/>
                  <a:t> </a:t>
                </a:r>
                <a:r>
                  <a:rPr lang="en-US" b="1" dirty="0" err="1"/>
                  <a:t>chỉ</a:t>
                </a:r>
                <a:r>
                  <a:rPr lang="en-US" b="1" dirty="0"/>
                  <a:t> </a:t>
                </a:r>
                <a:r>
                  <a:rPr lang="en-US" b="1" dirty="0" err="1"/>
                  <a:t>khi</a:t>
                </a:r>
                <a:r>
                  <a:rPr lang="en-US" b="1" dirty="0"/>
                  <a:t> :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𝑴𝑭</m:t>
                        </m:r>
                      </m:num>
                      <m:den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𝒅</m:t>
                        </m:r>
                        <m:d>
                          <m:d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𝑴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𝜟</m:t>
                            </m:r>
                          </m:e>
                        </m:d>
                      </m:den>
                    </m:f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endParaRPr lang="en-US" b="1" i="1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 panose="02040503050406030204" pitchFamily="18" charset="0"/>
                        </a:rPr>
                        <m:t>⇔</m:t>
                      </m:r>
                      <m:rad>
                        <m:radPr>
                          <m:degHide m:val="on"/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𝟒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e>
                            <m:sup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rad>
                      <m:r>
                        <a:rPr lang="en-US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𝟐</m:t>
                      </m:r>
                      <m:d>
                        <m:dPr>
                          <m:begChr m:val="|"/>
                          <m:endChr m:val="|"/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</m:oMath>
                  </m:oMathPara>
                </a14:m>
                <a:endParaRPr lang="en-US" b="1" dirty="0"/>
              </a:p>
              <a:p>
                <a:pPr marL="0" indent="0">
                  <a:buNone/>
                </a:pPr>
                <a:r>
                  <a:rPr lang="en-US" b="1" dirty="0"/>
                  <a:t>            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⇔</m:t>
                    </m:r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𝟒</m:t>
                            </m:r>
                          </m:e>
                        </m:d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𝟒</m:t>
                    </m:r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d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en-US" b="1" dirty="0"/>
              </a:p>
              <a:p>
                <a:pPr marL="0" indent="0">
                  <a:buNone/>
                </a:pPr>
                <a:r>
                  <a:rPr lang="en-US" b="1" dirty="0"/>
                  <a:t>            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⇔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𝟑</m:t>
                    </m:r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𝟏𝟐</m:t>
                    </m:r>
                  </m:oMath>
                </a14:m>
                <a:endParaRPr lang="en-US" b="1" dirty="0"/>
              </a:p>
              <a:p>
                <a:pPr marL="0" indent="0">
                  <a:buNone/>
                </a:pPr>
                <a:r>
                  <a:rPr lang="en-US" b="1" dirty="0"/>
                  <a:t>            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⇔</m:t>
                    </m:r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r>
                      <a:rPr lang="en-US" b="1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sup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𝟏𝟐</m:t>
                        </m:r>
                      </m:den>
                    </m:f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b="1" dirty="0"/>
                  <a:t>.</a:t>
                </a:r>
              </a:p>
              <a:p>
                <a:r>
                  <a:rPr lang="en-US" b="1" dirty="0" err="1"/>
                  <a:t>Vậy</a:t>
                </a:r>
                <a:r>
                  <a:rPr lang="en-US" b="1" dirty="0"/>
                  <a:t> </a:t>
                </a:r>
                <a:r>
                  <a:rPr lang="en-US" b="1" dirty="0" err="1"/>
                  <a:t>đường</a:t>
                </a:r>
                <a:r>
                  <a:rPr lang="en-US" b="1" dirty="0"/>
                  <a:t> conic </a:t>
                </a:r>
                <a:r>
                  <a:rPr lang="en-US" b="1" dirty="0" err="1"/>
                  <a:t>có</a:t>
                </a:r>
                <a:r>
                  <a:rPr lang="en-US" b="1" dirty="0"/>
                  <a:t> </a:t>
                </a:r>
                <a:r>
                  <a:rPr lang="en-US" b="1" dirty="0" err="1"/>
                  <a:t>phương</a:t>
                </a:r>
                <a:r>
                  <a:rPr lang="en-US" b="1" dirty="0"/>
                  <a:t> </a:t>
                </a:r>
                <a:r>
                  <a:rPr lang="en-US" b="1" dirty="0" err="1"/>
                  <a:t>trình</a:t>
                </a:r>
                <a:r>
                  <a:rPr lang="en-US" b="1" dirty="0"/>
                  <a:t> </a:t>
                </a:r>
                <a:r>
                  <a:rPr lang="en-US" b="1" dirty="0" err="1"/>
                  <a:t>là</a:t>
                </a:r>
                <a:r>
                  <a:rPr lang="en-US" b="1" dirty="0"/>
                  <a:t> </a:t>
                </a:r>
              </a:p>
              <a:p>
                <a:pPr marL="0" indent="0">
                  <a:buNone/>
                </a:pPr>
                <a:r>
                  <a:rPr lang="en-US" b="1" dirty="0"/>
                  <a:t>               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r>
                      <a:rPr lang="en-US" b="1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sup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𝟏𝟐</m:t>
                        </m:r>
                      </m:den>
                    </m:f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.</a:t>
                </a: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84428" y="4191000"/>
                <a:ext cx="11490864" cy="9228140"/>
              </a:xfrm>
              <a:prstGeom prst="rect">
                <a:avLst/>
              </a:prstGeom>
              <a:blipFill>
                <a:blip r:embed="rId3"/>
                <a:stretch>
                  <a:fillRect l="-2173" t="-2178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>
            <a:extLst>
              <a:ext uri="{FF2B5EF4-FFF2-40B4-BE49-F238E27FC236}">
                <a16:creationId xmlns:a16="http://schemas.microsoft.com/office/drawing/2014/main" id="{15DF4F94-1B45-4C0B-A61E-AB8040CF8B59}"/>
              </a:ext>
            </a:extLst>
          </p:cNvPr>
          <p:cNvGrpSpPr/>
          <p:nvPr/>
        </p:nvGrpSpPr>
        <p:grpSpPr>
          <a:xfrm>
            <a:off x="2057400" y="5334000"/>
            <a:ext cx="3962400" cy="1340519"/>
            <a:chOff x="31572" y="60276"/>
            <a:chExt cx="1196628" cy="197828"/>
          </a:xfrm>
        </p:grpSpPr>
        <p:sp>
          <p:nvSpPr>
            <p:cNvPr id="11" name="Arrow: Pentagon 10">
              <a:extLst>
                <a:ext uri="{FF2B5EF4-FFF2-40B4-BE49-F238E27FC236}">
                  <a16:creationId xmlns:a16="http://schemas.microsoft.com/office/drawing/2014/main" id="{213B9176-0925-4482-8B03-AA1FB22C8E45}"/>
                </a:ext>
              </a:extLst>
            </p:cNvPr>
            <p:cNvSpPr/>
            <p:nvPr/>
          </p:nvSpPr>
          <p:spPr>
            <a:xfrm>
              <a:off x="204585" y="62042"/>
              <a:ext cx="1023615" cy="196062"/>
            </a:xfrm>
            <a:prstGeom prst="homePlate">
              <a:avLst/>
            </a:prstGeom>
            <a:solidFill>
              <a:srgbClr val="FCFFEF"/>
            </a:solidFill>
            <a:ln w="12700" cap="flat" cmpd="sng" algn="ctr">
              <a:solidFill>
                <a:srgbClr val="ED7D31">
                  <a:lumMod val="20000"/>
                  <a:lumOff val="8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Calibri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Arrow: Chevron 11">
              <a:extLst>
                <a:ext uri="{FF2B5EF4-FFF2-40B4-BE49-F238E27FC236}">
                  <a16:creationId xmlns:a16="http://schemas.microsoft.com/office/drawing/2014/main" id="{30CDBA7F-BA63-4963-8E6F-230478478826}"/>
                </a:ext>
              </a:extLst>
            </p:cNvPr>
            <p:cNvSpPr/>
            <p:nvPr/>
          </p:nvSpPr>
          <p:spPr>
            <a:xfrm>
              <a:off x="31572" y="60341"/>
              <a:ext cx="162630" cy="196062"/>
            </a:xfrm>
            <a:prstGeom prst="chevron">
              <a:avLst/>
            </a:prstGeom>
            <a:solidFill>
              <a:srgbClr val="4472C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Arrow: Chevron 12">
              <a:extLst>
                <a:ext uri="{FF2B5EF4-FFF2-40B4-BE49-F238E27FC236}">
                  <a16:creationId xmlns:a16="http://schemas.microsoft.com/office/drawing/2014/main" id="{DD1BCD12-845F-48FA-A124-827956EAA834}"/>
                </a:ext>
              </a:extLst>
            </p:cNvPr>
            <p:cNvSpPr/>
            <p:nvPr/>
          </p:nvSpPr>
          <p:spPr>
            <a:xfrm>
              <a:off x="116273" y="60276"/>
              <a:ext cx="176766" cy="196062"/>
            </a:xfrm>
            <a:prstGeom prst="chevron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3FBD2EBF-B0C4-4BB5-B319-3AEB7B8B8A4E}"/>
              </a:ext>
            </a:extLst>
          </p:cNvPr>
          <p:cNvSpPr txBox="1"/>
          <p:nvPr/>
        </p:nvSpPr>
        <p:spPr>
          <a:xfrm flipH="1">
            <a:off x="3160762" y="5621249"/>
            <a:ext cx="44500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Ví</a:t>
            </a:r>
            <a:r>
              <a:rPr lang="en-US" sz="48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dụ</a:t>
            </a:r>
            <a:r>
              <a:rPr lang="en-US" sz="48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</a:t>
            </a:r>
            <a:r>
              <a:rPr lang="en-US" sz="48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E086080-5784-4E0B-B736-8F54332DD16E}"/>
                  </a:ext>
                </a:extLst>
              </p:cNvPr>
              <p:cNvSpPr txBox="1"/>
              <p:nvPr/>
            </p:nvSpPr>
            <p:spPr>
              <a:xfrm flipH="1">
                <a:off x="1290148" y="7068233"/>
                <a:ext cx="10716603" cy="30469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Lập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</a:t>
                </a:r>
                <a:r>
                  <a:rPr lang="vi-VN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ươ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đ</a:t>
                </a:r>
                <a:r>
                  <a:rPr lang="vi-VN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ường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onic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biết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sai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800" b="1" i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tiêu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latin typeface="Cambria Math" panose="02040503050406030204" pitchFamily="18" charset="0"/>
                      </a:rPr>
                      <m:t>𝑭</m:t>
                    </m:r>
                    <m:r>
                      <a:rPr lang="en-US" sz="4800" b="1" i="1" smtClean="0">
                        <a:latin typeface="Cambria Math" panose="02040503050406030204" pitchFamily="18" charset="0"/>
                      </a:rPr>
                      <m:t>( </m:t>
                    </m:r>
                    <m:r>
                      <a:rPr lang="en-US" sz="4800" b="1" i="1" smtClean="0"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sz="4800" b="1" i="1" smtClean="0">
                        <a:latin typeface="Cambria Math" panose="02040503050406030204" pitchFamily="18" charset="0"/>
                      </a:rPr>
                      <m:t> ;</m:t>
                    </m:r>
                    <m:r>
                      <a:rPr lang="en-US" sz="4800" b="1" i="1" smtClean="0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4800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đ</a:t>
                </a:r>
                <a:r>
                  <a:rPr lang="vi-VN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ường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</a:t>
                </a:r>
                <a:r>
                  <a:rPr lang="vi-VN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ươ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ứng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: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∆:</m:t>
                    </m:r>
                    <m:r>
                      <a:rPr lang="en-US" sz="4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a:rPr lang="en-US" sz="4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sz="4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  <m:r>
                      <a:rPr lang="en-US" sz="4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4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  <m:r>
                      <a:rPr lang="en-US" sz="4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E086080-5784-4E0B-B736-8F54332DD1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290148" y="7068233"/>
                <a:ext cx="10716603" cy="3046988"/>
              </a:xfrm>
              <a:prstGeom prst="rect">
                <a:avLst/>
              </a:prstGeom>
              <a:blipFill>
                <a:blip r:embed="rId4"/>
                <a:stretch>
                  <a:fillRect l="-2617" t="-4600" r="-1934" b="-94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754028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9" grpId="0" animBg="1"/>
      <p:bldP spid="7" grpId="0" animBg="1"/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708C62C3-3138-4092-86C2-85A1567C6E78}"/>
              </a:ext>
            </a:extLst>
          </p:cNvPr>
          <p:cNvGrpSpPr/>
          <p:nvPr/>
        </p:nvGrpSpPr>
        <p:grpSpPr>
          <a:xfrm>
            <a:off x="787936" y="1905000"/>
            <a:ext cx="22808128" cy="11548770"/>
            <a:chOff x="1447799" y="1793812"/>
            <a:chExt cx="22808128" cy="11548770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E17C9077-2F0E-4830-9CBB-2CF87E745444}"/>
                </a:ext>
              </a:extLst>
            </p:cNvPr>
            <p:cNvGrpSpPr/>
            <p:nvPr/>
          </p:nvGrpSpPr>
          <p:grpSpPr>
            <a:xfrm>
              <a:off x="1447799" y="1793812"/>
              <a:ext cx="22808128" cy="11548770"/>
              <a:chOff x="1447799" y="1793812"/>
              <a:chExt cx="22808128" cy="11548770"/>
            </a:xfrm>
          </p:grpSpPr>
          <p:grpSp>
            <p:nvGrpSpPr>
              <p:cNvPr id="69" name="Group 68"/>
              <p:cNvGrpSpPr/>
              <p:nvPr/>
            </p:nvGrpSpPr>
            <p:grpSpPr>
              <a:xfrm>
                <a:off x="1575873" y="1797127"/>
                <a:ext cx="22680054" cy="11545455"/>
                <a:chOff x="-3538955" y="3448230"/>
                <a:chExt cx="22680054" cy="11545455"/>
              </a:xfrm>
            </p:grpSpPr>
            <p:sp>
              <p:nvSpPr>
                <p:cNvPr id="70" name="Right Triangle 69"/>
                <p:cNvSpPr/>
                <p:nvPr/>
              </p:nvSpPr>
              <p:spPr>
                <a:xfrm flipH="1">
                  <a:off x="8958821" y="3486542"/>
                  <a:ext cx="193377" cy="212342"/>
                </a:xfrm>
                <a:prstGeom prst="rtTriangle">
                  <a:avLst/>
                </a:prstGeom>
                <a:solidFill>
                  <a:schemeClr val="accent5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71" name="Group 70"/>
                <p:cNvGrpSpPr/>
                <p:nvPr/>
              </p:nvGrpSpPr>
              <p:grpSpPr>
                <a:xfrm>
                  <a:off x="-3538955" y="3448230"/>
                  <a:ext cx="22680054" cy="11545455"/>
                  <a:chOff x="-3538955" y="3448230"/>
                  <a:chExt cx="22680054" cy="11545455"/>
                </a:xfrm>
              </p:grpSpPr>
              <p:sp>
                <p:nvSpPr>
                  <p:cNvPr id="72" name="Rounded Rectangle 71"/>
                  <p:cNvSpPr/>
                  <p:nvPr/>
                </p:nvSpPr>
                <p:spPr>
                  <a:xfrm>
                    <a:off x="-3538955" y="3463899"/>
                    <a:ext cx="22680054" cy="11529786"/>
                  </a:xfrm>
                  <a:prstGeom prst="roundRect">
                    <a:avLst>
                      <a:gd name="adj" fmla="val 2127"/>
                    </a:avLst>
                  </a:prstGeom>
                  <a:solidFill>
                    <a:schemeClr val="bg1"/>
                  </a:solidFill>
                  <a:ln w="28575">
                    <a:solidFill>
                      <a:srgbClr val="0999C8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36000" tIns="18000" rIns="36000" bIns="18000" rtlCol="0" anchor="ctr"/>
                  <a:lstStyle/>
                  <a:p>
                    <a:pPr algn="ctr"/>
                    <a:endParaRPr lang="en-US" sz="4600" dirty="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73" name="TextBox 72"/>
                  <p:cNvSpPr txBox="1"/>
                  <p:nvPr/>
                </p:nvSpPr>
                <p:spPr>
                  <a:xfrm>
                    <a:off x="5759299" y="3448230"/>
                    <a:ext cx="3890809" cy="92333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 fontAlgn="auto">
                      <a:spcBef>
                        <a:spcPct val="50000"/>
                      </a:spcBef>
                      <a:spcAft>
                        <a:spcPts val="0"/>
                      </a:spcAft>
                      <a:defRPr/>
                    </a:pPr>
                    <a:r>
                      <a:rPr lang="en-US" sz="5400" b="1" cap="all" dirty="0">
                        <a:ln w="0"/>
                        <a:solidFill>
                          <a:schemeClr val="bg1"/>
                        </a:solidFill>
                        <a:effectLst>
                          <a:reflection blurRad="12700" stA="50000" endPos="50000" dist="5000" dir="5400000" sy="-100000" rotWithShape="0"/>
                        </a:effectLst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CHƯƠNG I</a:t>
                    </a:r>
                  </a:p>
                </p:txBody>
              </p:sp>
            </p:grpSp>
          </p:grpSp>
          <p:sp>
            <p:nvSpPr>
              <p:cNvPr id="74" name="Right Triangle 73"/>
              <p:cNvSpPr/>
              <p:nvPr/>
            </p:nvSpPr>
            <p:spPr>
              <a:xfrm flipH="1">
                <a:off x="7921388" y="1793819"/>
                <a:ext cx="193377" cy="212342"/>
              </a:xfrm>
              <a:prstGeom prst="rtTriangle">
                <a:avLst/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Round Same Side Corner Rectangle 95"/>
              <p:cNvSpPr/>
              <p:nvPr/>
            </p:nvSpPr>
            <p:spPr>
              <a:xfrm flipV="1">
                <a:off x="8114764" y="1793812"/>
                <a:ext cx="12791489" cy="1251937"/>
              </a:xfrm>
              <a:prstGeom prst="round2SameRect">
                <a:avLst>
                  <a:gd name="adj1" fmla="val 6458"/>
                  <a:gd name="adj2" fmla="val 0"/>
                </a:avLst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TextBox 97"/>
              <p:cNvSpPr txBox="1"/>
              <p:nvPr/>
            </p:nvSpPr>
            <p:spPr>
              <a:xfrm>
                <a:off x="8242838" y="1899690"/>
                <a:ext cx="13535445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>
                    <a:solidFill>
                      <a:srgbClr val="C00000"/>
                    </a:solidFill>
                    <a:latin typeface="+mj-lt"/>
                  </a:rPr>
                  <a:t>CHUYÊN ĐỀ 3: BA Đ</a:t>
                </a:r>
                <a:r>
                  <a:rPr lang="vi-VN" sz="4800" b="1" dirty="0">
                    <a:solidFill>
                      <a:srgbClr val="C00000"/>
                    </a:solidFill>
                    <a:latin typeface="+mj-lt"/>
                  </a:rPr>
                  <a:t>ƯỜNG</a:t>
                </a:r>
                <a:r>
                  <a:rPr lang="en-US" sz="4800" b="1" dirty="0">
                    <a:solidFill>
                      <a:srgbClr val="C00000"/>
                    </a:solidFill>
                    <a:latin typeface="+mj-lt"/>
                  </a:rPr>
                  <a:t> CONIC VÀ ỨNG DỤNG</a:t>
                </a:r>
                <a:endParaRPr lang="vi-VN" sz="4800" b="1" dirty="0">
                  <a:solidFill>
                    <a:srgbClr val="C00000"/>
                  </a:solidFill>
                  <a:latin typeface="+mj-lt"/>
                </a:endParaRPr>
              </a:p>
            </p:txBody>
          </p:sp>
          <p:pic>
            <p:nvPicPr>
              <p:cNvPr id="104" name="Picture 53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71230" y="2975075"/>
                <a:ext cx="1495424" cy="14954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7" name="Rectangle 16"/>
              <p:cNvSpPr/>
              <p:nvPr/>
            </p:nvSpPr>
            <p:spPr>
              <a:xfrm>
                <a:off x="7467544" y="4114018"/>
                <a:ext cx="13632086" cy="83322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10" tIns="45705" rIns="91410" bIns="45705" rtlCol="0" anchor="ctr"/>
              <a:lstStyle/>
              <a:p>
                <a:pPr algn="ctr"/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56" name="Group 60"/>
              <p:cNvGrpSpPr/>
              <p:nvPr/>
            </p:nvGrpSpPr>
            <p:grpSpPr>
              <a:xfrm>
                <a:off x="1447800" y="5264651"/>
                <a:ext cx="17577729" cy="1319458"/>
                <a:chOff x="7459670" y="7086600"/>
                <a:chExt cx="17579762" cy="1319610"/>
              </a:xfrm>
            </p:grpSpPr>
            <p:sp>
              <p:nvSpPr>
                <p:cNvPr id="57" name="Rectangle 56"/>
                <p:cNvSpPr/>
                <p:nvPr/>
              </p:nvSpPr>
              <p:spPr>
                <a:xfrm>
                  <a:off x="9189991" y="7397013"/>
                  <a:ext cx="15849441" cy="83109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  <a:defRPr/>
                  </a:pPr>
                  <a:r>
                    <a:rPr lang="en-US" sz="4800" b="1" dirty="0">
                      <a:solidFill>
                        <a:srgbClr val="24245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GIAO CỦA MẶT PHẲNG VỚI MẶT NÓN TRÒN XOAY.</a:t>
                  </a:r>
                </a:p>
              </p:txBody>
            </p:sp>
            <p:grpSp>
              <p:nvGrpSpPr>
                <p:cNvPr id="58" name="Group 26"/>
                <p:cNvGrpSpPr/>
                <p:nvPr/>
              </p:nvGrpSpPr>
              <p:grpSpPr>
                <a:xfrm>
                  <a:off x="7459670" y="7086600"/>
                  <a:ext cx="1392615" cy="1319610"/>
                  <a:chOff x="7459669" y="7543800"/>
                  <a:chExt cx="1381118" cy="1319610"/>
                </a:xfrm>
              </p:grpSpPr>
              <p:sp>
                <p:nvSpPr>
                  <p:cNvPr id="59" name="Isosceles Triangle 44"/>
                  <p:cNvSpPr/>
                  <p:nvPr/>
                </p:nvSpPr>
                <p:spPr>
                  <a:xfrm rot="16200000">
                    <a:off x="7469936" y="7533533"/>
                    <a:ext cx="143688" cy="164221"/>
                  </a:xfrm>
                  <a:custGeom>
                    <a:avLst/>
                    <a:gdLst>
                      <a:gd name="connsiteX0" fmla="*/ 0 w 293725"/>
                      <a:gd name="connsiteY0" fmla="*/ 164224 h 164224"/>
                      <a:gd name="connsiteX1" fmla="*/ 146863 w 293725"/>
                      <a:gd name="connsiteY1" fmla="*/ 0 h 164224"/>
                      <a:gd name="connsiteX2" fmla="*/ 293725 w 293725"/>
                      <a:gd name="connsiteY2" fmla="*/ 164224 h 164224"/>
                      <a:gd name="connsiteX3" fmla="*/ 0 w 293725"/>
                      <a:gd name="connsiteY3" fmla="*/ 164224 h 164224"/>
                      <a:gd name="connsiteX0" fmla="*/ 2363 w 296088"/>
                      <a:gd name="connsiteY0" fmla="*/ 164221 h 164221"/>
                      <a:gd name="connsiteX1" fmla="*/ 0 w 296088"/>
                      <a:gd name="connsiteY1" fmla="*/ 0 h 164221"/>
                      <a:gd name="connsiteX2" fmla="*/ 296088 w 296088"/>
                      <a:gd name="connsiteY2" fmla="*/ 164221 h 164221"/>
                      <a:gd name="connsiteX3" fmla="*/ 2363 w 296088"/>
                      <a:gd name="connsiteY3" fmla="*/ 164221 h 1642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96088" h="164221">
                        <a:moveTo>
                          <a:pt x="2363" y="164221"/>
                        </a:moveTo>
                        <a:cubicBezTo>
                          <a:pt x="1575" y="109481"/>
                          <a:pt x="788" y="54740"/>
                          <a:pt x="0" y="0"/>
                        </a:cubicBezTo>
                        <a:lnTo>
                          <a:pt x="296088" y="164221"/>
                        </a:lnTo>
                        <a:lnTo>
                          <a:pt x="2363" y="164221"/>
                        </a:lnTo>
                        <a:close/>
                      </a:path>
                    </a:pathLst>
                  </a:custGeom>
                  <a:solidFill>
                    <a:schemeClr val="accent5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20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grpSp>
                <p:nvGrpSpPr>
                  <p:cNvPr id="60" name="Group 28"/>
                  <p:cNvGrpSpPr/>
                  <p:nvPr/>
                </p:nvGrpSpPr>
                <p:grpSpPr>
                  <a:xfrm>
                    <a:off x="7469187" y="8032317"/>
                    <a:ext cx="1371600" cy="831093"/>
                    <a:chOff x="7469187" y="8032317"/>
                    <a:chExt cx="1371600" cy="831093"/>
                  </a:xfrm>
                </p:grpSpPr>
                <p:sp>
                  <p:nvSpPr>
                    <p:cNvPr id="61" name="Round Same Side Corner Rectangle 60"/>
                    <p:cNvSpPr/>
                    <p:nvPr/>
                  </p:nvSpPr>
                  <p:spPr>
                    <a:xfrm rot="5400000">
                      <a:off x="7789227" y="7764933"/>
                      <a:ext cx="731520" cy="1371600"/>
                    </a:xfrm>
                    <a:prstGeom prst="round2SameRect">
                      <a:avLst/>
                    </a:prstGeom>
                    <a:solidFill>
                      <a:srgbClr val="135F82"/>
                    </a:solidFill>
                    <a:ln>
                      <a:solidFill>
                        <a:schemeClr val="bg1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3200">
                        <a:solidFill>
                          <a:prstClr val="white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p:txBody>
                </p:sp>
                <p:sp>
                  <p:nvSpPr>
                    <p:cNvPr id="62" name="TextBox 61"/>
                    <p:cNvSpPr txBox="1"/>
                    <p:nvPr/>
                  </p:nvSpPr>
                  <p:spPr>
                    <a:xfrm>
                      <a:off x="7958807" y="8032317"/>
                      <a:ext cx="332237" cy="831093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en-US" sz="4800" b="1" dirty="0">
                          <a:solidFill>
                            <a:prstClr val="white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</a:p>
                  </p:txBody>
                </p:sp>
              </p:grpSp>
            </p:grpSp>
          </p:grpSp>
          <p:grpSp>
            <p:nvGrpSpPr>
              <p:cNvPr id="63" name="Group 67"/>
              <p:cNvGrpSpPr/>
              <p:nvPr/>
            </p:nvGrpSpPr>
            <p:grpSpPr>
              <a:xfrm>
                <a:off x="1447799" y="6778628"/>
                <a:ext cx="19966772" cy="2179076"/>
                <a:chOff x="7459670" y="6488856"/>
                <a:chExt cx="19969081" cy="2179327"/>
              </a:xfrm>
            </p:grpSpPr>
            <p:sp>
              <p:nvSpPr>
                <p:cNvPr id="75" name="Rectangle 74"/>
                <p:cNvSpPr/>
                <p:nvPr/>
              </p:nvSpPr>
              <p:spPr>
                <a:xfrm>
                  <a:off x="9278735" y="6488856"/>
                  <a:ext cx="18150016" cy="83109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None/>
                    <a:defRPr/>
                  </a:pPr>
                  <a:r>
                    <a:rPr lang="en-US" sz="4800" b="1" spc="-150" dirty="0">
                      <a:solidFill>
                        <a:srgbClr val="24245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XÁC ĐỊNH Đ</a:t>
                  </a:r>
                  <a:r>
                    <a:rPr lang="vi-VN" sz="4800" b="1" spc="-150" dirty="0">
                      <a:solidFill>
                        <a:srgbClr val="24245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ƯỜNG</a:t>
                  </a:r>
                  <a:r>
                    <a:rPr lang="en-US" sz="4800" b="1" spc="-150" dirty="0">
                      <a:solidFill>
                        <a:srgbClr val="24245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CONIC THEO TÂM SAI VÀ Đ</a:t>
                  </a:r>
                  <a:r>
                    <a:rPr lang="vi-VN" sz="4800" b="1" spc="-150" dirty="0">
                      <a:solidFill>
                        <a:srgbClr val="24245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ƯỜNG</a:t>
                  </a:r>
                  <a:r>
                    <a:rPr lang="en-US" sz="4800" b="1" spc="-150" dirty="0">
                      <a:solidFill>
                        <a:srgbClr val="24245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CHUẨN</a:t>
                  </a:r>
                  <a:r>
                    <a:rPr lang="en-US" sz="4700" b="1" spc="-150" dirty="0">
                      <a:solidFill>
                        <a:srgbClr val="24245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</a:p>
              </p:txBody>
            </p:sp>
            <p:grpSp>
              <p:nvGrpSpPr>
                <p:cNvPr id="76" name="Group 32"/>
                <p:cNvGrpSpPr/>
                <p:nvPr/>
              </p:nvGrpSpPr>
              <p:grpSpPr>
                <a:xfrm>
                  <a:off x="7459670" y="6670962"/>
                  <a:ext cx="1392615" cy="1997221"/>
                  <a:chOff x="7459669" y="5690267"/>
                  <a:chExt cx="1381118" cy="1997221"/>
                </a:xfrm>
              </p:grpSpPr>
              <p:sp>
                <p:nvSpPr>
                  <p:cNvPr id="77" name="Isosceles Triangle 44"/>
                  <p:cNvSpPr/>
                  <p:nvPr/>
                </p:nvSpPr>
                <p:spPr>
                  <a:xfrm rot="16200000">
                    <a:off x="7469936" y="7533533"/>
                    <a:ext cx="143688" cy="164221"/>
                  </a:xfrm>
                  <a:custGeom>
                    <a:avLst/>
                    <a:gdLst>
                      <a:gd name="connsiteX0" fmla="*/ 0 w 293725"/>
                      <a:gd name="connsiteY0" fmla="*/ 164224 h 164224"/>
                      <a:gd name="connsiteX1" fmla="*/ 146863 w 293725"/>
                      <a:gd name="connsiteY1" fmla="*/ 0 h 164224"/>
                      <a:gd name="connsiteX2" fmla="*/ 293725 w 293725"/>
                      <a:gd name="connsiteY2" fmla="*/ 164224 h 164224"/>
                      <a:gd name="connsiteX3" fmla="*/ 0 w 293725"/>
                      <a:gd name="connsiteY3" fmla="*/ 164224 h 164224"/>
                      <a:gd name="connsiteX0" fmla="*/ 2363 w 296088"/>
                      <a:gd name="connsiteY0" fmla="*/ 164221 h 164221"/>
                      <a:gd name="connsiteX1" fmla="*/ 0 w 296088"/>
                      <a:gd name="connsiteY1" fmla="*/ 0 h 164221"/>
                      <a:gd name="connsiteX2" fmla="*/ 296088 w 296088"/>
                      <a:gd name="connsiteY2" fmla="*/ 164221 h 164221"/>
                      <a:gd name="connsiteX3" fmla="*/ 2363 w 296088"/>
                      <a:gd name="connsiteY3" fmla="*/ 164221 h 1642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96088" h="164221">
                        <a:moveTo>
                          <a:pt x="2363" y="164221"/>
                        </a:moveTo>
                        <a:cubicBezTo>
                          <a:pt x="1575" y="109481"/>
                          <a:pt x="788" y="54740"/>
                          <a:pt x="0" y="0"/>
                        </a:cubicBezTo>
                        <a:lnTo>
                          <a:pt x="296088" y="164221"/>
                        </a:lnTo>
                        <a:lnTo>
                          <a:pt x="2363" y="164221"/>
                        </a:lnTo>
                        <a:close/>
                      </a:path>
                    </a:pathLst>
                  </a:custGeom>
                  <a:solidFill>
                    <a:schemeClr val="accent5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20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grpSp>
                <p:nvGrpSpPr>
                  <p:cNvPr id="78" name="Group 41"/>
                  <p:cNvGrpSpPr/>
                  <p:nvPr/>
                </p:nvGrpSpPr>
                <p:grpSpPr>
                  <a:xfrm>
                    <a:off x="7469187" y="5690267"/>
                    <a:ext cx="1371600" cy="864778"/>
                    <a:chOff x="7469187" y="5690267"/>
                    <a:chExt cx="1371600" cy="864778"/>
                  </a:xfrm>
                </p:grpSpPr>
                <p:sp>
                  <p:nvSpPr>
                    <p:cNvPr id="79" name="Round Same Side Corner Rectangle 78"/>
                    <p:cNvSpPr/>
                    <p:nvPr/>
                  </p:nvSpPr>
                  <p:spPr>
                    <a:xfrm rot="5400000">
                      <a:off x="7789227" y="5370227"/>
                      <a:ext cx="731520" cy="1371600"/>
                    </a:xfrm>
                    <a:prstGeom prst="round2SameRect">
                      <a:avLst/>
                    </a:prstGeom>
                    <a:solidFill>
                      <a:srgbClr val="135F82"/>
                    </a:solidFill>
                    <a:ln>
                      <a:solidFill>
                        <a:schemeClr val="bg1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3200">
                        <a:solidFill>
                          <a:prstClr val="white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p:txBody>
                </p:sp>
                <p:sp>
                  <p:nvSpPr>
                    <p:cNvPr id="80" name="TextBox 79"/>
                    <p:cNvSpPr txBox="1"/>
                    <p:nvPr/>
                  </p:nvSpPr>
                  <p:spPr>
                    <a:xfrm>
                      <a:off x="7958806" y="5723953"/>
                      <a:ext cx="507513" cy="83109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en-US" sz="4800" b="1" dirty="0">
                          <a:solidFill>
                            <a:prstClr val="white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</a:p>
                  </p:txBody>
                </p:sp>
              </p:grpSp>
            </p:grpSp>
          </p:grpSp>
          <p:grpSp>
            <p:nvGrpSpPr>
              <p:cNvPr id="83" name="Group 44"/>
              <p:cNvGrpSpPr/>
              <p:nvPr/>
            </p:nvGrpSpPr>
            <p:grpSpPr>
              <a:xfrm>
                <a:off x="1447802" y="11125200"/>
                <a:ext cx="1014915" cy="852829"/>
                <a:chOff x="7459669" y="7543800"/>
                <a:chExt cx="1006652" cy="852928"/>
              </a:xfrm>
            </p:grpSpPr>
            <p:sp>
              <p:nvSpPr>
                <p:cNvPr id="84" name="Isosceles Triangle 44"/>
                <p:cNvSpPr/>
                <p:nvPr/>
              </p:nvSpPr>
              <p:spPr>
                <a:xfrm rot="16200000">
                  <a:off x="7469936" y="7533533"/>
                  <a:ext cx="143688" cy="164221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chemeClr val="accent5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7" name="TextBox 86"/>
                <p:cNvSpPr txBox="1"/>
                <p:nvPr/>
              </p:nvSpPr>
              <p:spPr>
                <a:xfrm>
                  <a:off x="7958808" y="7688760"/>
                  <a:ext cx="507513" cy="70796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4</a:t>
                  </a:r>
                  <a:endParaRPr lang="en-US" sz="40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sp>
            <p:nvSpPr>
              <p:cNvPr id="91" name="TextBox 90"/>
              <p:cNvSpPr txBox="1"/>
              <p:nvPr/>
            </p:nvSpPr>
            <p:spPr>
              <a:xfrm>
                <a:off x="4024258" y="6486123"/>
                <a:ext cx="184730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49" name="Group 32"/>
              <p:cNvGrpSpPr/>
              <p:nvPr/>
            </p:nvGrpSpPr>
            <p:grpSpPr>
              <a:xfrm>
                <a:off x="1447801" y="9982203"/>
                <a:ext cx="1014914" cy="889486"/>
                <a:chOff x="7459669" y="7543800"/>
                <a:chExt cx="1301367" cy="889588"/>
              </a:xfrm>
            </p:grpSpPr>
            <p:sp>
              <p:nvSpPr>
                <p:cNvPr id="50" name="Isosceles Triangle 44"/>
                <p:cNvSpPr/>
                <p:nvPr/>
              </p:nvSpPr>
              <p:spPr>
                <a:xfrm rot="16200000">
                  <a:off x="7469936" y="7533533"/>
                  <a:ext cx="143688" cy="164221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chemeClr val="accent5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3" name="TextBox 52"/>
                <p:cNvSpPr txBox="1"/>
                <p:nvPr/>
              </p:nvSpPr>
              <p:spPr>
                <a:xfrm>
                  <a:off x="8104939" y="7725421"/>
                  <a:ext cx="656097" cy="70796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3</a:t>
                  </a:r>
                </a:p>
              </p:txBody>
            </p:sp>
          </p:grpSp>
          <p:sp>
            <p:nvSpPr>
              <p:cNvPr id="65" name="Isosceles Triangle 44"/>
              <p:cNvSpPr/>
              <p:nvPr/>
            </p:nvSpPr>
            <p:spPr>
              <a:xfrm rot="16200000">
                <a:off x="1458750" y="12246881"/>
                <a:ext cx="143671" cy="165569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103" name="Google Shape;122;p14">
              <a:extLst>
                <a:ext uri="{FF2B5EF4-FFF2-40B4-BE49-F238E27FC236}">
                  <a16:creationId xmlns:a16="http://schemas.microsoft.com/office/drawing/2014/main" id="{FAF7E6E7-D68E-4774-9801-54F6529B128E}"/>
                </a:ext>
              </a:extLst>
            </p:cNvPr>
            <p:cNvSpPr/>
            <p:nvPr/>
          </p:nvSpPr>
          <p:spPr>
            <a:xfrm>
              <a:off x="3165290" y="3009806"/>
              <a:ext cx="4418523" cy="882637"/>
            </a:xfrm>
            <a:prstGeom prst="rect">
              <a:avLst/>
            </a:prstGeom>
            <a:noFill/>
            <a:ln>
              <a:noFill/>
            </a:ln>
            <a:effectLst>
              <a:outerShdw blurRad="152400" dist="317500" dir="5400000" sx="90000" sy="-19000" rotWithShape="0">
                <a:srgbClr val="000000">
                  <a:alpha val="14901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  <a:scene3d>
                <a:camera prst="orthographicFront"/>
                <a:lightRig rig="threePt" dir="t"/>
              </a:scene3d>
              <a:sp3d prstMaterial="metal"/>
            </a:bodyPr>
            <a:lstStyle/>
            <a:p>
              <a:pPr marL="0" marR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6000" dirty="0">
                  <a:solidFill>
                    <a:srgbClr val="FF0000"/>
                  </a:solidFill>
                  <a:effectLst>
                    <a:glow rad="76200">
                      <a:srgbClr val="FFFF00">
                        <a:alpha val="47000"/>
                      </a:srgbClr>
                    </a:glow>
                    <a:outerShdw blurRad="50800" dist="38100" dir="18900000" algn="bl" rotWithShape="0">
                      <a:srgbClr val="0000CC">
                        <a:alpha val="40000"/>
                      </a:srgbClr>
                    </a:outerShdw>
                  </a:effectLst>
                  <a:latin typeface="Bahnschrift SemiBold SemiConden" panose="020B0502040204020203" pitchFamily="34" charset="0"/>
                  <a:sym typeface="Baumans"/>
                </a:rPr>
                <a:t>      TOÁN</a:t>
              </a:r>
              <a:endParaRPr sz="6000" dirty="0">
                <a:solidFill>
                  <a:srgbClr val="FF0000"/>
                </a:solidFill>
                <a:effectLst>
                  <a:glow rad="76200">
                    <a:srgbClr val="FFFF00">
                      <a:alpha val="47000"/>
                    </a:srgbClr>
                  </a:glow>
                  <a:outerShdw blurRad="50800" dist="38100" dir="18900000" algn="bl" rotWithShape="0">
                    <a:srgbClr val="0000CC">
                      <a:alpha val="40000"/>
                    </a:srgbClr>
                  </a:outerShdw>
                </a:effectLst>
                <a:latin typeface="Bahnschrift SemiBold SemiConden" panose="020B0502040204020203" pitchFamily="34" charset="0"/>
              </a:endParaRPr>
            </a:p>
          </p:txBody>
        </p:sp>
        <p:grpSp>
          <p:nvGrpSpPr>
            <p:cNvPr id="105" name="Group 104">
              <a:extLst>
                <a:ext uri="{FF2B5EF4-FFF2-40B4-BE49-F238E27FC236}">
                  <a16:creationId xmlns:a16="http://schemas.microsoft.com/office/drawing/2014/main" id="{7EC462C3-097E-478F-9154-33220765427C}"/>
                </a:ext>
              </a:extLst>
            </p:cNvPr>
            <p:cNvGrpSpPr/>
            <p:nvPr/>
          </p:nvGrpSpPr>
          <p:grpSpPr>
            <a:xfrm>
              <a:off x="4441592" y="3900043"/>
              <a:ext cx="1316269" cy="1323399"/>
              <a:chOff x="4902568" y="2922072"/>
              <a:chExt cx="1316269" cy="1323399"/>
            </a:xfrm>
          </p:grpSpPr>
          <p:grpSp>
            <p:nvGrpSpPr>
              <p:cNvPr id="106" name="Group 105">
                <a:extLst>
                  <a:ext uri="{FF2B5EF4-FFF2-40B4-BE49-F238E27FC236}">
                    <a16:creationId xmlns:a16="http://schemas.microsoft.com/office/drawing/2014/main" id="{392A2278-170A-49E8-B48D-301797CCDF5E}"/>
                  </a:ext>
                </a:extLst>
              </p:cNvPr>
              <p:cNvGrpSpPr/>
              <p:nvPr/>
            </p:nvGrpSpPr>
            <p:grpSpPr>
              <a:xfrm>
                <a:off x="5015148" y="2971696"/>
                <a:ext cx="1175009" cy="1143519"/>
                <a:chOff x="5015148" y="2971695"/>
                <a:chExt cx="1175009" cy="1143520"/>
              </a:xfrm>
            </p:grpSpPr>
            <p:sp>
              <p:nvSpPr>
                <p:cNvPr id="108" name="Oval 107">
                  <a:extLst>
                    <a:ext uri="{FF2B5EF4-FFF2-40B4-BE49-F238E27FC236}">
                      <a16:creationId xmlns:a16="http://schemas.microsoft.com/office/drawing/2014/main" id="{4E1041DC-D475-450B-91E9-794165D6DE77}"/>
                    </a:ext>
                  </a:extLst>
                </p:cNvPr>
                <p:cNvSpPr/>
                <p:nvPr/>
              </p:nvSpPr>
              <p:spPr>
                <a:xfrm>
                  <a:off x="5015148" y="2971695"/>
                  <a:ext cx="1175009" cy="1143520"/>
                </a:xfrm>
                <a:prstGeom prst="ellipse">
                  <a:avLst/>
                </a:prstGeom>
                <a:solidFill>
                  <a:srgbClr val="FFFF0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Oval 108">
                  <a:extLst>
                    <a:ext uri="{FF2B5EF4-FFF2-40B4-BE49-F238E27FC236}">
                      <a16:creationId xmlns:a16="http://schemas.microsoft.com/office/drawing/2014/main" id="{1BBB2B80-ECD5-421E-A4F7-BBA59D5C9CDF}"/>
                    </a:ext>
                  </a:extLst>
                </p:cNvPr>
                <p:cNvSpPr/>
                <p:nvPr/>
              </p:nvSpPr>
              <p:spPr>
                <a:xfrm>
                  <a:off x="5015148" y="2993775"/>
                  <a:ext cx="1091111" cy="1121440"/>
                </a:xfrm>
                <a:prstGeom prst="ellipse">
                  <a:avLst/>
                </a:prstGeom>
                <a:solidFill>
                  <a:srgbClr val="3333FF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7" name="Google Shape;123;p14">
                <a:extLst>
                  <a:ext uri="{FF2B5EF4-FFF2-40B4-BE49-F238E27FC236}">
                    <a16:creationId xmlns:a16="http://schemas.microsoft.com/office/drawing/2014/main" id="{F38EB064-8955-4FC1-9AF5-C49985002268}"/>
                  </a:ext>
                </a:extLst>
              </p:cNvPr>
              <p:cNvSpPr txBox="1"/>
              <p:nvPr/>
            </p:nvSpPr>
            <p:spPr>
              <a:xfrm>
                <a:off x="4902568" y="2922072"/>
                <a:ext cx="1316269" cy="1323399"/>
              </a:xfrm>
              <a:prstGeom prst="rect">
                <a:avLst/>
              </a:prstGeom>
              <a:noFill/>
              <a:ln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8000" dirty="0">
                    <a:solidFill>
                      <a:schemeClr val="bg1"/>
                    </a:solidFill>
                    <a:latin typeface="Yu Gothic UI Semilight" panose="020B0400000000000000" pitchFamily="34" charset="-128"/>
                    <a:ea typeface="Yu Gothic UI Semilight" panose="020B0400000000000000" pitchFamily="34" charset="-128"/>
                  </a:rPr>
                  <a:t>➉</a:t>
                </a:r>
                <a:endParaRPr sz="8000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1F6311BF-A4CF-4E55-85D0-0A86514BB33B}"/>
              </a:ext>
            </a:extLst>
          </p:cNvPr>
          <p:cNvGrpSpPr/>
          <p:nvPr/>
        </p:nvGrpSpPr>
        <p:grpSpPr>
          <a:xfrm>
            <a:off x="7354010" y="3138103"/>
            <a:ext cx="14998104" cy="2357438"/>
            <a:chOff x="71818" y="108752"/>
            <a:chExt cx="6401228" cy="974456"/>
          </a:xfrm>
        </p:grpSpPr>
        <p:pic>
          <p:nvPicPr>
            <p:cNvPr id="113" name="Picture 112">
              <a:extLst>
                <a:ext uri="{FF2B5EF4-FFF2-40B4-BE49-F238E27FC236}">
                  <a16:creationId xmlns:a16="http://schemas.microsoft.com/office/drawing/2014/main" id="{E248C2BE-8566-4C92-B9DC-0F7EBDD761B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1818" y="147937"/>
              <a:ext cx="6401228" cy="824840"/>
            </a:xfrm>
            <a:prstGeom prst="rect">
              <a:avLst/>
            </a:prstGeom>
          </p:spPr>
        </p:pic>
        <p:sp>
          <p:nvSpPr>
            <p:cNvPr id="114" name="TextBox 321">
              <a:extLst>
                <a:ext uri="{FF2B5EF4-FFF2-40B4-BE49-F238E27FC236}">
                  <a16:creationId xmlns:a16="http://schemas.microsoft.com/office/drawing/2014/main" id="{39A246B9-3D0B-4A2B-A2B0-AD412E909BB4}"/>
                </a:ext>
              </a:extLst>
            </p:cNvPr>
            <p:cNvSpPr txBox="1"/>
            <p:nvPr/>
          </p:nvSpPr>
          <p:spPr>
            <a:xfrm>
              <a:off x="1236809" y="245789"/>
              <a:ext cx="4297585" cy="837419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algn="ctr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5400" b="1" dirty="0">
                  <a:solidFill>
                    <a:srgbClr val="FCFFEF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SỰ THỐNG NHẤT GIỮA BA Đ</a:t>
              </a:r>
              <a:r>
                <a:rPr lang="vi-VN" sz="5400" b="1" dirty="0">
                  <a:solidFill>
                    <a:srgbClr val="FCFFEF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ƯỜNG</a:t>
              </a:r>
              <a:r>
                <a:rPr lang="en-US" sz="5400" b="1" dirty="0">
                  <a:solidFill>
                    <a:srgbClr val="FCFFEF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CONIC</a:t>
              </a:r>
              <a:endParaRPr lang="en-US" sz="5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5" name="TextBox 321">
              <a:extLst>
                <a:ext uri="{FF2B5EF4-FFF2-40B4-BE49-F238E27FC236}">
                  <a16:creationId xmlns:a16="http://schemas.microsoft.com/office/drawing/2014/main" id="{EFE5FD9A-8DAE-41E9-BE5B-4B8636094028}"/>
                </a:ext>
              </a:extLst>
            </p:cNvPr>
            <p:cNvSpPr txBox="1"/>
            <p:nvPr/>
          </p:nvSpPr>
          <p:spPr>
            <a:xfrm>
              <a:off x="366091" y="108752"/>
              <a:ext cx="715323" cy="872484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algn="ctr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6000" b="1" kern="1200" dirty="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scadia Mono" panose="020B0609020000020004" pitchFamily="49" charset="0"/>
                  <a:cs typeface="Times New Roman" panose="02020603050405020304" pitchFamily="18" charset="0"/>
                </a:rPr>
                <a:t>8</a:t>
              </a:r>
              <a:endParaRPr lang="en-US" sz="6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184254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1">
            <a:extLst>
              <a:ext uri="{FF2B5EF4-FFF2-40B4-BE49-F238E27FC236}">
                <a16:creationId xmlns:a16="http://schemas.microsoft.com/office/drawing/2014/main" id="{D87ADF89-46F9-4713-9744-A644701231B8}"/>
              </a:ext>
            </a:extLst>
          </p:cNvPr>
          <p:cNvSpPr txBox="1">
            <a:spLocks/>
          </p:cNvSpPr>
          <p:nvPr/>
        </p:nvSpPr>
        <p:spPr>
          <a:xfrm>
            <a:off x="838200" y="1879600"/>
            <a:ext cx="23164800" cy="27685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pPr marL="0" marR="0" lvl="0" indent="0" algn="l" defTabSz="1828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omaho"/>
              <a:ea typeface="+mj-ea"/>
              <a:cs typeface="+mj-cs"/>
            </a:endParaRPr>
          </a:p>
        </p:txBody>
      </p:sp>
      <p:sp>
        <p:nvSpPr>
          <p:cNvPr id="99" name="Content Placeholder 2">
            <a:extLst>
              <a:ext uri="{FF2B5EF4-FFF2-40B4-BE49-F238E27FC236}">
                <a16:creationId xmlns:a16="http://schemas.microsoft.com/office/drawing/2014/main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838200" y="6557169"/>
            <a:ext cx="11353800" cy="6946107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Khi bay </a:t>
            </a:r>
            <a:r>
              <a:rPr lang="en-US" b="1" dirty="0" err="1"/>
              <a:t>với</a:t>
            </a:r>
            <a:r>
              <a:rPr lang="en-US" b="1" dirty="0"/>
              <a:t> </a:t>
            </a:r>
            <a:r>
              <a:rPr lang="en-US" b="1" dirty="0" err="1"/>
              <a:t>vận</a:t>
            </a:r>
            <a:r>
              <a:rPr lang="en-US" b="1" dirty="0"/>
              <a:t> </a:t>
            </a:r>
            <a:r>
              <a:rPr lang="en-US" b="1" dirty="0" err="1"/>
              <a:t>tốc</a:t>
            </a:r>
            <a:r>
              <a:rPr lang="en-US" b="1" dirty="0"/>
              <a:t> </a:t>
            </a:r>
            <a:r>
              <a:rPr lang="en-US" b="1" dirty="0" err="1"/>
              <a:t>lớn</a:t>
            </a:r>
            <a:r>
              <a:rPr lang="en-US" b="1" dirty="0"/>
              <a:t> </a:t>
            </a:r>
            <a:r>
              <a:rPr lang="en-US" b="1" dirty="0" err="1"/>
              <a:t>hơn</a:t>
            </a:r>
            <a:r>
              <a:rPr lang="en-US" b="1" dirty="0"/>
              <a:t> </a:t>
            </a:r>
            <a:r>
              <a:rPr lang="en-US" b="1" dirty="0" err="1"/>
              <a:t>âm</a:t>
            </a:r>
            <a:r>
              <a:rPr lang="en-US" b="1" dirty="0"/>
              <a:t> </a:t>
            </a:r>
            <a:r>
              <a:rPr lang="en-US" b="1" dirty="0" err="1"/>
              <a:t>thanh</a:t>
            </a:r>
            <a:r>
              <a:rPr lang="en-US" b="1" dirty="0"/>
              <a:t>, </a:t>
            </a:r>
            <a:r>
              <a:rPr lang="en-US" b="1" dirty="0" err="1"/>
              <a:t>máy</a:t>
            </a:r>
            <a:r>
              <a:rPr lang="en-US" b="1" dirty="0"/>
              <a:t> bay </a:t>
            </a:r>
            <a:r>
              <a:rPr lang="en-US" b="1" dirty="0" err="1"/>
              <a:t>sẽ</a:t>
            </a:r>
            <a:r>
              <a:rPr lang="en-US" b="1" dirty="0"/>
              <a:t> </a:t>
            </a:r>
            <a:r>
              <a:rPr lang="en-US" b="1" dirty="0" err="1"/>
              <a:t>tạo</a:t>
            </a:r>
            <a:r>
              <a:rPr lang="en-US" b="1" dirty="0"/>
              <a:t> </a:t>
            </a:r>
            <a:r>
              <a:rPr lang="en-US" b="1" dirty="0" err="1"/>
              <a:t>ra</a:t>
            </a:r>
            <a:r>
              <a:rPr lang="en-US" b="1" dirty="0"/>
              <a:t> </a:t>
            </a:r>
            <a:r>
              <a:rPr lang="en-US" b="1" dirty="0" err="1"/>
              <a:t>một</a:t>
            </a:r>
            <a:r>
              <a:rPr lang="en-US" b="1" dirty="0"/>
              <a:t> </a:t>
            </a:r>
            <a:r>
              <a:rPr lang="en-US" b="1" dirty="0" err="1"/>
              <a:t>làn</a:t>
            </a:r>
            <a:r>
              <a:rPr lang="en-US" b="1" dirty="0"/>
              <a:t> </a:t>
            </a:r>
            <a:r>
              <a:rPr lang="en-US" b="1" dirty="0" err="1"/>
              <a:t>sóng</a:t>
            </a:r>
            <a:r>
              <a:rPr lang="en-US" b="1" dirty="0"/>
              <a:t> </a:t>
            </a:r>
            <a:r>
              <a:rPr lang="en-US" b="1" dirty="0" err="1"/>
              <a:t>âm</a:t>
            </a:r>
            <a:r>
              <a:rPr lang="en-US" b="1" dirty="0"/>
              <a:t> </a:t>
            </a:r>
            <a:r>
              <a:rPr lang="en-US" b="1" dirty="0" err="1"/>
              <a:t>thanh</a:t>
            </a:r>
            <a:r>
              <a:rPr lang="en-US" b="1" dirty="0"/>
              <a:t> </a:t>
            </a:r>
            <a:r>
              <a:rPr lang="en-US" b="1" dirty="0" err="1"/>
              <a:t>hình</a:t>
            </a:r>
            <a:r>
              <a:rPr lang="en-US" b="1" dirty="0"/>
              <a:t> </a:t>
            </a:r>
            <a:r>
              <a:rPr lang="en-US" b="1" dirty="0" err="1"/>
              <a:t>nón</a:t>
            </a:r>
            <a:r>
              <a:rPr lang="en-US" b="1" dirty="0"/>
              <a:t> (</a:t>
            </a:r>
            <a:r>
              <a:rPr lang="en-US" b="1" dirty="0" err="1"/>
              <a:t>nón</a:t>
            </a:r>
            <a:r>
              <a:rPr lang="en-US" b="1" dirty="0"/>
              <a:t> Mach) </a:t>
            </a:r>
            <a:r>
              <a:rPr lang="en-US" b="1" dirty="0" err="1"/>
              <a:t>và</a:t>
            </a:r>
            <a:r>
              <a:rPr lang="en-US" b="1" dirty="0"/>
              <a:t> </a:t>
            </a:r>
            <a:r>
              <a:rPr lang="en-US" b="1" dirty="0" err="1"/>
              <a:t>gây</a:t>
            </a:r>
            <a:r>
              <a:rPr lang="en-US" b="1" dirty="0"/>
              <a:t> </a:t>
            </a:r>
            <a:r>
              <a:rPr lang="en-US" b="1" dirty="0" err="1"/>
              <a:t>tiếng</a:t>
            </a:r>
            <a:r>
              <a:rPr lang="en-US" b="1" dirty="0"/>
              <a:t> </a:t>
            </a:r>
            <a:r>
              <a:rPr lang="en-US" b="1" dirty="0" err="1"/>
              <a:t>ồn</a:t>
            </a:r>
            <a:r>
              <a:rPr lang="en-US" b="1" dirty="0"/>
              <a:t> </a:t>
            </a:r>
            <a:r>
              <a:rPr lang="en-US" b="1" dirty="0" err="1"/>
              <a:t>mạnh</a:t>
            </a:r>
            <a:r>
              <a:rPr lang="en-US" b="1" dirty="0"/>
              <a:t>, </a:t>
            </a:r>
            <a:r>
              <a:rPr lang="en-US" b="1" dirty="0" err="1"/>
              <a:t>gọi</a:t>
            </a:r>
            <a:r>
              <a:rPr lang="en-US" b="1" dirty="0"/>
              <a:t> </a:t>
            </a:r>
            <a:r>
              <a:rPr lang="en-US" b="1" dirty="0" err="1"/>
              <a:t>là</a:t>
            </a:r>
            <a:r>
              <a:rPr lang="en-US" b="1" dirty="0"/>
              <a:t> </a:t>
            </a:r>
            <a:r>
              <a:rPr lang="en-US" b="1" dirty="0" err="1"/>
              <a:t>tiếng</a:t>
            </a:r>
            <a:r>
              <a:rPr lang="en-US" b="1" dirty="0"/>
              <a:t> </a:t>
            </a:r>
            <a:r>
              <a:rPr lang="en-US" b="1" dirty="0" err="1"/>
              <a:t>nổ</a:t>
            </a:r>
            <a:r>
              <a:rPr lang="en-US" b="1" dirty="0"/>
              <a:t> </a:t>
            </a:r>
            <a:r>
              <a:rPr lang="en-US" b="1" dirty="0" err="1"/>
              <a:t>siêu</a:t>
            </a:r>
            <a:r>
              <a:rPr lang="en-US" b="1" dirty="0"/>
              <a:t> </a:t>
            </a:r>
            <a:r>
              <a:rPr lang="en-US" b="1" dirty="0" err="1"/>
              <a:t>thanh</a:t>
            </a:r>
            <a:r>
              <a:rPr lang="en-US" b="1" dirty="0"/>
              <a:t>. Khi </a:t>
            </a:r>
            <a:r>
              <a:rPr lang="en-US" b="1" dirty="0" err="1"/>
              <a:t>máy</a:t>
            </a:r>
            <a:r>
              <a:rPr lang="en-US" b="1" dirty="0"/>
              <a:t> bay </a:t>
            </a:r>
            <a:r>
              <a:rPr lang="en-US" b="1" dirty="0" err="1"/>
              <a:t>bay</a:t>
            </a:r>
            <a:r>
              <a:rPr lang="en-US" b="1" dirty="0"/>
              <a:t> qua, </a:t>
            </a:r>
            <a:r>
              <a:rPr lang="en-US" b="1" dirty="0" err="1"/>
              <a:t>những</a:t>
            </a:r>
            <a:r>
              <a:rPr lang="en-US" b="1" dirty="0"/>
              <a:t> </a:t>
            </a:r>
            <a:r>
              <a:rPr lang="en-US" b="1" dirty="0" err="1"/>
              <a:t>người</a:t>
            </a:r>
            <a:r>
              <a:rPr lang="en-US" b="1" dirty="0"/>
              <a:t> </a:t>
            </a:r>
            <a:r>
              <a:rPr lang="en-US" b="1" dirty="0" err="1"/>
              <a:t>trên</a:t>
            </a:r>
            <a:r>
              <a:rPr lang="en-US" b="1" dirty="0"/>
              <a:t> </a:t>
            </a:r>
            <a:r>
              <a:rPr lang="en-US" b="1" dirty="0" err="1"/>
              <a:t>mặt</a:t>
            </a:r>
            <a:r>
              <a:rPr lang="en-US" b="1" dirty="0"/>
              <a:t> </a:t>
            </a:r>
            <a:r>
              <a:rPr lang="en-US" b="1" dirty="0" err="1"/>
              <a:t>đất</a:t>
            </a:r>
            <a:r>
              <a:rPr lang="en-US" b="1" dirty="0"/>
              <a:t> </a:t>
            </a:r>
            <a:r>
              <a:rPr lang="en-US" b="1" dirty="0" err="1"/>
              <a:t>chịu</a:t>
            </a:r>
            <a:r>
              <a:rPr lang="en-US" b="1" dirty="0"/>
              <a:t> </a:t>
            </a:r>
            <a:r>
              <a:rPr lang="en-US" b="1" dirty="0" err="1"/>
              <a:t>tiếng</a:t>
            </a:r>
            <a:r>
              <a:rPr lang="en-US" b="1" dirty="0"/>
              <a:t> </a:t>
            </a:r>
            <a:r>
              <a:rPr lang="en-US" b="1" dirty="0" err="1"/>
              <a:t>ồn</a:t>
            </a:r>
            <a:r>
              <a:rPr lang="en-US" b="1" dirty="0"/>
              <a:t> </a:t>
            </a:r>
            <a:r>
              <a:rPr lang="en-US" b="1" dirty="0" err="1"/>
              <a:t>mạnh</a:t>
            </a:r>
            <a:r>
              <a:rPr lang="en-US" b="1" dirty="0"/>
              <a:t> </a:t>
            </a:r>
            <a:r>
              <a:rPr lang="en-US" b="1" dirty="0" err="1"/>
              <a:t>cùng</a:t>
            </a:r>
            <a:r>
              <a:rPr lang="en-US" b="1" dirty="0"/>
              <a:t> </a:t>
            </a:r>
            <a:r>
              <a:rPr lang="en-US" b="1" dirty="0" err="1"/>
              <a:t>lúc</a:t>
            </a:r>
            <a:r>
              <a:rPr lang="en-US" b="1" dirty="0"/>
              <a:t>, </a:t>
            </a:r>
            <a:r>
              <a:rPr lang="en-US" b="1" dirty="0" err="1"/>
              <a:t>có</a:t>
            </a:r>
            <a:r>
              <a:rPr lang="en-US" b="1" dirty="0"/>
              <a:t> </a:t>
            </a:r>
            <a:r>
              <a:rPr lang="en-US" b="1" dirty="0" err="1"/>
              <a:t>vị</a:t>
            </a:r>
            <a:r>
              <a:rPr lang="en-US" b="1" dirty="0"/>
              <a:t> </a:t>
            </a:r>
            <a:r>
              <a:rPr lang="en-US" b="1" dirty="0" err="1"/>
              <a:t>trí</a:t>
            </a:r>
            <a:r>
              <a:rPr lang="en-US" b="1" dirty="0"/>
              <a:t> </a:t>
            </a:r>
            <a:r>
              <a:rPr lang="en-US" b="1" dirty="0" err="1"/>
              <a:t>cùng</a:t>
            </a:r>
            <a:r>
              <a:rPr lang="en-US" b="1" dirty="0"/>
              <a:t> </a:t>
            </a:r>
            <a:r>
              <a:rPr lang="en-US" b="1" dirty="0" err="1"/>
              <a:t>nằm</a:t>
            </a:r>
            <a:r>
              <a:rPr lang="en-US" b="1" dirty="0"/>
              <a:t> </a:t>
            </a:r>
            <a:r>
              <a:rPr lang="en-US" b="1" dirty="0" err="1"/>
              <a:t>trên</a:t>
            </a:r>
            <a:r>
              <a:rPr lang="en-US" b="1" dirty="0"/>
              <a:t> </a:t>
            </a:r>
            <a:r>
              <a:rPr lang="en-US" b="1" dirty="0" err="1"/>
              <a:t>một</a:t>
            </a:r>
            <a:r>
              <a:rPr lang="en-US" b="1" dirty="0"/>
              <a:t> </a:t>
            </a:r>
            <a:r>
              <a:rPr lang="en-US" b="1" dirty="0" err="1"/>
              <a:t>nhánh</a:t>
            </a:r>
            <a:r>
              <a:rPr lang="en-US" b="1" dirty="0"/>
              <a:t> </a:t>
            </a:r>
            <a:r>
              <a:rPr lang="en-US" b="1" dirty="0" err="1"/>
              <a:t>hypebol</a:t>
            </a:r>
            <a:r>
              <a:rPr lang="en-US" b="1" dirty="0"/>
              <a:t>. </a:t>
            </a:r>
            <a:r>
              <a:rPr lang="en-US" b="1" dirty="0" err="1"/>
              <a:t>Đề</a:t>
            </a:r>
            <a:r>
              <a:rPr lang="en-US" b="1" dirty="0"/>
              <a:t> </a:t>
            </a:r>
            <a:r>
              <a:rPr lang="en-US" b="1" dirty="0" err="1"/>
              <a:t>giải</a:t>
            </a:r>
            <a:r>
              <a:rPr lang="en-US" b="1" dirty="0"/>
              <a:t> </a:t>
            </a:r>
            <a:r>
              <a:rPr lang="en-US" b="1" dirty="0" err="1"/>
              <a:t>thích</a:t>
            </a:r>
            <a:r>
              <a:rPr lang="en-US" b="1" dirty="0"/>
              <a:t> </a:t>
            </a:r>
            <a:r>
              <a:rPr lang="en-US" b="1" dirty="0" err="1"/>
              <a:t>điều</a:t>
            </a:r>
            <a:r>
              <a:rPr lang="en-US" b="1" dirty="0"/>
              <a:t> </a:t>
            </a:r>
            <a:r>
              <a:rPr lang="en-US" b="1" dirty="0" err="1"/>
              <a:t>này</a:t>
            </a:r>
            <a:r>
              <a:rPr lang="en-US" b="1" dirty="0"/>
              <a:t> ta </a:t>
            </a:r>
            <a:r>
              <a:rPr lang="en-US" b="1" dirty="0" err="1"/>
              <a:t>cần</a:t>
            </a:r>
            <a:r>
              <a:rPr lang="en-US" b="1" dirty="0"/>
              <a:t> </a:t>
            </a:r>
            <a:r>
              <a:rPr lang="en-US" b="1" dirty="0" err="1"/>
              <a:t>tìm</a:t>
            </a:r>
            <a:r>
              <a:rPr lang="en-US" b="1" dirty="0"/>
              <a:t> </a:t>
            </a:r>
            <a:r>
              <a:rPr lang="en-US" b="1" dirty="0" err="1"/>
              <a:t>hiểu</a:t>
            </a:r>
            <a:r>
              <a:rPr lang="en-US" b="1" dirty="0"/>
              <a:t> </a:t>
            </a:r>
            <a:r>
              <a:rPr lang="en-US" b="1" dirty="0" err="1"/>
              <a:t>về</a:t>
            </a:r>
            <a:r>
              <a:rPr lang="en-US" b="1" dirty="0"/>
              <a:t> </a:t>
            </a:r>
            <a:r>
              <a:rPr lang="en-US" b="1" dirty="0" err="1"/>
              <a:t>giao</a:t>
            </a:r>
            <a:r>
              <a:rPr lang="en-US" b="1" dirty="0"/>
              <a:t> </a:t>
            </a:r>
            <a:r>
              <a:rPr lang="en-US" b="1" dirty="0" err="1"/>
              <a:t>của</a:t>
            </a:r>
            <a:r>
              <a:rPr lang="en-US" b="1" dirty="0"/>
              <a:t> </a:t>
            </a:r>
            <a:r>
              <a:rPr lang="en-US" b="1" dirty="0" err="1"/>
              <a:t>một</a:t>
            </a:r>
            <a:r>
              <a:rPr lang="en-US" b="1" dirty="0"/>
              <a:t> </a:t>
            </a:r>
            <a:r>
              <a:rPr lang="en-US" b="1" dirty="0" err="1"/>
              <a:t>mặt</a:t>
            </a:r>
            <a:r>
              <a:rPr lang="en-US" b="1" dirty="0"/>
              <a:t> </a:t>
            </a:r>
            <a:r>
              <a:rPr lang="en-US" b="1" dirty="0" err="1"/>
              <a:t>phẳng</a:t>
            </a:r>
            <a:r>
              <a:rPr lang="en-US" b="1" dirty="0"/>
              <a:t> </a:t>
            </a:r>
            <a:r>
              <a:rPr lang="en-US" b="1" dirty="0" err="1"/>
              <a:t>và</a:t>
            </a:r>
            <a:r>
              <a:rPr lang="en-US" b="1" dirty="0"/>
              <a:t> </a:t>
            </a:r>
            <a:r>
              <a:rPr lang="en-US" b="1" dirty="0" err="1"/>
              <a:t>một</a:t>
            </a:r>
            <a:r>
              <a:rPr lang="en-US" b="1" dirty="0"/>
              <a:t> </a:t>
            </a:r>
            <a:r>
              <a:rPr lang="en-US" b="1" dirty="0" err="1"/>
              <a:t>mặt</a:t>
            </a:r>
            <a:r>
              <a:rPr lang="en-US" b="1" dirty="0"/>
              <a:t> </a:t>
            </a:r>
            <a:r>
              <a:rPr lang="en-US" b="1" dirty="0" err="1"/>
              <a:t>nón</a:t>
            </a:r>
            <a:r>
              <a:rPr lang="en-US" b="1" dirty="0"/>
              <a:t>. 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8B49A2E-2A9D-46FD-AE9C-29462A33F0E6}"/>
              </a:ext>
            </a:extLst>
          </p:cNvPr>
          <p:cNvSpPr txBox="1">
            <a:spLocks/>
          </p:cNvSpPr>
          <p:nvPr/>
        </p:nvSpPr>
        <p:spPr>
          <a:xfrm>
            <a:off x="12621492" y="6473032"/>
            <a:ext cx="11762508" cy="6946107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marR="0" lvl="0" indent="-45720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omaho"/>
              <a:ea typeface="+mn-ea"/>
              <a:cs typeface="+mn-cs"/>
            </a:endParaRP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9C846E5E-9969-43F7-AFC5-9E55DF84AE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3991254"/>
              </p:ext>
            </p:extLst>
          </p:nvPr>
        </p:nvGraphicFramePr>
        <p:xfrm>
          <a:off x="980209" y="1618520"/>
          <a:ext cx="21564600" cy="4297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72400">
                  <a:extLst>
                    <a:ext uri="{9D8B030D-6E8A-4147-A177-3AD203B41FA5}">
                      <a16:colId xmlns:a16="http://schemas.microsoft.com/office/drawing/2014/main" val="3237687154"/>
                    </a:ext>
                  </a:extLst>
                </a:gridCol>
                <a:gridCol w="13792200">
                  <a:extLst>
                    <a:ext uri="{9D8B030D-6E8A-4147-A177-3AD203B41FA5}">
                      <a16:colId xmlns:a16="http://schemas.microsoft.com/office/drawing/2014/main" val="3493089872"/>
                    </a:ext>
                  </a:extLst>
                </a:gridCol>
              </a:tblGrid>
              <a:tr h="3708708">
                <a:tc>
                  <a:txBody>
                    <a:bodyPr/>
                    <a:lstStyle/>
                    <a:p>
                      <a:r>
                        <a:rPr lang="en-US" sz="48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</a:t>
                      </a:r>
                      <a:r>
                        <a:rPr lang="en-US" sz="4800" b="1" dirty="0">
                          <a:solidFill>
                            <a:srgbClr val="38562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800" b="1" dirty="0" err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Thuật</a:t>
                      </a:r>
                      <a:r>
                        <a:rPr lang="en-US" sz="4800" b="1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800" b="1" dirty="0" err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ngữ</a:t>
                      </a:r>
                      <a:r>
                        <a:rPr lang="en-US" sz="4800" b="1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</a:p>
                    <a:p>
                      <a:r>
                        <a:rPr lang="en-US" sz="4800" b="1" kern="1200" dirty="0">
                          <a:solidFill>
                            <a:schemeClr val="lt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800" b="1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* </a:t>
                      </a:r>
                      <a:r>
                        <a:rPr lang="en-US" sz="4800" b="1" kern="12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Đường</a:t>
                      </a:r>
                      <a:r>
                        <a:rPr lang="en-US" sz="4800" b="1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conic </a:t>
                      </a:r>
                    </a:p>
                    <a:p>
                      <a:r>
                        <a:rPr lang="en-US" sz="4800" b="1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* </a:t>
                      </a:r>
                      <a:r>
                        <a:rPr lang="en-US" sz="4800" b="1" kern="12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Đường</a:t>
                      </a:r>
                      <a:r>
                        <a:rPr lang="en-US" sz="4800" b="1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800" b="1" kern="12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chuẩn</a:t>
                      </a:r>
                      <a:r>
                        <a:rPr lang="en-US" sz="4800" b="1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 </a:t>
                      </a:r>
                      <a:r>
                        <a:rPr lang="en-US" sz="4800" b="1" kern="12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tâm</a:t>
                      </a:r>
                      <a:r>
                        <a:rPr lang="en-US" sz="4800" b="1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800" b="1" kern="12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sai</a:t>
                      </a:r>
                      <a:r>
                        <a:rPr lang="en-US" sz="4800" b="1" kern="1200" dirty="0">
                          <a:solidFill>
                            <a:schemeClr val="lt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	</a:t>
                      </a:r>
                      <a:endParaRPr lang="en-US" sz="48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800" b="1" kern="1200" dirty="0" err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Kiến</a:t>
                      </a:r>
                      <a:r>
                        <a:rPr lang="en-US" sz="4800" b="1" kern="1200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800" b="1" kern="1200" dirty="0" err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thức</a:t>
                      </a:r>
                      <a:r>
                        <a:rPr lang="en-US" sz="4800" b="1" kern="1200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 </a:t>
                      </a:r>
                      <a:r>
                        <a:rPr lang="en-US" sz="4800" b="1" kern="1200" dirty="0" err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kỹ</a:t>
                      </a:r>
                      <a:r>
                        <a:rPr lang="en-US" sz="4800" b="1" kern="1200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800" b="1" kern="1200" dirty="0" err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năng</a:t>
                      </a:r>
                      <a:endParaRPr lang="en-US" sz="4800" b="1" kern="1200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marR="0" lvl="0" indent="0" algn="l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800" b="1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* </a:t>
                      </a:r>
                      <a:r>
                        <a:rPr lang="en-US" sz="4800" b="1" kern="12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Nhận</a:t>
                      </a:r>
                      <a:r>
                        <a:rPr lang="en-US" sz="4800" b="1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800" b="1" kern="12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biết</a:t>
                      </a:r>
                      <a:r>
                        <a:rPr lang="en-US" sz="4800" b="1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800" b="1" kern="12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đường</a:t>
                      </a:r>
                      <a:r>
                        <a:rPr lang="en-US" sz="4800" b="1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conic </a:t>
                      </a:r>
                      <a:r>
                        <a:rPr lang="en-US" sz="4800" b="1" kern="12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như</a:t>
                      </a:r>
                      <a:r>
                        <a:rPr lang="en-US" sz="4800" b="1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800" b="1" kern="12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là</a:t>
                      </a:r>
                      <a:r>
                        <a:rPr lang="en-US" sz="4800" b="1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800" b="1" kern="12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giao</a:t>
                      </a:r>
                      <a:r>
                        <a:rPr lang="en-US" sz="4800" b="1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800" b="1" kern="12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của</a:t>
                      </a:r>
                      <a:r>
                        <a:rPr lang="en-US" sz="4800" b="1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800" b="1" kern="12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mặt</a:t>
                      </a:r>
                      <a:r>
                        <a:rPr lang="en-US" sz="4800" b="1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800" b="1" kern="12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phẳng</a:t>
                      </a:r>
                      <a:r>
                        <a:rPr lang="en-US" sz="4800" b="1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800" b="1" kern="12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với</a:t>
                      </a:r>
                      <a:r>
                        <a:rPr lang="en-US" sz="4800" b="1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800" b="1" kern="12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mặt</a:t>
                      </a:r>
                      <a:r>
                        <a:rPr lang="en-US" sz="4800" b="1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800" b="1" kern="12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nón</a:t>
                      </a:r>
                      <a:endParaRPr lang="en-US" sz="4800" b="1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marR="0" lvl="0" indent="0" algn="l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800" b="1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* </a:t>
                      </a:r>
                      <a:r>
                        <a:rPr lang="en-US" sz="4800" b="1" kern="12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Giải</a:t>
                      </a:r>
                      <a:r>
                        <a:rPr lang="en-US" sz="4800" b="1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800" b="1" kern="12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quyết</a:t>
                      </a:r>
                      <a:r>
                        <a:rPr lang="en-US" sz="4800" b="1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800" b="1" kern="12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một</a:t>
                      </a:r>
                      <a:r>
                        <a:rPr lang="en-US" sz="4800" b="1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800" b="1" kern="12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số</a:t>
                      </a:r>
                      <a:r>
                        <a:rPr lang="en-US" sz="4800" b="1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800" b="1" kern="12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vấn</a:t>
                      </a:r>
                      <a:r>
                        <a:rPr lang="en-US" sz="4800" b="1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800" b="1" kern="12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đề</a:t>
                      </a:r>
                      <a:r>
                        <a:rPr lang="en-US" sz="4800" b="1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800" b="1" kern="12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thực</a:t>
                      </a:r>
                      <a:r>
                        <a:rPr lang="en-US" sz="4800" b="1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800" b="1" kern="12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tiễn</a:t>
                      </a:r>
                      <a:r>
                        <a:rPr lang="en-US" sz="4800" b="1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800" b="1" kern="12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gắn</a:t>
                      </a:r>
                      <a:r>
                        <a:rPr lang="en-US" sz="4800" b="1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800" b="1" kern="12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với</a:t>
                      </a:r>
                      <a:r>
                        <a:rPr lang="en-US" sz="4800" b="1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800" b="1" kern="12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ba</a:t>
                      </a:r>
                      <a:r>
                        <a:rPr lang="en-US" sz="4800" b="1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800" b="1" kern="12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đường</a:t>
                      </a:r>
                      <a:r>
                        <a:rPr lang="en-US" sz="4800" b="1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conic</a:t>
                      </a:r>
                      <a:r>
                        <a:rPr lang="en-US" sz="4800" b="1" kern="1200" dirty="0">
                          <a:solidFill>
                            <a:schemeClr val="lt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6099238"/>
                  </a:ext>
                </a:extLst>
              </a:tr>
            </a:tbl>
          </a:graphicData>
        </a:graphic>
      </p:graphicFrame>
      <p:pic>
        <p:nvPicPr>
          <p:cNvPr id="13" name="Picture 12">
            <a:extLst>
              <a:ext uri="{FF2B5EF4-FFF2-40B4-BE49-F238E27FC236}">
                <a16:creationId xmlns:a16="http://schemas.microsoft.com/office/drawing/2014/main" id="{07C71B88-E7B2-4A06-B1A9-A5CD29C95F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56303" y="6308671"/>
            <a:ext cx="8888506" cy="421709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C51B826-6ADC-4723-9350-85C148C5B501}"/>
              </a:ext>
            </a:extLst>
          </p:cNvPr>
          <p:cNvSpPr txBox="1"/>
          <p:nvPr/>
        </p:nvSpPr>
        <p:spPr>
          <a:xfrm>
            <a:off x="12877393" y="10242049"/>
            <a:ext cx="10841997" cy="37087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chemeClr val="accent1">
                    <a:lumMod val="75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Ngoài</a:t>
            </a:r>
            <a:r>
              <a:rPr lang="en-US" sz="4800" b="1" dirty="0">
                <a:solidFill>
                  <a:schemeClr val="accent1">
                    <a:lumMod val="75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chemeClr val="accent1">
                    <a:lumMod val="75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nón</a:t>
            </a:r>
            <a:r>
              <a:rPr lang="en-US" sz="4800" b="1" dirty="0">
                <a:solidFill>
                  <a:schemeClr val="accent1">
                    <a:lumMod val="75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Mach, </a:t>
            </a:r>
            <a:r>
              <a:rPr lang="en-US" sz="4800" b="1" dirty="0" err="1">
                <a:solidFill>
                  <a:schemeClr val="accent1">
                    <a:lumMod val="75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khi</a:t>
            </a:r>
            <a:r>
              <a:rPr lang="en-US" sz="4800" b="1" dirty="0">
                <a:solidFill>
                  <a:schemeClr val="accent1">
                    <a:lumMod val="75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bay </a:t>
            </a:r>
            <a:r>
              <a:rPr lang="en-US" sz="4800" b="1" dirty="0" err="1">
                <a:solidFill>
                  <a:schemeClr val="accent1">
                    <a:lumMod val="75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với</a:t>
            </a:r>
            <a:r>
              <a:rPr lang="en-US" sz="4800" b="1" dirty="0">
                <a:solidFill>
                  <a:schemeClr val="accent1">
                    <a:lumMod val="75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chemeClr val="accent1">
                    <a:lumMod val="75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tốc</a:t>
            </a:r>
            <a:r>
              <a:rPr lang="en-US" sz="4800" b="1" dirty="0">
                <a:solidFill>
                  <a:schemeClr val="accent1">
                    <a:lumMod val="75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chemeClr val="accent1">
                    <a:lumMod val="75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độ</a:t>
            </a:r>
            <a:r>
              <a:rPr lang="en-US" sz="4800" b="1" dirty="0">
                <a:solidFill>
                  <a:schemeClr val="accent1">
                    <a:lumMod val="75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chemeClr val="accent1">
                    <a:lumMod val="75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siêu</a:t>
            </a:r>
            <a:r>
              <a:rPr lang="en-US" sz="4800" b="1" dirty="0">
                <a:solidFill>
                  <a:schemeClr val="accent1">
                    <a:lumMod val="75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chemeClr val="accent1">
                    <a:lumMod val="75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âm</a:t>
            </a:r>
            <a:r>
              <a:rPr lang="en-US" sz="4800" b="1" dirty="0">
                <a:solidFill>
                  <a:schemeClr val="accent1">
                    <a:lumMod val="75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4800" b="1" dirty="0" err="1">
                <a:solidFill>
                  <a:schemeClr val="accent1">
                    <a:lumMod val="75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máy</a:t>
            </a:r>
            <a:r>
              <a:rPr lang="en-US" sz="4800" b="1" dirty="0">
                <a:solidFill>
                  <a:schemeClr val="accent1">
                    <a:lumMod val="75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bay </a:t>
            </a:r>
            <a:r>
              <a:rPr lang="en-US" sz="4800" b="1" dirty="0" err="1">
                <a:solidFill>
                  <a:schemeClr val="accent1">
                    <a:lumMod val="75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còn</a:t>
            </a:r>
            <a:r>
              <a:rPr lang="en-US" sz="4800" b="1" dirty="0">
                <a:solidFill>
                  <a:schemeClr val="accent1">
                    <a:lumMod val="75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chemeClr val="accent1">
                    <a:lumMod val="75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tạo</a:t>
            </a:r>
            <a:r>
              <a:rPr lang="en-US" sz="4800" b="1" dirty="0">
                <a:solidFill>
                  <a:schemeClr val="accent1">
                    <a:lumMod val="75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chemeClr val="accent1">
                    <a:lumMod val="75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</a:t>
            </a:r>
            <a:r>
              <a:rPr lang="en-US" sz="4800" b="1" dirty="0">
                <a:solidFill>
                  <a:schemeClr val="accent1">
                    <a:lumMod val="75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chemeClr val="accent1">
                    <a:lumMod val="75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nón</a:t>
            </a:r>
            <a:r>
              <a:rPr lang="en-US" sz="4800" b="1" dirty="0">
                <a:solidFill>
                  <a:schemeClr val="accent1">
                    <a:lumMod val="75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chemeClr val="accent1">
                    <a:lumMod val="75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hơi</a:t>
            </a:r>
            <a:r>
              <a:rPr lang="en-US" sz="4800" b="1" dirty="0">
                <a:solidFill>
                  <a:schemeClr val="accent1">
                    <a:lumMod val="75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chemeClr val="accent1">
                    <a:lumMod val="75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nước</a:t>
            </a:r>
            <a:r>
              <a:rPr lang="en-US" sz="4800" b="1" dirty="0">
                <a:solidFill>
                  <a:schemeClr val="accent1">
                    <a:lumMod val="75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chemeClr val="accent1">
                    <a:lumMod val="75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mà</a:t>
            </a:r>
            <a:r>
              <a:rPr lang="en-US" sz="4800" b="1" dirty="0">
                <a:solidFill>
                  <a:schemeClr val="accent1">
                    <a:lumMod val="75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ta </a:t>
            </a:r>
            <a:r>
              <a:rPr lang="en-US" sz="4800" b="1" dirty="0" err="1">
                <a:solidFill>
                  <a:schemeClr val="accent1">
                    <a:lumMod val="75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4800" b="1" dirty="0">
                <a:solidFill>
                  <a:schemeClr val="accent1">
                    <a:lumMod val="75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chemeClr val="accent1">
                    <a:lumMod val="75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thể</a:t>
            </a:r>
            <a:r>
              <a:rPr lang="en-US" sz="4800" b="1" dirty="0">
                <a:solidFill>
                  <a:schemeClr val="accent1">
                    <a:lumMod val="75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chemeClr val="accent1">
                    <a:lumMod val="75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quan</a:t>
            </a:r>
            <a:r>
              <a:rPr lang="en-US" sz="4800" b="1" dirty="0">
                <a:solidFill>
                  <a:schemeClr val="accent1">
                    <a:lumMod val="75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chemeClr val="accent1">
                    <a:lumMod val="75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sát</a:t>
            </a:r>
            <a:r>
              <a:rPr lang="en-US" sz="4800" b="1" dirty="0">
                <a:solidFill>
                  <a:schemeClr val="accent1">
                    <a:lumMod val="75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chemeClr val="accent1">
                    <a:lumMod val="75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lang="en-US" sz="4800" b="1" dirty="0">
                <a:solidFill>
                  <a:schemeClr val="accent1">
                    <a:lumMod val="75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25663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1">
            <a:extLst>
              <a:ext uri="{FF2B5EF4-FFF2-40B4-BE49-F238E27FC236}">
                <a16:creationId xmlns:a16="http://schemas.microsoft.com/office/drawing/2014/main" id="{D87ADF89-46F9-4713-9744-A644701231B8}"/>
              </a:ext>
            </a:extLst>
          </p:cNvPr>
          <p:cNvSpPr txBox="1">
            <a:spLocks/>
          </p:cNvSpPr>
          <p:nvPr/>
        </p:nvSpPr>
        <p:spPr>
          <a:xfrm>
            <a:off x="838200" y="1879601"/>
            <a:ext cx="23164800" cy="1397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r>
              <a:rPr lang="en-US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GIAO CỦA MẶT PHẲNG VỚI MẶT NÓN TRÒN XOAY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dirty="0"/>
              <a:t> </a:t>
            </a:r>
          </a:p>
        </p:txBody>
      </p:sp>
      <p:sp>
        <p:nvSpPr>
          <p:cNvPr id="99" name="Content Placeholder 2">
            <a:extLst>
              <a:ext uri="{FF2B5EF4-FFF2-40B4-BE49-F238E27FC236}">
                <a16:creationId xmlns:a16="http://schemas.microsoft.com/office/drawing/2014/main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838200" y="3505200"/>
            <a:ext cx="14706600" cy="10210800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89535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đường</a:t>
            </a:r>
            <a:r>
              <a:rPr lang="en-US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conic </a:t>
            </a:r>
            <a:r>
              <a:rPr lang="en-US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lang="en-US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phát</a:t>
            </a:r>
            <a:r>
              <a:rPr lang="en-US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hiện</a:t>
            </a:r>
            <a:r>
              <a:rPr lang="en-US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nghiên</a:t>
            </a:r>
            <a:r>
              <a:rPr lang="en-US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cứu</a:t>
            </a:r>
            <a:r>
              <a:rPr lang="en-US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từ</a:t>
            </a:r>
            <a:r>
              <a:rPr lang="en-US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hơn</a:t>
            </a:r>
            <a:r>
              <a:rPr lang="en-US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2000 </a:t>
            </a:r>
            <a:r>
              <a:rPr lang="en-US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năm</a:t>
            </a:r>
            <a:r>
              <a:rPr lang="en-US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trước</a:t>
            </a:r>
            <a:r>
              <a:rPr lang="en-US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Menaechmus</a:t>
            </a:r>
            <a:r>
              <a:rPr lang="en-US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en-US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khoảng</a:t>
            </a:r>
            <a:r>
              <a:rPr lang="en-US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380 – 320, TCN) </a:t>
            </a:r>
            <a:r>
              <a:rPr lang="en-US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lang="en-US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</a:t>
            </a:r>
            <a:r>
              <a:rPr lang="en-US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người</a:t>
            </a:r>
            <a:r>
              <a:rPr lang="en-US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đầu</a:t>
            </a:r>
            <a:r>
              <a:rPr lang="en-US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tiên</a:t>
            </a:r>
            <a:r>
              <a:rPr lang="en-US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nghiên</a:t>
            </a:r>
            <a:r>
              <a:rPr lang="en-US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cứu</a:t>
            </a:r>
            <a:r>
              <a:rPr lang="en-US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conic </a:t>
            </a:r>
            <a:r>
              <a:rPr lang="en-US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khi</a:t>
            </a:r>
            <a:r>
              <a:rPr lang="en-US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xét</a:t>
            </a:r>
            <a:r>
              <a:rPr lang="en-US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giao</a:t>
            </a:r>
            <a:r>
              <a:rPr lang="en-US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mặt</a:t>
            </a:r>
            <a:r>
              <a:rPr lang="en-US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phẳng</a:t>
            </a:r>
            <a:r>
              <a:rPr lang="en-US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với</a:t>
            </a:r>
            <a:r>
              <a:rPr lang="en-US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mặt</a:t>
            </a:r>
            <a:r>
              <a:rPr lang="en-US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nón</a:t>
            </a:r>
            <a:r>
              <a:rPr lang="en-US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tròn</a:t>
            </a:r>
            <a:r>
              <a:rPr lang="en-US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xoay</a:t>
            </a:r>
            <a:r>
              <a:rPr lang="en-US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en-US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để</a:t>
            </a:r>
            <a:r>
              <a:rPr lang="en-US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ý </a:t>
            </a:r>
            <a:r>
              <a:rPr lang="en-US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rằng</a:t>
            </a:r>
            <a:r>
              <a:rPr lang="en-US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tiếng</a:t>
            </a:r>
            <a:r>
              <a:rPr lang="en-US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Anh, </a:t>
            </a:r>
            <a:r>
              <a:rPr lang="en-US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từ</a:t>
            </a:r>
            <a:r>
              <a:rPr lang="en-US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cone </a:t>
            </a:r>
            <a:r>
              <a:rPr lang="en-US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nghĩa</a:t>
            </a:r>
            <a:r>
              <a:rPr lang="en-US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mặt</a:t>
            </a:r>
            <a:r>
              <a:rPr lang="en-US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nón</a:t>
            </a:r>
            <a:r>
              <a:rPr lang="en-US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). </a:t>
            </a:r>
            <a:r>
              <a:rPr lang="en-US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Nghiên</a:t>
            </a:r>
            <a:r>
              <a:rPr lang="en-US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cứu</a:t>
            </a:r>
            <a:r>
              <a:rPr lang="en-US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công</a:t>
            </a:r>
            <a:r>
              <a:rPr lang="en-US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phu</a:t>
            </a:r>
            <a:r>
              <a:rPr lang="en-US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nhất</a:t>
            </a:r>
            <a:r>
              <a:rPr lang="en-US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thời</a:t>
            </a:r>
            <a:r>
              <a:rPr lang="en-US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kì</a:t>
            </a:r>
            <a:r>
              <a:rPr lang="en-US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Hy </a:t>
            </a:r>
            <a:r>
              <a:rPr lang="en-US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Lạp</a:t>
            </a:r>
            <a:r>
              <a:rPr lang="en-US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cổ</a:t>
            </a:r>
            <a:r>
              <a:rPr lang="en-US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đại</a:t>
            </a:r>
            <a:r>
              <a:rPr lang="en-US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về</a:t>
            </a:r>
            <a:r>
              <a:rPr lang="en-US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</a:t>
            </a:r>
            <a:r>
              <a:rPr lang="en-US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đường</a:t>
            </a:r>
            <a:r>
              <a:rPr lang="en-US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conic </a:t>
            </a:r>
            <a:r>
              <a:rPr lang="en-US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lang="en-US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thực</a:t>
            </a:r>
            <a:r>
              <a:rPr lang="en-US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hiện</a:t>
            </a:r>
            <a:r>
              <a:rPr lang="en-US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bởi</a:t>
            </a:r>
            <a:r>
              <a:rPr lang="en-US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Apollonius </a:t>
            </a:r>
            <a:r>
              <a:rPr lang="en-US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khoảng</a:t>
            </a:r>
            <a:r>
              <a:rPr lang="en-US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(262 – 190, TCN) qua </a:t>
            </a:r>
            <a:r>
              <a:rPr lang="en-US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bộ</a:t>
            </a:r>
            <a:r>
              <a:rPr lang="en-US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sách</a:t>
            </a:r>
            <a:r>
              <a:rPr lang="en-US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gồm</a:t>
            </a:r>
            <a:r>
              <a:rPr lang="en-US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tám</a:t>
            </a:r>
            <a:r>
              <a:rPr lang="en-US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cuốn</a:t>
            </a:r>
            <a:r>
              <a:rPr lang="en-US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Ông</a:t>
            </a:r>
            <a:r>
              <a:rPr lang="en-US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người</a:t>
            </a:r>
            <a:r>
              <a:rPr lang="en-US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đưa</a:t>
            </a:r>
            <a:r>
              <a:rPr lang="en-US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</a:t>
            </a:r>
            <a:r>
              <a:rPr lang="en-US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từ</a:t>
            </a:r>
            <a:r>
              <a:rPr lang="en-US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elip</a:t>
            </a:r>
            <a:r>
              <a:rPr lang="en-US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parabol</a:t>
            </a:r>
            <a:r>
              <a:rPr lang="en-US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hypebol</a:t>
            </a:r>
            <a:r>
              <a:rPr lang="en-US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thay</a:t>
            </a:r>
            <a:r>
              <a:rPr lang="en-US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vì</a:t>
            </a:r>
            <a:r>
              <a:rPr lang="en-US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cắt</a:t>
            </a:r>
            <a:r>
              <a:rPr lang="en-US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mặt</a:t>
            </a:r>
            <a:r>
              <a:rPr lang="en-US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nón</a:t>
            </a:r>
            <a:r>
              <a:rPr lang="en-US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đơn</a:t>
            </a:r>
            <a:r>
              <a:rPr lang="en-US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(H.3.22) </a:t>
            </a:r>
            <a:r>
              <a:rPr lang="en-US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như</a:t>
            </a:r>
            <a:r>
              <a:rPr lang="en-US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Menaechmus</a:t>
            </a:r>
            <a:r>
              <a:rPr lang="en-US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Apollonius </a:t>
            </a:r>
            <a:r>
              <a:rPr lang="en-US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đã</a:t>
            </a:r>
            <a:r>
              <a:rPr lang="en-US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cắt</a:t>
            </a:r>
            <a:r>
              <a:rPr lang="en-US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nón</a:t>
            </a:r>
            <a:r>
              <a:rPr lang="en-US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đôi</a:t>
            </a:r>
            <a:r>
              <a:rPr lang="en-US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(H.3.23).</a:t>
            </a:r>
            <a:endParaRPr lang="en-US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4"/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8B49A2E-2A9D-46FD-AE9C-29462A33F0E6}"/>
              </a:ext>
            </a:extLst>
          </p:cNvPr>
          <p:cNvSpPr txBox="1">
            <a:spLocks/>
          </p:cNvSpPr>
          <p:nvPr/>
        </p:nvSpPr>
        <p:spPr>
          <a:xfrm>
            <a:off x="15925800" y="3505200"/>
            <a:ext cx="8049491" cy="9913940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C4F0E53-C0DF-4599-8C36-3842C9633C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30600" y="3886200"/>
            <a:ext cx="7315200" cy="72781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816989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1">
            <a:extLst>
              <a:ext uri="{FF2B5EF4-FFF2-40B4-BE49-F238E27FC236}">
                <a16:creationId xmlns:a16="http://schemas.microsoft.com/office/drawing/2014/main" id="{D87ADF89-46F9-4713-9744-A644701231B8}"/>
              </a:ext>
            </a:extLst>
          </p:cNvPr>
          <p:cNvSpPr txBox="1">
            <a:spLocks/>
          </p:cNvSpPr>
          <p:nvPr/>
        </p:nvSpPr>
        <p:spPr>
          <a:xfrm>
            <a:off x="838200" y="1879600"/>
            <a:ext cx="23164800" cy="27685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GIAO CỦA MẶT PHẲNG VỚI MẶT NÓN TRÒN XOAY</a:t>
            </a:r>
            <a:endParaRPr lang="en-US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9" name="Content Placeholder 2">
            <a:extLst>
              <a:ext uri="{FF2B5EF4-FFF2-40B4-BE49-F238E27FC236}">
                <a16:creationId xmlns:a16="http://schemas.microsoft.com/office/drawing/2014/main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838200" y="4716464"/>
            <a:ext cx="14173200" cy="8786812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marR="0" lvl="0" indent="-45720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omaho"/>
              <a:ea typeface="+mn-ea"/>
              <a:cs typeface="+mn-cs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8B49A2E-2A9D-46FD-AE9C-29462A33F0E6}"/>
              </a:ext>
            </a:extLst>
          </p:cNvPr>
          <p:cNvSpPr txBox="1">
            <a:spLocks/>
          </p:cNvSpPr>
          <p:nvPr/>
        </p:nvSpPr>
        <p:spPr>
          <a:xfrm>
            <a:off x="15925800" y="4716464"/>
            <a:ext cx="8049491" cy="8702676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b="1" dirty="0" err="1">
                <a:solidFill>
                  <a:srgbClr val="FF0000"/>
                </a:solidFill>
              </a:rPr>
              <a:t>Nhận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xét</a:t>
            </a:r>
            <a:r>
              <a:rPr lang="en-US" b="1" dirty="0">
                <a:solidFill>
                  <a:srgbClr val="FF0000"/>
                </a:solidFill>
              </a:rPr>
              <a:t> :</a:t>
            </a:r>
          </a:p>
          <a:p>
            <a:pPr lvl="0"/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omaho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36E54BA-A512-4DEC-A867-E1F0EFCB2F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9731" y="4716464"/>
            <a:ext cx="14706600" cy="7119936"/>
          </a:xfrm>
          <a:prstGeom prst="rect">
            <a:avLst/>
          </a:prstGeom>
        </p:spPr>
      </p:pic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4DBEE530-F232-4A8E-99E7-76C3890A84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0174420"/>
              </p:ext>
            </p:extLst>
          </p:nvPr>
        </p:nvGraphicFramePr>
        <p:xfrm>
          <a:off x="16230600" y="6217920"/>
          <a:ext cx="7527364" cy="54378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27364">
                  <a:extLst>
                    <a:ext uri="{9D8B030D-6E8A-4147-A177-3AD203B41FA5}">
                      <a16:colId xmlns:a16="http://schemas.microsoft.com/office/drawing/2014/main" val="1033506686"/>
                    </a:ext>
                  </a:extLst>
                </a:gridCol>
              </a:tblGrid>
              <a:tr h="338328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4800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Giao </a:t>
                      </a:r>
                      <a:r>
                        <a:rPr lang="en-US" sz="4800" kern="1200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của</a:t>
                      </a:r>
                      <a:r>
                        <a:rPr lang="en-US" sz="4800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800" kern="1200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một</a:t>
                      </a:r>
                      <a:r>
                        <a:rPr lang="en-US" sz="4800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800" kern="1200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mặt</a:t>
                      </a:r>
                      <a:r>
                        <a:rPr lang="en-US" sz="4800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800" kern="1200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nón</a:t>
                      </a:r>
                      <a:r>
                        <a:rPr lang="en-US" sz="4800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800" kern="1200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tròn</a:t>
                      </a:r>
                      <a:r>
                        <a:rPr lang="en-US" sz="4800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800" kern="1200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xoay</a:t>
                      </a:r>
                      <a:r>
                        <a:rPr lang="en-US" sz="4800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(H.3.23) </a:t>
                      </a:r>
                      <a:r>
                        <a:rPr lang="en-US" sz="4800" kern="1200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với</a:t>
                      </a:r>
                      <a:r>
                        <a:rPr lang="en-US" sz="4800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800" kern="1200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một</a:t>
                      </a:r>
                      <a:r>
                        <a:rPr lang="en-US" sz="4800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800" kern="1200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mặt</a:t>
                      </a:r>
                      <a:r>
                        <a:rPr lang="en-US" sz="4800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800" kern="1200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phẳng</a:t>
                      </a:r>
                      <a:r>
                        <a:rPr lang="en-US" sz="4800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800" kern="1200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không</a:t>
                      </a:r>
                      <a:r>
                        <a:rPr lang="en-US" sz="4800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800" kern="1200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đi</a:t>
                      </a:r>
                      <a:r>
                        <a:rPr lang="en-US" sz="4800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qua </a:t>
                      </a:r>
                      <a:r>
                        <a:rPr lang="en-US" sz="4800" kern="1200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đỉnh</a:t>
                      </a:r>
                      <a:r>
                        <a:rPr lang="en-US" sz="4800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800" kern="1200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là</a:t>
                      </a:r>
                      <a:r>
                        <a:rPr lang="en-US" sz="4800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800" kern="1200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một</a:t>
                      </a:r>
                      <a:r>
                        <a:rPr lang="en-US" sz="4800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800" kern="1200" dirty="0" err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đường</a:t>
                      </a:r>
                      <a:r>
                        <a:rPr lang="en-US" sz="4800" kern="1200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800" kern="1200" dirty="0" err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tròn</a:t>
                      </a:r>
                      <a:r>
                        <a:rPr lang="en-US" sz="4800" kern="1200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800" kern="1200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hoặc</a:t>
                      </a:r>
                      <a:r>
                        <a:rPr lang="en-US" sz="4800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800" kern="1200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đường</a:t>
                      </a:r>
                      <a:r>
                        <a:rPr lang="en-US" sz="4800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800" kern="1200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conic</a:t>
                      </a:r>
                      <a:r>
                        <a:rPr lang="en-US" sz="4800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</a:t>
                      </a:r>
                      <a:r>
                        <a:rPr lang="en-US" sz="4800" kern="12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</a:t>
                      </a:r>
                      <a:endParaRPr lang="en-US" sz="48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2554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35374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9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1">
            <a:extLst>
              <a:ext uri="{FF2B5EF4-FFF2-40B4-BE49-F238E27FC236}">
                <a16:creationId xmlns:a16="http://schemas.microsoft.com/office/drawing/2014/main" id="{D87ADF89-46F9-4713-9744-A644701231B8}"/>
              </a:ext>
            </a:extLst>
          </p:cNvPr>
          <p:cNvSpPr txBox="1">
            <a:spLocks/>
          </p:cNvSpPr>
          <p:nvPr/>
        </p:nvSpPr>
        <p:spPr>
          <a:xfrm>
            <a:off x="838200" y="1879601"/>
            <a:ext cx="23164800" cy="14732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GIAO CỦA MẶT PHẲNG VỚI MẶT NÓN TRÒN XOAY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9" name="Content Placeholder 2">
            <a:extLst>
              <a:ext uri="{FF2B5EF4-FFF2-40B4-BE49-F238E27FC236}">
                <a16:creationId xmlns:a16="http://schemas.microsoft.com/office/drawing/2014/main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838200" y="3810000"/>
            <a:ext cx="12649200" cy="9693276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Khi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máy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bay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vận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tốc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lớn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hơn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vận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tốc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âm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thanh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bay qua,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tại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thời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điểm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nón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âm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thanh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Mach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giao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với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mặt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đất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coi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như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phẳng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theo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đường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tròn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hay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đường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conic.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Chú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ý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rằng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trên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thực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tế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tiếng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nổ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siêu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thanh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thể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gây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phá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hủy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vùng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trên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mặt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đất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mà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máy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bay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bay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qua. Do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đó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người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ta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quy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định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về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vùng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phép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hoạt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động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loại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máy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bay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này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4114800" marR="0" lvl="4" indent="-457200" algn="l" defTabSz="18288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omaho"/>
              <a:ea typeface="+mn-ea"/>
              <a:cs typeface="+mn-cs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8B49A2E-2A9D-46FD-AE9C-29462A33F0E6}"/>
              </a:ext>
            </a:extLst>
          </p:cNvPr>
          <p:cNvSpPr txBox="1">
            <a:spLocks/>
          </p:cNvSpPr>
          <p:nvPr/>
        </p:nvSpPr>
        <p:spPr>
          <a:xfrm>
            <a:off x="13868400" y="3810000"/>
            <a:ext cx="10106891" cy="9609140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D8D9F82-1F79-4837-B7E3-BE9D997D0E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87945" y="5410199"/>
            <a:ext cx="9067800" cy="6426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6040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9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1">
            <a:extLst>
              <a:ext uri="{FF2B5EF4-FFF2-40B4-BE49-F238E27FC236}">
                <a16:creationId xmlns:a16="http://schemas.microsoft.com/office/drawing/2014/main" id="{D87ADF89-46F9-4713-9744-A644701231B8}"/>
              </a:ext>
            </a:extLst>
          </p:cNvPr>
          <p:cNvSpPr txBox="1">
            <a:spLocks/>
          </p:cNvSpPr>
          <p:nvPr/>
        </p:nvSpPr>
        <p:spPr>
          <a:xfrm>
            <a:off x="838200" y="1879601"/>
            <a:ext cx="23164800" cy="14732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pPr marL="0" marR="0" lvl="0" indent="0" algn="l" defTabSz="18288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GIAO CỦA MẶT PHẲNG VỚI MẶT NÓN TRÒN XOAY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9" name="Content Placeholder 2">
            <a:extLst>
              <a:ext uri="{FF2B5EF4-FFF2-40B4-BE49-F238E27FC236}">
                <a16:creationId xmlns:a16="http://schemas.microsoft.com/office/drawing/2014/main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723900" y="3657600"/>
            <a:ext cx="12649200" cy="10058400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b="1" dirty="0" err="1">
                <a:solidFill>
                  <a:srgbClr val="C4591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Chú</a:t>
            </a:r>
            <a:r>
              <a:rPr lang="en-US" b="1" dirty="0">
                <a:solidFill>
                  <a:srgbClr val="C4591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ý. </a:t>
            </a:r>
            <a:r>
              <a:rPr lang="en-US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Với</a:t>
            </a:r>
            <a:r>
              <a:rPr lang="en-US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kiến</a:t>
            </a:r>
            <a:r>
              <a:rPr lang="en-US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thức</a:t>
            </a:r>
            <a:r>
              <a:rPr lang="en-US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US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học</a:t>
            </a:r>
            <a:r>
              <a:rPr lang="en-US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không</a:t>
            </a:r>
            <a:r>
              <a:rPr lang="en-US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gian</a:t>
            </a:r>
            <a:r>
              <a:rPr lang="en-US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chương</a:t>
            </a:r>
            <a:r>
              <a:rPr lang="en-US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trình</a:t>
            </a:r>
            <a:r>
              <a:rPr lang="en-US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lớp</a:t>
            </a:r>
            <a:r>
              <a:rPr lang="en-US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11, ta </a:t>
            </a:r>
            <a:r>
              <a:rPr lang="en-US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sẽ</a:t>
            </a:r>
            <a:r>
              <a:rPr lang="en-US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thể</a:t>
            </a:r>
            <a:r>
              <a:rPr lang="en-US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biện</a:t>
            </a:r>
            <a:r>
              <a:rPr lang="en-US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luận</a:t>
            </a:r>
            <a:r>
              <a:rPr lang="en-US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chi </a:t>
            </a:r>
            <a:r>
              <a:rPr lang="en-US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tiết</a:t>
            </a:r>
            <a:r>
              <a:rPr lang="en-US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hơn</a:t>
            </a:r>
            <a:r>
              <a:rPr lang="en-US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về</a:t>
            </a:r>
            <a:r>
              <a:rPr lang="en-US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giao</a:t>
            </a:r>
            <a:r>
              <a:rPr lang="en-US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mặt</a:t>
            </a:r>
            <a:r>
              <a:rPr lang="en-US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phẳng</a:t>
            </a:r>
            <a:r>
              <a:rPr lang="en-US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với</a:t>
            </a:r>
            <a:r>
              <a:rPr lang="en-US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mặt</a:t>
            </a:r>
            <a:r>
              <a:rPr lang="en-US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nón</a:t>
            </a:r>
            <a:r>
              <a:rPr lang="en-US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đồng</a:t>
            </a:r>
            <a:r>
              <a:rPr lang="en-US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thời</a:t>
            </a:r>
            <a:r>
              <a:rPr lang="en-US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thấy</a:t>
            </a:r>
            <a:r>
              <a:rPr lang="en-US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lang="en-US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sự</a:t>
            </a:r>
            <a:r>
              <a:rPr lang="en-US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tham</a:t>
            </a:r>
            <a:r>
              <a:rPr lang="en-US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gia</a:t>
            </a:r>
            <a:r>
              <a:rPr lang="en-US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tâm</a:t>
            </a:r>
            <a:r>
              <a:rPr lang="en-US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sai</a:t>
            </a:r>
            <a:r>
              <a:rPr lang="en-US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từng</a:t>
            </a:r>
            <a:r>
              <a:rPr lang="en-US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trường</a:t>
            </a:r>
            <a:r>
              <a:rPr lang="en-US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hợp</a:t>
            </a:r>
            <a:r>
              <a:rPr lang="en-US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Chẳng</a:t>
            </a:r>
            <a:r>
              <a:rPr lang="en-US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hạn</a:t>
            </a:r>
            <a:r>
              <a:rPr lang="en-US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nếu</a:t>
            </a:r>
            <a:r>
              <a:rPr lang="en-US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máy</a:t>
            </a:r>
            <a:r>
              <a:rPr lang="en-US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bay </a:t>
            </a:r>
            <a:r>
              <a:rPr lang="en-US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bay</a:t>
            </a:r>
            <a:r>
              <a:rPr lang="en-US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song </a:t>
            </a:r>
            <a:r>
              <a:rPr lang="en-US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song</a:t>
            </a:r>
            <a:r>
              <a:rPr lang="en-US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với</a:t>
            </a:r>
            <a:r>
              <a:rPr lang="en-US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mặt</a:t>
            </a:r>
            <a:r>
              <a:rPr lang="en-US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đất</a:t>
            </a:r>
            <a:r>
              <a:rPr lang="en-US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thì</a:t>
            </a:r>
            <a:r>
              <a:rPr lang="en-US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tại</a:t>
            </a:r>
            <a:r>
              <a:rPr lang="en-US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mỗi</a:t>
            </a:r>
            <a:r>
              <a:rPr lang="en-US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thời</a:t>
            </a:r>
            <a:r>
              <a:rPr lang="en-US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điểm</a:t>
            </a:r>
            <a:r>
              <a:rPr lang="en-US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giao</a:t>
            </a:r>
            <a:r>
              <a:rPr lang="en-US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nón</a:t>
            </a:r>
            <a:r>
              <a:rPr lang="en-US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Mach </a:t>
            </a:r>
            <a:r>
              <a:rPr lang="en-US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mặt</a:t>
            </a:r>
            <a:r>
              <a:rPr lang="en-US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đất</a:t>
            </a:r>
            <a:r>
              <a:rPr lang="en-US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nhánh</a:t>
            </a:r>
            <a:r>
              <a:rPr lang="en-US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hypebol</a:t>
            </a:r>
            <a:r>
              <a:rPr lang="en-US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(H.3.24). </a:t>
            </a:r>
            <a:r>
              <a:rPr lang="en-US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Tương</a:t>
            </a:r>
            <a:r>
              <a:rPr lang="en-US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tự</a:t>
            </a:r>
            <a:r>
              <a:rPr lang="en-US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ánh</a:t>
            </a:r>
            <a:r>
              <a:rPr lang="en-US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sáng</a:t>
            </a:r>
            <a:r>
              <a:rPr lang="en-US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phát</a:t>
            </a:r>
            <a:r>
              <a:rPr lang="en-US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</a:t>
            </a:r>
            <a:r>
              <a:rPr lang="en-US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từ</a:t>
            </a:r>
            <a:r>
              <a:rPr lang="en-US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đèn</a:t>
            </a:r>
            <a:r>
              <a:rPr lang="en-US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bàn</a:t>
            </a:r>
            <a:r>
              <a:rPr lang="en-US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thể</a:t>
            </a:r>
            <a:r>
              <a:rPr lang="en-US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tạo</a:t>
            </a:r>
            <a:r>
              <a:rPr lang="en-US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</a:t>
            </a:r>
            <a:r>
              <a:rPr lang="en-US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trên</a:t>
            </a:r>
            <a:r>
              <a:rPr lang="en-US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tường</a:t>
            </a:r>
            <a:r>
              <a:rPr lang="en-US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vùng</a:t>
            </a:r>
            <a:r>
              <a:rPr lang="en-US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sáng</a:t>
            </a:r>
            <a:r>
              <a:rPr lang="en-US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lang="en-US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giới</a:t>
            </a:r>
            <a:r>
              <a:rPr lang="en-US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hạn</a:t>
            </a:r>
            <a:r>
              <a:rPr lang="en-US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bởi</a:t>
            </a:r>
            <a:r>
              <a:rPr lang="en-US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nhánh</a:t>
            </a:r>
            <a:r>
              <a:rPr lang="en-US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hypebol</a:t>
            </a:r>
            <a:r>
              <a:rPr lang="en-US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(H.3.25).</a:t>
            </a:r>
          </a:p>
          <a:p>
            <a:pPr marL="0" marR="0" lvl="0" indent="-457200" algn="just" defTabSz="18288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114800" marR="0" lvl="4" indent="-457200" algn="l" defTabSz="18288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omaho"/>
              <a:ea typeface="+mn-ea"/>
              <a:cs typeface="+mn-cs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8B49A2E-2A9D-46FD-AE9C-29462A33F0E6}"/>
              </a:ext>
            </a:extLst>
          </p:cNvPr>
          <p:cNvSpPr txBox="1">
            <a:spLocks/>
          </p:cNvSpPr>
          <p:nvPr/>
        </p:nvSpPr>
        <p:spPr>
          <a:xfrm>
            <a:off x="13868400" y="3657600"/>
            <a:ext cx="10106891" cy="9761540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defTabSz="2177278">
              <a:lnSpc>
                <a:spcPct val="100000"/>
              </a:lnSpc>
              <a:spcBef>
                <a:spcPts val="0"/>
              </a:spcBef>
              <a:buNone/>
            </a:pPr>
            <a:endParaRPr lang="en-US" sz="43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2B2585C-5EC1-4E44-8A0B-D965239CE8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78445" y="4114800"/>
            <a:ext cx="8686800" cy="8305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482806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9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1">
            <a:extLst>
              <a:ext uri="{FF2B5EF4-FFF2-40B4-BE49-F238E27FC236}">
                <a16:creationId xmlns:a16="http://schemas.microsoft.com/office/drawing/2014/main" id="{D87ADF89-46F9-4713-9744-A644701231B8}"/>
              </a:ext>
            </a:extLst>
          </p:cNvPr>
          <p:cNvSpPr txBox="1">
            <a:spLocks/>
          </p:cNvSpPr>
          <p:nvPr/>
        </p:nvSpPr>
        <p:spPr>
          <a:xfrm>
            <a:off x="838200" y="1879600"/>
            <a:ext cx="23164800" cy="27685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FF0000"/>
                </a:solidFill>
              </a:rPr>
              <a:t>1. GIAO CỦA MẶT PHẲNG VỚI MẶT NÓN TRÒN XOAY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9" name="Content Placeholder 2">
            <a:extLst>
              <a:ext uri="{FF2B5EF4-FFF2-40B4-BE49-F238E27FC236}">
                <a16:creationId xmlns:a16="http://schemas.microsoft.com/office/drawing/2014/main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838200" y="4716464"/>
            <a:ext cx="14706600" cy="8786812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 err="1">
                <a:solidFill>
                  <a:srgbClr val="0070C0"/>
                </a:solidFill>
              </a:rPr>
              <a:t>Trải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nghiệm</a:t>
            </a:r>
            <a:r>
              <a:rPr lang="en-US" b="1" dirty="0">
                <a:solidFill>
                  <a:srgbClr val="0070C0"/>
                </a:solidFill>
              </a:rPr>
              <a:t>. </a:t>
            </a:r>
          </a:p>
          <a:p>
            <a:pPr marL="0" indent="0">
              <a:buNone/>
            </a:pPr>
            <a:r>
              <a:rPr lang="en-US" b="1" dirty="0" err="1"/>
              <a:t>Dùng</a:t>
            </a:r>
            <a:r>
              <a:rPr lang="en-US" b="1" dirty="0"/>
              <a:t> </a:t>
            </a:r>
            <a:r>
              <a:rPr lang="en-US" b="1" dirty="0" err="1"/>
              <a:t>đèn</a:t>
            </a:r>
            <a:r>
              <a:rPr lang="en-US" b="1" dirty="0"/>
              <a:t> pin </a:t>
            </a:r>
            <a:r>
              <a:rPr lang="en-US" b="1" dirty="0" err="1"/>
              <a:t>để</a:t>
            </a:r>
            <a:r>
              <a:rPr lang="en-US" b="1" dirty="0"/>
              <a:t> </a:t>
            </a:r>
            <a:r>
              <a:rPr lang="en-US" b="1" dirty="0" err="1"/>
              <a:t>tạo</a:t>
            </a:r>
            <a:r>
              <a:rPr lang="en-US" b="1" dirty="0"/>
              <a:t> </a:t>
            </a:r>
            <a:r>
              <a:rPr lang="en-US" b="1" dirty="0" err="1"/>
              <a:t>thành</a:t>
            </a:r>
            <a:r>
              <a:rPr lang="en-US" b="1" dirty="0"/>
              <a:t> </a:t>
            </a:r>
            <a:r>
              <a:rPr lang="en-US" b="1" dirty="0" err="1"/>
              <a:t>vùng</a:t>
            </a:r>
            <a:r>
              <a:rPr lang="en-US" b="1" dirty="0"/>
              <a:t> </a:t>
            </a:r>
            <a:r>
              <a:rPr lang="en-US" b="1" dirty="0" err="1"/>
              <a:t>sáng</a:t>
            </a:r>
            <a:r>
              <a:rPr lang="en-US" b="1" dirty="0"/>
              <a:t> </a:t>
            </a:r>
            <a:r>
              <a:rPr lang="en-US" b="1" dirty="0" err="1"/>
              <a:t>hình</a:t>
            </a:r>
            <a:r>
              <a:rPr lang="en-US" b="1" dirty="0"/>
              <a:t> </a:t>
            </a:r>
            <a:r>
              <a:rPr lang="en-US" b="1" dirty="0" err="1"/>
              <a:t>tròn</a:t>
            </a:r>
            <a:r>
              <a:rPr lang="en-US" b="1" dirty="0"/>
              <a:t>, hay </a:t>
            </a:r>
            <a:r>
              <a:rPr lang="en-US" b="1" dirty="0" err="1"/>
              <a:t>hình</a:t>
            </a:r>
            <a:r>
              <a:rPr lang="en-US" b="1" dirty="0"/>
              <a:t> conic </a:t>
            </a:r>
            <a:r>
              <a:rPr lang="en-US" b="1" dirty="0" err="1"/>
              <a:t>trên</a:t>
            </a:r>
            <a:r>
              <a:rPr lang="en-US" b="1" dirty="0"/>
              <a:t> </a:t>
            </a:r>
            <a:r>
              <a:rPr lang="en-US" b="1" dirty="0" err="1"/>
              <a:t>mặt</a:t>
            </a:r>
            <a:r>
              <a:rPr lang="en-US" b="1" dirty="0"/>
              <a:t> </a:t>
            </a:r>
            <a:r>
              <a:rPr lang="en-US" b="1" dirty="0" err="1"/>
              <a:t>phẳng</a:t>
            </a:r>
            <a:r>
              <a:rPr lang="en-US" b="1" dirty="0"/>
              <a:t>.</a:t>
            </a:r>
          </a:p>
          <a:p>
            <a:pPr marL="4114800" marR="0" lvl="4" indent="-457200" algn="l" defTabSz="18288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omaho"/>
              <a:ea typeface="+mn-ea"/>
              <a:cs typeface="+mn-cs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8B49A2E-2A9D-46FD-AE9C-29462A33F0E6}"/>
              </a:ext>
            </a:extLst>
          </p:cNvPr>
          <p:cNvSpPr txBox="1">
            <a:spLocks/>
          </p:cNvSpPr>
          <p:nvPr/>
        </p:nvSpPr>
        <p:spPr>
          <a:xfrm>
            <a:off x="15925800" y="4716464"/>
            <a:ext cx="8049491" cy="8702676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b="1" dirty="0" err="1">
                <a:solidFill>
                  <a:srgbClr val="0070C0"/>
                </a:solidFill>
              </a:rPr>
              <a:t>Kết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quả</a:t>
            </a:r>
            <a:r>
              <a:rPr lang="en-US" b="1" dirty="0">
                <a:solidFill>
                  <a:srgbClr val="0070C0"/>
                </a:solidFill>
              </a:rPr>
              <a:t>:</a:t>
            </a:r>
          </a:p>
          <a:p>
            <a:pPr marL="0" lvl="0" indent="0">
              <a:buNone/>
            </a:pPr>
            <a:r>
              <a:rPr lang="en-US" b="1" dirty="0">
                <a:solidFill>
                  <a:prstClr val="black"/>
                </a:solidFill>
              </a:rPr>
              <a:t>Thu đ</a:t>
            </a:r>
            <a:r>
              <a:rPr lang="vi-VN" b="1" dirty="0">
                <a:solidFill>
                  <a:prstClr val="black"/>
                </a:solidFill>
              </a:rPr>
              <a:t>ược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là</a:t>
            </a:r>
            <a:r>
              <a:rPr lang="en-US" b="1" dirty="0">
                <a:solidFill>
                  <a:prstClr val="black"/>
                </a:solidFill>
              </a:rPr>
              <a:t> đ</a:t>
            </a:r>
            <a:r>
              <a:rPr lang="vi-VN" b="1" dirty="0">
                <a:solidFill>
                  <a:prstClr val="black"/>
                </a:solidFill>
              </a:rPr>
              <a:t>ường</a:t>
            </a:r>
            <a:r>
              <a:rPr lang="en-US" b="1" dirty="0">
                <a:solidFill>
                  <a:prstClr val="black"/>
                </a:solidFill>
              </a:rPr>
              <a:t> conic</a:t>
            </a:r>
          </a:p>
          <a:p>
            <a:pPr lvl="0"/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omah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37791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9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1">
            <a:extLst>
              <a:ext uri="{FF2B5EF4-FFF2-40B4-BE49-F238E27FC236}">
                <a16:creationId xmlns:a16="http://schemas.microsoft.com/office/drawing/2014/main" id="{D87ADF89-46F9-4713-9744-A644701231B8}"/>
              </a:ext>
            </a:extLst>
          </p:cNvPr>
          <p:cNvSpPr txBox="1">
            <a:spLocks/>
          </p:cNvSpPr>
          <p:nvPr/>
        </p:nvSpPr>
        <p:spPr>
          <a:xfrm>
            <a:off x="838200" y="1879601"/>
            <a:ext cx="23164800" cy="1244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FF0000"/>
                </a:solidFill>
              </a:rPr>
              <a:t>2. XÁC ĐỊNH ĐƯỜNG CONIC THEO TÂM SAI VÀ ĐƯỜNG CHUẨN.</a:t>
            </a:r>
          </a:p>
          <a:p>
            <a:endParaRPr lang="en-US" dirty="0"/>
          </a:p>
        </p:txBody>
      </p:sp>
      <p:sp>
        <p:nvSpPr>
          <p:cNvPr id="99" name="Content Placeholder 2">
            <a:extLst>
              <a:ext uri="{FF2B5EF4-FFF2-40B4-BE49-F238E27FC236}">
                <a16:creationId xmlns:a16="http://schemas.microsoft.com/office/drawing/2014/main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838200" y="4716464"/>
            <a:ext cx="14706600" cy="8786812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Ta </a:t>
            </a:r>
            <a:r>
              <a:rPr lang="en-US" b="1" dirty="0" err="1"/>
              <a:t>đã</a:t>
            </a:r>
            <a:r>
              <a:rPr lang="en-US" b="1" dirty="0"/>
              <a:t> </a:t>
            </a:r>
            <a:r>
              <a:rPr lang="en-US" b="1" dirty="0" err="1"/>
              <a:t>biết</a:t>
            </a:r>
            <a:r>
              <a:rPr lang="en-US" b="1" dirty="0"/>
              <a:t>, </a:t>
            </a:r>
            <a:r>
              <a:rPr lang="en-US" b="1" dirty="0" err="1"/>
              <a:t>khi</a:t>
            </a:r>
            <a:r>
              <a:rPr lang="en-US" b="1" dirty="0"/>
              <a:t> </a:t>
            </a:r>
            <a:r>
              <a:rPr lang="en-US" b="1" dirty="0" err="1"/>
              <a:t>một</a:t>
            </a:r>
            <a:r>
              <a:rPr lang="en-US" b="1" dirty="0"/>
              <a:t> </a:t>
            </a:r>
            <a:r>
              <a:rPr lang="en-US" b="1" dirty="0" err="1"/>
              <a:t>điểm</a:t>
            </a:r>
            <a:r>
              <a:rPr lang="en-US" b="1" dirty="0"/>
              <a:t> </a:t>
            </a:r>
            <a:r>
              <a:rPr lang="en-US" b="1" dirty="0" err="1"/>
              <a:t>thay</a:t>
            </a:r>
            <a:r>
              <a:rPr lang="en-US" b="1" dirty="0"/>
              <a:t> </a:t>
            </a:r>
            <a:r>
              <a:rPr lang="en-US" b="1" dirty="0" err="1"/>
              <a:t>đổi</a:t>
            </a:r>
            <a:r>
              <a:rPr lang="en-US" b="1" dirty="0"/>
              <a:t> </a:t>
            </a:r>
            <a:r>
              <a:rPr lang="en-US" b="1" dirty="0" err="1"/>
              <a:t>trên</a:t>
            </a:r>
            <a:r>
              <a:rPr lang="en-US" b="1" dirty="0"/>
              <a:t> </a:t>
            </a:r>
            <a:r>
              <a:rPr lang="en-US" b="1" dirty="0" err="1"/>
              <a:t>một</a:t>
            </a:r>
            <a:r>
              <a:rPr lang="en-US" b="1" dirty="0"/>
              <a:t> </a:t>
            </a:r>
            <a:r>
              <a:rPr lang="en-US" b="1" dirty="0" err="1"/>
              <a:t>elip</a:t>
            </a:r>
            <a:r>
              <a:rPr lang="en-US" b="1" dirty="0"/>
              <a:t>, </a:t>
            </a:r>
            <a:r>
              <a:rPr lang="en-US" b="1" dirty="0" err="1"/>
              <a:t>hypebol</a:t>
            </a:r>
            <a:r>
              <a:rPr lang="en-US" b="1" dirty="0"/>
              <a:t> hay </a:t>
            </a:r>
            <a:r>
              <a:rPr lang="en-US" b="1" dirty="0" err="1"/>
              <a:t>parabol</a:t>
            </a:r>
            <a:r>
              <a:rPr lang="en-US" b="1" dirty="0"/>
              <a:t> </a:t>
            </a:r>
            <a:r>
              <a:rPr lang="en-US" b="1" dirty="0" err="1"/>
              <a:t>thì</a:t>
            </a:r>
            <a:r>
              <a:rPr lang="en-US" b="1" dirty="0"/>
              <a:t> </a:t>
            </a:r>
            <a:r>
              <a:rPr lang="en-US" b="1" dirty="0" err="1"/>
              <a:t>tỉ</a:t>
            </a:r>
            <a:r>
              <a:rPr lang="en-US" b="1" dirty="0"/>
              <a:t> </a:t>
            </a:r>
            <a:r>
              <a:rPr lang="en-US" b="1" dirty="0" err="1"/>
              <a:t>số</a:t>
            </a:r>
            <a:r>
              <a:rPr lang="en-US" b="1" dirty="0"/>
              <a:t> </a:t>
            </a:r>
            <a:r>
              <a:rPr lang="en-US" b="1" dirty="0" err="1"/>
              <a:t>khoảng</a:t>
            </a:r>
            <a:r>
              <a:rPr lang="en-US" b="1" dirty="0"/>
              <a:t> </a:t>
            </a:r>
            <a:r>
              <a:rPr lang="en-US" b="1" dirty="0" err="1"/>
              <a:t>cách</a:t>
            </a:r>
            <a:r>
              <a:rPr lang="en-US" b="1" dirty="0"/>
              <a:t> </a:t>
            </a:r>
            <a:r>
              <a:rPr lang="en-US" b="1" dirty="0" err="1"/>
              <a:t>từ</a:t>
            </a:r>
            <a:r>
              <a:rPr lang="en-US" b="1" dirty="0"/>
              <a:t> </a:t>
            </a:r>
            <a:r>
              <a:rPr lang="en-US" b="1" dirty="0" err="1"/>
              <a:t>nó</a:t>
            </a:r>
            <a:r>
              <a:rPr lang="en-US" b="1" dirty="0"/>
              <a:t> </a:t>
            </a:r>
            <a:r>
              <a:rPr lang="en-US" b="1" dirty="0" err="1"/>
              <a:t>tới</a:t>
            </a:r>
            <a:r>
              <a:rPr lang="en-US" b="1" dirty="0"/>
              <a:t> </a:t>
            </a:r>
            <a:r>
              <a:rPr lang="en-US" b="1" dirty="0" err="1"/>
              <a:t>tiêu</a:t>
            </a:r>
            <a:r>
              <a:rPr lang="en-US" b="1" dirty="0"/>
              <a:t> </a:t>
            </a:r>
            <a:r>
              <a:rPr lang="en-US" b="1" dirty="0" err="1"/>
              <a:t>điểm</a:t>
            </a:r>
            <a:r>
              <a:rPr lang="en-US" b="1" dirty="0"/>
              <a:t> </a:t>
            </a:r>
            <a:r>
              <a:rPr lang="en-US" b="1" dirty="0" err="1"/>
              <a:t>và</a:t>
            </a:r>
            <a:r>
              <a:rPr lang="en-US" b="1" dirty="0"/>
              <a:t> </a:t>
            </a:r>
            <a:r>
              <a:rPr lang="en-US" b="1" dirty="0" err="1"/>
              <a:t>đường</a:t>
            </a:r>
            <a:r>
              <a:rPr lang="en-US" b="1" dirty="0"/>
              <a:t> </a:t>
            </a:r>
            <a:r>
              <a:rPr lang="en-US" b="1" dirty="0" err="1"/>
              <a:t>chuẩn</a:t>
            </a:r>
            <a:r>
              <a:rPr lang="en-US" b="1" dirty="0"/>
              <a:t> </a:t>
            </a:r>
            <a:r>
              <a:rPr lang="en-US" b="1" dirty="0" err="1"/>
              <a:t>tương</a:t>
            </a:r>
            <a:r>
              <a:rPr lang="en-US" b="1" dirty="0"/>
              <a:t> </a:t>
            </a:r>
            <a:r>
              <a:rPr lang="en-US" b="1" dirty="0" err="1"/>
              <a:t>ứng</a:t>
            </a:r>
            <a:r>
              <a:rPr lang="en-US" b="1" dirty="0"/>
              <a:t> </a:t>
            </a:r>
            <a:r>
              <a:rPr lang="en-US" b="1" dirty="0" err="1"/>
              <a:t>không</a:t>
            </a:r>
            <a:r>
              <a:rPr lang="en-US" b="1" dirty="0"/>
              <a:t> </a:t>
            </a:r>
            <a:r>
              <a:rPr lang="en-US" b="1" dirty="0" err="1"/>
              <a:t>đổi</a:t>
            </a:r>
            <a:r>
              <a:rPr lang="en-US" b="1" dirty="0"/>
              <a:t> </a:t>
            </a:r>
            <a:r>
              <a:rPr lang="en-US" b="1" dirty="0" err="1"/>
              <a:t>và</a:t>
            </a:r>
            <a:r>
              <a:rPr lang="en-US" b="1" dirty="0"/>
              <a:t> </a:t>
            </a:r>
            <a:r>
              <a:rPr lang="en-US" b="1" dirty="0" err="1"/>
              <a:t>luôn</a:t>
            </a:r>
            <a:r>
              <a:rPr lang="en-US" b="1" dirty="0"/>
              <a:t> </a:t>
            </a:r>
            <a:r>
              <a:rPr lang="en-US" b="1" dirty="0" err="1"/>
              <a:t>bằng</a:t>
            </a:r>
            <a:r>
              <a:rPr lang="en-US" b="1" dirty="0"/>
              <a:t> </a:t>
            </a:r>
            <a:r>
              <a:rPr lang="en-US" b="1" dirty="0" err="1"/>
              <a:t>tâm</a:t>
            </a:r>
            <a:r>
              <a:rPr lang="en-US" b="1" dirty="0"/>
              <a:t> </a:t>
            </a:r>
            <a:r>
              <a:rPr lang="en-US" b="1" dirty="0" err="1"/>
              <a:t>sai</a:t>
            </a:r>
            <a:r>
              <a:rPr lang="en-US" b="1" dirty="0"/>
              <a:t> (H.3.26).</a:t>
            </a:r>
          </a:p>
          <a:p>
            <a:pPr marL="4114800" marR="0" lvl="4" indent="-457200" algn="l" defTabSz="18288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omaho"/>
              <a:ea typeface="+mn-ea"/>
              <a:cs typeface="+mn-cs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8B49A2E-2A9D-46FD-AE9C-29462A33F0E6}"/>
              </a:ext>
            </a:extLst>
          </p:cNvPr>
          <p:cNvSpPr txBox="1">
            <a:spLocks/>
          </p:cNvSpPr>
          <p:nvPr/>
        </p:nvSpPr>
        <p:spPr>
          <a:xfrm>
            <a:off x="15925800" y="4716464"/>
            <a:ext cx="8049491" cy="8702676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marR="0" lvl="0" indent="-45720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omaho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4EB1D73-DA1C-4243-953D-058C28FEF1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40545" y="4987134"/>
            <a:ext cx="7620000" cy="8161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7710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9" grpId="0" animBg="1"/>
      <p:bldP spid="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2&quot;/&gt;&lt;/object&gt;&lt;object type=&quot;3&quot; unique_id=&quot;10008&quot;&gt;&lt;property id=&quot;20148&quot; value=&quot;5&quot;/&gt;&lt;property id=&quot;20300&quot; value=&quot;Slide 6&quot;/&gt;&lt;property id=&quot;20307&quot; value=&quot;263&quot;/&gt;&lt;/object&gt;&lt;object type=&quot;3&quot; unique_id=&quot;10009&quot;&gt;&lt;property id=&quot;20148&quot; value=&quot;5&quot;/&gt;&lt;property id=&quot;20300&quot; value=&quot;Slide 7&quot;/&gt;&lt;property id=&quot;20307&quot; value=&quot;264&quot;/&gt;&lt;/object&gt;&lt;object type=&quot;3&quot; unique_id=&quot;10010&quot;&gt;&lt;property id=&quot;20148&quot; value=&quot;5&quot;/&gt;&lt;property id=&quot;20300&quot; value=&quot;Slide 8&quot;/&gt;&lt;property id=&quot;20307&quot; value=&quot;265&quot;/&gt;&lt;/object&gt;&lt;object type=&quot;3&quot; unique_id=&quot;10011&quot;&gt;&lt;property id=&quot;20148&quot; value=&quot;5&quot;/&gt;&lt;property id=&quot;20300&quot; value=&quot;Slide 9&quot;/&gt;&lt;property id=&quot;20307&quot; value=&quot;266&quot;/&gt;&lt;/object&gt;&lt;object type=&quot;3&quot; unique_id=&quot;10012&quot;&gt;&lt;property id=&quot;20148&quot; value=&quot;5&quot;/&gt;&lt;property id=&quot;20300&quot; value=&quot;Slide 10&quot;/&gt;&lt;property id=&quot;20307&quot; value=&quot;267&quot;/&gt;&lt;/object&gt;&lt;object type=&quot;3&quot; unique_id=&quot;10013&quot;&gt;&lt;property id=&quot;20148&quot; value=&quot;5&quot;/&gt;&lt;property id=&quot;20300&quot; value=&quot;Slide 11&quot;/&gt;&lt;property id=&quot;20307&quot; value=&quot;269&quot;/&gt;&lt;/object&gt;&lt;object type=&quot;3&quot; unique_id=&quot;10014&quot;&gt;&lt;property id=&quot;20148&quot; value=&quot;5&quot;/&gt;&lt;property id=&quot;20300&quot; value=&quot;Slide 12&quot;/&gt;&lt;property id=&quot;20307&quot; value=&quot;270&quot;/&gt;&lt;/object&gt;&lt;object type=&quot;3&quot; unique_id=&quot;10015&quot;&gt;&lt;property id=&quot;20148&quot; value=&quot;5&quot;/&gt;&lt;property id=&quot;20300&quot; value=&quot;Slide 13&quot;/&gt;&lt;property id=&quot;20307&quot; value=&quot;274&quot;/&gt;&lt;/object&gt;&lt;object type=&quot;3&quot; unique_id=&quot;10016&quot;&gt;&lt;property id=&quot;20148&quot; value=&quot;5&quot;/&gt;&lt;property id=&quot;20300&quot; value=&quot;Slide 14&quot;/&gt;&lt;property id=&quot;20307&quot; value=&quot;275&quot;/&gt;&lt;/object&gt;&lt;object type=&quot;3&quot; unique_id=&quot;10017&quot;&gt;&lt;property id=&quot;20148&quot; value=&quot;5&quot;/&gt;&lt;property id=&quot;20300&quot; value=&quot;Slide 15&quot;/&gt;&lt;property id=&quot;20307&quot; value=&quot;276&quot;/&gt;&lt;/object&gt;&lt;object type=&quot;3&quot; unique_id=&quot;10018&quot;&gt;&lt;property id=&quot;20148&quot; value=&quot;5&quot;/&gt;&lt;property id=&quot;20300&quot; value=&quot;Slide 16&quot;/&gt;&lt;property id=&quot;20307&quot; value=&quot;277&quot;/&gt;&lt;/object&gt;&lt;object type=&quot;3&quot; unique_id=&quot;10019&quot;&gt;&lt;property id=&quot;20148&quot; value=&quot;5&quot;/&gt;&lt;property id=&quot;20300&quot; value=&quot;Slide 17&quot;/&gt;&lt;property id=&quot;20307&quot; value=&quot;271&quot;/&gt;&lt;/object&gt;&lt;object type=&quot;3&quot; unique_id=&quot;10020&quot;&gt;&lt;property id=&quot;20148&quot; value=&quot;5&quot;/&gt;&lt;property id=&quot;20300&quot; value=&quot;Slide 18&quot;/&gt;&lt;property id=&quot;20307&quot; value=&quot;278&quot;/&gt;&lt;/object&gt;&lt;object type=&quot;3&quot; unique_id=&quot;10021&quot;&gt;&lt;property id=&quot;20148&quot; value=&quot;5&quot;/&gt;&lt;property id=&quot;20300&quot; value=&quot;Slide 19&quot;/&gt;&lt;property id=&quot;20307&quot; value=&quot;279&quot;/&gt;&lt;/object&gt;&lt;object type=&quot;3&quot; unique_id=&quot;10022&quot;&gt;&lt;property id=&quot;20148&quot; value=&quot;5&quot;/&gt;&lt;property id=&quot;20300&quot; value=&quot;Slide 20&quot;/&gt;&lt;property id=&quot;20307&quot; value=&quot;272&quot;/&gt;&lt;/object&gt;&lt;object type=&quot;3&quot; unique_id=&quot;10023&quot;&gt;&lt;property id=&quot;20148&quot; value=&quot;5&quot;/&gt;&lt;property id=&quot;20300&quot; value=&quot;Slide 21&quot;/&gt;&lt;property id=&quot;20307&quot; value=&quot;273&quot;/&gt;&lt;/object&gt;&lt;object type=&quot;3&quot; unique_id=&quot;10024&quot;&gt;&lt;property id=&quot;20148&quot; value=&quot;5&quot;/&gt;&lt;property id=&quot;20300&quot; value=&quot;Slide 22&quot;/&gt;&lt;property id=&quot;20307&quot; value=&quot;268&quot;/&gt;&lt;/object&gt;&lt;object type=&quot;3&quot; unique_id=&quot;10025&quot;&gt;&lt;property id=&quot;20148&quot; value=&quot;5&quot;/&gt;&lt;property id=&quot;20300&quot; value=&quot;Slide 23&quot;/&gt;&lt;property id=&quot;20307&quot; value=&quot;280&quot;/&gt;&lt;/object&gt;&lt;object type=&quot;3&quot; unique_id=&quot;10026&quot;&gt;&lt;property id=&quot;20148&quot; value=&quot;5&quot;/&gt;&lt;property id=&quot;20300&quot; value=&quot;Slide 24&quot;/&gt;&lt;property id=&quot;20307&quot; value=&quot;281&quot;/&gt;&lt;/object&gt;&lt;object type=&quot;3&quot; unique_id=&quot;10027&quot;&gt;&lt;property id=&quot;20148&quot; value=&quot;5&quot;/&gt;&lt;property id=&quot;20300&quot; value=&quot;Slide 25&quot;/&gt;&lt;property id=&quot;20307&quot; value=&quot;282&quot;/&gt;&lt;/object&gt;&lt;/object&gt;&lt;object type=&quot;8&quot; unique_id=&quot;1005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3158</TotalTime>
  <Words>1000</Words>
  <PresentationFormat>Custom</PresentationFormat>
  <Paragraphs>71</Paragraphs>
  <Slides>11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3" baseType="lpstr">
      <vt:lpstr>Yu Gothic UI Semilight</vt:lpstr>
      <vt:lpstr>Arial</vt:lpstr>
      <vt:lpstr>Bahnschrift SemiBold SemiConden</vt:lpstr>
      <vt:lpstr>Calibri</vt:lpstr>
      <vt:lpstr>Calibri Light</vt:lpstr>
      <vt:lpstr>Cambria Math</vt:lpstr>
      <vt:lpstr>Symbol Tiger Expert</vt:lpstr>
      <vt:lpstr>Tahoma</vt:lpstr>
      <vt:lpstr>Times New Roman</vt:lpstr>
      <vt:lpstr>Tomaho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2013-08-31T11:42:51Z</dcterms:created>
  <dcterms:modified xsi:type="dcterms:W3CDTF">2022-04-02T15:08:30Z</dcterms:modified>
</cp:coreProperties>
</file>