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61" r:id="rId2"/>
    <p:sldId id="262" r:id="rId3"/>
    <p:sldId id="304" r:id="rId4"/>
    <p:sldId id="305" r:id="rId5"/>
    <p:sldId id="306" r:id="rId6"/>
    <p:sldId id="307" r:id="rId7"/>
    <p:sldId id="308" r:id="rId8"/>
    <p:sldId id="268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63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301" r:id="rId34"/>
    <p:sldId id="295" r:id="rId35"/>
    <p:sldId id="296" r:id="rId36"/>
    <p:sldId id="297" r:id="rId37"/>
    <p:sldId id="298" r:id="rId38"/>
    <p:sldId id="300" r:id="rId39"/>
    <p:sldId id="302" r:id="rId40"/>
    <p:sldId id="303" r:id="rId41"/>
    <p:sldId id="309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21" r:id="rId50"/>
    <p:sldId id="322" r:id="rId51"/>
    <p:sldId id="330" r:id="rId52"/>
    <p:sldId id="318" r:id="rId53"/>
    <p:sldId id="319" r:id="rId54"/>
    <p:sldId id="320" r:id="rId55"/>
    <p:sldId id="324" r:id="rId56"/>
    <p:sldId id="325" r:id="rId57"/>
    <p:sldId id="326" r:id="rId58"/>
    <p:sldId id="327" r:id="rId59"/>
    <p:sldId id="328" r:id="rId60"/>
    <p:sldId id="329" r:id="rId61"/>
    <p:sldId id="331" r:id="rId62"/>
    <p:sldId id="332" r:id="rId63"/>
    <p:sldId id="333" r:id="rId64"/>
    <p:sldId id="334" r:id="rId65"/>
    <p:sldId id="335" r:id="rId6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79" autoAdjust="0"/>
  </p:normalViewPr>
  <p:slideViewPr>
    <p:cSldViewPr snapToGrid="0">
      <p:cViewPr varScale="1">
        <p:scale>
          <a:sx n="66" d="100"/>
          <a:sy n="66" d="100"/>
        </p:scale>
        <p:origin x="3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514F0-3910-4A3B-9953-0AC68C2CD294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A6679-8813-4F21-89B2-F5B2A201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5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2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8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22/02/2020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7.xml"/><Relationship Id="rId3" Type="http://schemas.openxmlformats.org/officeDocument/2006/relationships/slide" Target="slide28.xml"/><Relationship Id="rId7" Type="http://schemas.openxmlformats.org/officeDocument/2006/relationships/slide" Target="slide23.xml"/><Relationship Id="rId12" Type="http://schemas.openxmlformats.org/officeDocument/2006/relationships/slide" Target="slide18.xml"/><Relationship Id="rId17" Type="http://schemas.openxmlformats.org/officeDocument/2006/relationships/slide" Target="slide2.xml"/><Relationship Id="rId2" Type="http://schemas.openxmlformats.org/officeDocument/2006/relationships/slide" Target="slide27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19.xml"/><Relationship Id="rId5" Type="http://schemas.openxmlformats.org/officeDocument/2006/relationships/slide" Target="slide30.xml"/><Relationship Id="rId15" Type="http://schemas.openxmlformats.org/officeDocument/2006/relationships/slide" Target="slide21.xml"/><Relationship Id="rId10" Type="http://schemas.openxmlformats.org/officeDocument/2006/relationships/slide" Target="slide20.xml"/><Relationship Id="rId4" Type="http://schemas.openxmlformats.org/officeDocument/2006/relationships/slide" Target="slide29.xml"/><Relationship Id="rId9" Type="http://schemas.openxmlformats.org/officeDocument/2006/relationships/slide" Target="slide25.xml"/><Relationship Id="rId14" Type="http://schemas.openxmlformats.org/officeDocument/2006/relationships/slide" Target="slide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32.xml"/><Relationship Id="rId3" Type="http://schemas.openxmlformats.org/officeDocument/2006/relationships/slide" Target="slide43.xml"/><Relationship Id="rId7" Type="http://schemas.openxmlformats.org/officeDocument/2006/relationships/slide" Target="slide38.xml"/><Relationship Id="rId12" Type="http://schemas.openxmlformats.org/officeDocument/2006/relationships/slide" Target="slide33.xml"/><Relationship Id="rId17" Type="http://schemas.openxmlformats.org/officeDocument/2006/relationships/slide" Target="slide2.xml"/><Relationship Id="rId2" Type="http://schemas.openxmlformats.org/officeDocument/2006/relationships/slide" Target="slide42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34.xml"/><Relationship Id="rId5" Type="http://schemas.openxmlformats.org/officeDocument/2006/relationships/slide" Target="slide45.xml"/><Relationship Id="rId15" Type="http://schemas.openxmlformats.org/officeDocument/2006/relationships/slide" Target="slide36.xml"/><Relationship Id="rId10" Type="http://schemas.openxmlformats.org/officeDocument/2006/relationships/slide" Target="slide35.xml"/><Relationship Id="rId4" Type="http://schemas.openxmlformats.org/officeDocument/2006/relationships/slide" Target="slide44.xml"/><Relationship Id="rId9" Type="http://schemas.openxmlformats.org/officeDocument/2006/relationships/slide" Target="slide40.xml"/><Relationship Id="rId14" Type="http://schemas.openxmlformats.org/officeDocument/2006/relationships/slide" Target="slide4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56.xml"/><Relationship Id="rId3" Type="http://schemas.openxmlformats.org/officeDocument/2006/relationships/slide" Target="slide58.xml"/><Relationship Id="rId7" Type="http://schemas.openxmlformats.org/officeDocument/2006/relationships/slide" Target="slide54.xml"/><Relationship Id="rId12" Type="http://schemas.openxmlformats.org/officeDocument/2006/relationships/slide" Target="slide47.xml"/><Relationship Id="rId2" Type="http://schemas.openxmlformats.org/officeDocument/2006/relationships/slide" Target="slide57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11" Type="http://schemas.openxmlformats.org/officeDocument/2006/relationships/slide" Target="slide48.xml"/><Relationship Id="rId5" Type="http://schemas.openxmlformats.org/officeDocument/2006/relationships/slide" Target="slide52.xml"/><Relationship Id="rId15" Type="http://schemas.openxmlformats.org/officeDocument/2006/relationships/slide" Target="slide46.xml"/><Relationship Id="rId10" Type="http://schemas.openxmlformats.org/officeDocument/2006/relationships/slide" Target="slide49.xml"/><Relationship Id="rId4" Type="http://schemas.openxmlformats.org/officeDocument/2006/relationships/slide" Target="slide59.xml"/><Relationship Id="rId9" Type="http://schemas.openxmlformats.org/officeDocument/2006/relationships/slide" Target="slide50.xml"/><Relationship Id="rId14" Type="http://schemas.openxmlformats.org/officeDocument/2006/relationships/slide" Target="slide5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7" Type="http://schemas.openxmlformats.org/officeDocument/2006/relationships/slide" Target="slide2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slide" Target="slide62.xml"/><Relationship Id="rId4" Type="http://schemas.openxmlformats.org/officeDocument/2006/relationships/slide" Target="slide6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0786" y="693683"/>
            <a:ext cx="477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TOÁN.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448" y="1655379"/>
            <a:ext cx="1094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  <a:sym typeface="Wingdings 2"/>
              </a:rPr>
              <a:t>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448" y="2299861"/>
            <a:ext cx="1094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  <a:sym typeface="Wingdings 2"/>
              </a:rPr>
              <a:t>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́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9447" y="3105807"/>
                <a:ext cx="11225049" cy="2487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Nếu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&gt;1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)&gt;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𝑔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)&gt;0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)&gt;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Nếu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0&lt;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)&gt;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𝑔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)&gt;0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)&lt;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7" y="3105807"/>
                <a:ext cx="11225049" cy="2487219"/>
              </a:xfrm>
              <a:prstGeom prst="rect">
                <a:avLst/>
              </a:prstGeom>
              <a:blipFill rotWithShape="1">
                <a:blip r:embed="rId3"/>
                <a:stretch>
                  <a:fillRect l="-1357" t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1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447" y="642238"/>
            <a:ext cx="11083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  <a:sym typeface="Wingdings 2"/>
              </a:rPr>
              <a:t>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́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7555" y="1227013"/>
                <a:ext cx="11225049" cy="2487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Nếu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)&gt;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𝑔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)&gt;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)&gt;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Nếu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)&gt;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𝑔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)&gt;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)&lt;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55" y="1227013"/>
                <a:ext cx="11225049" cy="2487219"/>
              </a:xfrm>
              <a:prstGeom prst="rect">
                <a:avLst/>
              </a:prstGeom>
              <a:blipFill rotWithShape="1">
                <a:blip r:embed="rId2"/>
                <a:stretch>
                  <a:fillRect l="-1358" t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09446" y="3584998"/>
            <a:ext cx="119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❸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Đặt ẩn phụ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446" y="4227651"/>
            <a:ext cx="477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Mũ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hóa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446" y="4812426"/>
            <a:ext cx="1008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Phương </a:t>
            </a:r>
            <a:r>
              <a:rPr lang="vi-VN" sz="32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447" y="642238"/>
            <a:ext cx="11083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casio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7555" y="1227013"/>
                <a:ext cx="1122504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PHƯƠNG PHÁP 1: CALC THEO CHIỀU CHUẬN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u="sng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3200" b="1" u="sng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sẽ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≥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200" b="1" u="sng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3200" b="1" u="sng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năng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CALC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máy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Casio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CALC THUẬN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nội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dung :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mọi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55" y="1227013"/>
                <a:ext cx="11225049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358" t="-1887" r="-1249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7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447" y="642238"/>
            <a:ext cx="11083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7555" y="1227013"/>
                <a:ext cx="11225049" cy="2520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xác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Nếu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)&gt;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𝑔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)&gt;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)&lt;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55" y="1227013"/>
                <a:ext cx="11225049" cy="2520883"/>
              </a:xfrm>
              <a:prstGeom prst="rect">
                <a:avLst/>
              </a:prstGeom>
              <a:blipFill rotWithShape="1">
                <a:blip r:embed="rId2"/>
                <a:stretch>
                  <a:fillRect l="-1358" t="-3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67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447" y="642238"/>
            <a:ext cx="11083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PHƯƠNG PHÁP 2: CALC THEO CHIỀU NGHỊCH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7555" y="1227013"/>
                <a:ext cx="1122504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3200" b="1" u="sng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sẽ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≥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200" b="1" u="sng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3200" b="1" u="sng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năng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CALC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máy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Casio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CALC  NGHỊCH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nội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dung :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mọi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55" y="1227013"/>
                <a:ext cx="11225049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358" t="-1887" r="-1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9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447" y="642238"/>
            <a:ext cx="11083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PHƯƠNG PHÁP 3: LẬP BẢNG GIÁ TRỊ MODE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7555" y="1227013"/>
                <a:ext cx="11225049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3200" b="1" u="sng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sẽ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≥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200" b="1" u="sng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3200" b="1" u="sng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năng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MODE 7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máy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Casio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*</a:t>
                </a:r>
                <a:r>
                  <a:rPr lang="en-US" sz="3200" b="1" i="1" dirty="0" err="1">
                    <a:latin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 ý: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nhiều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luyện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kinh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Start End Step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lý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55" y="1227013"/>
                <a:ext cx="11225049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1358" t="-2115" r="-1249" b="-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Arrow 1">
            <a:hlinkClick r:id="rId3" action="ppaction://hlinksldjump"/>
          </p:cNvPr>
          <p:cNvSpPr/>
          <p:nvPr/>
        </p:nvSpPr>
        <p:spPr>
          <a:xfrm>
            <a:off x="10999694" y="586291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0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3831" y="1918274"/>
                <a:ext cx="10870654" cy="13719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≥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∞</m:t>
                        </m:r>
                        <m:r>
                          <a:rPr lang="en-US" sz="3200" b="1" i="1">
                            <a:latin typeface="Cambria Math"/>
                          </a:rPr>
                          <m:t>,−</m:t>
                        </m:r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B.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  <m:r>
                          <a:rPr lang="en-US" sz="3200" b="1" i="1">
                            <a:latin typeface="Cambria Math"/>
                          </a:rPr>
                          <m:t>,+</m:t>
                        </m:r>
                        <m:r>
                          <a:rPr lang="en-US" sz="3200" b="1" i="1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∞</m:t>
                        </m:r>
                        <m:r>
                          <a:rPr lang="en-US" sz="3200" b="1" i="1">
                            <a:latin typeface="Cambria Math"/>
                          </a:rPr>
                          <m:t>,−</m:t>
                        </m:r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  <m:r>
                          <a:rPr lang="en-US" sz="3200" b="1" i="1">
                            <a:latin typeface="Cambria Math"/>
                          </a:rPr>
                          <m:t>,+</m:t>
                        </m:r>
                        <m:r>
                          <a:rPr lang="en-US" sz="3200" b="1" i="1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31" y="1918274"/>
                <a:ext cx="10870654" cy="1371914"/>
              </a:xfrm>
              <a:prstGeom prst="rect">
                <a:avLst/>
              </a:prstGeom>
              <a:blipFill>
                <a:blip r:embed="rId2"/>
                <a:stretch>
                  <a:fillRect l="-1344" b="-12719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543831" y="2792229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Arrow 1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576552"/>
                <a:ext cx="11698014" cy="2400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b="1" dirty="0" smtClean="0">
                    <a:latin typeface="Times New Roman" pitchFamily="18" charset="0"/>
                    <a:cs typeface="Times New Roman" pitchFamily="18" charset="0"/>
                  </a:rPr>
                  <a:t>Câu 2.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tập nghiệm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của bất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>
                        <a:latin typeface="Cambria Math"/>
                      </a:rPr>
                      <m:t>S</m:t>
                    </m:r>
                    <m:r>
                      <a:rPr lang="en-US" sz="3200" b="0" i="0">
                        <a:latin typeface="Cambria Math"/>
                      </a:rPr>
                      <m:t>=(</m:t>
                    </m:r>
                    <m:d>
                      <m:dPr>
                        <m:begChr m:val="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>
                            <a:latin typeface="Cambria Math"/>
                          </a:rPr>
                          <m:t>−</m:t>
                        </m:r>
                        <m:r>
                          <a:rPr lang="en-US" sz="3200" b="0" i="0">
                            <a:latin typeface="Cambria Math"/>
                          </a:rPr>
                          <m:t>∞</m:t>
                        </m:r>
                        <m:r>
                          <a:rPr lang="en-US" sz="3200" b="0" i="0">
                            <a:latin typeface="Cambria Math"/>
                          </a:rPr>
                          <m:t>;</m:t>
                        </m:r>
                        <m:r>
                          <a:rPr lang="en-US" sz="3200" b="0" i="0">
                            <a:latin typeface="Cambria Math"/>
                          </a:rPr>
                          <m:t>1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200" b="0" i="0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                  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𝑺</m:t>
                    </m:r>
                    <m:r>
                      <a:rPr lang="en-US" sz="3200" b="1" i="1">
                        <a:latin typeface="Cambria Math"/>
                      </a:rPr>
                      <m:t>=(</m:t>
                    </m:r>
                    <m:d>
                      <m:dPr>
                        <m:begChr m:val="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1">
                            <a:latin typeface="Cambria Math"/>
                          </a:rPr>
                          <m:t>;+</m:t>
                        </m:r>
                        <m:r>
                          <a:rPr lang="en-US" sz="3200" b="1" i="1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3200" b="1" i="0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∞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latin typeface="Cambria Math"/>
                      </a:rPr>
                      <m:t>.      </m:t>
                    </m:r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             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;+</m:t>
                        </m:r>
                        <m:r>
                          <a:rPr lang="en-US" sz="3200" i="1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576552"/>
                <a:ext cx="11698014" cy="2400529"/>
              </a:xfrm>
              <a:prstGeom prst="rect">
                <a:avLst/>
              </a:prstGeom>
              <a:blipFill>
                <a:blip r:embed="rId2"/>
                <a:stretch>
                  <a:fillRect l="-1303" b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5959713" y="3295724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576552"/>
                <a:ext cx="11698014" cy="2040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pt-BR" sz="3200" b="1" dirty="0" smtClean="0"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Bất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phương trình: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có tập nghiệm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 Khi đó giá trị của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𝒂</m:t>
                    </m:r>
                    <m:r>
                      <a:rPr lang="en-US" sz="3200" i="1">
                        <a:latin typeface="Cambria Math"/>
                      </a:rPr>
                      <m:t> – </m:t>
                    </m:r>
                    <m:r>
                      <a:rPr lang="en-US" sz="3200" b="1" i="1">
                        <a:latin typeface="Cambria Math"/>
                      </a:rPr>
                      <m:t>𝒃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là: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0">
                        <a:latin typeface="Cambria Math"/>
                      </a:rPr>
                      <m:t>−</m:t>
                    </m:r>
                    <m:r>
                      <a:rPr lang="en-US" sz="3200" b="0" i="0">
                        <a:latin typeface="Cambria Math"/>
                      </a:rPr>
                      <m:t>2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0">
                        <a:latin typeface="Cambria Math"/>
                      </a:rPr>
                      <m:t>−</m:t>
                    </m:r>
                    <m:r>
                      <a:rPr lang="en-US" sz="3200" b="0" i="0">
                        <a:latin typeface="Cambria Math"/>
                      </a:rPr>
                      <m:t>4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  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576552"/>
                <a:ext cx="11698014" cy="2040623"/>
              </a:xfrm>
              <a:prstGeom prst="rect">
                <a:avLst/>
              </a:prstGeom>
              <a:blipFill>
                <a:blip r:embed="rId2"/>
                <a:stretch>
                  <a:fillRect l="-1303" b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2593098" y="3119216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576552"/>
                <a:ext cx="11698014" cy="2852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pt-BR" sz="3200" b="1" dirty="0" smtClean="0">
                    <a:latin typeface="Times New Roman" pitchFamily="18" charset="0"/>
                    <a:cs typeface="Times New Roman" pitchFamily="18" charset="0"/>
                  </a:rPr>
                  <a:t>4.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Tập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nghiệm của bất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phương trình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l-NL" sz="3200" i="1">
                            <a:latin typeface="Cambria Math"/>
                          </a:rPr>
                          <m:t>𝑥</m:t>
                        </m:r>
                        <m:r>
                          <a:rPr lang="nl-NL" sz="3200" i="1">
                            <a:latin typeface="Cambria Math"/>
                          </a:rPr>
                          <m:t>+</m:t>
                        </m:r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32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2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2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là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b="1" i="0">
                            <a:latin typeface="Cambria Math"/>
                          </a:rPr>
                          <m:t>−</m:t>
                        </m:r>
                        <m:r>
                          <a:rPr lang="vi-VN" sz="3200" b="1" i="0">
                            <a:latin typeface="Cambria Math"/>
                          </a:rPr>
                          <m:t>∞</m:t>
                        </m:r>
                        <m:r>
                          <a:rPr lang="vi-VN" sz="3200" b="1" i="0"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3200" b="1" i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              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b="0" i="0">
                            <a:latin typeface="Cambria Math"/>
                          </a:rPr>
                          <m:t>0</m:t>
                        </m:r>
                        <m:r>
                          <a:rPr lang="vi-VN" sz="3200" b="0" i="0">
                            <a:latin typeface="Cambria Math"/>
                          </a:rPr>
                          <m:t>;+</m:t>
                        </m:r>
                        <m:r>
                          <a:rPr lang="vi-VN" sz="3200" b="0" i="0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vi-VN" sz="3200" b="0" i="0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b="0" i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</a:p>
              <a:p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b="0" i="0">
                            <a:latin typeface="Cambria Math"/>
                          </a:rPr>
                          <m:t>−</m:t>
                        </m:r>
                        <m:r>
                          <a:rPr lang="vi-VN" sz="3200" b="0" i="0">
                            <a:latin typeface="Cambria Math"/>
                          </a:rPr>
                          <m:t>∞</m:t>
                        </m:r>
                        <m:r>
                          <a:rPr lang="vi-VN" sz="3200" b="0" i="0">
                            <a:latin typeface="Cambria Math"/>
                          </a:rPr>
                          <m:t>;</m:t>
                        </m:r>
                        <m:r>
                          <a:rPr lang="vi-VN" sz="3200" b="0" i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              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32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vi-VN" sz="3200" b="1" i="1">
                            <a:latin typeface="Cambria Math"/>
                          </a:rPr>
                          <m:t>;+</m:t>
                        </m:r>
                        <m:r>
                          <a:rPr lang="vi-VN" sz="3200" b="1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576552"/>
                <a:ext cx="11698014" cy="2852897"/>
              </a:xfrm>
              <a:prstGeom prst="rect">
                <a:avLst/>
              </a:prstGeom>
              <a:blipFill>
                <a:blip r:embed="rId2"/>
                <a:stretch>
                  <a:fillRect l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362607" y="2629997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2" y="2134848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B.Ví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22915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5" name="AutoShape 42">
            <a:hlinkClick r:id="rId7" action="ppaction://hlinksldjump"/>
            <a:extLst>
              <a:ext uri="{FF2B5EF4-FFF2-40B4-BE49-F238E27FC236}">
                <a16:creationId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5" name="AutoShape 42">
            <a:extLst>
              <a:ext uri="{FF2B5EF4-FFF2-40B4-BE49-F238E27FC236}">
                <a16:creationId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PHƯƠNG TRÌNH MŨ VÀ BẤT PHƯƠNG TRÌNH LOGARIT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576552"/>
                <a:ext cx="11698014" cy="2155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5. 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tập nghiệm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𝑆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của bất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  <m:r>
                          <a:rPr lang="nl-NL" sz="3200" i="1">
                            <a:latin typeface="Cambria Math"/>
                          </a:rPr>
                          <m:t>𝑥</m:t>
                        </m:r>
                        <m:r>
                          <a:rPr lang="nl-NL" sz="3200" i="1">
                            <a:latin typeface="Cambria Math"/>
                          </a:rPr>
                          <m:t>+</m:t>
                        </m:r>
                        <m:r>
                          <a:rPr lang="nl-NL" sz="32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nl-NL" sz="32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200" i="1">
                            <a:latin typeface="Cambria Math"/>
                          </a:rPr>
                          <m:t>3</m:t>
                        </m:r>
                        <m:r>
                          <a:rPr lang="nl-NL" sz="3200" i="1">
                            <a:latin typeface="Cambria Math"/>
                          </a:rPr>
                          <m:t>𝑥</m:t>
                        </m:r>
                        <m:r>
                          <a:rPr lang="nl-NL" sz="3200" i="1">
                            <a:latin typeface="Cambria Math"/>
                          </a:rPr>
                          <m:t>−</m:t>
                        </m:r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200" b="0" i="0">
                        <a:latin typeface="Cambria Math"/>
                      </a:rPr>
                      <m:t>S</m:t>
                    </m:r>
                    <m:r>
                      <a:rPr lang="it-IT" sz="3200" b="0" i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200" b="0" i="0">
                            <a:latin typeface="Cambria Math"/>
                          </a:rPr>
                          <m:t>−</m:t>
                        </m:r>
                        <m:r>
                          <a:rPr lang="it-IT" sz="3200" b="0" i="0">
                            <a:latin typeface="Cambria Math"/>
                          </a:rPr>
                          <m:t>∞</m:t>
                        </m:r>
                        <m:r>
                          <a:rPr lang="it-IT" sz="3200" b="0" i="0">
                            <a:latin typeface="Cambria Math"/>
                          </a:rPr>
                          <m:t>;</m:t>
                        </m:r>
                        <m:r>
                          <a:rPr lang="it-IT" sz="3200" b="0" i="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it-IT" sz="3200" dirty="0" smtClean="0">
                    <a:latin typeface="Times New Roman" pitchFamily="18" charset="0"/>
                    <a:cs typeface="Times New Roman" pitchFamily="18" charset="0"/>
                  </a:rPr>
                  <a:t>.                                     </a:t>
                </a:r>
                <a:r>
                  <a:rPr lang="it-IT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it-IT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200" b="0" i="0">
                        <a:latin typeface="Cambria Math"/>
                      </a:rPr>
                      <m:t>S</m:t>
                    </m:r>
                    <m:r>
                      <a:rPr lang="it-IT" sz="3200" b="0" i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200" b="0" i="0">
                            <a:latin typeface="Cambria Math"/>
                          </a:rPr>
                          <m:t>3</m:t>
                        </m:r>
                        <m:r>
                          <a:rPr lang="it-IT" sz="3200" b="0" i="0">
                            <a:latin typeface="Cambria Math"/>
                          </a:rPr>
                          <m:t>;+</m:t>
                        </m:r>
                        <m:r>
                          <a:rPr lang="it-IT" sz="3200" b="0" i="0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it-IT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it-IT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it-IT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it-IT" sz="3200" b="0" i="1">
                        <a:latin typeface="Cambria Math"/>
                      </a:rPr>
                      <m:t>𝑆</m:t>
                    </m:r>
                    <m:r>
                      <a:rPr lang="it-IT" sz="32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200" b="0" i="1">
                            <a:latin typeface="Cambria Math"/>
                          </a:rPr>
                          <m:t>−</m:t>
                        </m:r>
                        <m:r>
                          <a:rPr lang="it-IT" sz="3200" b="0" i="1">
                            <a:latin typeface="Cambria Math"/>
                          </a:rPr>
                          <m:t>∞</m:t>
                        </m:r>
                        <m:r>
                          <a:rPr lang="it-IT" sz="3200" b="0" i="1">
                            <a:latin typeface="Cambria Math"/>
                          </a:rPr>
                          <m:t>;−</m:t>
                        </m:r>
                        <m:r>
                          <a:rPr lang="it-IT" sz="3200" b="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it-IT" sz="3200" i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it-IT" sz="32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</a:t>
                </a:r>
                <a:r>
                  <a:rPr lang="it-IT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it-IT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it-IT" sz="3200" b="0" i="1">
                        <a:latin typeface="Cambria Math"/>
                      </a:rPr>
                      <m:t>𝑆</m:t>
                    </m:r>
                    <m:r>
                      <a:rPr lang="it-IT" sz="32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200" b="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sz="3200" b="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it-IT" sz="3200" b="0" i="1">
                            <a:latin typeface="Cambria Math"/>
                          </a:rPr>
                          <m:t>;</m:t>
                        </m:r>
                        <m:r>
                          <a:rPr lang="it-IT" sz="3200" b="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576552"/>
                <a:ext cx="11698014" cy="2155975"/>
              </a:xfrm>
              <a:prstGeom prst="rect">
                <a:avLst/>
              </a:prstGeom>
              <a:blipFill>
                <a:blip r:embed="rId2"/>
                <a:stretch>
                  <a:fillRect l="-1303" b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362607" y="2557967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5494" y="1576552"/>
                <a:ext cx="11805127" cy="3041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Câu 6.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err="1" smtClean="0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sau đây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phương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latin typeface="Cambria Math"/>
                          </a:rPr>
                          <m:t>(</m:t>
                        </m:r>
                        <m:r>
                          <a:rPr lang="en-US" sz="3200" b="0" i="0">
                            <a:latin typeface="Cambria Math"/>
                          </a:rPr>
                          <m:t>−</m:t>
                        </m:r>
                        <m:r>
                          <a:rPr lang="en-US" sz="3200" b="0" i="0">
                            <a:latin typeface="Cambria Math"/>
                          </a:rPr>
                          <m:t>∞</m:t>
                        </m:r>
                        <m:r>
                          <a:rPr lang="en-US" sz="3200" b="0" i="0"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3200" b="0" i="0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>
                            <a:latin typeface="Cambria Math"/>
                          </a:rPr>
                          <m:t>0</m:t>
                        </m:r>
                        <m:r>
                          <a:rPr lang="en-US" sz="3200" b="0" i="0">
                            <a:latin typeface="Cambria Math"/>
                          </a:rPr>
                          <m:t>;+</m:t>
                        </m:r>
                        <m:r>
                          <a:rPr lang="en-US" sz="3200" b="0" i="0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3200" b="0" i="0">
                        <a:latin typeface="Cambria Math"/>
                      </a:rPr>
                      <m:t>.</m:t>
                    </m:r>
                    <m:r>
                      <a:rPr lang="en-US" sz="3200" b="0" i="0" smtClean="0">
                        <a:latin typeface="Cambria Math"/>
                      </a:rPr>
                      <m:t>   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0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3200" b="0" i="0">
                            <a:latin typeface="Cambria Math"/>
                          </a:rPr>
                          <m:t>;+</m:t>
                        </m:r>
                        <m:r>
                          <a:rPr lang="en-US" sz="3200" b="0" i="0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.   </m:t>
                    </m:r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−</m:t>
                        </m:r>
                        <m:r>
                          <a:rPr lang="en-US" sz="3200" b="0" i="1">
                            <a:latin typeface="Cambria Math"/>
                          </a:rPr>
                          <m:t>∞</m:t>
                        </m:r>
                        <m:r>
                          <a:rPr lang="en-US" sz="3200" b="0" i="1"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200" b="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(</m:t>
                    </m:r>
                    <m:d>
                      <m:dPr>
                        <m:beg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4" y="1576552"/>
                <a:ext cx="11805127" cy="3041923"/>
              </a:xfrm>
              <a:prstGeom prst="rect">
                <a:avLst/>
              </a:prstGeom>
              <a:blipFill>
                <a:blip r:embed="rId2"/>
                <a:stretch>
                  <a:fillRect l="-1343" t="-2806" b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7384064" y="3216693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576552"/>
                <a:ext cx="11698014" cy="2199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AU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b="1" dirty="0" smtClean="0">
                    <a:latin typeface="Times New Roman" pitchFamily="18" charset="0"/>
                    <a:cs typeface="Times New Roman" pitchFamily="18" charset="0"/>
                  </a:rPr>
                  <a:t>7. </a:t>
                </a:r>
                <a:r>
                  <a:rPr lang="vi-VN" sz="3200" dirty="0" err="1" smtClean="0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AU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AU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AU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AU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25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134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25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3200" b="0" i="0">
                        <a:latin typeface="Cambria Math"/>
                      </a:rPr>
                      <m:t>x</m:t>
                    </m:r>
                    <m:r>
                      <a:rPr lang="en-AU" sz="3200" b="0" i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200" b="0" i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AU" sz="3200" b="0" i="0"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en-AU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3200" b="0" i="0">
                        <a:latin typeface="Cambria Math"/>
                      </a:rPr>
                      <m:t>x</m:t>
                    </m:r>
                    <m:r>
                      <a:rPr lang="en-AU" sz="3200" b="0" i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200" b="0" i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AU" sz="3200" b="0" i="0"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en-AU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8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17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8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17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576552"/>
                <a:ext cx="11698014" cy="2199385"/>
              </a:xfrm>
              <a:prstGeom prst="rect">
                <a:avLst/>
              </a:prstGeom>
              <a:blipFill>
                <a:blip r:embed="rId2"/>
                <a:stretch>
                  <a:fillRect l="-1303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377571" y="3277939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576552"/>
                <a:ext cx="11698014" cy="1505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AU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b="1" dirty="0" smtClean="0">
                    <a:latin typeface="Times New Roman" pitchFamily="18" charset="0"/>
                    <a:cs typeface="Times New Roman" pitchFamily="18" charset="0"/>
                  </a:rPr>
                  <a:t>8.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en-AU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AU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AU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AU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AU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AU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AU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AU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200" b="1" i="1"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𝟏𝟐𝟓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AU" sz="3200" i="1">
                        <a:latin typeface="Cambria Math"/>
                      </a:rPr>
                      <m:t>−</m:t>
                    </m:r>
                    <m:r>
                      <a:rPr lang="en-AU" sz="3200" i="1">
                        <a:latin typeface="Cambria Math"/>
                      </a:rPr>
                      <m:t>3</m:t>
                    </m:r>
                  </m:oMath>
                </a14:m>
                <a:r>
                  <a:rPr lang="en-AU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AU" sz="3200" b="1" i="1">
                        <a:latin typeface="Cambria Math"/>
                      </a:rPr>
                      <m:t>−</m:t>
                    </m:r>
                    <m:r>
                      <a:rPr lang="en-AU" sz="32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AU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576552"/>
                <a:ext cx="11698014" cy="1505220"/>
              </a:xfrm>
              <a:prstGeom prst="rect">
                <a:avLst/>
              </a:prstGeom>
              <a:blipFill rotWithShape="1">
                <a:blip r:embed="rId2"/>
                <a:stretch>
                  <a:fillRect l="-1303" b="-1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7306988" y="2564524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576552"/>
                <a:ext cx="11698014" cy="2799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9.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>
                        <a:latin typeface="Cambria Math"/>
                      </a:rPr>
                      <m:t>S</m:t>
                    </m:r>
                    <m:r>
                      <a:rPr lang="en-US" sz="3200" b="0" i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>
                            <a:latin typeface="Cambria Math"/>
                          </a:rPr>
                          <m:t>−</m:t>
                        </m:r>
                        <m:r>
                          <a:rPr lang="en-US" sz="3200" b="0" i="0">
                            <a:latin typeface="Cambria Math"/>
                          </a:rPr>
                          <m:t>∞</m:t>
                        </m:r>
                        <m:r>
                          <a:rPr lang="en-US" sz="3200" b="0" i="0">
                            <a:latin typeface="Cambria Math"/>
                          </a:rPr>
                          <m:t>;</m:t>
                        </m:r>
                        <m:r>
                          <a:rPr lang="en-US" sz="3200" b="0" i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.                            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>
                        <a:latin typeface="Cambria Math"/>
                      </a:rPr>
                      <m:t>S</m:t>
                    </m:r>
                    <m:r>
                      <a:rPr lang="en-US" sz="3200" b="0" i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>
                            <a:latin typeface="Cambria Math"/>
                          </a:rPr>
                          <m:t>2</m:t>
                        </m:r>
                        <m:r>
                          <a:rPr lang="en-US" sz="3200" b="0" i="0">
                            <a:latin typeface="Cambria Math"/>
                          </a:rPr>
                          <m:t>;+</m:t>
                        </m:r>
                        <m:r>
                          <a:rPr lang="en-US" sz="3200" b="0" i="0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                                                        </a:t>
                </a: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𝑆</m:t>
                    </m:r>
                    <m:r>
                      <a:rPr lang="en-US" sz="32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US" sz="3200" b="0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3200" b="0" i="1">
                            <a:latin typeface="Cambria Math"/>
                          </a:rPr>
                          <m:t>;+</m:t>
                        </m:r>
                        <m:r>
                          <a:rPr lang="en-US" sz="3200" b="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                      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𝑆</m:t>
                    </m:r>
                    <m:r>
                      <a:rPr lang="en-US" sz="32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−</m:t>
                        </m:r>
                        <m:r>
                          <a:rPr lang="en-US" sz="3200" b="0" i="1">
                            <a:latin typeface="Cambria Math"/>
                          </a:rPr>
                          <m:t>∞</m:t>
                        </m:r>
                        <m:r>
                          <a:rPr lang="en-US" sz="3200" b="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576552"/>
                <a:ext cx="11698014" cy="2799100"/>
              </a:xfrm>
              <a:prstGeom prst="rect">
                <a:avLst/>
              </a:prstGeom>
              <a:blipFill>
                <a:blip r:embed="rId2"/>
                <a:stretch>
                  <a:fillRect l="-1303" t="-3050" r="-2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5959713" y="2594298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576552"/>
                <a:ext cx="11698014" cy="227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10.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&gt;−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a:rPr lang="en-US" sz="3200" b="1" i="0">
                        <a:latin typeface="Cambria Math"/>
                      </a:rPr>
                      <m:t>𝐒</m:t>
                    </m:r>
                    <m:r>
                      <a:rPr lang="en-US" sz="3200" b="1" i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>
                            <a:latin typeface="Cambria Math"/>
                          </a:rPr>
                          <m:t>1</m:t>
                        </m:r>
                        <m:r>
                          <a:rPr lang="en-US" sz="3200" b="0" i="0">
                            <a:latin typeface="Cambria Math"/>
                          </a:rPr>
                          <m:t>;+</m:t>
                        </m:r>
                        <m:r>
                          <a:rPr lang="en-US" sz="3200" b="0" i="0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                      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>
                        <a:latin typeface="Cambria Math"/>
                      </a:rPr>
                      <m:t>S</m:t>
                    </m:r>
                    <m:r>
                      <a:rPr lang="en-US" sz="3200" b="0" i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3200" b="0" i="0">
                            <a:latin typeface="Cambria Math"/>
                          </a:rPr>
                          <m:t>;</m:t>
                        </m:r>
                        <m:r>
                          <a:rPr lang="en-US" sz="3200" b="0" i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>
                        <a:latin typeface="Cambria Math"/>
                      </a:rPr>
                      <m:t>S</m:t>
                    </m:r>
                    <m:r>
                      <a:rPr lang="en-US" sz="3200" b="0" i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>
                            <a:latin typeface="Cambria Math"/>
                          </a:rPr>
                          <m:t>−</m:t>
                        </m:r>
                        <m:r>
                          <a:rPr lang="en-US" sz="3200" b="0" i="0">
                            <a:latin typeface="Cambria Math"/>
                          </a:rPr>
                          <m:t>∞</m:t>
                        </m:r>
                        <m:r>
                          <a:rPr lang="en-US" sz="3200" b="0" i="0">
                            <a:latin typeface="Cambria Math"/>
                          </a:rPr>
                          <m:t>;</m:t>
                        </m:r>
                        <m:r>
                          <a:rPr lang="en-US" sz="3200" b="0" i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                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>
                        <a:latin typeface="Cambria Math"/>
                      </a:rPr>
                      <m:t>S</m:t>
                    </m:r>
                    <m:r>
                      <a:rPr lang="en-US" sz="3200" b="0" i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3200" b="0" i="0">
                            <a:latin typeface="Cambria Math"/>
                          </a:rPr>
                          <m:t>;</m:t>
                        </m:r>
                        <m:r>
                          <a:rPr lang="en-US" sz="3200" b="0" i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576552"/>
                <a:ext cx="11698014" cy="2277739"/>
              </a:xfrm>
              <a:prstGeom prst="rect">
                <a:avLst/>
              </a:prstGeom>
              <a:blipFill>
                <a:blip r:embed="rId2"/>
                <a:stretch>
                  <a:fillRect l="-1303" t="-3753" b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5849947" y="3224131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576552"/>
                <a:ext cx="11698014" cy="2277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11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≥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≥</m:t>
                    </m:r>
                    <m:r>
                      <a:rPr lang="en-US" sz="3200" b="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≥−</m:t>
                    </m:r>
                    <m:r>
                      <a:rPr lang="en-US" sz="3200" b="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/>
                          </a:rPr>
                          <m:t>𝑒</m:t>
                        </m:r>
                        <m:r>
                          <a:rPr lang="en-US" sz="3200" b="0" i="1">
                            <a:latin typeface="Cambria Math"/>
                          </a:rPr>
                          <m:t>−</m:t>
                        </m:r>
                        <m:r>
                          <a:rPr lang="en-US" sz="3200" b="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≤</m:t>
                    </m:r>
                    <m:r>
                      <a:rPr lang="en-US" sz="3200" b="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576552"/>
                <a:ext cx="11698014" cy="2277355"/>
              </a:xfrm>
              <a:prstGeom prst="rect">
                <a:avLst/>
              </a:prstGeom>
              <a:blipFill>
                <a:blip r:embed="rId2"/>
                <a:stretch>
                  <a:fillRect l="-1303" t="-3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338631" y="2743237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644848"/>
                <a:ext cx="11698014" cy="1842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12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)&gt;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&gt;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&lt;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&gt;−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&lt;−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644848"/>
                <a:ext cx="11698014" cy="1842812"/>
              </a:xfrm>
              <a:prstGeom prst="rect">
                <a:avLst/>
              </a:prstGeom>
              <a:blipFill>
                <a:blip r:embed="rId2"/>
                <a:stretch>
                  <a:fillRect l="-1303" t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362607" y="2317275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576552"/>
                <a:ext cx="11698014" cy="211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13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/>
                      <m:e>
                        <m:r>
                          <a:rPr lang="en-US" sz="3200" i="1">
                            <a:latin typeface="Cambria Math"/>
                          </a:rPr>
                          <m:t>𝑙𝑜𝑔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/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func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–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>
                        <a:latin typeface="Cambria Math"/>
                      </a:rPr>
                      <m:t>7</m:t>
                    </m:r>
                    <m:r>
                      <a:rPr lang="en-US" sz="3200" b="0" i="1">
                        <a:latin typeface="Cambria Math"/>
                      </a:rPr>
                      <m:t>≤</m:t>
                    </m:r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≤−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>
                        <a:latin typeface="Cambria Math"/>
                      </a:rPr>
                      <m:t>3</m:t>
                    </m:r>
                    <m:r>
                      <a:rPr lang="en-US" sz="3200" b="0" i="1">
                        <a:latin typeface="Cambria Math"/>
                      </a:rPr>
                      <m:t>≤</m:t>
                    </m:r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&lt;−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5</m:t>
                    </m:r>
                    <m:r>
                      <a:rPr lang="en-US" sz="3200" b="0" i="1">
                        <a:latin typeface="Cambria Math"/>
                      </a:rPr>
                      <m:t>&lt;</m:t>
                    </m:r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≤</m:t>
                    </m:r>
                    <m:r>
                      <a:rPr lang="en-US" sz="3200" b="0" i="1">
                        <a:latin typeface="Cambria Math"/>
                      </a:rPr>
                      <m:t>7</m:t>
                    </m:r>
                    <m:r>
                      <a:rPr lang="en-US" sz="3200" b="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>
                        <a:latin typeface="Cambria Math"/>
                      </a:rPr>
                      <m:t>3</m:t>
                    </m:r>
                    <m:r>
                      <a:rPr lang="en-US" sz="3200" b="0" i="1">
                        <a:latin typeface="Cambria Math"/>
                      </a:rPr>
                      <m:t>≤</m:t>
                    </m:r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≤</m:t>
                    </m:r>
                    <m:r>
                      <a:rPr lang="en-US" sz="3200" b="0" i="1">
                        <a:latin typeface="Cambria Math"/>
                      </a:rPr>
                      <m:t>7</m:t>
                    </m:r>
                    <m:r>
                      <a:rPr lang="en-US" sz="3200" b="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2</m:t>
                    </m:r>
                    <m:r>
                      <a:rPr lang="en-US" sz="3200" b="0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>
                            <a:latin typeface="Cambria Math"/>
                          </a:rPr>
                          <m:t>15</m:t>
                        </m:r>
                      </m:e>
                    </m:rad>
                    <m:r>
                      <a:rPr lang="en-US" sz="3200" b="0" i="1">
                        <a:latin typeface="Cambria Math"/>
                      </a:rPr>
                      <m:t>≤</m:t>
                    </m:r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≤</m:t>
                    </m:r>
                    <m:r>
                      <a:rPr lang="en-US" sz="3200" b="0" i="1">
                        <a:latin typeface="Cambria Math"/>
                      </a:rPr>
                      <m:t>2</m:t>
                    </m:r>
                    <m:r>
                      <a:rPr lang="en-US" sz="3200" b="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>
                            <a:latin typeface="Cambria Math"/>
                          </a:rPr>
                          <m:t>15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576552"/>
                <a:ext cx="11698014" cy="2113527"/>
              </a:xfrm>
              <a:prstGeom prst="rect">
                <a:avLst/>
              </a:prstGeom>
              <a:blipFill>
                <a:blip r:embed="rId2"/>
                <a:stretch>
                  <a:fillRect l="-1303" t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4926395" y="2745111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576552"/>
                <a:ext cx="12060621" cy="2291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Câu 14. 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Giải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phương trình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≥−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3200" b="0" i="1">
                        <a:latin typeface="Cambria Math"/>
                      </a:rPr>
                      <m:t>𝑥</m:t>
                    </m:r>
                    <m:r>
                      <a:rPr lang="nl-NL" sz="3200" b="1" i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b="0" i="0">
                            <a:latin typeface="Cambria Math"/>
                          </a:rPr>
                          <m:t>−</m:t>
                        </m:r>
                        <m:r>
                          <a:rPr lang="nl-NL" sz="3200" b="0" i="0">
                            <a:latin typeface="Cambria Math"/>
                          </a:rPr>
                          <m:t>∞</m:t>
                        </m:r>
                        <m:r>
                          <a:rPr lang="nl-NL" sz="3200" b="0" i="0">
                            <a:latin typeface="Cambria Math"/>
                          </a:rPr>
                          <m:t>;</m:t>
                        </m:r>
                        <m:r>
                          <a:rPr lang="nl-NL" sz="3200" b="0" i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                             B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200" b="0" i="0">
                        <a:latin typeface="Cambria Math"/>
                      </a:rPr>
                      <m:t>x</m:t>
                    </m:r>
                    <m:r>
                      <a:rPr lang="nl-NL" sz="3200" b="0" i="0"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3200" b="0" i="0">
                            <a:latin typeface="Cambria Math"/>
                          </a:rPr>
                          <m:t>0</m:t>
                        </m:r>
                        <m:r>
                          <a:rPr lang="nl-NL" sz="3200" b="0" i="0">
                            <a:latin typeface="Cambria Math"/>
                          </a:rPr>
                          <m:t>;</m:t>
                        </m:r>
                        <m:r>
                          <a:rPr lang="nl-NL" sz="3200" b="0" i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200" b="0" i="1">
                        <a:latin typeface="Cambria Math"/>
                      </a:rPr>
                      <m:t>𝑥</m:t>
                    </m:r>
                    <m:r>
                      <a:rPr lang="nl-NL" sz="3200" b="0" i="1">
                        <a:latin typeface="Cambria Math"/>
                      </a:rPr>
                      <m:t>∈(</m:t>
                    </m:r>
                    <m:d>
                      <m:dPr>
                        <m:beg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b="0" i="1">
                            <a:latin typeface="Cambria Math"/>
                          </a:rPr>
                          <m:t>0</m:t>
                        </m:r>
                        <m:r>
                          <a:rPr lang="nl-NL" sz="3200" b="0" i="1">
                            <a:latin typeface="Cambria Math"/>
                          </a:rPr>
                          <m:t>;</m:t>
                        </m:r>
                        <m:r>
                          <a:rPr lang="nl-NL" sz="3200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nl-NL" sz="3200" b="0" i="1">
                        <a:latin typeface="Cambria Math"/>
                      </a:rPr>
                      <m:t>∪</m:t>
                    </m:r>
                    <m:d>
                      <m:dPr>
                        <m:begChr m:val="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3200" b="0" i="1">
                            <a:latin typeface="Cambria Math"/>
                          </a:rPr>
                          <m:t>2</m:t>
                        </m:r>
                        <m:r>
                          <a:rPr lang="nl-NL" sz="3200" b="0" i="1">
                            <a:latin typeface="Cambria Math"/>
                          </a:rPr>
                          <m:t>;</m:t>
                        </m:r>
                        <m:r>
                          <a:rPr lang="nl-NL" sz="3200" b="0" i="1"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           D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200" b="0" i="1">
                        <a:latin typeface="Cambria Math"/>
                      </a:rPr>
                      <m:t>𝑥</m:t>
                    </m:r>
                    <m:r>
                      <a:rPr lang="nl-NL" sz="3200" b="0" i="1"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3200" b="0" i="1">
                            <a:latin typeface="Cambria Math"/>
                          </a:rPr>
                          <m:t>0</m:t>
                        </m:r>
                        <m:r>
                          <a:rPr lang="nl-NL" sz="3200" b="0" i="1">
                            <a:latin typeface="Cambria Math"/>
                          </a:rPr>
                          <m:t>;</m:t>
                        </m:r>
                        <m:r>
                          <a:rPr lang="nl-NL" sz="3200" b="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nl-NL" sz="3200" b="0" i="1">
                        <a:latin typeface="Cambria Math"/>
                      </a:rPr>
                      <m:t>∪</m:t>
                    </m:r>
                    <m:d>
                      <m:dPr>
                        <m:begChr m:val="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nl-NL" sz="3200" b="0" i="1">
                            <a:latin typeface="Cambria Math"/>
                          </a:rPr>
                          <m:t>3</m:t>
                        </m:r>
                        <m:r>
                          <a:rPr lang="nl-NL" sz="3200" b="0" i="1">
                            <a:latin typeface="Cambria Math"/>
                          </a:rPr>
                          <m:t>;</m:t>
                        </m:r>
                        <m:r>
                          <a:rPr lang="nl-NL" sz="3200" b="0" i="1">
                            <a:latin typeface="Cambria Math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6552"/>
                <a:ext cx="12060621" cy="2291012"/>
              </a:xfrm>
              <a:prstGeom prst="rect">
                <a:avLst/>
              </a:prstGeom>
              <a:blipFill>
                <a:blip r:embed="rId2"/>
                <a:stretch>
                  <a:fillRect l="-1264" t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30752" y="2870302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" name="Left Arrow 1">
            <a:hlinkClick r:id="rId17" action="ppaction://hlinksldjump"/>
          </p:cNvPr>
          <p:cNvSpPr/>
          <p:nvPr/>
        </p:nvSpPr>
        <p:spPr>
          <a:xfrm>
            <a:off x="10406743" y="5965371"/>
            <a:ext cx="638628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576552"/>
                <a:ext cx="11698014" cy="2770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pt-BR" sz="3200" b="1" dirty="0" smtClean="0">
                    <a:latin typeface="Times New Roman" pitchFamily="18" charset="0"/>
                    <a:cs typeface="Times New Roman" pitchFamily="18" charset="0"/>
                  </a:rPr>
                  <a:t>15.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Tập 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của bất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5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)&lt;−</m:t>
                    </m:r>
                    <m:r>
                      <a:rPr lang="en-US" sz="3200" i="1">
                        <a:latin typeface="Cambria Math"/>
                      </a:rPr>
                      <m:t>5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là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200" b="1" i="1">
                            <a:latin typeface="Cambria Math"/>
                          </a:rPr>
                          <m:t>−</m:t>
                        </m:r>
                        <m:r>
                          <a:rPr lang="pt-BR" sz="3200" b="1" i="1">
                            <a:latin typeface="Cambria Math"/>
                          </a:rPr>
                          <m:t>∞</m:t>
                        </m:r>
                        <m:r>
                          <a:rPr lang="pt-BR" sz="3200" b="1" i="1"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pt-BR" sz="3200" b="1" i="1"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pt-BR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pt-BR" sz="3200" b="1" dirty="0" smtClean="0">
                    <a:latin typeface="Times New Roman" pitchFamily="18" charset="0"/>
                    <a:cs typeface="Times New Roman" pitchFamily="18" charset="0"/>
                  </a:rPr>
                  <a:t>                      B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2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pt-BR" sz="3200" b="1" i="1"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pt-BR" sz="3200" b="1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b="1" i="1">
                                <a:latin typeface="Cambria Math"/>
                              </a:rPr>
                              <m:t>𝟑𝟏</m:t>
                            </m:r>
                          </m:num>
                          <m:den>
                            <m:r>
                              <a:rPr lang="pt-BR" sz="3200" b="1" i="1"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pt-BR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b="1" i="1">
                                <a:latin typeface="Cambria Math"/>
                              </a:rPr>
                              <m:t>𝟑𝟏</m:t>
                            </m:r>
                          </m:num>
                          <m:den>
                            <m:r>
                              <a:rPr lang="pt-BR" sz="3200" b="1" i="1"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pt-BR" sz="3200" b="1" i="1">
                            <a:latin typeface="Cambria Math"/>
                          </a:rPr>
                          <m:t>;+</m:t>
                        </m:r>
                        <m:r>
                          <a:rPr lang="pt-BR" sz="3200" b="1" i="1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pt-BR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pt-BR" sz="3200" b="1" dirty="0" smtClean="0">
                    <a:latin typeface="Times New Roman" pitchFamily="18" charset="0"/>
                    <a:cs typeface="Times New Roman" pitchFamily="18" charset="0"/>
                  </a:rPr>
                  <a:t>                      D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200" b="1" i="1">
                            <a:latin typeface="Cambria Math"/>
                          </a:rPr>
                          <m:t>−</m:t>
                        </m:r>
                        <m:r>
                          <a:rPr lang="pt-BR" sz="3200" b="1" i="1">
                            <a:latin typeface="Cambria Math"/>
                          </a:rPr>
                          <m:t>∞</m:t>
                        </m:r>
                        <m:r>
                          <a:rPr lang="pt-BR" sz="3200" b="1" i="1"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pt-BR" sz="3200" b="1" i="1"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pt-BR" sz="3200" b="1" i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b="1" i="1">
                                <a:latin typeface="Cambria Math"/>
                              </a:rPr>
                              <m:t>𝟑𝟏</m:t>
                            </m:r>
                          </m:num>
                          <m:den>
                            <m:r>
                              <a:rPr lang="pt-BR" sz="3200" b="1" i="1"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pt-BR" sz="3200" b="1" i="1">
                            <a:latin typeface="Cambria Math"/>
                          </a:rPr>
                          <m:t>;+</m:t>
                        </m:r>
                        <m:r>
                          <a:rPr lang="pt-BR" sz="3200" b="1" i="1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pt-BR" sz="3200" b="1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576552"/>
                <a:ext cx="11698014" cy="2770182"/>
              </a:xfrm>
              <a:prstGeom prst="rect">
                <a:avLst/>
              </a:prstGeom>
              <a:blipFill rotWithShape="1">
                <a:blip r:embed="rId2"/>
                <a:stretch>
                  <a:fillRect l="-1303" t="-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362607" y="3196622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9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0879" y="1388039"/>
                <a:ext cx="10870654" cy="25353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16.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𝑺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∞</m:t>
                        </m:r>
                        <m:r>
                          <a:rPr lang="en-US" sz="3200" b="1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𝑺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∞</m:t>
                        </m:r>
                        <m:r>
                          <a:rPr lang="en-US" sz="3200" b="1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en-US" sz="3200" b="1" i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𝟎</m:t>
                        </m:r>
                        <m:r>
                          <a:rPr lang="en-US" sz="3200" b="1" i="1">
                            <a:latin typeface="Cambria Math"/>
                          </a:rPr>
                          <m:t>;+</m:t>
                        </m:r>
                        <m:r>
                          <a:rPr lang="en-US" sz="3200" b="1" i="1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𝑺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𝟎</m:t>
                        </m:r>
                        <m:r>
                          <a:rPr lang="en-US" sz="3200" b="1" i="1">
                            <a:latin typeface="Cambria Math"/>
                          </a:rPr>
                          <m:t>;+</m:t>
                        </m:r>
                        <m:r>
                          <a:rPr lang="en-US" sz="3200" b="1" i="1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𝑺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sz="3200" b="1" i="1">
                            <a:latin typeface="Cambria Math"/>
                          </a:rPr>
                          <m:t>;+</m:t>
                        </m:r>
                        <m:r>
                          <a:rPr lang="en-US" sz="3200" b="1" i="1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3200" b="1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9" y="1388039"/>
                <a:ext cx="10870654" cy="2535374"/>
              </a:xfrm>
              <a:prstGeom prst="rect">
                <a:avLst/>
              </a:prstGeom>
              <a:blipFill>
                <a:blip r:embed="rId3"/>
                <a:stretch>
                  <a:fillRect l="-1344" b="-1432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5318576" y="2508344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2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576552"/>
                <a:ext cx="11698014" cy="2537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Câu 17. 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tập nghiệm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𝑆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của bất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l-NL" sz="3200" i="1">
                            <a:latin typeface="Cambria Math"/>
                          </a:rPr>
                          <m:t>𝑥</m:t>
                        </m:r>
                        <m:r>
                          <a:rPr lang="nl-NL" sz="3200" i="1">
                            <a:latin typeface="Cambria Math"/>
                          </a:rPr>
                          <m:t>−</m:t>
                        </m:r>
                        <m:r>
                          <a:rPr lang="nl-NL" sz="32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nl-NL" sz="3200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2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l-NL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sup>
                    </m:sSup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3200" b="1" i="1">
                        <a:latin typeface="Cambria Math"/>
                      </a:rPr>
                      <m:t>𝑺</m:t>
                    </m:r>
                    <m:r>
                      <a:rPr lang="nl-NL" sz="32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b="1" i="1">
                            <a:latin typeface="Cambria Math"/>
                          </a:rPr>
                          <m:t>𝟐</m:t>
                        </m:r>
                        <m:r>
                          <a:rPr lang="nl-NL" sz="3200" b="1" i="1">
                            <a:latin typeface="Cambria Math"/>
                          </a:rPr>
                          <m:t>;+</m:t>
                        </m:r>
                        <m:r>
                          <a:rPr lang="nl-NL" sz="3200" b="1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.                        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200" b="1" i="1">
                        <a:latin typeface="Cambria Math"/>
                      </a:rPr>
                      <m:t>𝑺</m:t>
                    </m:r>
                    <m:r>
                      <a:rPr lang="nl-NL" sz="32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b="1" i="1">
                            <a:latin typeface="Cambria Math"/>
                          </a:rPr>
                          <m:t>−</m:t>
                        </m:r>
                        <m:r>
                          <a:rPr lang="nl-NL" sz="3200" b="1" i="1">
                            <a:latin typeface="Cambria Math"/>
                          </a:rPr>
                          <m:t>∞</m:t>
                        </m:r>
                        <m:r>
                          <a:rPr lang="nl-NL" sz="3200" b="1" i="1">
                            <a:latin typeface="Cambria Math"/>
                          </a:rPr>
                          <m:t>;</m:t>
                        </m:r>
                        <m:r>
                          <a:rPr lang="nl-NL" sz="32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3200" b="0" dirty="0" smtClean="0">
                  <a:latin typeface="Times New Roman" pitchFamily="18" charset="0"/>
                </a:endParaRPr>
              </a:p>
              <a:p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200" b="1" i="1">
                        <a:latin typeface="Cambria Math"/>
                      </a:rPr>
                      <m:t>𝑺</m:t>
                    </m:r>
                    <m:r>
                      <a:rPr lang="nl-NL" sz="32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b="1" i="1">
                            <a:latin typeface="Cambria Math"/>
                          </a:rPr>
                          <m:t>𝟎</m:t>
                        </m:r>
                        <m:r>
                          <a:rPr lang="nl-NL" sz="3200" b="1" i="1">
                            <a:latin typeface="Cambria Math"/>
                          </a:rPr>
                          <m:t>;+</m:t>
                        </m:r>
                        <m:r>
                          <a:rPr lang="nl-NL" sz="3200" b="1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.                        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200" b="1" i="1">
                        <a:latin typeface="Cambria Math"/>
                      </a:rPr>
                      <m:t>𝑺</m:t>
                    </m:r>
                    <m:r>
                      <a:rPr lang="nl-NL" sz="32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b="1" i="1">
                            <a:latin typeface="Cambria Math"/>
                          </a:rPr>
                          <m:t>−</m:t>
                        </m:r>
                        <m:r>
                          <a:rPr lang="nl-NL" sz="3200" b="1" i="1">
                            <a:latin typeface="Cambria Math"/>
                          </a:rPr>
                          <m:t>∞</m:t>
                        </m:r>
                        <m:r>
                          <a:rPr lang="nl-NL" sz="3200" b="1" i="1">
                            <a:latin typeface="Cambria Math"/>
                          </a:rPr>
                          <m:t>;+</m:t>
                        </m:r>
                        <m:r>
                          <a:rPr lang="nl-NL" sz="3200" b="1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576552"/>
                <a:ext cx="11698014" cy="2537618"/>
              </a:xfrm>
              <a:prstGeom prst="rect">
                <a:avLst/>
              </a:prstGeom>
              <a:blipFill>
                <a:blip r:embed="rId2"/>
                <a:stretch>
                  <a:fillRect l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362607" y="3107139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188686" y="2959045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8686" y="991919"/>
                <a:ext cx="12003314" cy="2490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18. 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số nghiệm nguyên dương của bất phương 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3200" b="1" i="1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𝟏𝟐𝟓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nl-NL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3.                     B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4. 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          C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5.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                  D. 6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6" y="991919"/>
                <a:ext cx="12003314" cy="2490105"/>
              </a:xfrm>
              <a:prstGeom prst="rect">
                <a:avLst/>
              </a:prstGeom>
              <a:blipFill>
                <a:blip r:embed="rId2"/>
                <a:stretch>
                  <a:fillRect l="-1320" t="-3431" b="-7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0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62607" y="557221"/>
                <a:ext cx="11698014" cy="4967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19.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𝑥</m:t>
                    </m:r>
                    <m:r>
                      <a:rPr lang="vi-VN" sz="3200" i="1">
                        <a:latin typeface="Cambria Math"/>
                      </a:rPr>
                      <m:t>≠</m:t>
                    </m:r>
                    <m:r>
                      <a:rPr lang="vi-VN" sz="3200" i="1">
                        <a:latin typeface="Cambria Math"/>
                      </a:rPr>
                      <m:t>0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2: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0</m:t>
                    </m:r>
                    <m:r>
                      <a:rPr lang="vi-VN" sz="32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vi-VN" sz="3200" i="1">
                        <a:latin typeface="Cambria Math"/>
                      </a:rPr>
                      <m:t>&lt;</m:t>
                    </m:r>
                    <m:r>
                      <a:rPr lang="vi-VN" sz="32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32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vi-VN" sz="32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32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−</m:t>
                        </m:r>
                        <m:r>
                          <a:rPr lang="vi-VN" sz="32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vi-VN" sz="3200" i="1">
                        <a:latin typeface="Cambria Math"/>
                      </a:rPr>
                      <m:t>≤</m:t>
                    </m:r>
                    <m:r>
                      <a:rPr lang="vi-VN" sz="3200" i="1">
                        <a:latin typeface="Cambria Math"/>
                      </a:rPr>
                      <m:t>5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3: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1</m:t>
                    </m:r>
                    <m:r>
                      <a:rPr lang="vi-VN" sz="3200" i="1">
                        <a:latin typeface="Cambria Math"/>
                      </a:rPr>
                      <m:t>≤</m:t>
                    </m:r>
                    <m:r>
                      <a:rPr lang="vi-VN" sz="3200" i="1">
                        <a:latin typeface="Cambria Math"/>
                      </a:rPr>
                      <m:t>5</m:t>
                    </m:r>
                    <m:r>
                      <a:rPr lang="vi-VN" sz="3200" i="1">
                        <a:latin typeface="Cambria Math"/>
                      </a:rPr>
                      <m:t>𝑥</m:t>
                    </m:r>
                    <m:r>
                      <a:rPr lang="vi-VN" sz="3200" i="1">
                        <a:latin typeface="Cambria Math"/>
                      </a:rPr>
                      <m:t>⇔</m:t>
                    </m:r>
                    <m:r>
                      <a:rPr lang="vi-VN" sz="3200" i="1">
                        <a:latin typeface="Cambria Math"/>
                      </a:rPr>
                      <m:t>𝑥</m:t>
                    </m:r>
                    <m:r>
                      <a:rPr lang="vi-VN" sz="32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phương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𝑆</m:t>
                    </m:r>
                    <m:r>
                      <a:rPr lang="vi-VN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;+</m:t>
                        </m:r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Sai ở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1.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Sai ở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2.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Sai ở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3.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32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557221"/>
                <a:ext cx="11698014" cy="4967450"/>
              </a:xfrm>
              <a:prstGeom prst="rect">
                <a:avLst/>
              </a:prstGeom>
              <a:blipFill>
                <a:blip r:embed="rId2"/>
                <a:stretch>
                  <a:fillRect l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6742132" y="4484713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7464" y="1456632"/>
                <a:ext cx="11698014" cy="173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20.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b="0" i="1">
                            <a:latin typeface="Cambria Math"/>
                          </a:rPr>
                          <m:t>−</m:t>
                        </m:r>
                        <m:r>
                          <a:rPr lang="vi-VN" sz="3200" b="0" i="1">
                            <a:latin typeface="Cambria Math"/>
                          </a:rPr>
                          <m:t>∞</m:t>
                        </m:r>
                        <m:r>
                          <a:rPr lang="vi-VN" sz="3200" b="0" i="1"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b="0" i="1">
                            <a:latin typeface="Cambria Math"/>
                          </a:rPr>
                          <m:t>1</m:t>
                        </m:r>
                        <m:r>
                          <a:rPr lang="vi-VN" sz="3200" b="0" i="1">
                            <a:latin typeface="Cambria Math"/>
                          </a:rPr>
                          <m:t>;+</m:t>
                        </m:r>
                        <m:r>
                          <a:rPr lang="vi-VN" sz="3200" b="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b="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vi-VN" sz="3200" b="0" i="1">
                            <a:latin typeface="Cambria Math"/>
                          </a:rPr>
                          <m:t>;</m:t>
                        </m:r>
                        <m:r>
                          <a:rPr lang="vi-VN" sz="3200" b="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b="0" i="1">
                            <a:latin typeface="Cambria Math"/>
                          </a:rPr>
                          <m:t>−</m:t>
                        </m:r>
                        <m:r>
                          <a:rPr lang="vi-VN" sz="3200" b="0" i="1">
                            <a:latin typeface="Cambria Math"/>
                          </a:rPr>
                          <m:t>∞</m:t>
                        </m:r>
                        <m:r>
                          <a:rPr lang="vi-VN" sz="3200" b="0" i="1"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vi-VN" sz="3200" b="0" i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b="0" i="1">
                            <a:latin typeface="Cambria Math"/>
                          </a:rPr>
                          <m:t>1</m:t>
                        </m:r>
                        <m:r>
                          <a:rPr lang="vi-VN" sz="3200" b="0" i="1">
                            <a:latin typeface="Cambria Math"/>
                          </a:rPr>
                          <m:t>;+</m:t>
                        </m:r>
                        <m:r>
                          <a:rPr lang="vi-VN" sz="3200" b="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64" y="1456632"/>
                <a:ext cx="11698014" cy="1732590"/>
              </a:xfrm>
              <a:prstGeom prst="rect">
                <a:avLst/>
              </a:prstGeom>
              <a:blipFill>
                <a:blip r:embed="rId2"/>
                <a:stretch>
                  <a:fillRect l="-1355" r="-313" b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5147802" y="2560637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576552"/>
                <a:ext cx="11698014" cy="1282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21.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b="0" i="1">
                        <a:latin typeface="Cambria Math"/>
                      </a:rPr>
                      <m:t>𝑥</m:t>
                    </m:r>
                    <m:r>
                      <a:rPr lang="vi-VN" sz="3200" b="0" i="1">
                        <a:latin typeface="Cambria Math"/>
                      </a:rPr>
                      <m:t>≥−</m:t>
                    </m:r>
                    <m:r>
                      <a:rPr lang="vi-VN" sz="3200" b="0" i="1">
                        <a:latin typeface="Cambria Math"/>
                      </a:rPr>
                      <m:t>4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vi-VN" sz="3200" b="0" i="1">
                        <a:latin typeface="Cambria Math"/>
                      </a:rPr>
                      <m:t>𝑥</m:t>
                    </m:r>
                    <m:r>
                      <a:rPr lang="vi-VN" sz="3200" b="0" i="1">
                        <a:latin typeface="Cambria Math"/>
                      </a:rPr>
                      <m:t>&lt;</m:t>
                    </m:r>
                    <m:r>
                      <a:rPr lang="vi-VN" sz="3200" b="0" i="1">
                        <a:latin typeface="Cambria Math"/>
                      </a:rPr>
                      <m:t>0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0" i="1">
                        <a:latin typeface="Cambria Math"/>
                      </a:rPr>
                      <m:t>𝑥</m:t>
                    </m:r>
                    <m:r>
                      <a:rPr lang="vi-VN" sz="3200" b="0" i="1">
                        <a:latin typeface="Cambria Math"/>
                      </a:rPr>
                      <m:t>&gt;</m:t>
                    </m:r>
                    <m:r>
                      <a:rPr lang="vi-VN" sz="3200" b="0" i="1">
                        <a:latin typeface="Cambria Math"/>
                      </a:rPr>
                      <m:t>0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0" i="1">
                        <a:latin typeface="Cambria Math"/>
                      </a:rPr>
                      <m:t>𝑥</m:t>
                    </m:r>
                    <m:r>
                      <a:rPr lang="vi-VN" sz="3200" b="0" i="1">
                        <a:latin typeface="Cambria Math"/>
                      </a:rPr>
                      <m:t>&lt;</m:t>
                    </m:r>
                    <m:r>
                      <a:rPr lang="vi-VN" sz="3200" b="0" i="1">
                        <a:latin typeface="Cambria Math"/>
                      </a:rPr>
                      <m:t>4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576552"/>
                <a:ext cx="11698014" cy="1282787"/>
              </a:xfrm>
              <a:prstGeom prst="rect">
                <a:avLst/>
              </a:prstGeom>
              <a:blipFill>
                <a:blip r:embed="rId2"/>
                <a:stretch>
                  <a:fillRect l="-1303" b="-1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362607" y="2361380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576552"/>
                <a:ext cx="11698014" cy="2118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b="1" dirty="0" smtClean="0">
                    <a:latin typeface="Times New Roman" pitchFamily="18" charset="0"/>
                    <a:cs typeface="Times New Roman" pitchFamily="18" charset="0"/>
                  </a:rPr>
                  <a:t>Câu 22.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Tập nghiệm của bất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pt-BR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pt-BR" sz="3200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pt-BR" sz="3200" i="1">
                            <a:latin typeface="Cambria Math"/>
                          </a:rPr>
                          <m:t>𝑥</m:t>
                        </m:r>
                        <m:r>
                          <a:rPr lang="pt-BR" sz="3200" i="1">
                            <a:latin typeface="Cambria Math"/>
                          </a:rPr>
                          <m:t>+</m:t>
                        </m:r>
                        <m:r>
                          <a:rPr lang="pt-BR" sz="32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là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200" b="0" i="1">
                            <a:latin typeface="Cambria Math"/>
                          </a:rPr>
                          <m:t>−</m:t>
                        </m:r>
                        <m:r>
                          <a:rPr lang="pt-BR" sz="3200" b="0" i="1">
                            <a:latin typeface="Cambria Math"/>
                          </a:rPr>
                          <m:t>∞</m:t>
                        </m:r>
                        <m:r>
                          <a:rPr lang="pt-BR" sz="3200" b="0" i="1">
                            <a:latin typeface="Cambria Math"/>
                          </a:rPr>
                          <m:t>;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200" b="0" i="1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pt-BR" sz="3200" b="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pt-BR" sz="3200" b="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sz="3200" b="1" dirty="0" smtClean="0">
                    <a:latin typeface="Times New Roman" pitchFamily="18" charset="0"/>
                    <a:cs typeface="Times New Roman" pitchFamily="18" charset="0"/>
                  </a:rPr>
                  <a:t>              B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200" b="0" i="1">
                            <a:latin typeface="Cambria Math"/>
                          </a:rPr>
                          <m:t>−</m:t>
                        </m:r>
                        <m:r>
                          <a:rPr lang="pt-BR" sz="3200" b="0" i="1">
                            <a:latin typeface="Cambria Math"/>
                          </a:rPr>
                          <m:t>∞</m:t>
                        </m:r>
                        <m:r>
                          <a:rPr lang="pt-BR" sz="3200" b="0" i="1">
                            <a:latin typeface="Cambria Math"/>
                          </a:rPr>
                          <m:t>;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200" b="0" i="1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3200" b="0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3200" b="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r>
                              <a:rPr lang="pt-BR" sz="3200" b="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pt-BR" sz="3200" b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C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3200" b="0" i="1">
                        <a:latin typeface="Cambria Math"/>
                      </a:rPr>
                      <m:t>∅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BR" sz="3200" b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D</a:t>
                </a:r>
                <a:r>
                  <a:rPr lang="pt-BR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200" b="0" i="1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3200" b="0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3200" b="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r>
                              <a:rPr lang="pt-BR" sz="3200" b="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  <m:r>
                          <a:rPr lang="pt-BR" sz="3200" b="0" i="1">
                            <a:latin typeface="Cambria Math"/>
                          </a:rPr>
                          <m:t>;+</m:t>
                        </m:r>
                        <m:r>
                          <a:rPr lang="pt-BR" sz="3200" b="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576552"/>
                <a:ext cx="11698014" cy="2118400"/>
              </a:xfrm>
              <a:prstGeom prst="rect">
                <a:avLst/>
              </a:prstGeom>
              <a:blipFill>
                <a:blip r:embed="rId2"/>
                <a:stretch>
                  <a:fillRect l="-1303" t="-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5492335" y="2137793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611964"/>
                <a:ext cx="116980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23.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>
                            <a:latin typeface="Cambria Math"/>
                          </a:rPr>
                          <m:t>2</m:t>
                        </m:r>
                        <m:r>
                          <a:rPr lang="en-US" sz="3200" b="0" i="1">
                            <a:latin typeface="Cambria Math"/>
                          </a:rPr>
                          <m:t>;+</m:t>
                        </m:r>
                        <m:r>
                          <a:rPr lang="en-US" sz="3200" b="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2</m:t>
                        </m:r>
                        <m:r>
                          <a:rPr lang="en-US" sz="3200" b="0" i="1">
                            <a:latin typeface="Cambria Math"/>
                          </a:rPr>
                          <m:t>;+</m:t>
                        </m:r>
                        <m:r>
                          <a:rPr lang="en-US" sz="3200" b="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𝑥</m:t>
                    </m:r>
                    <m:r>
                      <a:rPr lang="en-US" sz="3200" b="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−</m:t>
                        </m:r>
                        <m:r>
                          <a:rPr lang="en-US" sz="3200" b="0" i="1">
                            <a:latin typeface="Cambria Math"/>
                          </a:rPr>
                          <m:t>∞</m:t>
                        </m:r>
                        <m:r>
                          <a:rPr lang="en-US" sz="3200" b="0" i="1">
                            <a:latin typeface="Cambria Math"/>
                          </a:rPr>
                          <m:t>;</m:t>
                        </m:r>
                        <m:r>
                          <a:rPr lang="en-US" sz="3200" b="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2</m:t>
                        </m:r>
                        <m:r>
                          <a:rPr lang="en-US" sz="3200" b="0" i="1">
                            <a:latin typeface="Cambria Math"/>
                          </a:rPr>
                          <m:t>;+</m:t>
                        </m:r>
                        <m:r>
                          <a:rPr lang="en-US" sz="3200" b="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611964"/>
                <a:ext cx="11698014" cy="1077218"/>
              </a:xfrm>
              <a:prstGeom prst="rect">
                <a:avLst/>
              </a:prstGeom>
              <a:blipFill>
                <a:blip r:embed="rId2"/>
                <a:stretch>
                  <a:fillRect l="-1303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362607" y="2191223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576552"/>
                <a:ext cx="11698014" cy="1933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24.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&lt;</m:t>
                            </m:r>
                            <m:func>
                              <m:func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𝒙</m:t>
                    </m:r>
                    <m:r>
                      <a:rPr lang="en-US" sz="3200" b="1" i="1">
                        <a:latin typeface="Cambria Math"/>
                      </a:rPr>
                      <m:t>&gt;</m:t>
                    </m:r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e>
                    </m:fun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𝒙</m:t>
                    </m:r>
                    <m:r>
                      <a:rPr lang="en-US" sz="3200" b="1" i="1">
                        <a:latin typeface="Cambria Math"/>
                      </a:rPr>
                      <m:t>&lt;</m:t>
                    </m:r>
                    <m:r>
                      <a:rPr lang="en-US" sz="3200" b="1" i="1">
                        <a:latin typeface="Cambria Math"/>
                      </a:rPr>
                      <m:t>𝟏</m:t>
                    </m:r>
                    <m:r>
                      <a:rPr lang="en-US" sz="3200" b="0" i="0" smtClean="0">
                        <a:latin typeface="Cambria Math"/>
                      </a:rPr>
                      <m:t>.    </m:t>
                    </m:r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sz="3200" b="1" i="1">
                        <a:latin typeface="Cambria Math"/>
                      </a:rPr>
                      <m:t>&lt;</m:t>
                    </m:r>
                    <m:r>
                      <a:rPr lang="en-US" sz="3200" b="1" i="1">
                        <a:latin typeface="Cambria Math"/>
                      </a:rPr>
                      <m:t>𝒙</m:t>
                    </m:r>
                    <m:r>
                      <a:rPr lang="en-US" sz="3200" b="1" i="1">
                        <a:latin typeface="Cambria Math"/>
                      </a:rPr>
                      <m:t>&lt;</m:t>
                    </m:r>
                    <m:r>
                      <a:rPr lang="en-US" sz="32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576552"/>
                <a:ext cx="11698014" cy="1933863"/>
              </a:xfrm>
              <a:prstGeom prst="rect">
                <a:avLst/>
              </a:prstGeom>
              <a:blipFill>
                <a:blip r:embed="rId2"/>
                <a:stretch>
                  <a:fillRect l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347617" y="2631880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9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:a16="http://schemas.microsoft.com/office/drawing/2014/main" id="{CA92D000-6E66-44C3-B6D7-9D35E2F95418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:a16="http://schemas.microsoft.com/office/drawing/2014/main" id="{3C540CE3-3415-4DE2-AA81-69A02078ABC1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  <a:extLst>
              <a:ext uri="{FF2B5EF4-FFF2-40B4-BE49-F238E27FC236}">
                <a16:creationId xmlns:a16="http://schemas.microsoft.com/office/drawing/2014/main" id="{68CDE045-7A62-45DB-AB43-3AD0D14226B4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  <a:extLst>
              <a:ext uri="{FF2B5EF4-FFF2-40B4-BE49-F238E27FC236}">
                <a16:creationId xmlns:a16="http://schemas.microsoft.com/office/drawing/2014/main" id="{8D1A76CE-772F-4844-880D-9E5F0CBD7C80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id="{FEE4B047-E75A-4209-863C-2A5E8B38066F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:a16="http://schemas.microsoft.com/office/drawing/2014/main" id="{49EEE9DE-0719-42DD-8D38-38E22FAC4B16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:a16="http://schemas.microsoft.com/office/drawing/2014/main" id="{F18232B4-C89A-4B4A-B586-CDDFF45C26B4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:a16="http://schemas.microsoft.com/office/drawing/2014/main" id="{965EA4FE-4CC2-46D0-9998-1A12C4881E3E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:a16="http://schemas.microsoft.com/office/drawing/2014/main" id="{2E1F1D6C-80AC-43B5-92ED-2BEB45295842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:a16="http://schemas.microsoft.com/office/drawing/2014/main" id="{45ED0B1D-17D6-40BE-8A66-D0E8F984A9B1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  <a:extLst>
              <a:ext uri="{FF2B5EF4-FFF2-40B4-BE49-F238E27FC236}">
                <a16:creationId xmlns:a16="http://schemas.microsoft.com/office/drawing/2014/main" id="{2587651A-45AE-4195-A1A7-CD95792BA441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3" action="ppaction://hlinksldjump"/>
            <a:extLst>
              <a:ext uri="{FF2B5EF4-FFF2-40B4-BE49-F238E27FC236}">
                <a16:creationId xmlns:a16="http://schemas.microsoft.com/office/drawing/2014/main" id="{04697A43-19B2-4AEC-A38B-4C331ED3BBCE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4" action="ppaction://hlinksldjump"/>
            <a:extLst>
              <a:ext uri="{FF2B5EF4-FFF2-40B4-BE49-F238E27FC236}">
                <a16:creationId xmlns:a16="http://schemas.microsoft.com/office/drawing/2014/main" id="{5F6972C7-D744-40BB-B369-0EB92651A393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5" action="ppaction://hlinksldjump"/>
            <a:extLst>
              <a:ext uri="{FF2B5EF4-FFF2-40B4-BE49-F238E27FC236}">
                <a16:creationId xmlns:a16="http://schemas.microsoft.com/office/drawing/2014/main" id="{665BA3AD-27E0-4E23-B6BD-3B28C44960A9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6" action="ppaction://hlinksldjump"/>
            <a:extLst>
              <a:ext uri="{FF2B5EF4-FFF2-40B4-BE49-F238E27FC236}">
                <a16:creationId xmlns:a16="http://schemas.microsoft.com/office/drawing/2014/main" id="{F96C4C47-FAB0-44A1-B08A-E84149743D3C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eft Arrow 17">
            <a:hlinkClick r:id="rId17" action="ppaction://hlinksldjump"/>
          </p:cNvPr>
          <p:cNvSpPr/>
          <p:nvPr/>
        </p:nvSpPr>
        <p:spPr>
          <a:xfrm>
            <a:off x="10406743" y="5965371"/>
            <a:ext cx="638628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607" y="1576552"/>
                <a:ext cx="11698014" cy="1540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25.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&gt;−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  <m:r>
                          <a:rPr lang="en-US" sz="3200" b="1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3200" b="1" i="1">
                            <a:latin typeface="Cambria Math"/>
                          </a:rPr>
                          <m:t>;+</m:t>
                        </m:r>
                        <m:r>
                          <a:rPr lang="en-US" sz="3200" b="1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3200" b="1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  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∞</m:t>
                        </m:r>
                        <m:r>
                          <a:rPr lang="en-US" sz="3200" b="1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1576552"/>
                <a:ext cx="11698014" cy="1540743"/>
              </a:xfrm>
              <a:prstGeom prst="rect">
                <a:avLst/>
              </a:prstGeom>
              <a:blipFill>
                <a:blip r:embed="rId2"/>
                <a:stretch>
                  <a:fillRect l="-1303" t="-5556"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5849007" y="2457851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9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251901" y="1660293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901" y="1089977"/>
                <a:ext cx="11698014" cy="11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s-E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b="1" dirty="0" smtClean="0">
                    <a:latin typeface="Times New Roman" pitchFamily="18" charset="0"/>
                    <a:cs typeface="Times New Roman" pitchFamily="18" charset="0"/>
                  </a:rPr>
                  <a:t>26. </a:t>
                </a:r>
                <a:r>
                  <a:rPr lang="es-E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s-E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s-E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s-E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3200" b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2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U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s-E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s-E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s-E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s-E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s-E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  <m:r>
                      <a:rPr lang="es-E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s-ES" sz="32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s-E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s-E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s-ES" sz="3200" b="1" dirty="0" smtClean="0">
                    <a:latin typeface="Times New Roman" pitchFamily="18" charset="0"/>
                    <a:cs typeface="Times New Roman" pitchFamily="18" charset="0"/>
                  </a:rPr>
                  <a:t>	B</a:t>
                </a:r>
                <a:r>
                  <a:rPr lang="es-E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s-E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s-ES" sz="3200" b="1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s-ES" sz="3200" b="1" dirty="0" smtClean="0">
                    <a:latin typeface="Times New Roman" pitchFamily="18" charset="0"/>
                    <a:cs typeface="Times New Roman" pitchFamily="18" charset="0"/>
                  </a:rPr>
                  <a:t>		C</a:t>
                </a:r>
                <a:r>
                  <a:rPr lang="es-E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s-ES" sz="32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s-E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s-E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s-ES" sz="3200" b="1" dirty="0" smtClean="0">
                    <a:latin typeface="Times New Roman" pitchFamily="18" charset="0"/>
                    <a:cs typeface="Times New Roman" pitchFamily="18" charset="0"/>
                  </a:rPr>
                  <a:t>	D</a:t>
                </a:r>
                <a:r>
                  <a:rPr lang="es-E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s-E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∅</m:t>
                    </m:r>
                  </m:oMath>
                </a14:m>
                <a:r>
                  <a:rPr lang="es-E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1" y="1089977"/>
                <a:ext cx="11698014" cy="1140633"/>
              </a:xfrm>
              <a:prstGeom prst="rect">
                <a:avLst/>
              </a:prstGeom>
              <a:blipFill>
                <a:blip r:embed="rId3"/>
                <a:stretch>
                  <a:fillRect l="-1303" t="-7487" b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06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572469" y="1909079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2469" y="1083599"/>
                <a:ext cx="1126975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27.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Tập nghiệm của bất phương trình </a:t>
                </a:r>
                <a14:m>
                  <m:oMath xmlns:m="http://schemas.openxmlformats.org/officeDocument/2006/math">
                    <m:r>
                      <a:rPr lang="en-U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32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e>
                    </m:func>
                    <m:r>
                      <a:rPr lang="en-U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là: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32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</m:t>
                        </m:r>
                        <m:r>
                          <a:rPr lang="vi-VN" sz="3200" b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vi-VN" sz="32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16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32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vi-VN" sz="3200" b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vi-VN" sz="32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16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32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</m:t>
                        </m:r>
                        <m:r>
                          <a:rPr lang="vi-VN" sz="3200" b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vi-VN" sz="3200" b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9" y="1083599"/>
                <a:ext cx="11269759" cy="1323439"/>
              </a:xfrm>
              <a:prstGeom prst="rect">
                <a:avLst/>
              </a:prstGeom>
              <a:blipFill>
                <a:blip r:embed="rId3"/>
                <a:stretch>
                  <a:fillRect l="-1406" b="-13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6221351" y="2337930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4755" y="1021467"/>
                <a:ext cx="11817246" cy="2336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28. 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3200" b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6</m:t>
                            </m:r>
                            <m:r>
                              <m:rPr>
                                <m:sty m:val="p"/>
                              </m:rPr>
                              <a:rPr lang="en-US" sz="32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e>
                        </m:d>
                      </m:e>
                    </m:func>
                    <m:r>
                      <a:rPr lang="en-U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lvl="1"/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  <m:r>
                      <a:rPr lang="en-U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b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	             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  <m:r>
                      <a:rPr lang="en-U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3200" b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>
                        <a:latin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  <m:r>
                      <a:rPr lang="en-US" sz="3200" b="0" i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3200" b="0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0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	    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  <m:r>
                      <a:rPr lang="en-U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b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55" y="1021467"/>
                <a:ext cx="11817246" cy="2336537"/>
              </a:xfrm>
              <a:prstGeom prst="rect">
                <a:avLst/>
              </a:prstGeom>
              <a:blipFill>
                <a:blip r:embed="rId3"/>
                <a:stretch>
                  <a:fillRect l="-1289" t="-3655" b="-5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61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8607197" y="2007025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2607" y="964241"/>
                <a:ext cx="11829393" cy="1612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29.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	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trình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32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e>
                    </m:func>
                    <m:r>
                      <a:rPr lang="en-U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𝟔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964241"/>
                <a:ext cx="11829393" cy="1612877"/>
              </a:xfrm>
              <a:prstGeom prst="rect">
                <a:avLst/>
              </a:prstGeom>
              <a:blipFill>
                <a:blip r:embed="rId3"/>
                <a:stretch>
                  <a:fillRect l="-1288" t="-5283" b="-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9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5887992" y="2353100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10211428" y="5459506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7597" y="1222566"/>
                <a:ext cx="11524593" cy="2261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30.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3200" b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32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b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b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	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32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97" y="1222566"/>
                <a:ext cx="11524593" cy="2261068"/>
              </a:xfrm>
              <a:prstGeom prst="rect">
                <a:avLst/>
              </a:prstGeom>
              <a:blipFill>
                <a:blip r:embed="rId3"/>
                <a:stretch>
                  <a:fillRect l="-1376" t="-3514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7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11455612" y="6298955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0" y="-116114"/>
                <a:ext cx="12192000" cy="293336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31.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 nghiệm của bất phương trình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200" dirty="0" smtClean="0">
                    <a:solidFill>
                      <a:prstClr val="black"/>
                    </a:solidFill>
                    <a:cs typeface="Times New Roman" pitchFamily="18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sup>
                    </m:sSup>
                    <m:r>
                      <a:rPr lang="en-US" sz="3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  <m:r>
                      <a:rPr lang="en-US" sz="3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sup>
                    </m:sSup>
                    <m:r>
                      <a:rPr lang="en-US" sz="3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  <m:r>
                      <a:rPr lang="en-US" sz="3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343150" lvl="4" indent="-514350">
                  <a:buAutoNum type="alphaUcPeriod"/>
                </a:pPr>
                <a14:m>
                  <m:oMath xmlns:m="http://schemas.openxmlformats.org/officeDocument/2006/math"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32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3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3200" b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vi-VN" sz="3200" b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𝟐𝟏</m:t>
                                </m:r>
                              </m:num>
                              <m:den>
                                <m:r>
                                  <a:rPr lang="vi-VN" sz="32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𝟏𝟑</m:t>
                                </m:r>
                              </m:den>
                            </m:f>
                          </m:e>
                        </m:func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vi-VN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[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32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3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3200" b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vi-VN" sz="3200" b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𝟐𝟏</m:t>
                                </m:r>
                              </m:num>
                              <m:den>
                                <m:r>
                                  <a:rPr lang="vi-VN" sz="32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𝟏𝟑</m:t>
                                </m:r>
                              </m:den>
                            </m:f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]</m:t>
                            </m:r>
                          </m:e>
                        </m:func>
                      </m:e>
                    </m:d>
                  </m:oMath>
                </a14:m>
                <a:r>
                  <a:rPr lang="vi-VN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vi-VN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32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3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3200" b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vi-VN" sz="3200" b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𝟐𝟏</m:t>
                                </m:r>
                              </m:num>
                              <m:den>
                                <m:r>
                                  <a:rPr lang="vi-VN" sz="32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𝟏𝟑</m:t>
                                </m:r>
                              </m:den>
                            </m:f>
                          </m:e>
                        </m:func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vi-VN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32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3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3200" b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vi-VN" sz="3200" b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𝟐𝟏</m:t>
                                </m:r>
                              </m:num>
                              <m:den>
                                <m:r>
                                  <a:rPr lang="vi-VN" sz="32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𝟏𝟑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vi-VN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16114"/>
                <a:ext cx="12192000" cy="2933367"/>
              </a:xfrm>
              <a:prstGeom prst="rect">
                <a:avLst/>
              </a:prstGeom>
              <a:blipFill>
                <a:blip r:embed="rId3"/>
                <a:stretch>
                  <a:fillRect l="-1198" t="-2686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1828796" y="1217704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" y="2933367"/>
                <a:ext cx="12191999" cy="3525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: </a:t>
                </a:r>
                <a:r>
                  <a:rPr lang="vi-VN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9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16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13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21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13</m:t>
                        </m:r>
                      </m:den>
                    </m:f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13</m:t>
                            </m:r>
                          </m:den>
                        </m:f>
                      </m:e>
                    </m:func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2992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(Vì 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13</m:t>
                        </m:r>
                      </m:den>
                    </m:f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vi-VN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21</m:t>
                                </m:r>
                              </m:num>
                              <m:den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13</m:t>
                                </m:r>
                              </m:den>
                            </m:f>
                          </m:e>
                        </m:func>
                      </m:sup>
                    </m:sSup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13</m:t>
                            </m:r>
                          </m:den>
                        </m:f>
                      </m:e>
                    </m:func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2992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 tập nghiệm bất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[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vi-VN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21</m:t>
                                </m:r>
                              </m:num>
                              <m:den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13</m:t>
                                </m:r>
                              </m:den>
                            </m:f>
                          </m:e>
                        </m:func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933367"/>
                <a:ext cx="12191999" cy="3525196"/>
              </a:xfrm>
              <a:prstGeom prst="rect">
                <a:avLst/>
              </a:prstGeom>
              <a:blipFill>
                <a:blip r:embed="rId4"/>
                <a:stretch>
                  <a:fillRect t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30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4910" y="2390915"/>
                <a:ext cx="12057089" cy="3964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: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BPT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54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45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</m:t>
                        </m:r>
                      </m:e>
                    </m:d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&amp;</m:t>
                                    </m:r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n-US" sz="3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9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&gt;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&amp;</m:t>
                                    </m:r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6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+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5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&gt;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&amp;</m:t>
                                    </m:r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n-US" sz="3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9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&lt;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&amp;</m:t>
                                    </m:r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6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+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5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&lt;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&gt;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&lt;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&lt;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∪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0" y="2390915"/>
                <a:ext cx="12057089" cy="3964099"/>
              </a:xfrm>
              <a:prstGeom prst="rect">
                <a:avLst/>
              </a:prstGeom>
              <a:blipFill>
                <a:blip r:embed="rId2"/>
                <a:stretch>
                  <a:fillRect l="-1264" t="-8154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0"/>
                <a:ext cx="12191999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32.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sup>
                    </m:sSup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e>
                      <m:sup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54</m:t>
                    </m:r>
                    <m:r>
                      <m:rPr>
                        <m:sty m:val="p"/>
                      </m:rP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x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sup>
                    </m:sSup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9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e>
                      <m:sup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x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sup>
                    </m:sSup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45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∪</m:t>
                    </m:r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B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∪</m:t>
                    </m:r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3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∪</m:t>
                    </m:r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D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e>
                    </m:d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∪</m:t>
                    </m:r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1999" cy="2062103"/>
              </a:xfrm>
              <a:prstGeom prst="rect">
                <a:avLst/>
              </a:prstGeom>
              <a:blipFill>
                <a:blip r:embed="rId4"/>
                <a:stretch>
                  <a:fillRect l="-1250" t="-4142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6433624" y="1564144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41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7454" y="1776603"/>
                <a:ext cx="12057089" cy="4954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: </a:t>
                </a:r>
                <a:r>
                  <a:rPr lang="nl-NL" sz="3200" dirty="0"/>
                  <a:t>Ta có: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3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133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rad>
                    <m:r>
                      <a:rPr lang="nl-NL" sz="32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50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nl-NL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nl-NL" sz="3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133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rad>
                  </m:oMath>
                </a14:m>
                <a:r>
                  <a:rPr lang="nl-NL" sz="3200" dirty="0"/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nl-NL" sz="3200" dirty="0"/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50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133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nl-NL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nl-NL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50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nl-NL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nl-NL" sz="3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133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nl-NL" sz="32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3200" dirty="0"/>
                  <a:t> (1)</a:t>
                </a:r>
                <a:endParaRPr lang="en-US" sz="3200" dirty="0"/>
              </a:p>
              <a:p>
                <a:r>
                  <a:rPr lang="nl-NL" sz="3200" dirty="0"/>
                  <a:t>Đặt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nl-NL" sz="32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nl-NL" sz="3200" i="1">
                        <a:latin typeface="Cambria Math" panose="02040503050406030204" pitchFamily="18" charset="0"/>
                      </a:rPr>
                      <m:t>,(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3200" dirty="0"/>
                  <a:t> phương trình (1) trở thành: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20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133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50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3200" dirty="0" smtClean="0"/>
                  <a:t> Khi </a:t>
                </a:r>
                <a:r>
                  <a:rPr lang="nl-NL" sz="3200" dirty="0"/>
                  <a:t>đó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nl-NL" sz="32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nl-NL" sz="32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nl-NL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32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nl-NL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nl-NL" sz="32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nl-NL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nl-NL" sz="3200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 sz="3200" dirty="0"/>
                  <a:t> nên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 smtClean="0"/>
                  <a:t>. </a:t>
                </a:r>
                <a:r>
                  <a:rPr lang="nl-NL" sz="3200" dirty="0" smtClean="0"/>
                  <a:t>Vậy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3200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nl-NL" sz="3200" dirty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4" y="1776603"/>
                <a:ext cx="12057089" cy="4954305"/>
              </a:xfrm>
              <a:prstGeom prst="rect">
                <a:avLst/>
              </a:prstGeom>
              <a:blipFill>
                <a:blip r:embed="rId2"/>
                <a:stretch>
                  <a:fillRect l="-1264" t="-615" b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3660444" y="1278644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160520"/>
                <a:ext cx="12191998" cy="1616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33. </a:t>
                </a:r>
                <a:r>
                  <a:rPr lang="nl-NL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 </a:t>
                </a:r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nl-NL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nl-NL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nl-NL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nl-NL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nl-NL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nl-NL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nl-NL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nl-NL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nl-NL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nl-NL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nl-NL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nl-NL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nl-NL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133</m:t>
                    </m:r>
                    <m:r>
                      <a:rPr lang="nl-NL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nl-NL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nl-NL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x</m:t>
                            </m:r>
                          </m:sup>
                        </m:sSup>
                      </m:e>
                    </m:rad>
                  </m:oMath>
                </a14:m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tập nghiệm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  <m:r>
                      <a:rPr lang="nl-NL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a:rPr lang="nl-NL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nl-NL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  <m:r>
                      <a:rPr lang="nl-NL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nl-NL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nl-NL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a</m:t>
                    </m:r>
                  </m:oMath>
                </a14:m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bằng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nl-NL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𝟔</m:t>
                    </m:r>
                  </m:oMath>
                </a14:m>
                <a:r>
                  <a:rPr lang="nl-NL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B</a:t>
                </a:r>
                <a:r>
                  <a:rPr lang="nl-NL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𝟏𝟎</m:t>
                    </m:r>
                  </m:oMath>
                </a14:m>
                <a:r>
                  <a:rPr lang="nl-NL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C</a:t>
                </a:r>
                <a:r>
                  <a:rPr lang="nl-NL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𝟏𝟐</m:t>
                    </m:r>
                  </m:oMath>
                </a14:m>
                <a:r>
                  <a:rPr lang="nl-NL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D</a:t>
                </a:r>
                <a:r>
                  <a:rPr lang="nl-NL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𝟏𝟔</m:t>
                    </m:r>
                  </m:oMath>
                </a14:m>
                <a:r>
                  <a:rPr lang="nl-NL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520"/>
                <a:ext cx="12191998" cy="1616083"/>
              </a:xfrm>
              <a:prstGeom prst="rect">
                <a:avLst/>
              </a:prstGeom>
              <a:blipFill>
                <a:blip r:embed="rId4"/>
                <a:stretch>
                  <a:fillRect l="-1250" t="-2264" r="-400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05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454" y="0"/>
                <a:ext cx="12192000" cy="1957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Câu</a:t>
                </a: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A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34.</a:t>
                </a: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</a:t>
                </a:r>
                <a:r>
                  <a:rPr kumimoji="0" lang="en-A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AU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Bất</a:t>
                </a:r>
                <a:r>
                  <a:rPr kumimoji="0" lang="en-A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AU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phương</a:t>
                </a:r>
                <a:r>
                  <a:rPr kumimoji="0" lang="en-A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AU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trình</a:t>
                </a:r>
                <a:r>
                  <a:rPr kumimoji="0" lang="en-A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uncPr>
                      <m:fName/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A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sSupPr>
                          <m:e/>
                          <m:sup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m:rPr>
                        <m:sty m:val="p"/>
                      </m:rP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x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+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3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A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kumimoji="0" lang="en-A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x</m:t>
                        </m:r>
                      </m:e>
                    </m:func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+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2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≤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kumimoji="0" lang="en-AU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có</a:t>
                </a:r>
                <a:r>
                  <a:rPr kumimoji="0" lang="en-A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AU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tập</a:t>
                </a:r>
                <a:r>
                  <a:rPr kumimoji="0" lang="en-A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AU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nghiệm</a:t>
                </a:r>
                <a:r>
                  <a:rPr kumimoji="0" lang="en-A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S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A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a</m:t>
                        </m:r>
                        <m:r>
                          <a:rPr kumimoji="0" lang="en-AU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kumimoji="0" lang="en-A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kumimoji="0" lang="en-A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 </a:t>
                </a:r>
                <a:r>
                  <a:rPr kumimoji="0" lang="en-AU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Giá</a:t>
                </a:r>
                <a:r>
                  <a:rPr kumimoji="0" lang="en-A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AU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trị</a:t>
                </a:r>
                <a:r>
                  <a:rPr kumimoji="0" lang="en-A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AU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của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A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a</m:t>
                        </m:r>
                      </m:e>
                      <m:sup>
                        <m:r>
                          <a:rPr kumimoji="0" lang="en-AU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kumimoji="0" lang="en-A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b</m:t>
                        </m:r>
                      </m:e>
                    </m:rad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kumimoji="0" lang="en-AU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bằng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A. 16.	</a:t>
                </a:r>
                <a:r>
                  <a:rPr kumimoji="0" lang="en-A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B</a:t>
                </a: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 12.	</a:t>
                </a:r>
                <a:r>
                  <a:rPr kumimoji="0" lang="en-A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C</a:t>
                </a: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 8.	</a:t>
                </a:r>
                <a:r>
                  <a:rPr kumimoji="0" lang="en-A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	D</a:t>
                </a: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 4.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4" y="0"/>
                <a:ext cx="12192000" cy="1957459"/>
              </a:xfrm>
              <a:prstGeom prst="rect">
                <a:avLst/>
              </a:prstGeom>
              <a:blipFill>
                <a:blip r:embed="rId2"/>
                <a:stretch>
                  <a:fillRect l="-1250" t="-312"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4910" y="2390915"/>
                <a:ext cx="12057089" cy="1382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Lời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: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uncPr>
                      <m:fName/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A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AU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AU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/>
                          <m:sup>
                            <m:r>
                              <a:rPr kumimoji="0" lang="en-A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</m:t>
                    </m:r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3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A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AU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AU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kumimoji="0" lang="en-A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</m:func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+</m:t>
                    </m:r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≤</m:t>
                    </m:r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0</m:t>
                    </m:r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⇔−</m:t>
                    </m:r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≤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A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AU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AU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kumimoji="0" lang="en-A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</m:func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≤−</m:t>
                    </m:r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1</m:t>
                    </m:r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⇔</m:t>
                    </m:r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2</m:t>
                    </m:r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≤</m:t>
                    </m:r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</m:t>
                    </m:r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≤</m:t>
                    </m:r>
                    <m: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4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arpada"/>
                    <a:ea typeface="Times New Roman" panose="02020603050405020304" pitchFamily="18" charset="0"/>
                    <a:cs typeface="+mn-cs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0" y="2390915"/>
                <a:ext cx="12057089" cy="1382814"/>
              </a:xfrm>
              <a:prstGeom prst="rect">
                <a:avLst/>
              </a:prstGeom>
              <a:blipFill>
                <a:blip r:embed="rId3"/>
                <a:stretch>
                  <a:fillRect b="-1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5549205" y="1427249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3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:a16="http://schemas.microsoft.com/office/drawing/2014/main" id="{33E0B09E-1316-4544-8A9E-E2A7D5A33271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:a16="http://schemas.microsoft.com/office/drawing/2014/main" id="{E2F6554B-AA50-44B2-B08E-F52F90684437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  <a:extLst>
              <a:ext uri="{FF2B5EF4-FFF2-40B4-BE49-F238E27FC236}">
                <a16:creationId xmlns:a16="http://schemas.microsoft.com/office/drawing/2014/main" id="{DC4BF410-8D3D-45DE-84D0-491BCAD6B787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91AD9B-4484-4E33-9F43-E383441B4775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5" action="ppaction://hlinksldjump"/>
            <a:extLst>
              <a:ext uri="{FF2B5EF4-FFF2-40B4-BE49-F238E27FC236}">
                <a16:creationId xmlns:a16="http://schemas.microsoft.com/office/drawing/2014/main" id="{D369527D-B458-4701-803E-7B7683AD437B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id="{2AD7AB7B-6F53-4847-BC13-76796FAEC5F8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7" action="ppaction://hlinksldjump"/>
            <a:extLst>
              <a:ext uri="{FF2B5EF4-FFF2-40B4-BE49-F238E27FC236}">
                <a16:creationId xmlns:a16="http://schemas.microsoft.com/office/drawing/2014/main" id="{93BFC503-ED44-4BC2-8E3E-B238B93AD157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8" action="ppaction://hlinksldjump"/>
            <a:extLst>
              <a:ext uri="{FF2B5EF4-FFF2-40B4-BE49-F238E27FC236}">
                <a16:creationId xmlns:a16="http://schemas.microsoft.com/office/drawing/2014/main" id="{7E0795DD-8B0B-4375-8115-7BE3D3964F2B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9" action="ppaction://hlinksldjump"/>
            <a:extLst>
              <a:ext uri="{FF2B5EF4-FFF2-40B4-BE49-F238E27FC236}">
                <a16:creationId xmlns:a16="http://schemas.microsoft.com/office/drawing/2014/main" id="{5929A7A2-0EC4-4887-99DE-8FF3E3467BF8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0" action="ppaction://hlinksldjump"/>
            <a:extLst>
              <a:ext uri="{FF2B5EF4-FFF2-40B4-BE49-F238E27FC236}">
                <a16:creationId xmlns:a16="http://schemas.microsoft.com/office/drawing/2014/main" id="{93072E0F-1051-4B0B-BA80-BBEDACEA5093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1" action="ppaction://hlinksldjump"/>
            <a:extLst>
              <a:ext uri="{FF2B5EF4-FFF2-40B4-BE49-F238E27FC236}">
                <a16:creationId xmlns:a16="http://schemas.microsoft.com/office/drawing/2014/main" id="{53AEA5F0-DF98-4F88-B69E-C245CB90AB30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2" action="ppaction://hlinksldjump"/>
            <a:extLst>
              <a:ext uri="{FF2B5EF4-FFF2-40B4-BE49-F238E27FC236}">
                <a16:creationId xmlns:a16="http://schemas.microsoft.com/office/drawing/2014/main" id="{0B7C6F0E-D42E-4076-91FD-BF16A446187C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3" action="ppaction://hlinksldjump"/>
            <a:extLst>
              <a:ext uri="{FF2B5EF4-FFF2-40B4-BE49-F238E27FC236}">
                <a16:creationId xmlns:a16="http://schemas.microsoft.com/office/drawing/2014/main" id="{6E52091B-3AAE-4DA4-BDD2-AB56358481DF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4" action="ppaction://hlinksldjump"/>
            <a:extLst>
              <a:ext uri="{FF2B5EF4-FFF2-40B4-BE49-F238E27FC236}">
                <a16:creationId xmlns:a16="http://schemas.microsoft.com/office/drawing/2014/main" id="{A830A629-0599-412F-A2C9-ACA68A60D94A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5" action="ppaction://hlinksldjump"/>
            <a:extLst>
              <a:ext uri="{FF2B5EF4-FFF2-40B4-BE49-F238E27FC236}">
                <a16:creationId xmlns:a16="http://schemas.microsoft.com/office/drawing/2014/main" id="{B5DDC732-3520-4B92-85B9-575A92B130CB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eft Arrow 17">
            <a:hlinkClick r:id="rId16" action="ppaction://hlinksldjump"/>
          </p:cNvPr>
          <p:cNvSpPr/>
          <p:nvPr/>
        </p:nvSpPr>
        <p:spPr>
          <a:xfrm>
            <a:off x="10406743" y="5965371"/>
            <a:ext cx="638628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454" y="0"/>
                <a:ext cx="12191999" cy="2544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Câu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35.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Tìm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tập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nghiệm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phương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trình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uncPr>
                      <m:fName/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A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sSubPr>
                          <m:e/>
                          <m:sub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func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A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x</m:t>
                        </m:r>
                        <m:r>
                          <a:rPr kumimoji="0" lang="en-AU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AU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+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A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A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AU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kumimoji="0" lang="en-AU" sz="32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&lt;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𝒙</m:t>
                    </m:r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𝟑</m:t>
                    </m:r>
                  </m:oMath>
                </a14:m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A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B</a:t>
                </a: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𝑺</m:t>
                    </m:r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kumimoji="0" lang="en-AU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AU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;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.	</a:t>
                </a:r>
                <a:r>
                  <a:rPr kumimoji="0" lang="en-A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C</a:t>
                </a: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𝑆</m:t>
                    </m:r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kumimoji="0" lang="en-AU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AU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;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D. </a:t>
                </a:r>
                <a14:m>
                  <m:oMath xmlns:m="http://schemas.openxmlformats.org/officeDocument/2006/math"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𝑆</m:t>
                    </m:r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kumimoji="0" lang="en-AU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AU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;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4" y="0"/>
                <a:ext cx="12191999" cy="2544736"/>
              </a:xfrm>
              <a:prstGeom prst="rect">
                <a:avLst/>
              </a:prstGeom>
              <a:blipFill>
                <a:blip r:embed="rId2"/>
                <a:stretch>
                  <a:fillRect l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269825" y="2728956"/>
                <a:ext cx="12057089" cy="2798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Lời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: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/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𝑙𝑜𝑔</m:t>
                            </m:r>
                          </m:e>
                          <m:sup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/>
                          <m:sub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e>
                    </m:func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AU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AU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AU" sz="32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AU" sz="32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AU" sz="32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AU" sz="32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den>
                            </m:f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&gt;</m:t>
                            </m:r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  <m:e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&amp;−</m:t>
                            </m:r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&lt;</m:t>
                            </m:r>
                            <m:func>
                              <m:func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AU" sz="32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kumimoji="0" lang="en-AU" sz="32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AU" sz="32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kumimoji="0" lang="en-AU" sz="32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AU" sz="32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  <m:sSup>
                                          <m:sSupPr>
                                            <m:ctrlPr>
                                              <a:rPr kumimoji="0" lang="en-US" sz="3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en-AU" sz="32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AU" sz="32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kumimoji="0" lang="en-AU" sz="32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&lt;</m:t>
                            </m:r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&lt;</m:t>
                            </m:r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&lt;</m:t>
                            </m:r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&lt;</m:t>
                            </m:r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AU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AU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A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arpada"/>
                    <a:ea typeface="Times New Roman" panose="02020603050405020304" pitchFamily="18" charset="0"/>
                    <a:cs typeface="+mn-cs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825" y="2728956"/>
                <a:ext cx="12057089" cy="27986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5069518" y="1889908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49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76878"/>
                <a:ext cx="12191999" cy="2290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Câu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36. </a:t>
                </a:r>
                <a:r>
                  <a:rPr kumimoji="0" lang="en-AU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Nghiệm</a:t>
                </a:r>
                <a:r>
                  <a:rPr kumimoji="0" lang="en-AU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AU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của</a:t>
                </a:r>
                <a:r>
                  <a:rPr kumimoji="0" lang="en-A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AU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bất</a:t>
                </a:r>
                <a:r>
                  <a:rPr kumimoji="0" lang="en-A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AU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phương</a:t>
                </a:r>
                <a:r>
                  <a:rPr kumimoji="0" lang="en-A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AU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trình</a:t>
                </a:r>
                <a:r>
                  <a:rPr kumimoji="0" lang="en-AU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uncPr>
                      <m:fName/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A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sSubPr>
                          <m:e/>
                          <m:sub>
                            <m:f>
                              <m:f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func>
                    <m:r>
                      <m:rPr>
                        <m:sty m:val="p"/>
                      </m:rPr>
                      <a:rPr kumimoji="0" lang="en-AU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x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−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A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0" lang="en-A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x</m:t>
                            </m:r>
                          </m:e>
                        </m:d>
                      </m:e>
                    </m:func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−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5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≥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kumimoji="0" lang="en-AU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là	</a:t>
                </a:r>
                <a:r>
                  <a:rPr kumimoji="0" lang="en-A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</a:t>
                </a: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𝑥</m:t>
                    </m:r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∈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0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kumimoji="0" lang="en-AU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AU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∪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9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;+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	B.</a:t>
                </a:r>
                <a14:m>
                  <m:oMath xmlns:m="http://schemas.openxmlformats.org/officeDocument/2006/math"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𝑥</m:t>
                    </m:r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0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kumimoji="0" lang="en-AU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AU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]</m:t>
                        </m:r>
                      </m:e>
                    </m:d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[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8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;+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C</a:t>
                </a: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𝑥</m:t>
                    </m:r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−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∞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kumimoji="0" lang="en-AU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AU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)</m:t>
                        </m:r>
                      </m:e>
                    </m:d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8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;+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	</a:t>
                </a:r>
                <a:r>
                  <a:rPr kumimoji="0" lang="en-A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D</a:t>
                </a:r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𝑥</m:t>
                    </m:r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−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∞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kumimoji="0" lang="en-AU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AU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)</m:t>
                        </m:r>
                      </m:e>
                    </m:d>
                    <m:r>
                      <a:rPr kumimoji="0" lang="en-AU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9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;+</m:t>
                        </m:r>
                        <m:r>
                          <a:rPr kumimoji="0" lang="en-AU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kumimoji="0" lang="en-A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878"/>
                <a:ext cx="12191999" cy="2290499"/>
              </a:xfrm>
              <a:prstGeom prst="rect">
                <a:avLst/>
              </a:prstGeom>
              <a:blipFill>
                <a:blip r:embed="rId2"/>
                <a:stretch>
                  <a:fillRect l="-1250" t="-3467" b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970" y="2496646"/>
                <a:ext cx="12057089" cy="2886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Lời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: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vi-VN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+mn-cs"/>
                          </a:rPr>
                          <m:t>𝟏</m:t>
                        </m:r>
                      </m:e>
                    </m:d>
                    <m:r>
                      <a:rPr kumimoji="0" lang="vi-VN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+mn-cs"/>
                      </a:rPr>
                      <m:t>⇔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uncPr>
                      <m:fName/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p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sSubPr>
                          <m:e/>
                          <m:sub>
                            <m:f>
                              <m:f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AU" sz="3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func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𝑥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−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kumimoji="0" lang="en-A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−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5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≥</m:t>
                    </m:r>
                    <m:r>
                      <a:rPr kumimoji="0" lang="en-A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0</m:t>
                    </m:r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itchFamily="18" charset="0"/>
                </a:endParaRPr>
              </a:p>
              <a:p>
                <a:pPr marL="62992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⇔</m:t>
                      </m:r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fName>
                        <m:e>
                          <m:r>
                            <a:rPr kumimoji="0" lang="en-AU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−</m:t>
                      </m:r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kumimoji="0" lang="en-AU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−</m:t>
                      </m:r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6</m:t>
                      </m:r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≥</m:t>
                      </m:r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0</m:t>
                      </m:r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⇔</m:t>
                      </m:r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kumimoji="0" lang="en-AU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≤−</m:t>
                      </m:r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2</m:t>
                      </m:r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 </m:t>
                      </m:r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h</m:t>
                      </m:r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𝑎𝑦</m:t>
                      </m:r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kumimoji="0" lang="en-AU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≥</m:t>
                      </m:r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3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62992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&amp;</m:t>
                              </m:r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&gt;</m:t>
                              </m:r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&amp;</m:t>
                              </m:r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AU" sz="3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kumimoji="0" lang="en-AU" sz="3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itchFamily="18" charset="0"/>
                                    </a:rPr>
                                    <m:t>4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h</m:t>
                              </m:r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𝑎𝑦</m:t>
                              </m:r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≥</m:t>
                              </m:r>
                              <m:r>
                                <a:rPr kumimoji="0" lang="en-AU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itchFamily="18" charset="0"/>
                                </a:rPr>
                                <m:t>8</m:t>
                              </m:r>
                            </m:e>
                          </m:eqArr>
                        </m:e>
                      </m:d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⇔</m:t>
                      </m:r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0</m:t>
                      </m:r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&lt;</m:t>
                      </m:r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𝑥</m:t>
                      </m:r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AU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  <m:t>1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0" lang="en-AU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h</m:t>
                      </m:r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𝑎𝑦</m:t>
                      </m:r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 </m:t>
                      </m:r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𝑥</m:t>
                      </m:r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≥</m:t>
                      </m:r>
                      <m:r>
                        <a:rPr kumimoji="0" lang="en-AU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kumimoji="0" lang="en-AU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" y="2496646"/>
                <a:ext cx="12057089" cy="2886046"/>
              </a:xfrm>
              <a:prstGeom prst="rect">
                <a:avLst/>
              </a:prstGeom>
              <a:blipFill>
                <a:blip r:embed="rId3"/>
                <a:stretch>
                  <a:fillRect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6373663" y="1026365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2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4910" y="2390915"/>
                <a:ext cx="12057089" cy="2292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: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BPT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𝑚𝑥</m:t>
                            </m:r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</m:func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𝑚𝑥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</m:oMath>
                </a14:m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2992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𝑚𝑥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2992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𝑚𝑥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𝑚𝑥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∀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𝑅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⇔−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0" y="2390915"/>
                <a:ext cx="12057089" cy="2292359"/>
              </a:xfrm>
              <a:prstGeom prst="rect">
                <a:avLst/>
              </a:prstGeom>
              <a:blipFill>
                <a:blip r:embed="rId2"/>
                <a:stretch>
                  <a:fillRect t="-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134910" y="1450818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454" y="183212"/>
                <a:ext cx="12192000" cy="1844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37.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tham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mx</m:t>
                            </m:r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3200" b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vô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S.</a:t>
                </a:r>
              </a:p>
              <a:p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7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D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4" y="183212"/>
                <a:ext cx="12192000" cy="1844095"/>
              </a:xfrm>
              <a:prstGeom prst="rect">
                <a:avLst/>
              </a:prstGeom>
              <a:blipFill>
                <a:blip r:embed="rId4"/>
                <a:stretch>
                  <a:fillRect l="-1250" t="-4620" r="-1300" b="-7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59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564144"/>
                <a:ext cx="12191998" cy="5067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00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: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BPT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)&gt;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fName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</m:e>
                    </m:func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GB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fName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</m:e>
                    </m:func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200" dirty="0" err="1">
                        <a:latin typeface="Varpada"/>
                        <a:ea typeface="Times New Roman" panose="02020603050405020304" pitchFamily="18" charset="0"/>
                      </a:rPr>
                      <m:t>Đặ</m:t>
                    </m:r>
                    <m:r>
                      <m:rPr>
                        <m:nor/>
                      </m:rPr>
                      <a:rPr lang="en-GB" sz="3200" dirty="0" err="1">
                        <a:latin typeface="Varpada"/>
                        <a:ea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GB" sz="3200" dirty="0">
                        <a:latin typeface="Varpada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GB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m:rPr>
                        <m:nor/>
                      </m:rPr>
                      <a:rPr lang="en-GB" sz="3200" dirty="0">
                        <a:latin typeface="Varpada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200" dirty="0">
                        <a:latin typeface="Varpada"/>
                        <a:ea typeface="Times New Roman" panose="02020603050405020304" pitchFamily="18" charset="0"/>
                      </a:rPr>
                      <m:t>do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</m:t>
                        </m:r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200" dirty="0">
                        <a:latin typeface="Varpada"/>
                        <a:ea typeface="Times New Roman" panose="02020603050405020304" pitchFamily="18" charset="0"/>
                      </a:rPr>
                      <m:t>BPT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)&gt;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)≥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200" dirty="0" err="1">
                        <a:latin typeface="Varpada"/>
                        <a:ea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GB" sz="3200" dirty="0" err="1">
                        <a:latin typeface="Varpada"/>
                        <a:ea typeface="Times New Roman" panose="02020603050405020304" pitchFamily="18" charset="0"/>
                      </a:rPr>
                      <m:t>ớ</m:t>
                    </m:r>
                    <m:r>
                      <m:rPr>
                        <m:nor/>
                      </m:rPr>
                      <a:rPr lang="en-GB" sz="3200" dirty="0" err="1">
                        <a:latin typeface="Varpada"/>
                        <a:ea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GB" sz="3200" dirty="0">
                        <a:latin typeface="Varpada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GB" sz="3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,</m:t>
                        </m:r>
                      </m:sup>
                    </m:sSup>
                    <m:r>
                      <a:rPr lang="en-GB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(</m:t>
                    </m:r>
                    <m:r>
                      <a:rPr lang="en-GB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𝑡</m:t>
                    </m:r>
                    <m:r>
                      <a:rPr lang="en-GB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)=</m:t>
                    </m:r>
                    <m:r>
                      <a:rPr lang="en-GB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  <m:r>
                      <a:rPr lang="en-GB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𝑡</m:t>
                    </m:r>
                    <m:r>
                      <a:rPr lang="en-GB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en-GB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1</m:t>
                    </m:r>
                    <m:r>
                      <a:rPr lang="en-GB" sz="32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&gt;</m:t>
                    </m:r>
                    <m:r>
                      <a:rPr lang="en-GB" sz="320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0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sz="3200" dirty="0" err="1">
                        <a:latin typeface="Varpada"/>
                        <a:ea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GB" sz="3200" dirty="0" err="1">
                        <a:latin typeface="Varpada"/>
                        <a:ea typeface="Times New Roman" panose="02020603050405020304" pitchFamily="18" charset="0"/>
                      </a:rPr>
                      <m:t>ớ</m:t>
                    </m:r>
                    <m:r>
                      <m:rPr>
                        <m:nor/>
                      </m:rPr>
                      <a:rPr lang="en-GB" sz="3200" dirty="0" err="1">
                        <a:latin typeface="Varpada"/>
                        <a:ea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GB" sz="3200" dirty="0">
                        <a:latin typeface="Varpada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</m:t>
                        </m:r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 đồ</m:t>
                    </m:r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bi</m:t>
                    </m:r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ế</m:t>
                    </m:r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GB" sz="3200" dirty="0" smtClean="0">
                        <a:latin typeface="Varpada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GB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∈(</m:t>
                    </m:r>
                    <m:d>
                      <m:dPr>
                        <m:begChr m:val=""/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</m:t>
                        </m:r>
                        <m: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 err="1">
                        <a:latin typeface="Varpada"/>
                        <a:ea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dirty="0" err="1">
                        <a:latin typeface="Varpada"/>
                        <a:ea typeface="Times New Roman" panose="020206030504050203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3200" dirty="0" err="1">
                        <a:latin typeface="Varpada"/>
                        <a:ea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dirty="0">
                        <a:latin typeface="Varpada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𝑀𝑖𝑛𝑓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000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latin typeface="Varpada"/>
                          <a:ea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3200" dirty="0">
                          <a:latin typeface="Varpada"/>
                          <a:ea typeface="Times New Roman" panose="02020603050405020304" pitchFamily="18" charset="0"/>
                        </a:rPr>
                        <m:t> đó để để 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Varpada"/>
                          <a:ea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Varpada"/>
                          <a:ea typeface="Times New Roman" panose="02020603050405020304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Varpada"/>
                          <a:ea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200" dirty="0">
                          <a:latin typeface="Varpada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Varpada"/>
                          <a:ea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Varpada"/>
                          <a:ea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Varpada"/>
                          <a:ea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dirty="0">
                          <a:latin typeface="Varpada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Varpada"/>
                          <a:ea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Varpada"/>
                          <a:ea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Varpada"/>
                          <a:ea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3200" dirty="0">
                          <a:latin typeface="Varpada"/>
                          <a:ea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).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)&gt;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200" dirty="0">
                          <a:latin typeface="Varpada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Varpada"/>
                          <a:ea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Varpada"/>
                          <a:ea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Varpada"/>
                          <a:ea typeface="Times New Roman" panose="020206030504050203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Varpada"/>
                          <a:ea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Varpada"/>
                          <a:ea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dirty="0">
                          <a:latin typeface="Varpada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Varpada"/>
                          <a:ea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Varpada"/>
                          <a:ea typeface="Times New Roman" panose="02020603050405020304" pitchFamily="18" charset="0"/>
                        </a:rPr>
                        <m:t>ì: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000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−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1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≤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𝑀𝑖𝑛𝑓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(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𝑡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)⇔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≤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en-GB" sz="3200" dirty="0">
                          <a:latin typeface="Varpada"/>
                          <a:ea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000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64144"/>
                <a:ext cx="12191998" cy="5067093"/>
              </a:xfrm>
              <a:prstGeom prst="rect">
                <a:avLst/>
              </a:prstGeom>
              <a:blipFill>
                <a:blip r:embed="rId2"/>
                <a:stretch>
                  <a:fillRect t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5659651" y="1066185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4909" y="0"/>
                <a:ext cx="1205708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38.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tham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sup>
                    </m:sSup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).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</m:e>
                    </m:func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sup>
                    </m:sSup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)&gt;</m:t>
                    </m:r>
                    <m:r>
                      <m:rPr>
                        <m:sty m:val="p"/>
                      </m:rP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x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7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B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7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C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7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D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7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09" y="0"/>
                <a:ext cx="12057089" cy="1569660"/>
              </a:xfrm>
              <a:prstGeom prst="rect">
                <a:avLst/>
              </a:prstGeom>
              <a:blipFill>
                <a:blip r:embed="rId4"/>
                <a:stretch>
                  <a:fillRect l="-1264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57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08440"/>
                <a:ext cx="12191999" cy="2188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39. </a:t>
                </a:r>
                <a:r>
                  <a:rPr lang="fr-FR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fr-FR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tất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tham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3200" b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3200" b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</m:d>
                      </m:e>
                    </m:func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32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 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fr-FR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fr-FR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13</m:t>
                        </m:r>
                      </m:e>
                    </m:d>
                  </m:oMath>
                </a14:m>
                <a:r>
                  <a:rPr lang="fr-FR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	B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13</m:t>
                        </m:r>
                      </m:e>
                    </m:d>
                  </m:oMath>
                </a14:m>
                <a:r>
                  <a:rPr lang="fr-FR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C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13</m:t>
                        </m:r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e>
                    </m:d>
                  </m:oMath>
                </a14:m>
                <a:r>
                  <a:rPr lang="fr-FR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	D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13</m:t>
                        </m:r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;−</m:t>
                        </m:r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e>
                    </m:d>
                  </m:oMath>
                </a14:m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8440"/>
                <a:ext cx="12191999" cy="2188933"/>
              </a:xfrm>
              <a:prstGeom prst="rect">
                <a:avLst/>
              </a:prstGeom>
              <a:blipFill>
                <a:blip r:embed="rId2"/>
                <a:stretch>
                  <a:fillRect l="-1250" t="-3900" b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4910" y="2390915"/>
                <a:ext cx="12057089" cy="3729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:</a:t>
                </a:r>
                <a:r>
                  <a:rPr lang="vi-VN" sz="3200" b="1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(</m:t>
                    </m:r>
                    <m:r>
                      <a:rPr lang="vi-VN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  <m:r>
                      <a:rPr lang="vi-VN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)⇔</m:t>
                    </m:r>
                    <m:d>
                      <m:dPr>
                        <m:begChr m:val="{"/>
                        <m:endChr m:val=""/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+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𝟏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32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vi-VN" sz="32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vi-VN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vi-VN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𝟒</m:t>
                                </m:r>
                                <m:r>
                                  <a:rPr lang="vi-VN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𝒙</m:t>
                                </m:r>
                                <m:r>
                                  <a:rPr lang="vi-VN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vi-VN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vi-VN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𝟓</m:t>
                                </m:r>
                              </m:den>
                            </m:f>
                          </m:e>
                          <m:e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+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𝟒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+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𝒎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&gt;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vi-VN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&amp;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𝒎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&gt;−</m:t>
                            </m:r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𝟒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=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𝒇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(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&amp;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𝒎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&lt;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𝟒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+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𝟓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=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𝒈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(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𝒙</m:t>
                            </m:r>
                            <m:r>
                              <a:rPr lang="vi-VN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/>
              </a:p>
              <a:p>
                <a:pPr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dirty="0" err="1">
                    <a:solidFill>
                      <a:srgbClr val="000000"/>
                    </a:solidFill>
                    <a:latin typeface="Varpada"/>
                  </a:rPr>
                  <a:t>Hệ</a:t>
                </a:r>
                <a:r>
                  <a:rPr lang="en-US" sz="3200" dirty="0">
                    <a:solidFill>
                      <a:srgbClr val="000000"/>
                    </a:solidFill>
                    <a:latin typeface="Varpada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Varpada"/>
                  </a:rPr>
                  <a:t>trên</a:t>
                </a:r>
                <a:r>
                  <a:rPr lang="en-US" sz="3200" dirty="0">
                    <a:solidFill>
                      <a:srgbClr val="000000"/>
                    </a:solidFill>
                    <a:latin typeface="Varpada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Varpada"/>
                  </a:rPr>
                  <a:t>thỏa</a:t>
                </a:r>
                <a:r>
                  <a:rPr lang="en-US" sz="3200" dirty="0">
                    <a:solidFill>
                      <a:srgbClr val="000000"/>
                    </a:solidFill>
                    <a:latin typeface="Varpada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Varpada"/>
                  </a:rPr>
                  <a:t>mãn</a:t>
                </a:r>
                <a:r>
                  <a:rPr lang="en-US" sz="3200" dirty="0">
                    <a:solidFill>
                      <a:srgbClr val="000000"/>
                    </a:solidFill>
                    <a:latin typeface="Varpada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limLow>
                              <m:limLow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𝑀𝑎𝑥</m:t>
                                </m:r>
                              </m:e>
                              <m:lim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lim>
                            </m:limLow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)=−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limLow>
                              <m:limLow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𝑀𝑖𝑛</m:t>
                                </m:r>
                              </m:e>
                              <m:lim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lim>
                            </m:limLow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)=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⇔−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0" y="2390915"/>
                <a:ext cx="12057089" cy="3729098"/>
              </a:xfrm>
              <a:prstGeom prst="rect">
                <a:avLst/>
              </a:prstGeom>
              <a:blipFill>
                <a:blip r:embed="rId3"/>
                <a:stretch>
                  <a:fillRect l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2791014" y="1219370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41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4910" y="2390915"/>
                <a:ext cx="12057089" cy="4175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:</a:t>
                </a:r>
                <a:r>
                  <a:rPr lang="vi-VN" sz="3200" b="1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(</m:t>
                    </m:r>
                    <m:r>
                      <a:rPr lang="vi-VN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  <m:r>
                      <a:rPr lang="vi-VN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)⇔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</m:oMath>
                </a14:m>
                <a:endParaRPr lang="en-US" sz="3200" dirty="0" smtClean="0">
                  <a:solidFill>
                    <a:srgbClr val="000000"/>
                  </a:solidFill>
                  <a:latin typeface="Varpad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𝑙𝑜𝑔</m:t>
                                          </m:r>
                                        </m:e>
                                        <m:sub>
                                          <m:r>
                                            <a:rPr lang="en-US" sz="3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  <m:sup>
                                          <m:r>
                                            <a:rPr lang="en-US" sz="3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fName>
                                    <m:e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𝑙𝑜𝑔</m:t>
                                          </m:r>
                                        </m:e>
                                        <m:sub>
                                          <m:r>
                                            <a:rPr lang="en-US" sz="3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⇔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&amp;−</m:t>
                                      </m:r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func>
                                        <m:funcPr>
                                          <m:ctrlPr>
                                            <a:rPr lang="en-US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𝑙𝑜𝑔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r>
                                            <a:rPr lang="en-US" sz="3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func>
                                        <m:funcPr>
                                          <m:ctrlPr>
                                            <a:rPr lang="en-US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𝑙𝑜𝑔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r>
                                            <a:rPr lang="en-US" sz="3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≥</m:t>
                                      </m:r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0" y="2390915"/>
                <a:ext cx="12057089" cy="4175502"/>
              </a:xfrm>
              <a:prstGeom prst="rect">
                <a:avLst/>
              </a:prstGeom>
              <a:blipFill>
                <a:blip r:embed="rId2"/>
                <a:stretch>
                  <a:fillRect l="-1264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5659652" y="1567874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34910" y="218477"/>
                <a:ext cx="12192000" cy="2020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40</a:t>
                </a:r>
                <a:r>
                  <a:rPr lang="vi-VN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e>
                    </m:func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x</m:t>
                            </m:r>
                          </m:sub>
                        </m:sSub>
                      </m:fName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1428750" lvl="2" indent="-514350">
                  <a:buAutoNum type="alphaUcPeriod"/>
                </a:pPr>
                <a14:m>
                  <m:oMath xmlns:m="http://schemas.openxmlformats.org/officeDocument/2006/math">
                    <m:r>
                      <a:rPr lang="vi-VN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vi-VN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[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		B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vi-VN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3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  <m:r>
                      <a:rPr lang="vi-VN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C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vi-VN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</m:d>
                    <m:r>
                      <a:rPr lang="vi-VN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	D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vi-VN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=[</m:t>
                    </m:r>
                    <m:d>
                      <m:dPr>
                        <m:begChr m:val="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vi-VN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[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vi-VN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0" y="218477"/>
                <a:ext cx="12192000" cy="2020233"/>
              </a:xfrm>
              <a:prstGeom prst="rect">
                <a:avLst/>
              </a:prstGeom>
              <a:blipFill>
                <a:blip r:embed="rId4"/>
                <a:stretch>
                  <a:fillRect l="-1250" t="-4230" b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9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08440"/>
                <a:ext cx="12191999" cy="1353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366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41.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Giải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)&lt;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13665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8440"/>
                <a:ext cx="12191999" cy="1353191"/>
              </a:xfrm>
              <a:prstGeom prst="rect">
                <a:avLst/>
              </a:prstGeom>
              <a:blipFill>
                <a:blip r:embed="rId2"/>
                <a:stretch>
                  <a:fillRect l="-300" t="-4054" b="-10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4911" y="1896240"/>
                <a:ext cx="12057089" cy="2175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:</a:t>
                </a:r>
                <a:r>
                  <a:rPr lang="vi-VN" sz="3200" b="1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(</m:t>
                    </m:r>
                    <m:r>
                      <a:rPr lang="vi-VN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  <m:r>
                      <a:rPr lang="vi-VN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)⇔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)&lt;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&gt;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 pitchFamily="18" charset="0"/>
                  </a:rPr>
                  <a:t/>
                </a:r>
                <a:b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1" y="1896240"/>
                <a:ext cx="12057089" cy="2175724"/>
              </a:xfrm>
              <a:prstGeom prst="rect">
                <a:avLst/>
              </a:prstGeom>
              <a:blipFill>
                <a:blip r:embed="rId3"/>
                <a:stretch>
                  <a:fillRect l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134911" y="931997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39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08440"/>
                <a:ext cx="12191999" cy="1973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366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42.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11366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72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AU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           B. </a:t>
                </a:r>
                <a14:m>
                  <m:oMath xmlns:m="http://schemas.openxmlformats.org/officeDocument/2006/math">
                    <m:r>
                      <a:rPr lang="en-AU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    </a:t>
                </a:r>
                <a:r>
                  <a:rPr lang="fr-FR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 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AU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     </a:t>
                </a:r>
                <a:r>
                  <a:rPr lang="fr-FR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D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AU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8440"/>
                <a:ext cx="12191999" cy="1973874"/>
              </a:xfrm>
              <a:prstGeom prst="rect">
                <a:avLst/>
              </a:prstGeom>
              <a:blipFill>
                <a:blip r:embed="rId2"/>
                <a:stretch>
                  <a:fillRect l="-300" t="-2778" b="-8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2390915"/>
                <a:ext cx="12191999" cy="3211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:</a:t>
                </a:r>
                <a:r>
                  <a:rPr lang="vi-VN" sz="3200" b="1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𝑃𝑇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: 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72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72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72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)&gt;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72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)≤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73</m:t>
                            </m:r>
                          </m:e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72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)≤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func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fr-FR" sz="3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90915"/>
                <a:ext cx="12191999" cy="3211392"/>
              </a:xfrm>
              <a:prstGeom prst="rect">
                <a:avLst/>
              </a:prstGeom>
              <a:blipFill>
                <a:blip r:embed="rId3"/>
                <a:stretch>
                  <a:fillRect l="-1250" t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2985886" y="1584355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9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69253"/>
                <a:ext cx="12191999" cy="1944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43</a:t>
                </a:r>
                <a:r>
                  <a:rPr lang="vi-VN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9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x</m:t>
                                </m:r>
                              </m:sup>
                            </m:sSup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9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3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x</m:t>
                                    </m:r>
                                  </m:sup>
                                </m:sSup>
                                <m:r>
                                  <a:rPr lang="en-US" sz="3200" b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b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81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=(</m:t>
                    </m:r>
                    <m:d>
                      <m:dPr>
                        <m:begChr m:val="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]</m:t>
                            </m:r>
                          </m:e>
                        </m:func>
                      </m:e>
                    </m:d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B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=(</m:t>
                    </m:r>
                    <m:d>
                      <m:dPr>
                        <m:begChr m:val=""/>
                        <m:endChr m:val="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</m:d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sz="32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     D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253"/>
                <a:ext cx="12191999" cy="1944122"/>
              </a:xfrm>
              <a:prstGeom prst="rect">
                <a:avLst/>
              </a:prstGeom>
              <a:blipFill>
                <a:blip r:embed="rId2"/>
                <a:stretch>
                  <a:fillRect l="-1250" b="-8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4910" y="2013375"/>
                <a:ext cx="12057089" cy="4741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: 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Điều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.Ta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9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9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81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9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9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9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9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pt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tr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ở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th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nh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)≥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)≤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&amp;(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)≥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/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&lt;(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)≤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/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&lt;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func>
                          </m:e>
                        </m:eqAr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0" y="2013375"/>
                <a:ext cx="12057089" cy="4741041"/>
              </a:xfrm>
              <a:prstGeom prst="rect">
                <a:avLst/>
              </a:prstGeom>
              <a:blipFill>
                <a:blip r:embed="rId3"/>
                <a:stretch>
                  <a:fillRect l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16817" y="1041314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5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114329"/>
                <a:ext cx="12192000" cy="178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44: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125</m:t>
                            </m:r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func>
                      <m:func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25</m:t>
                            </m:r>
                          </m:sub>
                        </m:sSub>
                      </m:fName>
                      <m:e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unc>
                      <m:func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A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     </a:t>
                </a:r>
                <a:r>
                  <a:rPr lang="fr-FR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B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     </a:t>
                </a:r>
                <a:r>
                  <a:rPr lang="fr-FR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C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      </a:t>
                </a:r>
                <a:r>
                  <a:rPr lang="fr-FR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 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29"/>
                <a:ext cx="12192000" cy="1786195"/>
              </a:xfrm>
              <a:prstGeom prst="rect">
                <a:avLst/>
              </a:prstGeom>
              <a:blipFill>
                <a:blip r:embed="rId2"/>
                <a:stretch>
                  <a:fillRect l="-1250" t="-4778" b="-9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1" y="1779029"/>
                <a:ext cx="12057089" cy="4293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:</a:t>
                </a:r>
                <a:r>
                  <a:rPr lang="vi-VN" sz="3200" b="1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 </a:t>
                </a:r>
                <a:r>
                  <a:rPr lang="fr-FR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fr-FR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fr-FR" sz="32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 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e>
                    </m:d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fr-FR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</m:e>
                    </m:func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125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).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25</m:t>
                            </m:r>
                          </m:sub>
                        </m:sSub>
                      </m:fName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func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sub>
                            </m:sSub>
                          </m:fName>
                          <m:e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sub>
                            </m:sSub>
                          </m:fName>
                          <m:e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</m:t>
                                </m:r>
                              </m:sub>
                            </m:sSub>
                          </m:fName>
                          <m:e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vi-VN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vi-VN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vi-VN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fName>
                        <m:e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vi-VN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vi-VN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fName>
                        <m:e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vi-VN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</m:rad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779029"/>
                <a:ext cx="12057089" cy="4293163"/>
              </a:xfrm>
              <a:prstGeom prst="rect">
                <a:avLst/>
              </a:prstGeom>
              <a:blipFill>
                <a:blip r:embed="rId3"/>
                <a:stretch>
                  <a:fillRect l="-1264" t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931218" y="1355579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hlinkClick r:id="rId2" action="ppaction://hlinksldjump"/>
            <a:extLst>
              <a:ext uri="{FF2B5EF4-FFF2-40B4-BE49-F238E27FC236}">
                <a16:creationId xmlns:a16="http://schemas.microsoft.com/office/drawing/2014/main" id="{098B84E5-3D5A-4303-8163-259271C3D175}"/>
              </a:ext>
            </a:extLst>
          </p:cNvPr>
          <p:cNvSpPr txBox="1"/>
          <p:nvPr/>
        </p:nvSpPr>
        <p:spPr>
          <a:xfrm>
            <a:off x="9199815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3" action="ppaction://hlinksldjump"/>
            <a:extLst>
              <a:ext uri="{FF2B5EF4-FFF2-40B4-BE49-F238E27FC236}">
                <a16:creationId xmlns:a16="http://schemas.microsoft.com/office/drawing/2014/main" id="{2D116311-D887-475E-A44A-4AC352C1DFBC}"/>
              </a:ext>
            </a:extLst>
          </p:cNvPr>
          <p:cNvSpPr txBox="1"/>
          <p:nvPr/>
        </p:nvSpPr>
        <p:spPr>
          <a:xfrm>
            <a:off x="71868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4" action="ppaction://hlinksldjump"/>
            <a:extLst>
              <a:ext uri="{FF2B5EF4-FFF2-40B4-BE49-F238E27FC236}">
                <a16:creationId xmlns:a16="http://schemas.microsoft.com/office/drawing/2014/main" id="{BA2A77EC-6A51-47F0-86B7-056DAF74C522}"/>
              </a:ext>
            </a:extLst>
          </p:cNvPr>
          <p:cNvSpPr txBox="1"/>
          <p:nvPr/>
        </p:nvSpPr>
        <p:spPr>
          <a:xfrm>
            <a:off x="52437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5" action="ppaction://hlinksldjump"/>
            <a:extLst>
              <a:ext uri="{FF2B5EF4-FFF2-40B4-BE49-F238E27FC236}">
                <a16:creationId xmlns:a16="http://schemas.microsoft.com/office/drawing/2014/main" id="{745C8C66-DF03-4067-9C7F-2C0016A87188}"/>
              </a:ext>
            </a:extLst>
          </p:cNvPr>
          <p:cNvSpPr txBox="1"/>
          <p:nvPr/>
        </p:nvSpPr>
        <p:spPr>
          <a:xfrm>
            <a:off x="3176839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6" action="ppaction://hlinksldjump"/>
            <a:extLst>
              <a:ext uri="{FF2B5EF4-FFF2-40B4-BE49-F238E27FC236}">
                <a16:creationId xmlns:a16="http://schemas.microsoft.com/office/drawing/2014/main" id="{4CE7376D-CD54-4F35-A381-BF158D6A3505}"/>
              </a:ext>
            </a:extLst>
          </p:cNvPr>
          <p:cNvSpPr txBox="1"/>
          <p:nvPr/>
        </p:nvSpPr>
        <p:spPr>
          <a:xfrm>
            <a:off x="1119439" y="28632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>
            <a:hlinkClick r:id="rId7" action="ppaction://hlinksldjump"/>
          </p:cNvPr>
          <p:cNvSpPr/>
          <p:nvPr/>
        </p:nvSpPr>
        <p:spPr>
          <a:xfrm>
            <a:off x="10406743" y="5965371"/>
            <a:ext cx="638628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08440"/>
                <a:ext cx="12191999" cy="337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635">
                  <a:spcBef>
                    <a:spcPts val="600"/>
                  </a:spcBef>
                  <a:spcAft>
                    <a:spcPts val="1000"/>
                  </a:spcAft>
                  <a:tabLst>
                    <a:tab pos="741680" algn="l"/>
                  </a:tabLst>
                </a:pPr>
                <a:r>
                  <a:rPr lang="fr-FR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45.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Biết đồ thị hàm số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cắt Ox, Oy lần lượt tại hai điểm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Tìm tập nghiệm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của bất phương trình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vi-VN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27635">
                  <a:spcBef>
                    <a:spcPts val="600"/>
                  </a:spcBef>
                  <a:spcAft>
                    <a:spcPts val="1000"/>
                  </a:spcAft>
                  <a:tabLst>
                    <a:tab pos="741680" algn="l"/>
                  </a:tabLst>
                </a:pPr>
                <a:r>
                  <a:rPr lang="vi-VN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∪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32</m:t>
                            </m:r>
                          </m:den>
                        </m:f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      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∪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32</m:t>
                            </m:r>
                          </m:den>
                        </m:f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tabLst>
                    <a:tab pos="3599815" algn="l"/>
                    <a:tab pos="5039995" algn="l"/>
                  </a:tabLst>
                </a:pPr>
                <a:r>
                  <a:rPr lang="vi-VN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		      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32</m:t>
                            </m:r>
                          </m:den>
                        </m:f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8440"/>
                <a:ext cx="12191999" cy="3377078"/>
              </a:xfrm>
              <a:prstGeom prst="rect">
                <a:avLst/>
              </a:prstGeom>
              <a:blipFill>
                <a:blip r:embed="rId2"/>
                <a:stretch>
                  <a:fillRect l="-1250" t="-2527" b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4951" y="3188862"/>
                <a:ext cx="12057089" cy="3639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:</a:t>
                </a:r>
                <a:r>
                  <a:rPr lang="vi-VN" sz="3200" b="1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Bpt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&gt;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&amp;</m:t>
                                    </m:r>
                                    <m:func>
                                      <m:func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𝑙𝑜𝑔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3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3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+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&gt;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&amp;</m:t>
                                    </m:r>
                                    <m:func>
                                      <m:func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𝑙𝑜𝑔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3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32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+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&lt;−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&lt;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&lt;−</m:t>
                                    </m:r>
                                    <m:f>
                                      <m:f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&gt;</m:t>
                                    </m:r>
                                    <m:f>
                                      <m:f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3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32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𝑎𝑦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32</m:t>
                        </m:r>
                      </m:den>
                    </m:f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" y="3188862"/>
                <a:ext cx="12057089" cy="3639138"/>
              </a:xfrm>
              <a:prstGeom prst="rect">
                <a:avLst/>
              </a:prstGeom>
              <a:blipFill>
                <a:blip r:embed="rId3"/>
                <a:stretch>
                  <a:fillRect l="-1264" t="-2513" r="-202" b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134911" y="1983869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97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4911" y="141588"/>
                <a:ext cx="11917181" cy="158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AU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46. </a:t>
                </a:r>
                <a:r>
                  <a:rPr lang="en-AU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AU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AU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AU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lg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e>
                    </m:func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lg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e>
                    </m:func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AU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AU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x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AU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AU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AU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AU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AU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AU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AU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AU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AU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AU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AU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;−</m:t>
                        </m:r>
                        <m:r>
                          <a:rPr lang="en-AU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d>
                    <m:r>
                      <a:rPr lang="en-AU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[</m:t>
                        </m:r>
                        <m:r>
                          <a:rPr lang="en-AU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  <m:r>
                          <a:rPr lang="en-AU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AU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AU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AU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AU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AU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;−</m:t>
                        </m:r>
                        <m:r>
                          <a:rPr lang="en-AU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AU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C.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[</m:t>
                        </m:r>
                        <m:r>
                          <a:rPr lang="en-AU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  <m:r>
                          <a:rPr lang="en-AU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AU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AU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D. </a:t>
                </a:r>
                <a:r>
                  <a:rPr lang="en-AU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(3;6].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1" y="141588"/>
                <a:ext cx="11917181" cy="1580817"/>
              </a:xfrm>
              <a:prstGeom prst="rect">
                <a:avLst/>
              </a:prstGeom>
              <a:blipFill>
                <a:blip r:embed="rId2"/>
                <a:stretch>
                  <a:fillRect l="-1279" t="-5385" b="-10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9941" y="1806300"/>
                <a:ext cx="12057089" cy="4903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Lời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: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+mn-cs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Điều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𝑙𝑔</m:t>
                        </m:r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→=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𝑙𝑔</m:t>
                        </m:r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bpt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trở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(*)</a:t>
                </a:r>
              </a:p>
              <a:p>
                <a:pPr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TH1: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(*)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(I)</a:t>
                </a:r>
              </a:p>
              <a:p>
                <a:pPr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.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⇔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𝑚𝑎𝑥</m:t>
                        </m:r>
                      </m:e>
                      <m:li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lim>
                    </m:limLow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limLow>
                      <m:limLow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𝑚𝑎𝑥</m:t>
                        </m:r>
                      </m:e>
                      <m:li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lim>
                    </m:limLow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TH2: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limLow>
                      <m:limLow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𝑚𝑎𝑥</m:t>
                        </m:r>
                      </m:e>
                      <m:lim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;+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</m:e>
                        </m:d>
                      </m:lim>
                    </m:limLow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1" y="1806300"/>
                <a:ext cx="12057089" cy="4903202"/>
              </a:xfrm>
              <a:prstGeom prst="rect">
                <a:avLst/>
              </a:prstGeom>
              <a:blipFill>
                <a:blip r:embed="rId3"/>
                <a:stretch>
                  <a:fillRect l="-1314" t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134911" y="1224446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8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0"/>
                <a:ext cx="12192000" cy="332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366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47.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tham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m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y</m:t>
                    </m:r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m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Sup>
                                  <m:sSub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3200" b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3200" b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x</m:t>
                                </m:r>
                              </m:e>
                            </m:func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3200" b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x</m:t>
                                </m:r>
                              </m:e>
                            </m:func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m</m:t>
                            </m:r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 b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11366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;−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</m:d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∪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11366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D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327706"/>
              </a:xfrm>
              <a:prstGeom prst="rect">
                <a:avLst/>
              </a:prstGeom>
              <a:blipFill>
                <a:blip r:embed="rId2"/>
                <a:stretch>
                  <a:fillRect l="-300" t="-1648" b="-3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142253" y="3322082"/>
                <a:ext cx="12057089" cy="2788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Lời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: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Đặ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đó 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𝑚𝑡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xác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,∀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𝑎𝑦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2253" y="3322082"/>
                <a:ext cx="12057089" cy="2788840"/>
              </a:xfrm>
              <a:prstGeom prst="rect">
                <a:avLst/>
              </a:prstGeom>
              <a:blipFill>
                <a:blip r:embed="rId3"/>
                <a:stretch>
                  <a:fillRect t="-2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165908" y="2078872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9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08440"/>
                <a:ext cx="121919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indent="-629920" algn="just">
                  <a:spcAft>
                    <a:spcPts val="0"/>
                  </a:spcAft>
                </a:pPr>
                <a:r>
                  <a:rPr kumimoji="0" lang="fr-FR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Câu</a:t>
                </a:r>
                <a:r>
                  <a:rPr kumimoji="0" lang="fr-F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fr-FR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48.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	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∩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∪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29920" indent="-629920" algn="just">
                  <a:spcAft>
                    <a:spcPts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	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∩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sz="32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∪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8440"/>
                <a:ext cx="12191999" cy="1569660"/>
              </a:xfrm>
              <a:prstGeom prst="rect">
                <a:avLst/>
              </a:prstGeom>
              <a:blipFill>
                <a:blip r:embed="rId2"/>
                <a:stretch>
                  <a:fillRect l="-1250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4911" y="1896240"/>
                <a:ext cx="12057089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Lời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: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+mn-cs"/>
                  </a:rPr>
                  <a:t> </a:t>
                </a:r>
              </a:p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BPT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đã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;+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1" y="1896240"/>
                <a:ext cx="12057089" cy="2554545"/>
              </a:xfrm>
              <a:prstGeom prst="rect">
                <a:avLst/>
              </a:prstGeom>
              <a:blipFill>
                <a:blip r:embed="rId3"/>
                <a:stretch>
                  <a:fillRect t="-2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7360170" y="1180141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83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08440"/>
                <a:ext cx="12191999" cy="284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366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kumimoji="0" lang="fr-FR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Câu</a:t>
                </a:r>
                <a:r>
                  <a:rPr kumimoji="0" lang="fr-F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fr-FR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49.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BPT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⊂</m:t>
                    </m:r>
                    <m:sSub>
                      <m:sSub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⊂</m:t>
                    </m:r>
                    <m:sSub>
                      <m:sSub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B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⊂</m:t>
                    </m:r>
                    <m:sSub>
                      <m:sSub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⊂</m:t>
                    </m:r>
                    <m:sSub>
                      <m:sSub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fr-FR" sz="3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1366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 </a:t>
                </a:r>
                <a:r>
                  <a:rPr lang="fr-FR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C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⊂</m:t>
                    </m:r>
                    <m:sSub>
                      <m:sSub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⊂</m:t>
                    </m:r>
                    <m:sSub>
                      <m:sSub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fr-FR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	D</a:t>
                </a:r>
                <a:r>
                  <a:rPr lang="fr-FR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⊂</m:t>
                    </m:r>
                    <m:sSub>
                      <m:sSub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  <m:r>
                      <a:rPr lang="fr-FR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⊂</m:t>
                    </m:r>
                    <m:sSub>
                      <m:sSub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8440"/>
                <a:ext cx="12191999" cy="2844368"/>
              </a:xfrm>
              <a:prstGeom prst="rect">
                <a:avLst/>
              </a:prstGeom>
              <a:blipFill>
                <a:blip r:embed="rId2"/>
                <a:stretch>
                  <a:fillRect l="-300" t="-1931" b="-4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6430780" y="2389806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4911" y="2772926"/>
                <a:ext cx="12057089" cy="3811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:</a:t>
                </a:r>
                <a:r>
                  <a:rPr lang="vi-VN" sz="3200" b="1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 </a:t>
                </a:r>
                <a:r>
                  <a:rPr lang="fr-FR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fr-FR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fr-FR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Ta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VT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nghịch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≤−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fr-FR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fr-FR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FR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Ta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⊂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fr-FR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⊂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1" y="2772926"/>
                <a:ext cx="12057089" cy="3811556"/>
              </a:xfrm>
              <a:prstGeom prst="rect">
                <a:avLst/>
              </a:prstGeom>
              <a:blipFill>
                <a:blip r:embed="rId4"/>
                <a:stretch>
                  <a:fillRect l="-1264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3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08440"/>
                <a:ext cx="12191999" cy="179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indent="-629920">
                  <a:spcAft>
                    <a:spcPts val="0"/>
                  </a:spcAft>
                </a:pPr>
                <a:r>
                  <a:rPr kumimoji="0" lang="fr-FR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Câu</a:t>
                </a:r>
                <a:r>
                  <a:rPr kumimoji="0" lang="fr-F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fr-FR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50.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để 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 err="1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3200" dirty="0" err="1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en-US" sz="3200" dirty="0" err="1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 err="1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200" dirty="0" err="1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ã</m:t>
                    </m:r>
                    <m:r>
                      <m:rPr>
                        <m:nor/>
                      </m:rPr>
                      <a:rPr lang="en-US" sz="3200" dirty="0" err="1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BPT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</m:e>
                        </m:rad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</m:e>
                    </m:ra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</m:oMath>
                </a14:m>
                <a:endParaRPr lang="en-US" sz="3200" b="0" i="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29920" indent="-62992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i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               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          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8440"/>
                <a:ext cx="12191999" cy="1794017"/>
              </a:xfrm>
              <a:prstGeom prst="rect">
                <a:avLst/>
              </a:prstGeom>
              <a:blipFill>
                <a:blip r:embed="rId3"/>
                <a:stretch>
                  <a:fillRect l="-1250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4911" y="2002504"/>
                <a:ext cx="12057089" cy="4855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Lời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: 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</m:e>
                    </m:ra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BPT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BPT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𝐼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&gt;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BPT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(I)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Xét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lập bảng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thiên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≤−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&gt;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1" y="2002504"/>
                <a:ext cx="12057089" cy="4855496"/>
              </a:xfrm>
              <a:prstGeom prst="rect">
                <a:avLst/>
              </a:prstGeom>
              <a:blipFill>
                <a:blip r:embed="rId4"/>
                <a:stretch>
                  <a:fillRect r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11425632" y="6355014"/>
            <a:ext cx="489204" cy="363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B9D-AE41-4FE3-B6B0-CBC461AA2849}"/>
              </a:ext>
            </a:extLst>
          </p:cNvPr>
          <p:cNvSpPr/>
          <p:nvPr/>
        </p:nvSpPr>
        <p:spPr>
          <a:xfrm>
            <a:off x="768338" y="1404498"/>
            <a:ext cx="503802" cy="49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20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51458" y="153261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rèn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FF3D09-8FFB-4F57-83BB-92E1C85B0022}"/>
              </a:ext>
            </a:extLst>
          </p:cNvPr>
          <p:cNvSpPr txBox="1"/>
          <p:nvPr/>
        </p:nvSpPr>
        <p:spPr>
          <a:xfrm>
            <a:off x="3109160" y="2691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B77940-41C1-413A-AA81-8192B0D307B1}"/>
              </a:ext>
            </a:extLst>
          </p:cNvPr>
          <p:cNvSpPr txBox="1"/>
          <p:nvPr/>
        </p:nvSpPr>
        <p:spPr>
          <a:xfrm>
            <a:off x="5147510" y="269106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4CD161-0A48-44F9-9A05-E7FC93836563}"/>
              </a:ext>
            </a:extLst>
          </p:cNvPr>
          <p:cNvSpPr txBox="1"/>
          <p:nvPr/>
        </p:nvSpPr>
        <p:spPr>
          <a:xfrm>
            <a:off x="7090610" y="2691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D7670E-F8E5-4EB4-B50B-1FDEE92CFE92}"/>
              </a:ext>
            </a:extLst>
          </p:cNvPr>
          <p:cNvSpPr txBox="1"/>
          <p:nvPr/>
        </p:nvSpPr>
        <p:spPr>
          <a:xfrm>
            <a:off x="9152774" y="263076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43D3FB-7CE9-43D7-BFA6-D363E325E507}"/>
              </a:ext>
            </a:extLst>
          </p:cNvPr>
          <p:cNvSpPr txBox="1"/>
          <p:nvPr/>
        </p:nvSpPr>
        <p:spPr>
          <a:xfrm>
            <a:off x="3109160" y="182163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43AFDF-A650-40A8-A20D-110C9BA7285B}"/>
              </a:ext>
            </a:extLst>
          </p:cNvPr>
          <p:cNvSpPr txBox="1"/>
          <p:nvPr/>
        </p:nvSpPr>
        <p:spPr>
          <a:xfrm>
            <a:off x="5147509" y="182163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44218B-3371-49D2-A89B-0B477332C518}"/>
              </a:ext>
            </a:extLst>
          </p:cNvPr>
          <p:cNvSpPr txBox="1"/>
          <p:nvPr/>
        </p:nvSpPr>
        <p:spPr>
          <a:xfrm>
            <a:off x="7090610" y="185310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4F0957-12C5-4E02-B0FC-33ADEFF32958}"/>
              </a:ext>
            </a:extLst>
          </p:cNvPr>
          <p:cNvSpPr txBox="1"/>
          <p:nvPr/>
        </p:nvSpPr>
        <p:spPr>
          <a:xfrm>
            <a:off x="9117848" y="185310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E97036-68DE-470F-AB9A-8DBD58F27FF8}"/>
              </a:ext>
            </a:extLst>
          </p:cNvPr>
          <p:cNvSpPr txBox="1"/>
          <p:nvPr/>
        </p:nvSpPr>
        <p:spPr>
          <a:xfrm>
            <a:off x="9103561" y="97532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1AA8F7-64B2-4BE0-8E57-BA72EA55CE98}"/>
              </a:ext>
            </a:extLst>
          </p:cNvPr>
          <p:cNvSpPr txBox="1"/>
          <p:nvPr/>
        </p:nvSpPr>
        <p:spPr>
          <a:xfrm>
            <a:off x="7090610" y="97532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3240CC-6E71-4FFD-A938-A32FB5734398}"/>
              </a:ext>
            </a:extLst>
          </p:cNvPr>
          <p:cNvSpPr txBox="1"/>
          <p:nvPr/>
        </p:nvSpPr>
        <p:spPr>
          <a:xfrm>
            <a:off x="5147510" y="97532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956998-2A28-4702-BA87-01DF191F0743}"/>
              </a:ext>
            </a:extLst>
          </p:cNvPr>
          <p:cNvSpPr txBox="1"/>
          <p:nvPr/>
        </p:nvSpPr>
        <p:spPr>
          <a:xfrm>
            <a:off x="3080585" y="94472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3F9BCC0-A4E0-4C7A-9D41-5CA7A2C6AC66}"/>
              </a:ext>
            </a:extLst>
          </p:cNvPr>
          <p:cNvSpPr txBox="1"/>
          <p:nvPr/>
        </p:nvSpPr>
        <p:spPr>
          <a:xfrm>
            <a:off x="1051760" y="2710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DF3FC6E-A198-457B-9E1B-DF7859C9741B}"/>
              </a:ext>
            </a:extLst>
          </p:cNvPr>
          <p:cNvSpPr txBox="1"/>
          <p:nvPr/>
        </p:nvSpPr>
        <p:spPr>
          <a:xfrm>
            <a:off x="1051760" y="184068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8FA215-5800-4FEE-9CBE-09E9FAA0F1CC}"/>
              </a:ext>
            </a:extLst>
          </p:cNvPr>
          <p:cNvSpPr txBox="1"/>
          <p:nvPr/>
        </p:nvSpPr>
        <p:spPr>
          <a:xfrm>
            <a:off x="1023185" y="96377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31873D-41A8-4866-8AB6-68C2E91A2273}"/>
              </a:ext>
            </a:extLst>
          </p:cNvPr>
          <p:cNvSpPr txBox="1"/>
          <p:nvPr/>
        </p:nvSpPr>
        <p:spPr>
          <a:xfrm>
            <a:off x="3109160" y="418885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CDECA7-F24E-489B-BBFA-645360987EA3}"/>
              </a:ext>
            </a:extLst>
          </p:cNvPr>
          <p:cNvSpPr txBox="1"/>
          <p:nvPr/>
        </p:nvSpPr>
        <p:spPr>
          <a:xfrm>
            <a:off x="5147510" y="418885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C2175E-218D-45D8-82FE-8576E86C6C32}"/>
              </a:ext>
            </a:extLst>
          </p:cNvPr>
          <p:cNvSpPr txBox="1"/>
          <p:nvPr/>
        </p:nvSpPr>
        <p:spPr>
          <a:xfrm>
            <a:off x="7090610" y="418885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66B8CB-74B8-4A1E-8359-30F4897EA36E}"/>
              </a:ext>
            </a:extLst>
          </p:cNvPr>
          <p:cNvSpPr txBox="1"/>
          <p:nvPr/>
        </p:nvSpPr>
        <p:spPr>
          <a:xfrm>
            <a:off x="9184523" y="418885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6D8538-F35B-44D7-8BC1-498ACD060DC3}"/>
              </a:ext>
            </a:extLst>
          </p:cNvPr>
          <p:cNvSpPr txBox="1"/>
          <p:nvPr/>
        </p:nvSpPr>
        <p:spPr>
          <a:xfrm>
            <a:off x="3109160" y="337834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D25D58-BD68-495A-B409-5564D5CE7125}"/>
              </a:ext>
            </a:extLst>
          </p:cNvPr>
          <p:cNvSpPr txBox="1"/>
          <p:nvPr/>
        </p:nvSpPr>
        <p:spPr>
          <a:xfrm>
            <a:off x="5147509" y="337834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BA0A85-1BBD-41DD-BC19-EE1B0BF667EB}"/>
              </a:ext>
            </a:extLst>
          </p:cNvPr>
          <p:cNvSpPr txBox="1"/>
          <p:nvPr/>
        </p:nvSpPr>
        <p:spPr>
          <a:xfrm>
            <a:off x="7090610" y="340980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C700C5-9E83-43FD-9FF0-12F4BCC4F671}"/>
              </a:ext>
            </a:extLst>
          </p:cNvPr>
          <p:cNvSpPr txBox="1"/>
          <p:nvPr/>
        </p:nvSpPr>
        <p:spPr>
          <a:xfrm>
            <a:off x="9141829" y="340980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8BB212-BA5B-4DFC-93F7-66927A5C73AC}"/>
              </a:ext>
            </a:extLst>
          </p:cNvPr>
          <p:cNvSpPr txBox="1"/>
          <p:nvPr/>
        </p:nvSpPr>
        <p:spPr>
          <a:xfrm>
            <a:off x="1051760" y="420790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0D5402-C915-443E-86A5-9650B25899BF}"/>
              </a:ext>
            </a:extLst>
          </p:cNvPr>
          <p:cNvSpPr txBox="1"/>
          <p:nvPr/>
        </p:nvSpPr>
        <p:spPr>
          <a:xfrm>
            <a:off x="1051760" y="339739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84FD07E-E98F-4BD4-A887-A518346E3B4A}"/>
              </a:ext>
            </a:extLst>
          </p:cNvPr>
          <p:cNvSpPr txBox="1"/>
          <p:nvPr/>
        </p:nvSpPr>
        <p:spPr>
          <a:xfrm>
            <a:off x="3109160" y="507732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A6E8FD8-2853-4DAA-9F02-EA9F4F4DE27E}"/>
              </a:ext>
            </a:extLst>
          </p:cNvPr>
          <p:cNvSpPr txBox="1"/>
          <p:nvPr/>
        </p:nvSpPr>
        <p:spPr>
          <a:xfrm>
            <a:off x="5147509" y="507732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02794D-5F99-4D8D-8849-AB01D8A9E084}"/>
              </a:ext>
            </a:extLst>
          </p:cNvPr>
          <p:cNvSpPr txBox="1"/>
          <p:nvPr/>
        </p:nvSpPr>
        <p:spPr>
          <a:xfrm>
            <a:off x="7090610" y="510879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6A166C4-22C1-4A19-937F-D99ADB262949}"/>
              </a:ext>
            </a:extLst>
          </p:cNvPr>
          <p:cNvSpPr txBox="1"/>
          <p:nvPr/>
        </p:nvSpPr>
        <p:spPr>
          <a:xfrm>
            <a:off x="9117848" y="510879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891B268-9407-492A-9FE0-714939C75DF0}"/>
              </a:ext>
            </a:extLst>
          </p:cNvPr>
          <p:cNvSpPr txBox="1"/>
          <p:nvPr/>
        </p:nvSpPr>
        <p:spPr>
          <a:xfrm>
            <a:off x="1051760" y="509637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F6D383-6AA3-4634-B8AA-C8C17F4DC868}"/>
              </a:ext>
            </a:extLst>
          </p:cNvPr>
          <p:cNvSpPr txBox="1"/>
          <p:nvPr/>
        </p:nvSpPr>
        <p:spPr>
          <a:xfrm>
            <a:off x="9141829" y="597429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2920D2-F8B9-4318-9F51-14171D0D5402}"/>
              </a:ext>
            </a:extLst>
          </p:cNvPr>
          <p:cNvSpPr txBox="1"/>
          <p:nvPr/>
        </p:nvSpPr>
        <p:spPr>
          <a:xfrm>
            <a:off x="7128878" y="597429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76E1C63-0239-4749-A4AA-545B83696BB0}"/>
              </a:ext>
            </a:extLst>
          </p:cNvPr>
          <p:cNvSpPr txBox="1"/>
          <p:nvPr/>
        </p:nvSpPr>
        <p:spPr>
          <a:xfrm>
            <a:off x="5185778" y="597429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DBFABBE-3C10-4D45-91BE-1D1C4A93E994}"/>
              </a:ext>
            </a:extLst>
          </p:cNvPr>
          <p:cNvSpPr txBox="1"/>
          <p:nvPr/>
        </p:nvSpPr>
        <p:spPr>
          <a:xfrm>
            <a:off x="3118853" y="594369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602099-5076-4D71-A5A9-3EC76CE33AC6}"/>
              </a:ext>
            </a:extLst>
          </p:cNvPr>
          <p:cNvSpPr txBox="1"/>
          <p:nvPr/>
        </p:nvSpPr>
        <p:spPr>
          <a:xfrm>
            <a:off x="1061453" y="596274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0786" y="693683"/>
            <a:ext cx="477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9448" y="1655379"/>
                <a:ext cx="10941269" cy="2169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ym typeface="Wingdings 2"/>
                  </a:rPr>
                  <a:t></a:t>
                </a:r>
                <a:r>
                  <a:rPr lang="en-US" sz="3200" b="1" dirty="0"/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mũ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bản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≥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≠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Bất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trình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lôgarit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bản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có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dạng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)&gt;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)≥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)&lt;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)≤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en-SG" sz="3200" dirty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8" y="1655379"/>
                <a:ext cx="10941269" cy="2169055"/>
              </a:xfrm>
              <a:prstGeom prst="rect">
                <a:avLst/>
              </a:prstGeom>
              <a:blipFill rotWithShape="1">
                <a:blip r:embed="rId2"/>
                <a:stretch>
                  <a:fillRect l="-1393" t="-4225" b="-6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2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0786" y="693683"/>
            <a:ext cx="477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2. Tính chất: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9448" y="1655379"/>
                <a:ext cx="10941269" cy="4607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,∀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ℝ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           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nl-NL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8" y="1655379"/>
                <a:ext cx="10941269" cy="4607480"/>
              </a:xfrm>
              <a:prstGeom prst="rect">
                <a:avLst/>
              </a:prstGeom>
              <a:blipFill rotWithShape="1">
                <a:blip r:embed="rId2"/>
                <a:stretch>
                  <a:fillRect l="-1393" t="-1854" b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07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921</TotalTime>
  <Words>1248</Words>
  <PresentationFormat>Widescreen</PresentationFormat>
  <Paragraphs>329</Paragraphs>
  <Slides>65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Calibri</vt:lpstr>
      <vt:lpstr>Calibri Light</vt:lpstr>
      <vt:lpstr>Cambria Math</vt:lpstr>
      <vt:lpstr>Times New Roman</vt:lpstr>
      <vt:lpstr>Varpada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2020-02-22T14:41:21Z</dcterms:modified>
</cp:coreProperties>
</file>