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71" r:id="rId3"/>
    <p:sldId id="636" r:id="rId5"/>
    <p:sldId id="389" r:id="rId6"/>
    <p:sldId id="531" r:id="rId7"/>
    <p:sldId id="436" r:id="rId8"/>
    <p:sldId id="722" r:id="rId9"/>
    <p:sldId id="599" r:id="rId10"/>
    <p:sldId id="788" r:id="rId11"/>
    <p:sldId id="739" r:id="rId12"/>
    <p:sldId id="707" r:id="rId13"/>
    <p:sldId id="789" r:id="rId14"/>
    <p:sldId id="790" r:id="rId15"/>
    <p:sldId id="791" r:id="rId16"/>
    <p:sldId id="792" r:id="rId17"/>
    <p:sldId id="605" r:id="rId18"/>
    <p:sldId id="727" r:id="rId19"/>
    <p:sldId id="782" r:id="rId20"/>
    <p:sldId id="794" r:id="rId21"/>
    <p:sldId id="314" r:id="rId22"/>
    <p:sldId id="330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9C4"/>
    <a:srgbClr val="89B5AF"/>
    <a:srgbClr val="FFFFFF"/>
    <a:srgbClr val="D6E5FA"/>
    <a:srgbClr val="BAABDA"/>
    <a:srgbClr val="7882A4"/>
    <a:srgbClr val="D1D1D1"/>
    <a:srgbClr val="F4DF4E"/>
    <a:srgbClr val="94969B"/>
    <a:srgbClr val="FEE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328" y="608"/>
      </p:cViewPr>
      <p:guideLst>
        <p:guide orient="horz" pos="210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Talk-about-your-dream-job-Luat-su"/>
          <p:cNvPicPr>
            <a:picLocks noChangeAspect="1"/>
          </p:cNvPicPr>
          <p:nvPr/>
        </p:nvPicPr>
        <p:blipFill>
          <a:blip r:embed="rId2"/>
          <a:srcRect l="8667" t="-10017" r="8675" b="-9317"/>
          <a:stretch>
            <a:fillRect/>
          </a:stretch>
        </p:blipFill>
        <p:spPr>
          <a:xfrm>
            <a:off x="-7083815" y="-2838079"/>
            <a:ext cx="6298565" cy="4546600"/>
          </a:xfrm>
          <a:prstGeom prst="rect">
            <a:avLst/>
          </a:prstGeom>
          <a:scene3d>
            <a:camera prst="orthographicFront">
              <a:rot lat="21272237" lon="1482870" rev="127231"/>
            </a:camera>
            <a:lightRig rig="threePt" dir="t">
              <a:rot lat="0" lon="0" rev="7200000"/>
            </a:lightRig>
          </a:scene3d>
          <a:sp3d extrusionH="127000" prstMaterial="dkEdge">
            <a:bevelT h="127000"/>
            <a:bevelB h="127000"/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 and choose the correct answers.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5770" y="2405380"/>
            <a:ext cx="11259820" cy="156845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A</a:t>
            </a:r>
            <a:r>
              <a:rPr lang="en-US" sz="3200">
                <a:solidFill>
                  <a:schemeClr val="tx1"/>
                </a:solidFill>
              </a:rPr>
              <a:t>. Because he wanted to help the farmers.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B.</a:t>
            </a:r>
            <a:r>
              <a:rPr lang="en-US" sz="3200">
                <a:solidFill>
                  <a:schemeClr val="tx1"/>
                </a:solidFill>
              </a:rPr>
              <a:t> Because he could get a well-paid job.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C.</a:t>
            </a:r>
            <a:r>
              <a:rPr lang="en-US" sz="3200">
                <a:solidFill>
                  <a:schemeClr val="tx1"/>
                </a:solidFill>
              </a:rPr>
              <a:t> Because he had no other choice for university.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5770" y="1734185"/>
            <a:ext cx="11259185" cy="58356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Why did Minh decide to learn agriculture engineering?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445770" y="4031615"/>
            <a:ext cx="11259185" cy="58356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What does Minh’s job involve?</a:t>
            </a:r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433705" y="2499360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433070" y="4746625"/>
            <a:ext cx="11259820" cy="156845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/>
                </a:solidFill>
              </a:rPr>
              <a:t>A.</a:t>
            </a:r>
            <a:r>
              <a:rPr lang="en-US" sz="3200">
                <a:solidFill>
                  <a:schemeClr val="tx1"/>
                </a:solidFill>
              </a:rPr>
              <a:t> Using technology in farming.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B.</a:t>
            </a:r>
            <a:r>
              <a:rPr lang="en-US" sz="3200">
                <a:solidFill>
                  <a:schemeClr val="tx1"/>
                </a:solidFill>
              </a:rPr>
              <a:t> Solving problems among farmers.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C.</a:t>
            </a:r>
            <a:r>
              <a:rPr lang="en-US" sz="3200">
                <a:solidFill>
                  <a:schemeClr val="tx1"/>
                </a:solidFill>
              </a:rPr>
              <a:t> Creating new kinds of plants.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3070" y="4746625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07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94725" y="861695"/>
            <a:ext cx="908050" cy="90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976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1" grpId="0" animBg="1"/>
      <p:bldP spid="11" grpId="1" animBg="1"/>
      <p:bldP spid="22" grpId="0" bldLvl="0" animBg="1"/>
      <p:bldP spid="22" grpId="1" animBg="1"/>
      <p:bldP spid="2" grpId="0" animBg="1"/>
      <p:bldP spid="2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 and choose the correct answers.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5770" y="2405380"/>
            <a:ext cx="11259820" cy="156845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A.</a:t>
            </a:r>
            <a:r>
              <a:rPr lang="en-US" sz="3200">
                <a:solidFill>
                  <a:schemeClr val="tx1"/>
                </a:solidFill>
              </a:rPr>
              <a:t> By taking a short course in cooking.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B. </a:t>
            </a:r>
            <a:r>
              <a:rPr lang="en-US" sz="3200">
                <a:solidFill>
                  <a:schemeClr val="tx1"/>
                </a:solidFill>
              </a:rPr>
              <a:t>By attending a vocational college.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C.</a:t>
            </a:r>
            <a:r>
              <a:rPr lang="en-US" sz="3200">
                <a:solidFill>
                  <a:schemeClr val="tx1"/>
                </a:solidFill>
              </a:rPr>
              <a:t> By enrolling in an online course.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5770" y="1734185"/>
            <a:ext cx="11259185" cy="58356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How did Ann earn her cooking certificate?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433070" y="4006215"/>
            <a:ext cx="11259185" cy="58356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In the future, Ann wants to ______.</a:t>
            </a:r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433070" y="2923540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433070" y="4746625"/>
            <a:ext cx="11259820" cy="156845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work in a hotel restaurant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B.</a:t>
            </a:r>
            <a:r>
              <a:rPr lang="en-US" sz="3200">
                <a:solidFill>
                  <a:schemeClr val="tx1"/>
                </a:solidFill>
              </a:rPr>
              <a:t> get another cooking certificate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C.</a:t>
            </a:r>
            <a:r>
              <a:rPr lang="en-US" sz="3200">
                <a:solidFill>
                  <a:schemeClr val="tx1"/>
                </a:solidFill>
              </a:rPr>
              <a:t> open her own restaurant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5770" y="5838825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07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21725" y="810260"/>
            <a:ext cx="908050" cy="90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976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1" grpId="0" animBg="1"/>
      <p:bldP spid="11" grpId="1" animBg="1"/>
      <p:bldP spid="22" grpId="0" bldLvl="0" animBg="1"/>
      <p:bldP spid="22" grpId="1" animBg="1"/>
      <p:bldP spid="2" grpId="0" animBg="1"/>
      <p:bldP spid="2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13360" y="45085"/>
            <a:ext cx="100584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 from Listening to Writing</a:t>
            </a:r>
            <a:endParaRPr lang="en-US" sz="4800" b="1" dirty="0"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13690" y="988695"/>
            <a:ext cx="115817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 below with information of Minh and Ann that you can remember from the listening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40460" y="2187575"/>
            <a:ext cx="7708900" cy="2861310"/>
          </a:xfrm>
          <a:prstGeom prst="rect">
            <a:avLst/>
          </a:prstGeom>
          <a:solidFill>
            <a:srgbClr val="D6E5FA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What is his/her job?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What training did they have?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What does his/her job involve?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What skills does the job need?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How is the job?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ontent Placeholder 12"/>
          <p:cNvGraphicFramePr/>
          <p:nvPr>
            <p:ph idx="1"/>
          </p:nvPr>
        </p:nvGraphicFramePr>
        <p:xfrm>
          <a:off x="1140460" y="8522335"/>
          <a:ext cx="10515600" cy="574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235"/>
                <a:gridCol w="3406140"/>
                <a:gridCol w="3451225"/>
              </a:tblGrid>
              <a:tr h="777875"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</a:t>
                      </a: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</a:tr>
              <a:tr h="4458970">
                <a:tc>
                  <a:txBody>
                    <a:bodyPr/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is his/her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training did they have?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does his/her job involve?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skills does the job need?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How is the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5215235" y="5080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13360" y="45085"/>
            <a:ext cx="100584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 from Listening to Writing</a:t>
            </a:r>
            <a:endParaRPr lang="en-US" sz="4800" b="1" dirty="0">
              <a:sym typeface="+mn-ea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316865" y="952500"/>
          <a:ext cx="11708130" cy="523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2890"/>
                <a:gridCol w="3792855"/>
                <a:gridCol w="3842385"/>
              </a:tblGrid>
              <a:tr h="777875"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</a:t>
                      </a: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</a:tr>
              <a:tr h="4458970">
                <a:tc>
                  <a:txBody>
                    <a:bodyPr/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is his/her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training did they have?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does his/her job involve?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skills does the job need?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How is the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4500880" y="1712595"/>
            <a:ext cx="36201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Agricultural engineer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00880" y="2526665"/>
            <a:ext cx="36201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500880" y="3340735"/>
            <a:ext cx="36201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farmers grow better crops by using farming technology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500880" y="4976495"/>
            <a:ext cx="36201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farming technology; persuading skill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500880" y="5991225"/>
            <a:ext cx="36201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demanding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298180" y="1712595"/>
            <a:ext cx="13989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Chef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98180" y="2526665"/>
            <a:ext cx="36201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Vocational training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8298180" y="3429000"/>
            <a:ext cx="37903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tasty and healthy food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298180" y="5113020"/>
            <a:ext cx="37903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 skills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8298180" y="5991225"/>
            <a:ext cx="37903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well-paid</a:t>
            </a:r>
            <a:endParaRPr lang="en-US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22250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290" y="4045585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43116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Miming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1815"/>
            <a:ext cx="6329680" cy="14776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Which of the reasons below is the most important to you when choosing a job?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2: Listen to two people talking about their career paths and tick (√) T (True) or F (False).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3: Listen again and choose the correct answers.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5775" y="3567430"/>
            <a:ext cx="6327775" cy="12649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the following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an email (100 - 120 words) to your friend telling him/her about your future favorite job. You can use the ideas from 4.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8134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27530" y="2531745"/>
            <a:ext cx="1059815" cy="15138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82042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8065" y="1101090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the following questions.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0828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8024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96875" y="1702435"/>
            <a:ext cx="116446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 to ask and answer the given questions.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6875" y="2274570"/>
            <a:ext cx="116446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can refer to the reading text in Communication lesson, and/or the listening passage for ideas.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80770" y="3415030"/>
            <a:ext cx="8798560" cy="2553335"/>
          </a:xfrm>
          <a:prstGeom prst="rect">
            <a:avLst/>
          </a:prstGeom>
          <a:solidFill>
            <a:srgbClr val="FAF0D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1. What is your favourite job? 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2. What does this job involve? 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3. What skills does this job need? 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4. What personal qualities do you need to have for this job?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7180" y="5972175"/>
            <a:ext cx="116446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Present your outlines.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4255" y="1092835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an email (100 - 120 words) to your friend telling him/her about your future favorite job. You can use the ideas from 4.</a:t>
            </a:r>
            <a:endParaRPr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733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7074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778510" y="2139315"/>
            <a:ext cx="111239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just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Use the ideas in </a:t>
            </a:r>
            <a:r>
              <a:rPr lang="en-US" sz="32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4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writing.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78510" y="2745105"/>
            <a:ext cx="10812780" cy="3810635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Dear ______,</a:t>
            </a:r>
            <a:endParaRPr lang="en-US" sz="3000"/>
          </a:p>
          <a:p>
            <a:r>
              <a:rPr lang="en-US" sz="3000"/>
              <a:t>It’s nice to hear from you again. </a:t>
            </a:r>
            <a:endParaRPr lang="en-US" sz="3000"/>
          </a:p>
          <a:p>
            <a:r>
              <a:rPr lang="en-US" sz="3000"/>
              <a:t>Let me tell you about _____________________________________</a:t>
            </a:r>
            <a:endParaRPr lang="en-US" sz="3000"/>
          </a:p>
          <a:p>
            <a:r>
              <a:rPr lang="en-US" sz="3000"/>
              <a:t>____________________________________________________________________________________________________________________________________________________________________</a:t>
            </a:r>
            <a:endParaRPr lang="en-US" sz="3000"/>
          </a:p>
          <a:p>
            <a:r>
              <a:rPr lang="en-US" sz="3000"/>
              <a:t>Write to me soon.</a:t>
            </a:r>
            <a:endParaRPr lang="en-US" sz="3000"/>
          </a:p>
          <a:p>
            <a:r>
              <a:rPr lang="en-US" sz="3000" i="1"/>
              <a:t>Cheers</a:t>
            </a:r>
            <a:endParaRPr lang="en-US" sz="3000" i="1"/>
          </a:p>
        </p:txBody>
      </p:sp>
      <p:sp>
        <p:nvSpPr>
          <p:cNvPr id="6" name="Text Box 5"/>
          <p:cNvSpPr txBox="1"/>
          <p:nvPr/>
        </p:nvSpPr>
        <p:spPr>
          <a:xfrm>
            <a:off x="271780" y="7218680"/>
            <a:ext cx="11692890" cy="6784340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/>
              <a:t>Dear Tom,</a:t>
            </a:r>
            <a:endParaRPr lang="en-US" sz="3000"/>
          </a:p>
          <a:p>
            <a:pPr algn="just"/>
            <a:r>
              <a:rPr lang="en-US" sz="3000"/>
              <a:t>It’s nice to hear from you again. Let me tell you about the job I want to do in the future. </a:t>
            </a:r>
            <a:endParaRPr lang="en-US" sz="3000"/>
          </a:p>
          <a:p>
            <a:pPr algn="just"/>
            <a:r>
              <a:rPr lang="en-US" sz="3000"/>
              <a:t>When I was a child, I decided that I would be a teacher like my mother. Now I’m sure that teaching English is my favourite future job. As a teacher, I will prepare interesting lessons, explain difficult concepts to my students, mark their exams and help them to make progress in English. I will need excellent knowledge of English and good skills of reading, listening, speaking and writing in English. I also need teaching skills and time management skills. I think this is the job for me because I’m confident, creative and persuasive.       </a:t>
            </a:r>
            <a:endParaRPr lang="en-US" sz="3000"/>
          </a:p>
          <a:p>
            <a:pPr algn="just"/>
            <a:r>
              <a:rPr lang="en-US" sz="3000"/>
              <a:t>How about your future job? </a:t>
            </a:r>
            <a:endParaRPr lang="en-US" sz="3000"/>
          </a:p>
          <a:p>
            <a:pPr algn="just"/>
            <a:r>
              <a:rPr lang="en-US" sz="3000"/>
              <a:t>Write to me soon.</a:t>
            </a:r>
            <a:endParaRPr lang="en-US" sz="3000"/>
          </a:p>
          <a:p>
            <a:pPr algn="just"/>
            <a:r>
              <a:rPr lang="en-US" sz="3000" i="1"/>
              <a:t>Cheers,</a:t>
            </a:r>
            <a:endParaRPr lang="en-US" sz="3000" i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6985"/>
            <a:ext cx="12192000" cy="51562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0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74675" y="548005"/>
            <a:ext cx="228790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Example:</a:t>
            </a:r>
            <a:endParaRPr lang="en-US" sz="3200" b="1" i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46710" y="1106170"/>
            <a:ext cx="11692890" cy="5654675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p>
            <a:pPr algn="just"/>
            <a:r>
              <a:rPr lang="en-US" sz="2800"/>
              <a:t>Dear Tom,</a:t>
            </a:r>
            <a:endParaRPr lang="en-US" sz="2800"/>
          </a:p>
          <a:p>
            <a:pPr algn="just"/>
            <a:r>
              <a:rPr lang="en-US" sz="2800"/>
              <a:t>It’s nice to hear from you again. Let me tell you about the job I want to do in the future. </a:t>
            </a:r>
            <a:endParaRPr lang="en-US" sz="2800"/>
          </a:p>
          <a:p>
            <a:pPr algn="just"/>
            <a:r>
              <a:rPr lang="en-US" sz="2800"/>
              <a:t>When I was a child, I decided that I would be a teacher like my mother. Now I’m sure that teaching English is my favourite future job. As a teacher, I will prepare interesting lessons, explain difficult concepts to my students, mark their exams and help them to make progress in English. I will need excellent knowledge of English and good skills of reading, listening, speaking and writing in English. I also need teaching skills and time management skills. I think this is the job for me because I’m confident, creative and persuasive.       </a:t>
            </a:r>
            <a:endParaRPr lang="en-US" sz="2800"/>
          </a:p>
          <a:p>
            <a:pPr algn="just"/>
            <a:r>
              <a:rPr lang="en-US" sz="2800"/>
              <a:t>How about your future job? </a:t>
            </a:r>
            <a:endParaRPr lang="en-US" sz="2800"/>
          </a:p>
          <a:p>
            <a:pPr algn="just"/>
            <a:r>
              <a:rPr lang="en-US" sz="2800"/>
              <a:t>Write to me soon.</a:t>
            </a:r>
            <a:endParaRPr lang="en-US" sz="2800"/>
          </a:p>
          <a:p>
            <a:pPr algn="just"/>
            <a:r>
              <a:rPr lang="en-US" sz="2800" i="1"/>
              <a:t>Cheers,</a:t>
            </a:r>
            <a:endParaRPr lang="en-US" sz="2800" i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22250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290" y="4045585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43116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Miming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1815"/>
            <a:ext cx="6329680" cy="14776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Which of the reasons below is the most important to you when choosing a job?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2: Listen to two people talking about their career paths and tick (√) T (True) or F (False).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3: Listen again and choose the correct answers.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5775" y="3567430"/>
            <a:ext cx="6327775" cy="12649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the following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an email (100 - 120 words) to your friend telling him/her about your future favorite job. You can use the ideas from 4.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8134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27530" y="2531745"/>
            <a:ext cx="1059815" cy="15138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24875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85135" y="4346575"/>
            <a:ext cx="884555" cy="9023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16763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4834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two talks about career paths. 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an email about their favourite future job.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59550" y="1183005"/>
            <a:ext cx="5975350" cy="2954020"/>
            <a:chOff x="10330" y="1413"/>
            <a:chExt cx="9410" cy="4652"/>
          </a:xfrm>
        </p:grpSpPr>
        <p:sp>
          <p:nvSpPr>
            <p:cNvPr id="49" name="TextBox 1"/>
            <p:cNvSpPr txBox="1"/>
            <p:nvPr/>
          </p:nvSpPr>
          <p:spPr>
            <a:xfrm>
              <a:off x="10330" y="3277"/>
              <a:ext cx="9411" cy="12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scene3d>
              <a:camera prst="orthographicFront"/>
              <a:lightRig rig="threePt" dir="t"/>
            </a:scene3d>
            <a:sp3d>
              <a:bevelB w="12700000" h="0"/>
            </a:sp3d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400" b="1">
                  <a:solidFill>
                    <a:srgbClr val="F4DF4E"/>
                  </a:solidFill>
                  <a:latin typeface="Cooper Black" panose="0208090404030B020404" charset="0"/>
                  <a:cs typeface="Cooper Black" panose="0208090404030B020404" charset="0"/>
                </a:rPr>
                <a:t>CAREER CHOICES</a:t>
              </a:r>
              <a:endParaRPr lang="en-US" sz="4400" b="1" dirty="0">
                <a:solidFill>
                  <a:srgbClr val="F4DF4E"/>
                </a:solidFill>
                <a:latin typeface="Cooper Black" panose="0208090404030B020404" charset="0"/>
                <a:cs typeface="Cooper Black" panose="0208090404030B020404" charset="0"/>
              </a:endParaRPr>
            </a:p>
          </p:txBody>
        </p:sp>
        <p:sp>
          <p:nvSpPr>
            <p:cNvPr id="2" name="Rounded Rectangle 13"/>
            <p:cNvSpPr/>
            <p:nvPr/>
          </p:nvSpPr>
          <p:spPr>
            <a:xfrm>
              <a:off x="12104" y="4849"/>
              <a:ext cx="6440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35"/>
            <p:cNvSpPr txBox="1"/>
            <p:nvPr/>
          </p:nvSpPr>
          <p:spPr>
            <a:xfrm>
              <a:off x="12904" y="4988"/>
              <a:ext cx="4862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</a:rPr>
                <a:t>LESSON 6: SKILLS 2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 rot="0">
              <a:off x="11247" y="4583"/>
              <a:ext cx="1560" cy="1483"/>
              <a:chOff x="2766630" y="1746890"/>
              <a:chExt cx="990895" cy="94161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15195" y="1603"/>
              <a:ext cx="1371" cy="1117"/>
              <a:chOff x="2180974" y="148629"/>
              <a:chExt cx="1062130" cy="70921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180974" y="148629"/>
                <a:ext cx="1062130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46" name="Chord 45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7" name="TextBox 39"/>
            <p:cNvSpPr txBox="1"/>
            <p:nvPr/>
          </p:nvSpPr>
          <p:spPr>
            <a:xfrm>
              <a:off x="12216" y="1413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4DF4E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rgbClr val="F4DF4E"/>
                </a:solidFill>
                <a:latin typeface="Myriad Pro" pitchFamily="34" charset="0"/>
              </a:endParaRPr>
            </a:p>
          </p:txBody>
        </p:sp>
        <p:sp>
          <p:nvSpPr>
            <p:cNvPr id="48" name="TextBox 16"/>
            <p:cNvSpPr txBox="1"/>
            <p:nvPr/>
          </p:nvSpPr>
          <p:spPr>
            <a:xfrm>
              <a:off x="14975" y="1498"/>
              <a:ext cx="172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  <a:endParaRPr lang="en-US" sz="4000" b="1" u="sng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9" name="Picture 8" descr="Talk-about-your-dream-job-Luat-su"/>
          <p:cNvPicPr>
            <a:picLocks noChangeAspect="1"/>
          </p:cNvPicPr>
          <p:nvPr/>
        </p:nvPicPr>
        <p:blipFill>
          <a:blip r:embed="rId4"/>
          <a:srcRect l="8667" t="-10017" r="8675" b="-9317"/>
          <a:stretch>
            <a:fillRect/>
          </a:stretch>
        </p:blipFill>
        <p:spPr>
          <a:xfrm>
            <a:off x="266945" y="952236"/>
            <a:ext cx="6298565" cy="4546600"/>
          </a:xfrm>
          <a:prstGeom prst="rect">
            <a:avLst/>
          </a:prstGeom>
          <a:scene3d>
            <a:camera prst="orthographicFront">
              <a:rot lat="21272237" lon="1482870" rev="127231"/>
            </a:camera>
            <a:lightRig rig="threePt" dir="t">
              <a:rot lat="0" lon="0" rev="7200000"/>
            </a:lightRig>
          </a:scene3d>
          <a:sp3d extrusionH="127000" prstMaterial="dkEdge">
            <a:bevelT h="127000"/>
            <a:bevelB h="127000"/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51042 0.186204 L -0.0154688 -0.0193519 " pathEditMode="relative" rAng="0" ptsTypes="" p14:bounceEnd="50000">
                                          <p:cBhvr>
                                            <p:cTn id="6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" y="2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51042 0.186204 L -0.0154688 -0.0193519 " pathEditMode="relative" rAng="0" ptsTypes="">
                                          <p:cBhvr>
                                            <p:cTn id="6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" y="2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paragraph in the notebooks.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two talks about career paths. 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Write an email about their favourite future job. </a:t>
            </a:r>
            <a:endParaRPr lang="en-US" sz="3600" dirty="0"/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22250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290" y="4045585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43116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Miming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1815"/>
            <a:ext cx="6329680" cy="14776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Which of the reasons below is the most important to you when choosing a job?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2: Listen to two people talking about their career paths and tick (√) T (True) or F (False).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- Task 3: Listen again and choose the correct answers.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5775" y="3567430"/>
            <a:ext cx="6327775" cy="12649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the following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an email (100 - 120 words) to your friend telling him/her about your future favorite job. You can use the ideas from 4.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8134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27530" y="2531745"/>
            <a:ext cx="1059815" cy="15138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24875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85135" y="4346575"/>
            <a:ext cx="884555" cy="9023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16763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2988945" y="47345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MIMING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Gsk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10280" y="1157605"/>
            <a:ext cx="5398135" cy="404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034790" y="2055495"/>
            <a:ext cx="78867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Go to the board. Mime some jobs. Other Ss to guess the jobs. </a:t>
            </a:r>
            <a:endParaRPr lang="en-US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-1412875" y="399288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MIMING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Gsk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7045" y="2213610"/>
            <a:ext cx="2979420" cy="223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9350" y="1092200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Which of the reasons below is the most important to you when choosing a job?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7350" y="2263140"/>
            <a:ext cx="2984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pairs.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69570" y="2846705"/>
            <a:ext cx="116446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ook at the list of reasons and choose the one most important to them when choosing a job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69570" y="3923030"/>
            <a:ext cx="116446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xplain why you choose that reason.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73685" y="8061960"/>
            <a:ext cx="11644630" cy="1076325"/>
          </a:xfrm>
          <a:prstGeom prst="rect">
            <a:avLst/>
          </a:prstGeom>
          <a:solidFill>
            <a:srgbClr val="D1D1D1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1. passion                     2. family tradition                          3. ability           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4. salary                          5. opportunity to travel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7350" y="1337945"/>
            <a:ext cx="2984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The reasons: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3685" y="2038985"/>
            <a:ext cx="11644630" cy="1076325"/>
          </a:xfrm>
          <a:prstGeom prst="rect">
            <a:avLst/>
          </a:prstGeom>
          <a:solidFill>
            <a:srgbClr val="D1D1D1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1. passion                     2. family tradition                          3. ability           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4. salary                          5. opportunity to travel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6590" y="2978785"/>
            <a:ext cx="2984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47650" y="3575050"/>
            <a:ext cx="11722100" cy="3046095"/>
          </a:xfrm>
          <a:prstGeom prst="rect">
            <a:avLst/>
          </a:prstGeom>
          <a:solidFill>
            <a:srgbClr val="7882A4">
              <a:alpha val="85000"/>
            </a:srgbClr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Picking a job might feel like choosing a superpower, but you need to focus on your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(what you good at, what makes you tick, what challenges you to tackle). That’s your secret weapon. When you pick a job that lets you use those powers, you’ll feel awesome at work, learn faster, work better. Remember, future you will thank you for choosing a job that fits your abilities like a perfectly-suited costume.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sym typeface="+mn-ea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402590" y="2362200"/>
          <a:ext cx="11332845" cy="36360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24925"/>
                <a:gridCol w="1271270"/>
                <a:gridCol w="1136650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BAABDA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  <a:endParaRPr lang="en-US" sz="3200"/>
                    </a:p>
                  </a:txBody>
                  <a:tcPr>
                    <a:solidFill>
                      <a:srgbClr val="BAABDA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  <a:endParaRPr lang="en-US" sz="3200"/>
                    </a:p>
                  </a:txBody>
                  <a:tcPr>
                    <a:solidFill>
                      <a:srgbClr val="BAABDA"/>
                    </a:solidFill>
                  </a:tcPr>
                </a:tc>
              </a:tr>
              <a:tr h="672465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Minh’s parents were farmers.</a:t>
                      </a: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</a:tr>
              <a:tr h="6483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/>
                        <a:t>2. </a:t>
                      </a:r>
                      <a:r>
                        <a:rPr lang="en-US" sz="3200"/>
                        <a:t>Minh is now working for an agricultural company.</a:t>
                      </a: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7270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Ann first learnt cooking from a family member.</a:t>
                      </a: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6E5FA"/>
                    </a:solidFill>
                  </a:tcPr>
                </a:tc>
              </a:tr>
              <a:tr h="10090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Ann is now a chef in a famous restaurant.</a:t>
                      </a: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25855" y="1083310"/>
            <a:ext cx="10888345" cy="6356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two people talking about their career paths and tick (√) T (True) or F (False).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617710" y="2912110"/>
            <a:ext cx="5657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√</a:t>
            </a:r>
            <a:endParaRPr lang="en-US" sz="4500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10900410" y="3521710"/>
            <a:ext cx="5657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5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√</a:t>
            </a:r>
            <a:endParaRPr lang="en-US" sz="4500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9503410" y="4207510"/>
            <a:ext cx="5657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5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√</a:t>
            </a:r>
            <a:endParaRPr lang="en-US" sz="4500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10722610" y="4842510"/>
            <a:ext cx="5657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5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√</a:t>
            </a:r>
            <a:endParaRPr lang="en-US" sz="4500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pic>
        <p:nvPicPr>
          <p:cNvPr id="30" name="07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30825" y="1466850"/>
            <a:ext cx="895350" cy="89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2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2" grpId="0"/>
      <p:bldP spid="22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7375</Words>
  <PresentationFormat>Widescreen</PresentationFormat>
  <Paragraphs>307</Paragraphs>
  <Slides>21</Slides>
  <Notes>15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Cooper Black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2023-12-27T12:52:05Z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1033-12.2.0.13359</vt:lpwstr>
  </property>
</Properties>
</file>