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18"/>
  </p:notesMasterIdLst>
  <p:sldIdLst>
    <p:sldId id="310" r:id="rId3"/>
    <p:sldId id="520" r:id="rId4"/>
    <p:sldId id="541" r:id="rId5"/>
    <p:sldId id="542" r:id="rId6"/>
    <p:sldId id="543" r:id="rId7"/>
    <p:sldId id="544" r:id="rId8"/>
    <p:sldId id="545" r:id="rId9"/>
    <p:sldId id="521" r:id="rId10"/>
    <p:sldId id="425" r:id="rId11"/>
    <p:sldId id="517" r:id="rId12"/>
    <p:sldId id="530" r:id="rId13"/>
    <p:sldId id="513" r:id="rId14"/>
    <p:sldId id="546" r:id="rId15"/>
    <p:sldId id="547" r:id="rId16"/>
    <p:sldId id="261" r:id="rId17"/>
  </p:sldIdLst>
  <p:sldSz cx="9144000" cy="5143500" type="screen16x9"/>
  <p:notesSz cx="6858000" cy="9144000"/>
  <p:embeddedFontLst>
    <p:embeddedFont>
      <p:font typeface="Calibri Light" charset="0"/>
      <p:regular r:id="rId19"/>
      <p:italic r:id="rId20"/>
    </p:embeddedFont>
    <p:embeddedFont>
      <p:font typeface="Quicksand Medium" charset="0"/>
      <p:regular r:id="rId21"/>
    </p:embeddedFont>
    <p:embeddedFont>
      <p:font typeface="HP001 4 hàng" pitchFamily="34" charset="0"/>
      <p:regular r:id="rId22"/>
      <p:bold r:id="rId23"/>
    </p:embeddedFont>
    <p:embeddedFont>
      <p:font typeface="Arial-Rounded" charset="0"/>
      <p:regular r:id="rId24"/>
      <p:bold r:id="rId25"/>
    </p:embeddedFont>
    <p:embeddedFont>
      <p:font typeface="Calibri" pitchFamily="34" charset="0"/>
      <p:regular r:id="rId26"/>
      <p:bold r:id="rId27"/>
      <p:italic r:id="rId28"/>
      <p:boldItalic r:id="rId29"/>
    </p:embeddedFont>
    <p:embeddedFont>
      <p:font typeface="Lato"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E80888"/>
    <a:srgbClr val="F446B6"/>
    <a:srgbClr val="D50D8E"/>
    <a:srgbClr val="EB67B6"/>
    <a:srgbClr val="FEE7EF"/>
    <a:srgbClr val="FFD1FF"/>
    <a:srgbClr val="009242"/>
    <a:srgbClr val="8D3A96"/>
    <a:srgbClr val="CD7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8" autoAdjust="0"/>
    <p:restoredTop sz="95196" autoAdjust="0"/>
  </p:normalViewPr>
  <p:slideViewPr>
    <p:cSldViewPr snapToGrid="0">
      <p:cViewPr>
        <p:scale>
          <a:sx n="89" d="100"/>
          <a:sy n="89" d="100"/>
        </p:scale>
        <p:origin x="-702" y="-1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0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68053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7.xml"/><Relationship Id="rId5" Type="http://schemas.microsoft.com/office/2007/relationships/hdphoto" Target="../media/hdphoto4.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smtClean="0">
                <a:solidFill>
                  <a:srgbClr val="0070C0"/>
                </a:solidFill>
                <a:latin typeface="Times New Roman" pitchFamily="18" charset="0"/>
                <a:cs typeface="Times New Roman" pitchFamily="18" charset="0"/>
              </a:rPr>
              <a:t>KẾT NỐI TRI THỨC VỚI CUỘC SỐNG</a:t>
            </a:r>
            <a:endParaRPr lang="en-US" sz="2800">
              <a:solidFill>
                <a:srgbClr val="0070C0"/>
              </a:solidFill>
              <a:latin typeface="Times New Roman" pitchFamily="18" charset="0"/>
              <a:cs typeface="Times New Roman" pitchFamily="18" charset="0"/>
            </a:endParaRPr>
          </a:p>
        </p:txBody>
      </p:sp>
      <p:sp>
        <p:nvSpPr>
          <p:cNvPr id="4" name="TextBox 3"/>
          <p:cNvSpPr txBox="1"/>
          <p:nvPr/>
        </p:nvSpPr>
        <p:spPr>
          <a:xfrm>
            <a:off x="3442524" y="1434812"/>
            <a:ext cx="2258952" cy="584775"/>
          </a:xfrm>
          <a:prstGeom prst="rect">
            <a:avLst/>
          </a:prstGeom>
          <a:solidFill>
            <a:srgbClr val="FEE7EF"/>
          </a:solidFill>
          <a:ln>
            <a:solidFill>
              <a:srgbClr val="7030A0"/>
            </a:solidFill>
          </a:ln>
        </p:spPr>
        <p:txBody>
          <a:bodyPr wrap="none" rtlCol="0">
            <a:spAutoFit/>
          </a:bodyPr>
          <a:lstStyle/>
          <a:p>
            <a:r>
              <a:rPr lang="en-US" sz="3200" smtClean="0">
                <a:solidFill>
                  <a:srgbClr val="FF0000"/>
                </a:solidFill>
                <a:latin typeface="Times New Roman" pitchFamily="18" charset="0"/>
                <a:cs typeface="Times New Roman" pitchFamily="18" charset="0"/>
              </a:rPr>
              <a:t>Tiếng Việt 1</a:t>
            </a:r>
            <a:endParaRPr lang="en-US" sz="3200">
              <a:solidFill>
                <a:srgbClr val="FF0000"/>
              </a:solidFill>
              <a:latin typeface="Times New Roman" pitchFamily="18" charset="0"/>
              <a:cs typeface="Times New Roman" pitchFamily="18" charset="0"/>
            </a:endParaRPr>
          </a:p>
        </p:txBody>
      </p:sp>
      <p:sp>
        <p:nvSpPr>
          <p:cNvPr id="5" name="TextBox 4"/>
          <p:cNvSpPr txBox="1"/>
          <p:nvPr/>
        </p:nvSpPr>
        <p:spPr>
          <a:xfrm>
            <a:off x="1981199" y="2368550"/>
            <a:ext cx="5341527" cy="707886"/>
          </a:xfrm>
          <a:prstGeom prst="rect">
            <a:avLst/>
          </a:prstGeom>
          <a:solidFill>
            <a:srgbClr val="FFFF99"/>
          </a:solidFill>
          <a:ln w="28575">
            <a:solidFill>
              <a:srgbClr val="00B050"/>
            </a:solidFill>
          </a:ln>
        </p:spPr>
        <p:txBody>
          <a:bodyPr wrap="none" rtlCol="0">
            <a:spAutoFit/>
          </a:bodyPr>
          <a:lstStyle/>
          <a:p>
            <a:r>
              <a:rPr lang="en-US" sz="4000" smtClean="0">
                <a:solidFill>
                  <a:srgbClr val="FF0000"/>
                </a:solidFill>
                <a:latin typeface="Times New Roman" pitchFamily="18" charset="0"/>
                <a:cs typeface="Times New Roman" pitchFamily="18" charset="0"/>
              </a:rPr>
              <a:t>GV: Đồng Thị Ái Quỳnh</a:t>
            </a:r>
            <a:endParaRPr lang="en-US" sz="40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2523" y="0"/>
            <a:ext cx="8720291" cy="830997"/>
          </a:xfrm>
          <a:prstGeom prst="rect">
            <a:avLst/>
          </a:prstGeom>
          <a:solidFill>
            <a:schemeClr val="bg1"/>
          </a:solidFill>
        </p:spPr>
        <p:txBody>
          <a:bodyPr wrap="square" rtlCol="0">
            <a:spAutoFit/>
          </a:bodyPr>
          <a:lstStyle/>
          <a:p>
            <a:r>
              <a:rPr lang="en-US" sz="2400" b="1" smtClean="0">
                <a:solidFill>
                  <a:schemeClr val="tx1"/>
                </a:solidFill>
              </a:rPr>
              <a:t>   </a:t>
            </a:r>
            <a:r>
              <a:rPr lang="en-US" sz="2400" b="1">
                <a:solidFill>
                  <a:schemeClr val="tx1"/>
                </a:solidFill>
              </a:rPr>
              <a:t>Quan sát tranh và dùng từ ngữ trong khung để nói </a:t>
            </a:r>
            <a:r>
              <a:rPr lang="en-US" sz="2400" b="1" smtClean="0"/>
              <a:t>theo tranh</a:t>
            </a:r>
            <a:endParaRPr lang="en-US" sz="2400" b="1" i="1">
              <a:solidFill>
                <a:schemeClr val="tx1"/>
              </a:solidFill>
            </a:endParaRPr>
          </a:p>
        </p:txBody>
      </p:sp>
      <p:sp>
        <p:nvSpPr>
          <p:cNvPr id="6" name="TextBox 5"/>
          <p:cNvSpPr txBox="1"/>
          <p:nvPr/>
        </p:nvSpPr>
        <p:spPr>
          <a:xfrm>
            <a:off x="1288874" y="468211"/>
            <a:ext cx="6564208" cy="461665"/>
          </a:xfrm>
          <a:prstGeom prst="rect">
            <a:avLst/>
          </a:prstGeom>
          <a:solidFill>
            <a:schemeClr val="bg1"/>
          </a:solidFill>
          <a:ln w="28575">
            <a:solidFill>
              <a:srgbClr val="00B0F0"/>
            </a:solidFill>
          </a:ln>
        </p:spPr>
        <p:txBody>
          <a:bodyPr wrap="square" rtlCol="0">
            <a:spAutoFit/>
          </a:bodyPr>
          <a:lstStyle/>
          <a:p>
            <a:r>
              <a:rPr lang="en-US" sz="2400" smtClean="0">
                <a:solidFill>
                  <a:schemeClr val="tx1"/>
                </a:solidFill>
              </a:rPr>
              <a:t>cây cối	  suối	         muông thú	rừng</a:t>
            </a:r>
            <a:endParaRPr lang="en-US" sz="2400">
              <a:solidFill>
                <a:schemeClr val="tx1"/>
              </a:solidFill>
            </a:endParaRPr>
          </a:p>
        </p:txBody>
      </p:sp>
      <p:sp>
        <p:nvSpPr>
          <p:cNvPr id="11" name="Oval 10"/>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6</a:t>
            </a:r>
            <a:endParaRPr lang="en-US" sz="2400" b="1">
              <a:solidFill>
                <a:schemeClr val="bg1"/>
              </a:solidFill>
            </a:endParaRPr>
          </a:p>
        </p:txBody>
      </p:sp>
      <p:pic>
        <p:nvPicPr>
          <p:cNvPr id="3"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82290" y="929875"/>
            <a:ext cx="4802897" cy="40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185185" y="1878433"/>
            <a:ext cx="3958813" cy="830997"/>
          </a:xfrm>
          <a:prstGeom prst="rect">
            <a:avLst/>
          </a:prstGeom>
          <a:solidFill>
            <a:schemeClr val="bg1"/>
          </a:solidFill>
        </p:spPr>
        <p:txBody>
          <a:bodyPr wrap="square">
            <a:spAutoFit/>
          </a:bodyPr>
          <a:lstStyle/>
          <a:p>
            <a:r>
              <a:rPr lang="en-US" sz="2400" smtClean="0">
                <a:solidFill>
                  <a:srgbClr val="0418AC"/>
                </a:solidFill>
              </a:rPr>
              <a:t>Trong </a:t>
            </a:r>
            <a:r>
              <a:rPr lang="en-US" sz="2400" smtClean="0">
                <a:solidFill>
                  <a:srgbClr val="FF0000"/>
                </a:solidFill>
              </a:rPr>
              <a:t>rừng</a:t>
            </a:r>
            <a:r>
              <a:rPr lang="en-US" sz="2400" smtClean="0">
                <a:solidFill>
                  <a:srgbClr val="0418AC"/>
                </a:solidFill>
              </a:rPr>
              <a:t>, </a:t>
            </a:r>
            <a:r>
              <a:rPr lang="en-US" sz="2400" smtClean="0">
                <a:solidFill>
                  <a:srgbClr val="FF0000"/>
                </a:solidFill>
              </a:rPr>
              <a:t>muông thú </a:t>
            </a:r>
            <a:r>
              <a:rPr lang="en-US" sz="2400" smtClean="0">
                <a:solidFill>
                  <a:srgbClr val="0418AC"/>
                </a:solidFill>
              </a:rPr>
              <a:t>tụ tập gần con </a:t>
            </a:r>
            <a:r>
              <a:rPr lang="en-US" sz="2400" smtClean="0">
                <a:solidFill>
                  <a:srgbClr val="FF0000"/>
                </a:solidFill>
              </a:rPr>
              <a:t>suối</a:t>
            </a:r>
            <a:r>
              <a:rPr lang="en-US" sz="2400" smtClean="0">
                <a:solidFill>
                  <a:srgbClr val="0418AC"/>
                </a:solidFill>
              </a:rPr>
              <a:t>.</a:t>
            </a:r>
            <a:endParaRPr lang="en-US" sz="2400">
              <a:solidFill>
                <a:srgbClr val="0418AC"/>
              </a:solidFill>
            </a:endParaRPr>
          </a:p>
        </p:txBody>
      </p:sp>
      <p:sp>
        <p:nvSpPr>
          <p:cNvPr id="12" name="Rectangle 11"/>
          <p:cNvSpPr/>
          <p:nvPr/>
        </p:nvSpPr>
        <p:spPr>
          <a:xfrm>
            <a:off x="5185187" y="2964806"/>
            <a:ext cx="3958813" cy="830997"/>
          </a:xfrm>
          <a:prstGeom prst="rect">
            <a:avLst/>
          </a:prstGeom>
          <a:solidFill>
            <a:schemeClr val="bg1"/>
          </a:solidFill>
        </p:spPr>
        <p:txBody>
          <a:bodyPr wrap="square">
            <a:spAutoFit/>
          </a:bodyPr>
          <a:lstStyle/>
          <a:p>
            <a:r>
              <a:rPr lang="en-US" sz="2400" smtClean="0">
                <a:solidFill>
                  <a:srgbClr val="0418AC"/>
                </a:solidFill>
              </a:rPr>
              <a:t>Trong </a:t>
            </a:r>
            <a:r>
              <a:rPr lang="en-US" sz="2400" smtClean="0">
                <a:solidFill>
                  <a:srgbClr val="FF0000"/>
                </a:solidFill>
              </a:rPr>
              <a:t>rừng</a:t>
            </a:r>
            <a:r>
              <a:rPr lang="en-US" sz="2400" smtClean="0">
                <a:solidFill>
                  <a:srgbClr val="0418AC"/>
                </a:solidFill>
              </a:rPr>
              <a:t>, </a:t>
            </a:r>
            <a:r>
              <a:rPr lang="en-US" sz="2400" smtClean="0">
                <a:solidFill>
                  <a:srgbClr val="FF0000"/>
                </a:solidFill>
              </a:rPr>
              <a:t>cây cối </a:t>
            </a:r>
            <a:r>
              <a:rPr lang="en-US" sz="2400" smtClean="0">
                <a:solidFill>
                  <a:srgbClr val="0418AC"/>
                </a:solidFill>
              </a:rPr>
              <a:t>xanh tốt.</a:t>
            </a:r>
            <a:endParaRPr lang="en-US" sz="2400">
              <a:solidFill>
                <a:srgbClr val="0418AC"/>
              </a:solidFill>
            </a:endParaRPr>
          </a:p>
        </p:txBody>
      </p:sp>
    </p:spTree>
    <p:extLst>
      <p:ext uri="{BB962C8B-B14F-4D97-AF65-F5344CB8AC3E}">
        <p14:creationId xmlns:p14="http://schemas.microsoft.com/office/powerpoint/2010/main" val="420011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bg1"/>
                </a:solidFill>
                <a:latin typeface="Arial" pitchFamily="34" charset="0"/>
                <a:cs typeface="Arial" pitchFamily="34" charset="0"/>
              </a:rPr>
              <a:t>Tiết 4</a:t>
            </a:r>
            <a:endParaRPr lang="en-US" sz="5400" b="1">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269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61369"/>
          <a:stretch/>
        </p:blipFill>
        <p:spPr bwMode="auto">
          <a:xfrm>
            <a:off x="125498" y="4044874"/>
            <a:ext cx="8743950" cy="82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4610"/>
          <a:stretch/>
        </p:blipFill>
        <p:spPr bwMode="auto">
          <a:xfrm>
            <a:off x="4697051" y="1312330"/>
            <a:ext cx="4446947" cy="133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7483" y="29664"/>
            <a:ext cx="2235221" cy="461665"/>
          </a:xfrm>
          <a:prstGeom prst="rect">
            <a:avLst/>
          </a:prstGeom>
          <a:solidFill>
            <a:schemeClr val="bg1"/>
          </a:solidFill>
        </p:spPr>
        <p:txBody>
          <a:bodyPr wrap="square" rtlCol="0">
            <a:spAutoFit/>
          </a:bodyPr>
          <a:lstStyle/>
          <a:p>
            <a:r>
              <a:rPr lang="en-US" sz="2400" b="1" smtClean="0">
                <a:solidFill>
                  <a:schemeClr val="tx1"/>
                </a:solidFill>
              </a:rPr>
              <a:t>   Nghe viết </a:t>
            </a:r>
            <a:endParaRPr lang="en-US" sz="2400" b="1">
              <a:solidFill>
                <a:schemeClr val="tx1"/>
              </a:solidFill>
            </a:endParaRPr>
          </a:p>
        </p:txBody>
      </p:sp>
      <p:sp>
        <p:nvSpPr>
          <p:cNvPr id="5" name="Rectangle 4"/>
          <p:cNvSpPr/>
          <p:nvPr/>
        </p:nvSpPr>
        <p:spPr>
          <a:xfrm>
            <a:off x="492384" y="480571"/>
            <a:ext cx="8409338" cy="1200329"/>
          </a:xfrm>
          <a:prstGeom prst="rect">
            <a:avLst/>
          </a:prstGeom>
          <a:noFill/>
        </p:spPr>
        <p:txBody>
          <a:bodyPr wrap="square">
            <a:spAutoFit/>
          </a:bodyPr>
          <a:lstStyle/>
          <a:p>
            <a:r>
              <a:rPr lang="en-US" sz="2400" smtClean="0"/>
              <a:t>      </a:t>
            </a:r>
            <a:r>
              <a:rPr lang="en-US" sz="2400"/>
              <a:t>Y</a:t>
            </a:r>
            <a:r>
              <a:rPr lang="en-US" sz="2400" smtClean="0"/>
              <a:t>ểng nhoẻn miệng cười rồi bắt chước tiếng một số loài vật. Gõ kiến trong nháy mắt đã khoét được cái tổ xinh xắn. Còn chim công có điệu múa tuyệt đẹp.</a:t>
            </a:r>
            <a:endParaRPr lang="en-US" sz="2400"/>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6208"/>
          <a:stretch/>
        </p:blipFill>
        <p:spPr bwMode="auto">
          <a:xfrm>
            <a:off x="126301" y="2209147"/>
            <a:ext cx="8743950" cy="201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90442" y="2318507"/>
            <a:ext cx="8313467" cy="830997"/>
          </a:xfrm>
          <a:prstGeom prst="rect">
            <a:avLst/>
          </a:prstGeom>
        </p:spPr>
        <p:txBody>
          <a:bodyPr wrap="square">
            <a:spAutoFit/>
          </a:bodyPr>
          <a:lstStyle/>
          <a:p>
            <a:pPr>
              <a:lnSpc>
                <a:spcPct val="150000"/>
              </a:lnSpc>
            </a:pPr>
            <a:r>
              <a:rPr lang="en-US" sz="3200" b="1" smtClean="0">
                <a:solidFill>
                  <a:srgbClr val="0418AC"/>
                </a:solidFill>
                <a:latin typeface="HP001 4 hàng" pitchFamily="34" charset="0"/>
                <a:ea typeface="Arial-Rounded" pitchFamily="34" charset="0"/>
                <a:cs typeface="Arial-Rounded" pitchFamily="34" charset="0"/>
              </a:rPr>
              <a:t>Yểng nhoẻn miệng cười rồi bắt chước tiếng</a:t>
            </a:r>
            <a:endParaRPr lang="en-US" sz="3200" b="1">
              <a:solidFill>
                <a:srgbClr val="0418AC"/>
              </a:solidFill>
              <a:latin typeface="HP001 4 hàng" pitchFamily="34" charset="0"/>
              <a:ea typeface="Arial-Rounded" pitchFamily="34" charset="0"/>
              <a:cs typeface="Arial-Rounded" pitchFamily="34" charset="0"/>
            </a:endParaRPr>
          </a:p>
        </p:txBody>
      </p:sp>
      <p:sp>
        <p:nvSpPr>
          <p:cNvPr id="8" name="TextBox 7"/>
          <p:cNvSpPr txBox="1"/>
          <p:nvPr/>
        </p:nvSpPr>
        <p:spPr>
          <a:xfrm>
            <a:off x="243906" y="1747482"/>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9" name="Rectangle 8"/>
          <p:cNvSpPr/>
          <p:nvPr/>
        </p:nvSpPr>
        <p:spPr>
          <a:xfrm>
            <a:off x="36707" y="3186508"/>
            <a:ext cx="8044190" cy="584775"/>
          </a:xfrm>
          <a:prstGeom prst="rect">
            <a:avLst/>
          </a:prstGeom>
        </p:spPr>
        <p:txBody>
          <a:bodyPr wrap="none">
            <a:spAutoFit/>
          </a:bodyPr>
          <a:lstStyle/>
          <a:p>
            <a:r>
              <a:rPr lang="en-US" sz="3200" b="1" smtClean="0">
                <a:solidFill>
                  <a:srgbClr val="0418AC"/>
                </a:solidFill>
                <a:latin typeface="HP001 4 hàng" pitchFamily="34" charset="0"/>
                <a:ea typeface="Arial-Rounded" pitchFamily="34" charset="0"/>
                <a:cs typeface="Arial-Rounded" pitchFamily="34" charset="0"/>
              </a:rPr>
              <a:t>một số loài vật. Gõ kiến trong nháy mắt đã</a:t>
            </a:r>
            <a:endParaRPr lang="en-US" sz="3200"/>
          </a:p>
        </p:txBody>
      </p:sp>
      <p:sp>
        <p:nvSpPr>
          <p:cNvPr id="10" name="Rectangle 9"/>
          <p:cNvSpPr/>
          <p:nvPr/>
        </p:nvSpPr>
        <p:spPr>
          <a:xfrm>
            <a:off x="106776" y="3856641"/>
            <a:ext cx="8602035" cy="584775"/>
          </a:xfrm>
          <a:prstGeom prst="rect">
            <a:avLst/>
          </a:prstGeom>
        </p:spPr>
        <p:txBody>
          <a:bodyPr wrap="none">
            <a:spAutoFit/>
          </a:bodyPr>
          <a:lstStyle/>
          <a:p>
            <a:r>
              <a:rPr lang="en-US" sz="3200" b="1" smtClean="0">
                <a:solidFill>
                  <a:srgbClr val="0418AC"/>
                </a:solidFill>
                <a:latin typeface="HP001 4 hàng" pitchFamily="34" charset="0"/>
                <a:ea typeface="Arial-Rounded" pitchFamily="34" charset="0"/>
                <a:cs typeface="Arial-Rounded" pitchFamily="34" charset="0"/>
              </a:rPr>
              <a:t>khoét được cái tổ xinh xắn. Còn chim công có .</a:t>
            </a:r>
            <a:endParaRPr lang="en-US" sz="3200"/>
          </a:p>
        </p:txBody>
      </p:sp>
      <p:sp>
        <p:nvSpPr>
          <p:cNvPr id="11" name="Oval 10"/>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7</a:t>
            </a:r>
            <a:endParaRPr lang="en-US" sz="2400" b="1">
              <a:solidFill>
                <a:schemeClr val="bg1"/>
              </a:solidFill>
            </a:endParaRPr>
          </a:p>
        </p:txBody>
      </p:sp>
      <p:sp>
        <p:nvSpPr>
          <p:cNvPr id="13" name="Rectangle 12"/>
          <p:cNvSpPr/>
          <p:nvPr/>
        </p:nvSpPr>
        <p:spPr>
          <a:xfrm>
            <a:off x="36707" y="4502672"/>
            <a:ext cx="3584636" cy="584775"/>
          </a:xfrm>
          <a:prstGeom prst="rect">
            <a:avLst/>
          </a:prstGeom>
        </p:spPr>
        <p:txBody>
          <a:bodyPr wrap="none">
            <a:spAutoFit/>
          </a:bodyPr>
          <a:lstStyle/>
          <a:p>
            <a:r>
              <a:rPr lang="en-US" sz="3200" b="1" smtClean="0">
                <a:solidFill>
                  <a:srgbClr val="0418AC"/>
                </a:solidFill>
                <a:latin typeface="HP001 4 hàng" pitchFamily="34" charset="0"/>
                <a:ea typeface="Arial-Rounded" pitchFamily="34" charset="0"/>
                <a:cs typeface="Arial-Rounded" pitchFamily="34" charset="0"/>
              </a:rPr>
              <a:t>điệu múa tuyệt đẹp.</a:t>
            </a:r>
            <a:endParaRPr lang="en-US" sz="3200"/>
          </a:p>
        </p:txBody>
      </p:sp>
    </p:spTree>
    <p:extLst>
      <p:ext uri="{BB962C8B-B14F-4D97-AF65-F5344CB8AC3E}">
        <p14:creationId xmlns:p14="http://schemas.microsoft.com/office/powerpoint/2010/main" val="13544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60904" y="3418233"/>
            <a:ext cx="3222048" cy="584775"/>
          </a:xfrm>
          <a:prstGeom prst="rect">
            <a:avLst/>
          </a:prstGeom>
          <a:noFill/>
        </p:spPr>
        <p:txBody>
          <a:bodyPr wrap="square" rtlCol="0">
            <a:spAutoFit/>
          </a:bodyPr>
          <a:lstStyle/>
          <a:p>
            <a:r>
              <a:rPr lang="en-US" sz="3200" smtClean="0">
                <a:solidFill>
                  <a:schemeClr val="tx1"/>
                </a:solidFill>
              </a:rPr>
              <a:t>c.  et hay </a:t>
            </a:r>
            <a:r>
              <a:rPr lang="en-US" sz="3200" i="1" smtClean="0">
                <a:solidFill>
                  <a:schemeClr val="tx1"/>
                </a:solidFill>
              </a:rPr>
              <a:t>oet </a:t>
            </a:r>
            <a:r>
              <a:rPr lang="en-US" sz="3200" smtClean="0">
                <a:solidFill>
                  <a:schemeClr val="tx1"/>
                </a:solidFill>
              </a:rPr>
              <a:t>?</a:t>
            </a:r>
            <a:endParaRPr lang="en-US" sz="3200">
              <a:solidFill>
                <a:schemeClr val="tx1"/>
              </a:solidFill>
            </a:endParaRPr>
          </a:p>
        </p:txBody>
      </p:sp>
      <p:sp>
        <p:nvSpPr>
          <p:cNvPr id="3" name="TextBox 2"/>
          <p:cNvSpPr txBox="1"/>
          <p:nvPr/>
        </p:nvSpPr>
        <p:spPr>
          <a:xfrm>
            <a:off x="713075" y="4361"/>
            <a:ext cx="7662860" cy="523220"/>
          </a:xfrm>
          <a:prstGeom prst="rect">
            <a:avLst/>
          </a:prstGeom>
          <a:solidFill>
            <a:schemeClr val="bg1"/>
          </a:solidFill>
        </p:spPr>
        <p:txBody>
          <a:bodyPr wrap="square" rtlCol="0">
            <a:spAutoFit/>
          </a:bodyPr>
          <a:lstStyle/>
          <a:p>
            <a:r>
              <a:rPr lang="en-US" sz="2800" b="1" smtClean="0">
                <a:solidFill>
                  <a:schemeClr val="tx1"/>
                </a:solidFill>
              </a:rPr>
              <a:t>Chọn vần phù hợp thay ô vuông</a:t>
            </a:r>
            <a:endParaRPr lang="en-US" sz="2800" b="1">
              <a:solidFill>
                <a:schemeClr val="tx1"/>
              </a:solidFill>
            </a:endParaRPr>
          </a:p>
        </p:txBody>
      </p:sp>
      <p:sp>
        <p:nvSpPr>
          <p:cNvPr id="25" name="TextBox 24"/>
          <p:cNvSpPr txBox="1"/>
          <p:nvPr/>
        </p:nvSpPr>
        <p:spPr>
          <a:xfrm>
            <a:off x="238745" y="552631"/>
            <a:ext cx="3698554" cy="584775"/>
          </a:xfrm>
          <a:prstGeom prst="rect">
            <a:avLst/>
          </a:prstGeom>
          <a:noFill/>
        </p:spPr>
        <p:txBody>
          <a:bodyPr wrap="square" rtlCol="0">
            <a:spAutoFit/>
          </a:bodyPr>
          <a:lstStyle/>
          <a:p>
            <a:r>
              <a:rPr lang="en-US" sz="3200" smtClean="0">
                <a:solidFill>
                  <a:schemeClr val="tx1"/>
                </a:solidFill>
              </a:rPr>
              <a:t>a. </a:t>
            </a:r>
            <a:r>
              <a:rPr lang="en-US" sz="3200" i="1" smtClean="0">
                <a:solidFill>
                  <a:schemeClr val="tx1"/>
                </a:solidFill>
              </a:rPr>
              <a:t>yêng</a:t>
            </a:r>
            <a:r>
              <a:rPr lang="en-US" sz="3200" smtClean="0">
                <a:solidFill>
                  <a:schemeClr val="tx1"/>
                </a:solidFill>
              </a:rPr>
              <a:t> hay </a:t>
            </a:r>
            <a:r>
              <a:rPr lang="en-US" sz="3200" i="1" smtClean="0">
                <a:solidFill>
                  <a:schemeClr val="tx1"/>
                </a:solidFill>
              </a:rPr>
              <a:t>iêng</a:t>
            </a:r>
            <a:r>
              <a:rPr lang="en-US" sz="3200" smtClean="0">
                <a:solidFill>
                  <a:schemeClr val="tx1"/>
                </a:solidFill>
              </a:rPr>
              <a:t> ?</a:t>
            </a:r>
            <a:endParaRPr lang="en-US" sz="3200">
              <a:solidFill>
                <a:schemeClr val="tx1"/>
              </a:solidFill>
            </a:endParaRPr>
          </a:p>
        </p:txBody>
      </p:sp>
      <p:sp>
        <p:nvSpPr>
          <p:cNvPr id="26" name="TextBox 25"/>
          <p:cNvSpPr txBox="1"/>
          <p:nvPr/>
        </p:nvSpPr>
        <p:spPr>
          <a:xfrm>
            <a:off x="263430" y="1998106"/>
            <a:ext cx="3222048" cy="584775"/>
          </a:xfrm>
          <a:prstGeom prst="rect">
            <a:avLst/>
          </a:prstGeom>
          <a:noFill/>
        </p:spPr>
        <p:txBody>
          <a:bodyPr wrap="square" rtlCol="0">
            <a:spAutoFit/>
          </a:bodyPr>
          <a:lstStyle/>
          <a:p>
            <a:r>
              <a:rPr lang="en-US" sz="3200" smtClean="0">
                <a:solidFill>
                  <a:schemeClr val="tx1"/>
                </a:solidFill>
              </a:rPr>
              <a:t>b.yêt hay </a:t>
            </a:r>
            <a:r>
              <a:rPr lang="en-US" sz="3200" i="1" smtClean="0">
                <a:solidFill>
                  <a:schemeClr val="tx1"/>
                </a:solidFill>
              </a:rPr>
              <a:t>iêt</a:t>
            </a:r>
            <a:r>
              <a:rPr lang="en-US" sz="3200" smtClean="0">
                <a:solidFill>
                  <a:schemeClr val="tx1"/>
                </a:solidFill>
              </a:rPr>
              <a:t>?</a:t>
            </a:r>
            <a:endParaRPr lang="en-US" sz="3200">
              <a:solidFill>
                <a:schemeClr val="tx1"/>
              </a:solidFill>
            </a:endParaRPr>
          </a:p>
        </p:txBody>
      </p:sp>
      <p:sp>
        <p:nvSpPr>
          <p:cNvPr id="27" name="TextBox 26"/>
          <p:cNvSpPr txBox="1"/>
          <p:nvPr/>
        </p:nvSpPr>
        <p:spPr>
          <a:xfrm>
            <a:off x="922523" y="1365347"/>
            <a:ext cx="1984343" cy="584775"/>
          </a:xfrm>
          <a:prstGeom prst="rect">
            <a:avLst/>
          </a:prstGeom>
          <a:noFill/>
        </p:spPr>
        <p:txBody>
          <a:bodyPr wrap="square" rtlCol="0">
            <a:spAutoFit/>
          </a:bodyPr>
          <a:lstStyle/>
          <a:p>
            <a:r>
              <a:rPr lang="en-US" sz="3200" smtClean="0">
                <a:solidFill>
                  <a:schemeClr val="tx1"/>
                </a:solidFill>
              </a:rPr>
              <a:t>Con yểng</a:t>
            </a:r>
            <a:endParaRPr lang="en-US" sz="3200">
              <a:solidFill>
                <a:schemeClr val="tx1"/>
              </a:solidFill>
            </a:endParaRPr>
          </a:p>
        </p:txBody>
      </p:sp>
      <p:sp>
        <p:nvSpPr>
          <p:cNvPr id="28" name="TextBox 27"/>
          <p:cNvSpPr txBox="1"/>
          <p:nvPr/>
        </p:nvSpPr>
        <p:spPr>
          <a:xfrm>
            <a:off x="3787392" y="1405868"/>
            <a:ext cx="1935676" cy="584775"/>
          </a:xfrm>
          <a:prstGeom prst="rect">
            <a:avLst/>
          </a:prstGeom>
          <a:noFill/>
        </p:spPr>
        <p:txBody>
          <a:bodyPr wrap="square" rtlCol="0">
            <a:spAutoFit/>
          </a:bodyPr>
          <a:lstStyle/>
          <a:p>
            <a:r>
              <a:rPr lang="en-US" sz="3200" smtClean="0">
                <a:solidFill>
                  <a:schemeClr val="tx1"/>
                </a:solidFill>
              </a:rPr>
              <a:t>bay liệng</a:t>
            </a:r>
            <a:endParaRPr lang="en-US" sz="3200">
              <a:solidFill>
                <a:schemeClr val="tx1"/>
              </a:solidFill>
            </a:endParaRPr>
          </a:p>
        </p:txBody>
      </p:sp>
      <p:sp>
        <p:nvSpPr>
          <p:cNvPr id="29" name="TextBox 28"/>
          <p:cNvSpPr txBox="1"/>
          <p:nvPr/>
        </p:nvSpPr>
        <p:spPr>
          <a:xfrm>
            <a:off x="6174238" y="1362581"/>
            <a:ext cx="2679306" cy="584775"/>
          </a:xfrm>
          <a:prstGeom prst="rect">
            <a:avLst/>
          </a:prstGeom>
          <a:noFill/>
        </p:spPr>
        <p:txBody>
          <a:bodyPr wrap="square" rtlCol="0">
            <a:spAutoFit/>
          </a:bodyPr>
          <a:lstStyle/>
          <a:p>
            <a:r>
              <a:rPr lang="en-US" sz="3200" smtClean="0">
                <a:solidFill>
                  <a:schemeClr val="tx1"/>
                </a:solidFill>
              </a:rPr>
              <a:t>tiếng gọi</a:t>
            </a:r>
            <a:endParaRPr lang="en-US" sz="3200">
              <a:solidFill>
                <a:schemeClr val="tx1"/>
              </a:solidFill>
            </a:endParaRPr>
          </a:p>
        </p:txBody>
      </p:sp>
      <p:sp>
        <p:nvSpPr>
          <p:cNvPr id="30" name="TextBox 29"/>
          <p:cNvSpPr txBox="1"/>
          <p:nvPr/>
        </p:nvSpPr>
        <p:spPr>
          <a:xfrm>
            <a:off x="859316" y="2743539"/>
            <a:ext cx="2047551" cy="584775"/>
          </a:xfrm>
          <a:prstGeom prst="rect">
            <a:avLst/>
          </a:prstGeom>
          <a:noFill/>
        </p:spPr>
        <p:txBody>
          <a:bodyPr wrap="square" rtlCol="0">
            <a:spAutoFit/>
          </a:bodyPr>
          <a:lstStyle/>
          <a:p>
            <a:r>
              <a:rPr lang="en-US" sz="3200" smtClean="0">
                <a:solidFill>
                  <a:schemeClr val="tx1"/>
                </a:solidFill>
              </a:rPr>
              <a:t>niêm yết </a:t>
            </a:r>
            <a:endParaRPr lang="en-US" sz="3200">
              <a:solidFill>
                <a:schemeClr val="tx1"/>
              </a:solidFill>
            </a:endParaRPr>
          </a:p>
        </p:txBody>
      </p:sp>
      <p:sp>
        <p:nvSpPr>
          <p:cNvPr id="31" name="TextBox 30"/>
          <p:cNvSpPr txBox="1"/>
          <p:nvPr/>
        </p:nvSpPr>
        <p:spPr>
          <a:xfrm>
            <a:off x="3728667" y="2669800"/>
            <a:ext cx="2155765" cy="584775"/>
          </a:xfrm>
          <a:prstGeom prst="rect">
            <a:avLst/>
          </a:prstGeom>
          <a:noFill/>
        </p:spPr>
        <p:txBody>
          <a:bodyPr wrap="square" rtlCol="0">
            <a:spAutoFit/>
          </a:bodyPr>
          <a:lstStyle/>
          <a:p>
            <a:r>
              <a:rPr lang="en-US" sz="3200" smtClean="0">
                <a:solidFill>
                  <a:schemeClr val="tx1"/>
                </a:solidFill>
              </a:rPr>
              <a:t>tiết     mục</a:t>
            </a:r>
            <a:endParaRPr lang="en-US" sz="3200">
              <a:solidFill>
                <a:schemeClr val="tx1"/>
              </a:solidFill>
            </a:endParaRPr>
          </a:p>
        </p:txBody>
      </p:sp>
      <p:sp>
        <p:nvSpPr>
          <p:cNvPr id="32" name="TextBox 31"/>
          <p:cNvSpPr txBox="1"/>
          <p:nvPr/>
        </p:nvSpPr>
        <p:spPr>
          <a:xfrm>
            <a:off x="6273734" y="2677850"/>
            <a:ext cx="2024262" cy="584775"/>
          </a:xfrm>
          <a:prstGeom prst="rect">
            <a:avLst/>
          </a:prstGeom>
          <a:noFill/>
        </p:spPr>
        <p:txBody>
          <a:bodyPr wrap="square" rtlCol="0">
            <a:spAutoFit/>
          </a:bodyPr>
          <a:lstStyle/>
          <a:p>
            <a:r>
              <a:rPr lang="en-US" sz="3200" smtClean="0">
                <a:solidFill>
                  <a:schemeClr val="tx1"/>
                </a:solidFill>
              </a:rPr>
              <a:t>hiểu biết</a:t>
            </a:r>
            <a:endParaRPr lang="en-US" sz="3200">
              <a:solidFill>
                <a:schemeClr val="tx1"/>
              </a:solidFill>
            </a:endParaRPr>
          </a:p>
        </p:txBody>
      </p:sp>
      <p:sp>
        <p:nvSpPr>
          <p:cNvPr id="22" name="Oval 21"/>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8</a:t>
            </a:r>
            <a:endParaRPr lang="en-US" sz="2400" b="1">
              <a:solidFill>
                <a:schemeClr val="bg1"/>
              </a:solidFill>
            </a:endParaRPr>
          </a:p>
        </p:txBody>
      </p:sp>
      <p:sp>
        <p:nvSpPr>
          <p:cNvPr id="23" name="Rectangle 22"/>
          <p:cNvSpPr/>
          <p:nvPr/>
        </p:nvSpPr>
        <p:spPr>
          <a:xfrm>
            <a:off x="1839388" y="1503681"/>
            <a:ext cx="889647" cy="385727"/>
          </a:xfrm>
          <a:prstGeom prst="rect">
            <a:avLst/>
          </a:prstGeom>
          <a:solidFill>
            <a:srgbClr val="EB6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377114" y="1482165"/>
            <a:ext cx="847828" cy="387437"/>
          </a:xfrm>
          <a:prstGeom prst="rect">
            <a:avLst/>
          </a:prstGeom>
          <a:solidFill>
            <a:srgbClr val="EB6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967494" y="2821546"/>
            <a:ext cx="655848" cy="385727"/>
          </a:xfrm>
          <a:prstGeom prst="rect">
            <a:avLst/>
          </a:prstGeom>
          <a:solidFill>
            <a:srgbClr val="EB6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473389" y="2821545"/>
            <a:ext cx="722081" cy="385727"/>
          </a:xfrm>
          <a:prstGeom prst="rect">
            <a:avLst/>
          </a:prstGeom>
          <a:solidFill>
            <a:srgbClr val="EB6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56790" y="4314278"/>
            <a:ext cx="2341412" cy="584775"/>
          </a:xfrm>
          <a:prstGeom prst="rect">
            <a:avLst/>
          </a:prstGeom>
          <a:noFill/>
        </p:spPr>
        <p:txBody>
          <a:bodyPr wrap="square" rtlCol="0">
            <a:spAutoFit/>
          </a:bodyPr>
          <a:lstStyle/>
          <a:p>
            <a:r>
              <a:rPr lang="en-US" sz="3200" smtClean="0">
                <a:solidFill>
                  <a:schemeClr val="tx1"/>
                </a:solidFill>
              </a:rPr>
              <a:t>Rét   mướp</a:t>
            </a:r>
            <a:endParaRPr lang="en-US" sz="3200">
              <a:solidFill>
                <a:schemeClr val="tx1"/>
              </a:solidFill>
            </a:endParaRPr>
          </a:p>
        </p:txBody>
      </p:sp>
      <p:sp>
        <p:nvSpPr>
          <p:cNvPr id="20" name="TextBox 19"/>
          <p:cNvSpPr txBox="1"/>
          <p:nvPr/>
        </p:nvSpPr>
        <p:spPr>
          <a:xfrm>
            <a:off x="3626142" y="4240539"/>
            <a:ext cx="1994400" cy="584775"/>
          </a:xfrm>
          <a:prstGeom prst="rect">
            <a:avLst/>
          </a:prstGeom>
          <a:noFill/>
        </p:spPr>
        <p:txBody>
          <a:bodyPr wrap="square" rtlCol="0">
            <a:spAutoFit/>
          </a:bodyPr>
          <a:lstStyle/>
          <a:p>
            <a:r>
              <a:rPr lang="en-US" sz="3200" smtClean="0">
                <a:solidFill>
                  <a:schemeClr val="tx1"/>
                </a:solidFill>
              </a:rPr>
              <a:t>Loè loẹt</a:t>
            </a:r>
            <a:endParaRPr lang="en-US" sz="3200">
              <a:solidFill>
                <a:schemeClr val="tx1"/>
              </a:solidFill>
            </a:endParaRPr>
          </a:p>
        </p:txBody>
      </p:sp>
      <p:sp>
        <p:nvSpPr>
          <p:cNvPr id="21" name="TextBox 20"/>
          <p:cNvSpPr txBox="1"/>
          <p:nvPr/>
        </p:nvSpPr>
        <p:spPr>
          <a:xfrm>
            <a:off x="6171208" y="4248589"/>
            <a:ext cx="2024262" cy="584775"/>
          </a:xfrm>
          <a:prstGeom prst="rect">
            <a:avLst/>
          </a:prstGeom>
          <a:noFill/>
        </p:spPr>
        <p:txBody>
          <a:bodyPr wrap="square" rtlCol="0">
            <a:spAutoFit/>
          </a:bodyPr>
          <a:lstStyle/>
          <a:p>
            <a:r>
              <a:rPr lang="en-US" sz="3200">
                <a:solidFill>
                  <a:schemeClr val="tx1"/>
                </a:solidFill>
              </a:rPr>
              <a:t>x</a:t>
            </a:r>
            <a:r>
              <a:rPr lang="en-US" sz="3200" smtClean="0">
                <a:solidFill>
                  <a:schemeClr val="tx1"/>
                </a:solidFill>
              </a:rPr>
              <a:t>em xét   </a:t>
            </a:r>
            <a:endParaRPr lang="en-US" sz="3200">
              <a:solidFill>
                <a:schemeClr val="tx1"/>
              </a:solidFill>
            </a:endParaRPr>
          </a:p>
        </p:txBody>
      </p:sp>
      <p:sp>
        <p:nvSpPr>
          <p:cNvPr id="24" name="Rectangle 23"/>
          <p:cNvSpPr/>
          <p:nvPr/>
        </p:nvSpPr>
        <p:spPr>
          <a:xfrm>
            <a:off x="1883091" y="2884286"/>
            <a:ext cx="722081" cy="385727"/>
          </a:xfrm>
          <a:prstGeom prst="rect">
            <a:avLst/>
          </a:prstGeom>
          <a:solidFill>
            <a:srgbClr val="EB6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623342" y="1464870"/>
            <a:ext cx="889647" cy="385727"/>
          </a:xfrm>
          <a:prstGeom prst="rect">
            <a:avLst/>
          </a:prstGeom>
          <a:solidFill>
            <a:srgbClr val="EB6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161010" y="4540976"/>
            <a:ext cx="610917" cy="385727"/>
          </a:xfrm>
          <a:prstGeom prst="rect">
            <a:avLst/>
          </a:prstGeom>
          <a:solidFill>
            <a:srgbClr val="EB6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623341" y="4413801"/>
            <a:ext cx="583359" cy="385727"/>
          </a:xfrm>
          <a:prstGeom prst="rect">
            <a:avLst/>
          </a:prstGeom>
          <a:solidFill>
            <a:srgbClr val="EB6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303551" y="4439587"/>
            <a:ext cx="591669" cy="385727"/>
          </a:xfrm>
          <a:prstGeom prst="rect">
            <a:avLst/>
          </a:prstGeom>
          <a:solidFill>
            <a:srgbClr val="EB6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96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3"/>
                                        </p:tgtEl>
                                        <p:attrNameLst>
                                          <p:attrName>ppt_x</p:attrName>
                                        </p:attrNameLst>
                                      </p:cBhvr>
                                      <p:tavLst>
                                        <p:tav tm="0">
                                          <p:val>
                                            <p:strVal val="ppt_x"/>
                                          </p:val>
                                        </p:tav>
                                        <p:tav tm="100000">
                                          <p:val>
                                            <p:strVal val="ppt_x"/>
                                          </p:val>
                                        </p:tav>
                                      </p:tavLst>
                                    </p:anim>
                                    <p:anim calcmode="lin" valueType="num">
                                      <p:cBhvr additive="base">
                                        <p:cTn id="7" dur="500"/>
                                        <p:tgtEl>
                                          <p:spTgt spid="23"/>
                                        </p:tgtEl>
                                        <p:attrNameLst>
                                          <p:attrName>ppt_y</p:attrName>
                                        </p:attrNameLst>
                                      </p:cBhvr>
                                      <p:tavLst>
                                        <p:tav tm="0">
                                          <p:val>
                                            <p:strVal val="ppt_y"/>
                                          </p:val>
                                        </p:tav>
                                        <p:tav tm="100000">
                                          <p:val>
                                            <p:strVal val="1+ppt_h/2"/>
                                          </p:val>
                                        </p:tav>
                                      </p:tavLst>
                                    </p:anim>
                                    <p:set>
                                      <p:cBhvr>
                                        <p:cTn id="8" dur="1" fill="hold">
                                          <p:stCondLst>
                                            <p:cond delay="499"/>
                                          </p:stCondLst>
                                        </p:cTn>
                                        <p:tgtEl>
                                          <p:spTgt spid="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6"/>
                                        </p:tgtEl>
                                        <p:attrNameLst>
                                          <p:attrName>ppt_x</p:attrName>
                                        </p:attrNameLst>
                                      </p:cBhvr>
                                      <p:tavLst>
                                        <p:tav tm="0">
                                          <p:val>
                                            <p:strVal val="ppt_x"/>
                                          </p:val>
                                        </p:tav>
                                        <p:tav tm="100000">
                                          <p:val>
                                            <p:strVal val="ppt_x"/>
                                          </p:val>
                                        </p:tav>
                                      </p:tavLst>
                                    </p:anim>
                                    <p:anim calcmode="lin" valueType="num">
                                      <p:cBhvr additive="base">
                                        <p:cTn id="13" dur="500"/>
                                        <p:tgtEl>
                                          <p:spTgt spid="36"/>
                                        </p:tgtEl>
                                        <p:attrNameLst>
                                          <p:attrName>ppt_y</p:attrName>
                                        </p:attrNameLst>
                                      </p:cBhvr>
                                      <p:tavLst>
                                        <p:tav tm="0">
                                          <p:val>
                                            <p:strVal val="ppt_y"/>
                                          </p:val>
                                        </p:tav>
                                        <p:tav tm="100000">
                                          <p:val>
                                            <p:strVal val="1+ppt_h/2"/>
                                          </p:val>
                                        </p:tav>
                                      </p:tavLst>
                                    </p:anim>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4"/>
                                        </p:tgtEl>
                                        <p:attrNameLst>
                                          <p:attrName>ppt_x</p:attrName>
                                        </p:attrNameLst>
                                      </p:cBhvr>
                                      <p:tavLst>
                                        <p:tav tm="0">
                                          <p:val>
                                            <p:strVal val="ppt_x"/>
                                          </p:val>
                                        </p:tav>
                                        <p:tav tm="100000">
                                          <p:val>
                                            <p:strVal val="ppt_x"/>
                                          </p:val>
                                        </p:tav>
                                      </p:tavLst>
                                    </p:anim>
                                    <p:anim calcmode="lin" valueType="num">
                                      <p:cBhvr additive="base">
                                        <p:cTn id="19" dur="500"/>
                                        <p:tgtEl>
                                          <p:spTgt spid="34"/>
                                        </p:tgtEl>
                                        <p:attrNameLst>
                                          <p:attrName>ppt_y</p:attrName>
                                        </p:attrNameLst>
                                      </p:cBhvr>
                                      <p:tavLst>
                                        <p:tav tm="0">
                                          <p:val>
                                            <p:strVal val="ppt_y"/>
                                          </p:val>
                                        </p:tav>
                                        <p:tav tm="100000">
                                          <p:val>
                                            <p:strVal val="1+ppt_h/2"/>
                                          </p:val>
                                        </p:tav>
                                      </p:tavLst>
                                    </p:anim>
                                    <p:set>
                                      <p:cBhvr>
                                        <p:cTn id="20" dur="1" fill="hold">
                                          <p:stCondLst>
                                            <p:cond delay="499"/>
                                          </p:stCondLst>
                                        </p:cTn>
                                        <p:tgtEl>
                                          <p:spTgt spid="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0" nodeType="clickEffect">
                                  <p:stCondLst>
                                    <p:cond delay="0"/>
                                  </p:stCondLst>
                                  <p:childTnLst>
                                    <p:anim calcmode="lin" valueType="num">
                                      <p:cBhvr additive="base">
                                        <p:cTn id="29" dur="500"/>
                                        <p:tgtEl>
                                          <p:spTgt spid="42"/>
                                        </p:tgtEl>
                                        <p:attrNameLst>
                                          <p:attrName>ppt_x</p:attrName>
                                        </p:attrNameLst>
                                      </p:cBhvr>
                                      <p:tavLst>
                                        <p:tav tm="0">
                                          <p:val>
                                            <p:strVal val="ppt_x"/>
                                          </p:val>
                                        </p:tav>
                                        <p:tav tm="100000">
                                          <p:val>
                                            <p:strVal val="ppt_x"/>
                                          </p:val>
                                        </p:tav>
                                      </p:tavLst>
                                    </p:anim>
                                    <p:anim calcmode="lin" valueType="num">
                                      <p:cBhvr additive="base">
                                        <p:cTn id="30" dur="500"/>
                                        <p:tgtEl>
                                          <p:spTgt spid="42"/>
                                        </p:tgtEl>
                                        <p:attrNameLst>
                                          <p:attrName>ppt_y</p:attrName>
                                        </p:attrNameLst>
                                      </p:cBhvr>
                                      <p:tavLst>
                                        <p:tav tm="0">
                                          <p:val>
                                            <p:strVal val="ppt_y"/>
                                          </p:val>
                                        </p:tav>
                                        <p:tav tm="100000">
                                          <p:val>
                                            <p:strVal val="1+ppt_h/2"/>
                                          </p:val>
                                        </p:tav>
                                      </p:tavLst>
                                    </p:anim>
                                    <p:set>
                                      <p:cBhvr>
                                        <p:cTn id="31" dur="1" fill="hold">
                                          <p:stCondLst>
                                            <p:cond delay="499"/>
                                          </p:stCondLst>
                                        </p:cTn>
                                        <p:tgtEl>
                                          <p:spTgt spid="4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0" nodeType="clickEffect">
                                  <p:stCondLst>
                                    <p:cond delay="0"/>
                                  </p:stCondLst>
                                  <p:childTnLst>
                                    <p:anim calcmode="lin" valueType="num">
                                      <p:cBhvr additive="base">
                                        <p:cTn id="35" dur="500"/>
                                        <p:tgtEl>
                                          <p:spTgt spid="44"/>
                                        </p:tgtEl>
                                        <p:attrNameLst>
                                          <p:attrName>ppt_x</p:attrName>
                                        </p:attrNameLst>
                                      </p:cBhvr>
                                      <p:tavLst>
                                        <p:tav tm="0">
                                          <p:val>
                                            <p:strVal val="ppt_x"/>
                                          </p:val>
                                        </p:tav>
                                        <p:tav tm="100000">
                                          <p:val>
                                            <p:strVal val="ppt_x"/>
                                          </p:val>
                                        </p:tav>
                                      </p:tavLst>
                                    </p:anim>
                                    <p:anim calcmode="lin" valueType="num">
                                      <p:cBhvr additive="base">
                                        <p:cTn id="36" dur="500"/>
                                        <p:tgtEl>
                                          <p:spTgt spid="44"/>
                                        </p:tgtEl>
                                        <p:attrNameLst>
                                          <p:attrName>ppt_y</p:attrName>
                                        </p:attrNameLst>
                                      </p:cBhvr>
                                      <p:tavLst>
                                        <p:tav tm="0">
                                          <p:val>
                                            <p:strVal val="ppt_y"/>
                                          </p:val>
                                        </p:tav>
                                        <p:tav tm="100000">
                                          <p:val>
                                            <p:strVal val="1+ppt_h/2"/>
                                          </p:val>
                                        </p:tav>
                                      </p:tavLst>
                                    </p:anim>
                                    <p:set>
                                      <p:cBhvr>
                                        <p:cTn id="37" dur="1" fill="hold">
                                          <p:stCondLst>
                                            <p:cond delay="499"/>
                                          </p:stCondLst>
                                        </p:cTn>
                                        <p:tgtEl>
                                          <p:spTgt spid="4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37"/>
                                        </p:tgtEl>
                                        <p:attrNameLst>
                                          <p:attrName>ppt_x</p:attrName>
                                        </p:attrNameLst>
                                      </p:cBhvr>
                                      <p:tavLst>
                                        <p:tav tm="0">
                                          <p:val>
                                            <p:strVal val="ppt_x"/>
                                          </p:val>
                                        </p:tav>
                                        <p:tav tm="100000">
                                          <p:val>
                                            <p:strVal val="ppt_x"/>
                                          </p:val>
                                        </p:tav>
                                      </p:tavLst>
                                    </p:anim>
                                    <p:anim calcmode="lin" valueType="num">
                                      <p:cBhvr additive="base">
                                        <p:cTn id="42" dur="500"/>
                                        <p:tgtEl>
                                          <p:spTgt spid="37"/>
                                        </p:tgtEl>
                                        <p:attrNameLst>
                                          <p:attrName>ppt_y</p:attrName>
                                        </p:attrNameLst>
                                      </p:cBhvr>
                                      <p:tavLst>
                                        <p:tav tm="0">
                                          <p:val>
                                            <p:strVal val="ppt_y"/>
                                          </p:val>
                                        </p:tav>
                                        <p:tav tm="100000">
                                          <p:val>
                                            <p:strVal val="1+ppt_h/2"/>
                                          </p:val>
                                        </p:tav>
                                      </p:tavLst>
                                    </p:anim>
                                    <p:set>
                                      <p:cBhvr>
                                        <p:cTn id="43" dur="1" fill="hold">
                                          <p:stCondLst>
                                            <p:cond delay="499"/>
                                          </p:stCondLst>
                                        </p:cTn>
                                        <p:tgtEl>
                                          <p:spTgt spid="3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38"/>
                                        </p:tgtEl>
                                        <p:attrNameLst>
                                          <p:attrName>ppt_x</p:attrName>
                                        </p:attrNameLst>
                                      </p:cBhvr>
                                      <p:tavLst>
                                        <p:tav tm="0">
                                          <p:val>
                                            <p:strVal val="ppt_x"/>
                                          </p:val>
                                        </p:tav>
                                        <p:tav tm="100000">
                                          <p:val>
                                            <p:strVal val="ppt_x"/>
                                          </p:val>
                                        </p:tav>
                                      </p:tavLst>
                                    </p:anim>
                                    <p:anim calcmode="lin" valueType="num">
                                      <p:cBhvr additive="base">
                                        <p:cTn id="48" dur="500"/>
                                        <p:tgtEl>
                                          <p:spTgt spid="38"/>
                                        </p:tgtEl>
                                        <p:attrNameLst>
                                          <p:attrName>ppt_y</p:attrName>
                                        </p:attrNameLst>
                                      </p:cBhvr>
                                      <p:tavLst>
                                        <p:tav tm="0">
                                          <p:val>
                                            <p:strVal val="ppt_y"/>
                                          </p:val>
                                        </p:tav>
                                        <p:tav tm="100000">
                                          <p:val>
                                            <p:strVal val="1+ppt_h/2"/>
                                          </p:val>
                                        </p:tav>
                                      </p:tavLst>
                                    </p:anim>
                                    <p:set>
                                      <p:cBhvr>
                                        <p:cTn id="49" dur="1" fill="hold">
                                          <p:stCondLst>
                                            <p:cond delay="499"/>
                                          </p:stCondLst>
                                        </p:cTn>
                                        <p:tgtEl>
                                          <p:spTgt spid="3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0" nodeType="clickEffect">
                                  <p:stCondLst>
                                    <p:cond delay="0"/>
                                  </p:stCondLst>
                                  <p:childTnLst>
                                    <p:anim calcmode="lin" valueType="num">
                                      <p:cBhvr additive="base">
                                        <p:cTn id="53" dur="500"/>
                                        <p:tgtEl>
                                          <p:spTgt spid="40"/>
                                        </p:tgtEl>
                                        <p:attrNameLst>
                                          <p:attrName>ppt_x</p:attrName>
                                        </p:attrNameLst>
                                      </p:cBhvr>
                                      <p:tavLst>
                                        <p:tav tm="0">
                                          <p:val>
                                            <p:strVal val="ppt_x"/>
                                          </p:val>
                                        </p:tav>
                                        <p:tav tm="100000">
                                          <p:val>
                                            <p:strVal val="ppt_x"/>
                                          </p:val>
                                        </p:tav>
                                      </p:tavLst>
                                    </p:anim>
                                    <p:anim calcmode="lin" valueType="num">
                                      <p:cBhvr additive="base">
                                        <p:cTn id="54" dur="500"/>
                                        <p:tgtEl>
                                          <p:spTgt spid="40"/>
                                        </p:tgtEl>
                                        <p:attrNameLst>
                                          <p:attrName>ppt_y</p:attrName>
                                        </p:attrNameLst>
                                      </p:cBhvr>
                                      <p:tavLst>
                                        <p:tav tm="0">
                                          <p:val>
                                            <p:strVal val="ppt_y"/>
                                          </p:val>
                                        </p:tav>
                                        <p:tav tm="100000">
                                          <p:val>
                                            <p:strVal val="1+ppt_h/2"/>
                                          </p:val>
                                        </p:tav>
                                      </p:tavLst>
                                    </p:anim>
                                    <p:set>
                                      <p:cBhvr>
                                        <p:cTn id="55"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42" grpId="0" animBg="1"/>
      <p:bldP spid="44" grpId="0" animBg="1"/>
      <p:bldP spid="24" grpId="0" animBg="1"/>
      <p:bldP spid="36" grpId="0" animBg="1"/>
      <p:bldP spid="37" grpId="0" animBg="1"/>
      <p:bldP spid="38"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075" y="4361"/>
            <a:ext cx="7662860" cy="523220"/>
          </a:xfrm>
          <a:prstGeom prst="rect">
            <a:avLst/>
          </a:prstGeom>
          <a:solidFill>
            <a:schemeClr val="bg1"/>
          </a:solidFill>
        </p:spPr>
        <p:txBody>
          <a:bodyPr wrap="square" rtlCol="0">
            <a:spAutoFit/>
          </a:bodyPr>
          <a:lstStyle/>
          <a:p>
            <a:r>
              <a:rPr lang="en-US" sz="2800" b="1" smtClean="0">
                <a:solidFill>
                  <a:schemeClr val="tx1"/>
                </a:solidFill>
              </a:rPr>
              <a:t>Đặt tên cho bức tranh dưới đây</a:t>
            </a:r>
            <a:endParaRPr lang="en-US" sz="2800" b="1">
              <a:solidFill>
                <a:schemeClr val="tx1"/>
              </a:solidFill>
            </a:endParaRPr>
          </a:p>
        </p:txBody>
      </p:sp>
      <p:sp>
        <p:nvSpPr>
          <p:cNvPr id="4" name="Oval 3"/>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9</a:t>
            </a:r>
            <a:endParaRPr lang="en-US" sz="2400" b="1">
              <a:solidFill>
                <a:schemeClr val="bg1"/>
              </a:solidFill>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52463" y="1085850"/>
            <a:ext cx="78390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2627" y="4216998"/>
            <a:ext cx="4823756" cy="646331"/>
          </a:xfrm>
          <a:prstGeom prst="rect">
            <a:avLst/>
          </a:prstGeom>
          <a:noFill/>
        </p:spPr>
        <p:txBody>
          <a:bodyPr wrap="none" rtlCol="0">
            <a:spAutoFit/>
          </a:bodyPr>
          <a:lstStyle/>
          <a:p>
            <a:r>
              <a:rPr lang="en-US" sz="3600" smtClean="0">
                <a:solidFill>
                  <a:srgbClr val="FF0000"/>
                </a:solidFill>
              </a:rPr>
              <a:t>Chú cá heo dễ thương</a:t>
            </a:r>
            <a:endParaRPr lang="en-US" sz="3600">
              <a:solidFill>
                <a:srgbClr val="FF0000"/>
              </a:solidFill>
            </a:endParaRPr>
          </a:p>
        </p:txBody>
      </p:sp>
    </p:spTree>
    <p:extLst>
      <p:ext uri="{BB962C8B-B14F-4D97-AF65-F5344CB8AC3E}">
        <p14:creationId xmlns:p14="http://schemas.microsoft.com/office/powerpoint/2010/main" val="177439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5">
            <a:extLst>
              <a:ext uri="{FF2B5EF4-FFF2-40B4-BE49-F238E27FC236}">
                <a16:creationId xmlns:a16="http://schemas.microsoft.com/office/drawing/2014/main" xmlns="" id="{50AF093B-0823-42E9-99FC-2AB0093227DF}"/>
              </a:ext>
            </a:extLst>
          </p:cNvPr>
          <p:cNvPicPr>
            <a:picLocks noChangeAspect="1"/>
          </p:cNvPicPr>
          <p:nvPr/>
        </p:nvPicPr>
        <p:blipFill>
          <a:blip r:embed="rId3"/>
          <a:stretch>
            <a:fillRect/>
          </a:stretch>
        </p:blipFill>
        <p:spPr>
          <a:xfrm>
            <a:off x="174526" y="1747468"/>
            <a:ext cx="1401031" cy="3383280"/>
          </a:xfrm>
          <a:prstGeom prst="rect">
            <a:avLst/>
          </a:prstGeom>
        </p:spPr>
      </p:pic>
      <p:sp>
        <p:nvSpPr>
          <p:cNvPr id="2" name="Rounded Rectangle 1"/>
          <p:cNvSpPr/>
          <p:nvPr/>
        </p:nvSpPr>
        <p:spPr>
          <a:xfrm>
            <a:off x="-2" y="0"/>
            <a:ext cx="9144001" cy="1448656"/>
          </a:xfrm>
          <a:prstGeom prst="roundRect">
            <a:avLst/>
          </a:prstGeom>
          <a:solidFill>
            <a:srgbClr val="009242"/>
          </a:solidFill>
          <a:ln w="13335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smtClean="0"/>
              <a:t>         </a:t>
            </a:r>
            <a:r>
              <a:rPr lang="en-US" sz="5400" b="1" smtClean="0"/>
              <a:t>THIÊN NHIÊN KÌ THÚ</a:t>
            </a:r>
            <a:endParaRPr lang="en-US" sz="5400" b="1"/>
          </a:p>
        </p:txBody>
      </p:sp>
      <p:sp>
        <p:nvSpPr>
          <p:cNvPr id="5" name="Oval 4"/>
          <p:cNvSpPr/>
          <p:nvPr/>
        </p:nvSpPr>
        <p:spPr>
          <a:xfrm>
            <a:off x="-225781" y="-180975"/>
            <a:ext cx="1575559" cy="1290584"/>
          </a:xfrm>
          <a:prstGeom prst="ellipse">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00B050"/>
                </a:solidFill>
              </a:rPr>
              <a:t>6</a:t>
            </a:r>
            <a:endParaRPr lang="en-US" sz="6000" b="1">
              <a:solidFill>
                <a:srgbClr val="00B050"/>
              </a:solidFill>
            </a:endParaRPr>
          </a:p>
        </p:txBody>
      </p:sp>
      <p:grpSp>
        <p:nvGrpSpPr>
          <p:cNvPr id="3" name="Group 2"/>
          <p:cNvGrpSpPr/>
          <p:nvPr/>
        </p:nvGrpSpPr>
        <p:grpSpPr>
          <a:xfrm>
            <a:off x="1992985" y="1961910"/>
            <a:ext cx="7054195" cy="1035576"/>
            <a:chOff x="1992986" y="1961910"/>
            <a:chExt cx="6789696" cy="1035576"/>
          </a:xfrm>
        </p:grpSpPr>
        <p:sp>
          <p:nvSpPr>
            <p:cNvPr id="16" name="Rectangle 10"/>
            <p:cNvSpPr/>
            <p:nvPr/>
          </p:nvSpPr>
          <p:spPr>
            <a:xfrm>
              <a:off x="1992986" y="2044087"/>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6357470" y="1973080"/>
              <a:ext cx="2425212" cy="10244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4" name="Rectangle 10"/>
            <p:cNvSpPr/>
            <p:nvPr/>
          </p:nvSpPr>
          <p:spPr>
            <a:xfrm>
              <a:off x="1992986" y="1961910"/>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a:off x="2055600" y="2054250"/>
              <a:ext cx="6295779" cy="8006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0" name="TextBox 9"/>
          <p:cNvSpPr txBox="1"/>
          <p:nvPr/>
        </p:nvSpPr>
        <p:spPr>
          <a:xfrm>
            <a:off x="2429670" y="2162171"/>
            <a:ext cx="6373803" cy="584763"/>
          </a:xfrm>
          <a:prstGeom prst="rect">
            <a:avLst/>
          </a:prstGeom>
          <a:noFill/>
        </p:spPr>
        <p:txBody>
          <a:bodyPr wrap="square" lIns="91428" tIns="45714" rIns="91428" bIns="45714" rtlCol="0">
            <a:spAutoFit/>
          </a:bodyPr>
          <a:lstStyle/>
          <a:p>
            <a:r>
              <a:rPr lang="en-US" sz="3200" b="1" smtClean="0">
                <a:solidFill>
                  <a:srgbClr val="00B050"/>
                </a:solidFill>
                <a:latin typeface="Arial" pitchFamily="34" charset="0"/>
                <a:ea typeface="Arial-Rounded" pitchFamily="34" charset="0"/>
                <a:cs typeface="Arial" pitchFamily="34" charset="0"/>
              </a:rPr>
              <a:t>Cuộc thi tài năng rừng xanh</a:t>
            </a:r>
            <a:endParaRPr lang="en-US" sz="3200" b="1">
              <a:solidFill>
                <a:srgbClr val="00B050"/>
              </a:solidFill>
              <a:latin typeface="Arial" pitchFamily="34" charset="0"/>
              <a:ea typeface="Arial-Rounded" pitchFamily="34" charset="0"/>
              <a:cs typeface="Arial" pitchFamily="34" charset="0"/>
            </a:endParaRPr>
          </a:p>
        </p:txBody>
      </p:sp>
      <p:sp>
        <p:nvSpPr>
          <p:cNvPr id="4" name="Oval 3"/>
          <p:cNvSpPr/>
          <p:nvPr/>
        </p:nvSpPr>
        <p:spPr>
          <a:xfrm>
            <a:off x="1374593" y="1928949"/>
            <a:ext cx="1055077" cy="1028015"/>
          </a:xfrm>
          <a:prstGeom prst="ellipse">
            <a:avLst/>
          </a:prstGeom>
          <a:solidFill>
            <a:srgbClr val="0092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05221" y="1932472"/>
            <a:ext cx="793820" cy="1015651"/>
          </a:xfrm>
          <a:prstGeom prst="rect">
            <a:avLst/>
          </a:prstGeom>
          <a:noFill/>
        </p:spPr>
        <p:txBody>
          <a:bodyPr wrap="square" lIns="91428" tIns="45714" rIns="91428" bIns="45714" rtlCol="0">
            <a:spAutoFit/>
          </a:bodyPr>
          <a:lstStyle/>
          <a:p>
            <a:pPr algn="ctr"/>
            <a:r>
              <a:rPr lang="en-US" sz="2400" b="1" smtClean="0">
                <a:solidFill>
                  <a:schemeClr val="bg1"/>
                </a:solidFill>
                <a:latin typeface="+mn-lt"/>
                <a:ea typeface="Arial-Rounded" pitchFamily="34" charset="0"/>
                <a:cs typeface="Arial-Rounded" pitchFamily="34" charset="0"/>
              </a:rPr>
              <a:t>Bài</a:t>
            </a:r>
          </a:p>
          <a:p>
            <a:pPr algn="ctr"/>
            <a:r>
              <a:rPr lang="en-US" sz="3600" b="1" smtClean="0">
                <a:solidFill>
                  <a:schemeClr val="bg1"/>
                </a:solidFill>
                <a:latin typeface="+mn-lt"/>
                <a:ea typeface="Arial-Rounded" pitchFamily="34" charset="0"/>
                <a:cs typeface="Times New Roman" pitchFamily="18" charset="0"/>
              </a:rPr>
              <a:t>4</a:t>
            </a:r>
            <a:endParaRPr lang="en-US" sz="3600" b="1">
              <a:solidFill>
                <a:schemeClr val="bg1"/>
              </a:solidFill>
              <a:latin typeface="+mn-lt"/>
              <a:ea typeface="Arial-Rounded" pitchFamily="34" charset="0"/>
              <a:cs typeface="Times New Roman" pitchFamily="18" charset="0"/>
            </a:endParaRPr>
          </a:p>
        </p:txBody>
      </p:sp>
    </p:spTree>
    <p:extLst>
      <p:ext uri="{BB962C8B-B14F-4D97-AF65-F5344CB8AC3E}">
        <p14:creationId xmlns:p14="http://schemas.microsoft.com/office/powerpoint/2010/main" val="133980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51"/>
            <a:ext cx="9144000" cy="5143500"/>
          </a:xfrm>
          <a:prstGeom prst="rect">
            <a:avLst/>
          </a:prstGeom>
          <a:solidFill>
            <a:srgbClr val="0092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85" b="98673" l="0" r="100000">
                        <a14:foregroundMark x1="40517" y1="18142" x2="40517" y2="18142"/>
                        <a14:foregroundMark x1="31897" y1="22124" x2="31897" y2="22124"/>
                        <a14:foregroundMark x1="50431" y1="23009" x2="50431" y2="23009"/>
                        <a14:foregroundMark x1="62069" y1="19027" x2="62069" y2="19027"/>
                        <a14:foregroundMark x1="62069" y1="26106" x2="62069" y2="26106"/>
                        <a14:foregroundMark x1="46552" y1="23894" x2="46552" y2="23894"/>
                        <a14:foregroundMark x1="34052" y1="24336" x2="34052" y2="24336"/>
                        <a14:foregroundMark x1="28017" y1="23894" x2="28017" y2="23894"/>
                        <a14:foregroundMark x1="37500" y1="51327" x2="37500" y2="51327"/>
                        <a14:foregroundMark x1="43103" y1="51327" x2="43103" y2="51327"/>
                        <a14:foregroundMark x1="52586" y1="50000" x2="52586" y2="50000"/>
                        <a14:foregroundMark x1="61207" y1="50000" x2="61207" y2="50000"/>
                        <a14:foregroundMark x1="63362" y1="51327" x2="63362" y2="51327"/>
                        <a14:foregroundMark x1="54310" y1="53540" x2="54310" y2="53540"/>
                        <a14:foregroundMark x1="59483" y1="53540" x2="59483" y2="53540"/>
                        <a14:foregroundMark x1="25000" y1="50885" x2="25000" y2="50885"/>
                        <a14:foregroundMark x1="25431" y1="52655" x2="25431" y2="52655"/>
                        <a14:foregroundMark x1="63362" y1="15929" x2="63362" y2="15929"/>
                        <a14:foregroundMark x1="69397" y1="84513" x2="69397" y2="84513"/>
                        <a14:foregroundMark x1="63793" y1="73451" x2="63793" y2="73451"/>
                        <a14:foregroundMark x1="32759" y1="69912" x2="32759" y2="69912"/>
                        <a14:foregroundMark x1="29310" y1="80088" x2="29310" y2="8008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4825" y="2046478"/>
            <a:ext cx="2505075" cy="244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960551" y="1575227"/>
            <a:ext cx="6048375" cy="1162050"/>
          </a:xfrm>
          <a:prstGeom prst="roundRect">
            <a:avLst/>
          </a:prstGeom>
          <a:solidFill>
            <a:srgbClr val="92D05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0000"/>
              </a:solidFill>
            </a:endParaRPr>
          </a:p>
        </p:txBody>
      </p:sp>
      <p:sp>
        <p:nvSpPr>
          <p:cNvPr id="6" name="Rounded Rectangle 5"/>
          <p:cNvSpPr/>
          <p:nvPr/>
        </p:nvSpPr>
        <p:spPr>
          <a:xfrm>
            <a:off x="3065326" y="1651426"/>
            <a:ext cx="5808526" cy="981075"/>
          </a:xfrm>
          <a:prstGeom prst="roundRect">
            <a:avLst/>
          </a:prstGeom>
          <a:solidFill>
            <a:srgbClr val="00743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00"/>
              </a:solidFill>
            </a:endParaRPr>
          </a:p>
        </p:txBody>
      </p:sp>
      <p:sp>
        <p:nvSpPr>
          <p:cNvPr id="3" name="TextBox 2"/>
          <p:cNvSpPr txBox="1"/>
          <p:nvPr/>
        </p:nvSpPr>
        <p:spPr>
          <a:xfrm>
            <a:off x="3371849" y="1802309"/>
            <a:ext cx="5339256" cy="707886"/>
          </a:xfrm>
          <a:prstGeom prst="rect">
            <a:avLst/>
          </a:prstGeom>
          <a:noFill/>
        </p:spPr>
        <p:txBody>
          <a:bodyPr wrap="square" rtlCol="0">
            <a:spAutoFit/>
          </a:bodyPr>
          <a:lstStyle/>
          <a:p>
            <a:r>
              <a:rPr lang="en-US" sz="4000" b="1" smtClean="0">
                <a:solidFill>
                  <a:schemeClr val="bg1"/>
                </a:solidFill>
              </a:rPr>
              <a:t>Em trả lời nhanh nhé</a:t>
            </a:r>
            <a:endParaRPr lang="en-US" sz="4000" b="1">
              <a:solidFill>
                <a:schemeClr val="bg1"/>
              </a:solidFill>
            </a:endParaRPr>
          </a:p>
        </p:txBody>
      </p:sp>
    </p:spTree>
    <p:extLst>
      <p:ext uri="{BB962C8B-B14F-4D97-AF65-F5344CB8AC3E}">
        <p14:creationId xmlns:p14="http://schemas.microsoft.com/office/powerpoint/2010/main" val="3447956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04775"/>
            <a:ext cx="8134351"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90649" y="383494"/>
            <a:ext cx="6315075" cy="1938992"/>
          </a:xfrm>
          <a:prstGeom prst="rect">
            <a:avLst/>
          </a:prstGeom>
          <a:noFill/>
        </p:spPr>
        <p:txBody>
          <a:bodyPr wrap="square" rtlCol="0">
            <a:spAutoFit/>
          </a:bodyPr>
          <a:lstStyle/>
          <a:p>
            <a:pPr algn="ctr"/>
            <a:r>
              <a:rPr lang="en-US" sz="2400" b="1" smtClean="0">
                <a:solidFill>
                  <a:srgbClr val="FFFF00"/>
                </a:solidFill>
              </a:rPr>
              <a:t>CÂU HỎI 1</a:t>
            </a:r>
          </a:p>
          <a:p>
            <a:r>
              <a:rPr lang="en-US" sz="3200" smtClean="0">
                <a:solidFill>
                  <a:schemeClr val="bg1"/>
                </a:solidFill>
              </a:rPr>
              <a:t>Trong bài Cuộc thi tài năng rừng xanh , cuộc thi được tổ chức vào khi nào ?</a:t>
            </a:r>
            <a:endParaRPr lang="en-US" sz="3200">
              <a:solidFill>
                <a:schemeClr val="bg1"/>
              </a:solidFill>
            </a:endParaRP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67274" y="376743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22878" y="2826910"/>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3874" y="3894288"/>
            <a:ext cx="3813780" cy="461665"/>
          </a:xfrm>
          <a:prstGeom prst="rect">
            <a:avLst/>
          </a:prstGeom>
          <a:noFill/>
        </p:spPr>
        <p:txBody>
          <a:bodyPr wrap="square" rtlCol="0">
            <a:spAutoFit/>
          </a:bodyPr>
          <a:lstStyle/>
          <a:p>
            <a:r>
              <a:rPr lang="en-US" sz="2400" smtClean="0"/>
              <a:t>C. Mùa thu</a:t>
            </a:r>
            <a:endParaRPr lang="en-US" sz="2400"/>
          </a:p>
        </p:txBody>
      </p:sp>
      <p:sp>
        <p:nvSpPr>
          <p:cNvPr id="14" name="TextBox 13"/>
          <p:cNvSpPr txBox="1"/>
          <p:nvPr/>
        </p:nvSpPr>
        <p:spPr>
          <a:xfrm>
            <a:off x="5053994" y="2981841"/>
            <a:ext cx="3461355" cy="461665"/>
          </a:xfrm>
          <a:prstGeom prst="rect">
            <a:avLst/>
          </a:prstGeom>
          <a:noFill/>
        </p:spPr>
        <p:txBody>
          <a:bodyPr wrap="square" rtlCol="0">
            <a:spAutoFit/>
          </a:bodyPr>
          <a:lstStyle/>
          <a:p>
            <a:r>
              <a:rPr lang="en-US" sz="2400"/>
              <a:t>B</a:t>
            </a:r>
            <a:r>
              <a:rPr lang="en-US" sz="2400" smtClean="0"/>
              <a:t>. Mùa hè</a:t>
            </a:r>
            <a:endParaRPr lang="en-US" sz="2400"/>
          </a:p>
        </p:txBody>
      </p:sp>
      <p:sp>
        <p:nvSpPr>
          <p:cNvPr id="16" name="TextBox 15"/>
          <p:cNvSpPr txBox="1"/>
          <p:nvPr/>
        </p:nvSpPr>
        <p:spPr>
          <a:xfrm>
            <a:off x="4917772" y="3894288"/>
            <a:ext cx="3813780" cy="461665"/>
          </a:xfrm>
          <a:prstGeom prst="rect">
            <a:avLst/>
          </a:prstGeom>
          <a:noFill/>
        </p:spPr>
        <p:txBody>
          <a:bodyPr wrap="square" rtlCol="0">
            <a:spAutoFit/>
          </a:bodyPr>
          <a:lstStyle/>
          <a:p>
            <a:r>
              <a:rPr lang="en-US" sz="2400" smtClean="0"/>
              <a:t>D. Mùa đông</a:t>
            </a:r>
            <a:endParaRPr lang="en-US" sz="2400"/>
          </a:p>
        </p:txBody>
      </p:sp>
      <p:sp>
        <p:nvSpPr>
          <p:cNvPr id="6" name="TextBox 5"/>
          <p:cNvSpPr txBox="1"/>
          <p:nvPr/>
        </p:nvSpPr>
        <p:spPr>
          <a:xfrm>
            <a:off x="624869" y="2970563"/>
            <a:ext cx="3728055" cy="461665"/>
          </a:xfrm>
          <a:prstGeom prst="rect">
            <a:avLst/>
          </a:prstGeom>
          <a:noFill/>
        </p:spPr>
        <p:txBody>
          <a:bodyPr wrap="square" rtlCol="0">
            <a:spAutoFit/>
          </a:bodyPr>
          <a:lstStyle/>
          <a:p>
            <a:r>
              <a:rPr lang="en-US" sz="2400" smtClean="0"/>
              <a:t>A. Mùa xuân</a:t>
            </a:r>
            <a:endParaRPr lang="en-US" sz="2400"/>
          </a:p>
        </p:txBody>
      </p:sp>
    </p:spTree>
    <p:extLst>
      <p:ext uri="{BB962C8B-B14F-4D97-AF65-F5344CB8AC3E}">
        <p14:creationId xmlns:p14="http://schemas.microsoft.com/office/powerpoint/2010/main" val="286956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867273" y="378648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04775"/>
            <a:ext cx="8134351" cy="275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4870" y="2998468"/>
            <a:ext cx="2722220" cy="523220"/>
          </a:xfrm>
          <a:prstGeom prst="rect">
            <a:avLst/>
          </a:prstGeom>
          <a:noFill/>
        </p:spPr>
        <p:txBody>
          <a:bodyPr wrap="none" rtlCol="0">
            <a:spAutoFit/>
          </a:bodyPr>
          <a:lstStyle/>
          <a:p>
            <a:r>
              <a:rPr lang="en-US" sz="2800" smtClean="0"/>
              <a:t>A. Chim gõ kiến</a:t>
            </a:r>
            <a:endParaRPr lang="en-US" sz="2800"/>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38149" y="3799401"/>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53994" y="3015903"/>
            <a:ext cx="3461355" cy="523220"/>
          </a:xfrm>
          <a:prstGeom prst="rect">
            <a:avLst/>
          </a:prstGeom>
          <a:noFill/>
        </p:spPr>
        <p:txBody>
          <a:bodyPr wrap="square" rtlCol="0">
            <a:spAutoFit/>
          </a:bodyPr>
          <a:lstStyle/>
          <a:p>
            <a:r>
              <a:rPr lang="en-US" sz="2800"/>
              <a:t>B</a:t>
            </a:r>
            <a:r>
              <a:rPr lang="en-US" sz="2800" smtClean="0"/>
              <a:t>. Chim công</a:t>
            </a:r>
            <a:endParaRPr lang="en-US" sz="2800"/>
          </a:p>
        </p:txBody>
      </p:sp>
      <p:sp>
        <p:nvSpPr>
          <p:cNvPr id="16" name="TextBox 15"/>
          <p:cNvSpPr txBox="1"/>
          <p:nvPr/>
        </p:nvSpPr>
        <p:spPr>
          <a:xfrm>
            <a:off x="4968270" y="3924595"/>
            <a:ext cx="3813780" cy="523220"/>
          </a:xfrm>
          <a:prstGeom prst="rect">
            <a:avLst/>
          </a:prstGeom>
          <a:noFill/>
        </p:spPr>
        <p:txBody>
          <a:bodyPr wrap="square" rtlCol="0">
            <a:spAutoFit/>
          </a:bodyPr>
          <a:lstStyle/>
          <a:p>
            <a:r>
              <a:rPr lang="en-US" sz="2800" smtClean="0"/>
              <a:t>D. Voọc xám</a:t>
            </a:r>
            <a:endParaRPr lang="en-US" sz="2800"/>
          </a:p>
        </p:txBody>
      </p:sp>
      <p:sp>
        <p:nvSpPr>
          <p:cNvPr id="18" name="TextBox 17"/>
          <p:cNvSpPr txBox="1"/>
          <p:nvPr/>
        </p:nvSpPr>
        <p:spPr>
          <a:xfrm>
            <a:off x="1390650" y="544859"/>
            <a:ext cx="6315075" cy="1569660"/>
          </a:xfrm>
          <a:prstGeom prst="rect">
            <a:avLst/>
          </a:prstGeom>
          <a:noFill/>
        </p:spPr>
        <p:txBody>
          <a:bodyPr wrap="square" rtlCol="0">
            <a:spAutoFit/>
          </a:bodyPr>
          <a:lstStyle/>
          <a:p>
            <a:pPr algn="ctr"/>
            <a:r>
              <a:rPr lang="en-US" sz="2400" b="1" smtClean="0">
                <a:solidFill>
                  <a:srgbClr val="FFFF00"/>
                </a:solidFill>
              </a:rPr>
              <a:t>CÂU HỎI 2</a:t>
            </a:r>
          </a:p>
          <a:p>
            <a:pPr algn="ctr"/>
            <a:r>
              <a:rPr lang="en-US" sz="3600" smtClean="0">
                <a:solidFill>
                  <a:schemeClr val="bg1"/>
                </a:solidFill>
              </a:rPr>
              <a:t>Ai đã biểu diễn đầu tiên trong cuộc thi tài năng ?</a:t>
            </a:r>
            <a:endParaRPr lang="en-US" sz="3600">
              <a:solidFill>
                <a:schemeClr val="bg1"/>
              </a:solidFill>
            </a:endParaRPr>
          </a:p>
        </p:txBody>
      </p:sp>
      <p:sp>
        <p:nvSpPr>
          <p:cNvPr id="10" name="TextBox 9"/>
          <p:cNvSpPr txBox="1"/>
          <p:nvPr/>
        </p:nvSpPr>
        <p:spPr>
          <a:xfrm>
            <a:off x="539145" y="3922066"/>
            <a:ext cx="3813780" cy="523220"/>
          </a:xfrm>
          <a:prstGeom prst="rect">
            <a:avLst/>
          </a:prstGeom>
          <a:noFill/>
        </p:spPr>
        <p:txBody>
          <a:bodyPr wrap="square" rtlCol="0">
            <a:spAutoFit/>
          </a:bodyPr>
          <a:lstStyle/>
          <a:p>
            <a:r>
              <a:rPr lang="en-US" sz="2800" smtClean="0"/>
              <a:t>C. Chim yểng</a:t>
            </a:r>
            <a:endParaRPr lang="en-US" sz="2800"/>
          </a:p>
        </p:txBody>
      </p:sp>
    </p:spTree>
    <p:extLst>
      <p:ext uri="{BB962C8B-B14F-4D97-AF65-F5344CB8AC3E}">
        <p14:creationId xmlns:p14="http://schemas.microsoft.com/office/powerpoint/2010/main" val="100835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04775"/>
            <a:ext cx="8134351"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89548" y="421489"/>
            <a:ext cx="6959970" cy="1631216"/>
          </a:xfrm>
          <a:prstGeom prst="rect">
            <a:avLst/>
          </a:prstGeom>
          <a:noFill/>
        </p:spPr>
        <p:txBody>
          <a:bodyPr wrap="square" rtlCol="0">
            <a:spAutoFit/>
          </a:bodyPr>
          <a:lstStyle/>
          <a:p>
            <a:pPr algn="ctr"/>
            <a:r>
              <a:rPr lang="en-US" sz="2800" b="1" smtClean="0">
                <a:solidFill>
                  <a:srgbClr val="FFFF00"/>
                </a:solidFill>
              </a:rPr>
              <a:t>CÂU HỎI 3</a:t>
            </a:r>
          </a:p>
          <a:p>
            <a:pPr algn="ctr"/>
            <a:r>
              <a:rPr lang="en-US" sz="3600" smtClean="0">
                <a:solidFill>
                  <a:schemeClr val="bg1"/>
                </a:solidFill>
              </a:rPr>
              <a:t>Điệu múa của chim bồ câu khiến khán giả cảm thấy như thế nào ?</a:t>
            </a:r>
            <a:endParaRPr lang="en-US" sz="3600">
              <a:solidFill>
                <a:schemeClr val="bg1"/>
              </a:solidFill>
            </a:endParaRPr>
          </a:p>
        </p:txBody>
      </p:sp>
      <p:sp>
        <p:nvSpPr>
          <p:cNvPr id="6" name="TextBox 5"/>
          <p:cNvSpPr txBox="1"/>
          <p:nvPr/>
        </p:nvSpPr>
        <p:spPr>
          <a:xfrm>
            <a:off x="682982" y="2996233"/>
            <a:ext cx="1725152" cy="461665"/>
          </a:xfrm>
          <a:prstGeom prst="rect">
            <a:avLst/>
          </a:prstGeom>
          <a:noFill/>
        </p:spPr>
        <p:txBody>
          <a:bodyPr wrap="none" rtlCol="0">
            <a:spAutoFit/>
          </a:bodyPr>
          <a:lstStyle/>
          <a:p>
            <a:r>
              <a:rPr lang="en-US" sz="2400" smtClean="0"/>
              <a:t>A. Đau đầu</a:t>
            </a:r>
            <a:endParaRPr lang="en-US" sz="2400"/>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67274" y="376743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67274" y="2877435"/>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968270" y="3891584"/>
            <a:ext cx="1914307" cy="461665"/>
          </a:xfrm>
          <a:prstGeom prst="rect">
            <a:avLst/>
          </a:prstGeom>
          <a:noFill/>
        </p:spPr>
        <p:txBody>
          <a:bodyPr wrap="none" rtlCol="0">
            <a:spAutoFit/>
          </a:bodyPr>
          <a:lstStyle/>
          <a:p>
            <a:r>
              <a:rPr lang="en-US" sz="2400" smtClean="0"/>
              <a:t>D. Chán nản</a:t>
            </a:r>
            <a:endParaRPr lang="en-US" sz="2400"/>
          </a:p>
        </p:txBody>
      </p:sp>
      <p:sp>
        <p:nvSpPr>
          <p:cNvPr id="10" name="TextBox 9"/>
          <p:cNvSpPr txBox="1"/>
          <p:nvPr/>
        </p:nvSpPr>
        <p:spPr>
          <a:xfrm>
            <a:off x="539145" y="3893818"/>
            <a:ext cx="1896673" cy="461665"/>
          </a:xfrm>
          <a:prstGeom prst="rect">
            <a:avLst/>
          </a:prstGeom>
          <a:noFill/>
        </p:spPr>
        <p:txBody>
          <a:bodyPr wrap="none" rtlCol="0">
            <a:spAutoFit/>
          </a:bodyPr>
          <a:lstStyle/>
          <a:p>
            <a:r>
              <a:rPr lang="en-US" sz="2400" smtClean="0"/>
              <a:t>C. </a:t>
            </a:r>
            <a:r>
              <a:rPr lang="en-US" sz="2400"/>
              <a:t>B</a:t>
            </a:r>
            <a:r>
              <a:rPr lang="en-US" sz="2400" smtClean="0"/>
              <a:t>uồn ngủ</a:t>
            </a:r>
            <a:endParaRPr lang="en-US" sz="2400"/>
          </a:p>
        </p:txBody>
      </p:sp>
      <p:sp>
        <p:nvSpPr>
          <p:cNvPr id="14" name="TextBox 13"/>
          <p:cNvSpPr txBox="1"/>
          <p:nvPr/>
        </p:nvSpPr>
        <p:spPr>
          <a:xfrm>
            <a:off x="5053995" y="2996234"/>
            <a:ext cx="1603324" cy="461665"/>
          </a:xfrm>
          <a:prstGeom prst="rect">
            <a:avLst/>
          </a:prstGeom>
          <a:noFill/>
        </p:spPr>
        <p:txBody>
          <a:bodyPr wrap="none" rtlCol="0">
            <a:spAutoFit/>
          </a:bodyPr>
          <a:lstStyle/>
          <a:p>
            <a:r>
              <a:rPr lang="en-US" sz="2400"/>
              <a:t>B</a:t>
            </a:r>
            <a:r>
              <a:rPr lang="en-US" sz="2400" smtClean="0"/>
              <a:t>. Say mê</a:t>
            </a:r>
            <a:endParaRPr lang="en-US" sz="2400"/>
          </a:p>
        </p:txBody>
      </p:sp>
    </p:spTree>
    <p:extLst>
      <p:ext uri="{BB962C8B-B14F-4D97-AF65-F5344CB8AC3E}">
        <p14:creationId xmlns:p14="http://schemas.microsoft.com/office/powerpoint/2010/main" val="137337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04775"/>
            <a:ext cx="8134351"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89548" y="421489"/>
            <a:ext cx="6959970" cy="1631216"/>
          </a:xfrm>
          <a:prstGeom prst="rect">
            <a:avLst/>
          </a:prstGeom>
          <a:noFill/>
        </p:spPr>
        <p:txBody>
          <a:bodyPr wrap="square" rtlCol="0">
            <a:spAutoFit/>
          </a:bodyPr>
          <a:lstStyle/>
          <a:p>
            <a:pPr algn="ctr"/>
            <a:r>
              <a:rPr lang="en-US" sz="2800" b="1" smtClean="0">
                <a:solidFill>
                  <a:srgbClr val="FFFF00"/>
                </a:solidFill>
              </a:rPr>
              <a:t>CÂU HỎI 4</a:t>
            </a:r>
          </a:p>
          <a:p>
            <a:pPr algn="ctr"/>
            <a:r>
              <a:rPr lang="en-US" sz="3600" smtClean="0">
                <a:solidFill>
                  <a:schemeClr val="bg1"/>
                </a:solidFill>
              </a:rPr>
              <a:t>Ai xứng đáng được nhận giải thưởng nhất ?</a:t>
            </a:r>
            <a:endParaRPr lang="en-US" sz="3600">
              <a:solidFill>
                <a:schemeClr val="bg1"/>
              </a:solidFill>
            </a:endParaRPr>
          </a:p>
        </p:txBody>
      </p:sp>
      <p:sp>
        <p:nvSpPr>
          <p:cNvPr id="6" name="TextBox 5"/>
          <p:cNvSpPr txBox="1"/>
          <p:nvPr/>
        </p:nvSpPr>
        <p:spPr>
          <a:xfrm>
            <a:off x="682982" y="2996233"/>
            <a:ext cx="2032929" cy="461665"/>
          </a:xfrm>
          <a:prstGeom prst="rect">
            <a:avLst/>
          </a:prstGeom>
          <a:noFill/>
        </p:spPr>
        <p:txBody>
          <a:bodyPr wrap="none" rtlCol="0">
            <a:spAutoFit/>
          </a:bodyPr>
          <a:lstStyle/>
          <a:p>
            <a:r>
              <a:rPr lang="en-US" sz="2400" smtClean="0"/>
              <a:t>A. Chim yểng</a:t>
            </a:r>
            <a:endParaRPr lang="en-US" sz="2400"/>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67274" y="376743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67274" y="3767431"/>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9145" y="3893818"/>
            <a:ext cx="1914307" cy="461665"/>
          </a:xfrm>
          <a:prstGeom prst="rect">
            <a:avLst/>
          </a:prstGeom>
          <a:noFill/>
        </p:spPr>
        <p:txBody>
          <a:bodyPr wrap="none" rtlCol="0">
            <a:spAutoFit/>
          </a:bodyPr>
          <a:lstStyle/>
          <a:p>
            <a:r>
              <a:rPr lang="en-US" sz="2400" smtClean="0"/>
              <a:t>C. Mèo rừng</a:t>
            </a:r>
            <a:endParaRPr lang="en-US" sz="2400"/>
          </a:p>
        </p:txBody>
      </p:sp>
      <p:sp>
        <p:nvSpPr>
          <p:cNvPr id="14" name="TextBox 13"/>
          <p:cNvSpPr txBox="1"/>
          <p:nvPr/>
        </p:nvSpPr>
        <p:spPr>
          <a:xfrm>
            <a:off x="5053995" y="2996234"/>
            <a:ext cx="2032929" cy="461665"/>
          </a:xfrm>
          <a:prstGeom prst="rect">
            <a:avLst/>
          </a:prstGeom>
          <a:noFill/>
        </p:spPr>
        <p:txBody>
          <a:bodyPr wrap="none" rtlCol="0">
            <a:spAutoFit/>
          </a:bodyPr>
          <a:lstStyle/>
          <a:p>
            <a:r>
              <a:rPr lang="en-US" sz="2400"/>
              <a:t>B</a:t>
            </a:r>
            <a:r>
              <a:rPr lang="en-US" sz="2400" smtClean="0"/>
              <a:t>. Chim công</a:t>
            </a:r>
            <a:endParaRPr lang="en-US" sz="2400"/>
          </a:p>
        </p:txBody>
      </p:sp>
      <p:sp>
        <p:nvSpPr>
          <p:cNvPr id="16" name="TextBox 15"/>
          <p:cNvSpPr txBox="1"/>
          <p:nvPr/>
        </p:nvSpPr>
        <p:spPr>
          <a:xfrm>
            <a:off x="4968270" y="3891584"/>
            <a:ext cx="3073277" cy="461665"/>
          </a:xfrm>
          <a:prstGeom prst="rect">
            <a:avLst/>
          </a:prstGeom>
          <a:noFill/>
        </p:spPr>
        <p:txBody>
          <a:bodyPr wrap="none" rtlCol="0">
            <a:spAutoFit/>
          </a:bodyPr>
          <a:lstStyle/>
          <a:p>
            <a:r>
              <a:rPr lang="en-US" sz="2400" smtClean="0"/>
              <a:t>D. Tất cả các con vật</a:t>
            </a:r>
            <a:endParaRPr lang="en-US" sz="2400"/>
          </a:p>
        </p:txBody>
      </p:sp>
    </p:spTree>
    <p:extLst>
      <p:ext uri="{BB962C8B-B14F-4D97-AF65-F5344CB8AC3E}">
        <p14:creationId xmlns:p14="http://schemas.microsoft.com/office/powerpoint/2010/main" val="416540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bg1"/>
                </a:solidFill>
                <a:latin typeface="Arial" pitchFamily="34" charset="0"/>
                <a:cs typeface="Arial" pitchFamily="34" charset="0"/>
              </a:rPr>
              <a:t>Tiết 3</a:t>
            </a:r>
            <a:endParaRPr lang="en-US" sz="5400" b="1">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868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50000"/>
          <a:stretch/>
        </p:blipFill>
        <p:spPr bwMode="auto">
          <a:xfrm>
            <a:off x="50243" y="3819617"/>
            <a:ext cx="8743950" cy="1073661"/>
          </a:xfrm>
          <a:prstGeom prst="rect">
            <a:avLst/>
          </a:prstGeom>
          <a:solidFill>
            <a:schemeClr val="bg1"/>
          </a:solidFill>
          <a:ln>
            <a:noFill/>
          </a:ln>
          <a:effectLst/>
          <a:extLst/>
        </p:spPr>
      </p:pic>
      <p:sp>
        <p:nvSpPr>
          <p:cNvPr id="4" name="TextBox 3"/>
          <p:cNvSpPr txBox="1"/>
          <p:nvPr/>
        </p:nvSpPr>
        <p:spPr>
          <a:xfrm>
            <a:off x="517483" y="29664"/>
            <a:ext cx="7765990" cy="461665"/>
          </a:xfrm>
          <a:prstGeom prst="rect">
            <a:avLst/>
          </a:prstGeom>
          <a:solidFill>
            <a:schemeClr val="bg1"/>
          </a:solidFill>
        </p:spPr>
        <p:txBody>
          <a:bodyPr wrap="square" rtlCol="0">
            <a:spAutoFit/>
          </a:bodyPr>
          <a:lstStyle/>
          <a:p>
            <a:r>
              <a:rPr lang="en-US" sz="2400" b="1">
                <a:solidFill>
                  <a:schemeClr val="tx1"/>
                </a:solidFill>
              </a:rPr>
              <a:t>Chọn từ ngữ để hoàn thiện câu và viết câu vào vở</a:t>
            </a:r>
          </a:p>
        </p:txBody>
      </p:sp>
      <p:pic>
        <p:nvPicPr>
          <p:cNvPr id="1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243" y="2093202"/>
            <a:ext cx="8743950" cy="2147323"/>
          </a:xfrm>
          <a:prstGeom prst="rect">
            <a:avLst/>
          </a:prstGeom>
          <a:solidFill>
            <a:schemeClr val="bg1"/>
          </a:solidFill>
          <a:ln>
            <a:noFill/>
          </a:ln>
          <a:effectLst/>
          <a:extLst/>
        </p:spPr>
      </p:pic>
      <p:sp>
        <p:nvSpPr>
          <p:cNvPr id="15" name="Rounded Rectangle 14"/>
          <p:cNvSpPr/>
          <p:nvPr/>
        </p:nvSpPr>
        <p:spPr>
          <a:xfrm>
            <a:off x="299211" y="470591"/>
            <a:ext cx="8517098" cy="63304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418AC"/>
              </a:solidFill>
            </a:endParaRPr>
          </a:p>
        </p:txBody>
      </p:sp>
      <p:sp>
        <p:nvSpPr>
          <p:cNvPr id="16" name="Rounded Rectangle 15"/>
          <p:cNvSpPr/>
          <p:nvPr/>
        </p:nvSpPr>
        <p:spPr>
          <a:xfrm>
            <a:off x="194325" y="455215"/>
            <a:ext cx="1818457"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418AC"/>
                </a:solidFill>
              </a:rPr>
              <a:t>cuộc thi</a:t>
            </a:r>
            <a:endParaRPr lang="en-US" sz="2400">
              <a:solidFill>
                <a:srgbClr val="0418AC"/>
              </a:solidFill>
            </a:endParaRPr>
          </a:p>
        </p:txBody>
      </p:sp>
      <p:sp>
        <p:nvSpPr>
          <p:cNvPr id="19" name="Rounded Rectangle 18"/>
          <p:cNvSpPr/>
          <p:nvPr/>
        </p:nvSpPr>
        <p:spPr>
          <a:xfrm>
            <a:off x="209156" y="1103638"/>
            <a:ext cx="8652975" cy="5404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chemeClr val="tx1"/>
                </a:solidFill>
              </a:rPr>
              <a:t>a. Cô bé …….   miệng cười khi thấy anh đi học về.</a:t>
            </a:r>
            <a:endParaRPr lang="en-US" sz="2400">
              <a:solidFill>
                <a:schemeClr val="tx1"/>
              </a:solidFill>
            </a:endParaRPr>
          </a:p>
        </p:txBody>
      </p:sp>
      <p:sp>
        <p:nvSpPr>
          <p:cNvPr id="20" name="Rectangle 19"/>
          <p:cNvSpPr/>
          <p:nvPr/>
        </p:nvSpPr>
        <p:spPr>
          <a:xfrm>
            <a:off x="620636" y="2582088"/>
            <a:ext cx="8691793"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Cô bé nhoẻn miệng cười khi thấy anh đi học</a:t>
            </a:r>
            <a:endParaRPr lang="en-US" sz="3200" b="1">
              <a:solidFill>
                <a:srgbClr val="0418AC"/>
              </a:solidFill>
              <a:latin typeface="HP001 4 hàng" pitchFamily="34" charset="0"/>
              <a:ea typeface="Arial-Rounded" pitchFamily="34" charset="0"/>
              <a:cs typeface="Arial-Rounded" pitchFamily="34" charset="0"/>
            </a:endParaRPr>
          </a:p>
        </p:txBody>
      </p:sp>
      <p:sp>
        <p:nvSpPr>
          <p:cNvPr id="23" name="Rounded Rectangle 22"/>
          <p:cNvSpPr/>
          <p:nvPr/>
        </p:nvSpPr>
        <p:spPr>
          <a:xfrm>
            <a:off x="2350354" y="450146"/>
            <a:ext cx="1818457"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418AC"/>
                </a:solidFill>
              </a:rPr>
              <a:t>niêm yết</a:t>
            </a:r>
            <a:endParaRPr lang="en-US" sz="2400">
              <a:solidFill>
                <a:srgbClr val="0418AC"/>
              </a:solidFill>
            </a:endParaRPr>
          </a:p>
        </p:txBody>
      </p:sp>
      <p:sp>
        <p:nvSpPr>
          <p:cNvPr id="24" name="Rounded Rectangle 23"/>
          <p:cNvSpPr/>
          <p:nvPr/>
        </p:nvSpPr>
        <p:spPr>
          <a:xfrm>
            <a:off x="4212678" y="448471"/>
            <a:ext cx="1296248"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418AC"/>
                </a:solidFill>
              </a:rPr>
              <a:t>nhoẻn</a:t>
            </a:r>
            <a:endParaRPr lang="en-US" sz="2400">
              <a:solidFill>
                <a:srgbClr val="0418AC"/>
              </a:solidFill>
            </a:endParaRPr>
          </a:p>
        </p:txBody>
      </p:sp>
      <p:sp>
        <p:nvSpPr>
          <p:cNvPr id="26" name="Rounded Rectangle 25"/>
          <p:cNvSpPr/>
          <p:nvPr/>
        </p:nvSpPr>
        <p:spPr>
          <a:xfrm>
            <a:off x="7312359" y="450147"/>
            <a:ext cx="1352742"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418AC"/>
                </a:solidFill>
              </a:rPr>
              <a:t>bắt đầu</a:t>
            </a:r>
            <a:endParaRPr lang="en-US" sz="2400">
              <a:solidFill>
                <a:srgbClr val="0418AC"/>
              </a:solidFill>
            </a:endParaRPr>
          </a:p>
        </p:txBody>
      </p:sp>
      <p:sp>
        <p:nvSpPr>
          <p:cNvPr id="27" name="Rounded Rectangle 26"/>
          <p:cNvSpPr/>
          <p:nvPr/>
        </p:nvSpPr>
        <p:spPr>
          <a:xfrm>
            <a:off x="194325" y="1644068"/>
            <a:ext cx="8652975" cy="5404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chemeClr val="tx1"/>
                </a:solidFill>
              </a:rPr>
              <a:t>b. Nhà trường………… chương trình văn nghệ trên bảng tin.</a:t>
            </a:r>
            <a:endParaRPr lang="en-US" sz="2400">
              <a:solidFill>
                <a:schemeClr val="tx1"/>
              </a:solidFill>
            </a:endParaRPr>
          </a:p>
        </p:txBody>
      </p:sp>
      <p:sp>
        <p:nvSpPr>
          <p:cNvPr id="30" name="Rectangle 29"/>
          <p:cNvSpPr/>
          <p:nvPr/>
        </p:nvSpPr>
        <p:spPr>
          <a:xfrm>
            <a:off x="50243" y="3238959"/>
            <a:ext cx="1133098"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về.</a:t>
            </a:r>
            <a:endParaRPr lang="en-US" sz="3200" b="1">
              <a:solidFill>
                <a:srgbClr val="0418AC"/>
              </a:solidFill>
              <a:latin typeface="HP001 4 hàng" pitchFamily="34" charset="0"/>
              <a:ea typeface="Arial-Rounded" pitchFamily="34" charset="0"/>
              <a:cs typeface="Arial-Rounded" pitchFamily="34" charset="0"/>
            </a:endParaRPr>
          </a:p>
        </p:txBody>
      </p: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5</a:t>
            </a:r>
            <a:endParaRPr lang="en-US" sz="2400" b="1">
              <a:solidFill>
                <a:schemeClr val="bg1"/>
              </a:solidFill>
            </a:endParaRPr>
          </a:p>
        </p:txBody>
      </p:sp>
      <p:sp>
        <p:nvSpPr>
          <p:cNvPr id="21" name="Rounded Rectangle 20"/>
          <p:cNvSpPr/>
          <p:nvPr/>
        </p:nvSpPr>
        <p:spPr>
          <a:xfrm>
            <a:off x="5926249" y="448471"/>
            <a:ext cx="1296248"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418AC"/>
                </a:solidFill>
              </a:rPr>
              <a:t>vui vẻ</a:t>
            </a:r>
            <a:endParaRPr lang="en-US" sz="2400">
              <a:solidFill>
                <a:srgbClr val="0418AC"/>
              </a:solidFill>
            </a:endParaRPr>
          </a:p>
        </p:txBody>
      </p:sp>
      <p:sp>
        <p:nvSpPr>
          <p:cNvPr id="22" name="Rectangle 21"/>
          <p:cNvSpPr/>
          <p:nvPr/>
        </p:nvSpPr>
        <p:spPr>
          <a:xfrm>
            <a:off x="616792" y="3892422"/>
            <a:ext cx="8691793"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Nhà trường niêm yết chương trình văn nghệ</a:t>
            </a:r>
            <a:endParaRPr lang="en-US" sz="3200" b="1">
              <a:solidFill>
                <a:srgbClr val="0418AC"/>
              </a:solidFill>
              <a:latin typeface="HP001 4 hàng" pitchFamily="34" charset="0"/>
              <a:ea typeface="Arial-Rounded" pitchFamily="34" charset="0"/>
              <a:cs typeface="Arial-Rounded" pitchFamily="34" charset="0"/>
            </a:endParaRPr>
          </a:p>
        </p:txBody>
      </p:sp>
      <p:sp>
        <p:nvSpPr>
          <p:cNvPr id="25" name="Rectangle 24"/>
          <p:cNvSpPr/>
          <p:nvPr/>
        </p:nvSpPr>
        <p:spPr>
          <a:xfrm>
            <a:off x="46398" y="4549293"/>
            <a:ext cx="3976961"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trên bảng tin.</a:t>
            </a:r>
            <a:endParaRPr lang="en-US" sz="3200"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26309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2.77778E-6 -1.36153E-6 L -0.15556 -1.36153E-6 C -0.22552 -1.36153E-6 -0.31111 0.03118 -0.31111 0.05712 L -0.31111 0.11423 " pathEditMode="relative" rAng="0" ptsTypes="FfFF">
                                      <p:cBhvr>
                                        <p:cTn id="6" dur="2000" fill="hold"/>
                                        <p:tgtEl>
                                          <p:spTgt spid="24"/>
                                        </p:tgtEl>
                                        <p:attrNameLst>
                                          <p:attrName>ppt_x</p:attrName>
                                          <p:attrName>ppt_y</p:attrName>
                                        </p:attrNameLst>
                                      </p:cBhvr>
                                      <p:rCtr x="-15556" y="5712"/>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grpId="0" nodeType="clickEffect">
                                  <p:stCondLst>
                                    <p:cond delay="0"/>
                                  </p:stCondLst>
                                  <p:childTnLst>
                                    <p:animMotion origin="layout" path="M -3.61111E-6 -9.87959E-8 L -0.02274 -9.87959E-8 C -0.03298 -9.87959E-8 -0.04531 0.05712 -0.04531 0.10374 L -0.04531 0.20809 " pathEditMode="relative" rAng="0" ptsTypes="FfFF">
                                      <p:cBhvr>
                                        <p:cTn id="10" dur="2000" fill="hold"/>
                                        <p:tgtEl>
                                          <p:spTgt spid="23"/>
                                        </p:tgtEl>
                                        <p:attrNameLst>
                                          <p:attrName>ppt_x</p:attrName>
                                          <p:attrName>ppt_y</p:attrName>
                                        </p:attrNameLst>
                                      </p:cBhvr>
                                      <p:rCtr x="-2274" y="10404"/>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P spid="30" grpId="0"/>
      <p:bldP spid="22" grpId="0"/>
      <p:bldP spid="25"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5386</TotalTime>
  <Words>419</Words>
  <PresentationFormat>On-screen Show (16:9)</PresentationFormat>
  <Paragraphs>80</Paragraphs>
  <Slides>15</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 Light</vt:lpstr>
      <vt:lpstr>Times New Roman</vt:lpstr>
      <vt:lpstr>Quicksand Medium</vt:lpstr>
      <vt:lpstr>HP001 4 hàng</vt:lpstr>
      <vt:lpstr>Arial-Rounded</vt:lpstr>
      <vt:lpstr>Calibri</vt:lpstr>
      <vt:lpstr>Lato</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2021-04-09T15:40:42Z</dcterms:modified>
</cp:coreProperties>
</file>