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98" r:id="rId5"/>
    <p:sldId id="284" r:id="rId6"/>
    <p:sldId id="285" r:id="rId7"/>
    <p:sldId id="314" r:id="rId8"/>
    <p:sldId id="306" r:id="rId9"/>
    <p:sldId id="307" r:id="rId10"/>
    <p:sldId id="308" r:id="rId11"/>
    <p:sldId id="309" r:id="rId12"/>
    <p:sldId id="310" r:id="rId13"/>
    <p:sldId id="290" r:id="rId14"/>
    <p:sldId id="291" r:id="rId15"/>
    <p:sldId id="292" r:id="rId16"/>
    <p:sldId id="286" r:id="rId17"/>
    <p:sldId id="293" r:id="rId18"/>
    <p:sldId id="316" r:id="rId19"/>
    <p:sldId id="296" r:id="rId20"/>
    <p:sldId id="297" r:id="rId21"/>
    <p:sldId id="313" r:id="rId22"/>
    <p:sldId id="303" r:id="rId23"/>
    <p:sldId id="30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FFFF"/>
    <a:srgbClr val="3CDFE6"/>
    <a:srgbClr val="008000"/>
    <a:srgbClr val="CCFF66"/>
    <a:srgbClr val="CC00CC"/>
    <a:srgbClr val="00CC66"/>
    <a:srgbClr val="800000"/>
    <a:srgbClr val="66FF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20" autoAdjust="0"/>
    <p:restoredTop sz="84875" autoAdjust="0"/>
  </p:normalViewPr>
  <p:slideViewPr>
    <p:cSldViewPr snapToGrid="0">
      <p:cViewPr>
        <p:scale>
          <a:sx n="62" d="100"/>
          <a:sy n="62" d="100"/>
        </p:scale>
        <p:origin x="-72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4406" indent="-28246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9856" indent="-22597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1798" indent="-22597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3740" indent="-22597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5682" indent="-2259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7624" indent="-2259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89567" indent="-2259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1509" indent="-2259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57F664E-590D-43D3-96CF-2280B26292BA}" type="slidenum">
              <a:rPr lang="zh-CN" altLang="en-US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36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3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34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1.wmf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3"/>
          <a:stretch>
            <a:fillRect/>
          </a:stretch>
        </p:blipFill>
        <p:spPr bwMode="auto">
          <a:xfrm>
            <a:off x="75353" y="137160"/>
            <a:ext cx="8000215" cy="419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9" t="4741"/>
          <a:stretch>
            <a:fillRect/>
          </a:stretch>
        </p:blipFill>
        <p:spPr bwMode="auto">
          <a:xfrm>
            <a:off x="4481493" y="882270"/>
            <a:ext cx="8137227" cy="577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5452" r="53867" b="6845"/>
          <a:stretch>
            <a:fillRect/>
          </a:stretch>
        </p:blipFill>
        <p:spPr bwMode="auto">
          <a:xfrm>
            <a:off x="-656168" y="1188720"/>
            <a:ext cx="9489272" cy="495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0"/>
          <a:stretch>
            <a:fillRect/>
          </a:stretch>
        </p:blipFill>
        <p:spPr bwMode="auto">
          <a:xfrm rot="20816781">
            <a:off x="8419679" y="845026"/>
            <a:ext cx="4373540" cy="354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1498" y="1985328"/>
            <a:ext cx="70137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 algn="ctr">
              <a:defRPr/>
            </a:pPr>
            <a:r>
              <a:rPr lang="en-US" altLang="zh-CN" sz="4800" b="1" dirty="0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HÌNH CÓ </a:t>
            </a:r>
          </a:p>
          <a:p>
            <a:pPr marL="857250" indent="-857250" algn="ctr">
              <a:defRPr/>
            </a:pPr>
            <a:r>
              <a:rPr lang="en-US" altLang="zh-CN" sz="4800" b="1" dirty="0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TRỤC ĐỐI XỨNG</a:t>
            </a:r>
            <a:endParaRPr lang="zh-CN" altLang="en-US" sz="4800" b="1" dirty="0">
              <a:latin typeface="Times New Roman" pitchFamily="18" charset="0"/>
              <a:ea typeface="方正粗圆_GBK" pitchFamily="65" charset="-122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0240" y="5045520"/>
            <a:ext cx="84124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 algn="ctr">
              <a:defRPr/>
            </a:pPr>
            <a:r>
              <a:rPr lang="en-US" altLang="zh-CN" sz="4800" b="1" dirty="0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GV:  </a:t>
            </a:r>
          </a:p>
          <a:p>
            <a:pPr marL="857250" indent="-857250" algn="ctr">
              <a:defRPr/>
            </a:pPr>
            <a:r>
              <a:rPr lang="en-US" altLang="zh-CN" sz="4800" b="1" dirty="0" err="1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Trường</a:t>
            </a:r>
            <a:r>
              <a:rPr lang="en-US" altLang="zh-CN" sz="4800" b="1" dirty="0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7232788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800850" y="1981200"/>
            <a:ext cx="2385734" cy="296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9196666" y="1981200"/>
            <a:ext cx="2385734" cy="296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9182100" y="1733550"/>
            <a:ext cx="0" cy="3505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02893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800850" y="1981200"/>
            <a:ext cx="2385734" cy="296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9182100" y="1733550"/>
            <a:ext cx="0" cy="3505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Hình ảnh 9" descr="Ảnh có chứa tối, sáng, côn trùng&#10;&#10;Mô tả được tạo tự động">
            <a:extLst>
              <a:ext uri="{FF2B5EF4-FFF2-40B4-BE49-F238E27FC236}">
                <a16:creationId xmlns:a16="http://schemas.microsoft.com/office/drawing/2014/main" xmlns="" id="{396CD2D7-19FE-4914-B42C-B26A1416D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1976622"/>
            <a:ext cx="2385734" cy="2961905"/>
          </a:xfrm>
          <a:prstGeom prst="rect">
            <a:avLst/>
          </a:prstGeom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9153585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800850" y="1981200"/>
            <a:ext cx="2385734" cy="296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182100" y="1733550"/>
            <a:ext cx="0" cy="3505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Hình ảnh 9" descr="Ảnh có chứa tối, sáng, côn trùng&#10;&#10;Mô tả được tạo tự động">
            <a:extLst>
              <a:ext uri="{FF2B5EF4-FFF2-40B4-BE49-F238E27FC236}">
                <a16:creationId xmlns:a16="http://schemas.microsoft.com/office/drawing/2014/main" xmlns="" id="{396CD2D7-19FE-4914-B42C-B26A1416D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6584" y="1976622"/>
            <a:ext cx="2380952" cy="2961905"/>
          </a:xfrm>
          <a:prstGeom prst="rect">
            <a:avLst/>
          </a:prstGeom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pic>
        <p:nvPicPr>
          <p:cNvPr id="8" name="Picture 9" descr="images_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3846">
            <a:off x="1129383" y="2168456"/>
            <a:ext cx="3288136" cy="326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1645920" y="2304288"/>
            <a:ext cx="1828800" cy="30723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912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200" y="2353057"/>
            <a:ext cx="2706624" cy="1283842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68495" y="1911097"/>
            <a:ext cx="2798065" cy="1616074"/>
          </a:xfrm>
          <a:prstGeom prst="rect">
            <a:avLst/>
          </a:prstGeom>
          <a:solidFill>
            <a:srgbClr val="E693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Star: 4 Points 15"/>
          <p:cNvSpPr/>
          <p:nvPr/>
        </p:nvSpPr>
        <p:spPr>
          <a:xfrm>
            <a:off x="7077456" y="1865667"/>
            <a:ext cx="3438144" cy="2023454"/>
          </a:xfrm>
          <a:prstGeom prst="star4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Arrow: Right 17"/>
          <p:cNvSpPr/>
          <p:nvPr/>
        </p:nvSpPr>
        <p:spPr>
          <a:xfrm>
            <a:off x="6071616" y="5242560"/>
            <a:ext cx="2468880" cy="15422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Partial Circle 18"/>
          <p:cNvSpPr/>
          <p:nvPr/>
        </p:nvSpPr>
        <p:spPr>
          <a:xfrm>
            <a:off x="2953258" y="4071492"/>
            <a:ext cx="2478278" cy="2329308"/>
          </a:xfrm>
          <a:prstGeom prst="pie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170052" y="4769485"/>
            <a:ext cx="2317115" cy="1283843"/>
          </a:xfrm>
          <a:prstGeom prst="parallelogram">
            <a:avLst/>
          </a:prstGeom>
          <a:solidFill>
            <a:srgbClr val="3CDF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9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824" y="-4645"/>
            <a:ext cx="2048256" cy="131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9906000" y="1106425"/>
            <a:ext cx="2286000" cy="990600"/>
          </a:xfrm>
          <a:prstGeom prst="cloudCallout">
            <a:avLst>
              <a:gd name="adj1" fmla="val 18417"/>
              <a:gd name="adj2" fmla="val -47231"/>
            </a:avLst>
          </a:prstGeom>
          <a:gradFill rotWithShape="1">
            <a:gsLst>
              <a:gs pos="0">
                <a:srgbClr val="DD09B5"/>
              </a:gs>
              <a:gs pos="50000">
                <a:schemeClr val="bg1"/>
              </a:gs>
              <a:gs pos="100000">
                <a:srgbClr val="DD09B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53600" y="124989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CC"/>
                </a:solidFill>
              </a:rPr>
              <a:t>Hoạt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động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nhóm</a:t>
            </a:r>
            <a:endParaRPr lang="en-US" b="1" dirty="0">
              <a:solidFill>
                <a:srgbClr val="0000CC"/>
              </a:solidFill>
            </a:endParaRPr>
          </a:p>
          <a:p>
            <a:pPr algn="ctr"/>
            <a:r>
              <a:rPr lang="en-US" b="1" dirty="0" err="1">
                <a:solidFill>
                  <a:srgbClr val="0000CC"/>
                </a:solidFill>
              </a:rPr>
              <a:t>Thời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gian</a:t>
            </a:r>
            <a:r>
              <a:rPr lang="en-US" b="1" dirty="0">
                <a:solidFill>
                  <a:srgbClr val="0000CC"/>
                </a:solidFill>
              </a:rPr>
              <a:t> 3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phút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296" y="728472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bút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8174736" y="3753864"/>
            <a:ext cx="3925824" cy="1513080"/>
          </a:xfrm>
          <a:prstGeom prst="triangle">
            <a:avLst>
              <a:gd name="adj" fmla="val 5060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810512" y="1911097"/>
            <a:ext cx="0" cy="235000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0052" y="2994978"/>
            <a:ext cx="33961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67527" y="1563625"/>
            <a:ext cx="0" cy="23254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77716" y="2745042"/>
            <a:ext cx="33961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811767" y="1716025"/>
            <a:ext cx="0" cy="23254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820788" y="2897442"/>
            <a:ext cx="40239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934970" y="4389120"/>
            <a:ext cx="2167383" cy="21396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0165079" y="3435097"/>
            <a:ext cx="0" cy="23254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556251" y="6013704"/>
            <a:ext cx="3660902" cy="396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663807" y="137003"/>
            <a:ext cx="3883297" cy="461665"/>
          </a:xfrm>
          <a:prstGeom prst="rect">
            <a:avLst/>
          </a:prstGeom>
          <a:solidFill>
            <a:srgbClr val="FED58A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ĐỘNG LUYỆN TẬP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10" descr="Digit 1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496" y="12701"/>
            <a:ext cx="1487425" cy="78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50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10" grpId="0" animBg="1"/>
      <p:bldP spid="11" grpId="0"/>
      <p:bldP spid="1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04800" y="719328"/>
            <a:ext cx="9095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pic>
        <p:nvPicPr>
          <p:cNvPr id="1026" name="Picture 2" descr="C:\Users\Administrator\Desktop\phong-hoc-chieu-sang-dat-chuan-phai-dap-ung-tieu-chuan-nao-anh1-suckhoecuocsong.v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8" t="43088"/>
          <a:stretch/>
        </p:blipFill>
        <p:spPr bwMode="auto">
          <a:xfrm>
            <a:off x="219456" y="2231136"/>
            <a:ext cx="5992568" cy="3857740"/>
          </a:xfrm>
          <a:prstGeom prst="rect">
            <a:avLst/>
          </a:prstGeom>
          <a:noFill/>
          <a:ln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938528" y="2389191"/>
            <a:ext cx="0" cy="206304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6928" y="1353312"/>
            <a:ext cx="4736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Cửa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sổ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cửa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ghế</a:t>
            </a:r>
            <a:endParaRPr lang="en-US" sz="28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87184" y="1359408"/>
            <a:ext cx="301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28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157472" y="2462343"/>
            <a:ext cx="0" cy="216058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76016" y="2364036"/>
            <a:ext cx="1" cy="23747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566160" y="2578608"/>
            <a:ext cx="1085088" cy="1855344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91184" y="2462343"/>
            <a:ext cx="1853184" cy="1776984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91183" y="2462343"/>
            <a:ext cx="5107753" cy="1990785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365760" y="4659504"/>
            <a:ext cx="5468111" cy="12475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rallelogram 28"/>
          <p:cNvSpPr/>
          <p:nvPr/>
        </p:nvSpPr>
        <p:spPr>
          <a:xfrm rot="821739">
            <a:off x="209673" y="4700584"/>
            <a:ext cx="5584419" cy="1186118"/>
          </a:xfrm>
          <a:prstGeom prst="parallelogram">
            <a:avLst>
              <a:gd name="adj" fmla="val 148998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Administrator\Desktop\vo-hong-ha-ke-nga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t="22518" r="10000" b="6364"/>
          <a:stretch/>
        </p:blipFill>
        <p:spPr bwMode="auto">
          <a:xfrm>
            <a:off x="6562345" y="4527769"/>
            <a:ext cx="2530922" cy="191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/>
          <p:cNvCxnSpPr/>
          <p:nvPr/>
        </p:nvCxnSpPr>
        <p:spPr>
          <a:xfrm>
            <a:off x="7848600" y="4224087"/>
            <a:ext cx="0" cy="25394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1" descr="j02321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788">
            <a:off x="10500115" y="69935"/>
            <a:ext cx="1575465" cy="136015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loud Callout 33"/>
          <p:cNvSpPr/>
          <p:nvPr/>
        </p:nvSpPr>
        <p:spPr>
          <a:xfrm rot="162146">
            <a:off x="9036834" y="3220940"/>
            <a:ext cx="3092566" cy="2084004"/>
          </a:xfrm>
          <a:prstGeom prst="cloudCallout">
            <a:avLst>
              <a:gd name="adj1" fmla="val 22863"/>
              <a:gd name="adj2" fmla="val 63680"/>
            </a:avLst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 rot="21373008">
            <a:off x="9237779" y="3436080"/>
            <a:ext cx="29795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xmlns="" id="{14678014-31CF-47DE-AA83-06326042C2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24" y="2020823"/>
            <a:ext cx="3093688" cy="150614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7979664" y="1749111"/>
            <a:ext cx="38116" cy="21279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900416" y="4056350"/>
            <a:ext cx="46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16240" y="3440654"/>
            <a:ext cx="46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892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  <p:bldP spid="22" grpId="0" animBg="1"/>
      <p:bldP spid="22" grpId="1" animBg="1"/>
      <p:bldP spid="25" grpId="0" animBg="1"/>
      <p:bldP spid="25" grpId="1" animBg="1"/>
      <p:bldP spid="26" grpId="0" animBg="1"/>
      <p:bldP spid="29" grpId="0" animBg="1"/>
      <p:bldP spid="34" grpId="0" animBg="1"/>
      <p:bldP spid="38" grpId="0"/>
      <p:bldP spid="40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76200" y="877824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II.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rục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l="40544" t="33547" r="963" b="23503"/>
          <a:stretch/>
        </p:blipFill>
        <p:spPr bwMode="auto">
          <a:xfrm>
            <a:off x="-228600" y="4419600"/>
            <a:ext cx="3962400" cy="220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8077200" y="4572000"/>
            <a:ext cx="3886200" cy="193899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300FF9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3000" dirty="0" err="1"/>
              <a:t>Hình</a:t>
            </a:r>
            <a:r>
              <a:rPr lang="en-US" sz="3000" dirty="0"/>
              <a:t> </a:t>
            </a:r>
            <a:r>
              <a:rPr lang="en-US" sz="3000" dirty="0" err="1"/>
              <a:t>thang</a:t>
            </a:r>
            <a:r>
              <a:rPr lang="en-US" sz="3000" dirty="0"/>
              <a:t> </a:t>
            </a:r>
            <a:r>
              <a:rPr lang="en-US" sz="3000" dirty="0" err="1"/>
              <a:t>cân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1 </a:t>
            </a:r>
            <a:r>
              <a:rPr lang="en-US" sz="3000" dirty="0" err="1"/>
              <a:t>trục</a:t>
            </a:r>
            <a:r>
              <a:rPr lang="en-US" sz="3000" dirty="0"/>
              <a:t> </a:t>
            </a:r>
            <a:r>
              <a:rPr lang="en-US" sz="3000" dirty="0" err="1"/>
              <a:t>đối</a:t>
            </a:r>
            <a:r>
              <a:rPr lang="en-US" sz="3000" dirty="0"/>
              <a:t> </a:t>
            </a:r>
            <a:r>
              <a:rPr lang="en-US" sz="3000" dirty="0" err="1"/>
              <a:t>xứng</a:t>
            </a:r>
            <a:r>
              <a:rPr lang="en-US" sz="3000" dirty="0"/>
              <a:t>. </a:t>
            </a:r>
            <a:r>
              <a:rPr lang="en-US" sz="3000" dirty="0" err="1"/>
              <a:t>Trục</a:t>
            </a:r>
            <a:r>
              <a:rPr lang="en-US" sz="3000" dirty="0"/>
              <a:t> </a:t>
            </a:r>
            <a:r>
              <a:rPr lang="en-US" sz="3000" dirty="0" err="1"/>
              <a:t>đối</a:t>
            </a:r>
            <a:r>
              <a:rPr lang="en-US" sz="3000" dirty="0"/>
              <a:t> </a:t>
            </a:r>
            <a:r>
              <a:rPr lang="en-US" sz="3000" dirty="0" err="1"/>
              <a:t>xứng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đường</a:t>
            </a:r>
            <a:r>
              <a:rPr lang="en-US" sz="3000" dirty="0"/>
              <a:t> </a:t>
            </a:r>
            <a:r>
              <a:rPr lang="en-US" sz="3000" dirty="0" err="1"/>
              <a:t>thẳng</a:t>
            </a:r>
            <a:r>
              <a:rPr lang="en-US" sz="3000" dirty="0"/>
              <a:t> </a:t>
            </a:r>
            <a:r>
              <a:rPr lang="en-US" sz="3000" dirty="0" err="1"/>
              <a:t>đi</a:t>
            </a:r>
            <a:r>
              <a:rPr lang="en-US" sz="3000" dirty="0"/>
              <a:t> qua </a:t>
            </a:r>
            <a:r>
              <a:rPr lang="en-US" sz="3000" dirty="0" err="1"/>
              <a:t>trung</a:t>
            </a:r>
            <a:r>
              <a:rPr lang="en-US" sz="3000" dirty="0"/>
              <a:t> </a:t>
            </a:r>
            <a:r>
              <a:rPr lang="en-US" sz="3000" dirty="0" err="1"/>
              <a:t>điểm</a:t>
            </a:r>
            <a:r>
              <a:rPr lang="en-US" sz="3000" dirty="0"/>
              <a:t> </a:t>
            </a:r>
            <a:r>
              <a:rPr lang="en-US" sz="3000" dirty="0" err="1"/>
              <a:t>hai</a:t>
            </a:r>
            <a:r>
              <a:rPr lang="en-US" sz="3000" dirty="0"/>
              <a:t> </a:t>
            </a:r>
            <a:r>
              <a:rPr lang="en-US" sz="3000" dirty="0" err="1"/>
              <a:t>đáy</a:t>
            </a:r>
            <a:r>
              <a:rPr lang="en-US" sz="3000" dirty="0"/>
              <a:t>.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8001000" y="1676400"/>
            <a:ext cx="3962400" cy="2400657"/>
          </a:xfrm>
          <a:prstGeom prst="rect">
            <a:avLst/>
          </a:prstGeom>
          <a:gradFill flip="none" rotWithShape="1">
            <a:gsLst>
              <a:gs pos="53350">
                <a:srgbClr val="C1CDF0"/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>
            <a:solidFill>
              <a:srgbClr val="D60093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3000" dirty="0" err="1"/>
              <a:t>Hình</a:t>
            </a:r>
            <a:r>
              <a:rPr lang="en-US" sz="3000" dirty="0"/>
              <a:t> </a:t>
            </a:r>
            <a:r>
              <a:rPr lang="en-US" sz="3000" dirty="0" smtClean="0"/>
              <a:t>tam </a:t>
            </a:r>
            <a:r>
              <a:rPr lang="en-US" sz="3000" dirty="0" err="1" smtClean="0"/>
              <a:t>giác</a:t>
            </a:r>
            <a:r>
              <a:rPr lang="en-US" sz="3000" dirty="0" smtClean="0"/>
              <a:t> </a:t>
            </a:r>
            <a:r>
              <a:rPr lang="en-US" sz="3000" dirty="0" err="1" smtClean="0"/>
              <a:t>cân</a:t>
            </a:r>
            <a:r>
              <a:rPr lang="en-US" sz="3000" dirty="0" smtClean="0"/>
              <a:t> </a:t>
            </a:r>
            <a:r>
              <a:rPr lang="en-US" sz="3000" dirty="0" err="1" smtClean="0"/>
              <a:t>có</a:t>
            </a:r>
            <a:r>
              <a:rPr lang="en-US" sz="3000" dirty="0" smtClean="0"/>
              <a:t> </a:t>
            </a:r>
            <a:r>
              <a:rPr lang="en-US" sz="3000" dirty="0"/>
              <a:t>1 </a:t>
            </a:r>
            <a:r>
              <a:rPr lang="en-US" sz="3000" dirty="0" err="1"/>
              <a:t>trục</a:t>
            </a:r>
            <a:r>
              <a:rPr lang="en-US" sz="3000" dirty="0"/>
              <a:t> </a:t>
            </a:r>
            <a:r>
              <a:rPr lang="en-US" sz="3000" dirty="0" err="1"/>
              <a:t>đối</a:t>
            </a:r>
            <a:r>
              <a:rPr lang="en-US" sz="3000" dirty="0"/>
              <a:t> </a:t>
            </a:r>
            <a:r>
              <a:rPr lang="en-US" sz="3000" dirty="0" err="1"/>
              <a:t>xứng</a:t>
            </a:r>
            <a:r>
              <a:rPr lang="en-US" sz="3000" dirty="0"/>
              <a:t>. </a:t>
            </a:r>
            <a:r>
              <a:rPr lang="en-US" sz="3000" dirty="0" err="1"/>
              <a:t>Trục</a:t>
            </a:r>
            <a:r>
              <a:rPr lang="en-US" sz="3000" dirty="0"/>
              <a:t> </a:t>
            </a:r>
            <a:r>
              <a:rPr lang="en-US" sz="3000" dirty="0" err="1"/>
              <a:t>đối</a:t>
            </a:r>
            <a:r>
              <a:rPr lang="en-US" sz="3000" dirty="0"/>
              <a:t> </a:t>
            </a:r>
            <a:r>
              <a:rPr lang="en-US" sz="3000" dirty="0" err="1"/>
              <a:t>xứng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đường</a:t>
            </a:r>
            <a:r>
              <a:rPr lang="en-US" sz="3000" dirty="0"/>
              <a:t> </a:t>
            </a:r>
            <a:r>
              <a:rPr lang="en-US" sz="3000" dirty="0" err="1"/>
              <a:t>thẳng</a:t>
            </a:r>
            <a:r>
              <a:rPr lang="en-US" sz="3000" dirty="0"/>
              <a:t> </a:t>
            </a:r>
            <a:r>
              <a:rPr lang="en-US" sz="3000" dirty="0" err="1"/>
              <a:t>đi</a:t>
            </a:r>
            <a:r>
              <a:rPr lang="en-US" sz="3000" dirty="0"/>
              <a:t> qua </a:t>
            </a:r>
            <a:r>
              <a:rPr lang="en-US" sz="3000" dirty="0" err="1" smtClean="0"/>
              <a:t>đỉnh</a:t>
            </a:r>
            <a:r>
              <a:rPr lang="en-US" sz="3000" dirty="0" smtClean="0"/>
              <a:t> </a:t>
            </a:r>
            <a:r>
              <a:rPr lang="en-US" sz="3000" dirty="0" err="1" smtClean="0"/>
              <a:t>và</a:t>
            </a:r>
            <a:r>
              <a:rPr lang="en-US" sz="3000" dirty="0" smtClean="0"/>
              <a:t> </a:t>
            </a:r>
            <a:r>
              <a:rPr lang="en-US" sz="3000" dirty="0" err="1" smtClean="0"/>
              <a:t>trung</a:t>
            </a:r>
            <a:r>
              <a:rPr lang="en-US" sz="3000" dirty="0" smtClean="0"/>
              <a:t> </a:t>
            </a:r>
            <a:r>
              <a:rPr lang="en-US" sz="3000" dirty="0" err="1"/>
              <a:t>điểm</a:t>
            </a:r>
            <a:r>
              <a:rPr lang="en-US" sz="3000" dirty="0"/>
              <a:t> </a:t>
            </a:r>
            <a:r>
              <a:rPr lang="en-US" sz="3000" dirty="0" err="1" smtClean="0"/>
              <a:t>cạnh</a:t>
            </a:r>
            <a:r>
              <a:rPr lang="en-US" sz="3000" dirty="0" smtClean="0"/>
              <a:t> </a:t>
            </a:r>
            <a:r>
              <a:rPr lang="en-US" sz="3000" dirty="0" err="1" smtClean="0"/>
              <a:t>đối</a:t>
            </a:r>
            <a:r>
              <a:rPr lang="en-US" sz="3000" dirty="0" smtClean="0"/>
              <a:t> </a:t>
            </a:r>
            <a:r>
              <a:rPr lang="en-US" sz="3000" dirty="0" err="1" smtClean="0"/>
              <a:t>diện</a:t>
            </a:r>
            <a:r>
              <a:rPr lang="en-US" sz="3000" dirty="0" smtClean="0"/>
              <a:t>.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227320" y="3303270"/>
            <a:ext cx="762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522720" y="3284220"/>
            <a:ext cx="762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13"/>
          <p:cNvGrpSpPr>
            <a:grpSpLocks/>
          </p:cNvGrpSpPr>
          <p:nvPr/>
        </p:nvGrpSpPr>
        <p:grpSpPr bwMode="auto">
          <a:xfrm>
            <a:off x="5897880" y="3188970"/>
            <a:ext cx="152400" cy="152400"/>
            <a:chOff x="1008" y="2640"/>
            <a:chExt cx="96" cy="96"/>
          </a:xfrm>
        </p:grpSpPr>
        <p:sp>
          <p:nvSpPr>
            <p:cNvPr id="28" name="Line 14"/>
            <p:cNvSpPr>
              <a:spLocks noChangeShapeType="1"/>
            </p:cNvSpPr>
            <p:nvPr/>
          </p:nvSpPr>
          <p:spPr bwMode="auto">
            <a:xfrm>
              <a:off x="1008" y="2640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5"/>
            <p:cNvSpPr>
              <a:spLocks noChangeShapeType="1"/>
            </p:cNvSpPr>
            <p:nvPr/>
          </p:nvSpPr>
          <p:spPr bwMode="auto">
            <a:xfrm rot="5400000">
              <a:off x="1056" y="2688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304800" y="4572000"/>
            <a:ext cx="4114801" cy="2286000"/>
            <a:chOff x="3809999" y="4572000"/>
            <a:chExt cx="4114801" cy="2286000"/>
          </a:xfrm>
        </p:grpSpPr>
        <p:pic>
          <p:nvPicPr>
            <p:cNvPr id="12" name="Picture 11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999" y="4572000"/>
              <a:ext cx="4114801" cy="22860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5105400" y="60198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953000" y="60198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629400" y="59817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477000" y="59817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172200" y="51435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562600" y="516255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13"/>
            <p:cNvGrpSpPr>
              <a:grpSpLocks/>
            </p:cNvGrpSpPr>
            <p:nvPr/>
          </p:nvGrpSpPr>
          <p:grpSpPr bwMode="auto">
            <a:xfrm>
              <a:off x="5924550" y="5886450"/>
              <a:ext cx="152400" cy="152400"/>
              <a:chOff x="1008" y="2640"/>
              <a:chExt cx="96" cy="96"/>
            </a:xfrm>
          </p:grpSpPr>
          <p:sp>
            <p:nvSpPr>
              <p:cNvPr id="25" name="Line 14"/>
              <p:cNvSpPr>
                <a:spLocks noChangeShapeType="1"/>
              </p:cNvSpPr>
              <p:nvPr/>
            </p:nvSpPr>
            <p:spPr bwMode="auto">
              <a:xfrm>
                <a:off x="1008" y="2640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5"/>
              <p:cNvSpPr>
                <a:spLocks noChangeShapeType="1"/>
              </p:cNvSpPr>
              <p:nvPr/>
            </p:nvSpPr>
            <p:spPr bwMode="auto">
              <a:xfrm rot="5400000">
                <a:off x="1056" y="268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" name="Group 13"/>
            <p:cNvGrpSpPr>
              <a:grpSpLocks/>
            </p:cNvGrpSpPr>
            <p:nvPr/>
          </p:nvGrpSpPr>
          <p:grpSpPr bwMode="auto">
            <a:xfrm flipV="1">
              <a:off x="5886450" y="5238750"/>
              <a:ext cx="152400" cy="109539"/>
              <a:chOff x="1008" y="2640"/>
              <a:chExt cx="96" cy="96"/>
            </a:xfrm>
          </p:grpSpPr>
          <p:sp>
            <p:nvSpPr>
              <p:cNvPr id="34" name="Line 14"/>
              <p:cNvSpPr>
                <a:spLocks noChangeShapeType="1"/>
              </p:cNvSpPr>
              <p:nvPr/>
            </p:nvSpPr>
            <p:spPr bwMode="auto">
              <a:xfrm>
                <a:off x="1008" y="2640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auto">
              <a:xfrm rot="5400000">
                <a:off x="1056" y="268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pic>
        <p:nvPicPr>
          <p:cNvPr id="46" name="Picture 45"/>
          <p:cNvPicPr/>
          <p:nvPr/>
        </p:nvPicPr>
        <p:blipFill rotWithShape="1">
          <a:blip r:embed="rId4"/>
          <a:srcRect l="16692" t="30983" r="59776" b="45810"/>
          <a:stretch/>
        </p:blipFill>
        <p:spPr bwMode="auto">
          <a:xfrm>
            <a:off x="137161" y="1459757"/>
            <a:ext cx="3749039" cy="2807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1764029"/>
            <a:ext cx="3794761" cy="260985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5919071" y="603347"/>
            <a:ext cx="6221141" cy="461665"/>
          </a:xfrm>
          <a:prstGeom prst="rect">
            <a:avLst/>
          </a:prstGeom>
          <a:solidFill>
            <a:srgbClr val="FED58A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HÌNH THÀNH KIẾN THỨC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96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32956 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34375 -3.33333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37160" y="1777425"/>
            <a:ext cx="8382000" cy="584775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uan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1" y="3114675"/>
            <a:ext cx="2711769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42" y="2620486"/>
            <a:ext cx="2201518" cy="202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Hexagon 8"/>
          <p:cNvSpPr/>
          <p:nvPr/>
        </p:nvSpPr>
        <p:spPr>
          <a:xfrm>
            <a:off x="6019800" y="2779455"/>
            <a:ext cx="1905000" cy="1563945"/>
          </a:xfrm>
          <a:prstGeom prst="hexagon">
            <a:avLst/>
          </a:prstGeom>
          <a:noFill/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6200" y="877824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II.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rục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103632" y="4582037"/>
            <a:ext cx="9238488" cy="220980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374904" y="4873812"/>
            <a:ext cx="8936736" cy="166199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1/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2/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080" y="1158239"/>
            <a:ext cx="3032760" cy="313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700" y="-24164"/>
            <a:ext cx="1964919" cy="127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igit 18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320" y="4874261"/>
            <a:ext cx="2075667" cy="114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06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3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0" y="710625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II.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rục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3843278"/>
            <a:ext cx="4114800" cy="2862322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Đoạn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thẳng</a:t>
            </a:r>
            <a:r>
              <a:rPr lang="en-US" sz="3000" dirty="0">
                <a:solidFill>
                  <a:schemeClr val="tx1"/>
                </a:solidFill>
              </a:rPr>
              <a:t> AB </a:t>
            </a:r>
            <a:r>
              <a:rPr lang="en-US" sz="3000" dirty="0" err="1">
                <a:solidFill>
                  <a:schemeClr val="tx1"/>
                </a:solidFill>
              </a:rPr>
              <a:t>có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smtClean="0">
                <a:solidFill>
                  <a:schemeClr val="tx1"/>
                </a:solidFill>
              </a:rPr>
              <a:t>1 </a:t>
            </a:r>
            <a:r>
              <a:rPr lang="en-US" sz="3000" dirty="0" err="1" smtClean="0">
                <a:solidFill>
                  <a:schemeClr val="tx1"/>
                </a:solidFill>
              </a:rPr>
              <a:t>trục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đối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xứng</a:t>
            </a:r>
            <a:r>
              <a:rPr lang="en-US" sz="3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3000" dirty="0" err="1">
                <a:solidFill>
                  <a:schemeClr val="tx1"/>
                </a:solidFill>
              </a:rPr>
              <a:t>T</a:t>
            </a:r>
            <a:r>
              <a:rPr lang="en-US" sz="3000" dirty="0" err="1" smtClean="0">
                <a:solidFill>
                  <a:schemeClr val="tx1"/>
                </a:solidFill>
              </a:rPr>
              <a:t>rục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đối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xứng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là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đường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thẳng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đi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>
                <a:solidFill>
                  <a:schemeClr val="tx1"/>
                </a:solidFill>
              </a:rPr>
              <a:t>qua </a:t>
            </a:r>
            <a:r>
              <a:rPr lang="en-US" sz="3000" dirty="0" err="1">
                <a:solidFill>
                  <a:schemeClr val="tx1"/>
                </a:solidFill>
              </a:rPr>
              <a:t>trung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điểm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và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vuông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góc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với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đoạn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thẳng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>
                <a:solidFill>
                  <a:schemeClr val="tx1"/>
                </a:solidFill>
              </a:rPr>
              <a:t>AB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" y="2028825"/>
            <a:ext cx="3626168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14" y="1504950"/>
            <a:ext cx="2667086" cy="24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038600" y="1581150"/>
            <a:ext cx="0" cy="5011995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77200" y="1600200"/>
            <a:ext cx="0" cy="4916745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73116" y="1657350"/>
            <a:ext cx="0" cy="16764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33600" y="158115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</a:t>
            </a:r>
            <a:endParaRPr lang="en-US" sz="3600" b="1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057858" y="1212562"/>
            <a:ext cx="19070" cy="31879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43400" y="2742768"/>
            <a:ext cx="3352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819650" y="1447800"/>
            <a:ext cx="2590800" cy="24583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00600" y="1581150"/>
            <a:ext cx="2590800" cy="23821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371600" y="2533650"/>
            <a:ext cx="762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590800" y="2552700"/>
            <a:ext cx="762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13"/>
          <p:cNvGrpSpPr>
            <a:grpSpLocks/>
          </p:cNvGrpSpPr>
          <p:nvPr/>
        </p:nvGrpSpPr>
        <p:grpSpPr bwMode="auto">
          <a:xfrm>
            <a:off x="2095500" y="2457450"/>
            <a:ext cx="152400" cy="152400"/>
            <a:chOff x="1008" y="2640"/>
            <a:chExt cx="96" cy="96"/>
          </a:xfrm>
        </p:grpSpPr>
        <p:sp>
          <p:nvSpPr>
            <p:cNvPr id="40" name="Line 14"/>
            <p:cNvSpPr>
              <a:spLocks noChangeShapeType="1"/>
            </p:cNvSpPr>
            <p:nvPr/>
          </p:nvSpPr>
          <p:spPr bwMode="auto">
            <a:xfrm>
              <a:off x="1008" y="2640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 rot="5400000">
              <a:off x="1056" y="2688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248400" y="2268319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</a:t>
            </a:r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4038600" y="4381143"/>
            <a:ext cx="4038600" cy="2400657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Đường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tròn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có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vô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số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trục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đối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xứng</a:t>
            </a:r>
            <a:r>
              <a:rPr lang="en-US" sz="3000" dirty="0">
                <a:solidFill>
                  <a:schemeClr val="tx1"/>
                </a:solidFill>
              </a:rPr>
              <a:t>. </a:t>
            </a:r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err="1" smtClean="0">
                <a:solidFill>
                  <a:schemeClr val="tx1"/>
                </a:solidFill>
              </a:rPr>
              <a:t>Mỗi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trục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đối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xứng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là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một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đường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thẳng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đi</a:t>
            </a:r>
            <a:r>
              <a:rPr lang="en-US" sz="3000" dirty="0">
                <a:solidFill>
                  <a:schemeClr val="tx1"/>
                </a:solidFill>
              </a:rPr>
              <a:t> qua </a:t>
            </a:r>
            <a:r>
              <a:rPr lang="en-US" sz="3000" dirty="0" err="1">
                <a:solidFill>
                  <a:schemeClr val="tx1"/>
                </a:solidFill>
              </a:rPr>
              <a:t>tâm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của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nó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Picture 4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685800"/>
            <a:ext cx="3895725" cy="3296572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8153400" y="3825657"/>
            <a:ext cx="4013199" cy="31085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lục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6 </a:t>
            </a:r>
            <a:r>
              <a:rPr lang="en-US" sz="2800" dirty="0" err="1"/>
              <a:t>trục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xứng</a:t>
            </a:r>
            <a:r>
              <a:rPr lang="en-US" sz="2800" dirty="0"/>
              <a:t>. </a:t>
            </a:r>
            <a:r>
              <a:rPr lang="en-US" sz="2800" dirty="0" err="1"/>
              <a:t>Trục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xứng</a:t>
            </a:r>
            <a:r>
              <a:rPr lang="en-US" sz="2800" dirty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 -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qua </a:t>
            </a:r>
            <a:r>
              <a:rPr lang="en-US" sz="2800" dirty="0" err="1" smtClean="0"/>
              <a:t>cặp</a:t>
            </a:r>
            <a:r>
              <a:rPr lang="en-US" sz="2800" dirty="0" smtClean="0"/>
              <a:t> </a:t>
            </a:r>
            <a:r>
              <a:rPr lang="en-US" sz="2800" dirty="0" err="1"/>
              <a:t>đỉnh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 smtClean="0"/>
              <a:t>diện</a:t>
            </a:r>
            <a:endParaRPr lang="en-US" sz="2800" dirty="0"/>
          </a:p>
          <a:p>
            <a:r>
              <a:rPr lang="en-US" sz="2800" dirty="0" smtClean="0"/>
              <a:t>-</a:t>
            </a:r>
            <a:r>
              <a:rPr lang="en-US" sz="2800" dirty="0" err="1"/>
              <a:t>Đ</a:t>
            </a:r>
            <a:r>
              <a:rPr lang="en-US" sz="2800" dirty="0" err="1" smtClean="0"/>
              <a:t>ường</a:t>
            </a:r>
            <a:r>
              <a:rPr lang="en-US" sz="2800" dirty="0" smtClean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qua </a:t>
            </a:r>
            <a:r>
              <a:rPr lang="en-US" sz="2800" dirty="0" err="1" smtClean="0"/>
              <a:t>trung</a:t>
            </a:r>
            <a:r>
              <a:rPr lang="en-US" sz="2800" dirty="0" smtClean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 smtClean="0"/>
              <a:t>cặp</a:t>
            </a:r>
            <a:r>
              <a:rPr lang="en-US" sz="2800" dirty="0" smtClean="0"/>
              <a:t> </a:t>
            </a:r>
            <a:r>
              <a:rPr lang="en-US" sz="2800" dirty="0" err="1"/>
              <a:t>cạnh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diện</a:t>
            </a:r>
            <a:r>
              <a:rPr lang="en-US" sz="2800" dirty="0"/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</p:spTree>
    <p:extLst>
      <p:ext uri="{BB962C8B-B14F-4D97-AF65-F5344CB8AC3E}">
        <p14:creationId xmlns:p14="http://schemas.microsoft.com/office/powerpoint/2010/main" val="340928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48" grpId="0"/>
      <p:bldP spid="53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/>
          <p:cNvGrpSpPr>
            <a:grpSpLocks/>
          </p:cNvGrpSpPr>
          <p:nvPr/>
        </p:nvGrpSpPr>
        <p:grpSpPr bwMode="auto">
          <a:xfrm>
            <a:off x="164593" y="18290"/>
            <a:ext cx="3355847" cy="2005583"/>
            <a:chOff x="-558688" y="0"/>
            <a:chExt cx="9107943" cy="6858000"/>
          </a:xfrm>
        </p:grpSpPr>
        <p:pic>
          <p:nvPicPr>
            <p:cNvPr id="3" name="图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8688" y="0"/>
              <a:ext cx="910794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5" name="文本框 15"/>
          <p:cNvSpPr txBox="1">
            <a:spLocks noChangeArrowheads="1"/>
          </p:cNvSpPr>
          <p:nvPr/>
        </p:nvSpPr>
        <p:spPr bwMode="auto">
          <a:xfrm>
            <a:off x="128017" y="285972"/>
            <a:ext cx="32857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vi-VN" altLang="zh-CN" sz="3600" b="1" dirty="0" err="1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Trò</a:t>
            </a:r>
            <a:r>
              <a:rPr lang="vi-VN" altLang="zh-CN" sz="3600" b="1" dirty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 chơi </a:t>
            </a:r>
            <a:endParaRPr lang="en-US" altLang="zh-CN" sz="3600" b="1" dirty="0" smtClean="0">
              <a:solidFill>
                <a:srgbClr val="FF0000"/>
              </a:solidFill>
              <a:latin typeface="Times New Roman" pitchFamily="18" charset="0"/>
              <a:ea typeface="华康海报体W12"/>
              <a:cs typeface="Times New Roman" pitchFamily="18" charset="0"/>
            </a:endParaRPr>
          </a:p>
          <a:p>
            <a:pPr algn="ctr"/>
            <a:r>
              <a:rPr lang="vi-VN" altLang="zh-CN" sz="3600" b="1" dirty="0" smtClean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“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Ai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khéo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tay</a:t>
            </a:r>
            <a:r>
              <a:rPr lang="vi-VN" altLang="zh-CN" sz="3600" b="1" dirty="0" smtClean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”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华康海报体W12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3760" y="1088136"/>
            <a:ext cx="6608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Ghép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bức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dán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0" b="13500"/>
          <a:stretch/>
        </p:blipFill>
        <p:spPr bwMode="auto">
          <a:xfrm>
            <a:off x="359665" y="3909185"/>
            <a:ext cx="3646902" cy="23049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" t="13079" r="2250" b="14000"/>
          <a:stretch/>
        </p:blipFill>
        <p:spPr bwMode="auto">
          <a:xfrm>
            <a:off x="4206240" y="3909185"/>
            <a:ext cx="3730752" cy="23049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9" t="13080" b="13000"/>
          <a:stretch/>
        </p:blipFill>
        <p:spPr bwMode="auto">
          <a:xfrm>
            <a:off x="8339328" y="3909185"/>
            <a:ext cx="3474720" cy="23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88136" y="3200400"/>
            <a:ext cx="1773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Gợi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ý:</a:t>
            </a:r>
            <a:endParaRPr lang="en-US" sz="28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824" y="-4645"/>
            <a:ext cx="2048256" cy="131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9906000" y="1106425"/>
            <a:ext cx="2286000" cy="990600"/>
          </a:xfrm>
          <a:prstGeom prst="cloudCallout">
            <a:avLst>
              <a:gd name="adj1" fmla="val 18417"/>
              <a:gd name="adj2" fmla="val -47231"/>
            </a:avLst>
          </a:prstGeom>
          <a:gradFill rotWithShape="1">
            <a:gsLst>
              <a:gs pos="0">
                <a:srgbClr val="DD09B5"/>
              </a:gs>
              <a:gs pos="50000">
                <a:schemeClr val="bg1"/>
              </a:gs>
              <a:gs pos="100000">
                <a:srgbClr val="DD09B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53600" y="124989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CC"/>
                </a:solidFill>
              </a:rPr>
              <a:t>Hoạt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động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nhóm</a:t>
            </a:r>
            <a:endParaRPr lang="en-US" b="1" dirty="0">
              <a:solidFill>
                <a:srgbClr val="0000CC"/>
              </a:solidFill>
            </a:endParaRPr>
          </a:p>
          <a:p>
            <a:pPr algn="ctr"/>
            <a:r>
              <a:rPr lang="en-US" b="1" dirty="0" err="1">
                <a:solidFill>
                  <a:srgbClr val="0000CC"/>
                </a:solidFill>
              </a:rPr>
              <a:t>Thời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gian</a:t>
            </a:r>
            <a:r>
              <a:rPr lang="en-US" b="1" dirty="0">
                <a:solidFill>
                  <a:srgbClr val="0000CC"/>
                </a:solidFill>
              </a:rPr>
              <a:t> 3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phút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1112" y="2057400"/>
            <a:ext cx="7043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thắng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cuộc</a:t>
            </a: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4236575" y="265019"/>
            <a:ext cx="3828433" cy="461665"/>
          </a:xfrm>
          <a:prstGeom prst="rect">
            <a:avLst/>
          </a:prstGeom>
          <a:solidFill>
            <a:srgbClr val="FED58A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ĐỘNG VẬN DỤNG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0" descr="Digit 18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688" y="2142894"/>
            <a:ext cx="1798386" cy="98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83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3" grpId="0" animBg="1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2895600" y="746760"/>
            <a:ext cx="6400800" cy="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3261360" y="1036320"/>
            <a:ext cx="5459412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Hướng</a:t>
            </a:r>
            <a:r>
              <a:rPr lang="en-US" sz="3600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dẫn</a:t>
            </a:r>
            <a:r>
              <a:rPr lang="en-US" sz="3600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tự</a:t>
            </a:r>
            <a:r>
              <a:rPr lang="en-US" sz="3600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học</a:t>
            </a:r>
            <a:r>
              <a:rPr lang="en-US" sz="3600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kern="10" dirty="0" err="1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nhà</a:t>
            </a:r>
            <a:endParaRPr lang="en-US" sz="3600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74320" y="1935480"/>
            <a:ext cx="11689080" cy="4693920"/>
          </a:xfrm>
          <a:prstGeom prst="verticalScroll">
            <a:avLst>
              <a:gd name="adj" fmla="val 12500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" name="Picture 6" descr="huy0002"/>
          <p:cNvPicPr>
            <a:picLocks noChangeAspect="1" noChangeArrowheads="1"/>
          </p:cNvPicPr>
          <p:nvPr/>
        </p:nvPicPr>
        <p:blipFill>
          <a:blip r:embed="rId2">
            <a:lum bright="6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4" y="2529840"/>
            <a:ext cx="2908935" cy="413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8032" y="2956560"/>
            <a:ext cx="6984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 (Body)"/>
              </a:rPr>
              <a:t>- </a:t>
            </a:r>
            <a:r>
              <a:rPr lang="vi-VN" sz="2800" dirty="0" err="1">
                <a:latin typeface="Arial (Body)"/>
              </a:rPr>
              <a:t>Đọc</a:t>
            </a:r>
            <a:r>
              <a:rPr lang="vi-VN" sz="2800" dirty="0">
                <a:latin typeface="Arial (Body)"/>
              </a:rPr>
              <a:t> </a:t>
            </a:r>
            <a:r>
              <a:rPr lang="vi-VN" sz="2800" dirty="0" err="1">
                <a:latin typeface="Arial (Body)"/>
              </a:rPr>
              <a:t>lại</a:t>
            </a:r>
            <a:r>
              <a:rPr lang="vi-VN" sz="2800" dirty="0">
                <a:latin typeface="Arial (Body)"/>
              </a:rPr>
              <a:t> </a:t>
            </a:r>
            <a:r>
              <a:rPr lang="vi-VN" sz="2800" dirty="0" err="1">
                <a:latin typeface="Arial (Body)"/>
              </a:rPr>
              <a:t>toàn</a:t>
            </a:r>
            <a:r>
              <a:rPr lang="vi-VN" sz="2800" dirty="0">
                <a:latin typeface="Arial (Body)"/>
              </a:rPr>
              <a:t> </a:t>
            </a:r>
            <a:r>
              <a:rPr lang="vi-VN" sz="2800" dirty="0" err="1">
                <a:latin typeface="Arial (Body)"/>
              </a:rPr>
              <a:t>bộ</a:t>
            </a:r>
            <a:r>
              <a:rPr lang="vi-VN" sz="2800" dirty="0">
                <a:latin typeface="Arial (Body)"/>
              </a:rPr>
              <a:t> </a:t>
            </a:r>
            <a:r>
              <a:rPr lang="vi-VN" sz="2800" dirty="0" err="1">
                <a:latin typeface="Arial (Body)"/>
              </a:rPr>
              <a:t>nội</a:t>
            </a:r>
            <a:r>
              <a:rPr lang="vi-VN" sz="2800" dirty="0">
                <a:latin typeface="Arial (Body)"/>
              </a:rPr>
              <a:t> dung </a:t>
            </a:r>
            <a:r>
              <a:rPr lang="vi-VN" sz="2800" dirty="0" err="1">
                <a:latin typeface="Arial (Body)"/>
              </a:rPr>
              <a:t>bài</a:t>
            </a:r>
            <a:r>
              <a:rPr lang="vi-VN" sz="2800" dirty="0">
                <a:latin typeface="Arial (Body)"/>
              </a:rPr>
              <a:t> </a:t>
            </a:r>
            <a:r>
              <a:rPr lang="vi-VN" sz="2800" dirty="0" err="1">
                <a:latin typeface="Arial (Body)"/>
              </a:rPr>
              <a:t>đã</a:t>
            </a:r>
            <a:r>
              <a:rPr lang="vi-VN" sz="2800" dirty="0">
                <a:latin typeface="Arial (Body)"/>
              </a:rPr>
              <a:t> </a:t>
            </a:r>
            <a:r>
              <a:rPr lang="vi-VN" sz="2800" dirty="0" err="1">
                <a:latin typeface="Arial (Body)"/>
              </a:rPr>
              <a:t>học</a:t>
            </a:r>
            <a:r>
              <a:rPr lang="vi-VN" sz="2800" dirty="0">
                <a:latin typeface="Arial (Body)"/>
              </a:rPr>
              <a:t>.</a:t>
            </a:r>
            <a:endParaRPr lang="en-US" sz="2800" dirty="0">
              <a:latin typeface="Arial (Body)"/>
            </a:endParaRPr>
          </a:p>
          <a:p>
            <a:r>
              <a:rPr lang="fr-FR" sz="2800" dirty="0">
                <a:latin typeface="Arial (Body)"/>
              </a:rPr>
              <a:t>- </a:t>
            </a:r>
            <a:r>
              <a:rPr lang="fr-FR" sz="2800" dirty="0" err="1">
                <a:latin typeface="Arial (Body)"/>
              </a:rPr>
              <a:t>Làm</a:t>
            </a:r>
            <a:r>
              <a:rPr lang="fr-FR" sz="2800" dirty="0">
                <a:latin typeface="Arial (Body)"/>
              </a:rPr>
              <a:t> </a:t>
            </a:r>
            <a:r>
              <a:rPr lang="fr-FR" sz="2800" dirty="0" err="1">
                <a:latin typeface="Arial (Body)"/>
              </a:rPr>
              <a:t>bài</a:t>
            </a:r>
            <a:r>
              <a:rPr lang="fr-FR" sz="2800" dirty="0">
                <a:latin typeface="Arial (Body)"/>
              </a:rPr>
              <a:t> </a:t>
            </a:r>
            <a:r>
              <a:rPr lang="fr-FR" sz="2800" dirty="0" err="1">
                <a:latin typeface="Arial (Body)"/>
              </a:rPr>
              <a:t>tập</a:t>
            </a:r>
            <a:r>
              <a:rPr lang="fr-FR" sz="2800" dirty="0">
                <a:latin typeface="Arial (Body)"/>
              </a:rPr>
              <a:t> 1; </a:t>
            </a:r>
            <a:r>
              <a:rPr lang="vi-VN" sz="2800" dirty="0">
                <a:latin typeface="Arial (Body)"/>
              </a:rPr>
              <a:t>2 </a:t>
            </a:r>
            <a:r>
              <a:rPr lang="fr-FR" sz="2800" dirty="0">
                <a:latin typeface="Arial (Body)"/>
              </a:rPr>
              <a:t>SGK </a:t>
            </a:r>
            <a:r>
              <a:rPr lang="fr-FR" sz="2800" dirty="0" err="1">
                <a:latin typeface="Arial (Body)"/>
              </a:rPr>
              <a:t>trang</a:t>
            </a:r>
            <a:r>
              <a:rPr lang="fr-FR" sz="2800" dirty="0">
                <a:latin typeface="Arial (Body)"/>
              </a:rPr>
              <a:t> 109.</a:t>
            </a:r>
            <a:endParaRPr lang="en-US" sz="2800" dirty="0">
              <a:latin typeface="Arial (Body)"/>
            </a:endParaRPr>
          </a:p>
          <a:p>
            <a:r>
              <a:rPr lang="fr-FR" sz="2800" dirty="0" smtClean="0">
                <a:latin typeface="Arial (Body)"/>
              </a:rPr>
              <a:t>- </a:t>
            </a:r>
            <a:r>
              <a:rPr lang="fr-FR" sz="2800" dirty="0" err="1" smtClean="0">
                <a:latin typeface="Arial (Body)"/>
              </a:rPr>
              <a:t>Đọc</a:t>
            </a:r>
            <a:r>
              <a:rPr lang="fr-FR" sz="2800" dirty="0" smtClean="0">
                <a:latin typeface="Arial (Body)"/>
              </a:rPr>
              <a:t> </a:t>
            </a:r>
            <a:r>
              <a:rPr lang="fr-FR" sz="2800" dirty="0" err="1">
                <a:latin typeface="Arial (Body)"/>
              </a:rPr>
              <a:t>nội</a:t>
            </a:r>
            <a:r>
              <a:rPr lang="fr-FR" sz="2800" dirty="0">
                <a:latin typeface="Arial (Body)"/>
              </a:rPr>
              <a:t> </a:t>
            </a:r>
            <a:r>
              <a:rPr lang="fr-FR" sz="2800" dirty="0" err="1">
                <a:latin typeface="Arial (Body)"/>
              </a:rPr>
              <a:t>dung</a:t>
            </a:r>
            <a:r>
              <a:rPr lang="fr-FR" sz="2800" dirty="0">
                <a:latin typeface="Arial (Body)"/>
              </a:rPr>
              <a:t> </a:t>
            </a:r>
            <a:r>
              <a:rPr lang="fr-FR" sz="2800" dirty="0" err="1">
                <a:latin typeface="Arial (Body)"/>
              </a:rPr>
              <a:t>phần</a:t>
            </a:r>
            <a:r>
              <a:rPr lang="fr-FR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có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thể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bạn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chưa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biết</a:t>
            </a:r>
            <a:r>
              <a:rPr lang="en-US" sz="2800" dirty="0" smtClean="0">
                <a:latin typeface="Arial (Body)"/>
              </a:rPr>
              <a:t>.</a:t>
            </a:r>
          </a:p>
          <a:p>
            <a:r>
              <a:rPr lang="en-US" sz="2800" dirty="0" smtClean="0">
                <a:latin typeface="Arial (Body)"/>
              </a:rPr>
              <a:t>- </a:t>
            </a:r>
            <a:r>
              <a:rPr lang="en-US" sz="2800" dirty="0" err="1" smtClean="0">
                <a:latin typeface="Arial (Body)"/>
              </a:rPr>
              <a:t>Tìm</a:t>
            </a:r>
            <a:r>
              <a:rPr lang="en-US" sz="2800" dirty="0" smtClean="0">
                <a:latin typeface="Arial (Body)"/>
              </a:rPr>
              <a:t> </a:t>
            </a:r>
            <a:r>
              <a:rPr lang="en-US" sz="2800" dirty="0" err="1" smtClean="0">
                <a:latin typeface="Arial (Body)"/>
              </a:rPr>
              <a:t>các</a:t>
            </a:r>
            <a:r>
              <a:rPr lang="en-US" sz="2800" dirty="0" smtClean="0">
                <a:latin typeface="Arial (Body)"/>
              </a:rPr>
              <a:t> </a:t>
            </a:r>
            <a:r>
              <a:rPr lang="en-US" sz="2800" dirty="0" err="1" smtClean="0">
                <a:latin typeface="Arial (Body)"/>
              </a:rPr>
              <a:t>hình</a:t>
            </a:r>
            <a:r>
              <a:rPr lang="en-US" sz="2800" dirty="0" smtClean="0">
                <a:latin typeface="Arial (Body)"/>
              </a:rPr>
              <a:t> </a:t>
            </a:r>
            <a:r>
              <a:rPr lang="en-US" sz="2800" dirty="0" err="1" smtClean="0">
                <a:latin typeface="Arial (Body)"/>
              </a:rPr>
              <a:t>ảnh</a:t>
            </a:r>
            <a:r>
              <a:rPr lang="en-US" sz="2800" dirty="0" smtClean="0">
                <a:latin typeface="Arial (Body)"/>
              </a:rPr>
              <a:t> </a:t>
            </a:r>
            <a:r>
              <a:rPr lang="en-US" sz="2800" dirty="0" err="1" smtClean="0">
                <a:latin typeface="Arial (Body)"/>
              </a:rPr>
              <a:t>đối</a:t>
            </a:r>
            <a:r>
              <a:rPr lang="en-US" sz="2800" dirty="0" smtClean="0">
                <a:latin typeface="Arial (Body)"/>
              </a:rPr>
              <a:t> </a:t>
            </a:r>
            <a:r>
              <a:rPr lang="en-US" sz="2800" dirty="0" err="1" smtClean="0">
                <a:latin typeface="Arial (Body)"/>
              </a:rPr>
              <a:t>xứng</a:t>
            </a:r>
            <a:r>
              <a:rPr lang="en-US" sz="2800" dirty="0" smtClean="0">
                <a:latin typeface="Arial (Body)"/>
              </a:rPr>
              <a:t> </a:t>
            </a:r>
            <a:r>
              <a:rPr lang="en-US" sz="2800" dirty="0" err="1" smtClean="0">
                <a:latin typeface="Arial (Body)"/>
              </a:rPr>
              <a:t>trong</a:t>
            </a:r>
            <a:r>
              <a:rPr lang="en-US" sz="2800" dirty="0" smtClean="0">
                <a:latin typeface="Arial (Body)"/>
              </a:rPr>
              <a:t> </a:t>
            </a:r>
            <a:r>
              <a:rPr lang="en-US" sz="2800" dirty="0" err="1" smtClean="0">
                <a:latin typeface="Arial (Body)"/>
              </a:rPr>
              <a:t>thực</a:t>
            </a:r>
            <a:r>
              <a:rPr lang="en-US" sz="2800" dirty="0" smtClean="0">
                <a:latin typeface="Arial (Body)"/>
              </a:rPr>
              <a:t> </a:t>
            </a:r>
            <a:r>
              <a:rPr lang="en-US" sz="2800" dirty="0" err="1" smtClean="0">
                <a:latin typeface="Arial (Body)"/>
              </a:rPr>
              <a:t>tiễn</a:t>
            </a:r>
            <a:endParaRPr lang="en-US" sz="2800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388670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0061">
            <a:off x="738623" y="2906670"/>
            <a:ext cx="2924733" cy="28882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22610">
            <a:off x="1363874" y="664868"/>
            <a:ext cx="2879713" cy="1926382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81139"/>
            <a:ext cx="2902393" cy="2560837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252" y="490249"/>
            <a:ext cx="2901948" cy="1942391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14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407" y="2743200"/>
            <a:ext cx="3892993" cy="288822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1" descr="j02321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788">
            <a:off x="8707050" y="2827325"/>
            <a:ext cx="2894038" cy="29228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93A647-F1D0-4A88-8DF7-6E5578A89569}"/>
              </a:ext>
            </a:extLst>
          </p:cNvPr>
          <p:cNvSpPr/>
          <p:nvPr/>
        </p:nvSpPr>
        <p:spPr>
          <a:xfrm rot="5400000">
            <a:off x="-151994" y="222960"/>
            <a:ext cx="3103562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3C0A70-E41F-49EF-8AFE-0ADD98F3B81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657"/>
          <a:stretch/>
        </p:blipFill>
        <p:spPr>
          <a:xfrm rot="18669872">
            <a:off x="-381062" y="911742"/>
            <a:ext cx="2797982" cy="69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5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760"/>
            <a:ext cx="12192000" cy="722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2037" r="6248"/>
          <a:stretch>
            <a:fillRect/>
          </a:stretch>
        </p:blipFill>
        <p:spPr bwMode="auto">
          <a:xfrm>
            <a:off x="751580" y="268014"/>
            <a:ext cx="10312400" cy="532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67182" y="2484187"/>
            <a:ext cx="56615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Giờ</a:t>
            </a:r>
            <a:r>
              <a:rPr lang="en-US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học</a:t>
            </a:r>
            <a:r>
              <a:rPr lang="en-US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kết</a:t>
            </a:r>
            <a:r>
              <a:rPr lang="en-US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thúc</a:t>
            </a:r>
            <a:r>
              <a:rPr lang="vi-VN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endParaRPr lang="vi-VN" altLang="zh-C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ea typeface="华文琥珀" pitchFamily="2" charset="-122"/>
              <a:cs typeface="Times New Roman" pitchFamily="18" charset="0"/>
            </a:endParaRPr>
          </a:p>
        </p:txBody>
      </p:sp>
      <p:pic>
        <p:nvPicPr>
          <p:cNvPr id="5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934">
            <a:off x="2898421" y="3151467"/>
            <a:ext cx="1079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354" y="1776930"/>
            <a:ext cx="114723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79" y="4585539"/>
            <a:ext cx="3288479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62813" y="3834803"/>
            <a:ext cx="68018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Chào</a:t>
            </a:r>
            <a:r>
              <a:rPr lang="en-US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tạm</a:t>
            </a:r>
            <a:r>
              <a:rPr lang="en-US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biệt</a:t>
            </a:r>
            <a:r>
              <a:rPr lang="en-US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các</a:t>
            </a:r>
            <a:r>
              <a:rPr lang="en-US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em</a:t>
            </a:r>
            <a:endParaRPr lang="zh-CN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D60093"/>
              </a:solidFill>
              <a:latin typeface="Times New Roman" pitchFamily="18" charset="0"/>
              <a:ea typeface="华文琥珀" pitchFamily="2" charset="-122"/>
              <a:cs typeface="Times New Roman" pitchFamily="18" charset="0"/>
            </a:endParaRPr>
          </a:p>
        </p:txBody>
      </p:sp>
      <p:pic>
        <p:nvPicPr>
          <p:cNvPr id="12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2" t="53519" r="2" b="6482"/>
          <a:stretch>
            <a:fillRect/>
          </a:stretch>
        </p:blipFill>
        <p:spPr bwMode="auto">
          <a:xfrm>
            <a:off x="10337800" y="3609975"/>
            <a:ext cx="1854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2"/>
          <p:cNvGrpSpPr>
            <a:grpSpLocks/>
          </p:cNvGrpSpPr>
          <p:nvPr/>
        </p:nvGrpSpPr>
        <p:grpSpPr bwMode="auto">
          <a:xfrm>
            <a:off x="7377829" y="4358526"/>
            <a:ext cx="5448300" cy="2609850"/>
            <a:chOff x="-4212976" y="2200858"/>
            <a:chExt cx="4086225" cy="2609267"/>
          </a:xfrm>
        </p:grpSpPr>
        <p:pic>
          <p:nvPicPr>
            <p:cNvPr id="9" name="图片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10" t="40370" r="7603" b="8900"/>
            <a:stretch>
              <a:fillRect/>
            </a:stretch>
          </p:blipFill>
          <p:spPr bwMode="auto">
            <a:xfrm>
              <a:off x="-4212976" y="2200858"/>
              <a:ext cx="4086225" cy="2609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-2928662" y="3505491"/>
              <a:ext cx="1252262" cy="400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endParaRPr lang="zh-CN" altLang="en-US" sz="2000" b="1" dirty="0">
                <a:solidFill>
                  <a:srgbClr val="002060"/>
                </a:solidFill>
                <a:latin typeface="Times New Roman" pitchFamily="18" charset="0"/>
                <a:ea typeface="方正粗圆_GBK" charset="0"/>
                <a:cs typeface="Times New Roman" pitchFamily="18" charset="0"/>
              </a:endParaRPr>
            </a:p>
          </p:txBody>
        </p:sp>
      </p:grpSp>
      <p:pic>
        <p:nvPicPr>
          <p:cNvPr id="13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8805672" y="-349884"/>
            <a:ext cx="3276600" cy="165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239184" y="-110489"/>
            <a:ext cx="3276600" cy="175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9" b="15370"/>
          <a:stretch>
            <a:fillRect/>
          </a:stretch>
        </p:blipFill>
        <p:spPr bwMode="auto">
          <a:xfrm>
            <a:off x="0" y="4543425"/>
            <a:ext cx="2108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85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98320"/>
            <a:ext cx="5303520" cy="362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040" y="1798320"/>
            <a:ext cx="5303520" cy="3627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90600" y="701040"/>
            <a:ext cx="8366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Arial" pitchFamily="34" charset="0"/>
                <a:cs typeface="Arial" pitchFamily="34" charset="0"/>
              </a:rPr>
              <a:t>Quan sát hình </a:t>
            </a:r>
            <a:r>
              <a:rPr lang="nl-NL" sz="2800" dirty="0" smtClean="0">
                <a:latin typeface="Arial" pitchFamily="34" charset="0"/>
                <a:cs typeface="Arial" pitchFamily="34" charset="0"/>
              </a:rPr>
              <a:t>ảnh, </a:t>
            </a:r>
            <a:r>
              <a:rPr lang="nl-NL" sz="2800" dirty="0">
                <a:latin typeface="Arial" pitchFamily="34" charset="0"/>
                <a:cs typeface="Arial" pitchFamily="34" charset="0"/>
              </a:rPr>
              <a:t>nhận xét về độ cân đối, hài hòa trong các </a:t>
            </a:r>
            <a:r>
              <a:rPr lang="nl-NL" sz="2800" dirty="0" smtClean="0">
                <a:latin typeface="Arial" pitchFamily="34" charset="0"/>
                <a:cs typeface="Arial" pitchFamily="34" charset="0"/>
              </a:rPr>
              <a:t>hai bức tranh sau: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6040" y="5486400"/>
            <a:ext cx="1386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8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0" y="5501640"/>
            <a:ext cx="1386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28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1" descr="j02321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788">
            <a:off x="-71937" y="5301102"/>
            <a:ext cx="1832309" cy="15818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1" descr="j02321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788">
            <a:off x="10500115" y="69935"/>
            <a:ext cx="1575465" cy="136015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4267079" y="39494"/>
            <a:ext cx="3490082" cy="461665"/>
          </a:xfrm>
          <a:prstGeom prst="rect">
            <a:avLst/>
          </a:prstGeom>
          <a:solidFill>
            <a:srgbClr val="FED58A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72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20113" y="18669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</a:t>
            </a:r>
            <a:endParaRPr lang="en-US" sz="3600" b="1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47">
            <a:off x="10874919" y="-123900"/>
            <a:ext cx="1288953" cy="1272861"/>
          </a:xfrm>
          <a:prstGeom prst="rect">
            <a:avLst/>
          </a:prstGeom>
          <a:ln>
            <a:noFill/>
          </a:ln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7576" y="1292352"/>
            <a:ext cx="4870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SGK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01" descr="thuoc e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96000" y="2091690"/>
            <a:ext cx="15716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8" descr="thuoc e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9218552" y="2087241"/>
            <a:ext cx="1559872" cy="310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8439150" y="1962150"/>
            <a:ext cx="0" cy="3505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5919071" y="740507"/>
            <a:ext cx="6221141" cy="461665"/>
          </a:xfrm>
          <a:prstGeom prst="rect">
            <a:avLst/>
          </a:prstGeom>
          <a:solidFill>
            <a:srgbClr val="FED58A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HÌNH THÀNH KIẾN THỨC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74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14300" y="1847850"/>
            <a:ext cx="1524000" cy="232410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>
            <a:off x="1752600" y="1847850"/>
            <a:ext cx="1524000" cy="232410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>
            <a:off x="3429000" y="1847850"/>
            <a:ext cx="1524000" cy="232410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/>
          <p:cNvSpPr/>
          <p:nvPr/>
        </p:nvSpPr>
        <p:spPr>
          <a:xfrm>
            <a:off x="5105400" y="1847850"/>
            <a:ext cx="1524000" cy="232410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0317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/>
        </p:nvSpPr>
        <p:spPr>
          <a:xfrm rot="16200000" flipV="1">
            <a:off x="10134600" y="2895601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>
            <a:off x="5467350" y="2895600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16200000">
            <a:off x="7829550" y="3962401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 rot="5400000">
            <a:off x="7791450" y="2895600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/>
          <p:cNvSpPr/>
          <p:nvPr/>
        </p:nvSpPr>
        <p:spPr>
          <a:xfrm rot="16200000">
            <a:off x="5483607" y="3984322"/>
            <a:ext cx="1524000" cy="2324100"/>
          </a:xfrm>
          <a:prstGeom prst="rtTriangle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7803311" y="3985491"/>
            <a:ext cx="1524000" cy="2324100"/>
          </a:xfrm>
          <a:prstGeom prst="rtTriangle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rot="16200000">
            <a:off x="7804835" y="3981449"/>
            <a:ext cx="1524000" cy="2324100"/>
          </a:xfrm>
          <a:prstGeom prst="rtTriangle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/>
          <p:cNvSpPr/>
          <p:nvPr/>
        </p:nvSpPr>
        <p:spPr>
          <a:xfrm rot="5400000" flipH="1">
            <a:off x="10130966" y="3989403"/>
            <a:ext cx="1524000" cy="2324100"/>
          </a:xfrm>
          <a:prstGeom prst="rtTriangle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0416" y="2969788"/>
            <a:ext cx="62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chia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nửa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" y="3681901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nửa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nhau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Nhóm 2">
            <a:extLst>
              <a:ext uri="{FF2B5EF4-FFF2-40B4-BE49-F238E27FC236}">
                <a16:creationId xmlns="" xmlns:a16="http://schemas.microsoft.com/office/drawing/2014/main" id="{5916644B-0BA0-49C2-98C0-0DFE801F300B}"/>
              </a:ext>
            </a:extLst>
          </p:cNvPr>
          <p:cNvGrpSpPr/>
          <p:nvPr/>
        </p:nvGrpSpPr>
        <p:grpSpPr>
          <a:xfrm>
            <a:off x="8534400" y="2616677"/>
            <a:ext cx="628650" cy="3752850"/>
            <a:chOff x="8534400" y="1981200"/>
            <a:chExt cx="628650" cy="3752850"/>
          </a:xfrm>
        </p:grpSpPr>
        <p:sp>
          <p:nvSpPr>
            <p:cNvPr id="21" name="TextBox 20"/>
            <p:cNvSpPr txBox="1"/>
            <p:nvPr/>
          </p:nvSpPr>
          <p:spPr>
            <a:xfrm>
              <a:off x="8629650" y="19812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8534400" y="2305050"/>
              <a:ext cx="19050" cy="3429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723337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="" xmlns:a16="http://schemas.microsoft.com/office/drawing/2014/main" id="{DEBE5C4E-C9E8-4E72-A058-76886B048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903" y="4186969"/>
            <a:ext cx="7144512" cy="1771284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 rot="16200000" flipV="1">
            <a:off x="10134600" y="3326926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>
            <a:off x="5467350" y="3482202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16200000">
            <a:off x="7829550" y="4549003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 rot="5400000">
            <a:off x="7791450" y="3482202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0416" y="2969788"/>
            <a:ext cx="62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chia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nửa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" y="3681901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nửa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nhau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="" xmlns:a16="http://schemas.microsoft.com/office/drawing/2014/main" id="{5916644B-0BA0-49C2-98C0-0DFE801F300B}"/>
              </a:ext>
            </a:extLst>
          </p:cNvPr>
          <p:cNvGrpSpPr/>
          <p:nvPr/>
        </p:nvGrpSpPr>
        <p:grpSpPr>
          <a:xfrm>
            <a:off x="8534400" y="2668446"/>
            <a:ext cx="628650" cy="3752850"/>
            <a:chOff x="8534400" y="1981200"/>
            <a:chExt cx="628650" cy="3752850"/>
          </a:xfrm>
        </p:grpSpPr>
        <p:sp>
          <p:nvSpPr>
            <p:cNvPr id="21" name="TextBox 20"/>
            <p:cNvSpPr txBox="1"/>
            <p:nvPr/>
          </p:nvSpPr>
          <p:spPr>
            <a:xfrm>
              <a:off x="8629650" y="19812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8534400" y="2305050"/>
              <a:ext cx="19050" cy="3429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6CDDF041-9EF7-4569-A9A4-3D0603CAD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435" y="3502688"/>
            <a:ext cx="7310727" cy="289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="" xmlns:a16="http://schemas.microsoft.com/office/drawing/2014/main" id="{DEBE5C4E-C9E8-4E72-A058-76886B048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903" y="4186969"/>
            <a:ext cx="7144512" cy="1771284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 rot="16200000" flipV="1">
            <a:off x="10134600" y="3326926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>
            <a:off x="5467350" y="3482202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16200000">
            <a:off x="7829550" y="4549003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 rot="5400000">
            <a:off x="7791450" y="3482202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0416" y="2969788"/>
            <a:ext cx="62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chia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nửa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" y="3681901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nửa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nhau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="" xmlns:a16="http://schemas.microsoft.com/office/drawing/2014/main" id="{5916644B-0BA0-49C2-98C0-0DFE801F300B}"/>
              </a:ext>
            </a:extLst>
          </p:cNvPr>
          <p:cNvGrpSpPr/>
          <p:nvPr/>
        </p:nvGrpSpPr>
        <p:grpSpPr>
          <a:xfrm>
            <a:off x="8534400" y="2668446"/>
            <a:ext cx="628650" cy="3752850"/>
            <a:chOff x="8534400" y="1981200"/>
            <a:chExt cx="628650" cy="3752850"/>
          </a:xfrm>
        </p:grpSpPr>
        <p:sp>
          <p:nvSpPr>
            <p:cNvPr id="21" name="TextBox 20"/>
            <p:cNvSpPr txBox="1"/>
            <p:nvPr/>
          </p:nvSpPr>
          <p:spPr>
            <a:xfrm>
              <a:off x="8629650" y="19812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8534400" y="2305050"/>
              <a:ext cx="19050" cy="3429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6CDDF041-9EF7-4569-A9A4-3D0603CAD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968459" y="3502688"/>
            <a:ext cx="7310727" cy="289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109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/>
        </p:nvSpPr>
        <p:spPr>
          <a:xfrm rot="16200000" flipV="1">
            <a:off x="10134600" y="2688565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>
            <a:off x="5467350" y="2688564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16200000">
            <a:off x="7829550" y="3755365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 rot="5400000">
            <a:off x="7791450" y="2688564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0416" y="2969788"/>
            <a:ext cx="62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chia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nửa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" y="3681901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nửa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nhau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028" y="4754880"/>
            <a:ext cx="55153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6CDDF041-9EF7-4569-A9A4-3D0603CAD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297" y="3467086"/>
            <a:ext cx="7310727" cy="2893468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="" xmlns:a16="http://schemas.microsoft.com/office/drawing/2014/main" id="{DEBE5C4E-C9E8-4E72-A058-76886B048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647" y="4156450"/>
            <a:ext cx="7332006" cy="1776376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="" xmlns:a16="http://schemas.microsoft.com/office/drawing/2014/main" id="{5916644B-0BA0-49C2-98C0-0DFE801F300B}"/>
              </a:ext>
            </a:extLst>
          </p:cNvPr>
          <p:cNvGrpSpPr/>
          <p:nvPr/>
        </p:nvGrpSpPr>
        <p:grpSpPr>
          <a:xfrm>
            <a:off x="8534400" y="2599422"/>
            <a:ext cx="628650" cy="3752850"/>
            <a:chOff x="8534400" y="1981200"/>
            <a:chExt cx="628650" cy="3752850"/>
          </a:xfrm>
        </p:grpSpPr>
        <p:sp>
          <p:nvSpPr>
            <p:cNvPr id="21" name="TextBox 20"/>
            <p:cNvSpPr txBox="1"/>
            <p:nvPr/>
          </p:nvSpPr>
          <p:spPr>
            <a:xfrm>
              <a:off x="8629650" y="19812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8534400" y="2305050"/>
              <a:ext cx="19050" cy="3429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25984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purl.org/dc/elements/1.1/"/>
    <ds:schemaRef ds:uri="http://purl.org/dc/dcmitype/"/>
    <ds:schemaRef ds:uri="http://purl.org/dc/terms/"/>
    <ds:schemaRef ds:uri="16c05727-aa75-4e4a-9b5f-8a80a1165891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1325</TotalTime>
  <Words>720</Words>
  <PresentationFormat>Custom</PresentationFormat>
  <Paragraphs>94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2021-06-07T13:44:30Z</dcterms:created>
  <dcterms:modified xsi:type="dcterms:W3CDTF">2021-08-19T12:19:52Z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