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292" r:id="rId5"/>
    <p:sldId id="301" r:id="rId6"/>
    <p:sldId id="350" r:id="rId7"/>
    <p:sldId id="314" r:id="rId8"/>
    <p:sldId id="347" r:id="rId9"/>
    <p:sldId id="348" r:id="rId10"/>
    <p:sldId id="338" r:id="rId11"/>
    <p:sldId id="351" r:id="rId12"/>
    <p:sldId id="349" r:id="rId13"/>
    <p:sldId id="353" r:id="rId14"/>
    <p:sldId id="354" r:id="rId15"/>
    <p:sldId id="355" r:id="rId16"/>
    <p:sldId id="356" r:id="rId17"/>
    <p:sldId id="357" r:id="rId18"/>
    <p:sldId id="327" r:id="rId19"/>
    <p:sldId id="315" r:id="rId20"/>
    <p:sldId id="360" r:id="rId21"/>
    <p:sldId id="358" r:id="rId22"/>
    <p:sldId id="359" r:id="rId23"/>
    <p:sldId id="332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6" autoAdjust="0"/>
    <p:restoredTop sz="94407" autoAdjust="0"/>
  </p:normalViewPr>
  <p:slideViewPr>
    <p:cSldViewPr snapToGrid="0">
      <p:cViewPr>
        <p:scale>
          <a:sx n="15" d="100"/>
          <a:sy n="15" d="100"/>
        </p:scale>
        <p:origin x="2529" y="17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80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10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63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                                     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1883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2.2: Grammar</a:t>
            </a:r>
            <a:r>
              <a:rPr lang="en-US" sz="3200"/>
              <a:t> </a:t>
            </a:r>
            <a:endParaRPr lang="en-US" sz="3200" dirty="0"/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D8642E-BF03-0981-8FDC-FAE5A2480C7D}"/>
              </a:ext>
            </a:extLst>
          </p:cNvPr>
          <p:cNvSpPr txBox="1"/>
          <p:nvPr/>
        </p:nvSpPr>
        <p:spPr>
          <a:xfrm>
            <a:off x="886692" y="1551709"/>
            <a:ext cx="1077394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</a:rPr>
              <a:t>1.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 I'm watch/I'm watching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a movie tonight.</a:t>
            </a:r>
          </a:p>
          <a:p>
            <a:br>
              <a:rPr lang="en-US" sz="3600" i="0" dirty="0">
                <a:solidFill>
                  <a:srgbClr val="000000"/>
                </a:solidFill>
                <a:effectLst/>
              </a:rPr>
            </a:br>
            <a:r>
              <a:rPr lang="en-US" sz="3600" i="0" dirty="0">
                <a:solidFill>
                  <a:srgbClr val="000000"/>
                </a:solidFill>
                <a:effectLst/>
              </a:rPr>
              <a:t>2. She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is going/going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bowling on Sunday night.</a:t>
            </a:r>
          </a:p>
          <a:p>
            <a:br>
              <a:rPr lang="en-US" sz="3600" i="0" dirty="0">
                <a:solidFill>
                  <a:srgbClr val="000000"/>
                </a:solidFill>
                <a:effectLst/>
              </a:rPr>
            </a:br>
            <a:r>
              <a:rPr lang="en-US" sz="3600" i="0" dirty="0">
                <a:solidFill>
                  <a:srgbClr val="000000"/>
                </a:solidFill>
                <a:effectLst/>
              </a:rPr>
              <a:t>3. Let's meet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in/on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front of the theater.</a:t>
            </a:r>
            <a:br>
              <a:rPr lang="en-US" sz="2800" i="0" dirty="0">
                <a:solidFill>
                  <a:srgbClr val="000000"/>
                </a:solidFill>
                <a:effectLst/>
              </a:rPr>
            </a:br>
            <a:endParaRPr lang="vi-VN" sz="2800" dirty="0"/>
          </a:p>
        </p:txBody>
      </p:sp>
      <p:sp>
        <p:nvSpPr>
          <p:cNvPr id="2" name="Rectangle 1"/>
          <p:cNvSpPr/>
          <p:nvPr/>
        </p:nvSpPr>
        <p:spPr>
          <a:xfrm>
            <a:off x="2277235" y="386343"/>
            <a:ext cx="97038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</a:rPr>
              <a:t>b. Circle </a:t>
            </a:r>
            <a:r>
              <a:rPr lang="en-US" sz="3600" i="1" dirty="0">
                <a:solidFill>
                  <a:srgbClr val="00B0F0"/>
                </a:solidFill>
              </a:rPr>
              <a:t>the correct words.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A85EB3-3372-B662-5488-763F0F18A469}"/>
              </a:ext>
            </a:extLst>
          </p:cNvPr>
          <p:cNvSpPr/>
          <p:nvPr/>
        </p:nvSpPr>
        <p:spPr>
          <a:xfrm>
            <a:off x="2103765" y="2736493"/>
            <a:ext cx="1627116" cy="555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F20F184-C010-5468-D32C-72B367CA6954}"/>
              </a:ext>
            </a:extLst>
          </p:cNvPr>
          <p:cNvSpPr/>
          <p:nvPr/>
        </p:nvSpPr>
        <p:spPr>
          <a:xfrm>
            <a:off x="3419607" y="1388040"/>
            <a:ext cx="2470829" cy="10042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A18522-54DA-C770-2286-F829ED70DEDA}"/>
              </a:ext>
            </a:extLst>
          </p:cNvPr>
          <p:cNvSpPr/>
          <p:nvPr/>
        </p:nvSpPr>
        <p:spPr>
          <a:xfrm>
            <a:off x="3419608" y="3842159"/>
            <a:ext cx="431956" cy="452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25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D8642E-BF03-0981-8FDC-FAE5A2480C7D}"/>
              </a:ext>
            </a:extLst>
          </p:cNvPr>
          <p:cNvSpPr txBox="1"/>
          <p:nvPr/>
        </p:nvSpPr>
        <p:spPr>
          <a:xfrm>
            <a:off x="1039092" y="1413164"/>
            <a:ext cx="106215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000000"/>
                </a:solidFill>
                <a:effectLst/>
              </a:rPr>
              <a:t>4. I'm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meet/meeting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Sam at the water park tomorrow.</a:t>
            </a:r>
          </a:p>
          <a:p>
            <a:endParaRPr lang="en-US" sz="3600" i="0" dirty="0">
              <a:solidFill>
                <a:srgbClr val="000000"/>
              </a:solidFill>
              <a:effectLst/>
            </a:endParaRPr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>5.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Is/Are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you going shopping this evening?</a:t>
            </a:r>
          </a:p>
          <a:p>
            <a:br>
              <a:rPr lang="en-US" sz="3600" i="0" dirty="0">
                <a:solidFill>
                  <a:srgbClr val="000000"/>
                </a:solidFill>
                <a:effectLst/>
              </a:rPr>
            </a:br>
            <a:r>
              <a:rPr lang="en-US" sz="3600" i="0" dirty="0">
                <a:solidFill>
                  <a:srgbClr val="000000"/>
                </a:solidFill>
                <a:effectLst/>
              </a:rPr>
              <a:t>6. We're meeting at th</a:t>
            </a:r>
            <a:r>
              <a:rPr lang="en-US" sz="3600" dirty="0">
                <a:solidFill>
                  <a:srgbClr val="000000"/>
                </a:solidFill>
              </a:rPr>
              <a:t>e theater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next/opposite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the restaurant on Wednesday at 6 p.m.</a:t>
            </a:r>
            <a:endParaRPr lang="vi-VN" sz="3600" dirty="0"/>
          </a:p>
        </p:txBody>
      </p:sp>
      <p:sp>
        <p:nvSpPr>
          <p:cNvPr id="2" name="Rectangle 1"/>
          <p:cNvSpPr/>
          <p:nvPr/>
        </p:nvSpPr>
        <p:spPr>
          <a:xfrm>
            <a:off x="2277235" y="386343"/>
            <a:ext cx="97038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</a:rPr>
              <a:t>b. Circle </a:t>
            </a:r>
            <a:r>
              <a:rPr lang="en-US" sz="3600" i="1" dirty="0">
                <a:solidFill>
                  <a:srgbClr val="00B0F0"/>
                </a:solidFill>
              </a:rPr>
              <a:t>the correct words.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A85EB3-3372-B662-5488-763F0F18A469}"/>
              </a:ext>
            </a:extLst>
          </p:cNvPr>
          <p:cNvSpPr/>
          <p:nvPr/>
        </p:nvSpPr>
        <p:spPr>
          <a:xfrm>
            <a:off x="1979361" y="2576009"/>
            <a:ext cx="819257" cy="5712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F20F184-C010-5468-D32C-72B367CA6954}"/>
              </a:ext>
            </a:extLst>
          </p:cNvPr>
          <p:cNvSpPr/>
          <p:nvPr/>
        </p:nvSpPr>
        <p:spPr>
          <a:xfrm>
            <a:off x="3404674" y="1450274"/>
            <a:ext cx="1539466" cy="729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A18522-54DA-C770-2286-F829ED70DEDA}"/>
              </a:ext>
            </a:extLst>
          </p:cNvPr>
          <p:cNvSpPr/>
          <p:nvPr/>
        </p:nvSpPr>
        <p:spPr>
          <a:xfrm>
            <a:off x="7989210" y="3590581"/>
            <a:ext cx="1728948" cy="7687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59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071"/>
            <a:ext cx="6034785" cy="40197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34785" y="1358071"/>
            <a:ext cx="655237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+mj-lt"/>
              </a:rPr>
              <a:t>1. When/Jane/go/ice rink/?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2. What/Becky/do/Tuesday/?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3. When/Gary and Edward/play/soccer/?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4. When/Kevin/go/fair/?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5. What/Gary/do/Wednesday/?</a:t>
            </a:r>
            <a:r>
              <a:rPr lang="en-US" sz="2800">
                <a:latin typeface="+mj-lt"/>
              </a:rPr>
              <a:t> </a:t>
            </a:r>
            <a:br>
              <a:rPr lang="en-US"/>
            </a:b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8CCEC3-AA5A-9ECF-3D58-5B2D3860EE6F}"/>
              </a:ext>
            </a:extLst>
          </p:cNvPr>
          <p:cNvGrpSpPr/>
          <p:nvPr/>
        </p:nvGrpSpPr>
        <p:grpSpPr>
          <a:xfrm>
            <a:off x="449967" y="844227"/>
            <a:ext cx="10166670" cy="4979028"/>
            <a:chOff x="560803" y="1132636"/>
            <a:chExt cx="10166670" cy="49790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32D646-8131-B8DC-9485-F685AD646FD1}"/>
                </a:ext>
              </a:extLst>
            </p:cNvPr>
            <p:cNvSpPr/>
            <p:nvPr/>
          </p:nvSpPr>
          <p:spPr>
            <a:xfrm>
              <a:off x="560803" y="5642517"/>
              <a:ext cx="5535197" cy="469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AF48B9-19DD-7C18-1F6B-9666DCADDB95}"/>
                </a:ext>
              </a:extLst>
            </p:cNvPr>
            <p:cNvSpPr/>
            <p:nvPr/>
          </p:nvSpPr>
          <p:spPr>
            <a:xfrm>
              <a:off x="560803" y="1132636"/>
              <a:ext cx="10166670" cy="513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Rectangle 1"/>
          <p:cNvSpPr/>
          <p:nvPr/>
        </p:nvSpPr>
        <p:spPr>
          <a:xfrm>
            <a:off x="2318799" y="332686"/>
            <a:ext cx="90696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c. Write</a:t>
            </a:r>
            <a:r>
              <a:rPr lang="en-US" sz="3600" i="1" dirty="0">
                <a:solidFill>
                  <a:srgbClr val="FF0000"/>
                </a:solidFill>
              </a:rPr>
              <a:t>, then answer the questions.</a:t>
            </a:r>
          </a:p>
        </p:txBody>
      </p:sp>
      <p:sp>
        <p:nvSpPr>
          <p:cNvPr id="9" name="Rectangle 8"/>
          <p:cNvSpPr/>
          <p:nvPr/>
        </p:nvSpPr>
        <p:spPr>
          <a:xfrm>
            <a:off x="5985164" y="4137387"/>
            <a:ext cx="9254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There are 5.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34785" y="3615541"/>
            <a:ext cx="6552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+mj-lt"/>
              </a:rPr>
              <a:t>How many questions are there?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09975" y="5331017"/>
            <a:ext cx="9254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Write and answer the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34785" y="4734202"/>
            <a:ext cx="6552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+mj-lt"/>
              </a:rPr>
              <a:t>What are you going to do?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7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9966" y="1169695"/>
            <a:ext cx="98578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>1. When/Jane/go/ice rink/?</a:t>
            </a:r>
          </a:p>
          <a:p>
            <a:br>
              <a:rPr lang="en-US" sz="3600">
                <a:solidFill>
                  <a:srgbClr val="000000"/>
                </a:solidFill>
                <a:latin typeface="+mj-lt"/>
              </a:rPr>
            </a:b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2. What/Becky/do/Tuesday/?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br>
              <a:rPr lang="en-US" sz="3600">
                <a:solidFill>
                  <a:srgbClr val="000000"/>
                </a:solidFill>
                <a:latin typeface="+mj-lt"/>
              </a:rPr>
            </a:br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>3. When/Gary and Edward/play/soccer/?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br>
              <a:rPr lang="en-US" sz="3600">
                <a:solidFill>
                  <a:srgbClr val="000000"/>
                </a:solidFill>
                <a:latin typeface="+mj-lt"/>
              </a:rPr>
            </a:br>
            <a:br>
              <a:rPr lang="en-US" sz="3600"/>
            </a:br>
            <a:endParaRPr lang="en-US" sz="36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8CCEC3-AA5A-9ECF-3D58-5B2D3860EE6F}"/>
              </a:ext>
            </a:extLst>
          </p:cNvPr>
          <p:cNvGrpSpPr/>
          <p:nvPr/>
        </p:nvGrpSpPr>
        <p:grpSpPr>
          <a:xfrm>
            <a:off x="449966" y="655851"/>
            <a:ext cx="10166670" cy="4979028"/>
            <a:chOff x="560803" y="1132636"/>
            <a:chExt cx="10166670" cy="49790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32D646-8131-B8DC-9485-F685AD646FD1}"/>
                </a:ext>
              </a:extLst>
            </p:cNvPr>
            <p:cNvSpPr/>
            <p:nvPr/>
          </p:nvSpPr>
          <p:spPr>
            <a:xfrm>
              <a:off x="560803" y="5642517"/>
              <a:ext cx="5535197" cy="469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AF48B9-19DD-7C18-1F6B-9666DCADDB95}"/>
                </a:ext>
              </a:extLst>
            </p:cNvPr>
            <p:cNvSpPr/>
            <p:nvPr/>
          </p:nvSpPr>
          <p:spPr>
            <a:xfrm>
              <a:off x="560803" y="1132636"/>
              <a:ext cx="10166670" cy="513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Rectangle 1"/>
          <p:cNvSpPr/>
          <p:nvPr/>
        </p:nvSpPr>
        <p:spPr>
          <a:xfrm>
            <a:off x="2318799" y="332686"/>
            <a:ext cx="90696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</a:rPr>
              <a:t>c. Write</a:t>
            </a:r>
            <a:r>
              <a:rPr lang="en-US" sz="3600" i="1" dirty="0">
                <a:solidFill>
                  <a:srgbClr val="00B0F0"/>
                </a:solidFill>
              </a:rPr>
              <a:t>, then answer the questions.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104B7A-2464-F098-3D2C-8A5F5EB3B845}"/>
              </a:ext>
            </a:extLst>
          </p:cNvPr>
          <p:cNvSpPr txBox="1"/>
          <p:nvPr/>
        </p:nvSpPr>
        <p:spPr>
          <a:xfrm>
            <a:off x="595744" y="3357742"/>
            <a:ext cx="63724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What is Becky doing on Tuesday?</a:t>
            </a:r>
          </a:p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She is watching a </a:t>
            </a:r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movie.</a:t>
            </a:r>
          </a:p>
          <a:p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744" y="1667804"/>
            <a:ext cx="92548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When is Jane going to the ice rink?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r>
              <a:rPr lang="en-US" sz="3600">
                <a:solidFill>
                  <a:srgbClr val="FF0000"/>
                </a:solidFill>
                <a:latin typeface="+mj-lt"/>
              </a:rPr>
              <a:t>She is going to the ice rink on Thursday. 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FAE9F-F80D-FFC5-84D9-CEBE495E7B8C}"/>
              </a:ext>
            </a:extLst>
          </p:cNvPr>
          <p:cNvSpPr txBox="1"/>
          <p:nvPr/>
        </p:nvSpPr>
        <p:spPr>
          <a:xfrm>
            <a:off x="595744" y="5046362"/>
            <a:ext cx="82844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When are Gary and Edward playing soccer?</a:t>
            </a:r>
          </a:p>
          <a:p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They are playing soccer on Friday.</a:t>
            </a:r>
            <a:endParaRPr lang="vi-VN" sz="3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9025" y="332686"/>
            <a:ext cx="65523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4. When/Kevin/go/fair/?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endParaRPr lang="en-US" sz="3600" dirty="0">
              <a:solidFill>
                <a:srgbClr val="000000"/>
              </a:solidFill>
              <a:latin typeface="+mj-lt"/>
            </a:endParaRPr>
          </a:p>
          <a:p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endParaRPr lang="en-US" sz="3600" dirty="0">
              <a:solidFill>
                <a:srgbClr val="000000"/>
              </a:solidFill>
              <a:latin typeface="+mj-lt"/>
            </a:endParaRPr>
          </a:p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5. What/Gary/do/Wednesday/?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8CCEC3-AA5A-9ECF-3D58-5B2D3860EE6F}"/>
              </a:ext>
            </a:extLst>
          </p:cNvPr>
          <p:cNvGrpSpPr/>
          <p:nvPr/>
        </p:nvGrpSpPr>
        <p:grpSpPr>
          <a:xfrm>
            <a:off x="449967" y="844227"/>
            <a:ext cx="10166670" cy="4979028"/>
            <a:chOff x="560803" y="1132636"/>
            <a:chExt cx="10166670" cy="49790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32D646-8131-B8DC-9485-F685AD646FD1}"/>
                </a:ext>
              </a:extLst>
            </p:cNvPr>
            <p:cNvSpPr/>
            <p:nvPr/>
          </p:nvSpPr>
          <p:spPr>
            <a:xfrm>
              <a:off x="560803" y="5642517"/>
              <a:ext cx="5535197" cy="469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AF48B9-19DD-7C18-1F6B-9666DCADDB95}"/>
                </a:ext>
              </a:extLst>
            </p:cNvPr>
            <p:cNvSpPr/>
            <p:nvPr/>
          </p:nvSpPr>
          <p:spPr>
            <a:xfrm>
              <a:off x="560803" y="1132636"/>
              <a:ext cx="10166670" cy="513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Rectangle 1"/>
          <p:cNvSpPr/>
          <p:nvPr/>
        </p:nvSpPr>
        <p:spPr>
          <a:xfrm>
            <a:off x="2318799" y="332686"/>
            <a:ext cx="90696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</a:rPr>
              <a:t>c. Write</a:t>
            </a:r>
            <a:r>
              <a:rPr lang="en-US" sz="3600" i="1" dirty="0">
                <a:solidFill>
                  <a:srgbClr val="00B0F0"/>
                </a:solidFill>
              </a:rPr>
              <a:t>, then answer the questions.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669025" y="2077289"/>
            <a:ext cx="6656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When is Kevin going to the fair?</a:t>
            </a:r>
          </a:p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He is going to the fair on Thursday.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263F9-5C33-44A7-B825-2E33C7E089C3}"/>
              </a:ext>
            </a:extLst>
          </p:cNvPr>
          <p:cNvSpPr txBox="1"/>
          <p:nvPr/>
        </p:nvSpPr>
        <p:spPr>
          <a:xfrm>
            <a:off x="669025" y="4256836"/>
            <a:ext cx="68303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What is Gary doing on Wednesday?</a:t>
            </a:r>
          </a:p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He is going to the market.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7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953" y="386799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53" y="946454"/>
            <a:ext cx="11733956" cy="51653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0729" y="2770909"/>
            <a:ext cx="6960216" cy="285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1165" y="2770909"/>
            <a:ext cx="793865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000000"/>
                </a:solidFill>
                <a:latin typeface="+mj-lt"/>
              </a:rPr>
              <a:t>1. The café is ________ the ice rink.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2. The theater is </a:t>
            </a:r>
            <a:r>
              <a:rPr lang="en-US" sz="3000">
                <a:solidFill>
                  <a:srgbClr val="000000"/>
                </a:solidFill>
              </a:rPr>
              <a:t>________ 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the café.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3. The market is </a:t>
            </a:r>
            <a:r>
              <a:rPr lang="en-US" sz="3000">
                <a:solidFill>
                  <a:srgbClr val="000000"/>
                </a:solidFill>
              </a:rPr>
              <a:t>________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 the ice rink.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4. The ice rink is </a:t>
            </a:r>
            <a:r>
              <a:rPr lang="en-US" sz="3000">
                <a:solidFill>
                  <a:srgbClr val="000000"/>
                </a:solidFill>
              </a:rPr>
              <a:t>_________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 the water park.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5. The sports center is </a:t>
            </a:r>
            <a:r>
              <a:rPr lang="en-US" sz="3000">
                <a:solidFill>
                  <a:srgbClr val="000000"/>
                </a:solidFill>
              </a:rPr>
              <a:t>________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 the market.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6. The ice rink is </a:t>
            </a:r>
            <a:r>
              <a:rPr lang="en-US" sz="3000">
                <a:solidFill>
                  <a:srgbClr val="000000"/>
                </a:solidFill>
              </a:rPr>
              <a:t>________ 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the market.</a:t>
            </a:r>
            <a:r>
              <a:rPr lang="en-US" sz="3000">
                <a:latin typeface="+mj-lt"/>
              </a:rPr>
              <a:t> </a:t>
            </a:r>
            <a:br>
              <a:rPr lang="en-US" sz="2600">
                <a:latin typeface="+mj-lt"/>
              </a:rPr>
            </a:br>
            <a:endParaRPr lang="en-US" sz="26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2881310" y="2770909"/>
            <a:ext cx="1549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opposite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287650" y="3252106"/>
            <a:ext cx="12715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behind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338217" y="5060391"/>
            <a:ext cx="12822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next to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244817" y="4152422"/>
            <a:ext cx="17441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in front of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4268223" y="4571998"/>
            <a:ext cx="1549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opposite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366949" y="3709089"/>
            <a:ext cx="12822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next to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4037" y="247272"/>
            <a:ext cx="123166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  <a:latin typeface="+mj-lt"/>
              </a:rPr>
              <a:t>Write sentences using Present Continuous and the </a:t>
            </a:r>
          </a:p>
          <a:p>
            <a:r>
              <a:rPr lang="en-US" sz="3600" i="1" dirty="0">
                <a:solidFill>
                  <a:srgbClr val="00B0F0"/>
                </a:solidFill>
                <a:latin typeface="+mj-lt"/>
              </a:rPr>
              <a:t>prompts.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77091" y="1440485"/>
            <a:ext cx="1191490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1. My brother/play/soccer/next Saturday.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2. She/have/party/the weekend.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3. We/going/swimming/Sunday?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4. I/go shopping/friends/shopping mall/tonight.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953" y="386799"/>
            <a:ext cx="1569800" cy="656189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7091" y="4159709"/>
            <a:ext cx="8982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Are we going swimming on Sunday?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091" y="3064260"/>
            <a:ext cx="8982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She is having a party at the weekend. </a:t>
            </a:r>
            <a:br>
              <a:rPr lang="en-US" sz="3600" dirty="0">
                <a:solidFill>
                  <a:srgbClr val="FF0000"/>
                </a:solidFill>
                <a:latin typeface="+mj-lt"/>
              </a:rPr>
            </a:b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916" y="1979717"/>
            <a:ext cx="8982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My brother is playing soccer next Saturday. </a:t>
            </a:r>
            <a:br>
              <a:rPr lang="en-US" sz="3600" dirty="0">
                <a:solidFill>
                  <a:srgbClr val="FF0000"/>
                </a:solidFill>
                <a:latin typeface="+mj-lt"/>
              </a:rPr>
            </a:b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090" y="5244252"/>
            <a:ext cx="11914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I am going shopping with my friends at the shopping mall tonight.</a:t>
            </a:r>
          </a:p>
        </p:txBody>
      </p:sp>
    </p:spTree>
    <p:extLst>
      <p:ext uri="{BB962C8B-B14F-4D97-AF65-F5344CB8AC3E}">
        <p14:creationId xmlns:p14="http://schemas.microsoft.com/office/powerpoint/2010/main" val="250400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10"/>
            <a:ext cx="9305336" cy="60575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144758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4495"/>
            <a:ext cx="9492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d. In pairs: Make a plan to go out with your friend.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4" y="331203"/>
            <a:ext cx="2001320" cy="121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2" y="1455499"/>
            <a:ext cx="5882357" cy="1409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480" y="2443174"/>
            <a:ext cx="1432647" cy="57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028" y="1455500"/>
            <a:ext cx="6090975" cy="1553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61" y="2920886"/>
            <a:ext cx="6205625" cy="1590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528" y="3062078"/>
            <a:ext cx="3698955" cy="14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5026" y="817109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682" y="2199525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115026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97" y="3563469"/>
            <a:ext cx="3034337" cy="618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459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6" y="1987654"/>
            <a:ext cx="9334223" cy="410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37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6909" y="2133599"/>
            <a:ext cx="104878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What do you like doing in your free time? </a:t>
            </a:r>
          </a:p>
          <a:p>
            <a:r>
              <a:rPr lang="en-US" sz="3600" i="1">
                <a:solidFill>
                  <a:srgbClr val="0070C0"/>
                </a:solidFill>
              </a:rPr>
              <a:t>Why do you like doing it?</a:t>
            </a:r>
            <a:br>
              <a:rPr lang="en-US" sz="3600" i="1">
                <a:solidFill>
                  <a:srgbClr val="0070C0"/>
                </a:solidFill>
              </a:rPr>
            </a:br>
            <a:r>
              <a:rPr lang="en-US" sz="3600" i="1">
                <a:solidFill>
                  <a:srgbClr val="0070C0"/>
                </a:solidFill>
              </a:rPr>
              <a:t>Write 60 to 80 words.</a:t>
            </a:r>
            <a:br>
              <a:rPr lang="en-US"/>
            </a:b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8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458"/>
            <a:ext cx="8750383" cy="61353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75994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383" y="1408799"/>
            <a:ext cx="11740654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the Present Continuous tense to talk about future plans.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Prepositions of place: </a:t>
            </a:r>
            <a:r>
              <a:rPr lang="en-US" sz="3600" dirty="0">
                <a:solidFill>
                  <a:srgbClr val="0070C0"/>
                </a:solidFill>
              </a:rPr>
              <a:t>in front of, behind, next to, opposite, on, under, …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and write about what you like doing in your free time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and why you like doing it.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9811" y="3950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319" y="26125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588" y="1184586"/>
            <a:ext cx="11898823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2 sentences, using the Present Continuous tense to talk about your future plans.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2 sentences, using prepositions of place.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i="1" dirty="0">
                <a:solidFill>
                  <a:srgbClr val="0070C0"/>
                </a:solidFill>
              </a:rPr>
              <a:t>Notebook (page 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Prepare: Lesson 2 – Pronunciation and Speaking (page 9 –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talk about future plans.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use the Present Continuous tense and prepositions of place correctly.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write and answer questions about next week’s plan.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515" y="597994"/>
            <a:ext cx="8615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Times New Roman" panose="02020603050405020304" pitchFamily="18" charset="0"/>
              </a:rPr>
              <a:t>Review: Prepositions of place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668780" y="1521324"/>
            <a:ext cx="9121140" cy="4285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0300" y="3555864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1. </a:t>
            </a:r>
            <a:r>
              <a:rPr lang="en-US" sz="2800" b="1" dirty="0">
                <a:solidFill>
                  <a:srgbClr val="FF0000"/>
                </a:solidFill>
              </a:rPr>
              <a:t>behind                      </a:t>
            </a:r>
            <a:r>
              <a:rPr lang="en-US" sz="2800" b="1" dirty="0"/>
              <a:t>2.</a:t>
            </a:r>
            <a:r>
              <a:rPr lang="en-US" sz="2800" b="1" dirty="0">
                <a:solidFill>
                  <a:srgbClr val="FF0000"/>
                </a:solidFill>
              </a:rPr>
              <a:t> under                      </a:t>
            </a:r>
            <a:r>
              <a:rPr lang="en-US" sz="2800" b="1" dirty="0"/>
              <a:t>3.</a:t>
            </a:r>
            <a:r>
              <a:rPr lang="en-US" sz="2800" b="1" dirty="0">
                <a:solidFill>
                  <a:srgbClr val="FF0000"/>
                </a:solidFill>
              </a:rPr>
              <a:t> 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9820" y="5697084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4. </a:t>
            </a:r>
            <a:r>
              <a:rPr lang="en-US" sz="2800" b="1" dirty="0">
                <a:solidFill>
                  <a:srgbClr val="FF0000"/>
                </a:solidFill>
              </a:rPr>
              <a:t>near                     </a:t>
            </a:r>
            <a:r>
              <a:rPr lang="en-US" sz="2800" b="1" dirty="0"/>
              <a:t>5. </a:t>
            </a:r>
            <a:r>
              <a:rPr lang="en-US" sz="2800" b="1" dirty="0">
                <a:solidFill>
                  <a:srgbClr val="FF0000"/>
                </a:solidFill>
              </a:rPr>
              <a:t>in front of                 </a:t>
            </a:r>
            <a:r>
              <a:rPr lang="en-US" sz="2800" b="1" dirty="0"/>
              <a:t>6. </a:t>
            </a:r>
            <a:r>
              <a:rPr lang="en-US" sz="2800" b="1" dirty="0">
                <a:solidFill>
                  <a:srgbClr val="FF0000"/>
                </a:solidFill>
              </a:rPr>
              <a:t>next to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6988" y="3625412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48083" y="3663882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52335" y="3694960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96988" y="5766632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91779" y="5786536"/>
            <a:ext cx="1626198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774206" y="5786536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99" y="61837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75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74" y="426365"/>
            <a:ext cx="10557162" cy="5851684"/>
          </a:xfrm>
          <a:prstGeom prst="rect">
            <a:avLst/>
          </a:prstGeom>
        </p:spPr>
      </p:pic>
      <p:pic>
        <p:nvPicPr>
          <p:cNvPr id="5" name="CD1-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01" end="1425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88" y="1123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AE2F29-8FB3-F195-2A28-569B9519D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2" y="390679"/>
            <a:ext cx="6007298" cy="1415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5DFBDC-850A-81B4-BD39-046D0DA5C426}"/>
              </a:ext>
            </a:extLst>
          </p:cNvPr>
          <p:cNvSpPr txBox="1"/>
          <p:nvPr/>
        </p:nvSpPr>
        <p:spPr>
          <a:xfrm>
            <a:off x="2607448" y="2207941"/>
            <a:ext cx="68973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57200"/>
            <a:r>
              <a:rPr lang="en-US" sz="3600" b="1" i="1" dirty="0">
                <a:effectLst/>
                <a:latin typeface="+mj-lt"/>
                <a:ea typeface="Times New Roman" panose="02020603050405020304" pitchFamily="18" charset="0"/>
              </a:rPr>
              <a:t>Form: </a:t>
            </a:r>
            <a:endParaRPr lang="en-US" sz="3600" b="1" dirty="0">
              <a:latin typeface="+mj-lt"/>
              <a:ea typeface="Times New Roman" panose="02020603050405020304" pitchFamily="18" charset="0"/>
            </a:endParaRPr>
          </a:p>
          <a:p>
            <a:pPr indent="457200"/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(+) S + am / is / are + V-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ing</a:t>
            </a:r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…</a:t>
            </a:r>
            <a:endParaRPr lang="vi-VN" sz="36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   (-) S + am / is / are + not + …</a:t>
            </a:r>
            <a:endParaRPr lang="vi-VN" sz="36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   (?) Am / Is / Are + S + V-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ing</a:t>
            </a:r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…</a:t>
            </a:r>
            <a:endParaRPr lang="vi-VN" sz="36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en-US" sz="3600" b="1" i="1" dirty="0">
                <a:effectLst/>
                <a:latin typeface="+mj-lt"/>
                <a:ea typeface="Times New Roman" panose="02020603050405020304" pitchFamily="18" charset="0"/>
              </a:rPr>
              <a:t>    Usage:</a:t>
            </a:r>
            <a:r>
              <a:rPr lang="en-US" sz="36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to talk about future plans</a:t>
            </a:r>
            <a:r>
              <a:rPr lang="en-US" sz="3600" i="1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0874"/>
            <a:ext cx="12202914" cy="23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5440</TotalTime>
  <Words>878</Words>
  <Application>Microsoft Office PowerPoint</Application>
  <PresentationFormat>Widescreen</PresentationFormat>
  <Paragraphs>99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223</cp:revision>
  <dcterms:created xsi:type="dcterms:W3CDTF">2020-12-08T03:17:05Z</dcterms:created>
  <dcterms:modified xsi:type="dcterms:W3CDTF">2023-07-27T05:11:08Z</dcterms:modified>
</cp:coreProperties>
</file>