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45" r:id="rId3"/>
    <p:sldId id="324" r:id="rId4"/>
    <p:sldId id="316" r:id="rId5"/>
    <p:sldId id="371" r:id="rId6"/>
    <p:sldId id="372" r:id="rId7"/>
    <p:sldId id="373" r:id="rId8"/>
    <p:sldId id="375" r:id="rId9"/>
    <p:sldId id="376" r:id="rId10"/>
    <p:sldId id="359" r:id="rId11"/>
    <p:sldId id="360" r:id="rId12"/>
    <p:sldId id="361" r:id="rId13"/>
    <p:sldId id="362" r:id="rId14"/>
    <p:sldId id="336" r:id="rId15"/>
    <p:sldId id="356" r:id="rId16"/>
    <p:sldId id="311" r:id="rId17"/>
    <p:sldId id="355" r:id="rId18"/>
    <p:sldId id="310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Offensive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causing someone to feel upset and angry, often because of being rude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6840" y="2771761"/>
            <a:ext cx="1866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əˈfen.sɪv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3" name="offensive">
            <a:hlinkClick r:id="" action="ppaction://media"/>
            <a:extLst>
              <a:ext uri="{FF2B5EF4-FFF2-40B4-BE49-F238E27FC236}">
                <a16:creationId xmlns:a16="http://schemas.microsoft.com/office/drawing/2014/main" id="{45F2C7A0-7CF4-4562-AF25-706AA5E6A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0" y="3575565"/>
            <a:ext cx="487363" cy="48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46E1D-D1F7-45E4-9258-22DA56E045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6" t="1242"/>
          <a:stretch/>
        </p:blipFill>
        <p:spPr>
          <a:xfrm>
            <a:off x="6573282" y="1060315"/>
            <a:ext cx="5618718" cy="52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Ashamed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feeling guilty or embarrassed about something you have done or about a quality in your character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6710" y="2771761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əˈʃeɪmd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4" name="ashamed">
            <a:hlinkClick r:id="" action="ppaction://media"/>
            <a:extLst>
              <a:ext uri="{FF2B5EF4-FFF2-40B4-BE49-F238E27FC236}">
                <a16:creationId xmlns:a16="http://schemas.microsoft.com/office/drawing/2014/main" id="{9B46B7BE-8BC1-4E95-BF92-A21FB5E04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0" y="3575565"/>
            <a:ext cx="487363" cy="487363"/>
          </a:xfrm>
          <a:prstGeom prst="rect">
            <a:avLst/>
          </a:prstGeom>
        </p:spPr>
      </p:pic>
      <p:pic>
        <p:nvPicPr>
          <p:cNvPr id="2050" name="Picture 2" descr="Premium Vector | Ashamed or disappointed man covering his face, flat vector  illustration isolated.">
            <a:extLst>
              <a:ext uri="{FF2B5EF4-FFF2-40B4-BE49-F238E27FC236}">
                <a16:creationId xmlns:a16="http://schemas.microsoft.com/office/drawing/2014/main" id="{7D8928DF-B0ED-493E-95FB-32514D1B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2" y="837921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Physical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relating to things you can see or touch, or relating to the laws of nature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9040" y="2771761"/>
            <a:ext cx="172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fɪz.ɪ.kəl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3" name="physical">
            <a:hlinkClick r:id="" action="ppaction://media"/>
            <a:extLst>
              <a:ext uri="{FF2B5EF4-FFF2-40B4-BE49-F238E27FC236}">
                <a16:creationId xmlns:a16="http://schemas.microsoft.com/office/drawing/2014/main" id="{30867437-8DB9-476D-B702-8D418D3AE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575565"/>
            <a:ext cx="487363" cy="487363"/>
          </a:xfrm>
          <a:prstGeom prst="rect">
            <a:avLst/>
          </a:prstGeom>
        </p:spPr>
      </p:pic>
      <p:pic>
        <p:nvPicPr>
          <p:cNvPr id="5122" name="Picture 2" descr="Physical Wellness Toolkit | National Institutes of Health (NIH)">
            <a:extLst>
              <a:ext uri="{FF2B5EF4-FFF2-40B4-BE49-F238E27FC236}">
                <a16:creationId xmlns:a16="http://schemas.microsoft.com/office/drawing/2014/main" id="{FB47E01F-3AF9-42B4-A8DE-BD6F0FDD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60" y="1806100"/>
            <a:ext cx="4265477" cy="402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1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Cyberbullying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343512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activity of using the internet to harm or frighten another person, especially by sending them unpleasant messages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5734" y="2771761"/>
            <a:ext cx="2688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saɪ.bəˌbʊl.i.ɪŋ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4" name="cyberbullying">
            <a:hlinkClick r:id="" action="ppaction://media"/>
            <a:extLst>
              <a:ext uri="{FF2B5EF4-FFF2-40B4-BE49-F238E27FC236}">
                <a16:creationId xmlns:a16="http://schemas.microsoft.com/office/drawing/2014/main" id="{DCF90810-F149-4CFE-A4C1-CC9209558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4516" y="3575565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257B66-0CD2-4D7F-B1E5-7970B7E08A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9" t="12558" r="877" b="10578"/>
          <a:stretch/>
        </p:blipFill>
        <p:spPr>
          <a:xfrm>
            <a:off x="6838545" y="1816735"/>
            <a:ext cx="4941652" cy="322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55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38909"/>
              </p:ext>
            </p:extLst>
          </p:nvPr>
        </p:nvGraphicFramePr>
        <p:xfrm>
          <a:off x="772886" y="1223136"/>
          <a:ext cx="10646229" cy="52652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Form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Pronunciation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Meaning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 Offensive (adj)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/</a:t>
                      </a:r>
                      <a:r>
                        <a:rPr lang="en-US" sz="2200" dirty="0" err="1">
                          <a:effectLst/>
                        </a:rPr>
                        <a:t>əˈfen.sɪv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causing someone to feel upset and angry, often because of being rude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9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2. Ashamed (adj)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</a:t>
                      </a:r>
                      <a:r>
                        <a:rPr lang="en-US" sz="2200" dirty="0" err="1">
                          <a:effectLst/>
                        </a:rPr>
                        <a:t>əˈʃeɪmd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feeling guilty or embarrassed about something you have done or about a quality in your character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3. Physical (adj)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fɪz.ɪ.kəl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relating to things you can see or touch, or relating to the laws of nature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97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4. Cyberbullying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saɪ.bəˌbʊl.i.ɪŋ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activity of using the internet to harm or frighten another person, especially by sending them unpleasant messages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F6711-017F-475A-9C18-0E81E9FF0890}"/>
              </a:ext>
            </a:extLst>
          </p:cNvPr>
          <p:cNvSpPr txBox="1"/>
          <p:nvPr/>
        </p:nvSpPr>
        <p:spPr>
          <a:xfrm>
            <a:off x="1505840" y="1108260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Choose the word or phrase with the closest meaning to the underlined 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B2F8D-4277-49A8-9467-B97C3178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40" y="2488755"/>
            <a:ext cx="9967824" cy="27434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4A16359-39B8-4A83-B729-FDEC4897A7E6}"/>
              </a:ext>
            </a:extLst>
          </p:cNvPr>
          <p:cNvSpPr/>
          <p:nvPr/>
        </p:nvSpPr>
        <p:spPr>
          <a:xfrm>
            <a:off x="7286017" y="2947481"/>
            <a:ext cx="398834" cy="3793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E6DBB2-CE87-46C9-8676-E18F252C2487}"/>
              </a:ext>
            </a:extLst>
          </p:cNvPr>
          <p:cNvSpPr/>
          <p:nvPr/>
        </p:nvSpPr>
        <p:spPr>
          <a:xfrm>
            <a:off x="7286017" y="3895284"/>
            <a:ext cx="398834" cy="3793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DAC37B-0EC9-41CA-9E87-25A0AA95F25B}"/>
              </a:ext>
            </a:extLst>
          </p:cNvPr>
          <p:cNvSpPr/>
          <p:nvPr/>
        </p:nvSpPr>
        <p:spPr>
          <a:xfrm>
            <a:off x="7286017" y="4840333"/>
            <a:ext cx="398834" cy="3793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5840" y="1108260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a conversation between two students and match the pictures with the type of bullying.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1707E-E3D9-40AC-A058-128D3D588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9"/>
          <a:stretch/>
        </p:blipFill>
        <p:spPr>
          <a:xfrm>
            <a:off x="729791" y="1709827"/>
            <a:ext cx="799105" cy="640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5FD507-9AF0-4DC7-9D22-9923B90C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7" y="2799388"/>
            <a:ext cx="6053522" cy="3656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84CB3-7478-4418-B45C-A4EB11BD3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34" y="2884251"/>
            <a:ext cx="5901666" cy="34871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D7A0BA-FBD6-4008-B518-74564FDA0CD3}"/>
              </a:ext>
            </a:extLst>
          </p:cNvPr>
          <p:cNvSpPr txBox="1"/>
          <p:nvPr/>
        </p:nvSpPr>
        <p:spPr>
          <a:xfrm>
            <a:off x="1634247" y="5749740"/>
            <a:ext cx="301557" cy="46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33B02-C65C-4766-AAD1-1583E677482B}"/>
              </a:ext>
            </a:extLst>
          </p:cNvPr>
          <p:cNvSpPr txBox="1"/>
          <p:nvPr/>
        </p:nvSpPr>
        <p:spPr>
          <a:xfrm>
            <a:off x="10586610" y="5749739"/>
            <a:ext cx="301557" cy="46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FAAEC-092B-4F0A-865B-570F885FF0EC}"/>
              </a:ext>
            </a:extLst>
          </p:cNvPr>
          <p:cNvSpPr txBox="1"/>
          <p:nvPr/>
        </p:nvSpPr>
        <p:spPr>
          <a:xfrm>
            <a:off x="4586124" y="5749739"/>
            <a:ext cx="301557" cy="46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055D6A-7572-4288-BF09-3146116E6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6"/>
          <a:stretch/>
        </p:blipFill>
        <p:spPr>
          <a:xfrm>
            <a:off x="166384" y="2474418"/>
            <a:ext cx="11859231" cy="158386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074" name="Picture 2" descr="1,957 Cyber Bullying Stock Illustrations, Cliparts and Royalty Free Cyber  Bullying Vectors">
            <a:extLst>
              <a:ext uri="{FF2B5EF4-FFF2-40B4-BE49-F238E27FC236}">
                <a16:creationId xmlns:a16="http://schemas.microsoft.com/office/drawing/2014/main" id="{36BFAE0E-328A-44A3-ACFA-FB44F367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44" b="90000" l="10000" r="93778">
                        <a14:foregroundMark x1="61111" y1="36667" x2="75556" y2="26000"/>
                        <a14:foregroundMark x1="41556" y1="79556" x2="46000" y2="79111"/>
                        <a14:foregroundMark x1="59556" y1="26444" x2="59111" y2="26444"/>
                        <a14:foregroundMark x1="57556" y1="41778" x2="55778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74" y="3025303"/>
            <a:ext cx="4583249" cy="45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again. Circle the correct answers.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142A5-2F27-4867-A8BB-CB153DFD9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62" y="1699066"/>
            <a:ext cx="716164" cy="5928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F4D9A1-930F-4175-996C-01AA786F8F33}"/>
              </a:ext>
            </a:extLst>
          </p:cNvPr>
          <p:cNvCxnSpPr/>
          <p:nvPr/>
        </p:nvCxnSpPr>
        <p:spPr>
          <a:xfrm>
            <a:off x="4455268" y="2772383"/>
            <a:ext cx="6111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BB0EC0-9609-4DD6-8A4D-494EE2818559}"/>
              </a:ext>
            </a:extLst>
          </p:cNvPr>
          <p:cNvCxnSpPr>
            <a:cxnSpLocks/>
          </p:cNvCxnSpPr>
          <p:nvPr/>
        </p:nvCxnSpPr>
        <p:spPr>
          <a:xfrm>
            <a:off x="4531416" y="3158247"/>
            <a:ext cx="2705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FC0702-3898-43E2-B3F1-B3ED98998133}"/>
              </a:ext>
            </a:extLst>
          </p:cNvPr>
          <p:cNvCxnSpPr>
            <a:cxnSpLocks/>
          </p:cNvCxnSpPr>
          <p:nvPr/>
        </p:nvCxnSpPr>
        <p:spPr>
          <a:xfrm>
            <a:off x="7123889" y="3563566"/>
            <a:ext cx="1728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5EB2F6-6D5C-4185-BCF2-47373D478CBF}"/>
              </a:ext>
            </a:extLst>
          </p:cNvPr>
          <p:cNvCxnSpPr/>
          <p:nvPr/>
        </p:nvCxnSpPr>
        <p:spPr>
          <a:xfrm>
            <a:off x="8241000" y="3881337"/>
            <a:ext cx="6111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 and answer the questions.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39F0F-96AE-4A25-8CAF-ECD224F76FB2}"/>
              </a:ext>
            </a:extLst>
          </p:cNvPr>
          <p:cNvSpPr txBox="1"/>
          <p:nvPr/>
        </p:nvSpPr>
        <p:spPr>
          <a:xfrm>
            <a:off x="1410818" y="1675747"/>
            <a:ext cx="9221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EE4000"/>
                </a:solidFill>
                <a:latin typeface="UTMAvo-BoldItalic"/>
              </a:rPr>
              <a:t>What types of bullying have you experienced or seen happening to people around you?</a:t>
            </a:r>
            <a:endParaRPr lang="en-US" sz="3200" dirty="0"/>
          </a:p>
        </p:txBody>
      </p:sp>
      <p:pic>
        <p:nvPicPr>
          <p:cNvPr id="4098" name="Picture 2" descr="Vector Collection of Characters Being Bullied and Characters Showing  Aggression. Stock Vector - Illustration of line, bullying: 185999707">
            <a:extLst>
              <a:ext uri="{FF2B5EF4-FFF2-40B4-BE49-F238E27FC236}">
                <a16:creationId xmlns:a16="http://schemas.microsoft.com/office/drawing/2014/main" id="{2BFAF1D7-E223-4369-B074-4E16C9614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6"/>
          <a:stretch/>
        </p:blipFill>
        <p:spPr bwMode="auto">
          <a:xfrm>
            <a:off x="311285" y="2734788"/>
            <a:ext cx="11569430" cy="41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Vocabulary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 for specific information in a conversation about types of bullying, and make predictions.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LISTENING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008094" y="3763537"/>
            <a:ext cx="904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bullying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LESSON 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Social issues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3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prstClr val="black"/>
                </a:solidFill>
                <a:latin typeface="Calibri" panose="020F0502020204030204"/>
              </a:rPr>
              <a:t>Play Quiz about Peer Pressure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1: </a:t>
            </a:r>
            <a:r>
              <a:rPr lang="en-US" dirty="0">
                <a:solidFill>
                  <a:schemeClr val="tx1"/>
                </a:solidFill>
              </a:rPr>
              <a:t>Choose the word or phrase with the closest meaning to the underlined one.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a conversation between two students and match the pictures with the type of bullying.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Listen again. Circle the correct answers.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Work in groups. Discuss the following question.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LISTENING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BA841-5B94-B478-3ABD-4DE2BB99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0" y="0"/>
            <a:ext cx="1217087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577B4A-2E49-320F-24FF-C9168187F992}"/>
              </a:ext>
            </a:extLst>
          </p:cNvPr>
          <p:cNvSpPr/>
          <p:nvPr/>
        </p:nvSpPr>
        <p:spPr>
          <a:xfrm>
            <a:off x="972023" y="4846712"/>
            <a:ext cx="10165164" cy="1809446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5">
            <a:extLst>
              <a:ext uri="{FF2B5EF4-FFF2-40B4-BE49-F238E27FC236}">
                <a16:creationId xmlns:a16="http://schemas.microsoft.com/office/drawing/2014/main" id="{88D7C104-DAC2-7584-4BC5-92A6F6625BFD}"/>
              </a:ext>
            </a:extLst>
          </p:cNvPr>
          <p:cNvSpPr txBox="1"/>
          <p:nvPr/>
        </p:nvSpPr>
        <p:spPr>
          <a:xfrm>
            <a:off x="1198365" y="4702244"/>
            <a:ext cx="9832655" cy="183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Let‘s Quiz!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What do you know about Peer Pressure</a:t>
            </a:r>
            <a:endParaRPr kumimoji="0" lang="de-AT" sz="36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476534" y="666750"/>
            <a:ext cx="1123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1. A friend encourages you to try out for the basketball team. </a:t>
            </a:r>
          </a:p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This is which type of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33" name="Rechteck: abgerundete Ecken 4">
            <a:extLst>
              <a:ext uri="{FF2B5EF4-FFF2-40B4-BE49-F238E27FC236}">
                <a16:creationId xmlns:a16="http://schemas.microsoft.com/office/drawing/2014/main" id="{061E85CD-C085-78E4-8DA0-A2A127773629}"/>
              </a:ext>
            </a:extLst>
          </p:cNvPr>
          <p:cNvSpPr/>
          <p:nvPr/>
        </p:nvSpPr>
        <p:spPr>
          <a:xfrm>
            <a:off x="3385213" y="3210308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peer pressure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hteck: abgerundete Ecken 8">
            <a:extLst>
              <a:ext uri="{FF2B5EF4-FFF2-40B4-BE49-F238E27FC236}">
                <a16:creationId xmlns:a16="http://schemas.microsoft.com/office/drawing/2014/main" id="{F56C1EEA-FC89-68BB-14F3-ED198BD42E30}"/>
              </a:ext>
            </a:extLst>
          </p:cNvPr>
          <p:cNvSpPr/>
          <p:nvPr/>
        </p:nvSpPr>
        <p:spPr>
          <a:xfrm>
            <a:off x="3385213" y="42934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 peer pressure</a:t>
            </a:r>
          </a:p>
        </p:txBody>
      </p:sp>
      <p:sp>
        <p:nvSpPr>
          <p:cNvPr id="36" name="Ellipse 11">
            <a:extLst>
              <a:ext uri="{FF2B5EF4-FFF2-40B4-BE49-F238E27FC236}">
                <a16:creationId xmlns:a16="http://schemas.microsoft.com/office/drawing/2014/main" id="{0EFAB9AF-2210-13BC-6F36-DBDAF4805F42}"/>
              </a:ext>
            </a:extLst>
          </p:cNvPr>
          <p:cNvSpPr/>
          <p:nvPr/>
        </p:nvSpPr>
        <p:spPr>
          <a:xfrm>
            <a:off x="2378738" y="3254331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feld 15">
            <a:extLst>
              <a:ext uri="{FF2B5EF4-FFF2-40B4-BE49-F238E27FC236}">
                <a16:creationId xmlns:a16="http://schemas.microsoft.com/office/drawing/2014/main" id="{A59AEB50-2EA2-1746-01FF-95293910541C}"/>
              </a:ext>
            </a:extLst>
          </p:cNvPr>
          <p:cNvSpPr txBox="1"/>
          <p:nvPr/>
        </p:nvSpPr>
        <p:spPr>
          <a:xfrm>
            <a:off x="2573365" y="3364196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Ellipse 16">
            <a:extLst>
              <a:ext uri="{FF2B5EF4-FFF2-40B4-BE49-F238E27FC236}">
                <a16:creationId xmlns:a16="http://schemas.microsoft.com/office/drawing/2014/main" id="{23D3950C-73E9-D189-C589-30B94FB00461}"/>
              </a:ext>
            </a:extLst>
          </p:cNvPr>
          <p:cNvSpPr/>
          <p:nvPr/>
        </p:nvSpPr>
        <p:spPr>
          <a:xfrm>
            <a:off x="2378738" y="4337477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feld 17">
            <a:extLst>
              <a:ext uri="{FF2B5EF4-FFF2-40B4-BE49-F238E27FC236}">
                <a16:creationId xmlns:a16="http://schemas.microsoft.com/office/drawing/2014/main" id="{82730A90-C875-5AF2-4AB0-D5B072DC65FD}"/>
              </a:ext>
            </a:extLst>
          </p:cNvPr>
          <p:cNvSpPr txBox="1"/>
          <p:nvPr/>
        </p:nvSpPr>
        <p:spPr>
          <a:xfrm>
            <a:off x="2573365" y="444734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#sl-pollanswer(1)">
            <a:extLst>
              <a:ext uri="{FF2B5EF4-FFF2-40B4-BE49-F238E27FC236}">
                <a16:creationId xmlns:a16="http://schemas.microsoft.com/office/drawing/2014/main" id="{12227AB0-AE11-4390-EC15-2E3E60E516D6}"/>
              </a:ext>
            </a:extLst>
          </p:cNvPr>
          <p:cNvSpPr txBox="1">
            <a:spLocks/>
          </p:cNvSpPr>
          <p:nvPr/>
        </p:nvSpPr>
        <p:spPr>
          <a:xfrm>
            <a:off x="3544758" y="429950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-1" y="666750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2. What qualities can help a person to resist negative peer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25D6527C-558D-7BB2-924E-E1D2E8DD80A4}"/>
              </a:ext>
            </a:extLst>
          </p:cNvPr>
          <p:cNvSpPr/>
          <p:nvPr/>
        </p:nvSpPr>
        <p:spPr>
          <a:xfrm>
            <a:off x="3456787" y="2284531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Speed and Coordination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4ED8AD28-C81B-A07A-38CB-97D0EFC8B594}"/>
              </a:ext>
            </a:extLst>
          </p:cNvPr>
          <p:cNvSpPr/>
          <p:nvPr/>
        </p:nvSpPr>
        <p:spPr>
          <a:xfrm>
            <a:off x="3456787" y="3367676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nice Smile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94918DB6-843F-F3E9-3CB8-ED0DF0BA79FF}"/>
              </a:ext>
            </a:extLst>
          </p:cNvPr>
          <p:cNvSpPr/>
          <p:nvPr/>
        </p:nvSpPr>
        <p:spPr>
          <a:xfrm>
            <a:off x="3456787" y="4456875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Self-Confidence &amp; Assertiveness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E88A85CD-0447-A358-AF9C-2025FF5F168B}"/>
              </a:ext>
            </a:extLst>
          </p:cNvPr>
          <p:cNvSpPr/>
          <p:nvPr/>
        </p:nvSpPr>
        <p:spPr>
          <a:xfrm>
            <a:off x="3456782" y="55126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Nice Hair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B4F59E19-5563-2525-2E8A-C15E9E7E3A3A}"/>
              </a:ext>
            </a:extLst>
          </p:cNvPr>
          <p:cNvSpPr/>
          <p:nvPr/>
        </p:nvSpPr>
        <p:spPr>
          <a:xfrm>
            <a:off x="2450312" y="2328554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795D7F2B-C72A-6874-4B87-1222D000692C}"/>
              </a:ext>
            </a:extLst>
          </p:cNvPr>
          <p:cNvSpPr txBox="1"/>
          <p:nvPr/>
        </p:nvSpPr>
        <p:spPr>
          <a:xfrm>
            <a:off x="2644939" y="2438419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C040AFA2-2A7B-7384-95A9-D771173B94FA}"/>
              </a:ext>
            </a:extLst>
          </p:cNvPr>
          <p:cNvSpPr/>
          <p:nvPr/>
        </p:nvSpPr>
        <p:spPr>
          <a:xfrm>
            <a:off x="2450312" y="3411700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1FA66257-7E2B-581B-556D-9CCBEA3DB4A8}"/>
              </a:ext>
            </a:extLst>
          </p:cNvPr>
          <p:cNvSpPr txBox="1"/>
          <p:nvPr/>
        </p:nvSpPr>
        <p:spPr>
          <a:xfrm>
            <a:off x="2644939" y="3521565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A531DD10-B7A0-DC14-8C5B-9DCDCA59A664}"/>
              </a:ext>
            </a:extLst>
          </p:cNvPr>
          <p:cNvSpPr/>
          <p:nvPr/>
        </p:nvSpPr>
        <p:spPr>
          <a:xfrm>
            <a:off x="2450312" y="4494847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C9060166-A926-EFA4-EDE5-8078E67F7EAF}"/>
              </a:ext>
            </a:extLst>
          </p:cNvPr>
          <p:cNvSpPr txBox="1"/>
          <p:nvPr/>
        </p:nvSpPr>
        <p:spPr>
          <a:xfrm>
            <a:off x="2644939" y="460471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F44BF20E-56DD-21C6-CF3B-DE26F0254815}"/>
              </a:ext>
            </a:extLst>
          </p:cNvPr>
          <p:cNvSpPr/>
          <p:nvPr/>
        </p:nvSpPr>
        <p:spPr>
          <a:xfrm>
            <a:off x="2450312" y="5577994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C3E5A61A-6AA3-2220-2070-D63DCF6ADE24}"/>
              </a:ext>
            </a:extLst>
          </p:cNvPr>
          <p:cNvSpPr txBox="1"/>
          <p:nvPr/>
        </p:nvSpPr>
        <p:spPr>
          <a:xfrm>
            <a:off x="2644939" y="5687859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DEFB4F7A-67D7-D1F4-D24B-2DB1D52394DE}"/>
              </a:ext>
            </a:extLst>
          </p:cNvPr>
          <p:cNvSpPr txBox="1">
            <a:spLocks/>
          </p:cNvSpPr>
          <p:nvPr/>
        </p:nvSpPr>
        <p:spPr>
          <a:xfrm>
            <a:off x="3616332" y="3373730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5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720725" y="179655"/>
            <a:ext cx="1069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3. When you are under pressure you should...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F2F4C85B-31A6-183E-A800-31A6164FD155}"/>
              </a:ext>
            </a:extLst>
          </p:cNvPr>
          <p:cNvSpPr/>
          <p:nvPr/>
        </p:nvSpPr>
        <p:spPr>
          <a:xfrm>
            <a:off x="3467100" y="1859180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Stay Calm &amp; Be Confident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E0701296-CFB6-0C77-CFDD-CFEA9E1C22DC}"/>
              </a:ext>
            </a:extLst>
          </p:cNvPr>
          <p:cNvSpPr/>
          <p:nvPr/>
        </p:nvSpPr>
        <p:spPr>
          <a:xfrm>
            <a:off x="3467100" y="2942325"/>
            <a:ext cx="5638796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Leave the situation if your friend persists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930B0C1B-82D7-B81E-2E09-98107C2AACEF}"/>
              </a:ext>
            </a:extLst>
          </p:cNvPr>
          <p:cNvSpPr/>
          <p:nvPr/>
        </p:nvSpPr>
        <p:spPr>
          <a:xfrm>
            <a:off x="3467100" y="4031524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Eye-Contact &amp; Repeat "NO"!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D15C11E9-9E3C-195D-3693-2742970BACE8}"/>
              </a:ext>
            </a:extLst>
          </p:cNvPr>
          <p:cNvSpPr/>
          <p:nvPr/>
        </p:nvSpPr>
        <p:spPr>
          <a:xfrm>
            <a:off x="3467095" y="5087302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of the above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6356C54F-35CA-D029-54B4-F57305C5AC70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B8F7C3CD-6C8B-8CE8-06AD-07CBB60388D3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C12D8054-32EB-A66F-AC7C-10C95DCEED8E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3501BC1-F671-D63E-7C25-7A9CC1CE8031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B9F1D653-489C-73BB-6E7A-D2D7AD38B6F0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DB8390FD-BA41-5660-6115-267DC4CEDF81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B4CAAEEB-D065-7BFA-2113-812E7ECC52AA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BA23A6BE-7599-E723-58F1-989E18F32A15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720725" y="179655"/>
            <a:ext cx="1069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4. Which is </a:t>
            </a:r>
            <a:r>
              <a:rPr lang="en-US" sz="4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NOT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 an effective way to handle peer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F2F4C85B-31A6-183E-A800-31A6164FD155}"/>
              </a:ext>
            </a:extLst>
          </p:cNvPr>
          <p:cNvSpPr/>
          <p:nvPr/>
        </p:nvSpPr>
        <p:spPr>
          <a:xfrm>
            <a:off x="3467100" y="1859180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 or leave the unsafe situation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E0701296-CFB6-0C77-CFDD-CFEA9E1C22DC}"/>
              </a:ext>
            </a:extLst>
          </p:cNvPr>
          <p:cNvSpPr/>
          <p:nvPr/>
        </p:nvSpPr>
        <p:spPr>
          <a:xfrm>
            <a:off x="3467100" y="2942325"/>
            <a:ext cx="5638796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reasons for your refusal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930B0C1B-82D7-B81E-2E09-98107C2AACEF}"/>
              </a:ext>
            </a:extLst>
          </p:cNvPr>
          <p:cNvSpPr/>
          <p:nvPr/>
        </p:nvSpPr>
        <p:spPr>
          <a:xfrm>
            <a:off x="3467100" y="4031524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Talk to an adult you trust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D15C11E9-9E3C-195D-3693-2742970BACE8}"/>
              </a:ext>
            </a:extLst>
          </p:cNvPr>
          <p:cNvSpPr/>
          <p:nvPr/>
        </p:nvSpPr>
        <p:spPr>
          <a:xfrm>
            <a:off x="3467095" y="5087302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in and join in the same unsafe activity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6356C54F-35CA-D029-54B4-F57305C5AC70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B8F7C3CD-6C8B-8CE8-06AD-07CBB60388D3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C12D8054-32EB-A66F-AC7C-10C95DCEED8E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3501BC1-F671-D63E-7C25-7A9CC1CE8031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B9F1D653-489C-73BB-6E7A-D2D7AD38B6F0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DB8390FD-BA41-5660-6115-267DC4CEDF81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B4CAAEEB-D065-7BFA-2113-812E7ECC52AA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BA23A6BE-7599-E723-58F1-989E18F32A15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1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0" y="1793715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5. What is ‘guilt’?</a:t>
            </a: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6BB66E1B-107E-FC20-B9F3-FC78F555DD92}"/>
              </a:ext>
            </a:extLst>
          </p:cNvPr>
          <p:cNvSpPr/>
          <p:nvPr/>
        </p:nvSpPr>
        <p:spPr>
          <a:xfrm>
            <a:off x="3385213" y="3210308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Telling a person something nice about himself/herself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CF3738C9-71EE-5D36-7DDF-6F98D0A0378A}"/>
              </a:ext>
            </a:extLst>
          </p:cNvPr>
          <p:cNvSpPr/>
          <p:nvPr/>
        </p:nvSpPr>
        <p:spPr>
          <a:xfrm>
            <a:off x="3385213" y="42934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Making someone feel bad if they do not do something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AD2BE555-AEBE-8373-DA2B-08D7BCA3450E}"/>
              </a:ext>
            </a:extLst>
          </p:cNvPr>
          <p:cNvSpPr/>
          <p:nvPr/>
        </p:nvSpPr>
        <p:spPr>
          <a:xfrm>
            <a:off x="2378738" y="3254331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84CB8B69-9C02-6898-5378-8CF7C87A0D82}"/>
              </a:ext>
            </a:extLst>
          </p:cNvPr>
          <p:cNvSpPr txBox="1"/>
          <p:nvPr/>
        </p:nvSpPr>
        <p:spPr>
          <a:xfrm>
            <a:off x="2573365" y="3364196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1B44273B-924D-7574-C801-572335809598}"/>
              </a:ext>
            </a:extLst>
          </p:cNvPr>
          <p:cNvSpPr/>
          <p:nvPr/>
        </p:nvSpPr>
        <p:spPr>
          <a:xfrm>
            <a:off x="2378738" y="4337477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682FC8F-D835-448F-41E6-21C0B6A84C99}"/>
              </a:ext>
            </a:extLst>
          </p:cNvPr>
          <p:cNvSpPr txBox="1"/>
          <p:nvPr/>
        </p:nvSpPr>
        <p:spPr>
          <a:xfrm>
            <a:off x="2573365" y="444734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8769D310-5104-8183-F273-9C8B483D7C1E}"/>
              </a:ext>
            </a:extLst>
          </p:cNvPr>
          <p:cNvSpPr txBox="1">
            <a:spLocks/>
          </p:cNvSpPr>
          <p:nvPr/>
        </p:nvSpPr>
        <p:spPr>
          <a:xfrm>
            <a:off x="3544758" y="429950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2933</TotalTime>
  <Words>647</Words>
  <Application>Microsoft Office PowerPoint</Application>
  <PresentationFormat>Widescreen</PresentationFormat>
  <Paragraphs>130</Paragraphs>
  <Slides>21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Century Gothic</vt:lpstr>
      <vt:lpstr>Montserrat Medium</vt:lpstr>
      <vt:lpstr>Myriad Pro</vt:lpstr>
      <vt:lpstr>Times New Roman</vt:lpstr>
      <vt:lpstr>UTM Facebook K&amp;T</vt:lpstr>
      <vt:lpstr>UTMAvo-BoldItalic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 NGUYEN</cp:lastModifiedBy>
  <cp:revision>181</cp:revision>
  <dcterms:created xsi:type="dcterms:W3CDTF">2020-12-09T02:04:09Z</dcterms:created>
  <dcterms:modified xsi:type="dcterms:W3CDTF">2023-02-12T18:48:30Z</dcterms:modified>
</cp:coreProperties>
</file>