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9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9287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7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6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15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5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9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07/19/2022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0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07/19/2022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72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6">
            <a:extLst>
              <a:ext uri="{FF2B5EF4-FFF2-40B4-BE49-F238E27FC236}">
                <a16:creationId xmlns:a16="http://schemas.microsoft.com/office/drawing/2014/main" id="{89E4B0A6-2FF5-451B-95FE-5A5DC145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 descr="Blurred light decorations">
            <a:extLst>
              <a:ext uri="{FF2B5EF4-FFF2-40B4-BE49-F238E27FC236}">
                <a16:creationId xmlns:a16="http://schemas.microsoft.com/office/drawing/2014/main" id="{36640C48-AA05-D434-4CAC-1B8C9F824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14"/>
          <a:stretch/>
        </p:blipFill>
        <p:spPr>
          <a:xfrm>
            <a:off x="20" y="-1"/>
            <a:ext cx="12191980" cy="631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5E895-4861-3CBD-9D61-EBC9D3AE28B6}"/>
              </a:ext>
            </a:extLst>
          </p:cNvPr>
          <p:cNvSpPr txBox="1"/>
          <p:nvPr/>
        </p:nvSpPr>
        <p:spPr>
          <a:xfrm>
            <a:off x="304800" y="2828835"/>
            <a:ext cx="11582400" cy="1836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HÌNH ẢNH TRONG PPT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BÀI 34: SINH TRƯỞNG VÀ PHÁT TRIỂN SINH VẬT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8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pcs Butterfly Inchworm Life Cycle For Kids Figurine Growth Cognition -  Walmart.com">
            <a:extLst>
              <a:ext uri="{FF2B5EF4-FFF2-40B4-BE49-F238E27FC236}">
                <a16:creationId xmlns:a16="http://schemas.microsoft.com/office/drawing/2014/main" id="{C802FA86-2EF0-C0CF-4262-4C70FC117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9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CCC167-3C2A-DE90-2EBD-29845B1A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733550"/>
            <a:ext cx="61912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3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nt Growth And Development With Its Features || Botany B.Sc. 2nd Year -  YouTube">
            <a:extLst>
              <a:ext uri="{FF2B5EF4-FFF2-40B4-BE49-F238E27FC236}">
                <a16:creationId xmlns:a16="http://schemas.microsoft.com/office/drawing/2014/main" id="{213D2201-53A2-B7BD-0AE1-88327D40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9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Diagram showing life cycle of sunflower">
            <a:extLst>
              <a:ext uri="{FF2B5EF4-FFF2-40B4-BE49-F238E27FC236}">
                <a16:creationId xmlns:a16="http://schemas.microsoft.com/office/drawing/2014/main" id="{1F22FF89-6FC7-659F-D7C1-EC0F1E65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0"/>
            <a:ext cx="7615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Life cycle of sunflower plant">
            <a:extLst>
              <a:ext uri="{FF2B5EF4-FFF2-40B4-BE49-F238E27FC236}">
                <a16:creationId xmlns:a16="http://schemas.microsoft.com/office/drawing/2014/main" id="{925062E9-A6F9-37A3-30EB-09BE037A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0"/>
            <a:ext cx="563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67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Diagram showing how plants grow from seed to sunflower">
            <a:extLst>
              <a:ext uri="{FF2B5EF4-FFF2-40B4-BE49-F238E27FC236}">
                <a16:creationId xmlns:a16="http://schemas.microsoft.com/office/drawing/2014/main" id="{55DE10E4-CEDF-2669-9F52-1C354C76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0"/>
            <a:ext cx="1131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66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D838D04D-5CA1-02A5-AA55-D46C0B108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46448" y="3594387"/>
            <a:ext cx="7544010" cy="2234913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86FD4C35-B3C4-3999-3511-E1C93BF7A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46448" y="-1080135"/>
            <a:ext cx="7544010" cy="4064335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17DB0612-EBF4-6211-A0A8-DE5FC47A7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42840" y="3524137"/>
            <a:ext cx="7914724" cy="23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6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0DA085A4-5768-CA13-9040-81AAC5B3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6296" y="-1359234"/>
            <a:ext cx="7710290" cy="771029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57BA1907-5BDB-3299-FDDF-5701BA726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07953" y="3555732"/>
            <a:ext cx="6463178" cy="27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5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lamabad Feeds | Islamabad Group of Companies">
            <a:extLst>
              <a:ext uri="{FF2B5EF4-FFF2-40B4-BE49-F238E27FC236}">
                <a16:creationId xmlns:a16="http://schemas.microsoft.com/office/drawing/2014/main" id="{CB4847E0-4EC9-13EC-07D0-376FBB19B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0"/>
            <a:ext cx="1067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0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tages of rooster growth from egg to adult bird Stock Vector | Adobe Stock">
            <a:extLst>
              <a:ext uri="{FF2B5EF4-FFF2-40B4-BE49-F238E27FC236}">
                <a16:creationId xmlns:a16="http://schemas.microsoft.com/office/drawing/2014/main" id="{A67BE4B0-A202-EE86-9140-DF026648B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A4811-5740-0146-B15B-152414CE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0"/>
            <a:ext cx="10515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C2D33-E42E-F76E-CD3C-09FF8AB8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128" y="777286"/>
            <a:ext cx="8103016" cy="47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8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icken Life Cycle">
            <a:extLst>
              <a:ext uri="{FF2B5EF4-FFF2-40B4-BE49-F238E27FC236}">
                <a16:creationId xmlns:a16="http://schemas.microsoft.com/office/drawing/2014/main" id="{2D9442DB-DB36-E7BF-7ACD-F911FFFD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57250"/>
            <a:ext cx="895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34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icken Life Cycle Images | Free Vectors, Stock Photos &amp; PSD">
            <a:extLst>
              <a:ext uri="{FF2B5EF4-FFF2-40B4-BE49-F238E27FC236}">
                <a16:creationId xmlns:a16="http://schemas.microsoft.com/office/drawing/2014/main" id="{DCE42C66-D9F0-0FBD-2DFB-553DB5B44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60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hông có mô tả ảnh.">
            <a:extLst>
              <a:ext uri="{FF2B5EF4-FFF2-40B4-BE49-F238E27FC236}">
                <a16:creationId xmlns:a16="http://schemas.microsoft.com/office/drawing/2014/main" id="{D5AE4047-4CFD-8C9F-F38E-B163A51E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9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888127A-84D3-6C06-5763-6C662AAEBFB7}"/>
              </a:ext>
            </a:extLst>
          </p:cNvPr>
          <p:cNvGrpSpPr/>
          <p:nvPr/>
        </p:nvGrpSpPr>
        <p:grpSpPr>
          <a:xfrm>
            <a:off x="1357057" y="-270596"/>
            <a:ext cx="10565144" cy="7128596"/>
            <a:chOff x="7697700" y="2891704"/>
            <a:chExt cx="10565144" cy="7128596"/>
          </a:xfrm>
          <a:solidFill>
            <a:schemeClr val="tx1"/>
          </a:solidFill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D757ED3-FC4B-81AF-860B-6A8A106E3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700" y="2942927"/>
              <a:ext cx="10565144" cy="7077373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17CF38-0443-0569-EAE4-09D159B5ECF9}"/>
                </a:ext>
              </a:extLst>
            </p:cNvPr>
            <p:cNvSpPr/>
            <p:nvPr/>
          </p:nvSpPr>
          <p:spPr>
            <a:xfrm>
              <a:off x="8001000" y="3009900"/>
              <a:ext cx="1447800" cy="32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Chồi đỉnh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9A0F44-C195-1AD0-C2BE-8CFDE5809F17}"/>
                </a:ext>
              </a:extLst>
            </p:cNvPr>
            <p:cNvSpPr/>
            <p:nvPr/>
          </p:nvSpPr>
          <p:spPr>
            <a:xfrm>
              <a:off x="8001000" y="2962568"/>
              <a:ext cx="1447800" cy="32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Chồi đỉnh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E9647D-9872-F7C1-80B2-A5D22C3E544E}"/>
                </a:ext>
              </a:extLst>
            </p:cNvPr>
            <p:cNvSpPr/>
            <p:nvPr/>
          </p:nvSpPr>
          <p:spPr>
            <a:xfrm>
              <a:off x="13495048" y="2891704"/>
              <a:ext cx="3040352" cy="399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Lát cắt ngang chồi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FCF9DD-EF05-FE65-3677-B033BADF2737}"/>
                </a:ext>
              </a:extLst>
            </p:cNvPr>
            <p:cNvSpPr/>
            <p:nvPr/>
          </p:nvSpPr>
          <p:spPr>
            <a:xfrm>
              <a:off x="13529684" y="5981700"/>
              <a:ext cx="3040352" cy="399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Lát cắt ngang thân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53CE12-FF03-F3D1-3418-EF5FAA3CBE73}"/>
                </a:ext>
              </a:extLst>
            </p:cNvPr>
            <p:cNvSpPr/>
            <p:nvPr/>
          </p:nvSpPr>
          <p:spPr>
            <a:xfrm>
              <a:off x="8153400" y="8955321"/>
              <a:ext cx="1447800" cy="779141"/>
            </a:xfrm>
            <a:prstGeom prst="rect">
              <a:avLst/>
            </a:prstGeom>
            <a:solidFill>
              <a:srgbClr val="BB9C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 rễ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3CD3AF-CA41-8F01-1582-23499CC4F2DA}"/>
                </a:ext>
              </a:extLst>
            </p:cNvPr>
            <p:cNvSpPr/>
            <p:nvPr/>
          </p:nvSpPr>
          <p:spPr>
            <a:xfrm>
              <a:off x="13529684" y="9453352"/>
              <a:ext cx="3040352" cy="399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phân sinh bên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785E5D-1303-38D8-0189-2830DC34C492}"/>
                </a:ext>
              </a:extLst>
            </p:cNvPr>
            <p:cNvSpPr/>
            <p:nvPr/>
          </p:nvSpPr>
          <p:spPr>
            <a:xfrm>
              <a:off x="16327350" y="8926826"/>
              <a:ext cx="1447800" cy="807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 rây thứ cấp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B82E19-BC3F-8BC2-A4DD-E7D4A7C35F4E}"/>
                </a:ext>
              </a:extLst>
            </p:cNvPr>
            <p:cNvSpPr/>
            <p:nvPr/>
          </p:nvSpPr>
          <p:spPr>
            <a:xfrm>
              <a:off x="16535400" y="7951649"/>
              <a:ext cx="1447800" cy="807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 rây sơ cấp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7FFA9F-87F5-AA5E-B379-1B08520088CC}"/>
                </a:ext>
              </a:extLst>
            </p:cNvPr>
            <p:cNvSpPr/>
            <p:nvPr/>
          </p:nvSpPr>
          <p:spPr>
            <a:xfrm>
              <a:off x="16535400" y="7562960"/>
              <a:ext cx="1239750" cy="399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016F32-33B3-B8AA-CA6C-E6EA72D00FB5}"/>
                </a:ext>
              </a:extLst>
            </p:cNvPr>
            <p:cNvSpPr/>
            <p:nvPr/>
          </p:nvSpPr>
          <p:spPr>
            <a:xfrm>
              <a:off x="14173200" y="5361527"/>
              <a:ext cx="1239750" cy="399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Lõi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38843F-6105-3D9E-F62C-4A0312CB9840}"/>
                </a:ext>
              </a:extLst>
            </p:cNvPr>
            <p:cNvSpPr/>
            <p:nvPr/>
          </p:nvSpPr>
          <p:spPr>
            <a:xfrm>
              <a:off x="13488121" y="6980120"/>
              <a:ext cx="592397" cy="399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Lõi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81CBED-6B12-BA66-51DD-F01A05F05248}"/>
                </a:ext>
              </a:extLst>
            </p:cNvPr>
            <p:cNvSpPr/>
            <p:nvPr/>
          </p:nvSpPr>
          <p:spPr>
            <a:xfrm>
              <a:off x="12883620" y="8628963"/>
              <a:ext cx="1320997" cy="7055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 gỗ thứ cấp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338A58-D855-6D0D-9306-3E67283C88EE}"/>
                </a:ext>
              </a:extLst>
            </p:cNvPr>
            <p:cNvSpPr/>
            <p:nvPr/>
          </p:nvSpPr>
          <p:spPr>
            <a:xfrm>
              <a:off x="12833017" y="7700020"/>
              <a:ext cx="1239750" cy="7051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 gỗ sơ cấp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22DA19-F176-458F-7D9A-0DAF165DE228}"/>
                </a:ext>
              </a:extLst>
            </p:cNvPr>
            <p:cNvSpPr/>
            <p:nvPr/>
          </p:nvSpPr>
          <p:spPr>
            <a:xfrm>
              <a:off x="16459200" y="6810062"/>
              <a:ext cx="1447800" cy="807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 sinh bần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32217C-4CF3-D077-BCAE-B810DFA63A42}"/>
                </a:ext>
              </a:extLst>
            </p:cNvPr>
            <p:cNvSpPr/>
            <p:nvPr/>
          </p:nvSpPr>
          <p:spPr>
            <a:xfrm>
              <a:off x="16154400" y="6311240"/>
              <a:ext cx="1828800" cy="4988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 bì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95E898-3929-BBA9-2204-D94477412533}"/>
                </a:ext>
              </a:extLst>
            </p:cNvPr>
            <p:cNvSpPr/>
            <p:nvPr/>
          </p:nvSpPr>
          <p:spPr>
            <a:xfrm>
              <a:off x="15662534" y="4687634"/>
              <a:ext cx="2279102" cy="6045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 gỗ sơ cấp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90AB7D-77E1-DD76-3205-96D3627818AB}"/>
                </a:ext>
              </a:extLst>
            </p:cNvPr>
            <p:cNvSpPr/>
            <p:nvPr/>
          </p:nvSpPr>
          <p:spPr>
            <a:xfrm>
              <a:off x="15673715" y="4099595"/>
              <a:ext cx="2279102" cy="5617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 rây sơ cấp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1A51E5-674F-8299-FB11-109EEF884B78}"/>
                </a:ext>
              </a:extLst>
            </p:cNvPr>
            <p:cNvSpPr/>
            <p:nvPr/>
          </p:nvSpPr>
          <p:spPr>
            <a:xfrm>
              <a:off x="15773400" y="3630587"/>
              <a:ext cx="1828800" cy="4988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BAFB03-2252-B0F4-1D02-FACB24D2866E}"/>
                </a:ext>
              </a:extLst>
            </p:cNvPr>
            <p:cNvSpPr/>
            <p:nvPr/>
          </p:nvSpPr>
          <p:spPr>
            <a:xfrm>
              <a:off x="15430500" y="3239465"/>
              <a:ext cx="1828800" cy="4988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 bì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B1A1EFF-02E3-6C39-563B-4A9C43B10F44}"/>
                </a:ext>
              </a:extLst>
            </p:cNvPr>
            <p:cNvSpPr/>
            <p:nvPr/>
          </p:nvSpPr>
          <p:spPr>
            <a:xfrm>
              <a:off x="11460096" y="4862317"/>
              <a:ext cx="2744521" cy="3316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phân sinh đỉnh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2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C5FD4C6-D008-D5D1-BFEF-7B36B5B8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752475"/>
            <a:ext cx="828675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122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2AFA329-7319-F1B8-C57C-A61B0F28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752475"/>
            <a:ext cx="828675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14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0CF25ED5-0A38-C9F7-3DB9-EFA49AE9B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98187" y="561987"/>
            <a:ext cx="7737036" cy="62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CF1973D-A839-F956-D021-9E7EC798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12192000" cy="61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57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4E7BD2-F39D-A43E-1642-C3BF033259AE}"/>
              </a:ext>
            </a:extLst>
          </p:cNvPr>
          <p:cNvGrpSpPr/>
          <p:nvPr/>
        </p:nvGrpSpPr>
        <p:grpSpPr>
          <a:xfrm>
            <a:off x="750813" y="131003"/>
            <a:ext cx="10690374" cy="7994343"/>
            <a:chOff x="8445436" y="1731818"/>
            <a:chExt cx="10690374" cy="79943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CDF301-B0C2-95A4-F1A2-8BCCDD97622F}"/>
                </a:ext>
              </a:extLst>
            </p:cNvPr>
            <p:cNvGrpSpPr/>
            <p:nvPr/>
          </p:nvGrpSpPr>
          <p:grpSpPr>
            <a:xfrm>
              <a:off x="16825065" y="8790439"/>
              <a:ext cx="903944" cy="935722"/>
              <a:chOff x="0" y="0"/>
              <a:chExt cx="1205258" cy="1247629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1B8F64E3-9B1F-F7A0-CE5F-DDC87B052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3091879">
                <a:off x="139539" y="186229"/>
                <a:ext cx="443091" cy="443091"/>
              </a:xfrm>
              <a:prstGeom prst="rect">
                <a:avLst/>
              </a:prstGeom>
            </p:spPr>
          </p:pic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41CBAE15-7790-1360-3AAE-14BD84BD3B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7908588">
                <a:off x="33750" y="324121"/>
                <a:ext cx="1137759" cy="599387"/>
                <a:chOff x="0" y="0"/>
                <a:chExt cx="1610360" cy="848360"/>
              </a:xfrm>
            </p:grpSpPr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3B49A91C-07B7-23FC-761C-07BC5BD03F5B}"/>
                    </a:ext>
                  </a:extLst>
                </p:cNvPr>
                <p:cNvSpPr/>
                <p:nvPr/>
              </p:nvSpPr>
              <p:spPr>
                <a:xfrm>
                  <a:off x="-31750" y="0"/>
                  <a:ext cx="1675130" cy="880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130" h="880110">
                      <a:moveTo>
                        <a:pt x="266700" y="848360"/>
                      </a:moveTo>
                      <a:cubicBezTo>
                        <a:pt x="236220" y="848360"/>
                        <a:pt x="205740" y="842010"/>
                        <a:pt x="175260" y="829310"/>
                      </a:cubicBezTo>
                      <a:cubicBezTo>
                        <a:pt x="55880" y="778510"/>
                        <a:pt x="0" y="641350"/>
                        <a:pt x="50800" y="521970"/>
                      </a:cubicBezTo>
                      <a:cubicBezTo>
                        <a:pt x="184150" y="204470"/>
                        <a:pt x="492760" y="0"/>
                        <a:pt x="836930" y="0"/>
                      </a:cubicBezTo>
                      <a:cubicBezTo>
                        <a:pt x="1181100" y="0"/>
                        <a:pt x="1489710" y="204470"/>
                        <a:pt x="1624330" y="521970"/>
                      </a:cubicBezTo>
                      <a:cubicBezTo>
                        <a:pt x="1675130" y="641350"/>
                        <a:pt x="1619250" y="779780"/>
                        <a:pt x="1499870" y="829310"/>
                      </a:cubicBezTo>
                      <a:cubicBezTo>
                        <a:pt x="1380490" y="880110"/>
                        <a:pt x="1242060" y="824230"/>
                        <a:pt x="1192530" y="704850"/>
                      </a:cubicBezTo>
                      <a:cubicBezTo>
                        <a:pt x="1131570" y="562610"/>
                        <a:pt x="991870" y="469900"/>
                        <a:pt x="836930" y="469900"/>
                      </a:cubicBezTo>
                      <a:cubicBezTo>
                        <a:pt x="681990" y="469900"/>
                        <a:pt x="543560" y="562610"/>
                        <a:pt x="482600" y="704850"/>
                      </a:cubicBezTo>
                      <a:cubicBezTo>
                        <a:pt x="445770" y="793750"/>
                        <a:pt x="358140" y="848360"/>
                        <a:pt x="266700" y="848360"/>
                      </a:cubicBezTo>
                      <a:close/>
                    </a:path>
                  </a:pathLst>
                </a:custGeom>
                <a:solidFill>
                  <a:srgbClr val="1F5966"/>
                </a:solidFill>
              </p:spPr>
            </p:sp>
          </p:grpSp>
        </p:grpSp>
        <p:pic>
          <p:nvPicPr>
            <p:cNvPr id="4" name="Picture 2" descr="Frog Life Cycle Images | Free Vectors, Stock Photos &amp; PSD">
              <a:extLst>
                <a:ext uri="{FF2B5EF4-FFF2-40B4-BE49-F238E27FC236}">
                  <a16:creationId xmlns:a16="http://schemas.microsoft.com/office/drawing/2014/main" id="{2D2ABC38-35DD-5AD3-4AF7-128E95D9D5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5" t="26665" r="6843" b="9305"/>
            <a:stretch/>
          </p:blipFill>
          <p:spPr bwMode="auto">
            <a:xfrm>
              <a:off x="8915400" y="1731818"/>
              <a:ext cx="9129626" cy="658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D8A65FF-B5AC-3C46-4FB3-C7E8E67AC453}"/>
                </a:ext>
              </a:extLst>
            </p:cNvPr>
            <p:cNvSpPr/>
            <p:nvPr/>
          </p:nvSpPr>
          <p:spPr>
            <a:xfrm>
              <a:off x="8445437" y="2025607"/>
              <a:ext cx="2383965" cy="872055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Ếch trưởng thành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88DEC01-2A51-5175-9D0F-05EE39D5502B}"/>
                </a:ext>
              </a:extLst>
            </p:cNvPr>
            <p:cNvSpPr/>
            <p:nvPr/>
          </p:nvSpPr>
          <p:spPr>
            <a:xfrm>
              <a:off x="8445436" y="6515100"/>
              <a:ext cx="2383965" cy="872055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Ếch con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97DDB61-EF26-07B9-7CC2-473709040868}"/>
                </a:ext>
              </a:extLst>
            </p:cNvPr>
            <p:cNvSpPr/>
            <p:nvPr/>
          </p:nvSpPr>
          <p:spPr>
            <a:xfrm>
              <a:off x="11277600" y="7446451"/>
              <a:ext cx="2895600" cy="872055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Nòng nọc 4 chân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3AC938-104B-0416-36D1-6E55A792B5E8}"/>
                </a:ext>
              </a:extLst>
            </p:cNvPr>
            <p:cNvSpPr/>
            <p:nvPr/>
          </p:nvSpPr>
          <p:spPr>
            <a:xfrm>
              <a:off x="14374943" y="7446451"/>
              <a:ext cx="2895600" cy="872055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Nòng nọc 2 chân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A7836EA-1C78-5233-E36A-3528CB8391DD}"/>
                </a:ext>
              </a:extLst>
            </p:cNvPr>
            <p:cNvSpPr/>
            <p:nvPr/>
          </p:nvSpPr>
          <p:spPr>
            <a:xfrm>
              <a:off x="16473323" y="6402862"/>
              <a:ext cx="1680647" cy="752326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Nòng nọc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BADAD2C-EEF6-46EA-2DF8-B9AA7ED629C3}"/>
                </a:ext>
              </a:extLst>
            </p:cNvPr>
            <p:cNvSpPr/>
            <p:nvPr/>
          </p:nvSpPr>
          <p:spPr>
            <a:xfrm>
              <a:off x="17894167" y="3481043"/>
              <a:ext cx="1241643" cy="685800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Phôi 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5E1558F-9EAF-C462-486D-1139919B6EFF}"/>
                </a:ext>
              </a:extLst>
            </p:cNvPr>
            <p:cNvSpPr/>
            <p:nvPr/>
          </p:nvSpPr>
          <p:spPr>
            <a:xfrm>
              <a:off x="16154400" y="2002468"/>
              <a:ext cx="1585826" cy="752326"/>
            </a:xfrm>
            <a:prstGeom prst="roundRect">
              <a:avLst/>
            </a:prstGeom>
            <a:solidFill>
              <a:srgbClr val="FEFCE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7E2D5C98-F414-8827-11D1-32DE0995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1896" y="1933334"/>
            <a:ext cx="4397968" cy="3875710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95CCCDD-28E1-E8F6-E826-1DD5BA03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72400" y="1809211"/>
            <a:ext cx="6903608" cy="38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CD6AEB-1178-B5A5-BB67-48694EC3EF33}"/>
              </a:ext>
            </a:extLst>
          </p:cNvPr>
          <p:cNvGrpSpPr/>
          <p:nvPr/>
        </p:nvGrpSpPr>
        <p:grpSpPr>
          <a:xfrm>
            <a:off x="781460" y="-1326704"/>
            <a:ext cx="11261686" cy="8919810"/>
            <a:chOff x="7414852" y="531174"/>
            <a:chExt cx="11261686" cy="8919810"/>
          </a:xfrm>
          <a:solidFill>
            <a:schemeClr val="tx1"/>
          </a:solidFill>
        </p:grpSpPr>
        <p:pic>
          <p:nvPicPr>
            <p:cNvPr id="3" name="Picture 2" descr="Butterfly life cycle Vectors &amp; Illustrations for Free Download | Freepik">
              <a:extLst>
                <a:ext uri="{FF2B5EF4-FFF2-40B4-BE49-F238E27FC236}">
                  <a16:creationId xmlns:a16="http://schemas.microsoft.com/office/drawing/2014/main" id="{284AC3F8-083A-D619-BACD-35D62266F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925" y="1032164"/>
              <a:ext cx="10237982" cy="8103349"/>
            </a:xfrm>
            <a:prstGeom prst="rect">
              <a:avLst/>
            </a:prstGeom>
            <a:grpFill/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664D3A-EFC4-A9FB-F312-AC6B70963D23}"/>
                </a:ext>
              </a:extLst>
            </p:cNvPr>
            <p:cNvSpPr/>
            <p:nvPr/>
          </p:nvSpPr>
          <p:spPr>
            <a:xfrm>
              <a:off x="11284527" y="4994565"/>
              <a:ext cx="2743200" cy="15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29743-9760-E5B4-D407-84F2A880E50F}"/>
                </a:ext>
              </a:extLst>
            </p:cNvPr>
            <p:cNvSpPr txBox="1"/>
            <p:nvPr/>
          </p:nvSpPr>
          <p:spPr>
            <a:xfrm>
              <a:off x="11059316" y="8820042"/>
              <a:ext cx="3505200" cy="6309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Sâu bướm</a:t>
              </a:r>
              <a:endParaRPr lang="en-US" sz="3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BAE207-F501-DEA0-D4DD-70E4C58B7C3B}"/>
                </a:ext>
              </a:extLst>
            </p:cNvPr>
            <p:cNvSpPr txBox="1"/>
            <p:nvPr/>
          </p:nvSpPr>
          <p:spPr>
            <a:xfrm>
              <a:off x="15171338" y="6554369"/>
              <a:ext cx="3505200" cy="6309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endParaRPr lang="en-US" sz="3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A5C42F-06A4-2C72-B257-C5C2B49BF46F}"/>
                </a:ext>
              </a:extLst>
            </p:cNvPr>
            <p:cNvSpPr txBox="1"/>
            <p:nvPr/>
          </p:nvSpPr>
          <p:spPr>
            <a:xfrm>
              <a:off x="10716493" y="531174"/>
              <a:ext cx="4790284" cy="6309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Bướm trưởng thành</a:t>
              </a:r>
              <a:endParaRPr lang="en-US" sz="3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5F931A-EED8-6874-B744-62C36A169A73}"/>
                </a:ext>
              </a:extLst>
            </p:cNvPr>
            <p:cNvSpPr txBox="1"/>
            <p:nvPr/>
          </p:nvSpPr>
          <p:spPr>
            <a:xfrm>
              <a:off x="7414852" y="6557658"/>
              <a:ext cx="1430820" cy="6309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Kén </a:t>
              </a:r>
              <a:endParaRPr lang="en-US" sz="3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414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D5B36B7B-2F4F-65A8-1C1C-FBEC216A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726532" y="1095851"/>
            <a:ext cx="16230600" cy="23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8EC1DD7B-257C-55E3-6F7D-3F8BAD1F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171700" y="314197"/>
            <a:ext cx="8115300" cy="5406819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7C8DC1EB-E0BE-5DAE-0F8E-A0761070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0584" y="314197"/>
            <a:ext cx="7978316" cy="4938958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53EA338A-BD13-F19F-5C63-AE632397E1C1}"/>
              </a:ext>
            </a:extLst>
          </p:cNvPr>
          <p:cNvSpPr txBox="1"/>
          <p:nvPr/>
        </p:nvSpPr>
        <p:spPr>
          <a:xfrm>
            <a:off x="1246138" y="5857090"/>
            <a:ext cx="1801862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 dirty="0">
                <a:solidFill>
                  <a:srgbClr val="000000"/>
                </a:solidFill>
                <a:latin typeface="Arial" pitchFamily="34" charset="0"/>
              </a:rPr>
              <a:t>Bướm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30CF5A7D-4B09-DCBE-6667-9AA2E5D56FEC}"/>
              </a:ext>
            </a:extLst>
          </p:cNvPr>
          <p:cNvSpPr txBox="1"/>
          <p:nvPr/>
        </p:nvSpPr>
        <p:spPr>
          <a:xfrm>
            <a:off x="8967743" y="5857090"/>
            <a:ext cx="3103487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 dirty="0">
                <a:solidFill>
                  <a:srgbClr val="000000"/>
                </a:solidFill>
                <a:latin typeface="Arial" pitchFamily="34" charset="0"/>
              </a:rPr>
              <a:t>Châu chấu</a:t>
            </a:r>
          </a:p>
        </p:txBody>
      </p:sp>
    </p:spTree>
    <p:extLst>
      <p:ext uri="{BB962C8B-B14F-4D97-AF65-F5344CB8AC3E}">
        <p14:creationId xmlns:p14="http://schemas.microsoft.com/office/powerpoint/2010/main" val="17840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98AB192A-642D-0EFD-3064-882C3233AD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25"/>
          <a:stretch>
            <a:fillRect/>
          </a:stretch>
        </p:blipFill>
        <p:spPr>
          <a:xfrm>
            <a:off x="6546443" y="290134"/>
            <a:ext cx="6084072" cy="5406819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6EAB3B3C-D77F-D13B-2C5F-9D14EF924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785" b="19980"/>
          <a:stretch>
            <a:fillRect/>
          </a:stretch>
        </p:blipFill>
        <p:spPr>
          <a:xfrm>
            <a:off x="-2652963" y="1025856"/>
            <a:ext cx="9051835" cy="3935374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A2919516-136D-9206-2D2F-25C308F45374}"/>
              </a:ext>
            </a:extLst>
          </p:cNvPr>
          <p:cNvSpPr txBox="1"/>
          <p:nvPr/>
        </p:nvSpPr>
        <p:spPr>
          <a:xfrm>
            <a:off x="534637" y="5833027"/>
            <a:ext cx="2108299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>
                <a:solidFill>
                  <a:srgbClr val="000000"/>
                </a:solidFill>
                <a:latin typeface="Arial" pitchFamily="34" charset="0"/>
              </a:rPr>
              <a:t>Bọ ngựa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2922BC52-81D6-2CFA-DDE4-8A01BE90864A}"/>
              </a:ext>
            </a:extLst>
          </p:cNvPr>
          <p:cNvSpPr txBox="1"/>
          <p:nvPr/>
        </p:nvSpPr>
        <p:spPr>
          <a:xfrm>
            <a:off x="9058873" y="5833027"/>
            <a:ext cx="1283337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>
                <a:solidFill>
                  <a:srgbClr val="000000"/>
                </a:solidFill>
                <a:latin typeface="Arial" pitchFamily="34" charset="0"/>
              </a:rPr>
              <a:t>Muỗi</a:t>
            </a:r>
          </a:p>
        </p:txBody>
      </p:sp>
    </p:spTree>
    <p:extLst>
      <p:ext uri="{BB962C8B-B14F-4D97-AF65-F5344CB8AC3E}">
        <p14:creationId xmlns:p14="http://schemas.microsoft.com/office/powerpoint/2010/main" val="13614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88A9D0F5-112A-8235-74B7-215B3558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55132" y="375890"/>
            <a:ext cx="9716342" cy="5465442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B3D486E0-8DC3-ABA6-404F-E36ABBCA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01177" y="375890"/>
            <a:ext cx="5465442" cy="5465442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EC7BB7A5-2EDA-11B8-632F-4BF3C570C3ED}"/>
              </a:ext>
            </a:extLst>
          </p:cNvPr>
          <p:cNvSpPr txBox="1"/>
          <p:nvPr/>
        </p:nvSpPr>
        <p:spPr>
          <a:xfrm>
            <a:off x="5080940" y="5977406"/>
            <a:ext cx="2680269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>
                <a:solidFill>
                  <a:srgbClr val="000000"/>
                </a:solidFill>
                <a:latin typeface="Arial" pitchFamily="34" charset="0"/>
              </a:rPr>
              <a:t>Con người</a:t>
            </a:r>
          </a:p>
        </p:txBody>
      </p:sp>
    </p:spTree>
    <p:extLst>
      <p:ext uri="{BB962C8B-B14F-4D97-AF65-F5344CB8AC3E}">
        <p14:creationId xmlns:p14="http://schemas.microsoft.com/office/powerpoint/2010/main" val="16174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06B978F9-AE00-73CD-0EAE-F2ECD142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79" b="11553"/>
          <a:stretch>
            <a:fillRect/>
          </a:stretch>
        </p:blipFill>
        <p:spPr>
          <a:xfrm>
            <a:off x="-2412332" y="585208"/>
            <a:ext cx="7835185" cy="5094933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65E33EAA-356E-F835-0BEC-410A3EC23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193"/>
          <a:stretch>
            <a:fillRect/>
          </a:stretch>
        </p:blipFill>
        <p:spPr>
          <a:xfrm>
            <a:off x="5702968" y="585208"/>
            <a:ext cx="7050348" cy="5280187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4979742A-1B4B-84D6-16C9-2080B4783816}"/>
              </a:ext>
            </a:extLst>
          </p:cNvPr>
          <p:cNvSpPr txBox="1"/>
          <p:nvPr/>
        </p:nvSpPr>
        <p:spPr>
          <a:xfrm>
            <a:off x="587784" y="5798720"/>
            <a:ext cx="1429125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>
                <a:solidFill>
                  <a:srgbClr val="000000"/>
                </a:solidFill>
                <a:latin typeface="Arial" pitchFamily="34" charset="0"/>
              </a:rPr>
              <a:t>Mèo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40ACF7CC-C56D-B5CD-316A-31737F74E82E}"/>
              </a:ext>
            </a:extLst>
          </p:cNvPr>
          <p:cNvSpPr txBox="1"/>
          <p:nvPr/>
        </p:nvSpPr>
        <p:spPr>
          <a:xfrm>
            <a:off x="8708105" y="5958396"/>
            <a:ext cx="1040074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i="1">
                <a:solidFill>
                  <a:srgbClr val="000000"/>
                </a:solidFill>
                <a:latin typeface="Arial" pitchFamily="34" charset="0"/>
              </a:rPr>
              <a:t>Voi</a:t>
            </a:r>
          </a:p>
        </p:txBody>
      </p:sp>
    </p:spTree>
    <p:extLst>
      <p:ext uri="{BB962C8B-B14F-4D97-AF65-F5344CB8AC3E}">
        <p14:creationId xmlns:p14="http://schemas.microsoft.com/office/powerpoint/2010/main" val="50341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9A2AE-71D2-DFC6-1758-29A0B9D9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82" y="1590580"/>
            <a:ext cx="7512436" cy="36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C8E7A-9C9E-6EE0-1927-AB6DC8770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90" y="1276239"/>
            <a:ext cx="7207620" cy="43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6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CD60A-DB0B-E983-2F89-C967745B2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295" y="1200035"/>
            <a:ext cx="6007409" cy="44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2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terfly life cycle Vectors &amp; Illustrations for Free Download | Freepik">
            <a:extLst>
              <a:ext uri="{FF2B5EF4-FFF2-40B4-BE49-F238E27FC236}">
                <a16:creationId xmlns:a16="http://schemas.microsoft.com/office/drawing/2014/main" id="{67FBA222-3258-3D94-928B-769FCEE1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0"/>
            <a:ext cx="6570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terfly Metamorphosis Development Stages, Caterpillar Larva, Pupa, Adult  Insect Set. Hand Drawn Watercolor Illustration, Stock Illustration -  Illustration of butterfly, growth: 188668085">
            <a:extLst>
              <a:ext uri="{FF2B5EF4-FFF2-40B4-BE49-F238E27FC236}">
                <a16:creationId xmlns:a16="http://schemas.microsoft.com/office/drawing/2014/main" id="{CB6347A2-4B76-57A1-F79E-34D5B2C6F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0"/>
          <a:stretch/>
        </p:blipFill>
        <p:spPr bwMode="auto">
          <a:xfrm>
            <a:off x="171450" y="0"/>
            <a:ext cx="11849100" cy="56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6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tterfly Cycle | InterestingInsects.com">
            <a:extLst>
              <a:ext uri="{FF2B5EF4-FFF2-40B4-BE49-F238E27FC236}">
                <a16:creationId xmlns:a16="http://schemas.microsoft.com/office/drawing/2014/main" id="{C590B72B-2DDB-C960-8638-C4375EB3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0"/>
            <a:ext cx="763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12583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LightSeedLeftStep">
      <a:dk1>
        <a:srgbClr val="000000"/>
      </a:dk1>
      <a:lt1>
        <a:srgbClr val="FFFFFF"/>
      </a:lt1>
      <a:dk2>
        <a:srgbClr val="242E41"/>
      </a:dk2>
      <a:lt2>
        <a:srgbClr val="E2E6E8"/>
      </a:lt2>
      <a:accent1>
        <a:srgbClr val="BE9A87"/>
      </a:accent1>
      <a:accent2>
        <a:srgbClr val="BA7F83"/>
      </a:accent2>
      <a:accent3>
        <a:srgbClr val="C594AC"/>
      </a:accent3>
      <a:accent4>
        <a:srgbClr val="BA7FB4"/>
      </a:accent4>
      <a:accent5>
        <a:srgbClr val="B796C6"/>
      </a:accent5>
      <a:accent6>
        <a:srgbClr val="8E7FBA"/>
      </a:accent6>
      <a:hlink>
        <a:srgbClr val="5B879D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105</Words>
  <PresentationFormat>Widescreen</PresentationFormat>
  <Paragraphs>40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Avenir Next LT Pro Light</vt:lpstr>
      <vt:lpstr>Rockwell Nova Light</vt:lpstr>
      <vt:lpstr>Wingdings</vt:lpstr>
      <vt:lpstr>LeafVTI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2022-07-19T00:46:07Z</dcterms:created>
  <dcterms:modified xsi:type="dcterms:W3CDTF">2022-07-19T09:45:17Z</dcterms:modified>
</cp:coreProperties>
</file>