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sldIdLst>
    <p:sldId id="256" r:id="rId4"/>
    <p:sldId id="259" r:id="rId5"/>
    <p:sldId id="273" r:id="rId6"/>
    <p:sldId id="260" r:id="rId7"/>
    <p:sldId id="271" r:id="rId8"/>
    <p:sldId id="281" r:id="rId9"/>
    <p:sldId id="282" r:id="rId10"/>
    <p:sldId id="283" r:id="rId11"/>
    <p:sldId id="284" r:id="rId12"/>
    <p:sldId id="257" r:id="rId13"/>
    <p:sldId id="274" r:id="rId14"/>
    <p:sldId id="285" r:id="rId15"/>
    <p:sldId id="286" r:id="rId16"/>
    <p:sldId id="287" r:id="rId17"/>
    <p:sldId id="288" r:id="rId18"/>
    <p:sldId id="289" r:id="rId19"/>
    <p:sldId id="263" r:id="rId20"/>
    <p:sldId id="277" r:id="rId21"/>
    <p:sldId id="279" r:id="rId22"/>
    <p:sldId id="280" r:id="rId23"/>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UTM Avo" panose="02040603050506020204" pitchFamily="18" charset="0"/>
      <p:regular r:id="rId30"/>
      <p:bold r:id="rId31"/>
      <p:italic r:id="rId32"/>
      <p:boldItalic r:id="rId33"/>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72" autoAdjust="0"/>
    <p:restoredTop sz="94643"/>
  </p:normalViewPr>
  <p:slideViewPr>
    <p:cSldViewPr snapToGrid="0">
      <p:cViewPr varScale="1">
        <p:scale>
          <a:sx n="99" d="100"/>
          <a:sy n="99" d="100"/>
        </p:scale>
        <p:origin x="102"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hoc10.vn/doc-sach/tieng-viet-4-tap-2/1/388/44/"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hoc10.vn/doc-sach/tieng-viet-4-tap-2/1/388/44/" TargetMode="External"/><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44/"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33.jpg"/><Relationship Id="rId1" Type="http://schemas.openxmlformats.org/officeDocument/2006/relationships/slideLayout" Target="../slideLayouts/slideLayout23.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44/"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22D710-9615-2315-A865-46F9FB8BA6AA}"/>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DBC9D062-DAD5-79B5-C3F9-C8EC10FAC07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12" name="Title 1">
            <a:extLst>
              <a:ext uri="{FF2B5EF4-FFF2-40B4-BE49-F238E27FC236}">
                <a16:creationId xmlns:a16="http://schemas.microsoft.com/office/drawing/2014/main" id="{E63D72D3-0655-742A-1739-650672E1426A}"/>
              </a:ext>
            </a:extLst>
          </p:cNvPr>
          <p:cNvSpPr>
            <a:spLocks noGrp="1"/>
          </p:cNvSpPr>
          <p:nvPr>
            <p:ph type="ctrTitle"/>
          </p:nvPr>
        </p:nvSpPr>
        <p:spPr>
          <a:xfrm>
            <a:off x="1524000" y="1540374"/>
            <a:ext cx="9144000" cy="1242146"/>
          </a:xfrm>
        </p:spPr>
        <p:txBody>
          <a:bodyPr>
            <a:normAutofit/>
          </a:bodyPr>
          <a:lstStyle/>
          <a:p>
            <a:r>
              <a:rPr lang="en-US" sz="5400" b="1" dirty="0" err="1">
                <a:solidFill>
                  <a:srgbClr val="001F60"/>
                </a:solidFill>
                <a:latin typeface="UTM Avo" panose="02040603050506020204" pitchFamily="18" charset="0"/>
              </a:rPr>
              <a:t>Tuần</a:t>
            </a:r>
            <a:r>
              <a:rPr lang="en-US" sz="5400" b="1" dirty="0">
                <a:solidFill>
                  <a:srgbClr val="001F60"/>
                </a:solidFill>
                <a:latin typeface="UTM Avo" panose="02040603050506020204" pitchFamily="18" charset="0"/>
              </a:rPr>
              <a:t> 24</a:t>
            </a:r>
          </a:p>
        </p:txBody>
      </p:sp>
      <p:sp>
        <p:nvSpPr>
          <p:cNvPr id="16" name="Subtitle 2">
            <a:extLst>
              <a:ext uri="{FF2B5EF4-FFF2-40B4-BE49-F238E27FC236}">
                <a16:creationId xmlns:a16="http://schemas.microsoft.com/office/drawing/2014/main" id="{2B695205-2C54-FA03-4CF6-6BFEC220057E}"/>
              </a:ext>
            </a:extLst>
          </p:cNvPr>
          <p:cNvSpPr>
            <a:spLocks noGrp="1"/>
          </p:cNvSpPr>
          <p:nvPr>
            <p:ph type="subTitle" idx="1"/>
          </p:nvPr>
        </p:nvSpPr>
        <p:spPr>
          <a:xfrm>
            <a:off x="1524000" y="2959847"/>
            <a:ext cx="9144000" cy="2989730"/>
          </a:xfrm>
        </p:spPr>
        <p:txBody>
          <a:bodyPr>
            <a:normAutofit/>
          </a:bodyPr>
          <a:lstStyle/>
          <a:p>
            <a:pPr>
              <a:lnSpc>
                <a:spcPct val="150000"/>
              </a:lnSpc>
            </a:pPr>
            <a:r>
              <a:rPr lang="en-US" sz="5400" b="1" dirty="0" err="1">
                <a:solidFill>
                  <a:srgbClr val="FF0000"/>
                </a:solidFill>
                <a:latin typeface="UTM Avo" panose="02040603050506020204" pitchFamily="18" charset="0"/>
              </a:rPr>
              <a:t>Luyện</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từ</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và</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câu</a:t>
            </a:r>
            <a:r>
              <a:rPr lang="en-US" sz="5400" b="1" dirty="0">
                <a:solidFill>
                  <a:srgbClr val="FF0000"/>
                </a:solidFill>
                <a:latin typeface="UTM Avo" panose="02040603050506020204" pitchFamily="18" charset="0"/>
              </a:rPr>
              <a:t>:</a:t>
            </a:r>
          </a:p>
          <a:p>
            <a:pPr>
              <a:lnSpc>
                <a:spcPct val="150000"/>
              </a:lnSpc>
            </a:pPr>
            <a:r>
              <a:rPr lang="en-US" sz="5400" b="1" dirty="0" err="1">
                <a:solidFill>
                  <a:srgbClr val="FF0000"/>
                </a:solidFill>
                <a:latin typeface="UTM Avo" panose="02040603050506020204" pitchFamily="18" charset="0"/>
              </a:rPr>
              <a:t>Dấu</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ngoặc</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đơn</a:t>
            </a:r>
            <a:endParaRPr lang="en-US" sz="54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0E0198DF-34EC-9ED1-A5EE-58746D98A20A}"/>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621639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Google Shape;185;p11">
            <a:extLst>
              <a:ext uri="{FF2B5EF4-FFF2-40B4-BE49-F238E27FC236}">
                <a16:creationId xmlns:a16="http://schemas.microsoft.com/office/drawing/2014/main" id="{78FCEA43-5E18-E346-7144-6F23BF6093EE}"/>
              </a:ext>
            </a:extLst>
          </p:cNvPr>
          <p:cNvSpPr/>
          <p:nvPr/>
        </p:nvSpPr>
        <p:spPr>
          <a:xfrm>
            <a:off x="1018228" y="2267025"/>
            <a:ext cx="10155544" cy="2666401"/>
          </a:xfrm>
          <a:custGeom>
            <a:avLst/>
            <a:gdLst/>
            <a:ahLst/>
            <a:cxnLst/>
            <a:rect l="l" t="t" r="r" b="b"/>
            <a:pathLst>
              <a:path w="4491524" h="2262458" extrusionOk="0">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cmpd="sng">
            <a:solidFill>
              <a:srgbClr val="000000"/>
            </a:solidFill>
            <a:prstDash val="solid"/>
            <a:miter lim="8000"/>
            <a:headEnd type="none" w="sm" len="sm"/>
            <a:tailEnd type="none" w="sm" len="sm"/>
          </a:ln>
        </p:spPr>
        <p:txBody>
          <a:bodyPr spcFirstLastPara="1" wrap="square" lIns="240000" tIns="30467" rIns="240000" bIns="120000" anchor="ctr" anchorCtr="0">
            <a:noAutofit/>
          </a:bodyPr>
          <a:lstStyle/>
          <a:p>
            <a:pPr algn="just">
              <a:lnSpc>
                <a:spcPct val="150000"/>
              </a:lnSpc>
              <a:buClr>
                <a:srgbClr val="000000"/>
              </a:buClr>
              <a:buFont typeface="Arial"/>
              <a:buNone/>
            </a:pPr>
            <a:r>
              <a:rPr lang="en-US" sz="2400" kern="0">
                <a:solidFill>
                  <a:schemeClr val="bg1"/>
                </a:solidFill>
                <a:latin typeface="UTM Avo" panose="02040603050506020204" pitchFamily="18"/>
                <a:cs typeface="Arial"/>
                <a:sym typeface="Arial"/>
              </a:rPr>
              <a:t>	</a:t>
            </a:r>
            <a:r>
              <a:rPr lang="vi-VN" sz="2400" kern="0">
                <a:solidFill>
                  <a:schemeClr val="bg1"/>
                </a:solidFill>
                <a:latin typeface="UTM Avo" panose="02040603050506020204" pitchFamily="18"/>
                <a:cs typeface="Arial"/>
                <a:sym typeface="Arial"/>
              </a:rPr>
              <a:t>Đoạn </a:t>
            </a:r>
            <a:r>
              <a:rPr lang="vi-VN" sz="2400" kern="0" dirty="0">
                <a:solidFill>
                  <a:schemeClr val="bg1"/>
                </a:solidFill>
                <a:latin typeface="UTM Avo" panose="02040603050506020204" pitchFamily="18"/>
                <a:cs typeface="Arial"/>
                <a:sym typeface="Arial"/>
              </a:rPr>
              <a:t>trích </a:t>
            </a:r>
            <a:r>
              <a:rPr lang="vi-VN" sz="2400" i="1" kern="0" dirty="0">
                <a:solidFill>
                  <a:schemeClr val="bg1"/>
                </a:solidFill>
                <a:latin typeface="UTM Avo" panose="02040603050506020204" pitchFamily="18"/>
                <a:cs typeface="Arial"/>
                <a:sym typeface="Arial"/>
              </a:rPr>
              <a:t>Chuyện của loài chim </a:t>
            </a:r>
            <a:r>
              <a:rPr lang="vi-VN" sz="2400" kern="0" dirty="0">
                <a:solidFill>
                  <a:schemeClr val="bg1"/>
                </a:solidFill>
                <a:latin typeface="UTM Avo" panose="02040603050506020204" pitchFamily="18"/>
                <a:cs typeface="Arial"/>
                <a:sym typeface="Arial"/>
              </a:rPr>
              <a:t>(trích từ truyện ngắn </a:t>
            </a:r>
            <a:r>
              <a:rPr lang="vi-VN" sz="2400" i="1" kern="0" dirty="0">
                <a:solidFill>
                  <a:schemeClr val="bg1"/>
                </a:solidFill>
                <a:latin typeface="UTM Avo" panose="02040603050506020204" pitchFamily="18"/>
                <a:cs typeface="Arial"/>
                <a:sym typeface="Arial"/>
              </a:rPr>
              <a:t>Những câu chuyện</a:t>
            </a:r>
            <a:r>
              <a:rPr lang="vi-VN" sz="2400" kern="0" dirty="0">
                <a:solidFill>
                  <a:schemeClr val="bg1"/>
                </a:solidFill>
                <a:latin typeface="UTM Avo" panose="02040603050506020204" pitchFamily="18"/>
                <a:cs typeface="Arial"/>
                <a:sym typeface="Arial"/>
              </a:rPr>
              <a:t> của nhà văn Võ Quảng) tuy không dài (chỉ gần 300 chữ) nhưng đã khắc hoạ sinh động những thay đổi nhanh chóng trong công cuộc xây dựng đất nước ta.</a:t>
            </a:r>
            <a:endParaRPr sz="2400" kern="0" dirty="0">
              <a:solidFill>
                <a:schemeClr val="bg1"/>
              </a:solidFill>
              <a:latin typeface="UTM Avo" panose="02040603050506020204" pitchFamily="18"/>
              <a:cs typeface="Arial"/>
              <a:sym typeface="Arial"/>
            </a:endParaRPr>
          </a:p>
        </p:txBody>
      </p:sp>
      <p:sp>
        <p:nvSpPr>
          <p:cNvPr id="13" name="Google Shape;186;p11">
            <a:extLst>
              <a:ext uri="{FF2B5EF4-FFF2-40B4-BE49-F238E27FC236}">
                <a16:creationId xmlns:a16="http://schemas.microsoft.com/office/drawing/2014/main" id="{42EA2F84-C95A-3495-6DBA-A90B2E1402E9}"/>
              </a:ext>
            </a:extLst>
          </p:cNvPr>
          <p:cNvSpPr/>
          <p:nvPr/>
        </p:nvSpPr>
        <p:spPr>
          <a:xfrm>
            <a:off x="-304006" y="5552440"/>
            <a:ext cx="2311452" cy="1601398"/>
          </a:xfrm>
          <a:custGeom>
            <a:avLst/>
            <a:gdLst/>
            <a:ahLst/>
            <a:cxnLst/>
            <a:rect l="l" t="t" r="r" b="b"/>
            <a:pathLst>
              <a:path w="5939287" h="4114800" extrusionOk="0">
                <a:moveTo>
                  <a:pt x="0" y="0"/>
                </a:moveTo>
                <a:lnTo>
                  <a:pt x="5939287" y="0"/>
                </a:lnTo>
                <a:lnTo>
                  <a:pt x="5939287"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sp>
        <p:nvSpPr>
          <p:cNvPr id="14" name="Google Shape;187;p11">
            <a:extLst>
              <a:ext uri="{FF2B5EF4-FFF2-40B4-BE49-F238E27FC236}">
                <a16:creationId xmlns:a16="http://schemas.microsoft.com/office/drawing/2014/main" id="{5C24A054-18D8-A654-A9DB-5250C525E657}"/>
              </a:ext>
            </a:extLst>
          </p:cNvPr>
          <p:cNvSpPr txBox="1"/>
          <p:nvPr/>
        </p:nvSpPr>
        <p:spPr>
          <a:xfrm>
            <a:off x="969656" y="1658442"/>
            <a:ext cx="10252688" cy="430887"/>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2800" b="1" kern="0" dirty="0">
                <a:solidFill>
                  <a:schemeClr val="bg1"/>
                </a:solidFill>
                <a:latin typeface="UTM Avo" panose="02040603050506020204" pitchFamily="18"/>
                <a:cs typeface="Arial"/>
                <a:sym typeface="Arial"/>
              </a:rPr>
              <a:t>Câu 1. Tìm các phần chú thích trong câu dưới đây:</a:t>
            </a:r>
            <a:endParaRPr sz="2800" b="1" kern="0" dirty="0">
              <a:solidFill>
                <a:schemeClr val="bg1"/>
              </a:solidFill>
              <a:latin typeface="UTM Avo" panose="02040603050506020204" pitchFamily="18"/>
              <a:cs typeface="Arial"/>
              <a:sym typeface="Arial"/>
            </a:endParaRPr>
          </a:p>
        </p:txBody>
      </p:sp>
      <p:grpSp>
        <p:nvGrpSpPr>
          <p:cNvPr id="19" name="Google Shape;192;p11">
            <a:extLst>
              <a:ext uri="{FF2B5EF4-FFF2-40B4-BE49-F238E27FC236}">
                <a16:creationId xmlns:a16="http://schemas.microsoft.com/office/drawing/2014/main" id="{51961030-B58C-896B-0A30-EFD18E18676A}"/>
              </a:ext>
            </a:extLst>
          </p:cNvPr>
          <p:cNvGrpSpPr/>
          <p:nvPr/>
        </p:nvGrpSpPr>
        <p:grpSpPr>
          <a:xfrm>
            <a:off x="3243528" y="5077256"/>
            <a:ext cx="8471184" cy="1723522"/>
            <a:chOff x="5067300" y="7005175"/>
            <a:chExt cx="12706776" cy="2585284"/>
          </a:xfrm>
        </p:grpSpPr>
        <p:sp>
          <p:nvSpPr>
            <p:cNvPr id="20" name="Google Shape;193;p11">
              <a:extLst>
                <a:ext uri="{FF2B5EF4-FFF2-40B4-BE49-F238E27FC236}">
                  <a16:creationId xmlns:a16="http://schemas.microsoft.com/office/drawing/2014/main" id="{0DFA71D5-EEA4-F79E-C2A8-7AE964B5065C}"/>
                </a:ext>
              </a:extLst>
            </p:cNvPr>
            <p:cNvSpPr/>
            <p:nvPr/>
          </p:nvSpPr>
          <p:spPr>
            <a:xfrm>
              <a:off x="5067300" y="7372513"/>
              <a:ext cx="1828800" cy="2012435"/>
            </a:xfrm>
            <a:custGeom>
              <a:avLst/>
              <a:gdLst/>
              <a:ahLst/>
              <a:cxnLst/>
              <a:rect l="l" t="t" r="r" b="b"/>
              <a:pathLst>
                <a:path w="901632" h="992167" extrusionOk="0">
                  <a:moveTo>
                    <a:pt x="0" y="0"/>
                  </a:moveTo>
                  <a:lnTo>
                    <a:pt x="901632" y="0"/>
                  </a:lnTo>
                  <a:lnTo>
                    <a:pt x="901632" y="992167"/>
                  </a:lnTo>
                  <a:lnTo>
                    <a:pt x="0" y="992167"/>
                  </a:lnTo>
                  <a:lnTo>
                    <a:pt x="0" y="0"/>
                  </a:lnTo>
                  <a:close/>
                </a:path>
              </a:pathLst>
            </a:custGeom>
            <a:blipFill rotWithShape="1">
              <a:blip r:embed="rId4">
                <a:alphaModFix/>
              </a:blip>
              <a:stretch>
                <a:fillRect/>
              </a:stretch>
            </a:blipFill>
            <a:ln>
              <a:noFill/>
            </a:ln>
          </p:spPr>
          <p:txBody>
            <a:bodyPr/>
            <a:lstStyle/>
            <a:p>
              <a:endParaRPr lang="en-US"/>
            </a:p>
          </p:txBody>
        </p:sp>
        <p:sp>
          <p:nvSpPr>
            <p:cNvPr id="21" name="Google Shape;194;p11">
              <a:extLst>
                <a:ext uri="{FF2B5EF4-FFF2-40B4-BE49-F238E27FC236}">
                  <a16:creationId xmlns:a16="http://schemas.microsoft.com/office/drawing/2014/main" id="{61069BCE-B3F0-1BA2-B8BF-D05D44883A13}"/>
                </a:ext>
              </a:extLst>
            </p:cNvPr>
            <p:cNvSpPr txBox="1"/>
            <p:nvPr/>
          </p:nvSpPr>
          <p:spPr>
            <a:xfrm>
              <a:off x="7283676" y="7005175"/>
              <a:ext cx="10490400" cy="2585284"/>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400" kern="0" dirty="0">
                  <a:solidFill>
                    <a:schemeClr val="bg1"/>
                  </a:solidFill>
                  <a:latin typeface="UTM Avo" panose="02040603050506020204" pitchFamily="18"/>
                  <a:cs typeface="Arial"/>
                  <a:sym typeface="Arial"/>
                </a:rPr>
                <a:t>Mỗi phần chú thích em mới tìm được giải thích hoặc bổ sung thông tin cho từ ngữ nào trong câu?</a:t>
              </a:r>
              <a:endParaRPr sz="2400" kern="0" dirty="0">
                <a:solidFill>
                  <a:schemeClr val="bg1"/>
                </a:solidFill>
                <a:latin typeface="UTM Avo" panose="02040603050506020204" pitchFamily="18"/>
                <a:cs typeface="Arial"/>
                <a:sym typeface="Arial"/>
              </a:endParaRPr>
            </a:p>
          </p:txBody>
        </p:sp>
      </p:grpSp>
    </p:spTree>
    <p:extLst>
      <p:ext uri="{BB962C8B-B14F-4D97-AF65-F5344CB8AC3E}">
        <p14:creationId xmlns:p14="http://schemas.microsoft.com/office/powerpoint/2010/main" val="32523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04;p12">
            <a:extLst>
              <a:ext uri="{FF2B5EF4-FFF2-40B4-BE49-F238E27FC236}">
                <a16:creationId xmlns:a16="http://schemas.microsoft.com/office/drawing/2014/main" id="{BBB21459-41B6-0283-1588-D45B71ABC844}"/>
              </a:ext>
            </a:extLst>
          </p:cNvPr>
          <p:cNvSpPr txBox="1"/>
          <p:nvPr/>
        </p:nvSpPr>
        <p:spPr>
          <a:xfrm>
            <a:off x="1003300" y="4862444"/>
            <a:ext cx="10185400" cy="1723522"/>
          </a:xfrm>
          <a:prstGeom prst="rect">
            <a:avLst/>
          </a:prstGeom>
          <a:noFill/>
          <a:ln>
            <a:noFill/>
          </a:ln>
        </p:spPr>
        <p:txBody>
          <a:bodyPr spcFirstLastPara="1" wrap="square" lIns="60950" tIns="30467" rIns="60950" bIns="30467" anchor="t" anchorCtr="0">
            <a:spAutoFit/>
          </a:bodyPr>
          <a:lstStyle/>
          <a:p>
            <a:pPr marL="381019" indent="-381019" algn="just">
              <a:lnSpc>
                <a:spcPct val="150000"/>
              </a:lnSpc>
              <a:buClr>
                <a:srgbClr val="000000"/>
              </a:buClr>
              <a:buSzPts val="4000"/>
              <a:buFont typeface="Arial"/>
              <a:buChar char="•"/>
            </a:pPr>
            <a:r>
              <a:rPr lang="vi-VN" sz="2400" kern="0" dirty="0">
                <a:solidFill>
                  <a:srgbClr val="000000"/>
                </a:solidFill>
                <a:latin typeface="UTM Avo" panose="02040603050506020204" pitchFamily="18"/>
                <a:cs typeface="Arial"/>
                <a:sym typeface="Arial"/>
              </a:rPr>
              <a:t>Bộ phận (trích từ truyện ngắn “Những câu chuyện" của nhà văn Võ Quảng) chú thích cho “đoạn trích </a:t>
            </a:r>
            <a:r>
              <a:rPr lang="vi-VN" sz="2400" i="1" kern="0" dirty="0">
                <a:solidFill>
                  <a:srgbClr val="000000"/>
                </a:solidFill>
                <a:latin typeface="UTM Avo" panose="02040603050506020204" pitchFamily="18"/>
                <a:cs typeface="Arial"/>
                <a:sym typeface="Arial"/>
              </a:rPr>
              <a:t>Chuyện của loài chim</a:t>
            </a:r>
            <a:r>
              <a:rPr lang="vi-VN" sz="2400" kern="0" dirty="0">
                <a:solidFill>
                  <a:srgbClr val="000000"/>
                </a:solidFill>
                <a:latin typeface="UTM Avo" panose="02040603050506020204" pitchFamily="18"/>
                <a:cs typeface="Arial"/>
                <a:sym typeface="Arial"/>
              </a:rPr>
              <a:t>".</a:t>
            </a:r>
            <a:endParaRPr sz="2400" kern="0" dirty="0">
              <a:solidFill>
                <a:srgbClr val="000000"/>
              </a:solidFill>
              <a:latin typeface="UTM Avo" panose="02040603050506020204" pitchFamily="18"/>
              <a:cs typeface="Arial"/>
              <a:sym typeface="Arial"/>
            </a:endParaRPr>
          </a:p>
          <a:p>
            <a:pPr marL="381019" indent="-381019" algn="just">
              <a:lnSpc>
                <a:spcPct val="150000"/>
              </a:lnSpc>
              <a:buClr>
                <a:srgbClr val="000000"/>
              </a:buClr>
              <a:buSzPts val="4000"/>
              <a:buFont typeface="Arial"/>
              <a:buChar char="•"/>
            </a:pPr>
            <a:r>
              <a:rPr lang="vi-VN" sz="2400" kern="0" dirty="0">
                <a:solidFill>
                  <a:srgbClr val="000000"/>
                </a:solidFill>
                <a:latin typeface="UTM Avo" panose="02040603050506020204" pitchFamily="18"/>
                <a:cs typeface="Arial"/>
                <a:sym typeface="Arial"/>
              </a:rPr>
              <a:t>Bộ phận </a:t>
            </a:r>
            <a:r>
              <a:rPr lang="vi-VN" sz="2400" kern="0">
                <a:solidFill>
                  <a:srgbClr val="000000"/>
                </a:solidFill>
                <a:latin typeface="UTM Avo" panose="02040603050506020204" pitchFamily="18"/>
                <a:cs typeface="Arial"/>
                <a:sym typeface="Arial"/>
              </a:rPr>
              <a:t>(ch</a:t>
            </a:r>
            <a:r>
              <a:rPr lang="en-US" sz="2400" kern="0">
                <a:solidFill>
                  <a:srgbClr val="000000"/>
                </a:solidFill>
                <a:latin typeface="UTM Avo" panose="02040603050506020204" pitchFamily="18"/>
                <a:cs typeface="Arial"/>
                <a:sym typeface="Arial"/>
              </a:rPr>
              <a:t>ỉ</a:t>
            </a:r>
            <a:r>
              <a:rPr lang="vi-VN" sz="2400" kern="0">
                <a:solidFill>
                  <a:srgbClr val="000000"/>
                </a:solidFill>
                <a:latin typeface="UTM Avo" panose="02040603050506020204" pitchFamily="18"/>
                <a:cs typeface="Arial"/>
                <a:sym typeface="Arial"/>
              </a:rPr>
              <a:t> </a:t>
            </a:r>
            <a:r>
              <a:rPr lang="vi-VN" sz="2400" kern="0" dirty="0">
                <a:solidFill>
                  <a:srgbClr val="000000"/>
                </a:solidFill>
                <a:latin typeface="UTM Avo" panose="02040603050506020204" pitchFamily="18"/>
                <a:cs typeface="Arial"/>
                <a:sym typeface="Arial"/>
              </a:rPr>
              <a:t>gần 300 chữ) chú thích cho “không dài”.</a:t>
            </a:r>
            <a:endParaRPr sz="2400" kern="0" dirty="0">
              <a:solidFill>
                <a:srgbClr val="000000"/>
              </a:solidFill>
              <a:latin typeface="UTM Avo" panose="02040603050506020204" pitchFamily="18"/>
              <a:cs typeface="Arial"/>
              <a:sym typeface="Arial"/>
            </a:endParaRPr>
          </a:p>
        </p:txBody>
      </p:sp>
      <p:sp>
        <p:nvSpPr>
          <p:cNvPr id="4" name="Google Shape;185;p11">
            <a:extLst>
              <a:ext uri="{FF2B5EF4-FFF2-40B4-BE49-F238E27FC236}">
                <a16:creationId xmlns:a16="http://schemas.microsoft.com/office/drawing/2014/main" id="{43C6DC8D-8463-CA79-9BB2-0ABB30CE0A37}"/>
              </a:ext>
            </a:extLst>
          </p:cNvPr>
          <p:cNvSpPr/>
          <p:nvPr/>
        </p:nvSpPr>
        <p:spPr>
          <a:xfrm>
            <a:off x="1003300" y="2196043"/>
            <a:ext cx="10155544" cy="2666401"/>
          </a:xfrm>
          <a:custGeom>
            <a:avLst/>
            <a:gdLst/>
            <a:ahLst/>
            <a:cxnLst/>
            <a:rect l="l" t="t" r="r" b="b"/>
            <a:pathLst>
              <a:path w="4491524" h="2262458" extrusionOk="0">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cmpd="sng">
            <a:solidFill>
              <a:srgbClr val="000000"/>
            </a:solidFill>
            <a:prstDash val="solid"/>
            <a:miter lim="8000"/>
            <a:headEnd type="none" w="sm" len="sm"/>
            <a:tailEnd type="none" w="sm" len="sm"/>
          </a:ln>
        </p:spPr>
        <p:txBody>
          <a:bodyPr spcFirstLastPara="1" wrap="square" lIns="240000" tIns="30467" rIns="240000" bIns="120000" anchor="ctr" anchorCtr="0">
            <a:noAutofit/>
          </a:bodyPr>
          <a:lstStyle/>
          <a:p>
            <a:pPr algn="just">
              <a:lnSpc>
                <a:spcPct val="150000"/>
              </a:lnSpc>
              <a:buClr>
                <a:srgbClr val="000000"/>
              </a:buClr>
              <a:buFont typeface="Arial"/>
              <a:buNone/>
            </a:pPr>
            <a:r>
              <a:rPr lang="en-US" sz="2400" kern="0">
                <a:solidFill>
                  <a:schemeClr val="bg1"/>
                </a:solidFill>
                <a:latin typeface="UTM Avo" panose="02040603050506020204" pitchFamily="18"/>
                <a:cs typeface="Arial"/>
                <a:sym typeface="Arial"/>
              </a:rPr>
              <a:t>	</a:t>
            </a:r>
            <a:r>
              <a:rPr lang="vi-VN" sz="2400" kern="0">
                <a:solidFill>
                  <a:schemeClr val="bg1"/>
                </a:solidFill>
                <a:latin typeface="UTM Avo" panose="02040603050506020204" pitchFamily="18"/>
                <a:cs typeface="Arial"/>
                <a:sym typeface="Arial"/>
              </a:rPr>
              <a:t>Đoạn </a:t>
            </a:r>
            <a:r>
              <a:rPr lang="vi-VN" sz="2400" kern="0" dirty="0">
                <a:solidFill>
                  <a:schemeClr val="bg1"/>
                </a:solidFill>
                <a:latin typeface="UTM Avo" panose="02040603050506020204" pitchFamily="18"/>
                <a:cs typeface="Arial"/>
                <a:sym typeface="Arial"/>
              </a:rPr>
              <a:t>trích </a:t>
            </a:r>
            <a:r>
              <a:rPr lang="vi-VN" sz="2400" i="1" kern="0" dirty="0">
                <a:solidFill>
                  <a:schemeClr val="bg1"/>
                </a:solidFill>
                <a:latin typeface="UTM Avo" panose="02040603050506020204" pitchFamily="18"/>
                <a:cs typeface="Arial"/>
                <a:sym typeface="Arial"/>
              </a:rPr>
              <a:t>Chuyện của loài chim </a:t>
            </a:r>
            <a:r>
              <a:rPr lang="vi-VN" sz="2400" kern="0" dirty="0">
                <a:solidFill>
                  <a:schemeClr val="bg1"/>
                </a:solidFill>
                <a:latin typeface="UTM Avo" panose="02040603050506020204" pitchFamily="18"/>
                <a:cs typeface="Arial"/>
                <a:sym typeface="Arial"/>
              </a:rPr>
              <a:t>(trích từ truyện ngắn </a:t>
            </a:r>
            <a:r>
              <a:rPr lang="vi-VN" sz="2400" i="1" kern="0" dirty="0">
                <a:solidFill>
                  <a:schemeClr val="bg1"/>
                </a:solidFill>
                <a:latin typeface="UTM Avo" panose="02040603050506020204" pitchFamily="18"/>
                <a:cs typeface="Arial"/>
                <a:sym typeface="Arial"/>
              </a:rPr>
              <a:t>Những câu chuyện</a:t>
            </a:r>
            <a:r>
              <a:rPr lang="vi-VN" sz="2400" kern="0" dirty="0">
                <a:solidFill>
                  <a:schemeClr val="bg1"/>
                </a:solidFill>
                <a:latin typeface="UTM Avo" panose="02040603050506020204" pitchFamily="18"/>
                <a:cs typeface="Arial"/>
                <a:sym typeface="Arial"/>
              </a:rPr>
              <a:t> của nhà văn Võ Quảng) tuy không dài (chỉ gần 300 chữ) nhưng đã khắc hoạ sinh động những thay đổi nhanh chóng trong công cuộc xây dựng đất nước ta.</a:t>
            </a:r>
            <a:endParaRPr sz="2400" kern="0" dirty="0">
              <a:solidFill>
                <a:schemeClr val="bg1"/>
              </a:solidFill>
              <a:latin typeface="UTM Avo" panose="02040603050506020204" pitchFamily="18"/>
              <a:cs typeface="Arial"/>
              <a:sym typeface="Arial"/>
            </a:endParaRPr>
          </a:p>
        </p:txBody>
      </p:sp>
      <p:cxnSp>
        <p:nvCxnSpPr>
          <p:cNvPr id="5" name="Google Shape;188;p11">
            <a:extLst>
              <a:ext uri="{FF2B5EF4-FFF2-40B4-BE49-F238E27FC236}">
                <a16:creationId xmlns:a16="http://schemas.microsoft.com/office/drawing/2014/main" id="{611B0B06-BD19-B3CC-EF2F-AB612F1394A5}"/>
              </a:ext>
            </a:extLst>
          </p:cNvPr>
          <p:cNvCxnSpPr>
            <a:cxnSpLocks/>
          </p:cNvCxnSpPr>
          <p:nvPr/>
        </p:nvCxnSpPr>
        <p:spPr>
          <a:xfrm>
            <a:off x="7689619" y="2920695"/>
            <a:ext cx="3252115" cy="0"/>
          </a:xfrm>
          <a:prstGeom prst="straightConnector1">
            <a:avLst/>
          </a:prstGeom>
          <a:noFill/>
          <a:ln w="38100" cap="flat" cmpd="sng">
            <a:solidFill>
              <a:srgbClr val="FF0000"/>
            </a:solidFill>
            <a:prstDash val="solid"/>
            <a:round/>
            <a:headEnd type="none" w="sm" len="sm"/>
            <a:tailEnd type="none" w="sm" len="sm"/>
          </a:ln>
        </p:spPr>
      </p:cxnSp>
      <p:cxnSp>
        <p:nvCxnSpPr>
          <p:cNvPr id="6" name="Google Shape;189;p11">
            <a:extLst>
              <a:ext uri="{FF2B5EF4-FFF2-40B4-BE49-F238E27FC236}">
                <a16:creationId xmlns:a16="http://schemas.microsoft.com/office/drawing/2014/main" id="{DDC850D6-D4B6-0E99-4174-61D3BB234F56}"/>
              </a:ext>
            </a:extLst>
          </p:cNvPr>
          <p:cNvCxnSpPr>
            <a:cxnSpLocks/>
          </p:cNvCxnSpPr>
          <p:nvPr/>
        </p:nvCxnSpPr>
        <p:spPr>
          <a:xfrm flipV="1">
            <a:off x="1205066" y="3443031"/>
            <a:ext cx="6787184" cy="6571"/>
          </a:xfrm>
          <a:prstGeom prst="straightConnector1">
            <a:avLst/>
          </a:prstGeom>
          <a:noFill/>
          <a:ln w="38100" cap="flat" cmpd="sng">
            <a:solidFill>
              <a:srgbClr val="FF0000"/>
            </a:solidFill>
            <a:prstDash val="solid"/>
            <a:round/>
            <a:headEnd type="none" w="sm" len="sm"/>
            <a:tailEnd type="none" w="sm" len="sm"/>
          </a:ln>
        </p:spPr>
      </p:cxnSp>
      <p:cxnSp>
        <p:nvCxnSpPr>
          <p:cNvPr id="7" name="Google Shape;190;p11">
            <a:extLst>
              <a:ext uri="{FF2B5EF4-FFF2-40B4-BE49-F238E27FC236}">
                <a16:creationId xmlns:a16="http://schemas.microsoft.com/office/drawing/2014/main" id="{6317FD62-D797-0653-7C96-A1B1551A48E5}"/>
              </a:ext>
            </a:extLst>
          </p:cNvPr>
          <p:cNvCxnSpPr>
            <a:cxnSpLocks/>
          </p:cNvCxnSpPr>
          <p:nvPr/>
        </p:nvCxnSpPr>
        <p:spPr>
          <a:xfrm flipV="1">
            <a:off x="10451245" y="3443031"/>
            <a:ext cx="490489" cy="6571"/>
          </a:xfrm>
          <a:prstGeom prst="straightConnector1">
            <a:avLst/>
          </a:prstGeom>
          <a:noFill/>
          <a:ln w="38100" cap="flat" cmpd="sng">
            <a:solidFill>
              <a:srgbClr val="FF0000"/>
            </a:solidFill>
            <a:prstDash val="solid"/>
            <a:round/>
            <a:headEnd type="none" w="sm" len="sm"/>
            <a:tailEnd type="none" w="sm" len="sm"/>
          </a:ln>
        </p:spPr>
      </p:cxnSp>
      <p:cxnSp>
        <p:nvCxnSpPr>
          <p:cNvPr id="8" name="Google Shape;191;p11">
            <a:extLst>
              <a:ext uri="{FF2B5EF4-FFF2-40B4-BE49-F238E27FC236}">
                <a16:creationId xmlns:a16="http://schemas.microsoft.com/office/drawing/2014/main" id="{1103F7A6-3A37-B62F-5A32-D3BB4EACCE37}"/>
              </a:ext>
            </a:extLst>
          </p:cNvPr>
          <p:cNvCxnSpPr>
            <a:cxnSpLocks/>
          </p:cNvCxnSpPr>
          <p:nvPr/>
        </p:nvCxnSpPr>
        <p:spPr>
          <a:xfrm>
            <a:off x="1205066" y="3975136"/>
            <a:ext cx="2023534" cy="0"/>
          </a:xfrm>
          <a:prstGeom prst="straightConnector1">
            <a:avLst/>
          </a:prstGeom>
          <a:noFill/>
          <a:ln w="38100" cap="flat" cmpd="sng">
            <a:solidFill>
              <a:srgbClr val="FF0000"/>
            </a:solidFill>
            <a:prstDash val="solid"/>
            <a:round/>
            <a:headEnd type="none" w="sm" len="sm"/>
            <a:tailEnd type="none" w="sm" len="sm"/>
          </a:ln>
        </p:spPr>
      </p:cxnSp>
      <p:sp>
        <p:nvSpPr>
          <p:cNvPr id="2" name="Google Shape;187;p11">
            <a:extLst>
              <a:ext uri="{FF2B5EF4-FFF2-40B4-BE49-F238E27FC236}">
                <a16:creationId xmlns:a16="http://schemas.microsoft.com/office/drawing/2014/main" id="{D3AA5CCF-15FF-DC2D-BB75-A41607675535}"/>
              </a:ext>
            </a:extLst>
          </p:cNvPr>
          <p:cNvSpPr txBox="1"/>
          <p:nvPr/>
        </p:nvSpPr>
        <p:spPr>
          <a:xfrm>
            <a:off x="1519218" y="1672354"/>
            <a:ext cx="9639626" cy="369332"/>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en-US" sz="2400" b="1" kern="0" dirty="0">
                <a:solidFill>
                  <a:schemeClr val="bg1"/>
                </a:solidFill>
                <a:latin typeface="UTM Avo" panose="02040603050506020204" pitchFamily="18"/>
                <a:cs typeface="Arial"/>
                <a:sym typeface="Arial"/>
              </a:rPr>
              <a:t>C</a:t>
            </a:r>
            <a:r>
              <a:rPr lang="vi-VN" sz="2400" b="1" kern="0">
                <a:solidFill>
                  <a:schemeClr val="bg1"/>
                </a:solidFill>
                <a:latin typeface="UTM Avo" panose="02040603050506020204" pitchFamily="18"/>
                <a:cs typeface="Arial"/>
                <a:sym typeface="Arial"/>
              </a:rPr>
              <a:t>âu </a:t>
            </a:r>
            <a:r>
              <a:rPr lang="vi-VN" sz="2400" b="1" kern="0" dirty="0">
                <a:solidFill>
                  <a:schemeClr val="bg1"/>
                </a:solidFill>
                <a:latin typeface="UTM Avo" panose="02040603050506020204" pitchFamily="18"/>
                <a:cs typeface="Arial"/>
                <a:sym typeface="Arial"/>
              </a:rPr>
              <a:t>1. Tìm các phần chú thích trong câu dưới đây:</a:t>
            </a:r>
            <a:endParaRPr sz="2400" b="1" kern="0" dirty="0">
              <a:solidFill>
                <a:schemeClr val="bg1"/>
              </a:solidFill>
              <a:latin typeface="UTM Avo" panose="02040603050506020204" pitchFamily="18"/>
              <a:cs typeface="Arial"/>
              <a:sym typeface="Arial"/>
            </a:endParaRPr>
          </a:p>
        </p:txBody>
      </p:sp>
    </p:spTree>
    <p:extLst>
      <p:ext uri="{BB962C8B-B14F-4D97-AF65-F5344CB8AC3E}">
        <p14:creationId xmlns:p14="http://schemas.microsoft.com/office/powerpoint/2010/main" val="395067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209;p13">
            <a:extLst>
              <a:ext uri="{FF2B5EF4-FFF2-40B4-BE49-F238E27FC236}">
                <a16:creationId xmlns:a16="http://schemas.microsoft.com/office/drawing/2014/main" id="{D0B50C19-3DEA-B01F-A13C-3ACB83018CCB}"/>
              </a:ext>
            </a:extLst>
          </p:cNvPr>
          <p:cNvSpPr/>
          <p:nvPr/>
        </p:nvSpPr>
        <p:spPr>
          <a:xfrm>
            <a:off x="1018228" y="2408958"/>
            <a:ext cx="10155544" cy="4106332"/>
          </a:xfrm>
          <a:custGeom>
            <a:avLst/>
            <a:gdLst/>
            <a:ahLst/>
            <a:cxnLst/>
            <a:rect l="l" t="t" r="r" b="b"/>
            <a:pathLst>
              <a:path w="4491524" h="2262458" extrusionOk="0">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cmpd="sng">
            <a:solidFill>
              <a:srgbClr val="000000"/>
            </a:solidFill>
            <a:prstDash val="solid"/>
            <a:miter lim="8000"/>
            <a:headEnd type="none" w="sm" len="sm"/>
            <a:tailEnd type="none" w="sm" len="sm"/>
          </a:ln>
        </p:spPr>
        <p:txBody>
          <a:bodyPr spcFirstLastPara="1" wrap="square" lIns="240000" tIns="30467" rIns="240000" bIns="120000" anchor="ctr" anchorCtr="0">
            <a:noAutofit/>
          </a:bodyPr>
          <a:lstStyle/>
          <a:p>
            <a:pPr algn="just">
              <a:lnSpc>
                <a:spcPct val="150000"/>
              </a:lnSpc>
              <a:buClr>
                <a:srgbClr val="000000"/>
              </a:buClr>
              <a:buFont typeface="Arial"/>
              <a:buNone/>
            </a:pPr>
            <a:r>
              <a:rPr lang="en-US" sz="2400" kern="0">
                <a:solidFill>
                  <a:srgbClr val="000000"/>
                </a:solidFill>
                <a:latin typeface="UTM Avo" panose="02040603050506020204" pitchFamily="18"/>
                <a:cs typeface="Arial"/>
                <a:sym typeface="Arial"/>
              </a:rPr>
              <a:t>	</a:t>
            </a:r>
            <a:r>
              <a:rPr lang="vi-VN" sz="2400" kern="0">
                <a:solidFill>
                  <a:srgbClr val="000000"/>
                </a:solidFill>
                <a:latin typeface="UTM Avo" panose="02040603050506020204" pitchFamily="18"/>
                <a:cs typeface="Arial"/>
                <a:sym typeface="Arial"/>
              </a:rPr>
              <a:t>Sau </a:t>
            </a:r>
            <a:r>
              <a:rPr lang="vi-VN" sz="2400" kern="0" dirty="0">
                <a:solidFill>
                  <a:srgbClr val="000000"/>
                </a:solidFill>
                <a:latin typeface="UTM Avo" panose="02040603050506020204" pitchFamily="18"/>
                <a:cs typeface="Arial"/>
                <a:sym typeface="Arial"/>
              </a:rPr>
              <a:t>hơn 30 năm đổi mới, kể từ năm 1986, Việt Nam đã đạt được nhiều thành tựu về kinh tế, trong đó có những công trình xây dựng ghi dấu ấn đậm nét: Nhã Quốc hội (Hà Nội), cầu quay sông Hàn cây cầu đầu tiên do kĩ sư và công nhân Việt Nam tự thiết kế và thi công, đường hầm sông Sài Gòn còn gọi là hầm Thủ Thiêm,...</a:t>
            </a:r>
            <a:endParaRPr sz="2400" kern="0" dirty="0">
              <a:solidFill>
                <a:srgbClr val="000000"/>
              </a:solidFill>
              <a:latin typeface="UTM Avo" panose="02040603050506020204" pitchFamily="18"/>
              <a:cs typeface="Arial"/>
              <a:sym typeface="Arial"/>
            </a:endParaRPr>
          </a:p>
          <a:p>
            <a:pPr algn="r">
              <a:lnSpc>
                <a:spcPct val="150000"/>
              </a:lnSpc>
              <a:buClr>
                <a:srgbClr val="000000"/>
              </a:buClr>
              <a:buFont typeface="Arial"/>
              <a:buNone/>
            </a:pPr>
            <a:r>
              <a:rPr lang="vi-VN" sz="2400" kern="0" dirty="0">
                <a:solidFill>
                  <a:srgbClr val="000000"/>
                </a:solidFill>
                <a:latin typeface="UTM Avo" panose="02040603050506020204" pitchFamily="18"/>
                <a:cs typeface="Arial"/>
                <a:sym typeface="Arial"/>
              </a:rPr>
              <a:t>Theo báo vov.vn</a:t>
            </a:r>
            <a:endParaRPr sz="2400" kern="0" dirty="0">
              <a:solidFill>
                <a:srgbClr val="000000"/>
              </a:solidFill>
              <a:latin typeface="UTM Avo" panose="02040603050506020204" pitchFamily="18"/>
              <a:cs typeface="Arial"/>
              <a:sym typeface="Arial"/>
            </a:endParaRPr>
          </a:p>
        </p:txBody>
      </p:sp>
      <p:sp>
        <p:nvSpPr>
          <p:cNvPr id="8" name="Google Shape;210;p13">
            <a:extLst>
              <a:ext uri="{FF2B5EF4-FFF2-40B4-BE49-F238E27FC236}">
                <a16:creationId xmlns:a16="http://schemas.microsoft.com/office/drawing/2014/main" id="{A1B310CE-12AF-43B2-13F2-6DA44CFC8664}"/>
              </a:ext>
            </a:extLst>
          </p:cNvPr>
          <p:cNvSpPr txBox="1"/>
          <p:nvPr/>
        </p:nvSpPr>
        <p:spPr>
          <a:xfrm>
            <a:off x="663025" y="1690821"/>
            <a:ext cx="10865950" cy="553998"/>
          </a:xfrm>
          <a:prstGeom prst="rect">
            <a:avLst/>
          </a:prstGeom>
          <a:noFill/>
          <a:ln>
            <a:noFill/>
          </a:ln>
        </p:spPr>
        <p:txBody>
          <a:bodyPr spcFirstLastPara="1" wrap="square" lIns="0" tIns="0" rIns="0" bIns="0" anchor="t" anchorCtr="0">
            <a:spAutoFit/>
          </a:bodyPr>
          <a:lstStyle/>
          <a:p>
            <a:pPr algn="just">
              <a:lnSpc>
                <a:spcPct val="150000"/>
              </a:lnSpc>
              <a:buClr>
                <a:srgbClr val="000000"/>
              </a:buClr>
              <a:buFont typeface="Arial"/>
              <a:buNone/>
            </a:pPr>
            <a:r>
              <a:rPr lang="vi-VN" sz="2400" b="1" kern="0" dirty="0">
                <a:solidFill>
                  <a:srgbClr val="000000"/>
                </a:solidFill>
                <a:latin typeface="UTM Avo" panose="02040603050506020204" pitchFamily="18"/>
                <a:cs typeface="Arial"/>
                <a:sym typeface="Arial"/>
              </a:rPr>
              <a:t>Câu 2. Cần đặt dấu ngoặc đơn vào những vị trí nào trong câu sau?</a:t>
            </a:r>
            <a:endParaRPr sz="2400" b="1" kern="0" dirty="0">
              <a:solidFill>
                <a:srgbClr val="000000"/>
              </a:solidFill>
              <a:latin typeface="UTM Avo" panose="02040603050506020204" pitchFamily="18"/>
              <a:cs typeface="Arial"/>
              <a:sym typeface="Arial"/>
            </a:endParaRPr>
          </a:p>
        </p:txBody>
      </p:sp>
      <p:sp>
        <p:nvSpPr>
          <p:cNvPr id="9" name="Google Shape;211;p13">
            <a:extLst>
              <a:ext uri="{FF2B5EF4-FFF2-40B4-BE49-F238E27FC236}">
                <a16:creationId xmlns:a16="http://schemas.microsoft.com/office/drawing/2014/main" id="{075AB281-28E0-5AA0-1F11-F9CB7ADCAF83}"/>
              </a:ext>
            </a:extLst>
          </p:cNvPr>
          <p:cNvSpPr/>
          <p:nvPr/>
        </p:nvSpPr>
        <p:spPr>
          <a:xfrm>
            <a:off x="10729220" y="5355819"/>
            <a:ext cx="2927148" cy="2011749"/>
          </a:xfrm>
          <a:custGeom>
            <a:avLst/>
            <a:gdLst/>
            <a:ahLst/>
            <a:cxnLst/>
            <a:rect l="l" t="t" r="r" b="b"/>
            <a:pathLst>
              <a:path w="6266893" h="4307065" extrusionOk="0">
                <a:moveTo>
                  <a:pt x="0" y="0"/>
                </a:moveTo>
                <a:lnTo>
                  <a:pt x="6266894" y="0"/>
                </a:lnTo>
                <a:lnTo>
                  <a:pt x="6266894" y="4307064"/>
                </a:lnTo>
                <a:lnTo>
                  <a:pt x="0" y="4307064"/>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212;p13">
            <a:extLst>
              <a:ext uri="{FF2B5EF4-FFF2-40B4-BE49-F238E27FC236}">
                <a16:creationId xmlns:a16="http://schemas.microsoft.com/office/drawing/2014/main" id="{03E072EB-63B4-73A6-8366-24242144024F}"/>
              </a:ext>
            </a:extLst>
          </p:cNvPr>
          <p:cNvSpPr/>
          <p:nvPr/>
        </p:nvSpPr>
        <p:spPr>
          <a:xfrm>
            <a:off x="-1158687" y="5236044"/>
            <a:ext cx="2318962" cy="1686518"/>
          </a:xfrm>
          <a:custGeom>
            <a:avLst/>
            <a:gdLst/>
            <a:ahLst/>
            <a:cxnLst/>
            <a:rect l="l" t="t" r="r" b="b"/>
            <a:pathLst>
              <a:path w="4793068" h="3485868" extrusionOk="0">
                <a:moveTo>
                  <a:pt x="0" y="0"/>
                </a:moveTo>
                <a:lnTo>
                  <a:pt x="4793068" y="0"/>
                </a:lnTo>
                <a:lnTo>
                  <a:pt x="4793068" y="3485868"/>
                </a:lnTo>
                <a:lnTo>
                  <a:pt x="0" y="3485868"/>
                </a:lnTo>
                <a:lnTo>
                  <a:pt x="0" y="0"/>
                </a:lnTo>
                <a:close/>
              </a:path>
            </a:pathLst>
          </a:custGeom>
          <a:blipFill rotWithShape="1">
            <a:blip r:embed="rId4">
              <a:alphaModFix/>
            </a:blip>
            <a:stretch>
              <a:fillRect/>
            </a:stretch>
          </a:blipFill>
          <a:ln>
            <a:noFill/>
          </a:ln>
        </p:spPr>
        <p:txBody>
          <a:bodyPr/>
          <a:lstStyle/>
          <a:p>
            <a:endParaRPr lang="en-US"/>
          </a:p>
        </p:txBody>
      </p:sp>
    </p:spTree>
    <p:extLst>
      <p:ext uri="{BB962C8B-B14F-4D97-AF65-F5344CB8AC3E}">
        <p14:creationId xmlns:p14="http://schemas.microsoft.com/office/powerpoint/2010/main" val="287756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211;p13">
            <a:extLst>
              <a:ext uri="{FF2B5EF4-FFF2-40B4-BE49-F238E27FC236}">
                <a16:creationId xmlns:a16="http://schemas.microsoft.com/office/drawing/2014/main" id="{075AB281-28E0-5AA0-1F11-F9CB7ADCAF83}"/>
              </a:ext>
            </a:extLst>
          </p:cNvPr>
          <p:cNvSpPr/>
          <p:nvPr/>
        </p:nvSpPr>
        <p:spPr>
          <a:xfrm>
            <a:off x="10729220" y="5355819"/>
            <a:ext cx="2927148" cy="2011749"/>
          </a:xfrm>
          <a:custGeom>
            <a:avLst/>
            <a:gdLst/>
            <a:ahLst/>
            <a:cxnLst/>
            <a:rect l="l" t="t" r="r" b="b"/>
            <a:pathLst>
              <a:path w="6266893" h="4307065" extrusionOk="0">
                <a:moveTo>
                  <a:pt x="0" y="0"/>
                </a:moveTo>
                <a:lnTo>
                  <a:pt x="6266894" y="0"/>
                </a:lnTo>
                <a:lnTo>
                  <a:pt x="6266894" y="4307064"/>
                </a:lnTo>
                <a:lnTo>
                  <a:pt x="0" y="4307064"/>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212;p13">
            <a:extLst>
              <a:ext uri="{FF2B5EF4-FFF2-40B4-BE49-F238E27FC236}">
                <a16:creationId xmlns:a16="http://schemas.microsoft.com/office/drawing/2014/main" id="{03E072EB-63B4-73A6-8366-24242144024F}"/>
              </a:ext>
            </a:extLst>
          </p:cNvPr>
          <p:cNvSpPr/>
          <p:nvPr/>
        </p:nvSpPr>
        <p:spPr>
          <a:xfrm>
            <a:off x="-1158687" y="5236044"/>
            <a:ext cx="2318962" cy="1686518"/>
          </a:xfrm>
          <a:custGeom>
            <a:avLst/>
            <a:gdLst/>
            <a:ahLst/>
            <a:cxnLst/>
            <a:rect l="l" t="t" r="r" b="b"/>
            <a:pathLst>
              <a:path w="4793068" h="3485868" extrusionOk="0">
                <a:moveTo>
                  <a:pt x="0" y="0"/>
                </a:moveTo>
                <a:lnTo>
                  <a:pt x="4793068" y="0"/>
                </a:lnTo>
                <a:lnTo>
                  <a:pt x="4793068" y="3485868"/>
                </a:lnTo>
                <a:lnTo>
                  <a:pt x="0" y="3485868"/>
                </a:lnTo>
                <a:lnTo>
                  <a:pt x="0" y="0"/>
                </a:lnTo>
                <a:close/>
              </a:path>
            </a:pathLst>
          </a:custGeom>
          <a:blipFill rotWithShape="1">
            <a:blip r:embed="rId4">
              <a:alphaModFix/>
            </a:blip>
            <a:stretch>
              <a:fillRect/>
            </a:stretch>
          </a:blipFill>
          <a:ln>
            <a:noFill/>
          </a:ln>
        </p:spPr>
        <p:txBody>
          <a:bodyPr/>
          <a:lstStyle/>
          <a:p>
            <a:endParaRPr lang="en-US"/>
          </a:p>
        </p:txBody>
      </p:sp>
      <p:pic>
        <p:nvPicPr>
          <p:cNvPr id="6" name="Google Shape;217;p14">
            <a:extLst>
              <a:ext uri="{FF2B5EF4-FFF2-40B4-BE49-F238E27FC236}">
                <a16:creationId xmlns:a16="http://schemas.microsoft.com/office/drawing/2014/main" id="{CE36EB56-7246-FE95-513E-53EA8BDDC3DC}"/>
              </a:ext>
            </a:extLst>
          </p:cNvPr>
          <p:cNvPicPr preferRelativeResize="0"/>
          <p:nvPr/>
        </p:nvPicPr>
        <p:blipFill rotWithShape="1">
          <a:blip r:embed="rId5">
            <a:alphaModFix/>
          </a:blip>
          <a:srcRect/>
          <a:stretch/>
        </p:blipFill>
        <p:spPr>
          <a:xfrm>
            <a:off x="7722394" y="4291188"/>
            <a:ext cx="4063999" cy="22860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1" name="Google Shape;218;p14">
            <a:extLst>
              <a:ext uri="{FF2B5EF4-FFF2-40B4-BE49-F238E27FC236}">
                <a16:creationId xmlns:a16="http://schemas.microsoft.com/office/drawing/2014/main" id="{9815E200-7DE5-5CE5-3C23-71F9C1E57132}"/>
              </a:ext>
            </a:extLst>
          </p:cNvPr>
          <p:cNvSpPr/>
          <p:nvPr/>
        </p:nvSpPr>
        <p:spPr>
          <a:xfrm>
            <a:off x="612622" y="2335388"/>
            <a:ext cx="6550972" cy="4241800"/>
          </a:xfrm>
          <a:custGeom>
            <a:avLst/>
            <a:gdLst/>
            <a:ahLst/>
            <a:cxnLst/>
            <a:rect l="l" t="t" r="r" b="b"/>
            <a:pathLst>
              <a:path w="4491524" h="2262458" extrusionOk="0">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cmpd="sng">
            <a:solidFill>
              <a:srgbClr val="000000"/>
            </a:solidFill>
            <a:prstDash val="solid"/>
            <a:miter lim="8000"/>
            <a:headEnd type="none" w="sm" len="sm"/>
            <a:tailEnd type="none" w="sm" len="sm"/>
          </a:ln>
        </p:spPr>
        <p:txBody>
          <a:bodyPr spcFirstLastPara="1" wrap="square" lIns="240000" tIns="30467" rIns="240000" bIns="120000" anchor="ctr" anchorCtr="0">
            <a:noAutofit/>
          </a:bodyPr>
          <a:lstStyle/>
          <a:p>
            <a:pPr algn="just">
              <a:lnSpc>
                <a:spcPct val="150000"/>
              </a:lnSpc>
              <a:buClr>
                <a:srgbClr val="000000"/>
              </a:buClr>
              <a:buFont typeface="Arial"/>
              <a:buNone/>
            </a:pPr>
            <a:r>
              <a:rPr lang="en-US" sz="2200" kern="0">
                <a:solidFill>
                  <a:srgbClr val="000000"/>
                </a:solidFill>
                <a:latin typeface="UTM Avo" panose="02040603050506020204" pitchFamily="18"/>
                <a:cs typeface="Arial"/>
                <a:sym typeface="Arial"/>
              </a:rPr>
              <a:t>	</a:t>
            </a:r>
            <a:r>
              <a:rPr lang="vi-VN" sz="2200" kern="0">
                <a:solidFill>
                  <a:srgbClr val="000000"/>
                </a:solidFill>
                <a:latin typeface="UTM Avo" panose="02040603050506020204" pitchFamily="18"/>
                <a:cs typeface="Arial"/>
                <a:sym typeface="Arial"/>
              </a:rPr>
              <a:t>Sau hơn 30 năm đổi mới, kể từ năm 1986, Việt Nam đã đạt được nhiều thành tựu về kinh tế, trong đó có những công trình xây dựng ghi dấu ấn đậm nét: Nhà Quốc hội (Hà Nội), cầu quay sông Hàn </a:t>
            </a:r>
            <a:r>
              <a:rPr lang="vi-VN" sz="2200" kern="0">
                <a:solidFill>
                  <a:srgbClr val="FF0000"/>
                </a:solidFill>
                <a:latin typeface="UTM Avo" panose="02040603050506020204" pitchFamily="18"/>
                <a:cs typeface="Arial"/>
                <a:sym typeface="Arial"/>
              </a:rPr>
              <a:t>(</a:t>
            </a:r>
            <a:r>
              <a:rPr lang="vi-VN" sz="2200" kern="0">
                <a:solidFill>
                  <a:srgbClr val="000000"/>
                </a:solidFill>
                <a:latin typeface="UTM Avo" panose="02040603050506020204" pitchFamily="18"/>
                <a:cs typeface="Arial"/>
                <a:sym typeface="Arial"/>
              </a:rPr>
              <a:t>cây cầu đầu tiên do kĩ sư và công nhân Việt Nam tự thiết kế và thi công</a:t>
            </a:r>
            <a:r>
              <a:rPr lang="vi-VN" sz="2200" kern="0">
                <a:solidFill>
                  <a:srgbClr val="FF0000"/>
                </a:solidFill>
                <a:latin typeface="UTM Avo" panose="02040603050506020204" pitchFamily="18"/>
                <a:cs typeface="Arial"/>
                <a:sym typeface="Arial"/>
              </a:rPr>
              <a:t>)</a:t>
            </a:r>
            <a:r>
              <a:rPr lang="vi-VN" sz="2200" kern="0">
                <a:solidFill>
                  <a:srgbClr val="000000"/>
                </a:solidFill>
                <a:latin typeface="UTM Avo" panose="02040603050506020204" pitchFamily="18"/>
                <a:cs typeface="Arial"/>
                <a:sym typeface="Arial"/>
              </a:rPr>
              <a:t>, đường hầm sông Sài Gòn </a:t>
            </a:r>
            <a:r>
              <a:rPr lang="vi-VN" sz="2200" kern="0">
                <a:solidFill>
                  <a:srgbClr val="FF0000"/>
                </a:solidFill>
                <a:latin typeface="UTM Avo" panose="02040603050506020204" pitchFamily="18"/>
                <a:cs typeface="Arial"/>
                <a:sym typeface="Arial"/>
              </a:rPr>
              <a:t>(</a:t>
            </a:r>
            <a:r>
              <a:rPr lang="vi-VN" sz="2200" kern="0">
                <a:solidFill>
                  <a:srgbClr val="000000"/>
                </a:solidFill>
                <a:latin typeface="UTM Avo" panose="02040603050506020204" pitchFamily="18"/>
                <a:cs typeface="Arial"/>
                <a:sym typeface="Arial"/>
              </a:rPr>
              <a:t>còn gọi là hầm Thủ Thiêm</a:t>
            </a:r>
            <a:r>
              <a:rPr lang="vi-VN" sz="2200" kern="0">
                <a:solidFill>
                  <a:srgbClr val="FF0000"/>
                </a:solidFill>
                <a:latin typeface="UTM Avo" panose="02040603050506020204" pitchFamily="18"/>
                <a:cs typeface="Arial"/>
                <a:sym typeface="Arial"/>
              </a:rPr>
              <a:t>)</a:t>
            </a:r>
            <a:r>
              <a:rPr lang="vi-VN" sz="2200" kern="0">
                <a:solidFill>
                  <a:srgbClr val="000000"/>
                </a:solidFill>
                <a:latin typeface="UTM Avo" panose="02040603050506020204" pitchFamily="18"/>
                <a:cs typeface="Arial"/>
                <a:sym typeface="Arial"/>
              </a:rPr>
              <a:t>,...</a:t>
            </a:r>
            <a:endParaRPr sz="2200" kern="0">
              <a:solidFill>
                <a:srgbClr val="000000"/>
              </a:solidFill>
              <a:latin typeface="UTM Avo" panose="02040603050506020204" pitchFamily="18"/>
              <a:cs typeface="Arial"/>
              <a:sym typeface="Arial"/>
            </a:endParaRPr>
          </a:p>
        </p:txBody>
      </p:sp>
      <p:sp>
        <p:nvSpPr>
          <p:cNvPr id="12" name="Google Shape;219;p14">
            <a:extLst>
              <a:ext uri="{FF2B5EF4-FFF2-40B4-BE49-F238E27FC236}">
                <a16:creationId xmlns:a16="http://schemas.microsoft.com/office/drawing/2014/main" id="{ED2B954F-E757-526E-267F-8D633E68919A}"/>
              </a:ext>
            </a:extLst>
          </p:cNvPr>
          <p:cNvSpPr txBox="1"/>
          <p:nvPr/>
        </p:nvSpPr>
        <p:spPr>
          <a:xfrm>
            <a:off x="2821308" y="1716186"/>
            <a:ext cx="2133600" cy="513089"/>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3334" b="1" kern="0">
                <a:solidFill>
                  <a:srgbClr val="000000"/>
                </a:solidFill>
                <a:latin typeface="UTM Avo" panose="02040603050506020204" pitchFamily="18"/>
                <a:cs typeface="Arial"/>
                <a:sym typeface="Arial"/>
              </a:rPr>
              <a:t>Đáp án</a:t>
            </a:r>
            <a:endParaRPr sz="3334" b="1" kern="0">
              <a:solidFill>
                <a:srgbClr val="000000"/>
              </a:solidFill>
              <a:latin typeface="UTM Avo" panose="02040603050506020204" pitchFamily="18"/>
              <a:cs typeface="Arial"/>
              <a:sym typeface="Arial"/>
            </a:endParaRPr>
          </a:p>
        </p:txBody>
      </p:sp>
      <p:pic>
        <p:nvPicPr>
          <p:cNvPr id="13" name="Google Shape;222;p14">
            <a:extLst>
              <a:ext uri="{FF2B5EF4-FFF2-40B4-BE49-F238E27FC236}">
                <a16:creationId xmlns:a16="http://schemas.microsoft.com/office/drawing/2014/main" id="{9CC78544-77F6-50C8-438C-943076F8C62D}"/>
              </a:ext>
            </a:extLst>
          </p:cNvPr>
          <p:cNvPicPr preferRelativeResize="0"/>
          <p:nvPr/>
        </p:nvPicPr>
        <p:blipFill rotWithShape="1">
          <a:blip r:embed="rId6">
            <a:alphaModFix/>
          </a:blip>
          <a:srcRect/>
          <a:stretch/>
        </p:blipFill>
        <p:spPr>
          <a:xfrm>
            <a:off x="7722394" y="1752600"/>
            <a:ext cx="4064000" cy="228317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225987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211;p13">
            <a:extLst>
              <a:ext uri="{FF2B5EF4-FFF2-40B4-BE49-F238E27FC236}">
                <a16:creationId xmlns:a16="http://schemas.microsoft.com/office/drawing/2014/main" id="{075AB281-28E0-5AA0-1F11-F9CB7ADCAF83}"/>
              </a:ext>
            </a:extLst>
          </p:cNvPr>
          <p:cNvSpPr/>
          <p:nvPr/>
        </p:nvSpPr>
        <p:spPr>
          <a:xfrm>
            <a:off x="10729220" y="5355819"/>
            <a:ext cx="2927148" cy="2011749"/>
          </a:xfrm>
          <a:custGeom>
            <a:avLst/>
            <a:gdLst/>
            <a:ahLst/>
            <a:cxnLst/>
            <a:rect l="l" t="t" r="r" b="b"/>
            <a:pathLst>
              <a:path w="6266893" h="4307065" extrusionOk="0">
                <a:moveTo>
                  <a:pt x="0" y="0"/>
                </a:moveTo>
                <a:lnTo>
                  <a:pt x="6266894" y="0"/>
                </a:lnTo>
                <a:lnTo>
                  <a:pt x="6266894" y="4307064"/>
                </a:lnTo>
                <a:lnTo>
                  <a:pt x="0" y="4307064"/>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212;p13">
            <a:extLst>
              <a:ext uri="{FF2B5EF4-FFF2-40B4-BE49-F238E27FC236}">
                <a16:creationId xmlns:a16="http://schemas.microsoft.com/office/drawing/2014/main" id="{03E072EB-63B4-73A6-8366-24242144024F}"/>
              </a:ext>
            </a:extLst>
          </p:cNvPr>
          <p:cNvSpPr/>
          <p:nvPr/>
        </p:nvSpPr>
        <p:spPr>
          <a:xfrm>
            <a:off x="-1158687" y="5236044"/>
            <a:ext cx="2318962" cy="1686518"/>
          </a:xfrm>
          <a:custGeom>
            <a:avLst/>
            <a:gdLst/>
            <a:ahLst/>
            <a:cxnLst/>
            <a:rect l="l" t="t" r="r" b="b"/>
            <a:pathLst>
              <a:path w="4793068" h="3485868" extrusionOk="0">
                <a:moveTo>
                  <a:pt x="0" y="0"/>
                </a:moveTo>
                <a:lnTo>
                  <a:pt x="4793068" y="0"/>
                </a:lnTo>
                <a:lnTo>
                  <a:pt x="4793068" y="3485868"/>
                </a:lnTo>
                <a:lnTo>
                  <a:pt x="0" y="3485868"/>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227;p15">
            <a:extLst>
              <a:ext uri="{FF2B5EF4-FFF2-40B4-BE49-F238E27FC236}">
                <a16:creationId xmlns:a16="http://schemas.microsoft.com/office/drawing/2014/main" id="{16C27453-EB26-F341-202F-2E85D63ED40A}"/>
              </a:ext>
            </a:extLst>
          </p:cNvPr>
          <p:cNvSpPr txBox="1"/>
          <p:nvPr/>
        </p:nvSpPr>
        <p:spPr>
          <a:xfrm>
            <a:off x="624461" y="1752371"/>
            <a:ext cx="5306782" cy="2769989"/>
          </a:xfrm>
          <a:prstGeom prst="rect">
            <a:avLst/>
          </a:prstGeom>
          <a:noFill/>
          <a:ln>
            <a:noFill/>
          </a:ln>
        </p:spPr>
        <p:txBody>
          <a:bodyPr spcFirstLastPara="1" wrap="square" lIns="0" tIns="0" rIns="0" bIns="0" anchor="t" anchorCtr="0">
            <a:spAutoFit/>
          </a:bodyPr>
          <a:lstStyle/>
          <a:p>
            <a:pPr algn="just">
              <a:lnSpc>
                <a:spcPct val="150000"/>
              </a:lnSpc>
              <a:buClr>
                <a:srgbClr val="000000"/>
              </a:buClr>
              <a:buFont typeface="Arial"/>
              <a:buNone/>
            </a:pPr>
            <a:r>
              <a:rPr lang="vi-VN" sz="2400" b="1" kern="0" dirty="0">
                <a:solidFill>
                  <a:srgbClr val="000000"/>
                </a:solidFill>
                <a:latin typeface="UTM Avo" panose="02040603050506020204" pitchFamily="18"/>
                <a:cs typeface="Arial"/>
                <a:sym typeface="Arial"/>
              </a:rPr>
              <a:t>Câu 3. Dựa vào ghi chú dưới ảnh, viết vào vở một câu giới thiệu hầm Hải Vân, trong câu có sử dụng dấu ngoặc đơn để đánh dấu phần chú thích.</a:t>
            </a:r>
            <a:endParaRPr sz="2400" b="1" kern="0" dirty="0">
              <a:solidFill>
                <a:srgbClr val="000000"/>
              </a:solidFill>
              <a:latin typeface="UTM Avo" panose="02040603050506020204" pitchFamily="18"/>
              <a:cs typeface="Arial"/>
              <a:sym typeface="Arial"/>
            </a:endParaRPr>
          </a:p>
        </p:txBody>
      </p:sp>
      <p:pic>
        <p:nvPicPr>
          <p:cNvPr id="7" name="Google Shape;230;p15" descr="Hầm Hải Vân – dấu ấn trên hành trình Bắc-Nam - Vẻ đẹp Đà Nẵng">
            <a:extLst>
              <a:ext uri="{FF2B5EF4-FFF2-40B4-BE49-F238E27FC236}">
                <a16:creationId xmlns:a16="http://schemas.microsoft.com/office/drawing/2014/main" id="{2B8BAD19-738E-19DB-FD34-C157DDFBD879}"/>
              </a:ext>
            </a:extLst>
          </p:cNvPr>
          <p:cNvPicPr preferRelativeResize="0"/>
          <p:nvPr/>
        </p:nvPicPr>
        <p:blipFill rotWithShape="1">
          <a:blip r:embed="rId5">
            <a:alphaModFix/>
          </a:blip>
          <a:srcRect t="16667"/>
          <a:stretch/>
        </p:blipFill>
        <p:spPr>
          <a:xfrm>
            <a:off x="6260759" y="1371600"/>
            <a:ext cx="5432852" cy="292699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 name="Google Shape;231;p15">
            <a:extLst>
              <a:ext uri="{FF2B5EF4-FFF2-40B4-BE49-F238E27FC236}">
                <a16:creationId xmlns:a16="http://schemas.microsoft.com/office/drawing/2014/main" id="{1D07BEF8-25FF-55A1-1C6E-7A710550A02A}"/>
              </a:ext>
            </a:extLst>
          </p:cNvPr>
          <p:cNvSpPr txBox="1"/>
          <p:nvPr/>
        </p:nvSpPr>
        <p:spPr>
          <a:xfrm>
            <a:off x="6260759" y="4522360"/>
            <a:ext cx="5629258" cy="1723522"/>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400" kern="0" dirty="0">
                <a:solidFill>
                  <a:srgbClr val="000000"/>
                </a:solidFill>
                <a:latin typeface="UTM Avo" panose="02040603050506020204" pitchFamily="18"/>
                <a:cs typeface="Arial"/>
                <a:sym typeface="Arial"/>
              </a:rPr>
              <a:t>Hầm Hải Vân: Hầm đường bộ dài nhất Đông Nam Á xuyên qua đèo Hải Vân.</a:t>
            </a:r>
            <a:endParaRPr sz="2400" kern="0" dirty="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75080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oogle Shape;239;p16">
            <a:extLst>
              <a:ext uri="{FF2B5EF4-FFF2-40B4-BE49-F238E27FC236}">
                <a16:creationId xmlns:a16="http://schemas.microsoft.com/office/drawing/2014/main" id="{A8CB3874-02C9-5D1B-F01D-281448193CCE}"/>
              </a:ext>
            </a:extLst>
          </p:cNvPr>
          <p:cNvGrpSpPr/>
          <p:nvPr/>
        </p:nvGrpSpPr>
        <p:grpSpPr>
          <a:xfrm>
            <a:off x="1526433" y="2094982"/>
            <a:ext cx="8470480" cy="4544066"/>
            <a:chOff x="0" y="-47625"/>
            <a:chExt cx="3895412" cy="2602800"/>
          </a:xfrm>
        </p:grpSpPr>
        <p:sp>
          <p:nvSpPr>
            <p:cNvPr id="14" name="Google Shape;240;p16">
              <a:extLst>
                <a:ext uri="{FF2B5EF4-FFF2-40B4-BE49-F238E27FC236}">
                  <a16:creationId xmlns:a16="http://schemas.microsoft.com/office/drawing/2014/main" id="{7C787215-4FEC-52B5-9ECC-0D6340BE9CE6}"/>
                </a:ext>
              </a:extLst>
            </p:cNvPr>
            <p:cNvSpPr/>
            <p:nvPr/>
          </p:nvSpPr>
          <p:spPr>
            <a:xfrm>
              <a:off x="0" y="0"/>
              <a:ext cx="3895412" cy="2555175"/>
            </a:xfrm>
            <a:custGeom>
              <a:avLst/>
              <a:gdLst/>
              <a:ahLst/>
              <a:cxnLst/>
              <a:rect l="l" t="t" r="r" b="b"/>
              <a:pathLst>
                <a:path w="3895412" h="2555175" extrusionOk="0">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cap="sq" cmpd="sng">
              <a:solidFill>
                <a:srgbClr val="000000"/>
              </a:solidFill>
              <a:prstDash val="solid"/>
              <a:miter lim="8000"/>
              <a:headEnd type="none" w="sm" len="sm"/>
              <a:tailEnd type="none" w="sm" len="sm"/>
            </a:ln>
          </p:spPr>
          <p:txBody>
            <a:bodyPr spcFirstLastPara="1" wrap="square" lIns="60950" tIns="60950" rIns="60950" bIns="60950" anchor="ctr" anchorCtr="0">
              <a:noAutofit/>
            </a:bodyPr>
            <a:lstStyle/>
            <a:p>
              <a:pPr>
                <a:buClr>
                  <a:srgbClr val="000000"/>
                </a:buClr>
                <a:buFont typeface="Arial"/>
                <a:buNone/>
              </a:pPr>
              <a:endParaRPr sz="622" kern="0">
                <a:solidFill>
                  <a:srgbClr val="000000"/>
                </a:solidFill>
                <a:latin typeface="Arial"/>
                <a:cs typeface="Arial"/>
                <a:sym typeface="Arial"/>
              </a:endParaRPr>
            </a:p>
          </p:txBody>
        </p:sp>
        <p:sp>
          <p:nvSpPr>
            <p:cNvPr id="15" name="Google Shape;241;p16">
              <a:extLst>
                <a:ext uri="{FF2B5EF4-FFF2-40B4-BE49-F238E27FC236}">
                  <a16:creationId xmlns:a16="http://schemas.microsoft.com/office/drawing/2014/main" id="{B7ECF078-A0D4-FDE2-7DFD-AEEAE53D352D}"/>
                </a:ext>
              </a:extLst>
            </p:cNvPr>
            <p:cNvSpPr txBox="1"/>
            <p:nvPr/>
          </p:nvSpPr>
          <p:spPr>
            <a:xfrm>
              <a:off x="0" y="-47625"/>
              <a:ext cx="3895412" cy="2602800"/>
            </a:xfrm>
            <a:prstGeom prst="rect">
              <a:avLst/>
            </a:prstGeom>
            <a:noFill/>
            <a:ln>
              <a:noFill/>
            </a:ln>
          </p:spPr>
          <p:txBody>
            <a:bodyPr spcFirstLastPara="1" wrap="square" lIns="33867" tIns="33867" rIns="33867" bIns="33867" anchor="ctr" anchorCtr="0">
              <a:noAutofit/>
            </a:bodyPr>
            <a:lstStyle/>
            <a:p>
              <a:pPr algn="ctr">
                <a:lnSpc>
                  <a:spcPct val="178333"/>
                </a:lnSpc>
                <a:buClr>
                  <a:srgbClr val="000000"/>
                </a:buClr>
                <a:buFont typeface="Arial"/>
                <a:buNone/>
              </a:pPr>
              <a:endParaRPr sz="1200" kern="0">
                <a:solidFill>
                  <a:srgbClr val="000000"/>
                </a:solidFill>
                <a:latin typeface="Arial"/>
                <a:cs typeface="Arial"/>
                <a:sym typeface="Arial"/>
              </a:endParaRPr>
            </a:p>
          </p:txBody>
        </p:sp>
      </p:grpSp>
      <p:sp>
        <p:nvSpPr>
          <p:cNvPr id="16" name="Google Shape;242;p16">
            <a:extLst>
              <a:ext uri="{FF2B5EF4-FFF2-40B4-BE49-F238E27FC236}">
                <a16:creationId xmlns:a16="http://schemas.microsoft.com/office/drawing/2014/main" id="{8F9BD737-7967-984D-7C37-1D9013984321}"/>
              </a:ext>
            </a:extLst>
          </p:cNvPr>
          <p:cNvSpPr/>
          <p:nvPr/>
        </p:nvSpPr>
        <p:spPr>
          <a:xfrm rot="-117286">
            <a:off x="9321696" y="1365861"/>
            <a:ext cx="2259529" cy="2661115"/>
          </a:xfrm>
          <a:custGeom>
            <a:avLst/>
            <a:gdLst/>
            <a:ahLst/>
            <a:cxnLst/>
            <a:rect l="l" t="t" r="r" b="b"/>
            <a:pathLst>
              <a:path w="3828638" h="4509103" extrusionOk="0">
                <a:moveTo>
                  <a:pt x="0" y="0"/>
                </a:moveTo>
                <a:lnTo>
                  <a:pt x="3828638" y="0"/>
                </a:lnTo>
                <a:lnTo>
                  <a:pt x="3828638" y="4509103"/>
                </a:lnTo>
                <a:lnTo>
                  <a:pt x="0" y="4509103"/>
                </a:lnTo>
                <a:lnTo>
                  <a:pt x="0" y="0"/>
                </a:lnTo>
                <a:close/>
              </a:path>
            </a:pathLst>
          </a:custGeom>
          <a:blipFill rotWithShape="1">
            <a:blip r:embed="rId3">
              <a:alphaModFix/>
            </a:blip>
            <a:stretch>
              <a:fillRect/>
            </a:stretch>
          </a:blipFill>
          <a:ln>
            <a:noFill/>
          </a:ln>
        </p:spPr>
        <p:txBody>
          <a:bodyPr/>
          <a:lstStyle/>
          <a:p>
            <a:endParaRPr lang="en-US"/>
          </a:p>
        </p:txBody>
      </p:sp>
      <p:sp>
        <p:nvSpPr>
          <p:cNvPr id="17" name="Google Shape;244;p16">
            <a:extLst>
              <a:ext uri="{FF2B5EF4-FFF2-40B4-BE49-F238E27FC236}">
                <a16:creationId xmlns:a16="http://schemas.microsoft.com/office/drawing/2014/main" id="{7DC24C00-3514-B338-D888-5549BDC0A593}"/>
              </a:ext>
            </a:extLst>
          </p:cNvPr>
          <p:cNvSpPr txBox="1"/>
          <p:nvPr/>
        </p:nvSpPr>
        <p:spPr>
          <a:xfrm>
            <a:off x="4083758" y="1633855"/>
            <a:ext cx="3597996" cy="430887"/>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2800" b="1" kern="0" dirty="0">
                <a:solidFill>
                  <a:schemeClr val="bg1"/>
                </a:solidFill>
                <a:latin typeface="UTM Avo" panose="02040603050506020204" pitchFamily="18"/>
                <a:cs typeface="Arial"/>
                <a:sym typeface="Arial"/>
              </a:rPr>
              <a:t>Ví dụ tham khảo</a:t>
            </a:r>
            <a:endParaRPr sz="2800" b="1" kern="0" dirty="0">
              <a:solidFill>
                <a:schemeClr val="bg1"/>
              </a:solidFill>
              <a:latin typeface="UTM Avo" panose="02040603050506020204" pitchFamily="18"/>
              <a:cs typeface="Arial"/>
              <a:sym typeface="Arial"/>
            </a:endParaRPr>
          </a:p>
        </p:txBody>
      </p:sp>
      <p:sp>
        <p:nvSpPr>
          <p:cNvPr id="18" name="Google Shape;245;p16">
            <a:extLst>
              <a:ext uri="{FF2B5EF4-FFF2-40B4-BE49-F238E27FC236}">
                <a16:creationId xmlns:a16="http://schemas.microsoft.com/office/drawing/2014/main" id="{2D5B5B82-5693-FA13-5214-D9BDED84618F}"/>
              </a:ext>
            </a:extLst>
          </p:cNvPr>
          <p:cNvSpPr txBox="1"/>
          <p:nvPr/>
        </p:nvSpPr>
        <p:spPr>
          <a:xfrm>
            <a:off x="2367462" y="2426922"/>
            <a:ext cx="7030587" cy="3939514"/>
          </a:xfrm>
          <a:prstGeom prst="rect">
            <a:avLst/>
          </a:prstGeom>
          <a:noFill/>
          <a:ln>
            <a:noFill/>
          </a:ln>
        </p:spPr>
        <p:txBody>
          <a:bodyPr spcFirstLastPara="1" wrap="square" lIns="60950" tIns="30467" rIns="60950" bIns="30467" anchor="t" anchorCtr="0">
            <a:spAutoFit/>
          </a:bodyPr>
          <a:lstStyle/>
          <a:p>
            <a:pPr marL="190510" indent="-190510" algn="just">
              <a:lnSpc>
                <a:spcPct val="150000"/>
              </a:lnSpc>
              <a:buClr>
                <a:srgbClr val="000000"/>
              </a:buClr>
              <a:buSzPts val="3600"/>
              <a:buFont typeface="Arial"/>
              <a:buChar char="•"/>
            </a:pPr>
            <a:r>
              <a:rPr lang="vi-VN" sz="2400" kern="0" dirty="0">
                <a:solidFill>
                  <a:srgbClr val="000000"/>
                </a:solidFill>
                <a:latin typeface="UTM Avo" panose="02040603050506020204" pitchFamily="18"/>
                <a:cs typeface="Arial"/>
                <a:sym typeface="Arial"/>
              </a:rPr>
              <a:t>Hầm Hải Vân (xuyên qua đèo Hải Vân) là hầm đường bộ dài nhất Đông Nam Á.</a:t>
            </a:r>
            <a:endParaRPr sz="2400" kern="0" dirty="0">
              <a:solidFill>
                <a:srgbClr val="000000"/>
              </a:solidFill>
              <a:latin typeface="UTM Avo" panose="02040603050506020204" pitchFamily="18"/>
              <a:cs typeface="Arial"/>
              <a:sym typeface="Arial"/>
            </a:endParaRPr>
          </a:p>
          <a:p>
            <a:pPr marL="190510" indent="-190510" algn="just">
              <a:lnSpc>
                <a:spcPct val="150000"/>
              </a:lnSpc>
              <a:buClr>
                <a:srgbClr val="000000"/>
              </a:buClr>
              <a:buSzPts val="3600"/>
              <a:buFont typeface="Arial"/>
              <a:buChar char="•"/>
            </a:pPr>
            <a:r>
              <a:rPr lang="vi-VN" sz="2400" kern="0" dirty="0">
                <a:solidFill>
                  <a:srgbClr val="000000"/>
                </a:solidFill>
                <a:latin typeface="UTM Avo" panose="02040603050506020204" pitchFamily="18"/>
                <a:cs typeface="Arial"/>
                <a:sym typeface="Arial"/>
              </a:rPr>
              <a:t>Hầm đường bộ dài nhất Đông Nam Á là hầm Hải Vân (hầm đường bộ xuyên qua đèo Hải Vân).</a:t>
            </a:r>
            <a:endParaRPr sz="2400" kern="0" dirty="0">
              <a:solidFill>
                <a:srgbClr val="000000"/>
              </a:solidFill>
              <a:latin typeface="UTM Avo" panose="02040603050506020204" pitchFamily="18"/>
              <a:cs typeface="Arial"/>
              <a:sym typeface="Arial"/>
            </a:endParaRPr>
          </a:p>
          <a:p>
            <a:pPr marL="190510" indent="-190510" algn="just">
              <a:lnSpc>
                <a:spcPct val="150000"/>
              </a:lnSpc>
              <a:buClr>
                <a:srgbClr val="000000"/>
              </a:buClr>
              <a:buSzPts val="3600"/>
              <a:buFont typeface="Arial"/>
              <a:buChar char="•"/>
            </a:pPr>
            <a:r>
              <a:rPr lang="vi-VN" sz="2400" kern="0" dirty="0">
                <a:solidFill>
                  <a:srgbClr val="000000"/>
                </a:solidFill>
                <a:latin typeface="UTM Avo" panose="02040603050506020204" pitchFamily="18"/>
                <a:cs typeface="Arial"/>
                <a:sym typeface="Arial"/>
              </a:rPr>
              <a:t>Hầm Hải Vân (hầm đường bộ dài nhất Đông Nam Á) chạy xuyên qua đèo Hải Vân.</a:t>
            </a:r>
            <a:endParaRPr sz="2400" kern="0" dirty="0">
              <a:solidFill>
                <a:srgbClr val="000000"/>
              </a:solidFill>
              <a:latin typeface="UTM Avo" panose="02040603050506020204" pitchFamily="18"/>
              <a:cs typeface="Arial"/>
              <a:sym typeface="Arial"/>
            </a:endParaRPr>
          </a:p>
        </p:txBody>
      </p:sp>
      <p:sp>
        <p:nvSpPr>
          <p:cNvPr id="19" name="Google Shape;243;p16">
            <a:extLst>
              <a:ext uri="{FF2B5EF4-FFF2-40B4-BE49-F238E27FC236}">
                <a16:creationId xmlns:a16="http://schemas.microsoft.com/office/drawing/2014/main" id="{13B3F10F-F077-F1B4-BDFF-925471779496}"/>
              </a:ext>
            </a:extLst>
          </p:cNvPr>
          <p:cNvSpPr/>
          <p:nvPr/>
        </p:nvSpPr>
        <p:spPr>
          <a:xfrm>
            <a:off x="1833322" y="1633855"/>
            <a:ext cx="826111" cy="793067"/>
          </a:xfrm>
          <a:custGeom>
            <a:avLst/>
            <a:gdLst/>
            <a:ahLst/>
            <a:cxnLst/>
            <a:rect l="l" t="t" r="r" b="b"/>
            <a:pathLst>
              <a:path w="1239167" h="1189600" extrusionOk="0">
                <a:moveTo>
                  <a:pt x="0" y="0"/>
                </a:moveTo>
                <a:lnTo>
                  <a:pt x="1239167" y="0"/>
                </a:lnTo>
                <a:lnTo>
                  <a:pt x="1239167" y="1189600"/>
                </a:lnTo>
                <a:lnTo>
                  <a:pt x="0" y="1189600"/>
                </a:lnTo>
                <a:lnTo>
                  <a:pt x="0" y="0"/>
                </a:lnTo>
                <a:close/>
              </a:path>
            </a:pathLst>
          </a:custGeom>
          <a:blipFill rotWithShape="1">
            <a:blip r:embed="rId4">
              <a:alphaModFix/>
            </a:blip>
            <a:stretch>
              <a:fillRect/>
            </a:stretch>
          </a:blipFill>
          <a:ln>
            <a:noFill/>
          </a:ln>
        </p:spPr>
        <p:txBody>
          <a:bodyPr/>
          <a:lstStyle/>
          <a:p>
            <a:endParaRPr lang="en-US"/>
          </a:p>
        </p:txBody>
      </p:sp>
    </p:spTree>
    <p:extLst>
      <p:ext uri="{BB962C8B-B14F-4D97-AF65-F5344CB8AC3E}">
        <p14:creationId xmlns:p14="http://schemas.microsoft.com/office/powerpoint/2010/main" val="151668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0EF9966-2A42-ACE0-2FE6-3D951F3D3ADE}"/>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940220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oogle Shape;250;p17">
            <a:extLst>
              <a:ext uri="{FF2B5EF4-FFF2-40B4-BE49-F238E27FC236}">
                <a16:creationId xmlns:a16="http://schemas.microsoft.com/office/drawing/2014/main" id="{35FC50F1-808A-F05B-773F-43F98C9F6888}"/>
              </a:ext>
            </a:extLst>
          </p:cNvPr>
          <p:cNvGrpSpPr/>
          <p:nvPr/>
        </p:nvGrpSpPr>
        <p:grpSpPr>
          <a:xfrm>
            <a:off x="1693479" y="1961139"/>
            <a:ext cx="3899871" cy="2832164"/>
            <a:chOff x="0" y="-47625"/>
            <a:chExt cx="1006794" cy="1302458"/>
          </a:xfrm>
        </p:grpSpPr>
        <p:sp>
          <p:nvSpPr>
            <p:cNvPr id="15" name="Google Shape;251;p17">
              <a:extLst>
                <a:ext uri="{FF2B5EF4-FFF2-40B4-BE49-F238E27FC236}">
                  <a16:creationId xmlns:a16="http://schemas.microsoft.com/office/drawing/2014/main" id="{65EEF1C6-B674-0BBC-BFC1-4990C40EC23D}"/>
                </a:ext>
              </a:extLst>
            </p:cNvPr>
            <p:cNvSpPr/>
            <p:nvPr/>
          </p:nvSpPr>
          <p:spPr>
            <a:xfrm>
              <a:off x="0" y="0"/>
              <a:ext cx="1006794" cy="1254833"/>
            </a:xfrm>
            <a:custGeom>
              <a:avLst/>
              <a:gdLst/>
              <a:ahLst/>
              <a:cxnLst/>
              <a:rect l="l" t="t" r="r" b="b"/>
              <a:pathLst>
                <a:path w="1006794" h="1254833" extrusionOk="0">
                  <a:moveTo>
                    <a:pt x="25933" y="0"/>
                  </a:moveTo>
                  <a:lnTo>
                    <a:pt x="980861" y="0"/>
                  </a:lnTo>
                  <a:cubicBezTo>
                    <a:pt x="987739" y="0"/>
                    <a:pt x="994335" y="2732"/>
                    <a:pt x="999198" y="7596"/>
                  </a:cubicBezTo>
                  <a:cubicBezTo>
                    <a:pt x="1004062" y="12459"/>
                    <a:pt x="1006794" y="19055"/>
                    <a:pt x="1006794" y="25933"/>
                  </a:cubicBezTo>
                  <a:lnTo>
                    <a:pt x="1006794" y="1228899"/>
                  </a:lnTo>
                  <a:cubicBezTo>
                    <a:pt x="1006794" y="1243222"/>
                    <a:pt x="995183" y="1254833"/>
                    <a:pt x="980861" y="1254833"/>
                  </a:cubicBezTo>
                  <a:lnTo>
                    <a:pt x="25933" y="1254833"/>
                  </a:lnTo>
                  <a:cubicBezTo>
                    <a:pt x="11611" y="1254833"/>
                    <a:pt x="0" y="1243222"/>
                    <a:pt x="0" y="1228899"/>
                  </a:cubicBezTo>
                  <a:lnTo>
                    <a:pt x="0" y="25933"/>
                  </a:lnTo>
                  <a:cubicBezTo>
                    <a:pt x="0" y="19055"/>
                    <a:pt x="2732" y="12459"/>
                    <a:pt x="7596" y="7596"/>
                  </a:cubicBezTo>
                  <a:cubicBezTo>
                    <a:pt x="12459" y="2732"/>
                    <a:pt x="19055" y="0"/>
                    <a:pt x="25933" y="0"/>
                  </a:cubicBezTo>
                  <a:close/>
                </a:path>
              </a:pathLst>
            </a:custGeom>
            <a:solidFill>
              <a:srgbClr val="FFFFFF"/>
            </a:solidFill>
            <a:ln w="66675" cap="sq" cmpd="sng">
              <a:solidFill>
                <a:srgbClr val="000000"/>
              </a:solidFill>
              <a:prstDash val="solid"/>
              <a:miter lim="8000"/>
              <a:headEnd type="none" w="sm" len="sm"/>
              <a:tailEnd type="none" w="sm" len="sm"/>
            </a:ln>
          </p:spPr>
          <p:txBody>
            <a:bodyPr spcFirstLastPara="1" wrap="square" lIns="60950" tIns="60950" rIns="60950" bIns="60950" anchor="ctr" anchorCtr="0">
              <a:noAutofit/>
            </a:bodyPr>
            <a:lstStyle/>
            <a:p>
              <a:pPr>
                <a:buClr>
                  <a:srgbClr val="000000"/>
                </a:buClr>
                <a:buFont typeface="Arial"/>
                <a:buNone/>
              </a:pPr>
              <a:endParaRPr sz="500" kern="0">
                <a:solidFill>
                  <a:srgbClr val="000000"/>
                </a:solidFill>
                <a:latin typeface="UTM Avo" panose="02040603050506020204" pitchFamily="18"/>
                <a:cs typeface="Arial"/>
                <a:sym typeface="Arial"/>
              </a:endParaRPr>
            </a:p>
          </p:txBody>
        </p:sp>
        <p:sp>
          <p:nvSpPr>
            <p:cNvPr id="16" name="Google Shape;252;p17">
              <a:extLst>
                <a:ext uri="{FF2B5EF4-FFF2-40B4-BE49-F238E27FC236}">
                  <a16:creationId xmlns:a16="http://schemas.microsoft.com/office/drawing/2014/main" id="{980A8291-6762-03EB-EEB4-34B5429BE780}"/>
                </a:ext>
              </a:extLst>
            </p:cNvPr>
            <p:cNvSpPr txBox="1"/>
            <p:nvPr/>
          </p:nvSpPr>
          <p:spPr>
            <a:xfrm>
              <a:off x="0" y="-47625"/>
              <a:ext cx="1006794" cy="1302457"/>
            </a:xfrm>
            <a:prstGeom prst="rect">
              <a:avLst/>
            </a:prstGeom>
            <a:noFill/>
            <a:ln>
              <a:noFill/>
            </a:ln>
          </p:spPr>
          <p:txBody>
            <a:bodyPr spcFirstLastPara="1" wrap="square" lIns="33867" tIns="33867" rIns="33867" bIns="33867" anchor="ctr" anchorCtr="0">
              <a:noAutofit/>
            </a:bodyPr>
            <a:lstStyle/>
            <a:p>
              <a:pPr algn="ctr">
                <a:lnSpc>
                  <a:spcPct val="178333"/>
                </a:lnSpc>
                <a:buClr>
                  <a:srgbClr val="000000"/>
                </a:buClr>
                <a:buFont typeface="Arial"/>
                <a:buNone/>
              </a:pPr>
              <a:endParaRPr sz="1100" kern="0">
                <a:solidFill>
                  <a:srgbClr val="000000"/>
                </a:solidFill>
                <a:latin typeface="UTM Avo" panose="02040603050506020204" pitchFamily="18"/>
                <a:cs typeface="Arial"/>
                <a:sym typeface="Arial"/>
              </a:endParaRPr>
            </a:p>
          </p:txBody>
        </p:sp>
      </p:grpSp>
      <p:sp>
        <p:nvSpPr>
          <p:cNvPr id="17" name="Google Shape;253;p17">
            <a:extLst>
              <a:ext uri="{FF2B5EF4-FFF2-40B4-BE49-F238E27FC236}">
                <a16:creationId xmlns:a16="http://schemas.microsoft.com/office/drawing/2014/main" id="{E066CDD9-7752-B36E-A8E8-A0E7ACF6C969}"/>
              </a:ext>
            </a:extLst>
          </p:cNvPr>
          <p:cNvSpPr/>
          <p:nvPr/>
        </p:nvSpPr>
        <p:spPr>
          <a:xfrm>
            <a:off x="3154050" y="2246458"/>
            <a:ext cx="978727" cy="1051367"/>
          </a:xfrm>
          <a:custGeom>
            <a:avLst/>
            <a:gdLst/>
            <a:ahLst/>
            <a:cxnLst/>
            <a:rect l="l" t="t" r="r" b="b"/>
            <a:pathLst>
              <a:path w="1468090" h="1577050" extrusionOk="0">
                <a:moveTo>
                  <a:pt x="0" y="0"/>
                </a:moveTo>
                <a:lnTo>
                  <a:pt x="1468091" y="0"/>
                </a:lnTo>
                <a:lnTo>
                  <a:pt x="1468091" y="1577051"/>
                </a:lnTo>
                <a:lnTo>
                  <a:pt x="0" y="1577051"/>
                </a:lnTo>
                <a:lnTo>
                  <a:pt x="0" y="0"/>
                </a:lnTo>
                <a:close/>
              </a:path>
            </a:pathLst>
          </a:custGeom>
          <a:blipFill rotWithShape="1">
            <a:blip r:embed="rId3">
              <a:alphaModFix/>
            </a:blip>
            <a:stretch>
              <a:fillRect/>
            </a:stretch>
          </a:blipFill>
          <a:ln>
            <a:noFill/>
          </a:ln>
        </p:spPr>
        <p:txBody>
          <a:bodyPr/>
          <a:lstStyle/>
          <a:p>
            <a:endParaRPr lang="en-US"/>
          </a:p>
        </p:txBody>
      </p:sp>
      <p:grpSp>
        <p:nvGrpSpPr>
          <p:cNvPr id="18" name="Google Shape;254;p17">
            <a:extLst>
              <a:ext uri="{FF2B5EF4-FFF2-40B4-BE49-F238E27FC236}">
                <a16:creationId xmlns:a16="http://schemas.microsoft.com/office/drawing/2014/main" id="{BF4AC1B8-F6D9-4BE6-92CB-64313A9A9BB6}"/>
              </a:ext>
            </a:extLst>
          </p:cNvPr>
          <p:cNvGrpSpPr/>
          <p:nvPr/>
        </p:nvGrpSpPr>
        <p:grpSpPr>
          <a:xfrm>
            <a:off x="5977461" y="1961134"/>
            <a:ext cx="5187338" cy="2832151"/>
            <a:chOff x="0" y="-47625"/>
            <a:chExt cx="1006794" cy="1302458"/>
          </a:xfrm>
        </p:grpSpPr>
        <p:sp>
          <p:nvSpPr>
            <p:cNvPr id="19" name="Google Shape;255;p17">
              <a:extLst>
                <a:ext uri="{FF2B5EF4-FFF2-40B4-BE49-F238E27FC236}">
                  <a16:creationId xmlns:a16="http://schemas.microsoft.com/office/drawing/2014/main" id="{EB94AFF2-0499-C2F7-65E6-377A54FE67A5}"/>
                </a:ext>
              </a:extLst>
            </p:cNvPr>
            <p:cNvSpPr/>
            <p:nvPr/>
          </p:nvSpPr>
          <p:spPr>
            <a:xfrm>
              <a:off x="0" y="0"/>
              <a:ext cx="1006794" cy="1254833"/>
            </a:xfrm>
            <a:custGeom>
              <a:avLst/>
              <a:gdLst/>
              <a:ahLst/>
              <a:cxnLst/>
              <a:rect l="l" t="t" r="r" b="b"/>
              <a:pathLst>
                <a:path w="1006794" h="1254833" extrusionOk="0">
                  <a:moveTo>
                    <a:pt x="25933" y="0"/>
                  </a:moveTo>
                  <a:lnTo>
                    <a:pt x="980861" y="0"/>
                  </a:lnTo>
                  <a:cubicBezTo>
                    <a:pt x="987739" y="0"/>
                    <a:pt x="994335" y="2732"/>
                    <a:pt x="999198" y="7596"/>
                  </a:cubicBezTo>
                  <a:cubicBezTo>
                    <a:pt x="1004062" y="12459"/>
                    <a:pt x="1006794" y="19055"/>
                    <a:pt x="1006794" y="25933"/>
                  </a:cubicBezTo>
                  <a:lnTo>
                    <a:pt x="1006794" y="1228899"/>
                  </a:lnTo>
                  <a:cubicBezTo>
                    <a:pt x="1006794" y="1243222"/>
                    <a:pt x="995183" y="1254833"/>
                    <a:pt x="980861" y="1254833"/>
                  </a:cubicBezTo>
                  <a:lnTo>
                    <a:pt x="25933" y="1254833"/>
                  </a:lnTo>
                  <a:cubicBezTo>
                    <a:pt x="11611" y="1254833"/>
                    <a:pt x="0" y="1243222"/>
                    <a:pt x="0" y="1228899"/>
                  </a:cubicBezTo>
                  <a:lnTo>
                    <a:pt x="0" y="25933"/>
                  </a:lnTo>
                  <a:cubicBezTo>
                    <a:pt x="0" y="19055"/>
                    <a:pt x="2732" y="12459"/>
                    <a:pt x="7596" y="7596"/>
                  </a:cubicBezTo>
                  <a:cubicBezTo>
                    <a:pt x="12459" y="2732"/>
                    <a:pt x="19055" y="0"/>
                    <a:pt x="25933" y="0"/>
                  </a:cubicBezTo>
                  <a:close/>
                </a:path>
              </a:pathLst>
            </a:custGeom>
            <a:solidFill>
              <a:srgbClr val="FFFFFF"/>
            </a:solidFill>
            <a:ln w="66675" cap="sq" cmpd="sng">
              <a:solidFill>
                <a:srgbClr val="000000"/>
              </a:solidFill>
              <a:prstDash val="solid"/>
              <a:miter lim="8000"/>
              <a:headEnd type="none" w="sm" len="sm"/>
              <a:tailEnd type="none" w="sm" len="sm"/>
            </a:ln>
          </p:spPr>
          <p:txBody>
            <a:bodyPr spcFirstLastPara="1" wrap="square" lIns="60950" tIns="60950" rIns="60950" bIns="60950" anchor="ctr" anchorCtr="0">
              <a:noAutofit/>
            </a:bodyPr>
            <a:lstStyle/>
            <a:p>
              <a:pPr>
                <a:buClr>
                  <a:srgbClr val="000000"/>
                </a:buClr>
                <a:buFont typeface="Arial"/>
                <a:buNone/>
              </a:pPr>
              <a:endParaRPr sz="500" kern="0">
                <a:solidFill>
                  <a:srgbClr val="000000"/>
                </a:solidFill>
                <a:latin typeface="UTM Avo" panose="02040603050506020204" pitchFamily="18"/>
                <a:cs typeface="Arial"/>
                <a:sym typeface="Arial"/>
              </a:endParaRPr>
            </a:p>
          </p:txBody>
        </p:sp>
        <p:sp>
          <p:nvSpPr>
            <p:cNvPr id="20" name="Google Shape;256;p17">
              <a:extLst>
                <a:ext uri="{FF2B5EF4-FFF2-40B4-BE49-F238E27FC236}">
                  <a16:creationId xmlns:a16="http://schemas.microsoft.com/office/drawing/2014/main" id="{91D0FD13-CC97-4F25-8174-57A7BB8A1F8C}"/>
                </a:ext>
              </a:extLst>
            </p:cNvPr>
            <p:cNvSpPr txBox="1"/>
            <p:nvPr/>
          </p:nvSpPr>
          <p:spPr>
            <a:xfrm>
              <a:off x="0" y="-47625"/>
              <a:ext cx="1006794" cy="1302457"/>
            </a:xfrm>
            <a:prstGeom prst="rect">
              <a:avLst/>
            </a:prstGeom>
            <a:noFill/>
            <a:ln>
              <a:noFill/>
            </a:ln>
          </p:spPr>
          <p:txBody>
            <a:bodyPr spcFirstLastPara="1" wrap="square" lIns="33867" tIns="33867" rIns="33867" bIns="33867" anchor="ctr" anchorCtr="0">
              <a:noAutofit/>
            </a:bodyPr>
            <a:lstStyle/>
            <a:p>
              <a:pPr algn="ctr">
                <a:lnSpc>
                  <a:spcPct val="178333"/>
                </a:lnSpc>
                <a:buClr>
                  <a:srgbClr val="000000"/>
                </a:buClr>
                <a:buFont typeface="Arial"/>
                <a:buNone/>
              </a:pPr>
              <a:endParaRPr sz="1100" kern="0">
                <a:solidFill>
                  <a:srgbClr val="000000"/>
                </a:solidFill>
                <a:latin typeface="UTM Avo" panose="02040603050506020204" pitchFamily="18"/>
                <a:cs typeface="Arial"/>
                <a:sym typeface="Arial"/>
              </a:endParaRPr>
            </a:p>
          </p:txBody>
        </p:sp>
      </p:grpSp>
      <p:sp>
        <p:nvSpPr>
          <p:cNvPr id="21" name="Google Shape;257;p17">
            <a:extLst>
              <a:ext uri="{FF2B5EF4-FFF2-40B4-BE49-F238E27FC236}">
                <a16:creationId xmlns:a16="http://schemas.microsoft.com/office/drawing/2014/main" id="{C068910E-D37C-738C-E311-FE509501535C}"/>
              </a:ext>
            </a:extLst>
          </p:cNvPr>
          <p:cNvSpPr/>
          <p:nvPr/>
        </p:nvSpPr>
        <p:spPr>
          <a:xfrm>
            <a:off x="8141981" y="2246459"/>
            <a:ext cx="858297" cy="1051367"/>
          </a:xfrm>
          <a:custGeom>
            <a:avLst/>
            <a:gdLst/>
            <a:ahLst/>
            <a:cxnLst/>
            <a:rect l="l" t="t" r="r" b="b"/>
            <a:pathLst>
              <a:path w="1287446" h="1577050" extrusionOk="0">
                <a:moveTo>
                  <a:pt x="0" y="0"/>
                </a:moveTo>
                <a:lnTo>
                  <a:pt x="1287446" y="0"/>
                </a:lnTo>
                <a:lnTo>
                  <a:pt x="1287446" y="1577051"/>
                </a:lnTo>
                <a:lnTo>
                  <a:pt x="0" y="1577051"/>
                </a:lnTo>
                <a:lnTo>
                  <a:pt x="0" y="0"/>
                </a:lnTo>
                <a:close/>
              </a:path>
            </a:pathLst>
          </a:custGeom>
          <a:blipFill rotWithShape="1">
            <a:blip r:embed="rId4">
              <a:alphaModFix/>
            </a:blip>
            <a:stretch>
              <a:fillRect/>
            </a:stretch>
          </a:blipFill>
          <a:ln>
            <a:noFill/>
          </a:ln>
        </p:spPr>
        <p:txBody>
          <a:bodyPr/>
          <a:lstStyle/>
          <a:p>
            <a:endParaRPr lang="en-US"/>
          </a:p>
        </p:txBody>
      </p:sp>
      <p:sp>
        <p:nvSpPr>
          <p:cNvPr id="22" name="Google Shape;258;p17">
            <a:extLst>
              <a:ext uri="{FF2B5EF4-FFF2-40B4-BE49-F238E27FC236}">
                <a16:creationId xmlns:a16="http://schemas.microsoft.com/office/drawing/2014/main" id="{181EF6A9-0D75-BA37-EABD-106E1BB04300}"/>
              </a:ext>
            </a:extLst>
          </p:cNvPr>
          <p:cNvSpPr/>
          <p:nvPr/>
        </p:nvSpPr>
        <p:spPr>
          <a:xfrm>
            <a:off x="-1435766" y="4093352"/>
            <a:ext cx="3722559" cy="3119692"/>
          </a:xfrm>
          <a:custGeom>
            <a:avLst/>
            <a:gdLst/>
            <a:ahLst/>
            <a:cxnLst/>
            <a:rect l="l" t="t" r="r" b="b"/>
            <a:pathLst>
              <a:path w="6367078" h="5335932" extrusionOk="0">
                <a:moveTo>
                  <a:pt x="0" y="0"/>
                </a:moveTo>
                <a:lnTo>
                  <a:pt x="6367078" y="0"/>
                </a:lnTo>
                <a:lnTo>
                  <a:pt x="6367078" y="5335932"/>
                </a:lnTo>
                <a:lnTo>
                  <a:pt x="0" y="5335932"/>
                </a:lnTo>
                <a:lnTo>
                  <a:pt x="0" y="0"/>
                </a:lnTo>
                <a:close/>
              </a:path>
            </a:pathLst>
          </a:custGeom>
          <a:blipFill rotWithShape="1">
            <a:blip r:embed="rId5">
              <a:alphaModFix/>
            </a:blip>
            <a:stretch>
              <a:fillRect/>
            </a:stretch>
          </a:blipFill>
          <a:ln>
            <a:noFill/>
          </a:ln>
        </p:spPr>
        <p:txBody>
          <a:bodyPr/>
          <a:lstStyle/>
          <a:p>
            <a:endParaRPr lang="en-US"/>
          </a:p>
        </p:txBody>
      </p:sp>
      <p:sp>
        <p:nvSpPr>
          <p:cNvPr id="23" name="Google Shape;259;p17">
            <a:extLst>
              <a:ext uri="{FF2B5EF4-FFF2-40B4-BE49-F238E27FC236}">
                <a16:creationId xmlns:a16="http://schemas.microsoft.com/office/drawing/2014/main" id="{559C3828-ABD3-2DDD-AD2B-3E53A0159E38}"/>
              </a:ext>
            </a:extLst>
          </p:cNvPr>
          <p:cNvSpPr/>
          <p:nvPr/>
        </p:nvSpPr>
        <p:spPr>
          <a:xfrm>
            <a:off x="9384966" y="4793302"/>
            <a:ext cx="3507604" cy="2206602"/>
          </a:xfrm>
          <a:custGeom>
            <a:avLst/>
            <a:gdLst/>
            <a:ahLst/>
            <a:cxnLst/>
            <a:rect l="l" t="t" r="r" b="b"/>
            <a:pathLst>
              <a:path w="5261408" h="3309904" extrusionOk="0">
                <a:moveTo>
                  <a:pt x="0" y="0"/>
                </a:moveTo>
                <a:lnTo>
                  <a:pt x="5261408" y="0"/>
                </a:lnTo>
                <a:lnTo>
                  <a:pt x="5261408" y="3309904"/>
                </a:lnTo>
                <a:lnTo>
                  <a:pt x="0" y="3309904"/>
                </a:lnTo>
                <a:lnTo>
                  <a:pt x="0" y="0"/>
                </a:lnTo>
                <a:close/>
              </a:path>
            </a:pathLst>
          </a:custGeom>
          <a:blipFill rotWithShape="1">
            <a:blip r:embed="rId6">
              <a:alphaModFix/>
            </a:blip>
            <a:stretch>
              <a:fillRect/>
            </a:stretch>
          </a:blipFill>
          <a:ln>
            <a:noFill/>
          </a:ln>
        </p:spPr>
        <p:txBody>
          <a:bodyPr/>
          <a:lstStyle/>
          <a:p>
            <a:endParaRPr lang="en-US"/>
          </a:p>
        </p:txBody>
      </p:sp>
      <p:sp>
        <p:nvSpPr>
          <p:cNvPr id="24" name="Google Shape;261;p17">
            <a:extLst>
              <a:ext uri="{FF2B5EF4-FFF2-40B4-BE49-F238E27FC236}">
                <a16:creationId xmlns:a16="http://schemas.microsoft.com/office/drawing/2014/main" id="{66AAE77A-B3DE-5209-13F4-FEA5A1B953FE}"/>
              </a:ext>
            </a:extLst>
          </p:cNvPr>
          <p:cNvSpPr txBox="1"/>
          <p:nvPr/>
        </p:nvSpPr>
        <p:spPr>
          <a:xfrm>
            <a:off x="1836814" y="3554939"/>
            <a:ext cx="3613200" cy="1107996"/>
          </a:xfrm>
          <a:prstGeom prst="rect">
            <a:avLst/>
          </a:prstGeom>
          <a:noFill/>
          <a:ln>
            <a:noFill/>
          </a:ln>
        </p:spPr>
        <p:txBody>
          <a:bodyPr spcFirstLastPara="1" wrap="square" lIns="0" tIns="0" rIns="0" bIns="0" anchor="t" anchorCtr="0">
            <a:spAutoFit/>
          </a:bodyPr>
          <a:lstStyle/>
          <a:p>
            <a:pPr algn="ctr">
              <a:lnSpc>
                <a:spcPct val="150000"/>
              </a:lnSpc>
              <a:buClr>
                <a:srgbClr val="000000"/>
              </a:buClr>
              <a:buFont typeface="Arial"/>
              <a:buNone/>
            </a:pPr>
            <a:r>
              <a:rPr lang="vi-VN" sz="2400" kern="0" dirty="0">
                <a:solidFill>
                  <a:srgbClr val="01070A"/>
                </a:solidFill>
                <a:latin typeface="UTM Avo" panose="02040603050506020204" pitchFamily="18"/>
                <a:cs typeface="Arial"/>
                <a:sym typeface="Arial"/>
              </a:rPr>
              <a:t>Ôn lại kiến thức đã học về dấu ngoặc đơn</a:t>
            </a:r>
            <a:endParaRPr sz="2400" kern="0" dirty="0">
              <a:solidFill>
                <a:srgbClr val="01070A"/>
              </a:solidFill>
              <a:latin typeface="UTM Avo" panose="02040603050506020204" pitchFamily="18"/>
              <a:cs typeface="Arial"/>
              <a:sym typeface="Arial"/>
            </a:endParaRPr>
          </a:p>
        </p:txBody>
      </p:sp>
      <p:sp>
        <p:nvSpPr>
          <p:cNvPr id="25" name="Google Shape;262;p17">
            <a:extLst>
              <a:ext uri="{FF2B5EF4-FFF2-40B4-BE49-F238E27FC236}">
                <a16:creationId xmlns:a16="http://schemas.microsoft.com/office/drawing/2014/main" id="{979995E9-A323-DA48-5F52-811DA3CABD54}"/>
              </a:ext>
            </a:extLst>
          </p:cNvPr>
          <p:cNvSpPr txBox="1"/>
          <p:nvPr/>
        </p:nvSpPr>
        <p:spPr>
          <a:xfrm>
            <a:off x="6134667" y="3550209"/>
            <a:ext cx="4833200" cy="1107996"/>
          </a:xfrm>
          <a:prstGeom prst="rect">
            <a:avLst/>
          </a:prstGeom>
          <a:noFill/>
          <a:ln>
            <a:noFill/>
          </a:ln>
        </p:spPr>
        <p:txBody>
          <a:bodyPr spcFirstLastPara="1" wrap="square" lIns="0" tIns="0" rIns="0" bIns="0" anchor="t" anchorCtr="0">
            <a:spAutoFit/>
          </a:bodyPr>
          <a:lstStyle/>
          <a:p>
            <a:pPr algn="ctr">
              <a:lnSpc>
                <a:spcPct val="150000"/>
              </a:lnSpc>
              <a:buClr>
                <a:srgbClr val="000000"/>
              </a:buClr>
              <a:buFont typeface="Arial"/>
              <a:buNone/>
            </a:pPr>
            <a:r>
              <a:rPr lang="vi-VN" sz="2400" kern="0" dirty="0">
                <a:solidFill>
                  <a:srgbClr val="01070A"/>
                </a:solidFill>
                <a:latin typeface="UTM Avo" panose="02040603050506020204" pitchFamily="18"/>
                <a:cs typeface="Arial"/>
                <a:sym typeface="Arial"/>
              </a:rPr>
              <a:t>Chuẩn bị</a:t>
            </a:r>
            <a:endParaRPr sz="500" kern="0" dirty="0">
              <a:solidFill>
                <a:srgbClr val="000000"/>
              </a:solidFill>
              <a:latin typeface="UTM Avo" panose="02040603050506020204" pitchFamily="18"/>
              <a:cs typeface="Arial"/>
              <a:sym typeface="Arial"/>
            </a:endParaRPr>
          </a:p>
          <a:p>
            <a:pPr algn="ctr">
              <a:lnSpc>
                <a:spcPct val="150000"/>
              </a:lnSpc>
              <a:buClr>
                <a:srgbClr val="000000"/>
              </a:buClr>
              <a:buFont typeface="Arial"/>
              <a:buNone/>
            </a:pPr>
            <a:r>
              <a:rPr lang="vi-VN" sz="2400" b="1" kern="0" dirty="0">
                <a:solidFill>
                  <a:srgbClr val="01070A"/>
                </a:solidFill>
                <a:latin typeface="UTM Avo" panose="02040603050506020204" pitchFamily="18"/>
                <a:cs typeface="Arial"/>
                <a:sym typeface="Arial"/>
              </a:rPr>
              <a:t>Góc sáng tạo: </a:t>
            </a:r>
            <a:r>
              <a:rPr lang="vi-VN" sz="2400" b="1" i="1" kern="0" dirty="0">
                <a:solidFill>
                  <a:srgbClr val="01070A"/>
                </a:solidFill>
                <a:latin typeface="UTM Avo" panose="02040603050506020204" pitchFamily="18"/>
                <a:cs typeface="Arial"/>
                <a:sym typeface="Arial"/>
              </a:rPr>
              <a:t>Tự đánh giá</a:t>
            </a:r>
            <a:endParaRPr sz="2400" b="1" i="1" kern="0" dirty="0">
              <a:solidFill>
                <a:srgbClr val="01070A"/>
              </a:solidFill>
              <a:latin typeface="UTM Avo" panose="02040603050506020204" pitchFamily="18"/>
              <a:cs typeface="Arial"/>
              <a:sym typeface="Arial"/>
            </a:endParaRPr>
          </a:p>
        </p:txBody>
      </p:sp>
    </p:spTree>
    <p:extLst>
      <p:ext uri="{BB962C8B-B14F-4D97-AF65-F5344CB8AC3E}">
        <p14:creationId xmlns:p14="http://schemas.microsoft.com/office/powerpoint/2010/main" val="98339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1BDC085-DEE6-4FCC-6E95-A4BE3711DCF6}"/>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820456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oogle Shape;96;p2">
            <a:extLst>
              <a:ext uri="{FF2B5EF4-FFF2-40B4-BE49-F238E27FC236}">
                <a16:creationId xmlns:a16="http://schemas.microsoft.com/office/drawing/2014/main" id="{D47BE460-FA01-0BBE-D87F-C8E4AFE53169}"/>
              </a:ext>
            </a:extLst>
          </p:cNvPr>
          <p:cNvGrpSpPr/>
          <p:nvPr/>
        </p:nvGrpSpPr>
        <p:grpSpPr>
          <a:xfrm rot="-147716">
            <a:off x="1392186" y="1823584"/>
            <a:ext cx="8862172" cy="4648260"/>
            <a:chOff x="0" y="-47625"/>
            <a:chExt cx="3501105" cy="1836350"/>
          </a:xfrm>
        </p:grpSpPr>
        <p:sp>
          <p:nvSpPr>
            <p:cNvPr id="10" name="Google Shape;97;p2">
              <a:extLst>
                <a:ext uri="{FF2B5EF4-FFF2-40B4-BE49-F238E27FC236}">
                  <a16:creationId xmlns:a16="http://schemas.microsoft.com/office/drawing/2014/main" id="{EED7C1BE-AB44-8536-E517-5783B3C8EDFE}"/>
                </a:ext>
              </a:extLst>
            </p:cNvPr>
            <p:cNvSpPr/>
            <p:nvPr/>
          </p:nvSpPr>
          <p:spPr>
            <a:xfrm>
              <a:off x="0" y="0"/>
              <a:ext cx="3501105" cy="1788725"/>
            </a:xfrm>
            <a:custGeom>
              <a:avLst/>
              <a:gdLst/>
              <a:ahLst/>
              <a:cxnLst/>
              <a:rect l="l" t="t" r="r" b="b"/>
              <a:pathLst>
                <a:path w="3501105" h="1788725" extrusionOk="0">
                  <a:moveTo>
                    <a:pt x="6406" y="0"/>
                  </a:moveTo>
                  <a:lnTo>
                    <a:pt x="3494699" y="0"/>
                  </a:lnTo>
                  <a:cubicBezTo>
                    <a:pt x="3496397" y="0"/>
                    <a:pt x="3498027" y="675"/>
                    <a:pt x="3499229" y="1876"/>
                  </a:cubicBezTo>
                  <a:cubicBezTo>
                    <a:pt x="3500430" y="3078"/>
                    <a:pt x="3501105" y="4707"/>
                    <a:pt x="3501105" y="6406"/>
                  </a:cubicBezTo>
                  <a:lnTo>
                    <a:pt x="3501105" y="1782318"/>
                  </a:lnTo>
                  <a:cubicBezTo>
                    <a:pt x="3501105" y="1785856"/>
                    <a:pt x="3498237" y="1788725"/>
                    <a:pt x="3494699" y="1788725"/>
                  </a:cubicBezTo>
                  <a:lnTo>
                    <a:pt x="6406" y="1788725"/>
                  </a:lnTo>
                  <a:cubicBezTo>
                    <a:pt x="4707" y="1788725"/>
                    <a:pt x="3078" y="1788050"/>
                    <a:pt x="1876" y="1786848"/>
                  </a:cubicBezTo>
                  <a:cubicBezTo>
                    <a:pt x="675" y="1785647"/>
                    <a:pt x="0" y="1784017"/>
                    <a:pt x="0" y="1782318"/>
                  </a:cubicBezTo>
                  <a:lnTo>
                    <a:pt x="0" y="6406"/>
                  </a:lnTo>
                  <a:cubicBezTo>
                    <a:pt x="0" y="4707"/>
                    <a:pt x="675" y="3078"/>
                    <a:pt x="1876" y="1876"/>
                  </a:cubicBezTo>
                  <a:cubicBezTo>
                    <a:pt x="3078" y="675"/>
                    <a:pt x="4707" y="0"/>
                    <a:pt x="6406" y="0"/>
                  </a:cubicBez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60950" rIns="60950" bIns="60950" anchor="ctr" anchorCtr="0">
              <a:noAutofit/>
            </a:bodyPr>
            <a:lstStyle/>
            <a:p>
              <a:endParaRPr sz="400">
                <a:solidFill>
                  <a:schemeClr val="bg1"/>
                </a:solidFill>
                <a:latin typeface="UTM Avo" panose="02040603050506020204" pitchFamily="18"/>
              </a:endParaRPr>
            </a:p>
          </p:txBody>
        </p:sp>
        <p:sp>
          <p:nvSpPr>
            <p:cNvPr id="11" name="Google Shape;98;p2">
              <a:extLst>
                <a:ext uri="{FF2B5EF4-FFF2-40B4-BE49-F238E27FC236}">
                  <a16:creationId xmlns:a16="http://schemas.microsoft.com/office/drawing/2014/main" id="{84048DA3-DCB1-1EED-7C3F-4F62ED3BF3E6}"/>
                </a:ext>
              </a:extLst>
            </p:cNvPr>
            <p:cNvSpPr txBox="1"/>
            <p:nvPr/>
          </p:nvSpPr>
          <p:spPr>
            <a:xfrm>
              <a:off x="0" y="-47625"/>
              <a:ext cx="3501105" cy="1836350"/>
            </a:xfrm>
            <a:prstGeom prst="rect">
              <a:avLst/>
            </a:prstGeom>
            <a:noFill/>
            <a:ln>
              <a:noFill/>
            </a:ln>
          </p:spPr>
          <p:txBody>
            <a:bodyPr spcFirstLastPara="1" wrap="square" lIns="33867" tIns="33867" rIns="33867" bIns="33867" anchor="ctr" anchorCtr="0">
              <a:noAutofit/>
            </a:bodyPr>
            <a:lstStyle/>
            <a:p>
              <a:pPr algn="ctr">
                <a:lnSpc>
                  <a:spcPct val="178333"/>
                </a:lnSpc>
              </a:pPr>
              <a:endParaRPr sz="1050">
                <a:solidFill>
                  <a:schemeClr val="bg1"/>
                </a:solidFill>
                <a:latin typeface="UTM Avo" panose="02040603050506020204" pitchFamily="18"/>
              </a:endParaRPr>
            </a:p>
          </p:txBody>
        </p:sp>
      </p:grpSp>
      <p:sp>
        <p:nvSpPr>
          <p:cNvPr id="12" name="Google Shape;100;p2">
            <a:extLst>
              <a:ext uri="{FF2B5EF4-FFF2-40B4-BE49-F238E27FC236}">
                <a16:creationId xmlns:a16="http://schemas.microsoft.com/office/drawing/2014/main" id="{C695791E-E3CD-E24A-7696-07E4BA52F40B}"/>
              </a:ext>
            </a:extLst>
          </p:cNvPr>
          <p:cNvSpPr/>
          <p:nvPr/>
        </p:nvSpPr>
        <p:spPr>
          <a:xfrm>
            <a:off x="5367286" y="4675876"/>
            <a:ext cx="911969" cy="252035"/>
          </a:xfrm>
          <a:custGeom>
            <a:avLst/>
            <a:gdLst/>
            <a:ahLst/>
            <a:cxnLst/>
            <a:rect l="l" t="t" r="r" b="b"/>
            <a:pathLst>
              <a:path w="1367954" h="378053" extrusionOk="0">
                <a:moveTo>
                  <a:pt x="0" y="0"/>
                </a:moveTo>
                <a:lnTo>
                  <a:pt x="1367954" y="0"/>
                </a:lnTo>
                <a:lnTo>
                  <a:pt x="1367954" y="378053"/>
                </a:lnTo>
                <a:lnTo>
                  <a:pt x="0" y="378053"/>
                </a:lnTo>
                <a:lnTo>
                  <a:pt x="0" y="0"/>
                </a:lnTo>
                <a:close/>
              </a:path>
            </a:pathLst>
          </a:custGeom>
          <a:blipFill rotWithShape="1">
            <a:blip r:embed="rId3">
              <a:alphaModFix/>
            </a:blip>
            <a:stretch>
              <a:fillRect/>
            </a:stretch>
          </a:blipFill>
          <a:ln>
            <a:noFill/>
          </a:ln>
        </p:spPr>
        <p:txBody>
          <a:bodyPr/>
          <a:lstStyle/>
          <a:p>
            <a:endParaRPr lang="en-US"/>
          </a:p>
        </p:txBody>
      </p:sp>
      <p:sp>
        <p:nvSpPr>
          <p:cNvPr id="13" name="Google Shape;101;p2">
            <a:extLst>
              <a:ext uri="{FF2B5EF4-FFF2-40B4-BE49-F238E27FC236}">
                <a16:creationId xmlns:a16="http://schemas.microsoft.com/office/drawing/2014/main" id="{2FABF80B-F434-5539-F578-4DBBD1F27B7E}"/>
              </a:ext>
            </a:extLst>
          </p:cNvPr>
          <p:cNvSpPr/>
          <p:nvPr/>
        </p:nvSpPr>
        <p:spPr>
          <a:xfrm>
            <a:off x="8037746" y="4147714"/>
            <a:ext cx="4614530" cy="2743200"/>
          </a:xfrm>
          <a:custGeom>
            <a:avLst/>
            <a:gdLst/>
            <a:ahLst/>
            <a:cxnLst/>
            <a:rect l="l" t="t" r="r" b="b"/>
            <a:pathLst>
              <a:path w="6921795" h="4114800" extrusionOk="0">
                <a:moveTo>
                  <a:pt x="0" y="0"/>
                </a:moveTo>
                <a:lnTo>
                  <a:pt x="6921795" y="0"/>
                </a:lnTo>
                <a:lnTo>
                  <a:pt x="6921795" y="4114800"/>
                </a:lnTo>
                <a:lnTo>
                  <a:pt x="0" y="4114800"/>
                </a:lnTo>
                <a:lnTo>
                  <a:pt x="0" y="0"/>
                </a:lnTo>
                <a:close/>
              </a:path>
            </a:pathLst>
          </a:custGeom>
          <a:blipFill rotWithShape="1">
            <a:blip r:embed="rId4">
              <a:alphaModFix/>
            </a:blip>
            <a:stretch>
              <a:fillRect/>
            </a:stretch>
          </a:blipFill>
          <a:ln>
            <a:noFill/>
          </a:ln>
        </p:spPr>
        <p:txBody>
          <a:bodyPr/>
          <a:lstStyle/>
          <a:p>
            <a:endParaRPr lang="en-US"/>
          </a:p>
        </p:txBody>
      </p:sp>
      <p:sp>
        <p:nvSpPr>
          <p:cNvPr id="15" name="Google Shape;103;p2">
            <a:extLst>
              <a:ext uri="{FF2B5EF4-FFF2-40B4-BE49-F238E27FC236}">
                <a16:creationId xmlns:a16="http://schemas.microsoft.com/office/drawing/2014/main" id="{2623FF5A-74D0-E5B1-78E9-68AA5CD443B0}"/>
              </a:ext>
            </a:extLst>
          </p:cNvPr>
          <p:cNvSpPr txBox="1"/>
          <p:nvPr/>
        </p:nvSpPr>
        <p:spPr>
          <a:xfrm>
            <a:off x="2353471" y="3201246"/>
            <a:ext cx="6939600" cy="1354191"/>
          </a:xfrm>
          <a:prstGeom prst="rect">
            <a:avLst/>
          </a:prstGeom>
          <a:noFill/>
          <a:ln>
            <a:noFill/>
          </a:ln>
        </p:spPr>
        <p:txBody>
          <a:bodyPr spcFirstLastPara="1" wrap="square" lIns="60950" tIns="30467" rIns="60950" bIns="30467" anchor="t" anchorCtr="0">
            <a:spAutoFit/>
          </a:bodyPr>
          <a:lstStyle/>
          <a:p>
            <a:pPr marL="304815" algn="ctr">
              <a:lnSpc>
                <a:spcPct val="150000"/>
              </a:lnSpc>
            </a:pPr>
            <a:r>
              <a:rPr lang="vi-VN" sz="2800" dirty="0">
                <a:solidFill>
                  <a:schemeClr val="bg1"/>
                </a:solidFill>
                <a:latin typeface="UTM Avo" panose="02040603050506020204" pitchFamily="18"/>
              </a:rPr>
              <a:t>Em hãy nhắc lại tác dụng của </a:t>
            </a:r>
            <a:br>
              <a:rPr lang="vi-VN" sz="2800" dirty="0">
                <a:solidFill>
                  <a:schemeClr val="bg1"/>
                </a:solidFill>
                <a:latin typeface="UTM Avo" panose="02040603050506020204" pitchFamily="18"/>
              </a:rPr>
            </a:br>
            <a:r>
              <a:rPr lang="vi-VN" sz="2800" dirty="0">
                <a:solidFill>
                  <a:schemeClr val="bg1"/>
                </a:solidFill>
                <a:latin typeface="UTM Avo" panose="02040603050506020204" pitchFamily="18"/>
              </a:rPr>
              <a:t>dấu gạch ngang.</a:t>
            </a:r>
            <a:endParaRPr sz="2800" dirty="0">
              <a:solidFill>
                <a:schemeClr val="bg1"/>
              </a:solidFill>
              <a:latin typeface="UTM Avo" panose="02040603050506020204" pitchFamily="18"/>
            </a:endParaRPr>
          </a:p>
        </p:txBody>
      </p:sp>
    </p:spTree>
    <p:extLst>
      <p:ext uri="{BB962C8B-B14F-4D97-AF65-F5344CB8AC3E}">
        <p14:creationId xmlns:p14="http://schemas.microsoft.com/office/powerpoint/2010/main" val="370388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A230B61-E7B1-1D5E-F358-7B9057FBBE50}"/>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247384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25;p6">
            <a:extLst>
              <a:ext uri="{FF2B5EF4-FFF2-40B4-BE49-F238E27FC236}">
                <a16:creationId xmlns:a16="http://schemas.microsoft.com/office/drawing/2014/main" id="{7627B5F9-A3D2-B631-019C-0D394B02BDBF}"/>
              </a:ext>
            </a:extLst>
          </p:cNvPr>
          <p:cNvSpPr/>
          <p:nvPr/>
        </p:nvSpPr>
        <p:spPr>
          <a:xfrm>
            <a:off x="702835" y="2650066"/>
            <a:ext cx="10786329" cy="4038600"/>
          </a:xfrm>
          <a:custGeom>
            <a:avLst/>
            <a:gdLst/>
            <a:ahLst/>
            <a:cxnLst/>
            <a:rect l="l" t="t" r="r" b="b"/>
            <a:pathLst>
              <a:path w="4568927" h="4927274" extrusionOk="0">
                <a:moveTo>
                  <a:pt x="0" y="0"/>
                </a:moveTo>
                <a:lnTo>
                  <a:pt x="4568928" y="0"/>
                </a:lnTo>
                <a:lnTo>
                  <a:pt x="4568928" y="4927274"/>
                </a:lnTo>
                <a:lnTo>
                  <a:pt x="0" y="4927274"/>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latin typeface="UTM Avo" panose="02040603050506020204" pitchFamily="18"/>
              <a:ea typeface="Calibri"/>
              <a:cs typeface="Calibri"/>
              <a:sym typeface="Calibri"/>
            </a:endParaRPr>
          </a:p>
        </p:txBody>
      </p:sp>
      <p:sp>
        <p:nvSpPr>
          <p:cNvPr id="6" name="Google Shape;126;p6">
            <a:extLst>
              <a:ext uri="{FF2B5EF4-FFF2-40B4-BE49-F238E27FC236}">
                <a16:creationId xmlns:a16="http://schemas.microsoft.com/office/drawing/2014/main" id="{0FA5EF7C-F519-D651-F113-C4F3EFC5A35E}"/>
              </a:ext>
            </a:extLst>
          </p:cNvPr>
          <p:cNvSpPr txBox="1"/>
          <p:nvPr/>
        </p:nvSpPr>
        <p:spPr>
          <a:xfrm>
            <a:off x="2793999" y="1589561"/>
            <a:ext cx="6604000" cy="430887"/>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2800" b="1" kern="0" dirty="0">
                <a:solidFill>
                  <a:srgbClr val="01070A"/>
                </a:solidFill>
                <a:latin typeface="UTM Avo" panose="02040603050506020204" pitchFamily="18"/>
                <a:cs typeface="Arial"/>
                <a:sym typeface="Arial"/>
              </a:rPr>
              <a:t>1. Nhận xét</a:t>
            </a:r>
            <a:endParaRPr sz="2800" b="1" kern="0" dirty="0">
              <a:solidFill>
                <a:srgbClr val="01070A"/>
              </a:solidFill>
              <a:latin typeface="UTM Avo" panose="02040603050506020204" pitchFamily="18"/>
              <a:cs typeface="Arial"/>
              <a:sym typeface="Arial"/>
            </a:endParaRPr>
          </a:p>
        </p:txBody>
      </p:sp>
      <p:sp>
        <p:nvSpPr>
          <p:cNvPr id="7" name="Google Shape;127;p6">
            <a:extLst>
              <a:ext uri="{FF2B5EF4-FFF2-40B4-BE49-F238E27FC236}">
                <a16:creationId xmlns:a16="http://schemas.microsoft.com/office/drawing/2014/main" id="{B5CF0861-F60C-EF14-1CD9-0C3F11BB0E26}"/>
              </a:ext>
            </a:extLst>
          </p:cNvPr>
          <p:cNvSpPr txBox="1"/>
          <p:nvPr/>
        </p:nvSpPr>
        <p:spPr>
          <a:xfrm>
            <a:off x="1066799" y="3238616"/>
            <a:ext cx="10058400" cy="3754848"/>
          </a:xfrm>
          <a:prstGeom prst="rect">
            <a:avLst/>
          </a:prstGeom>
          <a:noFill/>
          <a:ln>
            <a:noFill/>
          </a:ln>
        </p:spPr>
        <p:txBody>
          <a:bodyPr spcFirstLastPara="1" wrap="square" lIns="60950" tIns="30467" rIns="60950" bIns="30467" anchor="t" anchorCtr="0">
            <a:spAutoFit/>
          </a:bodyPr>
          <a:lstStyle/>
          <a:p>
            <a:pPr marL="304815" algn="just">
              <a:lnSpc>
                <a:spcPct val="150000"/>
              </a:lnSpc>
              <a:buClr>
                <a:srgbClr val="000000"/>
              </a:buClr>
              <a:buFont typeface="Arial"/>
              <a:buNone/>
            </a:pPr>
            <a:r>
              <a:rPr lang="vi-VN" sz="2000" b="1" kern="0" dirty="0">
                <a:solidFill>
                  <a:srgbClr val="000000"/>
                </a:solidFill>
                <a:latin typeface="UTM Avo" panose="02040603050506020204" pitchFamily="18"/>
                <a:cs typeface="Arial"/>
                <a:sym typeface="Arial"/>
              </a:rPr>
              <a:t>Câu 1: </a:t>
            </a:r>
            <a:r>
              <a:rPr lang="vi-VN" sz="2000" kern="0" dirty="0">
                <a:solidFill>
                  <a:srgbClr val="000000"/>
                </a:solidFill>
                <a:latin typeface="UTM Avo" panose="02040603050506020204" pitchFamily="18"/>
                <a:cs typeface="Arial"/>
                <a:sym typeface="Arial"/>
              </a:rPr>
              <a:t>Đọc các câu dưới đây và trả lời câu hỏi:</a:t>
            </a:r>
            <a:endParaRPr sz="2000" kern="0" dirty="0">
              <a:solidFill>
                <a:srgbClr val="000000"/>
              </a:solidFill>
              <a:latin typeface="UTM Avo" panose="02040603050506020204" pitchFamily="18"/>
              <a:cs typeface="Arial"/>
              <a:sym typeface="Arial"/>
            </a:endParaRPr>
          </a:p>
          <a:p>
            <a:pPr algn="just">
              <a:lnSpc>
                <a:spcPct val="150000"/>
              </a:lnSpc>
              <a:buClr>
                <a:srgbClr val="000000"/>
              </a:buClr>
              <a:buFont typeface="Arial"/>
              <a:buNone/>
            </a:pPr>
            <a:r>
              <a:rPr lang="vi-VN" sz="2000" i="1" kern="0" dirty="0">
                <a:solidFill>
                  <a:srgbClr val="000000"/>
                </a:solidFill>
                <a:latin typeface="UTM Avo" panose="02040603050506020204" pitchFamily="18"/>
                <a:cs typeface="Arial"/>
                <a:sym typeface="Arial"/>
              </a:rPr>
              <a:t>Cầu Vĩnh Tuy là một trong nhiều cây cầu bắc qua sông Hồng (trên địa bàn Hà Nội). Vào thời điểm hoàn thành (năm 2010), đây là cây cầu lớn và hiện đại nhất được người Việt Nam thực hiện ở tất cả các khâu trong xây dựng. </a:t>
            </a:r>
            <a:endParaRPr sz="2000" i="1" kern="0" dirty="0">
              <a:solidFill>
                <a:srgbClr val="000000"/>
              </a:solidFill>
              <a:latin typeface="UTM Avo" panose="02040603050506020204" pitchFamily="18"/>
              <a:cs typeface="Arial"/>
              <a:sym typeface="Arial"/>
            </a:endParaRPr>
          </a:p>
          <a:p>
            <a:pPr algn="r">
              <a:lnSpc>
                <a:spcPct val="150000"/>
              </a:lnSpc>
              <a:buClr>
                <a:srgbClr val="000000"/>
              </a:buClr>
              <a:buFont typeface="Arial"/>
              <a:buNone/>
            </a:pPr>
            <a:r>
              <a:rPr lang="vi-VN" sz="2000" kern="0" dirty="0">
                <a:solidFill>
                  <a:srgbClr val="000000"/>
                </a:solidFill>
                <a:latin typeface="UTM Avo" panose="02040603050506020204" pitchFamily="18"/>
                <a:cs typeface="Arial"/>
                <a:sym typeface="Arial"/>
              </a:rPr>
              <a:t>Phan Anh</a:t>
            </a:r>
            <a:endParaRPr sz="2000" kern="0" dirty="0">
              <a:solidFill>
                <a:srgbClr val="000000"/>
              </a:solidFill>
              <a:latin typeface="UTM Avo" panose="02040603050506020204" pitchFamily="18"/>
              <a:cs typeface="Arial"/>
              <a:sym typeface="Arial"/>
            </a:endParaRPr>
          </a:p>
          <a:p>
            <a:pPr>
              <a:lnSpc>
                <a:spcPct val="150000"/>
              </a:lnSpc>
              <a:buClr>
                <a:srgbClr val="000000"/>
              </a:buClr>
              <a:buSzPts val="3600"/>
            </a:pPr>
            <a:r>
              <a:rPr lang="vi-VN" sz="2000" kern="0" dirty="0">
                <a:solidFill>
                  <a:srgbClr val="000000"/>
                </a:solidFill>
                <a:latin typeface="UTM Avo" panose="02040603050506020204" pitchFamily="18"/>
                <a:cs typeface="Arial"/>
                <a:sym typeface="Arial"/>
              </a:rPr>
              <a:t>a) Cầu Vĩnh Tuy thuộc địa bàn thành phố nào?</a:t>
            </a:r>
            <a:endParaRPr sz="2000" kern="0" dirty="0">
              <a:solidFill>
                <a:srgbClr val="000000"/>
              </a:solidFill>
              <a:latin typeface="UTM Avo" panose="02040603050506020204" pitchFamily="18"/>
              <a:cs typeface="Arial"/>
              <a:sym typeface="Arial"/>
            </a:endParaRPr>
          </a:p>
          <a:p>
            <a:pPr>
              <a:lnSpc>
                <a:spcPct val="150000"/>
              </a:lnSpc>
              <a:buClr>
                <a:srgbClr val="000000"/>
              </a:buClr>
              <a:buSzPts val="3600"/>
            </a:pPr>
            <a:r>
              <a:rPr lang="vi-VN" sz="2000" kern="0" dirty="0">
                <a:solidFill>
                  <a:srgbClr val="000000"/>
                </a:solidFill>
                <a:latin typeface="UTM Avo" panose="02040603050506020204" pitchFamily="18"/>
                <a:cs typeface="Arial"/>
                <a:sym typeface="Arial"/>
              </a:rPr>
              <a:t>b) Cầu Vĩnh Tuy được hoàn thành khi nào?</a:t>
            </a:r>
            <a:endParaRPr sz="2000" kern="0" dirty="0">
              <a:solidFill>
                <a:srgbClr val="000000"/>
              </a:solidFill>
              <a:latin typeface="UTM Avo" panose="02040603050506020204" pitchFamily="18"/>
              <a:cs typeface="Arial"/>
              <a:sym typeface="Arial"/>
            </a:endParaRPr>
          </a:p>
          <a:p>
            <a:pPr marL="304815">
              <a:lnSpc>
                <a:spcPct val="150000"/>
              </a:lnSpc>
              <a:buClr>
                <a:srgbClr val="000000"/>
              </a:buClr>
              <a:buFont typeface="Arial"/>
              <a:buNone/>
            </a:pPr>
            <a:endParaRPr sz="2000" kern="0" dirty="0">
              <a:solidFill>
                <a:srgbClr val="000000"/>
              </a:solidFill>
              <a:latin typeface="UTM Avo" panose="02040603050506020204" pitchFamily="18"/>
              <a:cs typeface="Arial"/>
              <a:sym typeface="Arial"/>
            </a:endParaRPr>
          </a:p>
        </p:txBody>
      </p:sp>
      <p:sp>
        <p:nvSpPr>
          <p:cNvPr id="8" name="Google Shape;126;p6">
            <a:extLst>
              <a:ext uri="{FF2B5EF4-FFF2-40B4-BE49-F238E27FC236}">
                <a16:creationId xmlns:a16="http://schemas.microsoft.com/office/drawing/2014/main" id="{020845AB-F8FE-1B7A-E157-6B2475A58985}"/>
              </a:ext>
            </a:extLst>
          </p:cNvPr>
          <p:cNvSpPr txBox="1"/>
          <p:nvPr/>
        </p:nvSpPr>
        <p:spPr>
          <a:xfrm>
            <a:off x="2794794" y="2177535"/>
            <a:ext cx="6604000" cy="369332"/>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2400" b="1" kern="0" dirty="0">
                <a:solidFill>
                  <a:srgbClr val="01070A"/>
                </a:solidFill>
                <a:latin typeface="UTM Avo" panose="02040603050506020204" pitchFamily="18"/>
                <a:cs typeface="Arial"/>
                <a:sym typeface="Arial"/>
              </a:rPr>
              <a:t>HOẠT ĐỘNG THEO NHÓM</a:t>
            </a:r>
            <a:endParaRPr sz="2400" b="1" kern="0" dirty="0">
              <a:solidFill>
                <a:srgbClr val="01070A"/>
              </a:solidFill>
              <a:latin typeface="UTM Avo" panose="02040603050506020204" pitchFamily="18"/>
              <a:cs typeface="Arial"/>
              <a:sym typeface="Arial"/>
            </a:endParaRPr>
          </a:p>
        </p:txBody>
      </p:sp>
    </p:spTree>
    <p:extLst>
      <p:ext uri="{BB962C8B-B14F-4D97-AF65-F5344CB8AC3E}">
        <p14:creationId xmlns:p14="http://schemas.microsoft.com/office/powerpoint/2010/main" val="129353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grpId="1"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Google Shape;132;p7">
            <a:extLst>
              <a:ext uri="{FF2B5EF4-FFF2-40B4-BE49-F238E27FC236}">
                <a16:creationId xmlns:a16="http://schemas.microsoft.com/office/drawing/2014/main" id="{517BCF54-6DD3-736D-DEDE-A6F2B6A3A732}"/>
              </a:ext>
            </a:extLst>
          </p:cNvPr>
          <p:cNvSpPr/>
          <p:nvPr/>
        </p:nvSpPr>
        <p:spPr>
          <a:xfrm>
            <a:off x="419737" y="1888859"/>
            <a:ext cx="7370753" cy="4509451"/>
          </a:xfrm>
          <a:custGeom>
            <a:avLst/>
            <a:gdLst/>
            <a:ahLst/>
            <a:cxnLst/>
            <a:rect l="l" t="t" r="r" b="b"/>
            <a:pathLst>
              <a:path w="3727935" h="2167467" extrusionOk="0">
                <a:moveTo>
                  <a:pt x="6017" y="0"/>
                </a:moveTo>
                <a:lnTo>
                  <a:pt x="3721918" y="0"/>
                </a:lnTo>
                <a:cubicBezTo>
                  <a:pt x="3725241" y="0"/>
                  <a:pt x="3727935" y="2694"/>
                  <a:pt x="3727935" y="6017"/>
                </a:cubicBezTo>
                <a:lnTo>
                  <a:pt x="3727935" y="2161450"/>
                </a:lnTo>
                <a:cubicBezTo>
                  <a:pt x="3727935" y="2164773"/>
                  <a:pt x="3725241" y="2167467"/>
                  <a:pt x="3721918" y="2167467"/>
                </a:cubicBezTo>
                <a:lnTo>
                  <a:pt x="6017" y="2167467"/>
                </a:lnTo>
                <a:cubicBezTo>
                  <a:pt x="2694" y="2167467"/>
                  <a:pt x="0" y="2164773"/>
                  <a:pt x="0" y="2161450"/>
                </a:cubicBezTo>
                <a:lnTo>
                  <a:pt x="0" y="6017"/>
                </a:lnTo>
                <a:cubicBezTo>
                  <a:pt x="0" y="2694"/>
                  <a:pt x="2694" y="0"/>
                  <a:pt x="6017" y="0"/>
                </a:cubicBez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240000" tIns="30467" rIns="240000" bIns="30467" anchor="ctr" anchorCtr="0">
            <a:noAutofit/>
          </a:bodyPr>
          <a:lstStyle/>
          <a:p>
            <a:pPr>
              <a:lnSpc>
                <a:spcPct val="150000"/>
              </a:lnSpc>
              <a:buClr>
                <a:srgbClr val="000000"/>
              </a:buClr>
              <a:buFont typeface="Arial"/>
              <a:buNone/>
            </a:pPr>
            <a:r>
              <a:rPr lang="vi-VN" sz="2400" kern="0" dirty="0">
                <a:solidFill>
                  <a:schemeClr val="bg1"/>
                </a:solidFill>
                <a:latin typeface="UTM Avo" panose="02040603050506020204" pitchFamily="18"/>
                <a:cs typeface="Arial"/>
                <a:sym typeface="Arial"/>
              </a:rPr>
              <a:t>a) Cầu Vĩnh Tuy thuộc địa bàn thành phố </a:t>
            </a:r>
            <a:br>
              <a:rPr lang="vi-VN" sz="2400" kern="0" dirty="0">
                <a:solidFill>
                  <a:schemeClr val="bg1"/>
                </a:solidFill>
                <a:latin typeface="UTM Avo" panose="02040603050506020204" pitchFamily="18"/>
                <a:cs typeface="Arial"/>
                <a:sym typeface="Arial"/>
              </a:rPr>
            </a:br>
            <a:r>
              <a:rPr lang="vi-VN" sz="2400" kern="0" dirty="0">
                <a:solidFill>
                  <a:schemeClr val="bg1"/>
                </a:solidFill>
                <a:latin typeface="UTM Avo" panose="02040603050506020204" pitchFamily="18"/>
                <a:cs typeface="Arial"/>
                <a:sym typeface="Arial"/>
              </a:rPr>
              <a:t>Hà Nội.</a:t>
            </a:r>
            <a:endParaRPr sz="2400" kern="0" dirty="0">
              <a:solidFill>
                <a:schemeClr val="bg1"/>
              </a:solidFill>
              <a:latin typeface="UTM Avo" panose="02040603050506020204" pitchFamily="18"/>
              <a:cs typeface="Arial"/>
              <a:sym typeface="Arial"/>
            </a:endParaRPr>
          </a:p>
          <a:p>
            <a:pPr algn="just">
              <a:lnSpc>
                <a:spcPct val="150000"/>
              </a:lnSpc>
              <a:buClr>
                <a:srgbClr val="000000"/>
              </a:buClr>
              <a:buFont typeface="Arial"/>
              <a:buNone/>
            </a:pPr>
            <a:r>
              <a:rPr lang="vi-VN" sz="2400" kern="0" dirty="0">
                <a:solidFill>
                  <a:schemeClr val="bg1"/>
                </a:solidFill>
                <a:latin typeface="UTM Avo" panose="02040603050506020204" pitchFamily="18"/>
                <a:cs typeface="Arial"/>
                <a:sym typeface="Arial"/>
              </a:rPr>
              <a:t>b) Cầu Vĩnh Tuy được hoàn thành năm 2010. </a:t>
            </a:r>
            <a:endParaRPr sz="2400" kern="0" dirty="0">
              <a:solidFill>
                <a:schemeClr val="bg1"/>
              </a:solidFill>
              <a:latin typeface="UTM Avo" panose="02040603050506020204" pitchFamily="18"/>
              <a:cs typeface="Arial"/>
              <a:sym typeface="Arial"/>
            </a:endParaRPr>
          </a:p>
        </p:txBody>
      </p:sp>
      <p:sp>
        <p:nvSpPr>
          <p:cNvPr id="12" name="Google Shape;133;p7">
            <a:extLst>
              <a:ext uri="{FF2B5EF4-FFF2-40B4-BE49-F238E27FC236}">
                <a16:creationId xmlns:a16="http://schemas.microsoft.com/office/drawing/2014/main" id="{AC71DD9B-6462-4050-890D-78CBCF273716}"/>
              </a:ext>
            </a:extLst>
          </p:cNvPr>
          <p:cNvSpPr/>
          <p:nvPr/>
        </p:nvSpPr>
        <p:spPr>
          <a:xfrm>
            <a:off x="5804536" y="5858884"/>
            <a:ext cx="1985953" cy="864805"/>
          </a:xfrm>
          <a:custGeom>
            <a:avLst/>
            <a:gdLst/>
            <a:ahLst/>
            <a:cxnLst/>
            <a:rect l="l" t="t" r="r" b="b"/>
            <a:pathLst>
              <a:path w="5792103" h="2522235" extrusionOk="0">
                <a:moveTo>
                  <a:pt x="0" y="0"/>
                </a:moveTo>
                <a:lnTo>
                  <a:pt x="5792103" y="0"/>
                </a:lnTo>
                <a:lnTo>
                  <a:pt x="5792103" y="2522235"/>
                </a:lnTo>
                <a:lnTo>
                  <a:pt x="0" y="2522235"/>
                </a:lnTo>
                <a:lnTo>
                  <a:pt x="0" y="0"/>
                </a:lnTo>
                <a:close/>
              </a:path>
            </a:pathLst>
          </a:custGeom>
          <a:blipFill rotWithShape="1">
            <a:blip r:embed="rId3">
              <a:alphaModFix/>
            </a:blip>
            <a:stretch>
              <a:fillRect/>
            </a:stretch>
          </a:blipFill>
          <a:ln>
            <a:noFill/>
          </a:ln>
        </p:spPr>
        <p:txBody>
          <a:bodyPr/>
          <a:lstStyle/>
          <a:p>
            <a:endParaRPr lang="en-US"/>
          </a:p>
        </p:txBody>
      </p:sp>
      <p:sp>
        <p:nvSpPr>
          <p:cNvPr id="13" name="Google Shape;134;p7">
            <a:extLst>
              <a:ext uri="{FF2B5EF4-FFF2-40B4-BE49-F238E27FC236}">
                <a16:creationId xmlns:a16="http://schemas.microsoft.com/office/drawing/2014/main" id="{8B718D35-7592-BB78-31BD-476FE2FACD99}"/>
              </a:ext>
            </a:extLst>
          </p:cNvPr>
          <p:cNvSpPr txBox="1"/>
          <p:nvPr/>
        </p:nvSpPr>
        <p:spPr>
          <a:xfrm>
            <a:off x="3089113" y="2603387"/>
            <a:ext cx="2032000" cy="646433"/>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3334" b="1" kern="0" dirty="0">
                <a:solidFill>
                  <a:schemeClr val="bg1"/>
                </a:solidFill>
                <a:latin typeface="UTM Avo" panose="02040603050506020204" pitchFamily="18"/>
                <a:cs typeface="Arial"/>
                <a:sym typeface="Arial"/>
              </a:rPr>
              <a:t>Đáp án</a:t>
            </a:r>
            <a:endParaRPr sz="3334" b="1" kern="0" dirty="0">
              <a:solidFill>
                <a:schemeClr val="bg1"/>
              </a:solidFill>
              <a:latin typeface="UTM Avo" panose="02040603050506020204" pitchFamily="18"/>
              <a:cs typeface="Arial"/>
              <a:sym typeface="Arial"/>
            </a:endParaRPr>
          </a:p>
        </p:txBody>
      </p:sp>
      <p:pic>
        <p:nvPicPr>
          <p:cNvPr id="14" name="Google Shape;135;p7" descr="Một tuần sau thông xe giai đoạn 2, cầu Vĩnh Tuy không còn cảnh ùn tắc | Báo  Dân trí">
            <a:extLst>
              <a:ext uri="{FF2B5EF4-FFF2-40B4-BE49-F238E27FC236}">
                <a16:creationId xmlns:a16="http://schemas.microsoft.com/office/drawing/2014/main" id="{69B0E490-0703-4B4F-EF1C-0AD3006895BE}"/>
              </a:ext>
            </a:extLst>
          </p:cNvPr>
          <p:cNvPicPr preferRelativeResize="0"/>
          <p:nvPr/>
        </p:nvPicPr>
        <p:blipFill rotWithShape="1">
          <a:blip r:embed="rId4">
            <a:alphaModFix/>
          </a:blip>
          <a:srcRect b="14590"/>
          <a:stretch/>
        </p:blipFill>
        <p:spPr>
          <a:xfrm>
            <a:off x="8128794" y="1888859"/>
            <a:ext cx="3645057" cy="207549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5" name="Google Shape;136;p7" descr="Toàn cảnh cầu Vĩnh Tuy 2 chờ ngày thông xe">
            <a:extLst>
              <a:ext uri="{FF2B5EF4-FFF2-40B4-BE49-F238E27FC236}">
                <a16:creationId xmlns:a16="http://schemas.microsoft.com/office/drawing/2014/main" id="{9AECF406-61A9-D3CE-0F68-9200114CC4A2}"/>
              </a:ext>
            </a:extLst>
          </p:cNvPr>
          <p:cNvPicPr preferRelativeResize="0"/>
          <p:nvPr/>
        </p:nvPicPr>
        <p:blipFill rotWithShape="1">
          <a:blip r:embed="rId5">
            <a:alphaModFix/>
          </a:blip>
          <a:srcRect/>
          <a:stretch/>
        </p:blipFill>
        <p:spPr>
          <a:xfrm>
            <a:off x="8128794" y="4322819"/>
            <a:ext cx="3645057" cy="207549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61269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Google Shape;132;p7">
            <a:extLst>
              <a:ext uri="{FF2B5EF4-FFF2-40B4-BE49-F238E27FC236}">
                <a16:creationId xmlns:a16="http://schemas.microsoft.com/office/drawing/2014/main" id="{517BCF54-6DD3-736D-DEDE-A6F2B6A3A732}"/>
              </a:ext>
            </a:extLst>
          </p:cNvPr>
          <p:cNvSpPr/>
          <p:nvPr/>
        </p:nvSpPr>
        <p:spPr>
          <a:xfrm>
            <a:off x="419737" y="1888859"/>
            <a:ext cx="7370753" cy="4509451"/>
          </a:xfrm>
          <a:custGeom>
            <a:avLst/>
            <a:gdLst/>
            <a:ahLst/>
            <a:cxnLst/>
            <a:rect l="l" t="t" r="r" b="b"/>
            <a:pathLst>
              <a:path w="3727935" h="2167467" extrusionOk="0">
                <a:moveTo>
                  <a:pt x="6017" y="0"/>
                </a:moveTo>
                <a:lnTo>
                  <a:pt x="3721918" y="0"/>
                </a:lnTo>
                <a:cubicBezTo>
                  <a:pt x="3725241" y="0"/>
                  <a:pt x="3727935" y="2694"/>
                  <a:pt x="3727935" y="6017"/>
                </a:cubicBezTo>
                <a:lnTo>
                  <a:pt x="3727935" y="2161450"/>
                </a:lnTo>
                <a:cubicBezTo>
                  <a:pt x="3727935" y="2164773"/>
                  <a:pt x="3725241" y="2167467"/>
                  <a:pt x="3721918" y="2167467"/>
                </a:cubicBezTo>
                <a:lnTo>
                  <a:pt x="6017" y="2167467"/>
                </a:lnTo>
                <a:cubicBezTo>
                  <a:pt x="2694" y="2167467"/>
                  <a:pt x="0" y="2164773"/>
                  <a:pt x="0" y="2161450"/>
                </a:cubicBezTo>
                <a:lnTo>
                  <a:pt x="0" y="6017"/>
                </a:lnTo>
                <a:cubicBezTo>
                  <a:pt x="0" y="2694"/>
                  <a:pt x="2694" y="0"/>
                  <a:pt x="6017" y="0"/>
                </a:cubicBez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240000" tIns="30467" rIns="240000" bIns="30467" anchor="ctr" anchorCtr="0">
            <a:noAutofit/>
          </a:bodyPr>
          <a:lstStyle/>
          <a:p>
            <a:pPr marL="304815" lvl="0" algn="just">
              <a:lnSpc>
                <a:spcPct val="150000"/>
              </a:lnSpc>
              <a:buClr>
                <a:srgbClr val="000000"/>
              </a:buClr>
            </a:pPr>
            <a:r>
              <a:rPr lang="vi-VN" sz="2400" b="1" kern="0" dirty="0">
                <a:solidFill>
                  <a:srgbClr val="000000"/>
                </a:solidFill>
                <a:latin typeface="UTM Avo" panose="02040603050506020204" pitchFamily="18"/>
                <a:cs typeface="Arial"/>
                <a:sym typeface="Arial"/>
              </a:rPr>
              <a:t>Câu 2: </a:t>
            </a:r>
            <a:r>
              <a:rPr lang="vi-VN" sz="2400" kern="0" dirty="0">
                <a:solidFill>
                  <a:srgbClr val="000000"/>
                </a:solidFill>
                <a:latin typeface="UTM Avo" panose="02040603050506020204" pitchFamily="18"/>
                <a:cs typeface="Arial"/>
                <a:sym typeface="Arial"/>
              </a:rPr>
              <a:t>Em biết mỗi thông tin trên là nhờ những từ ngữ nào?</a:t>
            </a:r>
          </a:p>
          <a:p>
            <a:pPr marL="304815" lvl="0">
              <a:lnSpc>
                <a:spcPct val="150000"/>
              </a:lnSpc>
              <a:buClr>
                <a:srgbClr val="000000"/>
              </a:buClr>
            </a:pPr>
            <a:r>
              <a:rPr lang="vi-VN" sz="2400" b="1" kern="0" dirty="0">
                <a:solidFill>
                  <a:srgbClr val="000000"/>
                </a:solidFill>
                <a:latin typeface="UTM Avo" panose="02040603050506020204" pitchFamily="18"/>
                <a:cs typeface="Arial"/>
                <a:sym typeface="Arial"/>
              </a:rPr>
              <a:t>Câu 3: </a:t>
            </a:r>
            <a:r>
              <a:rPr lang="vi-VN" sz="2400" kern="0" dirty="0">
                <a:solidFill>
                  <a:srgbClr val="000000"/>
                </a:solidFill>
                <a:latin typeface="UTM Avo" panose="02040603050506020204" pitchFamily="18"/>
                <a:cs typeface="Arial"/>
                <a:sym typeface="Arial"/>
              </a:rPr>
              <a:t>Những từ ngữ nói trên được đánh dấu bằng dấu câu nào?</a:t>
            </a:r>
          </a:p>
        </p:txBody>
      </p:sp>
      <p:sp>
        <p:nvSpPr>
          <p:cNvPr id="12" name="Google Shape;133;p7">
            <a:extLst>
              <a:ext uri="{FF2B5EF4-FFF2-40B4-BE49-F238E27FC236}">
                <a16:creationId xmlns:a16="http://schemas.microsoft.com/office/drawing/2014/main" id="{AC71DD9B-6462-4050-890D-78CBCF273716}"/>
              </a:ext>
            </a:extLst>
          </p:cNvPr>
          <p:cNvSpPr/>
          <p:nvPr/>
        </p:nvSpPr>
        <p:spPr>
          <a:xfrm>
            <a:off x="5804536" y="5858884"/>
            <a:ext cx="1985953" cy="864805"/>
          </a:xfrm>
          <a:custGeom>
            <a:avLst/>
            <a:gdLst/>
            <a:ahLst/>
            <a:cxnLst/>
            <a:rect l="l" t="t" r="r" b="b"/>
            <a:pathLst>
              <a:path w="5792103" h="2522235" extrusionOk="0">
                <a:moveTo>
                  <a:pt x="0" y="0"/>
                </a:moveTo>
                <a:lnTo>
                  <a:pt x="5792103" y="0"/>
                </a:lnTo>
                <a:lnTo>
                  <a:pt x="5792103" y="2522235"/>
                </a:lnTo>
                <a:lnTo>
                  <a:pt x="0" y="2522235"/>
                </a:lnTo>
                <a:lnTo>
                  <a:pt x="0" y="0"/>
                </a:lnTo>
                <a:close/>
              </a:path>
            </a:pathLst>
          </a:custGeom>
          <a:blipFill rotWithShape="1">
            <a:blip r:embed="rId3">
              <a:alphaModFix/>
            </a:blip>
            <a:stretch>
              <a:fillRect/>
            </a:stretch>
          </a:blipFill>
          <a:ln>
            <a:noFill/>
          </a:ln>
        </p:spPr>
        <p:txBody>
          <a:bodyPr/>
          <a:lstStyle/>
          <a:p>
            <a:endParaRPr lang="en-US"/>
          </a:p>
        </p:txBody>
      </p:sp>
      <p:sp>
        <p:nvSpPr>
          <p:cNvPr id="13" name="Google Shape;134;p7">
            <a:extLst>
              <a:ext uri="{FF2B5EF4-FFF2-40B4-BE49-F238E27FC236}">
                <a16:creationId xmlns:a16="http://schemas.microsoft.com/office/drawing/2014/main" id="{8B718D35-7592-BB78-31BD-476FE2FACD99}"/>
              </a:ext>
            </a:extLst>
          </p:cNvPr>
          <p:cNvSpPr txBox="1"/>
          <p:nvPr/>
        </p:nvSpPr>
        <p:spPr>
          <a:xfrm>
            <a:off x="1280869" y="2373850"/>
            <a:ext cx="5648487" cy="552754"/>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800" b="1" kern="0" dirty="0">
                <a:solidFill>
                  <a:schemeClr val="bg1"/>
                </a:solidFill>
                <a:latin typeface="UTM Avo" panose="02040603050506020204" pitchFamily="18"/>
                <a:cs typeface="Arial"/>
                <a:sym typeface="Arial"/>
              </a:rPr>
              <a:t>HOẠT ĐỘNG THEO NHÓM</a:t>
            </a:r>
            <a:endParaRPr sz="2800" b="1" kern="0" dirty="0">
              <a:solidFill>
                <a:schemeClr val="bg1"/>
              </a:solidFill>
              <a:latin typeface="UTM Avo" panose="02040603050506020204" pitchFamily="18"/>
              <a:cs typeface="Arial"/>
              <a:sym typeface="Arial"/>
            </a:endParaRPr>
          </a:p>
        </p:txBody>
      </p:sp>
      <p:pic>
        <p:nvPicPr>
          <p:cNvPr id="14" name="Google Shape;135;p7" descr="Một tuần sau thông xe giai đoạn 2, cầu Vĩnh Tuy không còn cảnh ùn tắc | Báo  Dân trí">
            <a:extLst>
              <a:ext uri="{FF2B5EF4-FFF2-40B4-BE49-F238E27FC236}">
                <a16:creationId xmlns:a16="http://schemas.microsoft.com/office/drawing/2014/main" id="{69B0E490-0703-4B4F-EF1C-0AD3006895BE}"/>
              </a:ext>
            </a:extLst>
          </p:cNvPr>
          <p:cNvPicPr preferRelativeResize="0"/>
          <p:nvPr/>
        </p:nvPicPr>
        <p:blipFill rotWithShape="1">
          <a:blip r:embed="rId4">
            <a:alphaModFix/>
          </a:blip>
          <a:srcRect b="14590"/>
          <a:stretch/>
        </p:blipFill>
        <p:spPr>
          <a:xfrm>
            <a:off x="8128794" y="1888859"/>
            <a:ext cx="3645057" cy="207549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5" name="Google Shape;136;p7" descr="Toàn cảnh cầu Vĩnh Tuy 2 chờ ngày thông xe">
            <a:extLst>
              <a:ext uri="{FF2B5EF4-FFF2-40B4-BE49-F238E27FC236}">
                <a16:creationId xmlns:a16="http://schemas.microsoft.com/office/drawing/2014/main" id="{9AECF406-61A9-D3CE-0F68-9200114CC4A2}"/>
              </a:ext>
            </a:extLst>
          </p:cNvPr>
          <p:cNvPicPr preferRelativeResize="0"/>
          <p:nvPr/>
        </p:nvPicPr>
        <p:blipFill rotWithShape="1">
          <a:blip r:embed="rId5">
            <a:alphaModFix/>
          </a:blip>
          <a:srcRect/>
          <a:stretch/>
        </p:blipFill>
        <p:spPr>
          <a:xfrm>
            <a:off x="8128794" y="4322819"/>
            <a:ext cx="3645057" cy="207549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42992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Google Shape;132;p7">
            <a:extLst>
              <a:ext uri="{FF2B5EF4-FFF2-40B4-BE49-F238E27FC236}">
                <a16:creationId xmlns:a16="http://schemas.microsoft.com/office/drawing/2014/main" id="{517BCF54-6DD3-736D-DEDE-A6F2B6A3A732}"/>
              </a:ext>
            </a:extLst>
          </p:cNvPr>
          <p:cNvSpPr/>
          <p:nvPr/>
        </p:nvSpPr>
        <p:spPr>
          <a:xfrm>
            <a:off x="419737" y="1888859"/>
            <a:ext cx="7370753" cy="4509451"/>
          </a:xfrm>
          <a:custGeom>
            <a:avLst/>
            <a:gdLst/>
            <a:ahLst/>
            <a:cxnLst/>
            <a:rect l="l" t="t" r="r" b="b"/>
            <a:pathLst>
              <a:path w="3727935" h="2167467" extrusionOk="0">
                <a:moveTo>
                  <a:pt x="6017" y="0"/>
                </a:moveTo>
                <a:lnTo>
                  <a:pt x="3721918" y="0"/>
                </a:lnTo>
                <a:cubicBezTo>
                  <a:pt x="3725241" y="0"/>
                  <a:pt x="3727935" y="2694"/>
                  <a:pt x="3727935" y="6017"/>
                </a:cubicBezTo>
                <a:lnTo>
                  <a:pt x="3727935" y="2161450"/>
                </a:lnTo>
                <a:cubicBezTo>
                  <a:pt x="3727935" y="2164773"/>
                  <a:pt x="3725241" y="2167467"/>
                  <a:pt x="3721918" y="2167467"/>
                </a:cubicBezTo>
                <a:lnTo>
                  <a:pt x="6017" y="2167467"/>
                </a:lnTo>
                <a:cubicBezTo>
                  <a:pt x="2694" y="2167467"/>
                  <a:pt x="0" y="2164773"/>
                  <a:pt x="0" y="2161450"/>
                </a:cubicBezTo>
                <a:lnTo>
                  <a:pt x="0" y="6017"/>
                </a:lnTo>
                <a:cubicBezTo>
                  <a:pt x="0" y="2694"/>
                  <a:pt x="2694" y="0"/>
                  <a:pt x="6017" y="0"/>
                </a:cubicBez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240000" tIns="30467" rIns="240000" bIns="30467" anchor="ctr" anchorCtr="0">
            <a:noAutofit/>
          </a:bodyPr>
          <a:lstStyle/>
          <a:p>
            <a:pPr algn="just">
              <a:lnSpc>
                <a:spcPct val="150000"/>
              </a:lnSpc>
            </a:pPr>
            <a:r>
              <a:rPr lang="vi-VN" sz="2400" dirty="0">
                <a:solidFill>
                  <a:schemeClr val="bg1"/>
                </a:solidFill>
                <a:latin typeface="UTM Avo" panose="02040603050506020204" pitchFamily="18"/>
              </a:rPr>
              <a:t>(2) Em biết những thông tin trên nhờ các từ ngữ: </a:t>
            </a:r>
            <a:r>
              <a:rPr lang="vi-VN" sz="2400" i="1" dirty="0">
                <a:solidFill>
                  <a:schemeClr val="bg1"/>
                </a:solidFill>
                <a:latin typeface="UTM Avo" panose="02040603050506020204" pitchFamily="18"/>
              </a:rPr>
              <a:t>trên địa bàn Hà Nội</a:t>
            </a:r>
            <a:r>
              <a:rPr lang="vi-VN" sz="2400" dirty="0">
                <a:solidFill>
                  <a:schemeClr val="bg1"/>
                </a:solidFill>
                <a:latin typeface="UTM Avo" panose="02040603050506020204" pitchFamily="18"/>
              </a:rPr>
              <a:t> và </a:t>
            </a:r>
            <a:r>
              <a:rPr lang="vi-VN" sz="2400" i="1" dirty="0">
                <a:solidFill>
                  <a:schemeClr val="bg1"/>
                </a:solidFill>
                <a:latin typeface="UTM Avo" panose="02040603050506020204" pitchFamily="18"/>
              </a:rPr>
              <a:t>năm 2010</a:t>
            </a:r>
            <a:r>
              <a:rPr lang="vi-VN" sz="2400" dirty="0">
                <a:solidFill>
                  <a:schemeClr val="bg1"/>
                </a:solidFill>
                <a:latin typeface="UTM Avo" panose="02040603050506020204" pitchFamily="18"/>
              </a:rPr>
              <a:t>.</a:t>
            </a:r>
          </a:p>
          <a:p>
            <a:pPr algn="just">
              <a:lnSpc>
                <a:spcPct val="150000"/>
              </a:lnSpc>
            </a:pPr>
            <a:r>
              <a:rPr lang="vi-VN" sz="2400" dirty="0">
                <a:solidFill>
                  <a:schemeClr val="bg1"/>
                </a:solidFill>
                <a:latin typeface="UTM Avo" panose="02040603050506020204" pitchFamily="18"/>
              </a:rPr>
              <a:t>(3) Những từ ngữ nói trên được đánh dấu bằng dấu ngoặc đơn.</a:t>
            </a:r>
          </a:p>
        </p:txBody>
      </p:sp>
      <p:sp>
        <p:nvSpPr>
          <p:cNvPr id="12" name="Google Shape;133;p7">
            <a:extLst>
              <a:ext uri="{FF2B5EF4-FFF2-40B4-BE49-F238E27FC236}">
                <a16:creationId xmlns:a16="http://schemas.microsoft.com/office/drawing/2014/main" id="{AC71DD9B-6462-4050-890D-78CBCF273716}"/>
              </a:ext>
            </a:extLst>
          </p:cNvPr>
          <p:cNvSpPr/>
          <p:nvPr/>
        </p:nvSpPr>
        <p:spPr>
          <a:xfrm>
            <a:off x="5804536" y="5858884"/>
            <a:ext cx="1985953" cy="864805"/>
          </a:xfrm>
          <a:custGeom>
            <a:avLst/>
            <a:gdLst/>
            <a:ahLst/>
            <a:cxnLst/>
            <a:rect l="l" t="t" r="r" b="b"/>
            <a:pathLst>
              <a:path w="5792103" h="2522235" extrusionOk="0">
                <a:moveTo>
                  <a:pt x="0" y="0"/>
                </a:moveTo>
                <a:lnTo>
                  <a:pt x="5792103" y="0"/>
                </a:lnTo>
                <a:lnTo>
                  <a:pt x="5792103" y="2522235"/>
                </a:lnTo>
                <a:lnTo>
                  <a:pt x="0" y="2522235"/>
                </a:lnTo>
                <a:lnTo>
                  <a:pt x="0" y="0"/>
                </a:lnTo>
                <a:close/>
              </a:path>
            </a:pathLst>
          </a:custGeom>
          <a:blipFill rotWithShape="1">
            <a:blip r:embed="rId3">
              <a:alphaModFix/>
            </a:blip>
            <a:stretch>
              <a:fillRect/>
            </a:stretch>
          </a:blipFill>
          <a:ln>
            <a:noFill/>
          </a:ln>
        </p:spPr>
        <p:txBody>
          <a:bodyPr/>
          <a:lstStyle/>
          <a:p>
            <a:endParaRPr lang="en-US"/>
          </a:p>
        </p:txBody>
      </p:sp>
      <p:sp>
        <p:nvSpPr>
          <p:cNvPr id="13" name="Google Shape;134;p7">
            <a:extLst>
              <a:ext uri="{FF2B5EF4-FFF2-40B4-BE49-F238E27FC236}">
                <a16:creationId xmlns:a16="http://schemas.microsoft.com/office/drawing/2014/main" id="{8B718D35-7592-BB78-31BD-476FE2FACD99}"/>
              </a:ext>
            </a:extLst>
          </p:cNvPr>
          <p:cNvSpPr txBox="1"/>
          <p:nvPr/>
        </p:nvSpPr>
        <p:spPr>
          <a:xfrm>
            <a:off x="3089113" y="2280171"/>
            <a:ext cx="2032000" cy="646433"/>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3334" b="1" kern="0" dirty="0">
                <a:solidFill>
                  <a:schemeClr val="bg1"/>
                </a:solidFill>
                <a:latin typeface="UTM Avo" panose="02040603050506020204" pitchFamily="18"/>
                <a:cs typeface="Arial"/>
                <a:sym typeface="Arial"/>
              </a:rPr>
              <a:t>Đáp án</a:t>
            </a:r>
            <a:endParaRPr sz="3334" b="1" kern="0" dirty="0">
              <a:solidFill>
                <a:schemeClr val="bg1"/>
              </a:solidFill>
              <a:latin typeface="UTM Avo" panose="02040603050506020204" pitchFamily="18"/>
              <a:cs typeface="Arial"/>
              <a:sym typeface="Arial"/>
            </a:endParaRPr>
          </a:p>
        </p:txBody>
      </p:sp>
      <p:pic>
        <p:nvPicPr>
          <p:cNvPr id="14" name="Google Shape;135;p7" descr="Một tuần sau thông xe giai đoạn 2, cầu Vĩnh Tuy không còn cảnh ùn tắc | Báo  Dân trí">
            <a:extLst>
              <a:ext uri="{FF2B5EF4-FFF2-40B4-BE49-F238E27FC236}">
                <a16:creationId xmlns:a16="http://schemas.microsoft.com/office/drawing/2014/main" id="{69B0E490-0703-4B4F-EF1C-0AD3006895BE}"/>
              </a:ext>
            </a:extLst>
          </p:cNvPr>
          <p:cNvPicPr preferRelativeResize="0"/>
          <p:nvPr/>
        </p:nvPicPr>
        <p:blipFill rotWithShape="1">
          <a:blip r:embed="rId4">
            <a:alphaModFix/>
          </a:blip>
          <a:srcRect b="14590"/>
          <a:stretch/>
        </p:blipFill>
        <p:spPr>
          <a:xfrm>
            <a:off x="8128794" y="1888859"/>
            <a:ext cx="3645057" cy="207549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5" name="Google Shape;136;p7" descr="Toàn cảnh cầu Vĩnh Tuy 2 chờ ngày thông xe">
            <a:extLst>
              <a:ext uri="{FF2B5EF4-FFF2-40B4-BE49-F238E27FC236}">
                <a16:creationId xmlns:a16="http://schemas.microsoft.com/office/drawing/2014/main" id="{9AECF406-61A9-D3CE-0F68-9200114CC4A2}"/>
              </a:ext>
            </a:extLst>
          </p:cNvPr>
          <p:cNvPicPr preferRelativeResize="0"/>
          <p:nvPr/>
        </p:nvPicPr>
        <p:blipFill rotWithShape="1">
          <a:blip r:embed="rId5">
            <a:alphaModFix/>
          </a:blip>
          <a:srcRect/>
          <a:stretch/>
        </p:blipFill>
        <p:spPr>
          <a:xfrm>
            <a:off x="8128794" y="4322819"/>
            <a:ext cx="3645057" cy="207549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3102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26;p6">
            <a:extLst>
              <a:ext uri="{FF2B5EF4-FFF2-40B4-BE49-F238E27FC236}">
                <a16:creationId xmlns:a16="http://schemas.microsoft.com/office/drawing/2014/main" id="{0FA5EF7C-F519-D651-F113-C4F3EFC5A35E}"/>
              </a:ext>
            </a:extLst>
          </p:cNvPr>
          <p:cNvSpPr txBox="1"/>
          <p:nvPr/>
        </p:nvSpPr>
        <p:spPr>
          <a:xfrm>
            <a:off x="2793999" y="1606494"/>
            <a:ext cx="6604000" cy="492443"/>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3200" b="1" kern="0" dirty="0">
                <a:solidFill>
                  <a:srgbClr val="01070A"/>
                </a:solidFill>
                <a:latin typeface="UTM Avo" panose="02040603050506020204" pitchFamily="18"/>
                <a:cs typeface="Arial"/>
                <a:sym typeface="Arial"/>
              </a:rPr>
              <a:t>2. Rút ra bài học</a:t>
            </a:r>
            <a:endParaRPr sz="3200" b="1" kern="0" dirty="0">
              <a:solidFill>
                <a:srgbClr val="01070A"/>
              </a:solidFill>
              <a:latin typeface="UTM Avo" panose="02040603050506020204" pitchFamily="18"/>
              <a:cs typeface="Arial"/>
              <a:sym typeface="Arial"/>
            </a:endParaRPr>
          </a:p>
        </p:txBody>
      </p:sp>
      <p:sp>
        <p:nvSpPr>
          <p:cNvPr id="15" name="Google Shape;167;p9">
            <a:extLst>
              <a:ext uri="{FF2B5EF4-FFF2-40B4-BE49-F238E27FC236}">
                <a16:creationId xmlns:a16="http://schemas.microsoft.com/office/drawing/2014/main" id="{FF0B6105-0936-CE6F-EFEA-D11E4ADAF96B}"/>
              </a:ext>
            </a:extLst>
          </p:cNvPr>
          <p:cNvSpPr/>
          <p:nvPr/>
        </p:nvSpPr>
        <p:spPr>
          <a:xfrm>
            <a:off x="1212644" y="3043292"/>
            <a:ext cx="9766709" cy="3548919"/>
          </a:xfrm>
          <a:custGeom>
            <a:avLst/>
            <a:gdLst/>
            <a:ahLst/>
            <a:cxnLst/>
            <a:rect l="l" t="t" r="r" b="b"/>
            <a:pathLst>
              <a:path w="4491524" h="2262458" extrusionOk="0">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cmpd="sng">
            <a:solidFill>
              <a:srgbClr val="000000"/>
            </a:solidFill>
            <a:prstDash val="solid"/>
            <a:miter lim="8000"/>
            <a:headEnd type="none" w="sm" len="sm"/>
            <a:tailEnd type="none" w="sm" len="sm"/>
          </a:ln>
        </p:spPr>
        <p:txBody>
          <a:bodyPr spcFirstLastPara="1" wrap="square" lIns="60950" tIns="60950" rIns="60950" bIns="60950" anchor="ctr" anchorCtr="0">
            <a:noAutofit/>
          </a:bodyPr>
          <a:lstStyle/>
          <a:p>
            <a:pPr>
              <a:buClr>
                <a:srgbClr val="000000"/>
              </a:buClr>
              <a:buFont typeface="Arial"/>
              <a:buNone/>
            </a:pPr>
            <a:endParaRPr sz="622" kern="0">
              <a:solidFill>
                <a:srgbClr val="000000"/>
              </a:solidFill>
              <a:latin typeface="UTM Avo" panose="02040603050506020204" pitchFamily="18"/>
              <a:cs typeface="Arial"/>
              <a:sym typeface="Arial"/>
            </a:endParaRPr>
          </a:p>
        </p:txBody>
      </p:sp>
      <p:sp>
        <p:nvSpPr>
          <p:cNvPr id="16" name="Google Shape;168;p9">
            <a:extLst>
              <a:ext uri="{FF2B5EF4-FFF2-40B4-BE49-F238E27FC236}">
                <a16:creationId xmlns:a16="http://schemas.microsoft.com/office/drawing/2014/main" id="{B5399D02-2C86-9135-FED5-EE277852F3B3}"/>
              </a:ext>
            </a:extLst>
          </p:cNvPr>
          <p:cNvSpPr/>
          <p:nvPr/>
        </p:nvSpPr>
        <p:spPr>
          <a:xfrm rot="1437982">
            <a:off x="10052480" y="1563714"/>
            <a:ext cx="2106954" cy="2018845"/>
          </a:xfrm>
          <a:custGeom>
            <a:avLst/>
            <a:gdLst/>
            <a:ahLst/>
            <a:cxnLst/>
            <a:rect l="l" t="t" r="r" b="b"/>
            <a:pathLst>
              <a:path w="3160431" h="3028267" extrusionOk="0">
                <a:moveTo>
                  <a:pt x="0" y="0"/>
                </a:moveTo>
                <a:lnTo>
                  <a:pt x="3160431" y="0"/>
                </a:lnTo>
                <a:lnTo>
                  <a:pt x="3160431" y="3028267"/>
                </a:lnTo>
                <a:lnTo>
                  <a:pt x="0" y="3028267"/>
                </a:lnTo>
                <a:lnTo>
                  <a:pt x="0" y="0"/>
                </a:lnTo>
                <a:close/>
              </a:path>
            </a:pathLst>
          </a:custGeom>
          <a:blipFill rotWithShape="1">
            <a:blip r:embed="rId3">
              <a:alphaModFix/>
            </a:blip>
            <a:stretch>
              <a:fillRect/>
            </a:stretch>
          </a:blipFill>
          <a:ln>
            <a:noFill/>
          </a:ln>
        </p:spPr>
        <p:txBody>
          <a:bodyPr/>
          <a:lstStyle/>
          <a:p>
            <a:endParaRPr lang="en-US"/>
          </a:p>
        </p:txBody>
      </p:sp>
      <p:sp>
        <p:nvSpPr>
          <p:cNvPr id="17" name="Google Shape;169;p9">
            <a:extLst>
              <a:ext uri="{FF2B5EF4-FFF2-40B4-BE49-F238E27FC236}">
                <a16:creationId xmlns:a16="http://schemas.microsoft.com/office/drawing/2014/main" id="{1386C818-6F43-329F-A2C3-BAD007F9C26C}"/>
              </a:ext>
            </a:extLst>
          </p:cNvPr>
          <p:cNvSpPr txBox="1"/>
          <p:nvPr/>
        </p:nvSpPr>
        <p:spPr>
          <a:xfrm>
            <a:off x="4351158" y="2355671"/>
            <a:ext cx="3489680" cy="430887"/>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2800" b="1" kern="0" dirty="0">
                <a:solidFill>
                  <a:srgbClr val="01070A"/>
                </a:solidFill>
                <a:latin typeface="UTM Avo" panose="02040603050506020204" pitchFamily="18"/>
                <a:cs typeface="Arial"/>
                <a:sym typeface="Arial"/>
              </a:rPr>
              <a:t>Trả lời câu hỏi</a:t>
            </a:r>
            <a:endParaRPr sz="2800" b="1" kern="0" dirty="0">
              <a:solidFill>
                <a:srgbClr val="01070A"/>
              </a:solidFill>
              <a:latin typeface="UTM Avo" panose="02040603050506020204" pitchFamily="18"/>
              <a:cs typeface="Arial"/>
              <a:sym typeface="Arial"/>
            </a:endParaRPr>
          </a:p>
        </p:txBody>
      </p:sp>
      <p:sp>
        <p:nvSpPr>
          <p:cNvPr id="18" name="Google Shape;170;p9">
            <a:extLst>
              <a:ext uri="{FF2B5EF4-FFF2-40B4-BE49-F238E27FC236}">
                <a16:creationId xmlns:a16="http://schemas.microsoft.com/office/drawing/2014/main" id="{8A7F3ADC-A0FD-5530-AF8E-123D96DB8264}"/>
              </a:ext>
            </a:extLst>
          </p:cNvPr>
          <p:cNvSpPr txBox="1"/>
          <p:nvPr/>
        </p:nvSpPr>
        <p:spPr>
          <a:xfrm>
            <a:off x="2511257" y="3334647"/>
            <a:ext cx="7480982" cy="1169525"/>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400" b="1" kern="0" dirty="0">
                <a:solidFill>
                  <a:srgbClr val="000000"/>
                </a:solidFill>
                <a:latin typeface="UTM Avo" panose="02040603050506020204" pitchFamily="18"/>
                <a:cs typeface="Arial"/>
                <a:sym typeface="Arial"/>
              </a:rPr>
              <a:t>Qua 3 bài tập ở phần Nhận xét, các em hiểu dấu ngoặc đơn có tác dụng gì?</a:t>
            </a:r>
            <a:endParaRPr sz="2400" b="1" kern="0" dirty="0">
              <a:solidFill>
                <a:srgbClr val="000000"/>
              </a:solidFill>
              <a:latin typeface="UTM Avo" panose="02040603050506020204" pitchFamily="18"/>
              <a:cs typeface="Arial"/>
              <a:sym typeface="Arial"/>
            </a:endParaRPr>
          </a:p>
        </p:txBody>
      </p:sp>
      <p:sp>
        <p:nvSpPr>
          <p:cNvPr id="19" name="Google Shape;171;p9">
            <a:extLst>
              <a:ext uri="{FF2B5EF4-FFF2-40B4-BE49-F238E27FC236}">
                <a16:creationId xmlns:a16="http://schemas.microsoft.com/office/drawing/2014/main" id="{88E09795-87E0-360F-EADC-F83FD67F8D79}"/>
              </a:ext>
            </a:extLst>
          </p:cNvPr>
          <p:cNvSpPr/>
          <p:nvPr/>
        </p:nvSpPr>
        <p:spPr>
          <a:xfrm>
            <a:off x="152447" y="3605983"/>
            <a:ext cx="2118808" cy="3405986"/>
          </a:xfrm>
          <a:custGeom>
            <a:avLst/>
            <a:gdLst/>
            <a:ahLst/>
            <a:cxnLst/>
            <a:rect l="l" t="t" r="r" b="b"/>
            <a:pathLst>
              <a:path w="907324" h="1458525" extrusionOk="0">
                <a:moveTo>
                  <a:pt x="0" y="0"/>
                </a:moveTo>
                <a:lnTo>
                  <a:pt x="907324" y="0"/>
                </a:lnTo>
                <a:lnTo>
                  <a:pt x="907324" y="1458525"/>
                </a:lnTo>
                <a:lnTo>
                  <a:pt x="0" y="1458525"/>
                </a:lnTo>
                <a:lnTo>
                  <a:pt x="0" y="0"/>
                </a:lnTo>
                <a:close/>
              </a:path>
            </a:pathLst>
          </a:custGeom>
          <a:blipFill rotWithShape="1">
            <a:blip r:embed="rId4">
              <a:alphaModFix/>
            </a:blip>
            <a:stretch>
              <a:fillRect/>
            </a:stretch>
          </a:blipFill>
          <a:ln>
            <a:noFill/>
          </a:ln>
        </p:spPr>
        <p:txBody>
          <a:bodyPr/>
          <a:lstStyle/>
          <a:p>
            <a:endParaRPr lang="en-US"/>
          </a:p>
        </p:txBody>
      </p:sp>
      <p:sp>
        <p:nvSpPr>
          <p:cNvPr id="20" name="Google Shape;172;p9">
            <a:extLst>
              <a:ext uri="{FF2B5EF4-FFF2-40B4-BE49-F238E27FC236}">
                <a16:creationId xmlns:a16="http://schemas.microsoft.com/office/drawing/2014/main" id="{401CB639-313A-48F1-258A-E97B1187980A}"/>
              </a:ext>
            </a:extLst>
          </p:cNvPr>
          <p:cNvSpPr txBox="1"/>
          <p:nvPr/>
        </p:nvSpPr>
        <p:spPr>
          <a:xfrm>
            <a:off x="2405602" y="5100262"/>
            <a:ext cx="7380792" cy="1169525"/>
          </a:xfrm>
          <a:prstGeom prst="rect">
            <a:avLst/>
          </a:prstGeom>
          <a:noFill/>
          <a:ln>
            <a:noFill/>
          </a:ln>
        </p:spPr>
        <p:txBody>
          <a:bodyPr spcFirstLastPara="1" wrap="square" lIns="60950" tIns="30467" rIns="60950" bIns="30467" anchor="t" anchorCtr="0">
            <a:spAutoFit/>
          </a:bodyPr>
          <a:lstStyle/>
          <a:p>
            <a:pPr marL="304815" algn="just">
              <a:lnSpc>
                <a:spcPct val="150000"/>
              </a:lnSpc>
              <a:buClr>
                <a:srgbClr val="000000"/>
              </a:buClr>
              <a:buFont typeface="Arial"/>
              <a:buNone/>
            </a:pPr>
            <a:r>
              <a:rPr lang="vi-VN" sz="2400" kern="0" dirty="0">
                <a:solidFill>
                  <a:srgbClr val="000000"/>
                </a:solidFill>
                <a:latin typeface="UTM Avo" panose="02040603050506020204" pitchFamily="18"/>
                <a:cs typeface="Arial"/>
                <a:sym typeface="Arial"/>
              </a:rPr>
              <a:t>Dấu ngoặc đơn dùng để đánh dấu phần chú thích trong câu.</a:t>
            </a:r>
            <a:endParaRPr sz="2400" kern="0" dirty="0">
              <a:solidFill>
                <a:srgbClr val="000000"/>
              </a:solidFill>
              <a:latin typeface="UTM Avo" panose="02040603050506020204" pitchFamily="18"/>
              <a:cs typeface="Arial"/>
              <a:sym typeface="Arial"/>
            </a:endParaRPr>
          </a:p>
        </p:txBody>
      </p:sp>
      <p:cxnSp>
        <p:nvCxnSpPr>
          <p:cNvPr id="21" name="Google Shape;173;p9">
            <a:extLst>
              <a:ext uri="{FF2B5EF4-FFF2-40B4-BE49-F238E27FC236}">
                <a16:creationId xmlns:a16="http://schemas.microsoft.com/office/drawing/2014/main" id="{643CA6D5-44CD-2376-6DBA-01E7C6E8F28D}"/>
              </a:ext>
            </a:extLst>
          </p:cNvPr>
          <p:cNvCxnSpPr/>
          <p:nvPr/>
        </p:nvCxnSpPr>
        <p:spPr>
          <a:xfrm rot="10800000">
            <a:off x="2461162" y="4817751"/>
            <a:ext cx="7380792" cy="0"/>
          </a:xfrm>
          <a:prstGeom prst="straightConnector1">
            <a:avLst/>
          </a:prstGeom>
          <a:noFill/>
          <a:ln w="38100" cap="flat" cmpd="sng">
            <a:solidFill>
              <a:srgbClr val="000000"/>
            </a:solidFill>
            <a:prstDash val="solid"/>
            <a:round/>
            <a:headEnd type="none" w="sm" len="sm"/>
            <a:tailEnd type="none" w="sm" len="sm"/>
          </a:ln>
        </p:spPr>
      </p:cxnSp>
    </p:spTree>
    <p:extLst>
      <p:ext uri="{BB962C8B-B14F-4D97-AF65-F5344CB8AC3E}">
        <p14:creationId xmlns:p14="http://schemas.microsoft.com/office/powerpoint/2010/main" val="277356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838</Words>
  <PresentationFormat>Widescreen</PresentationFormat>
  <Paragraphs>52</Paragraphs>
  <Slides>20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UTM Avo</vt:lpstr>
      <vt:lpstr>Calibri</vt:lpstr>
      <vt:lpstr>Arial</vt:lpstr>
      <vt:lpstr>Calibri Light</vt:lpstr>
      <vt:lpstr>Office Theme</vt:lpstr>
      <vt:lpstr>2_Office Theme</vt:lpstr>
      <vt:lpstr>1_Office Theme</vt:lpstr>
      <vt:lpstr>Tuần 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2023-10-19T01:39:18Z</dcterms:created>
  <dcterms:modified xsi:type="dcterms:W3CDTF">2024-01-10T04:09:27Z</dcterms:modified>
</cp:coreProperties>
</file>