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sldIdLst>
    <p:sldId id="271" r:id="rId2"/>
    <p:sldId id="319" r:id="rId3"/>
    <p:sldId id="278" r:id="rId4"/>
    <p:sldId id="320" r:id="rId5"/>
    <p:sldId id="342" r:id="rId6"/>
    <p:sldId id="354" r:id="rId7"/>
    <p:sldId id="285" r:id="rId8"/>
    <p:sldId id="344" r:id="rId9"/>
    <p:sldId id="345" r:id="rId10"/>
    <p:sldId id="346" r:id="rId11"/>
    <p:sldId id="334" r:id="rId12"/>
    <p:sldId id="347" r:id="rId13"/>
    <p:sldId id="348" r:id="rId14"/>
    <p:sldId id="349" r:id="rId15"/>
    <p:sldId id="355" r:id="rId16"/>
    <p:sldId id="326" r:id="rId17"/>
    <p:sldId id="356" r:id="rId18"/>
    <p:sldId id="327" r:id="rId19"/>
    <p:sldId id="358" r:id="rId20"/>
    <p:sldId id="357" r:id="rId21"/>
    <p:sldId id="292" r:id="rId22"/>
    <p:sldId id="293" r:id="rId23"/>
    <p:sldId id="27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532"/>
    <a:srgbClr val="006673"/>
    <a:srgbClr val="05A0B8"/>
    <a:srgbClr val="A3DBE1"/>
    <a:srgbClr val="E26714"/>
    <a:srgbClr val="EE8640"/>
    <a:srgbClr val="048DA4"/>
    <a:srgbClr val="05788C"/>
    <a:srgbClr val="C0E6EA"/>
    <a:srgbClr val="A0DC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13" autoAdjust="0"/>
    <p:restoredTop sz="86470" autoAdjust="0"/>
  </p:normalViewPr>
  <p:slideViewPr>
    <p:cSldViewPr snapToGrid="0" showGuides="1">
      <p:cViewPr varScale="1">
        <p:scale>
          <a:sx n="49" d="100"/>
          <a:sy n="49" d="100"/>
        </p:scale>
        <p:origin x="1124" y="3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ZSyoQflfkyU"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2553546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509341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3974783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3160341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3610324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1508780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3289447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1409745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1944824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1922409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1925662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1B62FB90-C021-40C3-ACC1-60A35BBA1602}" type="slidenum">
              <a:rPr lang="en-US" smtClean="0"/>
              <a:t>2</a:t>
            </a:fld>
            <a:endParaRPr lang="en-US"/>
          </a:p>
        </p:txBody>
      </p:sp>
    </p:spTree>
    <p:extLst>
      <p:ext uri="{BB962C8B-B14F-4D97-AF65-F5344CB8AC3E}">
        <p14:creationId xmlns:p14="http://schemas.microsoft.com/office/powerpoint/2010/main" val="3889389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22868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1B62FB90-C021-40C3-ACC1-60A35BBA1602}" type="slidenum">
              <a:rPr lang="en-US" smtClean="0"/>
              <a:t>3</a:t>
            </a:fld>
            <a:endParaRPr lang="en-US"/>
          </a:p>
        </p:txBody>
      </p:sp>
    </p:spTree>
    <p:extLst>
      <p:ext uri="{BB962C8B-B14F-4D97-AF65-F5344CB8AC3E}">
        <p14:creationId xmlns:p14="http://schemas.microsoft.com/office/powerpoint/2010/main" val="4042925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147912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FF"/>
                </a:solidFill>
                <a:effectLst/>
                <a:latin typeface="Times" panose="02020603050405020304" pitchFamily="18" charset="0"/>
                <a:ea typeface="Times New Roman" panose="02020603050405020304" pitchFamily="18" charset="0"/>
                <a:cs typeface="Times New Roman" panose="02020603050405020304" pitchFamily="18" charset="0"/>
                <a:hlinkClick r:id="rId3"/>
              </a:rPr>
              <a:t>https://</a:t>
            </a:r>
            <a:r>
              <a:rPr lang="en-GB" sz="1800" u="sng" dirty="0" err="1">
                <a:solidFill>
                  <a:srgbClr val="0000FF"/>
                </a:solidFill>
                <a:effectLst/>
                <a:latin typeface="Times" panose="02020603050405020304" pitchFamily="18" charset="0"/>
                <a:ea typeface="Times New Roman" panose="02020603050405020304" pitchFamily="18" charset="0"/>
                <a:cs typeface="Times New Roman" panose="02020603050405020304" pitchFamily="18" charset="0"/>
                <a:hlinkClick r:id="rId3"/>
              </a:rPr>
              <a:t>www.youtube.com</a:t>
            </a:r>
            <a:r>
              <a:rPr lang="en-GB" sz="1800" u="sng" dirty="0">
                <a:solidFill>
                  <a:srgbClr val="0000FF"/>
                </a:solidFill>
                <a:effectLst/>
                <a:latin typeface="Times" panose="02020603050405020304" pitchFamily="18" charset="0"/>
                <a:ea typeface="Times New Roman" panose="02020603050405020304" pitchFamily="18" charset="0"/>
                <a:cs typeface="Times New Roman" panose="02020603050405020304" pitchFamily="18" charset="0"/>
                <a:hlinkClick r:id="rId3"/>
              </a:rPr>
              <a:t>/</a:t>
            </a:r>
            <a:r>
              <a:rPr lang="en-GB" sz="1800" u="sng" dirty="0" err="1">
                <a:solidFill>
                  <a:srgbClr val="0000FF"/>
                </a:solidFill>
                <a:effectLst/>
                <a:latin typeface="Times" panose="02020603050405020304" pitchFamily="18" charset="0"/>
                <a:ea typeface="Times New Roman" panose="02020603050405020304" pitchFamily="18" charset="0"/>
                <a:cs typeface="Times New Roman" panose="02020603050405020304" pitchFamily="18" charset="0"/>
                <a:hlinkClick r:id="rId3"/>
              </a:rPr>
              <a:t>watch?v</a:t>
            </a:r>
            <a:r>
              <a:rPr lang="en-GB" sz="1800" u="sng" dirty="0">
                <a:solidFill>
                  <a:srgbClr val="0000FF"/>
                </a:solidFill>
                <a:effectLst/>
                <a:latin typeface="Times" panose="02020603050405020304" pitchFamily="18" charset="0"/>
                <a:ea typeface="Times New Roman" panose="02020603050405020304" pitchFamily="18" charset="0"/>
                <a:cs typeface="Times New Roman" panose="02020603050405020304" pitchFamily="18" charset="0"/>
                <a:hlinkClick r:id="rId3"/>
              </a:rPr>
              <a:t>=</a:t>
            </a:r>
            <a:r>
              <a:rPr lang="en-GB" sz="1800" u="sng" dirty="0" err="1">
                <a:solidFill>
                  <a:srgbClr val="0000FF"/>
                </a:solidFill>
                <a:effectLst/>
                <a:latin typeface="Times" panose="02020603050405020304" pitchFamily="18" charset="0"/>
                <a:ea typeface="Times New Roman" panose="02020603050405020304" pitchFamily="18" charset="0"/>
                <a:cs typeface="Times New Roman" panose="02020603050405020304" pitchFamily="18" charset="0"/>
                <a:hlinkClick r:id="rId3"/>
              </a:rPr>
              <a:t>ZSyoQflfkyU</a:t>
            </a:r>
            <a:endParaRPr lang="x-none"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3961096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3481151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2513334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2282022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4239578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19159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45633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68106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6433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891073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389246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4/11/2023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24491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4/11/2023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214095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4/11/2023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29572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29879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701288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4/11/2023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42291312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3" y="6858"/>
            <a:ext cx="12179808" cy="6851142"/>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80278"/>
          </a:xfrm>
          <a:prstGeom prst="rect">
            <a:avLst/>
          </a:prstGeom>
        </p:spPr>
      </p:pic>
      <p:sp>
        <p:nvSpPr>
          <p:cNvPr id="8" name="TextBox 7">
            <a:extLst>
              <a:ext uri="{FF2B5EF4-FFF2-40B4-BE49-F238E27FC236}">
                <a16:creationId xmlns:a16="http://schemas.microsoft.com/office/drawing/2014/main" id="{8514929A-D5FC-4F66-8951-74EDFD16573E}"/>
              </a:ext>
            </a:extLst>
          </p:cNvPr>
          <p:cNvSpPr txBox="1"/>
          <p:nvPr/>
        </p:nvSpPr>
        <p:spPr>
          <a:xfrm>
            <a:off x="543457" y="1294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PRE-WRITING</a:t>
            </a:r>
          </a:p>
        </p:txBody>
      </p:sp>
      <p:sp>
        <p:nvSpPr>
          <p:cNvPr id="5" name="Rounded Rectangle 4">
            <a:extLst>
              <a:ext uri="{FF2B5EF4-FFF2-40B4-BE49-F238E27FC236}">
                <a16:creationId xmlns:a16="http://schemas.microsoft.com/office/drawing/2014/main" id="{FA059B3B-19D1-954F-8D75-5F213BDEC396}"/>
              </a:ext>
            </a:extLst>
          </p:cNvPr>
          <p:cNvSpPr/>
          <p:nvPr/>
        </p:nvSpPr>
        <p:spPr>
          <a:xfrm>
            <a:off x="445236" y="121826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6" name="TextBox 5">
            <a:extLst>
              <a:ext uri="{FF2B5EF4-FFF2-40B4-BE49-F238E27FC236}">
                <a16:creationId xmlns:a16="http://schemas.microsoft.com/office/drawing/2014/main" id="{AA755AEA-4258-074A-8081-04285878A55C}"/>
              </a:ext>
            </a:extLst>
          </p:cNvPr>
          <p:cNvSpPr txBox="1"/>
          <p:nvPr/>
        </p:nvSpPr>
        <p:spPr>
          <a:xfrm>
            <a:off x="471628" y="1115620"/>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9" name="TextBox 8">
            <a:extLst>
              <a:ext uri="{FF2B5EF4-FFF2-40B4-BE49-F238E27FC236}">
                <a16:creationId xmlns:a16="http://schemas.microsoft.com/office/drawing/2014/main" id="{9BAAC6BF-F4E5-0F4A-BB01-BDBE75E309F0}"/>
              </a:ext>
            </a:extLst>
          </p:cNvPr>
          <p:cNvSpPr txBox="1"/>
          <p:nvPr/>
        </p:nvSpPr>
        <p:spPr>
          <a:xfrm>
            <a:off x="1088870" y="1057357"/>
            <a:ext cx="10927539" cy="954107"/>
          </a:xfrm>
          <a:prstGeom prst="rect">
            <a:avLst/>
          </a:prstGeom>
          <a:noFill/>
        </p:spPr>
        <p:txBody>
          <a:bodyPr wrap="square">
            <a:spAutoFit/>
          </a:bodyPr>
          <a:lstStyle/>
          <a:p>
            <a:r>
              <a:rPr lang="en-US" sz="2800" b="1" dirty="0"/>
              <a:t>Look at the photos of an ecotour to Hoi An villages (Da Nang, Viet Nam), and complete the notes below. Then discuss your ideas in pairs. </a:t>
            </a:r>
          </a:p>
        </p:txBody>
      </p:sp>
      <p:pic>
        <p:nvPicPr>
          <p:cNvPr id="3" name="Picture 2">
            <a:extLst>
              <a:ext uri="{FF2B5EF4-FFF2-40B4-BE49-F238E27FC236}">
                <a16:creationId xmlns:a16="http://schemas.microsoft.com/office/drawing/2014/main" id="{D37F08C6-B5BA-8BA8-79CE-66070B8A7F2D}"/>
              </a:ext>
            </a:extLst>
          </p:cNvPr>
          <p:cNvPicPr>
            <a:picLocks noChangeAspect="1"/>
          </p:cNvPicPr>
          <p:nvPr/>
        </p:nvPicPr>
        <p:blipFill>
          <a:blip r:embed="rId4"/>
          <a:stretch>
            <a:fillRect/>
          </a:stretch>
        </p:blipFill>
        <p:spPr>
          <a:xfrm>
            <a:off x="340535" y="1959544"/>
            <a:ext cx="4306236" cy="4845951"/>
          </a:xfrm>
          <a:prstGeom prst="rect">
            <a:avLst/>
          </a:prstGeom>
        </p:spPr>
      </p:pic>
      <p:sp>
        <p:nvSpPr>
          <p:cNvPr id="15" name="TextBox 14">
            <a:extLst>
              <a:ext uri="{FF2B5EF4-FFF2-40B4-BE49-F238E27FC236}">
                <a16:creationId xmlns:a16="http://schemas.microsoft.com/office/drawing/2014/main" id="{F78C1620-C2DF-C4A7-2B34-8E6CB0A1414E}"/>
              </a:ext>
            </a:extLst>
          </p:cNvPr>
          <p:cNvSpPr txBox="1"/>
          <p:nvPr/>
        </p:nvSpPr>
        <p:spPr>
          <a:xfrm>
            <a:off x="5115457" y="3720126"/>
            <a:ext cx="6681688" cy="2677656"/>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800" dirty="0"/>
              <a:t>buy handmade products to help local businesses</a:t>
            </a:r>
          </a:p>
          <a:p>
            <a:pPr marL="285750" indent="-285750">
              <a:lnSpc>
                <a:spcPct val="150000"/>
              </a:lnSpc>
              <a:buFont typeface="Arial" panose="020B0604020202020204" pitchFamily="34" charset="0"/>
              <a:buChar char="•"/>
            </a:pPr>
            <a:r>
              <a:rPr lang="en-US" sz="2800" dirty="0"/>
              <a:t>use eco-friendly transport such as bicycles</a:t>
            </a:r>
          </a:p>
          <a:p>
            <a:pPr marL="285750" indent="-285750">
              <a:lnSpc>
                <a:spcPct val="150000"/>
              </a:lnSpc>
              <a:buFont typeface="Arial" panose="020B0604020202020204" pitchFamily="34" charset="0"/>
              <a:buChar char="•"/>
            </a:pPr>
            <a:r>
              <a:rPr lang="en-US" sz="2800" dirty="0"/>
              <a:t>buy traditional crafts to help local people</a:t>
            </a:r>
          </a:p>
        </p:txBody>
      </p:sp>
      <p:sp>
        <p:nvSpPr>
          <p:cNvPr id="17" name="TextBox 16">
            <a:extLst>
              <a:ext uri="{FF2B5EF4-FFF2-40B4-BE49-F238E27FC236}">
                <a16:creationId xmlns:a16="http://schemas.microsoft.com/office/drawing/2014/main" id="{31BC42CF-84FD-FFAF-97D1-AFC5CA13BDA3}"/>
              </a:ext>
            </a:extLst>
          </p:cNvPr>
          <p:cNvSpPr txBox="1"/>
          <p:nvPr/>
        </p:nvSpPr>
        <p:spPr>
          <a:xfrm>
            <a:off x="5115457" y="2188543"/>
            <a:ext cx="6254633" cy="1458413"/>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lnSpc>
                <a:spcPct val="150000"/>
              </a:lnSpc>
            </a:pPr>
            <a:r>
              <a:rPr lang="en-US" sz="2800" i="1" dirty="0">
                <a:solidFill>
                  <a:sysClr val="windowText" lastClr="000000"/>
                </a:solidFill>
              </a:rPr>
              <a:t>What can tourists do to make their trip more eco-friendly?</a:t>
            </a:r>
          </a:p>
        </p:txBody>
      </p:sp>
    </p:spTree>
    <p:extLst>
      <p:ext uri="{BB962C8B-B14F-4D97-AF65-F5344CB8AC3E}">
        <p14:creationId xmlns:p14="http://schemas.microsoft.com/office/powerpoint/2010/main" val="216889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barn(inVertical)">
                                      <p:cBhvr>
                                        <p:cTn id="7" dur="500"/>
                                        <p:tgtEl>
                                          <p:spTgt spid="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barn(inVertical)">
                                      <p:cBhvr>
                                        <p:cTn id="1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80278"/>
          </a:xfrm>
          <a:prstGeom prst="rect">
            <a:avLst/>
          </a:prstGeom>
        </p:spPr>
      </p:pic>
      <p:sp>
        <p:nvSpPr>
          <p:cNvPr id="8" name="TextBox 7">
            <a:extLst>
              <a:ext uri="{FF2B5EF4-FFF2-40B4-BE49-F238E27FC236}">
                <a16:creationId xmlns:a16="http://schemas.microsoft.com/office/drawing/2014/main" id="{8514929A-D5FC-4F66-8951-74EDFD16573E}"/>
              </a:ext>
            </a:extLst>
          </p:cNvPr>
          <p:cNvSpPr txBox="1"/>
          <p:nvPr/>
        </p:nvSpPr>
        <p:spPr>
          <a:xfrm>
            <a:off x="383644" y="147466"/>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PRE-WRITING</a:t>
            </a:r>
          </a:p>
        </p:txBody>
      </p:sp>
      <p:sp>
        <p:nvSpPr>
          <p:cNvPr id="5" name="Rounded Rectangle 4">
            <a:extLst>
              <a:ext uri="{FF2B5EF4-FFF2-40B4-BE49-F238E27FC236}">
                <a16:creationId xmlns:a16="http://schemas.microsoft.com/office/drawing/2014/main" id="{FA059B3B-19D1-954F-8D75-5F213BDEC396}"/>
              </a:ext>
            </a:extLst>
          </p:cNvPr>
          <p:cNvSpPr/>
          <p:nvPr/>
        </p:nvSpPr>
        <p:spPr>
          <a:xfrm>
            <a:off x="937120" y="110474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6" name="TextBox 5">
            <a:extLst>
              <a:ext uri="{FF2B5EF4-FFF2-40B4-BE49-F238E27FC236}">
                <a16:creationId xmlns:a16="http://schemas.microsoft.com/office/drawing/2014/main" id="{AA755AEA-4258-074A-8081-04285878A55C}"/>
              </a:ext>
            </a:extLst>
          </p:cNvPr>
          <p:cNvSpPr txBox="1"/>
          <p:nvPr/>
        </p:nvSpPr>
        <p:spPr>
          <a:xfrm>
            <a:off x="963512" y="1002108"/>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9" name="TextBox 8">
            <a:extLst>
              <a:ext uri="{FF2B5EF4-FFF2-40B4-BE49-F238E27FC236}">
                <a16:creationId xmlns:a16="http://schemas.microsoft.com/office/drawing/2014/main" id="{9BAAC6BF-F4E5-0F4A-BB01-BDBE75E309F0}"/>
              </a:ext>
            </a:extLst>
          </p:cNvPr>
          <p:cNvSpPr txBox="1"/>
          <p:nvPr/>
        </p:nvSpPr>
        <p:spPr>
          <a:xfrm>
            <a:off x="1524000" y="1063663"/>
            <a:ext cx="10668000" cy="954107"/>
          </a:xfrm>
          <a:prstGeom prst="rect">
            <a:avLst/>
          </a:prstGeom>
          <a:noFill/>
        </p:spPr>
        <p:txBody>
          <a:bodyPr wrap="square">
            <a:spAutoFit/>
          </a:bodyPr>
          <a:lstStyle/>
          <a:p>
            <a:r>
              <a:rPr lang="en-US" sz="2800" b="1" dirty="0"/>
              <a:t>Rewrite these sentences about Hoi An villages. Use the expressions below to help you. </a:t>
            </a:r>
            <a:endParaRPr lang="en-US" sz="8000" b="1"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F208AB1F-7606-32E4-BF8C-1E62C32BBBA2}"/>
              </a:ext>
            </a:extLst>
          </p:cNvPr>
          <p:cNvPicPr>
            <a:picLocks noChangeAspect="1"/>
          </p:cNvPicPr>
          <p:nvPr/>
        </p:nvPicPr>
        <p:blipFill>
          <a:blip r:embed="rId4"/>
          <a:stretch>
            <a:fillRect/>
          </a:stretch>
        </p:blipFill>
        <p:spPr>
          <a:xfrm>
            <a:off x="6623169" y="1709994"/>
            <a:ext cx="5568831" cy="5079861"/>
          </a:xfrm>
          <a:prstGeom prst="rect">
            <a:avLst/>
          </a:prstGeom>
        </p:spPr>
      </p:pic>
      <p:sp>
        <p:nvSpPr>
          <p:cNvPr id="14" name="TextBox 13">
            <a:extLst>
              <a:ext uri="{FF2B5EF4-FFF2-40B4-BE49-F238E27FC236}">
                <a16:creationId xmlns:a16="http://schemas.microsoft.com/office/drawing/2014/main" id="{914F0619-898B-E667-7254-CCA9679F1C33}"/>
              </a:ext>
            </a:extLst>
          </p:cNvPr>
          <p:cNvSpPr txBox="1"/>
          <p:nvPr/>
        </p:nvSpPr>
        <p:spPr>
          <a:xfrm>
            <a:off x="159327" y="2117797"/>
            <a:ext cx="6698673" cy="4464684"/>
          </a:xfrm>
          <a:prstGeom prst="rect">
            <a:avLst/>
          </a:prstGeom>
          <a:noFill/>
        </p:spPr>
        <p:txBody>
          <a:bodyPr wrap="square">
            <a:spAutoFit/>
          </a:bodyPr>
          <a:lstStyle/>
          <a:p>
            <a:pPr>
              <a:lnSpc>
                <a:spcPct val="150000"/>
              </a:lnSpc>
            </a:pPr>
            <a:r>
              <a:rPr lang="en-US" sz="2400" b="1" i="0" dirty="0">
                <a:solidFill>
                  <a:srgbClr val="007B83"/>
                </a:solidFill>
                <a:effectLst/>
              </a:rPr>
              <a:t>1. </a:t>
            </a:r>
            <a:r>
              <a:rPr lang="en-US" sz="2400" b="0" i="0" dirty="0">
                <a:solidFill>
                  <a:srgbClr val="242021"/>
                </a:solidFill>
                <a:effectLst/>
              </a:rPr>
              <a:t>Hoi An villages are famous for their</a:t>
            </a:r>
            <a:r>
              <a:rPr lang="en-US" sz="2400" dirty="0">
                <a:solidFill>
                  <a:srgbClr val="242021"/>
                </a:solidFill>
              </a:rPr>
              <a:t> </a:t>
            </a:r>
            <a:r>
              <a:rPr lang="en-US" sz="2400" b="0" i="0" dirty="0">
                <a:solidFill>
                  <a:srgbClr val="242021"/>
                </a:solidFill>
                <a:effectLst/>
              </a:rPr>
              <a:t>beautiful vegetable and herb gardens.</a:t>
            </a:r>
            <a:br>
              <a:rPr lang="en-US" sz="2400" b="0" i="0" dirty="0">
                <a:solidFill>
                  <a:srgbClr val="242021"/>
                </a:solidFill>
                <a:effectLst/>
              </a:rPr>
            </a:br>
            <a:r>
              <a:rPr lang="en-US" sz="2400" b="0" i="0" dirty="0">
                <a:solidFill>
                  <a:srgbClr val="242021"/>
                </a:solidFill>
                <a:effectLst/>
              </a:rPr>
              <a:t>→ </a:t>
            </a:r>
            <a:r>
              <a:rPr lang="en-US" sz="2400" b="0" i="0" dirty="0">
                <a:solidFill>
                  <a:srgbClr val="6D6F71"/>
                </a:solidFill>
                <a:effectLst/>
              </a:rPr>
              <a:t>_________ </a:t>
            </a:r>
            <a:r>
              <a:rPr lang="en-US" sz="2400" b="0" i="0" dirty="0">
                <a:solidFill>
                  <a:srgbClr val="242021"/>
                </a:solidFill>
                <a:effectLst/>
              </a:rPr>
              <a:t>well-known </a:t>
            </a:r>
            <a:r>
              <a:rPr lang="en-US" sz="2400" b="0" i="0" dirty="0">
                <a:solidFill>
                  <a:srgbClr val="6D6F71"/>
                </a:solidFill>
                <a:effectLst/>
              </a:rPr>
              <a:t>___________________</a:t>
            </a:r>
            <a:r>
              <a:rPr lang="en-US" sz="2400" b="0" i="0" dirty="0">
                <a:solidFill>
                  <a:srgbClr val="242021"/>
                </a:solidFill>
                <a:effectLst/>
              </a:rPr>
              <a:t>.</a:t>
            </a:r>
            <a:br>
              <a:rPr lang="en-US" sz="2400" b="0" i="0" dirty="0">
                <a:solidFill>
                  <a:srgbClr val="242021"/>
                </a:solidFill>
                <a:effectLst/>
              </a:rPr>
            </a:br>
            <a:r>
              <a:rPr lang="en-US" sz="2400" b="1" i="0" dirty="0">
                <a:solidFill>
                  <a:srgbClr val="007B83"/>
                </a:solidFill>
                <a:effectLst/>
              </a:rPr>
              <a:t>2. </a:t>
            </a:r>
            <a:r>
              <a:rPr lang="en-US" sz="2400" dirty="0">
                <a:solidFill>
                  <a:srgbClr val="242021"/>
                </a:solidFill>
              </a:rPr>
              <a:t>T</a:t>
            </a:r>
            <a:r>
              <a:rPr lang="en-US" sz="2400" b="0" i="0" dirty="0">
                <a:solidFill>
                  <a:srgbClr val="242021"/>
                </a:solidFill>
                <a:effectLst/>
              </a:rPr>
              <a:t>ourists can work on a local farm in the morning.</a:t>
            </a:r>
            <a:br>
              <a:rPr lang="en-US" sz="2400" b="0" i="0" dirty="0">
                <a:solidFill>
                  <a:srgbClr val="242021"/>
                </a:solidFill>
                <a:effectLst/>
              </a:rPr>
            </a:br>
            <a:r>
              <a:rPr lang="en-US" sz="2400" dirty="0">
                <a:solidFill>
                  <a:srgbClr val="242021"/>
                </a:solidFill>
              </a:rPr>
              <a:t>→ </a:t>
            </a:r>
            <a:r>
              <a:rPr lang="en-US" sz="2400" b="0" i="0" dirty="0">
                <a:solidFill>
                  <a:srgbClr val="6D6F71"/>
                </a:solidFill>
                <a:effectLst/>
              </a:rPr>
              <a:t>_________ </a:t>
            </a:r>
            <a:r>
              <a:rPr lang="en-US" sz="2400" b="0" i="0" dirty="0">
                <a:solidFill>
                  <a:srgbClr val="242021"/>
                </a:solidFill>
                <a:effectLst/>
              </a:rPr>
              <a:t>spend </a:t>
            </a:r>
            <a:r>
              <a:rPr lang="en-US" sz="2400" b="0" i="0" dirty="0">
                <a:solidFill>
                  <a:srgbClr val="6D6F71"/>
                </a:solidFill>
                <a:effectLst/>
              </a:rPr>
              <a:t>_______________________</a:t>
            </a:r>
            <a:r>
              <a:rPr lang="en-US" sz="2400" b="0" i="0" dirty="0">
                <a:solidFill>
                  <a:srgbClr val="242021"/>
                </a:solidFill>
                <a:effectLst/>
              </a:rPr>
              <a:t>.</a:t>
            </a:r>
            <a:br>
              <a:rPr lang="en-US" sz="2400" b="0" i="0" dirty="0">
                <a:solidFill>
                  <a:srgbClr val="242021"/>
                </a:solidFill>
                <a:effectLst/>
              </a:rPr>
            </a:br>
            <a:r>
              <a:rPr lang="en-US" sz="2400" b="1" i="0" dirty="0">
                <a:solidFill>
                  <a:srgbClr val="007B83"/>
                </a:solidFill>
                <a:effectLst/>
              </a:rPr>
              <a:t>3. </a:t>
            </a:r>
            <a:r>
              <a:rPr lang="en-US" sz="2400" i="0" dirty="0">
                <a:effectLst/>
              </a:rPr>
              <a:t>To</a:t>
            </a:r>
            <a:r>
              <a:rPr lang="en-US" sz="2400" b="0" i="0" dirty="0">
                <a:solidFill>
                  <a:srgbClr val="242021"/>
                </a:solidFill>
                <a:effectLst/>
              </a:rPr>
              <a:t>urists should buy handmade products to help local businesses.</a:t>
            </a:r>
            <a:br>
              <a:rPr lang="en-US" sz="2400" b="0" i="0" dirty="0">
                <a:solidFill>
                  <a:srgbClr val="242021"/>
                </a:solidFill>
                <a:effectLst/>
              </a:rPr>
            </a:br>
            <a:r>
              <a:rPr lang="en-US" sz="2400" dirty="0">
                <a:solidFill>
                  <a:srgbClr val="242021"/>
                </a:solidFill>
              </a:rPr>
              <a:t>→ </a:t>
            </a:r>
            <a:r>
              <a:rPr lang="en-US" sz="2400" b="0" i="0" dirty="0">
                <a:solidFill>
                  <a:srgbClr val="6D6F71"/>
                </a:solidFill>
                <a:effectLst/>
              </a:rPr>
              <a:t>_________ </a:t>
            </a:r>
            <a:r>
              <a:rPr lang="en-US" sz="2400" b="0" i="0" dirty="0">
                <a:solidFill>
                  <a:srgbClr val="242021"/>
                </a:solidFill>
                <a:effectLst/>
              </a:rPr>
              <a:t>recommended </a:t>
            </a:r>
            <a:r>
              <a:rPr lang="en-US" sz="2400" b="0" i="0" dirty="0">
                <a:solidFill>
                  <a:srgbClr val="6D6F71"/>
                </a:solidFill>
                <a:effectLst/>
              </a:rPr>
              <a:t>______________</a:t>
            </a:r>
            <a:r>
              <a:rPr lang="en-US" sz="2400" b="0" i="0" dirty="0">
                <a:solidFill>
                  <a:srgbClr val="242021"/>
                </a:solidFill>
                <a:effectLst/>
              </a:rPr>
              <a:t>.</a:t>
            </a:r>
            <a:r>
              <a:rPr lang="en-US" sz="2400" dirty="0"/>
              <a:t> </a:t>
            </a:r>
          </a:p>
        </p:txBody>
      </p:sp>
    </p:spTree>
    <p:extLst>
      <p:ext uri="{BB962C8B-B14F-4D97-AF65-F5344CB8AC3E}">
        <p14:creationId xmlns:p14="http://schemas.microsoft.com/office/powerpoint/2010/main" val="1927229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80278"/>
          </a:xfrm>
          <a:prstGeom prst="rect">
            <a:avLst/>
          </a:prstGeom>
        </p:spPr>
      </p:pic>
      <p:sp>
        <p:nvSpPr>
          <p:cNvPr id="8" name="TextBox 7">
            <a:extLst>
              <a:ext uri="{FF2B5EF4-FFF2-40B4-BE49-F238E27FC236}">
                <a16:creationId xmlns:a16="http://schemas.microsoft.com/office/drawing/2014/main" id="{8514929A-D5FC-4F66-8951-74EDFD16573E}"/>
              </a:ext>
            </a:extLst>
          </p:cNvPr>
          <p:cNvSpPr txBox="1"/>
          <p:nvPr/>
        </p:nvSpPr>
        <p:spPr>
          <a:xfrm>
            <a:off x="1033349" y="5250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PRE-WRITING</a:t>
            </a:r>
          </a:p>
        </p:txBody>
      </p:sp>
      <p:sp>
        <p:nvSpPr>
          <p:cNvPr id="5" name="Rounded Rectangle 4">
            <a:extLst>
              <a:ext uri="{FF2B5EF4-FFF2-40B4-BE49-F238E27FC236}">
                <a16:creationId xmlns:a16="http://schemas.microsoft.com/office/drawing/2014/main" id="{FA059B3B-19D1-954F-8D75-5F213BDEC396}"/>
              </a:ext>
            </a:extLst>
          </p:cNvPr>
          <p:cNvSpPr/>
          <p:nvPr/>
        </p:nvSpPr>
        <p:spPr>
          <a:xfrm>
            <a:off x="937120" y="110474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6" name="TextBox 5">
            <a:extLst>
              <a:ext uri="{FF2B5EF4-FFF2-40B4-BE49-F238E27FC236}">
                <a16:creationId xmlns:a16="http://schemas.microsoft.com/office/drawing/2014/main" id="{AA755AEA-4258-074A-8081-04285878A55C}"/>
              </a:ext>
            </a:extLst>
          </p:cNvPr>
          <p:cNvSpPr txBox="1"/>
          <p:nvPr/>
        </p:nvSpPr>
        <p:spPr>
          <a:xfrm>
            <a:off x="963512" y="1002108"/>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9" name="TextBox 8">
            <a:extLst>
              <a:ext uri="{FF2B5EF4-FFF2-40B4-BE49-F238E27FC236}">
                <a16:creationId xmlns:a16="http://schemas.microsoft.com/office/drawing/2014/main" id="{9BAAC6BF-F4E5-0F4A-BB01-BDBE75E309F0}"/>
              </a:ext>
            </a:extLst>
          </p:cNvPr>
          <p:cNvSpPr txBox="1"/>
          <p:nvPr/>
        </p:nvSpPr>
        <p:spPr>
          <a:xfrm>
            <a:off x="1524000" y="1063663"/>
            <a:ext cx="10668000" cy="954107"/>
          </a:xfrm>
          <a:prstGeom prst="rect">
            <a:avLst/>
          </a:prstGeom>
          <a:noFill/>
        </p:spPr>
        <p:txBody>
          <a:bodyPr wrap="square">
            <a:spAutoFit/>
          </a:bodyPr>
          <a:lstStyle/>
          <a:p>
            <a:r>
              <a:rPr lang="en-US" sz="2800" b="1" dirty="0"/>
              <a:t>Rewrite these sentences about Hoi an villages. use the expressions below to help you. </a:t>
            </a:r>
            <a:endParaRPr lang="en-US" sz="80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14F0619-898B-E667-7254-CCA9679F1C33}"/>
              </a:ext>
            </a:extLst>
          </p:cNvPr>
          <p:cNvSpPr txBox="1"/>
          <p:nvPr/>
        </p:nvSpPr>
        <p:spPr>
          <a:xfrm>
            <a:off x="159327" y="2425573"/>
            <a:ext cx="6698673" cy="2677656"/>
          </a:xfrm>
          <a:prstGeom prst="rect">
            <a:avLst/>
          </a:prstGeom>
          <a:noFill/>
        </p:spPr>
        <p:txBody>
          <a:bodyPr wrap="square">
            <a:spAutoFit/>
          </a:bodyPr>
          <a:lstStyle/>
          <a:p>
            <a:pPr>
              <a:lnSpc>
                <a:spcPct val="150000"/>
              </a:lnSpc>
            </a:pPr>
            <a:r>
              <a:rPr lang="en-US" sz="2400" b="1" i="0" dirty="0">
                <a:solidFill>
                  <a:srgbClr val="007B83"/>
                </a:solidFill>
                <a:effectLst/>
              </a:rPr>
              <a:t>1. </a:t>
            </a:r>
            <a:r>
              <a:rPr lang="en-US" sz="2400" b="0" i="0" dirty="0">
                <a:solidFill>
                  <a:srgbClr val="242021"/>
                </a:solidFill>
                <a:effectLst/>
              </a:rPr>
              <a:t>Hoi An villages are famous for their</a:t>
            </a:r>
            <a:r>
              <a:rPr lang="en-US" sz="2400" dirty="0">
                <a:solidFill>
                  <a:srgbClr val="242021"/>
                </a:solidFill>
              </a:rPr>
              <a:t> </a:t>
            </a:r>
            <a:r>
              <a:rPr lang="en-US" sz="2400" b="0" i="0" dirty="0">
                <a:solidFill>
                  <a:srgbClr val="242021"/>
                </a:solidFill>
                <a:effectLst/>
              </a:rPr>
              <a:t>beautiful vegetable and herb gardens.</a:t>
            </a:r>
          </a:p>
          <a:p>
            <a:pPr>
              <a:lnSpc>
                <a:spcPct val="200000"/>
              </a:lnSpc>
            </a:pPr>
            <a:r>
              <a:rPr lang="en-US" sz="2400" dirty="0">
                <a:solidFill>
                  <a:srgbClr val="242021"/>
                </a:solidFill>
              </a:rPr>
              <a:t>→ </a:t>
            </a:r>
            <a:r>
              <a:rPr lang="en-US" sz="2400" b="0" i="0" dirty="0">
                <a:solidFill>
                  <a:srgbClr val="6D6F71"/>
                </a:solidFill>
                <a:effectLst/>
              </a:rPr>
              <a:t>___________________ </a:t>
            </a:r>
            <a:r>
              <a:rPr lang="en-US" sz="2400" b="0" i="0" dirty="0">
                <a:solidFill>
                  <a:srgbClr val="242021"/>
                </a:solidFill>
                <a:effectLst/>
              </a:rPr>
              <a:t>well-known </a:t>
            </a:r>
            <a:r>
              <a:rPr lang="en-US" sz="2400" b="0" i="0" dirty="0">
                <a:solidFill>
                  <a:srgbClr val="6D6F71"/>
                </a:solidFill>
                <a:effectLst/>
              </a:rPr>
              <a:t>_________________________________________</a:t>
            </a:r>
            <a:r>
              <a:rPr lang="en-US" sz="2400" b="0" i="0" dirty="0">
                <a:solidFill>
                  <a:srgbClr val="242021"/>
                </a:solidFill>
                <a:effectLst/>
              </a:rPr>
              <a:t>.</a:t>
            </a:r>
            <a:endParaRPr lang="en-US" sz="2400" dirty="0"/>
          </a:p>
        </p:txBody>
      </p:sp>
      <p:sp>
        <p:nvSpPr>
          <p:cNvPr id="10" name="TextBox 9">
            <a:extLst>
              <a:ext uri="{FF2B5EF4-FFF2-40B4-BE49-F238E27FC236}">
                <a16:creationId xmlns:a16="http://schemas.microsoft.com/office/drawing/2014/main" id="{B5122139-A3A6-34BD-4E63-91F7C276A5CC}"/>
              </a:ext>
            </a:extLst>
          </p:cNvPr>
          <p:cNvSpPr txBox="1"/>
          <p:nvPr/>
        </p:nvSpPr>
        <p:spPr>
          <a:xfrm>
            <a:off x="679542" y="3776998"/>
            <a:ext cx="2666246" cy="461665"/>
          </a:xfrm>
          <a:prstGeom prst="rect">
            <a:avLst/>
          </a:prstGeom>
          <a:noFill/>
        </p:spPr>
        <p:txBody>
          <a:bodyPr wrap="square">
            <a:spAutoFit/>
          </a:bodyPr>
          <a:lstStyle/>
          <a:p>
            <a:r>
              <a:rPr lang="en-US" sz="2400" b="1" dirty="0">
                <a:solidFill>
                  <a:srgbClr val="00B050"/>
                </a:solidFill>
              </a:rPr>
              <a:t>Hoi An villages are</a:t>
            </a:r>
          </a:p>
        </p:txBody>
      </p:sp>
      <p:sp>
        <p:nvSpPr>
          <p:cNvPr id="12" name="TextBox 11">
            <a:extLst>
              <a:ext uri="{FF2B5EF4-FFF2-40B4-BE49-F238E27FC236}">
                <a16:creationId xmlns:a16="http://schemas.microsoft.com/office/drawing/2014/main" id="{4DB4C1C6-D2D0-3A3B-3D1F-34D029C576DA}"/>
              </a:ext>
            </a:extLst>
          </p:cNvPr>
          <p:cNvSpPr txBox="1"/>
          <p:nvPr/>
        </p:nvSpPr>
        <p:spPr>
          <a:xfrm>
            <a:off x="391390" y="4492577"/>
            <a:ext cx="6234546" cy="461665"/>
          </a:xfrm>
          <a:prstGeom prst="rect">
            <a:avLst/>
          </a:prstGeom>
          <a:noFill/>
        </p:spPr>
        <p:txBody>
          <a:bodyPr wrap="square">
            <a:spAutoFit/>
          </a:bodyPr>
          <a:lstStyle/>
          <a:p>
            <a:r>
              <a:rPr lang="en-US" sz="2400" b="1" dirty="0">
                <a:solidFill>
                  <a:srgbClr val="00B050"/>
                </a:solidFill>
              </a:rPr>
              <a:t>for their beautiful vegetable and herb gardens</a:t>
            </a:r>
          </a:p>
        </p:txBody>
      </p:sp>
      <p:pic>
        <p:nvPicPr>
          <p:cNvPr id="13" name="Picture 12">
            <a:extLst>
              <a:ext uri="{FF2B5EF4-FFF2-40B4-BE49-F238E27FC236}">
                <a16:creationId xmlns:a16="http://schemas.microsoft.com/office/drawing/2014/main" id="{F208AB1F-7606-32E4-BF8C-1E62C32BBBA2}"/>
              </a:ext>
            </a:extLst>
          </p:cNvPr>
          <p:cNvPicPr>
            <a:picLocks noChangeAspect="1"/>
          </p:cNvPicPr>
          <p:nvPr/>
        </p:nvPicPr>
        <p:blipFill>
          <a:blip r:embed="rId4"/>
          <a:stretch>
            <a:fillRect/>
          </a:stretch>
        </p:blipFill>
        <p:spPr>
          <a:xfrm>
            <a:off x="6623169" y="1709994"/>
            <a:ext cx="5568831" cy="5079861"/>
          </a:xfrm>
          <a:prstGeom prst="rect">
            <a:avLst/>
          </a:prstGeom>
        </p:spPr>
      </p:pic>
    </p:spTree>
    <p:extLst>
      <p:ext uri="{BB962C8B-B14F-4D97-AF65-F5344CB8AC3E}">
        <p14:creationId xmlns:p14="http://schemas.microsoft.com/office/powerpoint/2010/main" val="272518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80278"/>
          </a:xfrm>
          <a:prstGeom prst="rect">
            <a:avLst/>
          </a:prstGeom>
        </p:spPr>
      </p:pic>
      <p:sp>
        <p:nvSpPr>
          <p:cNvPr id="8" name="TextBox 7">
            <a:extLst>
              <a:ext uri="{FF2B5EF4-FFF2-40B4-BE49-F238E27FC236}">
                <a16:creationId xmlns:a16="http://schemas.microsoft.com/office/drawing/2014/main" id="{8514929A-D5FC-4F66-8951-74EDFD16573E}"/>
              </a:ext>
            </a:extLst>
          </p:cNvPr>
          <p:cNvSpPr txBox="1"/>
          <p:nvPr/>
        </p:nvSpPr>
        <p:spPr>
          <a:xfrm>
            <a:off x="1033349" y="5250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PRE-WRITING</a:t>
            </a:r>
          </a:p>
        </p:txBody>
      </p:sp>
      <p:sp>
        <p:nvSpPr>
          <p:cNvPr id="5" name="Rounded Rectangle 4">
            <a:extLst>
              <a:ext uri="{FF2B5EF4-FFF2-40B4-BE49-F238E27FC236}">
                <a16:creationId xmlns:a16="http://schemas.microsoft.com/office/drawing/2014/main" id="{FA059B3B-19D1-954F-8D75-5F213BDEC396}"/>
              </a:ext>
            </a:extLst>
          </p:cNvPr>
          <p:cNvSpPr/>
          <p:nvPr/>
        </p:nvSpPr>
        <p:spPr>
          <a:xfrm>
            <a:off x="937120" y="110474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6" name="TextBox 5">
            <a:extLst>
              <a:ext uri="{FF2B5EF4-FFF2-40B4-BE49-F238E27FC236}">
                <a16:creationId xmlns:a16="http://schemas.microsoft.com/office/drawing/2014/main" id="{AA755AEA-4258-074A-8081-04285878A55C}"/>
              </a:ext>
            </a:extLst>
          </p:cNvPr>
          <p:cNvSpPr txBox="1"/>
          <p:nvPr/>
        </p:nvSpPr>
        <p:spPr>
          <a:xfrm>
            <a:off x="963512" y="1002108"/>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9" name="TextBox 8">
            <a:extLst>
              <a:ext uri="{FF2B5EF4-FFF2-40B4-BE49-F238E27FC236}">
                <a16:creationId xmlns:a16="http://schemas.microsoft.com/office/drawing/2014/main" id="{9BAAC6BF-F4E5-0F4A-BB01-BDBE75E309F0}"/>
              </a:ext>
            </a:extLst>
          </p:cNvPr>
          <p:cNvSpPr txBox="1"/>
          <p:nvPr/>
        </p:nvSpPr>
        <p:spPr>
          <a:xfrm>
            <a:off x="1524000" y="1063663"/>
            <a:ext cx="10668000" cy="954107"/>
          </a:xfrm>
          <a:prstGeom prst="rect">
            <a:avLst/>
          </a:prstGeom>
          <a:noFill/>
        </p:spPr>
        <p:txBody>
          <a:bodyPr wrap="square">
            <a:spAutoFit/>
          </a:bodyPr>
          <a:lstStyle/>
          <a:p>
            <a:r>
              <a:rPr lang="en-US" sz="2800" b="1" dirty="0"/>
              <a:t>Rewrite these sentences about Hoi an villages. use the expressions below to help you. </a:t>
            </a:r>
            <a:endParaRPr lang="en-US" sz="80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14F0619-898B-E667-7254-CCA9679F1C33}"/>
              </a:ext>
            </a:extLst>
          </p:cNvPr>
          <p:cNvSpPr txBox="1"/>
          <p:nvPr/>
        </p:nvSpPr>
        <p:spPr>
          <a:xfrm>
            <a:off x="214745" y="2818050"/>
            <a:ext cx="6698673" cy="2123658"/>
          </a:xfrm>
          <a:prstGeom prst="rect">
            <a:avLst/>
          </a:prstGeom>
          <a:noFill/>
        </p:spPr>
        <p:txBody>
          <a:bodyPr wrap="square">
            <a:spAutoFit/>
          </a:bodyPr>
          <a:lstStyle/>
          <a:p>
            <a:pPr>
              <a:lnSpc>
                <a:spcPct val="150000"/>
              </a:lnSpc>
            </a:pPr>
            <a:r>
              <a:rPr lang="en-US" sz="2400" b="1" i="0" dirty="0">
                <a:solidFill>
                  <a:srgbClr val="007B83"/>
                </a:solidFill>
                <a:effectLst/>
              </a:rPr>
              <a:t>2. </a:t>
            </a:r>
            <a:r>
              <a:rPr lang="en-US" sz="2400" dirty="0">
                <a:solidFill>
                  <a:srgbClr val="242021"/>
                </a:solidFill>
              </a:rPr>
              <a:t>T</a:t>
            </a:r>
            <a:r>
              <a:rPr lang="en-US" sz="2400" b="0" i="0" dirty="0">
                <a:solidFill>
                  <a:srgbClr val="242021"/>
                </a:solidFill>
                <a:effectLst/>
              </a:rPr>
              <a:t>ourists can work on a local farm in the morning.</a:t>
            </a:r>
          </a:p>
          <a:p>
            <a:pPr>
              <a:lnSpc>
                <a:spcPct val="200000"/>
              </a:lnSpc>
            </a:pPr>
            <a:r>
              <a:rPr lang="en-US" sz="2400" dirty="0">
                <a:solidFill>
                  <a:srgbClr val="242021"/>
                </a:solidFill>
              </a:rPr>
              <a:t>→</a:t>
            </a:r>
            <a:r>
              <a:rPr lang="en-US" sz="2400" b="0" i="0" dirty="0">
                <a:solidFill>
                  <a:srgbClr val="242021"/>
                </a:solidFill>
                <a:effectLst/>
              </a:rPr>
              <a:t> </a:t>
            </a:r>
            <a:r>
              <a:rPr lang="en-US" sz="2400" b="0" i="0" dirty="0">
                <a:solidFill>
                  <a:srgbClr val="6D6F71"/>
                </a:solidFill>
                <a:effectLst/>
              </a:rPr>
              <a:t>_______________________ </a:t>
            </a:r>
            <a:r>
              <a:rPr lang="en-US" sz="2400" b="0" i="0" dirty="0">
                <a:solidFill>
                  <a:srgbClr val="242021"/>
                </a:solidFill>
                <a:effectLst/>
              </a:rPr>
              <a:t>spend </a:t>
            </a:r>
            <a:r>
              <a:rPr lang="en-US" sz="2400" b="0" i="0" dirty="0">
                <a:solidFill>
                  <a:srgbClr val="6D6F71"/>
                </a:solidFill>
                <a:effectLst/>
              </a:rPr>
              <a:t>________________________________________</a:t>
            </a:r>
            <a:r>
              <a:rPr lang="en-US" sz="2400" b="0" i="0" dirty="0">
                <a:solidFill>
                  <a:srgbClr val="242021"/>
                </a:solidFill>
                <a:effectLst/>
              </a:rPr>
              <a:t>.</a:t>
            </a:r>
            <a:endParaRPr lang="en-US" sz="2400" dirty="0"/>
          </a:p>
        </p:txBody>
      </p:sp>
      <p:sp>
        <p:nvSpPr>
          <p:cNvPr id="10" name="TextBox 9">
            <a:extLst>
              <a:ext uri="{FF2B5EF4-FFF2-40B4-BE49-F238E27FC236}">
                <a16:creationId xmlns:a16="http://schemas.microsoft.com/office/drawing/2014/main" id="{FBBAF07A-EB81-8656-280D-4CE2D75D615D}"/>
              </a:ext>
            </a:extLst>
          </p:cNvPr>
          <p:cNvSpPr txBox="1"/>
          <p:nvPr/>
        </p:nvSpPr>
        <p:spPr>
          <a:xfrm>
            <a:off x="1943448" y="3612772"/>
            <a:ext cx="2951018" cy="461665"/>
          </a:xfrm>
          <a:prstGeom prst="rect">
            <a:avLst/>
          </a:prstGeom>
          <a:noFill/>
        </p:spPr>
        <p:txBody>
          <a:bodyPr wrap="square">
            <a:spAutoFit/>
          </a:bodyPr>
          <a:lstStyle/>
          <a:p>
            <a:r>
              <a:rPr lang="en-US" sz="2400" b="1" dirty="0">
                <a:solidFill>
                  <a:srgbClr val="00B050"/>
                </a:solidFill>
              </a:rPr>
              <a:t>Tourists can</a:t>
            </a:r>
          </a:p>
        </p:txBody>
      </p:sp>
      <p:sp>
        <p:nvSpPr>
          <p:cNvPr id="12" name="TextBox 11">
            <a:extLst>
              <a:ext uri="{FF2B5EF4-FFF2-40B4-BE49-F238E27FC236}">
                <a16:creationId xmlns:a16="http://schemas.microsoft.com/office/drawing/2014/main" id="{81D488FD-13E4-31DB-EFFB-1FBD0D67B578}"/>
              </a:ext>
            </a:extLst>
          </p:cNvPr>
          <p:cNvSpPr txBox="1"/>
          <p:nvPr/>
        </p:nvSpPr>
        <p:spPr>
          <a:xfrm>
            <a:off x="471751" y="4340130"/>
            <a:ext cx="6151418" cy="461665"/>
          </a:xfrm>
          <a:prstGeom prst="rect">
            <a:avLst/>
          </a:prstGeom>
          <a:noFill/>
        </p:spPr>
        <p:txBody>
          <a:bodyPr wrap="square">
            <a:spAutoFit/>
          </a:bodyPr>
          <a:lstStyle/>
          <a:p>
            <a:r>
              <a:rPr lang="en-US" sz="2400" b="1" dirty="0">
                <a:solidFill>
                  <a:srgbClr val="00B050"/>
                </a:solidFill>
              </a:rPr>
              <a:t>the morning working on a local farm</a:t>
            </a:r>
          </a:p>
        </p:txBody>
      </p:sp>
      <p:pic>
        <p:nvPicPr>
          <p:cNvPr id="13" name="Picture 12">
            <a:extLst>
              <a:ext uri="{FF2B5EF4-FFF2-40B4-BE49-F238E27FC236}">
                <a16:creationId xmlns:a16="http://schemas.microsoft.com/office/drawing/2014/main" id="{F208AB1F-7606-32E4-BF8C-1E62C32BBBA2}"/>
              </a:ext>
            </a:extLst>
          </p:cNvPr>
          <p:cNvPicPr>
            <a:picLocks noChangeAspect="1"/>
          </p:cNvPicPr>
          <p:nvPr/>
        </p:nvPicPr>
        <p:blipFill>
          <a:blip r:embed="rId4"/>
          <a:stretch>
            <a:fillRect/>
          </a:stretch>
        </p:blipFill>
        <p:spPr>
          <a:xfrm>
            <a:off x="6623169" y="1709994"/>
            <a:ext cx="5568831" cy="5079861"/>
          </a:xfrm>
          <a:prstGeom prst="rect">
            <a:avLst/>
          </a:prstGeom>
        </p:spPr>
      </p:pic>
    </p:spTree>
    <p:extLst>
      <p:ext uri="{BB962C8B-B14F-4D97-AF65-F5344CB8AC3E}">
        <p14:creationId xmlns:p14="http://schemas.microsoft.com/office/powerpoint/2010/main" val="100996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80278"/>
          </a:xfrm>
          <a:prstGeom prst="rect">
            <a:avLst/>
          </a:prstGeom>
        </p:spPr>
      </p:pic>
      <p:sp>
        <p:nvSpPr>
          <p:cNvPr id="8" name="TextBox 7">
            <a:extLst>
              <a:ext uri="{FF2B5EF4-FFF2-40B4-BE49-F238E27FC236}">
                <a16:creationId xmlns:a16="http://schemas.microsoft.com/office/drawing/2014/main" id="{8514929A-D5FC-4F66-8951-74EDFD16573E}"/>
              </a:ext>
            </a:extLst>
          </p:cNvPr>
          <p:cNvSpPr txBox="1"/>
          <p:nvPr/>
        </p:nvSpPr>
        <p:spPr>
          <a:xfrm>
            <a:off x="1033349" y="5250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PRE-WRITING</a:t>
            </a:r>
          </a:p>
        </p:txBody>
      </p:sp>
      <p:sp>
        <p:nvSpPr>
          <p:cNvPr id="5" name="Rounded Rectangle 4">
            <a:extLst>
              <a:ext uri="{FF2B5EF4-FFF2-40B4-BE49-F238E27FC236}">
                <a16:creationId xmlns:a16="http://schemas.microsoft.com/office/drawing/2014/main" id="{FA059B3B-19D1-954F-8D75-5F213BDEC396}"/>
              </a:ext>
            </a:extLst>
          </p:cNvPr>
          <p:cNvSpPr/>
          <p:nvPr/>
        </p:nvSpPr>
        <p:spPr>
          <a:xfrm>
            <a:off x="937120" y="110474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6" name="TextBox 5">
            <a:extLst>
              <a:ext uri="{FF2B5EF4-FFF2-40B4-BE49-F238E27FC236}">
                <a16:creationId xmlns:a16="http://schemas.microsoft.com/office/drawing/2014/main" id="{AA755AEA-4258-074A-8081-04285878A55C}"/>
              </a:ext>
            </a:extLst>
          </p:cNvPr>
          <p:cNvSpPr txBox="1"/>
          <p:nvPr/>
        </p:nvSpPr>
        <p:spPr>
          <a:xfrm>
            <a:off x="963512" y="1002108"/>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9" name="TextBox 8">
            <a:extLst>
              <a:ext uri="{FF2B5EF4-FFF2-40B4-BE49-F238E27FC236}">
                <a16:creationId xmlns:a16="http://schemas.microsoft.com/office/drawing/2014/main" id="{9BAAC6BF-F4E5-0F4A-BB01-BDBE75E309F0}"/>
              </a:ext>
            </a:extLst>
          </p:cNvPr>
          <p:cNvSpPr txBox="1"/>
          <p:nvPr/>
        </p:nvSpPr>
        <p:spPr>
          <a:xfrm>
            <a:off x="1524000" y="1063663"/>
            <a:ext cx="10668000" cy="954107"/>
          </a:xfrm>
          <a:prstGeom prst="rect">
            <a:avLst/>
          </a:prstGeom>
          <a:noFill/>
        </p:spPr>
        <p:txBody>
          <a:bodyPr wrap="square">
            <a:spAutoFit/>
          </a:bodyPr>
          <a:lstStyle/>
          <a:p>
            <a:r>
              <a:rPr lang="en-US" sz="2800" b="1" dirty="0"/>
              <a:t>Rewrite these sentences about Hoi an villages. use the expressions below to help you. </a:t>
            </a:r>
            <a:endParaRPr lang="en-US" sz="80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14F0619-898B-E667-7254-CCA9679F1C33}"/>
              </a:ext>
            </a:extLst>
          </p:cNvPr>
          <p:cNvSpPr txBox="1"/>
          <p:nvPr/>
        </p:nvSpPr>
        <p:spPr>
          <a:xfrm>
            <a:off x="159327" y="1812634"/>
            <a:ext cx="6843051" cy="3785652"/>
          </a:xfrm>
          <a:prstGeom prst="rect">
            <a:avLst/>
          </a:prstGeom>
          <a:noFill/>
        </p:spPr>
        <p:txBody>
          <a:bodyPr wrap="square">
            <a:spAutoFit/>
          </a:bodyPr>
          <a:lstStyle/>
          <a:p>
            <a:pPr>
              <a:lnSpc>
                <a:spcPct val="200000"/>
              </a:lnSpc>
            </a:pPr>
            <a:br>
              <a:rPr lang="en-US" sz="2400" b="0" i="0" dirty="0">
                <a:solidFill>
                  <a:srgbClr val="242021"/>
                </a:solidFill>
                <a:effectLst/>
              </a:rPr>
            </a:br>
            <a:r>
              <a:rPr lang="en-US" sz="2400" b="1" i="0" dirty="0">
                <a:solidFill>
                  <a:srgbClr val="007B83"/>
                </a:solidFill>
                <a:effectLst/>
              </a:rPr>
              <a:t>3. </a:t>
            </a:r>
            <a:r>
              <a:rPr lang="en-US" sz="2400" i="0" dirty="0">
                <a:effectLst/>
              </a:rPr>
              <a:t>To</a:t>
            </a:r>
            <a:r>
              <a:rPr lang="en-US" sz="2400" b="0" i="0" dirty="0">
                <a:solidFill>
                  <a:srgbClr val="242021"/>
                </a:solidFill>
                <a:effectLst/>
              </a:rPr>
              <a:t>urists should buy handmade products to help local businesses.</a:t>
            </a:r>
            <a:br>
              <a:rPr lang="en-US" sz="2400" b="0" i="0" dirty="0">
                <a:solidFill>
                  <a:srgbClr val="242021"/>
                </a:solidFill>
                <a:effectLst/>
              </a:rPr>
            </a:br>
            <a:r>
              <a:rPr lang="en-US" sz="2400" dirty="0">
                <a:solidFill>
                  <a:srgbClr val="242021"/>
                </a:solidFill>
              </a:rPr>
              <a:t>→</a:t>
            </a:r>
            <a:r>
              <a:rPr lang="en-US" sz="2400" b="0" i="0" dirty="0">
                <a:solidFill>
                  <a:srgbClr val="242021"/>
                </a:solidFill>
                <a:effectLst/>
              </a:rPr>
              <a:t> </a:t>
            </a:r>
            <a:r>
              <a:rPr lang="en-US" sz="2400" b="0" i="0" dirty="0">
                <a:solidFill>
                  <a:srgbClr val="6D6F71"/>
                </a:solidFill>
                <a:effectLst/>
              </a:rPr>
              <a:t>______________ </a:t>
            </a:r>
            <a:r>
              <a:rPr lang="en-US" sz="2400" b="0" i="0" dirty="0">
                <a:solidFill>
                  <a:srgbClr val="242021"/>
                </a:solidFill>
                <a:effectLst/>
              </a:rPr>
              <a:t>recommended </a:t>
            </a:r>
            <a:r>
              <a:rPr lang="en-US" sz="2400" b="0" i="0" dirty="0">
                <a:solidFill>
                  <a:srgbClr val="6D6F71"/>
                </a:solidFill>
                <a:effectLst/>
              </a:rPr>
              <a:t>___________________________________________</a:t>
            </a:r>
            <a:r>
              <a:rPr lang="en-US" sz="2400" b="0" i="0" dirty="0">
                <a:solidFill>
                  <a:srgbClr val="242021"/>
                </a:solidFill>
                <a:effectLst/>
              </a:rPr>
              <a:t>.</a:t>
            </a:r>
            <a:r>
              <a:rPr lang="en-US" sz="2400" dirty="0"/>
              <a:t> </a:t>
            </a:r>
          </a:p>
        </p:txBody>
      </p:sp>
      <p:sp>
        <p:nvSpPr>
          <p:cNvPr id="10" name="TextBox 9">
            <a:extLst>
              <a:ext uri="{FF2B5EF4-FFF2-40B4-BE49-F238E27FC236}">
                <a16:creationId xmlns:a16="http://schemas.microsoft.com/office/drawing/2014/main" id="{077A67BA-798E-E77E-A9AD-1B4224F2C640}"/>
              </a:ext>
            </a:extLst>
          </p:cNvPr>
          <p:cNvSpPr txBox="1"/>
          <p:nvPr/>
        </p:nvSpPr>
        <p:spPr>
          <a:xfrm>
            <a:off x="963512" y="4276248"/>
            <a:ext cx="1888870" cy="461665"/>
          </a:xfrm>
          <a:prstGeom prst="rect">
            <a:avLst/>
          </a:prstGeom>
          <a:noFill/>
        </p:spPr>
        <p:txBody>
          <a:bodyPr wrap="square">
            <a:spAutoFit/>
          </a:bodyPr>
          <a:lstStyle/>
          <a:p>
            <a:r>
              <a:rPr lang="en-US" sz="2400" b="1" dirty="0">
                <a:solidFill>
                  <a:srgbClr val="00B050"/>
                </a:solidFill>
              </a:rPr>
              <a:t>Tourists are</a:t>
            </a:r>
          </a:p>
        </p:txBody>
      </p:sp>
      <p:sp>
        <p:nvSpPr>
          <p:cNvPr id="12" name="TextBox 11">
            <a:extLst>
              <a:ext uri="{FF2B5EF4-FFF2-40B4-BE49-F238E27FC236}">
                <a16:creationId xmlns:a16="http://schemas.microsoft.com/office/drawing/2014/main" id="{2D740027-BD59-4AA0-2344-84CCB0712C70}"/>
              </a:ext>
            </a:extLst>
          </p:cNvPr>
          <p:cNvSpPr txBox="1"/>
          <p:nvPr/>
        </p:nvSpPr>
        <p:spPr>
          <a:xfrm>
            <a:off x="159327" y="4965188"/>
            <a:ext cx="6698673" cy="461665"/>
          </a:xfrm>
          <a:prstGeom prst="rect">
            <a:avLst/>
          </a:prstGeom>
          <a:noFill/>
        </p:spPr>
        <p:txBody>
          <a:bodyPr wrap="square">
            <a:spAutoFit/>
          </a:bodyPr>
          <a:lstStyle/>
          <a:p>
            <a:r>
              <a:rPr lang="en-US" sz="2400" b="1" dirty="0">
                <a:solidFill>
                  <a:srgbClr val="00B050"/>
                </a:solidFill>
              </a:rPr>
              <a:t>to buy handmade products to help local businesses</a:t>
            </a:r>
          </a:p>
        </p:txBody>
      </p:sp>
      <p:pic>
        <p:nvPicPr>
          <p:cNvPr id="13" name="Picture 12">
            <a:extLst>
              <a:ext uri="{FF2B5EF4-FFF2-40B4-BE49-F238E27FC236}">
                <a16:creationId xmlns:a16="http://schemas.microsoft.com/office/drawing/2014/main" id="{F208AB1F-7606-32E4-BF8C-1E62C32BBBA2}"/>
              </a:ext>
            </a:extLst>
          </p:cNvPr>
          <p:cNvPicPr>
            <a:picLocks noChangeAspect="1"/>
          </p:cNvPicPr>
          <p:nvPr/>
        </p:nvPicPr>
        <p:blipFill>
          <a:blip r:embed="rId4"/>
          <a:stretch>
            <a:fillRect/>
          </a:stretch>
        </p:blipFill>
        <p:spPr>
          <a:xfrm>
            <a:off x="7036484" y="1709995"/>
            <a:ext cx="5155516" cy="4702837"/>
          </a:xfrm>
          <a:prstGeom prst="rect">
            <a:avLst/>
          </a:prstGeom>
        </p:spPr>
      </p:pic>
    </p:spTree>
    <p:extLst>
      <p:ext uri="{BB962C8B-B14F-4D97-AF65-F5344CB8AC3E}">
        <p14:creationId xmlns:p14="http://schemas.microsoft.com/office/powerpoint/2010/main" val="200136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742137" y="367160"/>
            <a:ext cx="1733740" cy="502303"/>
          </a:xfrm>
          <a:prstGeom prst="rect">
            <a:avLst/>
          </a:prstGeom>
          <a:solidFill>
            <a:srgbClr val="A3D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798282" y="1147821"/>
            <a:ext cx="1883767"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ea typeface="Adobe Gothic Std B" panose="020B0800000000000000" pitchFamily="34" charset="-128"/>
              </a:rPr>
              <a:t>WARM-UP</a:t>
            </a:r>
            <a:endParaRPr lang="en-GB" b="1" dirty="0">
              <a:solidFill>
                <a:srgbClr val="006673"/>
              </a:solidFill>
              <a:ea typeface="Adobe Gothic Std B" panose="020B0800000000000000" pitchFamily="34" charset="-128"/>
            </a:endParaRPr>
          </a:p>
        </p:txBody>
      </p:sp>
      <p:sp>
        <p:nvSpPr>
          <p:cNvPr id="23" name="Rounded Rectangle 22"/>
          <p:cNvSpPr/>
          <p:nvPr/>
        </p:nvSpPr>
        <p:spPr>
          <a:xfrm>
            <a:off x="2248237" y="2200109"/>
            <a:ext cx="1950733"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PRE-WRITING</a:t>
            </a:r>
            <a:endParaRPr lang="en-GB" b="1" dirty="0">
              <a:solidFill>
                <a:srgbClr val="006673"/>
              </a:solidFill>
            </a:endParaRPr>
          </a:p>
        </p:txBody>
      </p:sp>
      <p:sp>
        <p:nvSpPr>
          <p:cNvPr id="24" name="Rounded Rectangle 23"/>
          <p:cNvSpPr/>
          <p:nvPr/>
        </p:nvSpPr>
        <p:spPr>
          <a:xfrm>
            <a:off x="754733" y="3521661"/>
            <a:ext cx="1950733" cy="710205"/>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WHILE-WRITING</a:t>
            </a:r>
            <a:endParaRPr lang="en-GB" b="1" dirty="0">
              <a:solidFill>
                <a:srgbClr val="006673"/>
              </a:solidFill>
            </a:endParaRPr>
          </a:p>
        </p:txBody>
      </p:sp>
      <p:sp>
        <p:nvSpPr>
          <p:cNvPr id="25" name="Rectangle 24"/>
          <p:cNvSpPr/>
          <p:nvPr/>
        </p:nvSpPr>
        <p:spPr>
          <a:xfrm>
            <a:off x="5715418" y="1110010"/>
            <a:ext cx="5341604" cy="699274"/>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6673"/>
                </a:solidFill>
              </a:rPr>
              <a:t>Video watching</a:t>
            </a:r>
            <a:endParaRPr lang="en-GB" dirty="0">
              <a:solidFill>
                <a:srgbClr val="006673"/>
              </a:solidFill>
            </a:endParaRPr>
          </a:p>
        </p:txBody>
      </p:sp>
      <p:sp>
        <p:nvSpPr>
          <p:cNvPr id="26" name="Rectangle 25"/>
          <p:cNvSpPr/>
          <p:nvPr/>
        </p:nvSpPr>
        <p:spPr>
          <a:xfrm>
            <a:off x="5715417" y="2128419"/>
            <a:ext cx="5341605" cy="964197"/>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rgbClr val="006673"/>
                </a:solidFill>
              </a:rPr>
              <a:t>Task 1: Look at the photos and complete the notes.</a:t>
            </a:r>
          </a:p>
          <a:p>
            <a:pPr marL="285750" indent="-285750">
              <a:buFont typeface="Arial" panose="020B0604020202020204" pitchFamily="34" charset="0"/>
              <a:buChar char="•"/>
            </a:pPr>
            <a:r>
              <a:rPr lang="en-US" dirty="0">
                <a:solidFill>
                  <a:srgbClr val="006673"/>
                </a:solidFill>
              </a:rPr>
              <a:t>Task 2: Rewrite the sentences.</a:t>
            </a:r>
          </a:p>
        </p:txBody>
      </p:sp>
      <p:sp>
        <p:nvSpPr>
          <p:cNvPr id="27" name="Rectangle 26"/>
          <p:cNvSpPr/>
          <p:nvPr/>
        </p:nvSpPr>
        <p:spPr>
          <a:xfrm>
            <a:off x="5715417" y="3411751"/>
            <a:ext cx="5341605" cy="930023"/>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6673"/>
                </a:solidFill>
              </a:rPr>
              <a:t>Task 3: Write a website advertisement for an ecotour to Hoi An villages. </a:t>
            </a:r>
            <a:endParaRPr lang="en-GB" dirty="0">
              <a:solidFill>
                <a:srgbClr val="006673"/>
              </a:solidFill>
            </a:endParaRPr>
          </a:p>
        </p:txBody>
      </p:sp>
      <p:cxnSp>
        <p:nvCxnSpPr>
          <p:cNvPr id="28" name="Curved Connector 27"/>
          <p:cNvCxnSpPr>
            <a:stCxn id="22" idx="3"/>
            <a:endCxn id="23" idx="0"/>
          </p:cNvCxnSpPr>
          <p:nvPr/>
        </p:nvCxnSpPr>
        <p:spPr>
          <a:xfrm>
            <a:off x="2682049" y="1475523"/>
            <a:ext cx="541555" cy="724586"/>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cxnSp>
        <p:nvCxnSpPr>
          <p:cNvPr id="29" name="Curved Connector 28"/>
          <p:cNvCxnSpPr>
            <a:cxnSpLocks/>
            <a:stCxn id="23" idx="1"/>
            <a:endCxn id="24" idx="0"/>
          </p:cNvCxnSpPr>
          <p:nvPr/>
        </p:nvCxnSpPr>
        <p:spPr>
          <a:xfrm rot="10800000" flipV="1">
            <a:off x="1730101" y="2527811"/>
            <a:ext cx="518137" cy="993850"/>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sp>
        <p:nvSpPr>
          <p:cNvPr id="36" name="TextBox 35">
            <a:extLst>
              <a:ext uri="{FF2B5EF4-FFF2-40B4-BE49-F238E27FC236}">
                <a16:creationId xmlns:a16="http://schemas.microsoft.com/office/drawing/2014/main" id="{31CEF878-588C-4D1A-8EFD-9AE7A71F41C4}"/>
              </a:ext>
            </a:extLst>
          </p:cNvPr>
          <p:cNvSpPr txBox="1"/>
          <p:nvPr/>
        </p:nvSpPr>
        <p:spPr>
          <a:xfrm>
            <a:off x="3078355" y="416279"/>
            <a:ext cx="3208247" cy="400110"/>
          </a:xfrm>
          <a:prstGeom prst="rect">
            <a:avLst/>
          </a:prstGeom>
          <a:noFill/>
        </p:spPr>
        <p:txBody>
          <a:bodyPr wrap="square" rtlCol="0">
            <a:spAutoFit/>
          </a:bodyPr>
          <a:lstStyle/>
          <a:p>
            <a:pPr algn="ctr"/>
            <a:r>
              <a:rPr lang="en-US" sz="2000" dirty="0">
                <a:solidFill>
                  <a:srgbClr val="048DA4"/>
                </a:solidFill>
                <a:latin typeface="Bookman Old Style" pitchFamily="18" charset="0"/>
              </a:rPr>
              <a:t>LESSON 6</a:t>
            </a:r>
          </a:p>
        </p:txBody>
      </p:sp>
      <p:sp>
        <p:nvSpPr>
          <p:cNvPr id="40" name="Rectangle 39"/>
          <p:cNvSpPr/>
          <p:nvPr/>
        </p:nvSpPr>
        <p:spPr>
          <a:xfrm>
            <a:off x="5580309" y="366077"/>
            <a:ext cx="3464434" cy="500517"/>
          </a:xfrm>
          <a:prstGeom prst="rect">
            <a:avLst/>
          </a:prstGeom>
          <a:solidFill>
            <a:srgbClr val="057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623907" y="361497"/>
            <a:ext cx="1350050" cy="461665"/>
          </a:xfrm>
          <a:prstGeom prst="rect">
            <a:avLst/>
          </a:prstGeom>
        </p:spPr>
        <p:txBody>
          <a:bodyPr wrap="none">
            <a:spAutoFit/>
          </a:bodyPr>
          <a:lstStyle/>
          <a:p>
            <a:r>
              <a:rPr lang="en-US" sz="2400" b="1" dirty="0">
                <a:solidFill>
                  <a:schemeClr val="bg1"/>
                </a:solidFill>
                <a:latin typeface="UTM Facebook K&amp;T" pitchFamily="18" charset="0"/>
              </a:rPr>
              <a:t>WRITING</a:t>
            </a:r>
          </a:p>
        </p:txBody>
      </p:sp>
    </p:spTree>
    <p:extLst>
      <p:ext uri="{BB962C8B-B14F-4D97-AF65-F5344CB8AC3E}">
        <p14:creationId xmlns:p14="http://schemas.microsoft.com/office/powerpoint/2010/main" val="2590848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749"/>
            <a:ext cx="12192000" cy="880278"/>
          </a:xfrm>
          <a:prstGeom prst="rect">
            <a:avLst/>
          </a:prstGeom>
        </p:spPr>
      </p:pic>
      <p:sp>
        <p:nvSpPr>
          <p:cNvPr id="18" name="TextBox 17">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WHILE-WRITING</a:t>
            </a:r>
          </a:p>
        </p:txBody>
      </p:sp>
      <p:sp>
        <p:nvSpPr>
          <p:cNvPr id="22" name="Rounded Rectangle 21">
            <a:extLst>
              <a:ext uri="{FF2B5EF4-FFF2-40B4-BE49-F238E27FC236}">
                <a16:creationId xmlns:a16="http://schemas.microsoft.com/office/drawing/2014/main" id="{4A1159C2-2A81-B947-824E-C6EA5A1BD006}"/>
              </a:ext>
            </a:extLst>
          </p:cNvPr>
          <p:cNvSpPr/>
          <p:nvPr/>
        </p:nvSpPr>
        <p:spPr>
          <a:xfrm>
            <a:off x="495444" y="1331977"/>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3" name="TextBox 22">
            <a:extLst>
              <a:ext uri="{FF2B5EF4-FFF2-40B4-BE49-F238E27FC236}">
                <a16:creationId xmlns:a16="http://schemas.microsoft.com/office/drawing/2014/main" id="{162C46D2-70DD-0A44-BF45-0104DA1CC25F}"/>
              </a:ext>
            </a:extLst>
          </p:cNvPr>
          <p:cNvSpPr txBox="1"/>
          <p:nvPr/>
        </p:nvSpPr>
        <p:spPr>
          <a:xfrm>
            <a:off x="1158216" y="890783"/>
            <a:ext cx="10421566" cy="1384995"/>
          </a:xfrm>
          <a:prstGeom prst="rect">
            <a:avLst/>
          </a:prstGeom>
          <a:noFill/>
        </p:spPr>
        <p:txBody>
          <a:bodyPr wrap="square">
            <a:spAutoFit/>
          </a:bodyPr>
          <a:lstStyle/>
          <a:p>
            <a:r>
              <a:rPr lang="en-US" sz="2800" b="1" dirty="0"/>
              <a:t>Write a website advertisement (120 – 150 words) for an ecotour to Hoi An villages. Use what you have learnt in Task 1 and Task 2 and the suggested outline below to help you. </a:t>
            </a:r>
            <a:endParaRPr lang="en-US" sz="7200" b="1"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54DEE970-C294-E640-B4FB-369C684C308E}"/>
              </a:ext>
            </a:extLst>
          </p:cNvPr>
          <p:cNvSpPr txBox="1"/>
          <p:nvPr/>
        </p:nvSpPr>
        <p:spPr>
          <a:xfrm>
            <a:off x="550628" y="1229337"/>
            <a:ext cx="392237" cy="707886"/>
          </a:xfrm>
          <a:prstGeom prst="rect">
            <a:avLst/>
          </a:prstGeom>
          <a:noFill/>
        </p:spPr>
        <p:txBody>
          <a:bodyPr wrap="square" rtlCol="0">
            <a:spAutoFit/>
          </a:bodyPr>
          <a:lstStyle/>
          <a:p>
            <a:pPr algn="ctr"/>
            <a:r>
              <a:rPr lang="vi-VN" sz="4000" b="1" dirty="0">
                <a:solidFill>
                  <a:schemeClr val="bg1"/>
                </a:solidFill>
                <a:latin typeface="Myriad Pro" pitchFamily="34" charset="0"/>
              </a:rPr>
              <a:t>3</a:t>
            </a:r>
            <a:endParaRPr lang="en-US" sz="4000" b="1" dirty="0">
              <a:solidFill>
                <a:schemeClr val="bg1"/>
              </a:solidFill>
              <a:latin typeface="Myriad Pro" pitchFamily="34" charset="0"/>
            </a:endParaRPr>
          </a:p>
        </p:txBody>
      </p:sp>
      <p:pic>
        <p:nvPicPr>
          <p:cNvPr id="6" name="Picture 5">
            <a:extLst>
              <a:ext uri="{FF2B5EF4-FFF2-40B4-BE49-F238E27FC236}">
                <a16:creationId xmlns:a16="http://schemas.microsoft.com/office/drawing/2014/main" id="{95B07734-5EA5-0B78-0BED-90B4E4F20899}"/>
              </a:ext>
            </a:extLst>
          </p:cNvPr>
          <p:cNvPicPr>
            <a:picLocks noChangeAspect="1"/>
          </p:cNvPicPr>
          <p:nvPr/>
        </p:nvPicPr>
        <p:blipFill>
          <a:blip r:embed="rId4"/>
          <a:stretch>
            <a:fillRect/>
          </a:stretch>
        </p:blipFill>
        <p:spPr>
          <a:xfrm>
            <a:off x="3186546" y="2275778"/>
            <a:ext cx="5975010" cy="4406392"/>
          </a:xfrm>
          <a:prstGeom prst="rect">
            <a:avLst/>
          </a:prstGeom>
        </p:spPr>
      </p:pic>
    </p:spTree>
    <p:extLst>
      <p:ext uri="{BB962C8B-B14F-4D97-AF65-F5344CB8AC3E}">
        <p14:creationId xmlns:p14="http://schemas.microsoft.com/office/powerpoint/2010/main" val="91384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742137" y="367160"/>
            <a:ext cx="1733740" cy="502303"/>
          </a:xfrm>
          <a:prstGeom prst="rect">
            <a:avLst/>
          </a:prstGeom>
          <a:solidFill>
            <a:srgbClr val="A3D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798282" y="1147821"/>
            <a:ext cx="1883767"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ea typeface="Adobe Gothic Std B" panose="020B0800000000000000" pitchFamily="34" charset="-128"/>
              </a:rPr>
              <a:t>WARM-UP</a:t>
            </a:r>
            <a:endParaRPr lang="en-GB" b="1" dirty="0">
              <a:solidFill>
                <a:srgbClr val="006673"/>
              </a:solidFill>
              <a:ea typeface="Adobe Gothic Std B" panose="020B0800000000000000" pitchFamily="34" charset="-128"/>
            </a:endParaRPr>
          </a:p>
        </p:txBody>
      </p:sp>
      <p:sp>
        <p:nvSpPr>
          <p:cNvPr id="23" name="Rounded Rectangle 22"/>
          <p:cNvSpPr/>
          <p:nvPr/>
        </p:nvSpPr>
        <p:spPr>
          <a:xfrm>
            <a:off x="2248237" y="2200109"/>
            <a:ext cx="1950733"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PRE-WRITING</a:t>
            </a:r>
            <a:endParaRPr lang="en-GB" b="1" dirty="0">
              <a:solidFill>
                <a:srgbClr val="006673"/>
              </a:solidFill>
            </a:endParaRPr>
          </a:p>
        </p:txBody>
      </p:sp>
      <p:sp>
        <p:nvSpPr>
          <p:cNvPr id="24" name="Rounded Rectangle 23"/>
          <p:cNvSpPr/>
          <p:nvPr/>
        </p:nvSpPr>
        <p:spPr>
          <a:xfrm>
            <a:off x="754733" y="3521661"/>
            <a:ext cx="1950733" cy="710205"/>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WHILE-WRITING</a:t>
            </a:r>
            <a:endParaRPr lang="en-GB" b="1" dirty="0">
              <a:solidFill>
                <a:srgbClr val="006673"/>
              </a:solidFill>
            </a:endParaRPr>
          </a:p>
        </p:txBody>
      </p:sp>
      <p:sp>
        <p:nvSpPr>
          <p:cNvPr id="25" name="Rectangle 24"/>
          <p:cNvSpPr/>
          <p:nvPr/>
        </p:nvSpPr>
        <p:spPr>
          <a:xfrm>
            <a:off x="5715418" y="1110010"/>
            <a:ext cx="5341604" cy="699274"/>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6673"/>
                </a:solidFill>
              </a:rPr>
              <a:t>Video watching</a:t>
            </a:r>
            <a:endParaRPr lang="en-GB" dirty="0">
              <a:solidFill>
                <a:srgbClr val="006673"/>
              </a:solidFill>
            </a:endParaRPr>
          </a:p>
        </p:txBody>
      </p:sp>
      <p:sp>
        <p:nvSpPr>
          <p:cNvPr id="26" name="Rectangle 25"/>
          <p:cNvSpPr/>
          <p:nvPr/>
        </p:nvSpPr>
        <p:spPr>
          <a:xfrm>
            <a:off x="5715417" y="2117532"/>
            <a:ext cx="5341605" cy="964197"/>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rgbClr val="006673"/>
                </a:solidFill>
              </a:rPr>
              <a:t>Task 1: Look at the photos and complete the notes.</a:t>
            </a:r>
          </a:p>
          <a:p>
            <a:pPr marL="285750" indent="-285750">
              <a:buFont typeface="Arial" panose="020B0604020202020204" pitchFamily="34" charset="0"/>
              <a:buChar char="•"/>
            </a:pPr>
            <a:r>
              <a:rPr lang="en-US" dirty="0">
                <a:solidFill>
                  <a:srgbClr val="006673"/>
                </a:solidFill>
              </a:rPr>
              <a:t>Task 2: Rewrite the sentences.</a:t>
            </a:r>
          </a:p>
        </p:txBody>
      </p:sp>
      <p:sp>
        <p:nvSpPr>
          <p:cNvPr id="27" name="Rectangle 26"/>
          <p:cNvSpPr/>
          <p:nvPr/>
        </p:nvSpPr>
        <p:spPr>
          <a:xfrm>
            <a:off x="5715417" y="3411751"/>
            <a:ext cx="5341605" cy="930023"/>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6673"/>
                </a:solidFill>
              </a:rPr>
              <a:t>Task 3: Write a website advertisement for an ecotour to Hoi An villages. </a:t>
            </a:r>
            <a:endParaRPr lang="en-GB" dirty="0">
              <a:solidFill>
                <a:srgbClr val="006673"/>
              </a:solidFill>
            </a:endParaRPr>
          </a:p>
        </p:txBody>
      </p:sp>
      <p:cxnSp>
        <p:nvCxnSpPr>
          <p:cNvPr id="28" name="Curved Connector 27"/>
          <p:cNvCxnSpPr>
            <a:stCxn id="22" idx="3"/>
            <a:endCxn id="23" idx="0"/>
          </p:cNvCxnSpPr>
          <p:nvPr/>
        </p:nvCxnSpPr>
        <p:spPr>
          <a:xfrm>
            <a:off x="2682049" y="1475523"/>
            <a:ext cx="541555" cy="724586"/>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cxnSp>
        <p:nvCxnSpPr>
          <p:cNvPr id="29" name="Curved Connector 28"/>
          <p:cNvCxnSpPr>
            <a:cxnSpLocks/>
            <a:stCxn id="23" idx="1"/>
            <a:endCxn id="24" idx="0"/>
          </p:cNvCxnSpPr>
          <p:nvPr/>
        </p:nvCxnSpPr>
        <p:spPr>
          <a:xfrm rot="10800000" flipV="1">
            <a:off x="1730101" y="2527811"/>
            <a:ext cx="518137" cy="993850"/>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cxnSp>
        <p:nvCxnSpPr>
          <p:cNvPr id="30" name="Curved Connector 29"/>
          <p:cNvCxnSpPr>
            <a:cxnSpLocks/>
            <a:stCxn id="24" idx="3"/>
            <a:endCxn id="31" idx="0"/>
          </p:cNvCxnSpPr>
          <p:nvPr/>
        </p:nvCxnSpPr>
        <p:spPr>
          <a:xfrm>
            <a:off x="2705466" y="3876764"/>
            <a:ext cx="802714" cy="855464"/>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sp>
        <p:nvSpPr>
          <p:cNvPr id="31" name="Rounded Rectangle 30"/>
          <p:cNvSpPr/>
          <p:nvPr/>
        </p:nvSpPr>
        <p:spPr>
          <a:xfrm>
            <a:off x="2416680" y="4732228"/>
            <a:ext cx="2183000" cy="666149"/>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POST-WRITING</a:t>
            </a:r>
            <a:endParaRPr lang="en-GB" b="1" dirty="0">
              <a:solidFill>
                <a:srgbClr val="006673"/>
              </a:solidFill>
            </a:endParaRPr>
          </a:p>
        </p:txBody>
      </p:sp>
      <p:sp>
        <p:nvSpPr>
          <p:cNvPr id="36" name="TextBox 35">
            <a:extLst>
              <a:ext uri="{FF2B5EF4-FFF2-40B4-BE49-F238E27FC236}">
                <a16:creationId xmlns:a16="http://schemas.microsoft.com/office/drawing/2014/main" id="{31CEF878-588C-4D1A-8EFD-9AE7A71F41C4}"/>
              </a:ext>
            </a:extLst>
          </p:cNvPr>
          <p:cNvSpPr txBox="1"/>
          <p:nvPr/>
        </p:nvSpPr>
        <p:spPr>
          <a:xfrm>
            <a:off x="3078355" y="416279"/>
            <a:ext cx="3208247" cy="400110"/>
          </a:xfrm>
          <a:prstGeom prst="rect">
            <a:avLst/>
          </a:prstGeom>
          <a:noFill/>
        </p:spPr>
        <p:txBody>
          <a:bodyPr wrap="square" rtlCol="0">
            <a:spAutoFit/>
          </a:bodyPr>
          <a:lstStyle/>
          <a:p>
            <a:pPr algn="ctr"/>
            <a:r>
              <a:rPr lang="en-US" sz="2000" dirty="0">
                <a:solidFill>
                  <a:srgbClr val="048DA4"/>
                </a:solidFill>
                <a:latin typeface="Bookman Old Style" pitchFamily="18" charset="0"/>
              </a:rPr>
              <a:t>LESSON 6</a:t>
            </a:r>
          </a:p>
        </p:txBody>
      </p:sp>
      <p:sp>
        <p:nvSpPr>
          <p:cNvPr id="40" name="Rectangle 39"/>
          <p:cNvSpPr/>
          <p:nvPr/>
        </p:nvSpPr>
        <p:spPr>
          <a:xfrm>
            <a:off x="5580309" y="366077"/>
            <a:ext cx="3464434" cy="500517"/>
          </a:xfrm>
          <a:prstGeom prst="rect">
            <a:avLst/>
          </a:prstGeom>
          <a:solidFill>
            <a:srgbClr val="057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623907" y="361497"/>
            <a:ext cx="1350050" cy="461665"/>
          </a:xfrm>
          <a:prstGeom prst="rect">
            <a:avLst/>
          </a:prstGeom>
        </p:spPr>
        <p:txBody>
          <a:bodyPr wrap="none">
            <a:spAutoFit/>
          </a:bodyPr>
          <a:lstStyle/>
          <a:p>
            <a:r>
              <a:rPr lang="en-US" sz="2400" b="1" dirty="0">
                <a:solidFill>
                  <a:schemeClr val="bg1"/>
                </a:solidFill>
                <a:latin typeface="UTM Facebook K&amp;T" pitchFamily="18" charset="0"/>
              </a:rPr>
              <a:t>WRITING</a:t>
            </a:r>
          </a:p>
        </p:txBody>
      </p:sp>
      <p:sp>
        <p:nvSpPr>
          <p:cNvPr id="35" name="Rectangle 34">
            <a:extLst>
              <a:ext uri="{FF2B5EF4-FFF2-40B4-BE49-F238E27FC236}">
                <a16:creationId xmlns:a16="http://schemas.microsoft.com/office/drawing/2014/main" id="{ECAF6456-892F-7644-9C00-B5F5D84C266E}"/>
              </a:ext>
            </a:extLst>
          </p:cNvPr>
          <p:cNvSpPr/>
          <p:nvPr/>
        </p:nvSpPr>
        <p:spPr>
          <a:xfrm>
            <a:off x="5697545" y="4671796"/>
            <a:ext cx="5359477" cy="699274"/>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6673"/>
                </a:solidFill>
              </a:rPr>
              <a:t>Peer check</a:t>
            </a:r>
            <a:endParaRPr lang="x-none" dirty="0">
              <a:solidFill>
                <a:srgbClr val="006673"/>
              </a:solidFill>
            </a:endParaRPr>
          </a:p>
        </p:txBody>
      </p:sp>
    </p:spTree>
    <p:extLst>
      <p:ext uri="{BB962C8B-B14F-4D97-AF65-F5344CB8AC3E}">
        <p14:creationId xmlns:p14="http://schemas.microsoft.com/office/powerpoint/2010/main" val="2959552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749"/>
            <a:ext cx="12192000" cy="880278"/>
          </a:xfrm>
          <a:prstGeom prst="rect">
            <a:avLst/>
          </a:prstGeom>
        </p:spPr>
      </p:pic>
      <p:sp>
        <p:nvSpPr>
          <p:cNvPr id="18" name="TextBox 17">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POST-WRITING</a:t>
            </a:r>
          </a:p>
        </p:txBody>
      </p:sp>
      <p:sp>
        <p:nvSpPr>
          <p:cNvPr id="3" name="Rectangle 2">
            <a:extLst>
              <a:ext uri="{FF2B5EF4-FFF2-40B4-BE49-F238E27FC236}">
                <a16:creationId xmlns:a16="http://schemas.microsoft.com/office/drawing/2014/main" id="{D0D8EE61-BE6B-1441-BB61-37FAD23329EE}"/>
              </a:ext>
            </a:extLst>
          </p:cNvPr>
          <p:cNvSpPr/>
          <p:nvPr/>
        </p:nvSpPr>
        <p:spPr>
          <a:xfrm>
            <a:off x="746747" y="1102983"/>
            <a:ext cx="1789914" cy="523220"/>
          </a:xfrm>
          <a:prstGeom prst="rect">
            <a:avLst/>
          </a:prstGeom>
        </p:spPr>
        <p:txBody>
          <a:bodyPr wrap="none">
            <a:spAutoFit/>
          </a:bodyPr>
          <a:lstStyle/>
          <a:p>
            <a:r>
              <a:rPr lang="en-GB" sz="2800" b="1" dirty="0">
                <a:solidFill>
                  <a:srgbClr val="F26532"/>
                </a:solidFill>
              </a:rPr>
              <a:t>Peer check</a:t>
            </a:r>
            <a:endParaRPr lang="x-none" sz="2800" b="1" dirty="0">
              <a:solidFill>
                <a:srgbClr val="F26532"/>
              </a:solidFill>
            </a:endParaRPr>
          </a:p>
        </p:txBody>
      </p:sp>
      <p:pic>
        <p:nvPicPr>
          <p:cNvPr id="1026" name="Picture 2" descr="Feedback hay feedbacks? | Học Tiếng Anh cùng Callum Nguyễn">
            <a:extLst>
              <a:ext uri="{FF2B5EF4-FFF2-40B4-BE49-F238E27FC236}">
                <a16:creationId xmlns:a16="http://schemas.microsoft.com/office/drawing/2014/main" id="{FA6EB758-887E-E849-85D3-DC91A5F34C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5982" y="1893658"/>
            <a:ext cx="7574444" cy="47327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608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749"/>
            <a:ext cx="12192000" cy="880278"/>
          </a:xfrm>
          <a:prstGeom prst="rect">
            <a:avLst/>
          </a:prstGeom>
        </p:spPr>
      </p:pic>
      <p:sp>
        <p:nvSpPr>
          <p:cNvPr id="18" name="TextBox 17">
            <a:extLst>
              <a:ext uri="{FF2B5EF4-FFF2-40B4-BE49-F238E27FC236}">
                <a16:creationId xmlns:a16="http://schemas.microsoft.com/office/drawing/2014/main" id="{8514929A-D5FC-4F66-8951-74EDFD16573E}"/>
              </a:ext>
            </a:extLst>
          </p:cNvPr>
          <p:cNvSpPr txBox="1"/>
          <p:nvPr/>
        </p:nvSpPr>
        <p:spPr>
          <a:xfrm>
            <a:off x="746747" y="722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POST-WRITING</a:t>
            </a:r>
          </a:p>
        </p:txBody>
      </p:sp>
      <p:sp>
        <p:nvSpPr>
          <p:cNvPr id="3" name="Rectangle 2">
            <a:extLst>
              <a:ext uri="{FF2B5EF4-FFF2-40B4-BE49-F238E27FC236}">
                <a16:creationId xmlns:a16="http://schemas.microsoft.com/office/drawing/2014/main" id="{D0D8EE61-BE6B-1441-BB61-37FAD23329EE}"/>
              </a:ext>
            </a:extLst>
          </p:cNvPr>
          <p:cNvSpPr/>
          <p:nvPr/>
        </p:nvSpPr>
        <p:spPr>
          <a:xfrm>
            <a:off x="746747" y="1616941"/>
            <a:ext cx="2552558" cy="523220"/>
          </a:xfrm>
          <a:prstGeom prst="rect">
            <a:avLst/>
          </a:prstGeom>
        </p:spPr>
        <p:txBody>
          <a:bodyPr wrap="none">
            <a:spAutoFit/>
          </a:bodyPr>
          <a:lstStyle/>
          <a:p>
            <a:r>
              <a:rPr lang="en-GB" sz="2800" b="1" dirty="0">
                <a:solidFill>
                  <a:srgbClr val="0070C0"/>
                </a:solidFill>
              </a:rPr>
              <a:t>Sample answer:</a:t>
            </a:r>
            <a:endParaRPr lang="x-none" sz="2800" b="1" dirty="0">
              <a:solidFill>
                <a:srgbClr val="0070C0"/>
              </a:solidFill>
            </a:endParaRPr>
          </a:p>
        </p:txBody>
      </p:sp>
      <p:sp>
        <p:nvSpPr>
          <p:cNvPr id="6" name="TextBox 5">
            <a:extLst>
              <a:ext uri="{FF2B5EF4-FFF2-40B4-BE49-F238E27FC236}">
                <a16:creationId xmlns:a16="http://schemas.microsoft.com/office/drawing/2014/main" id="{914F0619-898B-E667-7254-CCA9679F1C33}"/>
              </a:ext>
            </a:extLst>
          </p:cNvPr>
          <p:cNvSpPr txBox="1"/>
          <p:nvPr/>
        </p:nvSpPr>
        <p:spPr>
          <a:xfrm>
            <a:off x="746747" y="2257134"/>
            <a:ext cx="10788073" cy="4154984"/>
          </a:xfrm>
          <a:prstGeom prst="rect">
            <a:avLst/>
          </a:prstGeom>
          <a:noFill/>
        </p:spPr>
        <p:txBody>
          <a:bodyPr wrap="square">
            <a:spAutoFit/>
          </a:bodyPr>
          <a:lstStyle/>
          <a:p>
            <a:r>
              <a:rPr lang="en-US" sz="2400" i="1" dirty="0"/>
              <a:t>Welcome to Hoi An villages in Da Nang, Viet Nam!</a:t>
            </a:r>
            <a:endParaRPr lang="en-US" sz="2400" dirty="0"/>
          </a:p>
          <a:p>
            <a:r>
              <a:rPr lang="en-US" sz="2400" i="1" dirty="0"/>
              <a:t>Hoi An villages are famous for their beautiful vegetable and herb gardens. They are also well-known for the coconut palms near the Thu Bon River and traditional crafts such as </a:t>
            </a:r>
            <a:r>
              <a:rPr lang="en-US" sz="2400" i="1" dirty="0" err="1"/>
              <a:t>colourful</a:t>
            </a:r>
            <a:r>
              <a:rPr lang="en-US" sz="2400" i="1" dirty="0"/>
              <a:t> paper lanterns. </a:t>
            </a:r>
            <a:endParaRPr lang="en-US" sz="2400" dirty="0"/>
          </a:p>
          <a:p>
            <a:r>
              <a:rPr lang="en-US" sz="2400" i="1" dirty="0"/>
              <a:t>Here in Hoi An villages, you can spend the morning gardening on the local farms. Other leisure activities include riding bicycles through the villages, travelling on basket boats and visiting craft villages.</a:t>
            </a:r>
            <a:endParaRPr lang="en-US" sz="2400" dirty="0"/>
          </a:p>
          <a:p>
            <a:r>
              <a:rPr lang="en-US" sz="2400" i="1" dirty="0"/>
              <a:t>We offer an </a:t>
            </a:r>
            <a:r>
              <a:rPr lang="en-US" sz="2400" i="1" dirty="0" err="1"/>
              <a:t>ecotour</a:t>
            </a:r>
            <a:r>
              <a:rPr lang="en-US" sz="2400" i="1" dirty="0"/>
              <a:t> to Hoi An villages, and tourists are encouraged to use eco-friendly transport such as bicycles to avoid polluting the environment. You can also buy local products and beautiful crafts to help local businesses!</a:t>
            </a:r>
            <a:endParaRPr lang="en-US" sz="2400" dirty="0"/>
          </a:p>
          <a:p>
            <a:r>
              <a:rPr lang="en-US" sz="2400" i="1" dirty="0"/>
              <a:t>Call us at 0929292929 and book your tour today!</a:t>
            </a:r>
            <a:endParaRPr lang="en-US" sz="2400" dirty="0"/>
          </a:p>
        </p:txBody>
      </p:sp>
    </p:spTree>
    <p:extLst>
      <p:ext uri="{BB962C8B-B14F-4D97-AF65-F5344CB8AC3E}">
        <p14:creationId xmlns:p14="http://schemas.microsoft.com/office/powerpoint/2010/main" val="1311446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5168" y="2805341"/>
            <a:ext cx="4506662" cy="627454"/>
          </a:xfrm>
          <a:prstGeom prst="rect">
            <a:avLst/>
          </a:prstGeom>
          <a:solidFill>
            <a:srgbClr val="057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920834" y="716817"/>
            <a:ext cx="1182585" cy="646331"/>
          </a:xfrm>
          <a:prstGeom prst="rect">
            <a:avLst/>
          </a:prstGeom>
          <a:noFill/>
        </p:spPr>
        <p:txBody>
          <a:bodyPr wrap="square" rtlCol="0">
            <a:spAutoFit/>
          </a:bodyPr>
          <a:lstStyle/>
          <a:p>
            <a:pPr algn="ctr"/>
            <a:r>
              <a:rPr lang="en-US" sz="3600" b="1" dirty="0">
                <a:solidFill>
                  <a:schemeClr val="bg1"/>
                </a:solidFill>
                <a:latin typeface="Myriad Pro" pitchFamily="34" charset="0"/>
              </a:rPr>
              <a:t>Unit</a:t>
            </a:r>
          </a:p>
        </p:txBody>
      </p:sp>
      <p:sp>
        <p:nvSpPr>
          <p:cNvPr id="7" name="TextBox 6"/>
          <p:cNvSpPr txBox="1"/>
          <p:nvPr/>
        </p:nvSpPr>
        <p:spPr>
          <a:xfrm>
            <a:off x="3193475" y="381699"/>
            <a:ext cx="1182585" cy="1200329"/>
          </a:xfrm>
          <a:prstGeom prst="rect">
            <a:avLst/>
          </a:prstGeom>
          <a:noFill/>
        </p:spPr>
        <p:txBody>
          <a:bodyPr wrap="square" rtlCol="0">
            <a:spAutoFit/>
          </a:bodyPr>
          <a:lstStyle/>
          <a:p>
            <a:pPr algn="ctr"/>
            <a:r>
              <a:rPr lang="en-US" sz="7200" b="1" dirty="0">
                <a:solidFill>
                  <a:schemeClr val="bg1"/>
                </a:solidFill>
                <a:latin typeface="Myriad Pro" pitchFamily="34" charset="0"/>
              </a:rPr>
              <a:t>1</a:t>
            </a:r>
          </a:p>
        </p:txBody>
      </p:sp>
      <p:sp>
        <p:nvSpPr>
          <p:cNvPr id="8" name="TextBox 7"/>
          <p:cNvSpPr txBox="1"/>
          <p:nvPr/>
        </p:nvSpPr>
        <p:spPr>
          <a:xfrm>
            <a:off x="4772892" y="627919"/>
            <a:ext cx="4958938" cy="707886"/>
          </a:xfrm>
          <a:prstGeom prst="rect">
            <a:avLst/>
          </a:prstGeom>
          <a:noFill/>
        </p:spPr>
        <p:txBody>
          <a:bodyPr wrap="square" rtlCol="0">
            <a:spAutoFit/>
          </a:bodyPr>
          <a:lstStyle/>
          <a:p>
            <a:r>
              <a:rPr lang="en-US" sz="4000" b="1" dirty="0">
                <a:solidFill>
                  <a:schemeClr val="bg1"/>
                </a:solidFill>
                <a:latin typeface="Myriad Pro" pitchFamily="34" charset="0"/>
              </a:rPr>
              <a:t>FAMILY LIFE</a:t>
            </a:r>
          </a:p>
        </p:txBody>
      </p:sp>
      <p:sp>
        <p:nvSpPr>
          <p:cNvPr id="16" name="TextBox 15">
            <a:extLst>
              <a:ext uri="{FF2B5EF4-FFF2-40B4-BE49-F238E27FC236}">
                <a16:creationId xmlns:a16="http://schemas.microsoft.com/office/drawing/2014/main" id="{308E0627-9B64-414D-94C5-F7ECBA1EE60F}"/>
              </a:ext>
            </a:extLst>
          </p:cNvPr>
          <p:cNvSpPr txBox="1"/>
          <p:nvPr/>
        </p:nvSpPr>
        <p:spPr>
          <a:xfrm>
            <a:off x="2506471" y="3842879"/>
            <a:ext cx="8380622" cy="523220"/>
          </a:xfrm>
          <a:prstGeom prst="rect">
            <a:avLst/>
          </a:prstGeom>
          <a:noFill/>
        </p:spPr>
        <p:txBody>
          <a:bodyPr wrap="square" rtlCol="0">
            <a:spAutoFit/>
          </a:bodyPr>
          <a:lstStyle/>
          <a:p>
            <a:r>
              <a:rPr lang="en-US" sz="2800" b="1" dirty="0">
                <a:solidFill>
                  <a:srgbClr val="006673"/>
                </a:solidFill>
              </a:rPr>
              <a:t>Writing a website advertisement for an ecotour</a:t>
            </a:r>
            <a:endParaRPr lang="x-none" sz="2800" dirty="0">
              <a:solidFill>
                <a:srgbClr val="006673"/>
              </a:solidFill>
            </a:endParaRPr>
          </a:p>
        </p:txBody>
      </p:sp>
      <p:pic>
        <p:nvPicPr>
          <p:cNvPr id="3" name="Picture 2">
            <a:extLst>
              <a:ext uri="{FF2B5EF4-FFF2-40B4-BE49-F238E27FC236}">
                <a16:creationId xmlns:a16="http://schemas.microsoft.com/office/drawing/2014/main" id="{BD5601C0-0307-40CF-BC94-87B6505FACAD}"/>
              </a:ext>
            </a:extLst>
          </p:cNvPr>
          <p:cNvPicPr>
            <a:picLocks noChangeAspect="1"/>
          </p:cNvPicPr>
          <p:nvPr/>
        </p:nvPicPr>
        <p:blipFill rotWithShape="1">
          <a:blip r:embed="rId3">
            <a:extLst>
              <a:ext uri="{28A0092B-C50C-407E-A947-70E740481C1C}">
                <a14:useLocalDpi xmlns:a14="http://schemas.microsoft.com/office/drawing/2010/main" val="0"/>
              </a:ext>
            </a:extLst>
          </a:blip>
          <a:srcRect r="37481"/>
          <a:stretch/>
        </p:blipFill>
        <p:spPr>
          <a:xfrm>
            <a:off x="0" y="0"/>
            <a:ext cx="12192000" cy="2188296"/>
          </a:xfrm>
          <a:prstGeom prst="rect">
            <a:avLst/>
          </a:prstGeom>
        </p:spPr>
      </p:pic>
      <p:sp>
        <p:nvSpPr>
          <p:cNvPr id="5" name="TextBox 4">
            <a:extLst>
              <a:ext uri="{FF2B5EF4-FFF2-40B4-BE49-F238E27FC236}">
                <a16:creationId xmlns:a16="http://schemas.microsoft.com/office/drawing/2014/main" id="{35DF77EB-655D-46EF-9E8B-FA2AF8707694}"/>
              </a:ext>
            </a:extLst>
          </p:cNvPr>
          <p:cNvSpPr txBox="1"/>
          <p:nvPr/>
        </p:nvSpPr>
        <p:spPr>
          <a:xfrm>
            <a:off x="1027615" y="401650"/>
            <a:ext cx="1478856" cy="1384995"/>
          </a:xfrm>
          <a:prstGeom prst="rect">
            <a:avLst/>
          </a:prstGeom>
          <a:noFill/>
        </p:spPr>
        <p:txBody>
          <a:bodyPr wrap="square" rtlCol="0" anchor="ctr">
            <a:spAutoFit/>
          </a:bodyPr>
          <a:lstStyle/>
          <a:p>
            <a:pPr algn="ctr"/>
            <a:r>
              <a:rPr lang="en-US" b="1" dirty="0">
                <a:solidFill>
                  <a:schemeClr val="bg1"/>
                </a:solidFill>
                <a:latin typeface="Arial" panose="020B0604020202020204" pitchFamily="34" charset="0"/>
                <a:cs typeface="Arial" panose="020B0604020202020204" pitchFamily="34" charset="0"/>
              </a:rPr>
              <a:t>Unit</a:t>
            </a:r>
          </a:p>
          <a:p>
            <a:pPr algn="ctr"/>
            <a:r>
              <a:rPr lang="en-US" sz="6600" b="1" dirty="0">
                <a:solidFill>
                  <a:schemeClr val="bg1"/>
                </a:solidFill>
                <a:latin typeface="Arial" panose="020B0604020202020204" pitchFamily="34" charset="0"/>
                <a:cs typeface="Arial" panose="020B0604020202020204" pitchFamily="34" charset="0"/>
              </a:rPr>
              <a:t>10</a:t>
            </a:r>
          </a:p>
        </p:txBody>
      </p:sp>
      <p:sp>
        <p:nvSpPr>
          <p:cNvPr id="15" name="TextBox 14">
            <a:extLst>
              <a:ext uri="{FF2B5EF4-FFF2-40B4-BE49-F238E27FC236}">
                <a16:creationId xmlns:a16="http://schemas.microsoft.com/office/drawing/2014/main" id="{246E80DA-3B73-476A-B480-C5F8FDFD8CB4}"/>
              </a:ext>
            </a:extLst>
          </p:cNvPr>
          <p:cNvSpPr txBox="1"/>
          <p:nvPr/>
        </p:nvSpPr>
        <p:spPr>
          <a:xfrm>
            <a:off x="3244105" y="716817"/>
            <a:ext cx="5785428" cy="646331"/>
          </a:xfrm>
          <a:prstGeom prst="rect">
            <a:avLst/>
          </a:prstGeom>
          <a:noFill/>
        </p:spPr>
        <p:txBody>
          <a:bodyPr wrap="square" rtlCol="0">
            <a:spAutoFit/>
          </a:bodyPr>
          <a:lstStyle/>
          <a:p>
            <a:r>
              <a:rPr lang="en-US" sz="3600" dirty="0">
                <a:solidFill>
                  <a:schemeClr val="bg1"/>
                </a:solidFill>
                <a:latin typeface="UTM Facebook K&amp;T" pitchFamily="18" charset="0"/>
                <a:cs typeface="Arial" panose="020B0604020202020204" pitchFamily="34" charset="0"/>
              </a:rPr>
              <a:t>ECOTOURISM</a:t>
            </a:r>
          </a:p>
        </p:txBody>
      </p:sp>
      <p:sp>
        <p:nvSpPr>
          <p:cNvPr id="27" name="TextBox 26">
            <a:extLst>
              <a:ext uri="{FF2B5EF4-FFF2-40B4-BE49-F238E27FC236}">
                <a16:creationId xmlns:a16="http://schemas.microsoft.com/office/drawing/2014/main" id="{EB47DCBC-9091-47D9-B368-F9923F624982}"/>
              </a:ext>
            </a:extLst>
          </p:cNvPr>
          <p:cNvSpPr txBox="1"/>
          <p:nvPr/>
        </p:nvSpPr>
        <p:spPr>
          <a:xfrm>
            <a:off x="6519377" y="2826680"/>
            <a:ext cx="4103992" cy="584775"/>
          </a:xfrm>
          <a:prstGeom prst="rect">
            <a:avLst/>
          </a:prstGeom>
          <a:noFill/>
        </p:spPr>
        <p:txBody>
          <a:bodyPr wrap="square" rtlCol="0">
            <a:spAutoFit/>
          </a:bodyPr>
          <a:lstStyle/>
          <a:p>
            <a:r>
              <a:rPr lang="en-US" sz="3200" b="1" dirty="0">
                <a:solidFill>
                  <a:schemeClr val="bg1"/>
                </a:solidFill>
                <a:latin typeface="UTM Facebook K&amp;T" pitchFamily="18" charset="0"/>
              </a:rPr>
              <a:t>WRITING</a:t>
            </a:r>
          </a:p>
        </p:txBody>
      </p:sp>
      <p:sp>
        <p:nvSpPr>
          <p:cNvPr id="25" name="Rectangle 24"/>
          <p:cNvSpPr/>
          <p:nvPr/>
        </p:nvSpPr>
        <p:spPr>
          <a:xfrm>
            <a:off x="2167671" y="2805341"/>
            <a:ext cx="2878040" cy="627454"/>
          </a:xfrm>
          <a:prstGeom prst="rect">
            <a:avLst/>
          </a:prstGeom>
          <a:solidFill>
            <a:srgbClr val="A3D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31CEF878-588C-4D1A-8EFD-9AE7A71F41C4}"/>
              </a:ext>
            </a:extLst>
          </p:cNvPr>
          <p:cNvSpPr txBox="1"/>
          <p:nvPr/>
        </p:nvSpPr>
        <p:spPr>
          <a:xfrm>
            <a:off x="2027861" y="2823227"/>
            <a:ext cx="3208247" cy="646331"/>
          </a:xfrm>
          <a:prstGeom prst="rect">
            <a:avLst/>
          </a:prstGeom>
          <a:noFill/>
        </p:spPr>
        <p:txBody>
          <a:bodyPr wrap="square" rtlCol="0">
            <a:spAutoFit/>
          </a:bodyPr>
          <a:lstStyle/>
          <a:p>
            <a:pPr algn="ctr"/>
            <a:r>
              <a:rPr lang="en-US" sz="3600" dirty="0">
                <a:solidFill>
                  <a:srgbClr val="048DA4"/>
                </a:solidFill>
                <a:latin typeface="Bookman Old Style" pitchFamily="18" charset="0"/>
              </a:rPr>
              <a:t>LESSON 6</a:t>
            </a:r>
          </a:p>
        </p:txBody>
      </p:sp>
    </p:spTree>
    <p:extLst>
      <p:ext uri="{BB962C8B-B14F-4D97-AF65-F5344CB8AC3E}">
        <p14:creationId xmlns:p14="http://schemas.microsoft.com/office/powerpoint/2010/main" val="3450480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742137" y="367160"/>
            <a:ext cx="1733740" cy="502303"/>
          </a:xfrm>
          <a:prstGeom prst="rect">
            <a:avLst/>
          </a:prstGeom>
          <a:solidFill>
            <a:srgbClr val="A3D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798282" y="1147821"/>
            <a:ext cx="1883767"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ea typeface="Adobe Gothic Std B" panose="020B0800000000000000" pitchFamily="34" charset="-128"/>
              </a:rPr>
              <a:t>WARM-UP</a:t>
            </a:r>
            <a:endParaRPr lang="en-GB" b="1" dirty="0">
              <a:solidFill>
                <a:srgbClr val="006673"/>
              </a:solidFill>
              <a:ea typeface="Adobe Gothic Std B" panose="020B0800000000000000" pitchFamily="34" charset="-128"/>
            </a:endParaRPr>
          </a:p>
        </p:txBody>
      </p:sp>
      <p:sp>
        <p:nvSpPr>
          <p:cNvPr id="23" name="Rounded Rectangle 22"/>
          <p:cNvSpPr/>
          <p:nvPr/>
        </p:nvSpPr>
        <p:spPr>
          <a:xfrm>
            <a:off x="2248237" y="2200109"/>
            <a:ext cx="1950733"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PRE-WRITING</a:t>
            </a:r>
            <a:endParaRPr lang="en-GB" b="1" dirty="0">
              <a:solidFill>
                <a:srgbClr val="006673"/>
              </a:solidFill>
            </a:endParaRPr>
          </a:p>
        </p:txBody>
      </p:sp>
      <p:sp>
        <p:nvSpPr>
          <p:cNvPr id="24" name="Rounded Rectangle 23"/>
          <p:cNvSpPr/>
          <p:nvPr/>
        </p:nvSpPr>
        <p:spPr>
          <a:xfrm>
            <a:off x="754733" y="3521661"/>
            <a:ext cx="1950733" cy="710205"/>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WHILE-WRITING</a:t>
            </a:r>
            <a:endParaRPr lang="en-GB" b="1" dirty="0">
              <a:solidFill>
                <a:srgbClr val="006673"/>
              </a:solidFill>
            </a:endParaRPr>
          </a:p>
        </p:txBody>
      </p:sp>
      <p:sp>
        <p:nvSpPr>
          <p:cNvPr id="25" name="Rectangle 24"/>
          <p:cNvSpPr/>
          <p:nvPr/>
        </p:nvSpPr>
        <p:spPr>
          <a:xfrm>
            <a:off x="5715418" y="1110010"/>
            <a:ext cx="5341604" cy="699274"/>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6673"/>
                </a:solidFill>
              </a:rPr>
              <a:t>Video watching</a:t>
            </a:r>
            <a:endParaRPr lang="en-GB" dirty="0">
              <a:solidFill>
                <a:srgbClr val="006673"/>
              </a:solidFill>
            </a:endParaRPr>
          </a:p>
        </p:txBody>
      </p:sp>
      <p:sp>
        <p:nvSpPr>
          <p:cNvPr id="26" name="Rectangle 25"/>
          <p:cNvSpPr/>
          <p:nvPr/>
        </p:nvSpPr>
        <p:spPr>
          <a:xfrm>
            <a:off x="5715417" y="2200108"/>
            <a:ext cx="5341605" cy="964197"/>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rgbClr val="006673"/>
                </a:solidFill>
              </a:rPr>
              <a:t>Task 1: Look at the photos and complete the notes.</a:t>
            </a:r>
          </a:p>
          <a:p>
            <a:pPr marL="285750" indent="-285750">
              <a:buFont typeface="Arial" panose="020B0604020202020204" pitchFamily="34" charset="0"/>
              <a:buChar char="•"/>
            </a:pPr>
            <a:r>
              <a:rPr lang="en-US" dirty="0">
                <a:solidFill>
                  <a:srgbClr val="006673"/>
                </a:solidFill>
              </a:rPr>
              <a:t>Task 2: Rewrite the sentences.</a:t>
            </a:r>
          </a:p>
        </p:txBody>
      </p:sp>
      <p:sp>
        <p:nvSpPr>
          <p:cNvPr id="27" name="Rectangle 26"/>
          <p:cNvSpPr/>
          <p:nvPr/>
        </p:nvSpPr>
        <p:spPr>
          <a:xfrm>
            <a:off x="5715417" y="3411751"/>
            <a:ext cx="5341605" cy="930023"/>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6673"/>
                </a:solidFill>
              </a:rPr>
              <a:t>Task 3: Write a website advertisement for an ecotour to Hoi An villages. </a:t>
            </a:r>
            <a:endParaRPr lang="en-GB" dirty="0">
              <a:solidFill>
                <a:srgbClr val="006673"/>
              </a:solidFill>
            </a:endParaRPr>
          </a:p>
        </p:txBody>
      </p:sp>
      <p:cxnSp>
        <p:nvCxnSpPr>
          <p:cNvPr id="28" name="Curved Connector 27"/>
          <p:cNvCxnSpPr>
            <a:stCxn id="22" idx="3"/>
            <a:endCxn id="23" idx="0"/>
          </p:cNvCxnSpPr>
          <p:nvPr/>
        </p:nvCxnSpPr>
        <p:spPr>
          <a:xfrm>
            <a:off x="2682049" y="1475523"/>
            <a:ext cx="541555" cy="724586"/>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cxnSp>
        <p:nvCxnSpPr>
          <p:cNvPr id="29" name="Curved Connector 28"/>
          <p:cNvCxnSpPr>
            <a:cxnSpLocks/>
            <a:stCxn id="23" idx="1"/>
            <a:endCxn id="24" idx="0"/>
          </p:cNvCxnSpPr>
          <p:nvPr/>
        </p:nvCxnSpPr>
        <p:spPr>
          <a:xfrm rot="10800000" flipV="1">
            <a:off x="1730101" y="2527811"/>
            <a:ext cx="518137" cy="993850"/>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cxnSp>
        <p:nvCxnSpPr>
          <p:cNvPr id="30" name="Curved Connector 29"/>
          <p:cNvCxnSpPr>
            <a:cxnSpLocks/>
            <a:stCxn id="24" idx="3"/>
            <a:endCxn id="31" idx="0"/>
          </p:cNvCxnSpPr>
          <p:nvPr/>
        </p:nvCxnSpPr>
        <p:spPr>
          <a:xfrm>
            <a:off x="2705466" y="3876764"/>
            <a:ext cx="802714" cy="855464"/>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sp>
        <p:nvSpPr>
          <p:cNvPr id="31" name="Rounded Rectangle 30"/>
          <p:cNvSpPr/>
          <p:nvPr/>
        </p:nvSpPr>
        <p:spPr>
          <a:xfrm>
            <a:off x="2416680" y="4732228"/>
            <a:ext cx="2183000" cy="666149"/>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POST-WRITING</a:t>
            </a:r>
            <a:endParaRPr lang="en-GB" b="1" dirty="0">
              <a:solidFill>
                <a:srgbClr val="006673"/>
              </a:solidFill>
            </a:endParaRPr>
          </a:p>
        </p:txBody>
      </p:sp>
      <p:sp>
        <p:nvSpPr>
          <p:cNvPr id="32" name="Rectangle 31"/>
          <p:cNvSpPr/>
          <p:nvPr/>
        </p:nvSpPr>
        <p:spPr>
          <a:xfrm>
            <a:off x="5697545" y="5892874"/>
            <a:ext cx="5359477" cy="684962"/>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rgbClr val="006673"/>
                </a:solidFill>
              </a:rPr>
              <a:t>Wrap-up</a:t>
            </a:r>
          </a:p>
          <a:p>
            <a:pPr marL="285750" indent="-285750">
              <a:buFont typeface="Arial" panose="020B0604020202020204" pitchFamily="34" charset="0"/>
              <a:buChar char="•"/>
            </a:pPr>
            <a:r>
              <a:rPr lang="en-US" dirty="0">
                <a:solidFill>
                  <a:srgbClr val="006673"/>
                </a:solidFill>
              </a:rPr>
              <a:t>Homework</a:t>
            </a:r>
            <a:endParaRPr lang="en-GB" dirty="0">
              <a:solidFill>
                <a:srgbClr val="006673"/>
              </a:solidFill>
            </a:endParaRPr>
          </a:p>
        </p:txBody>
      </p:sp>
      <p:sp>
        <p:nvSpPr>
          <p:cNvPr id="36" name="TextBox 35">
            <a:extLst>
              <a:ext uri="{FF2B5EF4-FFF2-40B4-BE49-F238E27FC236}">
                <a16:creationId xmlns:a16="http://schemas.microsoft.com/office/drawing/2014/main" id="{31CEF878-588C-4D1A-8EFD-9AE7A71F41C4}"/>
              </a:ext>
            </a:extLst>
          </p:cNvPr>
          <p:cNvSpPr txBox="1"/>
          <p:nvPr/>
        </p:nvSpPr>
        <p:spPr>
          <a:xfrm>
            <a:off x="3078355" y="416279"/>
            <a:ext cx="3208247" cy="400110"/>
          </a:xfrm>
          <a:prstGeom prst="rect">
            <a:avLst/>
          </a:prstGeom>
          <a:noFill/>
        </p:spPr>
        <p:txBody>
          <a:bodyPr wrap="square" rtlCol="0">
            <a:spAutoFit/>
          </a:bodyPr>
          <a:lstStyle/>
          <a:p>
            <a:pPr algn="ctr"/>
            <a:r>
              <a:rPr lang="en-US" sz="2000" dirty="0">
                <a:solidFill>
                  <a:srgbClr val="048DA4"/>
                </a:solidFill>
                <a:latin typeface="Bookman Old Style" pitchFamily="18" charset="0"/>
              </a:rPr>
              <a:t>LESSON 6</a:t>
            </a:r>
          </a:p>
        </p:txBody>
      </p:sp>
      <p:sp>
        <p:nvSpPr>
          <p:cNvPr id="40" name="Rectangle 39"/>
          <p:cNvSpPr/>
          <p:nvPr/>
        </p:nvSpPr>
        <p:spPr>
          <a:xfrm>
            <a:off x="5580309" y="366077"/>
            <a:ext cx="3464434" cy="500517"/>
          </a:xfrm>
          <a:prstGeom prst="rect">
            <a:avLst/>
          </a:prstGeom>
          <a:solidFill>
            <a:srgbClr val="057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623907" y="361497"/>
            <a:ext cx="1350050" cy="461665"/>
          </a:xfrm>
          <a:prstGeom prst="rect">
            <a:avLst/>
          </a:prstGeom>
        </p:spPr>
        <p:txBody>
          <a:bodyPr wrap="none">
            <a:spAutoFit/>
          </a:bodyPr>
          <a:lstStyle/>
          <a:p>
            <a:r>
              <a:rPr lang="en-US" sz="2400" b="1" dirty="0">
                <a:solidFill>
                  <a:schemeClr val="bg1"/>
                </a:solidFill>
                <a:latin typeface="UTM Facebook K&amp;T" pitchFamily="18" charset="0"/>
              </a:rPr>
              <a:t>WRITING</a:t>
            </a:r>
          </a:p>
        </p:txBody>
      </p:sp>
      <p:sp>
        <p:nvSpPr>
          <p:cNvPr id="33" name="Rounded Rectangle 32">
            <a:extLst>
              <a:ext uri="{FF2B5EF4-FFF2-40B4-BE49-F238E27FC236}">
                <a16:creationId xmlns:a16="http://schemas.microsoft.com/office/drawing/2014/main" id="{55B30C1C-7CD2-F645-AD2A-20422A87673D}"/>
              </a:ext>
            </a:extLst>
          </p:cNvPr>
          <p:cNvSpPr/>
          <p:nvPr/>
        </p:nvSpPr>
        <p:spPr>
          <a:xfrm>
            <a:off x="731316" y="5867631"/>
            <a:ext cx="1950733" cy="710205"/>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CONSOLIDATION</a:t>
            </a:r>
            <a:endParaRPr lang="en-GB" b="1" dirty="0">
              <a:solidFill>
                <a:srgbClr val="006673"/>
              </a:solidFill>
            </a:endParaRPr>
          </a:p>
        </p:txBody>
      </p:sp>
      <p:cxnSp>
        <p:nvCxnSpPr>
          <p:cNvPr id="34" name="Curved Connector 33">
            <a:extLst>
              <a:ext uri="{FF2B5EF4-FFF2-40B4-BE49-F238E27FC236}">
                <a16:creationId xmlns:a16="http://schemas.microsoft.com/office/drawing/2014/main" id="{F776CBCD-5166-BE40-9B1D-2FA55B23F426}"/>
              </a:ext>
            </a:extLst>
          </p:cNvPr>
          <p:cNvCxnSpPr>
            <a:cxnSpLocks/>
            <a:stCxn id="31" idx="1"/>
            <a:endCxn id="33" idx="0"/>
          </p:cNvCxnSpPr>
          <p:nvPr/>
        </p:nvCxnSpPr>
        <p:spPr>
          <a:xfrm rot="10800000" flipV="1">
            <a:off x="1706684" y="5065303"/>
            <a:ext cx="709997" cy="802328"/>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sp>
        <p:nvSpPr>
          <p:cNvPr id="35" name="Rectangle 34">
            <a:extLst>
              <a:ext uri="{FF2B5EF4-FFF2-40B4-BE49-F238E27FC236}">
                <a16:creationId xmlns:a16="http://schemas.microsoft.com/office/drawing/2014/main" id="{ECAF6456-892F-7644-9C00-B5F5D84C266E}"/>
              </a:ext>
            </a:extLst>
          </p:cNvPr>
          <p:cNvSpPr/>
          <p:nvPr/>
        </p:nvSpPr>
        <p:spPr>
          <a:xfrm>
            <a:off x="5697545" y="4671796"/>
            <a:ext cx="5359477" cy="699274"/>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6673"/>
                </a:solidFill>
              </a:rPr>
              <a:t>Peer check</a:t>
            </a:r>
            <a:endParaRPr lang="x-none" dirty="0">
              <a:solidFill>
                <a:srgbClr val="006673"/>
              </a:solidFill>
            </a:endParaRPr>
          </a:p>
        </p:txBody>
      </p:sp>
    </p:spTree>
    <p:extLst>
      <p:ext uri="{BB962C8B-B14F-4D97-AF65-F5344CB8AC3E}">
        <p14:creationId xmlns:p14="http://schemas.microsoft.com/office/powerpoint/2010/main" val="3213593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684594-0778-46CC-A6AA-01BEEF637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62"/>
            <a:ext cx="12192000" cy="880278"/>
          </a:xfrm>
          <a:prstGeom prst="rect">
            <a:avLst/>
          </a:prstGeom>
        </p:spPr>
      </p:pic>
      <p:sp>
        <p:nvSpPr>
          <p:cNvPr id="8" name="Rounded Rectangle 7"/>
          <p:cNvSpPr/>
          <p:nvPr/>
        </p:nvSpPr>
        <p:spPr>
          <a:xfrm>
            <a:off x="702927" y="110763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9" name="TextBox 8"/>
          <p:cNvSpPr txBox="1"/>
          <p:nvPr/>
        </p:nvSpPr>
        <p:spPr>
          <a:xfrm>
            <a:off x="733099" y="1039279"/>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1" name="TextBox 10">
            <a:extLst>
              <a:ext uri="{FF2B5EF4-FFF2-40B4-BE49-F238E27FC236}">
                <a16:creationId xmlns:a16="http://schemas.microsoft.com/office/drawing/2014/main" id="{8514929A-D5FC-4F66-8951-74EDFD16573E}"/>
              </a:ext>
            </a:extLst>
          </p:cNvPr>
          <p:cNvSpPr txBox="1"/>
          <p:nvPr/>
        </p:nvSpPr>
        <p:spPr>
          <a:xfrm>
            <a:off x="432847" y="13718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CONSOLIDATION</a:t>
            </a:r>
          </a:p>
        </p:txBody>
      </p:sp>
      <p:sp>
        <p:nvSpPr>
          <p:cNvPr id="2" name="Rectangle 1"/>
          <p:cNvSpPr/>
          <p:nvPr/>
        </p:nvSpPr>
        <p:spPr>
          <a:xfrm>
            <a:off x="1358390" y="1107630"/>
            <a:ext cx="4572000" cy="584775"/>
          </a:xfrm>
          <a:prstGeom prst="rect">
            <a:avLst/>
          </a:prstGeom>
        </p:spPr>
        <p:txBody>
          <a:bodyPr>
            <a:spAutoFit/>
          </a:bodyPr>
          <a:lstStyle/>
          <a:p>
            <a:pPr algn="just"/>
            <a:r>
              <a:rPr lang="en-US" sz="3200" b="1" dirty="0">
                <a:solidFill>
                  <a:srgbClr val="F26532"/>
                </a:solidFill>
                <a:latin typeface="Arial" panose="020B0604020202020204" pitchFamily="34" charset="0"/>
                <a:cs typeface="Arial" panose="020B0604020202020204" pitchFamily="34" charset="0"/>
              </a:rPr>
              <a:t>Wrap-up</a:t>
            </a:r>
          </a:p>
        </p:txBody>
      </p:sp>
      <p:sp>
        <p:nvSpPr>
          <p:cNvPr id="10" name="TextBox 9">
            <a:extLst>
              <a:ext uri="{FF2B5EF4-FFF2-40B4-BE49-F238E27FC236}">
                <a16:creationId xmlns:a16="http://schemas.microsoft.com/office/drawing/2014/main" id="{5E1A371B-1277-CD4B-8168-9D93E92FC2B1}"/>
              </a:ext>
            </a:extLst>
          </p:cNvPr>
          <p:cNvSpPr txBox="1"/>
          <p:nvPr/>
        </p:nvSpPr>
        <p:spPr>
          <a:xfrm>
            <a:off x="1407063" y="2575637"/>
            <a:ext cx="10124537" cy="1938992"/>
          </a:xfrm>
          <a:prstGeom prst="rect">
            <a:avLst/>
          </a:prstGeom>
          <a:noFill/>
        </p:spPr>
        <p:txBody>
          <a:bodyPr wrap="square" rtlCol="0">
            <a:spAutoFit/>
          </a:bodyPr>
          <a:lstStyle/>
          <a:p>
            <a:pPr marL="457200" indent="-457200">
              <a:buFont typeface="Courier New" panose="02070309020205020404" pitchFamily="49" charset="0"/>
              <a:buChar char="o"/>
            </a:pPr>
            <a:r>
              <a:rPr lang="en-US" sz="4000" dirty="0"/>
              <a:t>Use the lexical items related to the topic “Ecotourism”</a:t>
            </a:r>
          </a:p>
          <a:p>
            <a:pPr marL="457200" indent="-457200">
              <a:buFont typeface="Courier New" panose="02070309020205020404" pitchFamily="49" charset="0"/>
              <a:buChar char="o"/>
            </a:pPr>
            <a:r>
              <a:rPr lang="en-US" sz="4000" dirty="0"/>
              <a:t>Write a website advertisement for an ecotour</a:t>
            </a:r>
          </a:p>
        </p:txBody>
      </p:sp>
    </p:spTree>
    <p:extLst>
      <p:ext uri="{BB962C8B-B14F-4D97-AF65-F5344CB8AC3E}">
        <p14:creationId xmlns:p14="http://schemas.microsoft.com/office/powerpoint/2010/main" val="3305870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A4690D4-BED2-4414-A159-D786E74D1CDB}"/>
              </a:ext>
            </a:extLst>
          </p:cNvPr>
          <p:cNvSpPr txBox="1"/>
          <p:nvPr/>
        </p:nvSpPr>
        <p:spPr>
          <a:xfrm>
            <a:off x="774043" y="2096096"/>
            <a:ext cx="10894496" cy="4031873"/>
          </a:xfrm>
          <a:prstGeom prst="rect">
            <a:avLst/>
          </a:prstGeom>
          <a:noFill/>
        </p:spPr>
        <p:txBody>
          <a:bodyPr wrap="square">
            <a:spAutoFit/>
          </a:bodyPr>
          <a:lstStyle/>
          <a:p>
            <a:pPr marL="342900" indent="-342900">
              <a:lnSpc>
                <a:spcPct val="200000"/>
              </a:lnSpc>
              <a:buAutoNum type="arabicPeriod"/>
            </a:pPr>
            <a:r>
              <a:rPr lang="en-GB" sz="3200" dirty="0"/>
              <a:t>Prepare for the next lesson: Unit 10 – Communication and Culture/ CLIL</a:t>
            </a:r>
            <a:r>
              <a:rPr lang="x-none" sz="3200" dirty="0"/>
              <a:t> </a:t>
            </a:r>
          </a:p>
          <a:p>
            <a:pPr>
              <a:lnSpc>
                <a:spcPct val="200000"/>
              </a:lnSpc>
            </a:pPr>
            <a:r>
              <a:rPr lang="en-US" sz="3200" dirty="0"/>
              <a:t>2. Do exercises in the workbook</a:t>
            </a:r>
          </a:p>
          <a:p>
            <a:pPr>
              <a:lnSpc>
                <a:spcPct val="200000"/>
              </a:lnSpc>
            </a:pPr>
            <a:r>
              <a:rPr lang="en-US" sz="3200" dirty="0"/>
              <a:t>3. </a:t>
            </a:r>
            <a:r>
              <a:rPr lang="x-none" sz="3200" dirty="0"/>
              <a:t>Rewrite the </a:t>
            </a:r>
            <a:r>
              <a:rPr lang="en-US" sz="3200" dirty="0"/>
              <a:t>website advertisement</a:t>
            </a:r>
            <a:r>
              <a:rPr lang="x-none" sz="3200" dirty="0"/>
              <a:t> in the notebooks. </a:t>
            </a:r>
            <a:endParaRPr lang="en-US" sz="3200" dirty="0"/>
          </a:p>
        </p:txBody>
      </p:sp>
      <p:sp>
        <p:nvSpPr>
          <p:cNvPr id="8" name="Rounded Rectangle 7"/>
          <p:cNvSpPr/>
          <p:nvPr/>
        </p:nvSpPr>
        <p:spPr>
          <a:xfrm>
            <a:off x="743871" y="111311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9" name="TextBox 8"/>
          <p:cNvSpPr txBox="1"/>
          <p:nvPr/>
        </p:nvSpPr>
        <p:spPr>
          <a:xfrm>
            <a:off x="774043" y="1017463"/>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2" name="Rectangle 11"/>
          <p:cNvSpPr/>
          <p:nvPr/>
        </p:nvSpPr>
        <p:spPr>
          <a:xfrm>
            <a:off x="1399333" y="1093512"/>
            <a:ext cx="4572000" cy="584775"/>
          </a:xfrm>
          <a:prstGeom prst="rect">
            <a:avLst/>
          </a:prstGeom>
        </p:spPr>
        <p:txBody>
          <a:bodyPr>
            <a:spAutoFit/>
          </a:bodyPr>
          <a:lstStyle/>
          <a:p>
            <a:pPr algn="just"/>
            <a:r>
              <a:rPr lang="en-US" sz="3200" b="1" dirty="0">
                <a:solidFill>
                  <a:srgbClr val="F26532"/>
                </a:solidFill>
                <a:latin typeface="Arial" panose="020B0604020202020204" pitchFamily="34" charset="0"/>
                <a:cs typeface="Arial" panose="020B0604020202020204" pitchFamily="34" charset="0"/>
              </a:rPr>
              <a:t>Homework</a:t>
            </a:r>
          </a:p>
        </p:txBody>
      </p:sp>
      <p:pic>
        <p:nvPicPr>
          <p:cNvPr id="10" name="Picture 9">
            <a:extLst>
              <a:ext uri="{FF2B5EF4-FFF2-40B4-BE49-F238E27FC236}">
                <a16:creationId xmlns:a16="http://schemas.microsoft.com/office/drawing/2014/main" id="{88684594-0778-46CC-A6AA-01BEEF637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62"/>
            <a:ext cx="12192000" cy="880278"/>
          </a:xfrm>
          <a:prstGeom prst="rect">
            <a:avLst/>
          </a:prstGeom>
        </p:spPr>
      </p:pic>
      <p:sp>
        <p:nvSpPr>
          <p:cNvPr id="13" name="TextBox 12">
            <a:extLst>
              <a:ext uri="{FF2B5EF4-FFF2-40B4-BE49-F238E27FC236}">
                <a16:creationId xmlns:a16="http://schemas.microsoft.com/office/drawing/2014/main" id="{8514929A-D5FC-4F66-8951-74EDFD16573E}"/>
              </a:ext>
            </a:extLst>
          </p:cNvPr>
          <p:cNvSpPr txBox="1"/>
          <p:nvPr/>
        </p:nvSpPr>
        <p:spPr>
          <a:xfrm>
            <a:off x="432847" y="13718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3054224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4" name="Content Placeholder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3157182" y="6015834"/>
            <a:ext cx="5877636" cy="584775"/>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dirty="0">
                <a:solidFill>
                  <a:srgbClr val="FFFFFF"/>
                </a:solidFill>
                <a:latin typeface="Calibri" panose="020F0502020204030204" pitchFamily="34" charset="0"/>
              </a:rPr>
              <a:t>Website</a:t>
            </a:r>
            <a:r>
              <a:rPr lang="en-US" sz="1600" b="1">
                <a:solidFill>
                  <a:srgbClr val="FFFFFF"/>
                </a:solidFill>
                <a:latin typeface="Calibri" panose="020F0502020204030204" pitchFamily="34" charset="0"/>
              </a:rPr>
              <a:t>: </a:t>
            </a:r>
            <a:r>
              <a:rPr lang="en-US" sz="1600" b="1" i="1">
                <a:solidFill>
                  <a:srgbClr val="FFFFFF"/>
                </a:solidFill>
                <a:latin typeface="Calibri" panose="020F0502020204030204" pitchFamily="34" charset="0"/>
              </a:rPr>
              <a:t>hoclieu.</a:t>
            </a:r>
            <a:r>
              <a:rPr lang="en-US" sz="1600" b="1" i="1" dirty="0">
                <a:solidFill>
                  <a:srgbClr val="FFFFFF"/>
                </a:solidFill>
                <a:latin typeface="Calibri" panose="020F0502020204030204" pitchFamily="34" charset="0"/>
              </a:rPr>
              <a:t>vn</a:t>
            </a:r>
            <a:endParaRPr lang="en-US" sz="1600" dirty="0"/>
          </a:p>
          <a:p>
            <a:pPr algn="ctr"/>
            <a:r>
              <a:rPr lang="en-US" sz="1600" b="1" i="1" dirty="0" err="1">
                <a:solidFill>
                  <a:srgbClr val="FFFFFF"/>
                </a:solidFill>
                <a:latin typeface="Calibri" panose="020F0502020204030204" pitchFamily="34" charset="0"/>
              </a:rPr>
              <a:t>Fanpage</a:t>
            </a:r>
            <a:r>
              <a:rPr lang="en-US" sz="1600" b="1" i="1" dirty="0">
                <a:solidFill>
                  <a:srgbClr val="FFFFFF"/>
                </a:solidFill>
                <a:latin typeface="Calibri" panose="020F0502020204030204" pitchFamily="34" charset="0"/>
              </a:rPr>
              <a:t>: facebook.com/tienganhglobalsuccess.vn/</a:t>
            </a:r>
            <a:endParaRPr lang="en-US" sz="1600" dirty="0"/>
          </a:p>
        </p:txBody>
      </p:sp>
    </p:spTree>
    <p:extLst>
      <p:ext uri="{BB962C8B-B14F-4D97-AF65-F5344CB8AC3E}">
        <p14:creationId xmlns:p14="http://schemas.microsoft.com/office/powerpoint/2010/main" val="346792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20834" y="716817"/>
            <a:ext cx="1182585" cy="646331"/>
          </a:xfrm>
          <a:prstGeom prst="rect">
            <a:avLst/>
          </a:prstGeom>
          <a:noFill/>
        </p:spPr>
        <p:txBody>
          <a:bodyPr wrap="square" rtlCol="0">
            <a:spAutoFit/>
          </a:bodyPr>
          <a:lstStyle/>
          <a:p>
            <a:pPr algn="ctr"/>
            <a:r>
              <a:rPr lang="en-US" sz="3600" b="1" dirty="0">
                <a:solidFill>
                  <a:schemeClr val="bg1"/>
                </a:solidFill>
                <a:latin typeface="Myriad Pro" pitchFamily="34" charset="0"/>
              </a:rPr>
              <a:t>Unit</a:t>
            </a:r>
          </a:p>
        </p:txBody>
      </p:sp>
      <p:sp>
        <p:nvSpPr>
          <p:cNvPr id="7" name="TextBox 6"/>
          <p:cNvSpPr txBox="1"/>
          <p:nvPr/>
        </p:nvSpPr>
        <p:spPr>
          <a:xfrm>
            <a:off x="3193475" y="381699"/>
            <a:ext cx="1182585" cy="1200329"/>
          </a:xfrm>
          <a:prstGeom prst="rect">
            <a:avLst/>
          </a:prstGeom>
          <a:noFill/>
        </p:spPr>
        <p:txBody>
          <a:bodyPr wrap="square" rtlCol="0">
            <a:spAutoFit/>
          </a:bodyPr>
          <a:lstStyle/>
          <a:p>
            <a:pPr algn="ctr"/>
            <a:r>
              <a:rPr lang="en-US" sz="7200" b="1" dirty="0">
                <a:solidFill>
                  <a:schemeClr val="bg1"/>
                </a:solidFill>
                <a:latin typeface="Myriad Pro" pitchFamily="34" charset="0"/>
              </a:rPr>
              <a:t>1</a:t>
            </a:r>
          </a:p>
        </p:txBody>
      </p:sp>
      <p:sp>
        <p:nvSpPr>
          <p:cNvPr id="8" name="TextBox 7"/>
          <p:cNvSpPr txBox="1"/>
          <p:nvPr/>
        </p:nvSpPr>
        <p:spPr>
          <a:xfrm>
            <a:off x="4772892" y="627919"/>
            <a:ext cx="4958938" cy="707886"/>
          </a:xfrm>
          <a:prstGeom prst="rect">
            <a:avLst/>
          </a:prstGeom>
          <a:noFill/>
        </p:spPr>
        <p:txBody>
          <a:bodyPr wrap="square" rtlCol="0">
            <a:spAutoFit/>
          </a:bodyPr>
          <a:lstStyle/>
          <a:p>
            <a:r>
              <a:rPr lang="en-US" sz="4000" b="1" dirty="0">
                <a:solidFill>
                  <a:schemeClr val="bg1"/>
                </a:solidFill>
                <a:latin typeface="Myriad Pro" pitchFamily="34" charset="0"/>
              </a:rPr>
              <a:t>FAMILY LIFE</a:t>
            </a:r>
          </a:p>
        </p:txBody>
      </p:sp>
      <p:sp>
        <p:nvSpPr>
          <p:cNvPr id="5" name="TextBox 4">
            <a:extLst>
              <a:ext uri="{FF2B5EF4-FFF2-40B4-BE49-F238E27FC236}">
                <a16:creationId xmlns:a16="http://schemas.microsoft.com/office/drawing/2014/main" id="{35DF77EB-655D-46EF-9E8B-FA2AF8707694}"/>
              </a:ext>
            </a:extLst>
          </p:cNvPr>
          <p:cNvSpPr txBox="1"/>
          <p:nvPr/>
        </p:nvSpPr>
        <p:spPr>
          <a:xfrm>
            <a:off x="2167672" y="347869"/>
            <a:ext cx="1267591" cy="1384995"/>
          </a:xfrm>
          <a:prstGeom prst="rect">
            <a:avLst/>
          </a:prstGeom>
          <a:noFill/>
        </p:spPr>
        <p:txBody>
          <a:bodyPr wrap="square" rtlCol="0" anchor="ctr">
            <a:spAutoFit/>
          </a:bodyPr>
          <a:lstStyle/>
          <a:p>
            <a:pPr algn="ctr"/>
            <a:r>
              <a:rPr lang="en-US" b="1" dirty="0">
                <a:solidFill>
                  <a:schemeClr val="bg1"/>
                </a:solidFill>
                <a:latin typeface="Arial" panose="020B0604020202020204" pitchFamily="34" charset="0"/>
                <a:cs typeface="Arial" panose="020B0604020202020204" pitchFamily="34" charset="0"/>
              </a:rPr>
              <a:t>Unit</a:t>
            </a:r>
          </a:p>
          <a:p>
            <a:pPr algn="ctr"/>
            <a:r>
              <a:rPr lang="en-US" sz="6600" b="1" dirty="0">
                <a:solidFill>
                  <a:schemeClr val="bg1"/>
                </a:solidFill>
                <a:latin typeface="Arial" panose="020B0604020202020204" pitchFamily="34" charset="0"/>
                <a:cs typeface="Arial" panose="020B0604020202020204" pitchFamily="34" charset="0"/>
              </a:rPr>
              <a:t>1</a:t>
            </a:r>
          </a:p>
        </p:txBody>
      </p:sp>
      <p:sp>
        <p:nvSpPr>
          <p:cNvPr id="15" name="TextBox 14">
            <a:extLst>
              <a:ext uri="{FF2B5EF4-FFF2-40B4-BE49-F238E27FC236}">
                <a16:creationId xmlns:a16="http://schemas.microsoft.com/office/drawing/2014/main" id="{246E80DA-3B73-476A-B480-C5F8FDFD8CB4}"/>
              </a:ext>
            </a:extLst>
          </p:cNvPr>
          <p:cNvSpPr txBox="1"/>
          <p:nvPr/>
        </p:nvSpPr>
        <p:spPr>
          <a:xfrm>
            <a:off x="3843380" y="627920"/>
            <a:ext cx="4958938" cy="646331"/>
          </a:xfrm>
          <a:prstGeom prst="rect">
            <a:avLst/>
          </a:prstGeom>
          <a:noFill/>
        </p:spPr>
        <p:txBody>
          <a:bodyPr wrap="square" rtlCol="0">
            <a:spAutoFit/>
          </a:bodyPr>
          <a:lstStyle/>
          <a:p>
            <a:r>
              <a:rPr lang="en-US" sz="3600" dirty="0">
                <a:solidFill>
                  <a:schemeClr val="bg1"/>
                </a:solidFill>
                <a:latin typeface="UTM Facebook K&amp;T" pitchFamily="18" charset="0"/>
                <a:cs typeface="Arial" panose="020B0604020202020204" pitchFamily="34" charset="0"/>
              </a:rPr>
              <a:t>Family Life</a:t>
            </a:r>
          </a:p>
        </p:txBody>
      </p:sp>
      <p:grpSp>
        <p:nvGrpSpPr>
          <p:cNvPr id="13" name="Group 12"/>
          <p:cNvGrpSpPr/>
          <p:nvPr/>
        </p:nvGrpSpPr>
        <p:grpSpPr>
          <a:xfrm>
            <a:off x="1119197" y="265737"/>
            <a:ext cx="6513725" cy="1548490"/>
            <a:chOff x="144635" y="1191561"/>
            <a:chExt cx="5167790" cy="1145834"/>
          </a:xfrm>
        </p:grpSpPr>
        <p:sp>
          <p:nvSpPr>
            <p:cNvPr id="14" name="Rounded Rectangle 13"/>
            <p:cNvSpPr/>
            <p:nvPr/>
          </p:nvSpPr>
          <p:spPr>
            <a:xfrm>
              <a:off x="479471" y="1496280"/>
              <a:ext cx="4832954" cy="647205"/>
            </a:xfrm>
            <a:prstGeom prst="roundRect">
              <a:avLst>
                <a:gd name="adj" fmla="val 42661"/>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276664" y="1519800"/>
              <a:ext cx="3741812" cy="569362"/>
            </a:xfrm>
            <a:prstGeom prst="rect">
              <a:avLst/>
            </a:prstGeom>
            <a:noFill/>
          </p:spPr>
          <p:txBody>
            <a:bodyPr wrap="square" rtlCol="0">
              <a:spAutoFit/>
            </a:bodyPr>
            <a:lstStyle/>
            <a:p>
              <a:r>
                <a:rPr lang="en-US" sz="4400" b="1" dirty="0">
                  <a:solidFill>
                    <a:schemeClr val="bg1"/>
                  </a:solidFill>
                  <a:latin typeface="UTM Facebook K&amp;T" panose="02040603050506020204" pitchFamily="18" charset="0"/>
                </a:rPr>
                <a:t>OBJECTIVES</a:t>
              </a:r>
            </a:p>
          </p:txBody>
        </p:sp>
        <p:pic>
          <p:nvPicPr>
            <p:cNvPr id="18" name="Picture 1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44635" y="1191561"/>
              <a:ext cx="1096339" cy="114583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1407063" y="2575637"/>
            <a:ext cx="10907151" cy="1938992"/>
          </a:xfrm>
          <a:prstGeom prst="rect">
            <a:avLst/>
          </a:prstGeom>
          <a:noFill/>
        </p:spPr>
        <p:txBody>
          <a:bodyPr wrap="square" rtlCol="0">
            <a:spAutoFit/>
          </a:bodyPr>
          <a:lstStyle/>
          <a:p>
            <a:pPr marL="457200" indent="-457200">
              <a:buFont typeface="Courier New" panose="02070309020205020404" pitchFamily="49" charset="0"/>
              <a:buChar char="o"/>
            </a:pPr>
            <a:r>
              <a:rPr lang="en-US" sz="4000" dirty="0"/>
              <a:t>Use the lexical items related to the topic “Ecotourism”</a:t>
            </a:r>
          </a:p>
          <a:p>
            <a:pPr marL="457200" indent="-457200">
              <a:buFont typeface="Courier New" panose="02070309020205020404" pitchFamily="49" charset="0"/>
              <a:buChar char="o"/>
            </a:pPr>
            <a:r>
              <a:rPr lang="en-US" sz="4000" dirty="0"/>
              <a:t>Write a website advertisement for an ecotour</a:t>
            </a:r>
          </a:p>
        </p:txBody>
      </p:sp>
    </p:spTree>
    <p:extLst>
      <p:ext uri="{BB962C8B-B14F-4D97-AF65-F5344CB8AC3E}">
        <p14:creationId xmlns:p14="http://schemas.microsoft.com/office/powerpoint/2010/main" val="2887188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742137" y="367160"/>
            <a:ext cx="1733740" cy="502303"/>
          </a:xfrm>
          <a:prstGeom prst="rect">
            <a:avLst/>
          </a:prstGeom>
          <a:solidFill>
            <a:srgbClr val="A3D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798282" y="1147821"/>
            <a:ext cx="1883767"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ea typeface="Adobe Gothic Std B" panose="020B0800000000000000" pitchFamily="34" charset="-128"/>
              </a:rPr>
              <a:t>WARM-UP</a:t>
            </a:r>
            <a:endParaRPr lang="en-GB" b="1" dirty="0">
              <a:solidFill>
                <a:srgbClr val="006673"/>
              </a:solidFill>
              <a:ea typeface="Adobe Gothic Std B" panose="020B0800000000000000" pitchFamily="34" charset="-128"/>
            </a:endParaRPr>
          </a:p>
        </p:txBody>
      </p:sp>
      <p:sp>
        <p:nvSpPr>
          <p:cNvPr id="23" name="Rounded Rectangle 22"/>
          <p:cNvSpPr/>
          <p:nvPr/>
        </p:nvSpPr>
        <p:spPr>
          <a:xfrm>
            <a:off x="2248237" y="2200109"/>
            <a:ext cx="1950733"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PRE-WRITING</a:t>
            </a:r>
            <a:endParaRPr lang="en-GB" b="1" dirty="0">
              <a:solidFill>
                <a:srgbClr val="006673"/>
              </a:solidFill>
            </a:endParaRPr>
          </a:p>
        </p:txBody>
      </p:sp>
      <p:sp>
        <p:nvSpPr>
          <p:cNvPr id="24" name="Rounded Rectangle 23"/>
          <p:cNvSpPr/>
          <p:nvPr/>
        </p:nvSpPr>
        <p:spPr>
          <a:xfrm>
            <a:off x="755476" y="3366620"/>
            <a:ext cx="1950733" cy="710205"/>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WHILE-WRITING</a:t>
            </a:r>
            <a:endParaRPr lang="en-GB" b="1" dirty="0">
              <a:solidFill>
                <a:srgbClr val="006673"/>
              </a:solidFill>
            </a:endParaRPr>
          </a:p>
        </p:txBody>
      </p:sp>
      <p:sp>
        <p:nvSpPr>
          <p:cNvPr id="25" name="Rectangle 24"/>
          <p:cNvSpPr/>
          <p:nvPr/>
        </p:nvSpPr>
        <p:spPr>
          <a:xfrm>
            <a:off x="5715418" y="1110010"/>
            <a:ext cx="5341604" cy="699274"/>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6673"/>
                </a:solidFill>
              </a:rPr>
              <a:t>Video watching</a:t>
            </a:r>
            <a:endParaRPr lang="en-GB" dirty="0">
              <a:solidFill>
                <a:srgbClr val="006673"/>
              </a:solidFill>
            </a:endParaRPr>
          </a:p>
        </p:txBody>
      </p:sp>
      <p:sp>
        <p:nvSpPr>
          <p:cNvPr id="26" name="Rectangle 25"/>
          <p:cNvSpPr/>
          <p:nvPr/>
        </p:nvSpPr>
        <p:spPr>
          <a:xfrm>
            <a:off x="5715417" y="2073292"/>
            <a:ext cx="5341605" cy="964197"/>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rgbClr val="006673"/>
                </a:solidFill>
              </a:rPr>
              <a:t>Task 1: Look at the photos and complete the notes.</a:t>
            </a:r>
          </a:p>
          <a:p>
            <a:pPr marL="285750" indent="-285750">
              <a:buFont typeface="Arial" panose="020B0604020202020204" pitchFamily="34" charset="0"/>
              <a:buChar char="•"/>
            </a:pPr>
            <a:r>
              <a:rPr lang="en-US" dirty="0">
                <a:solidFill>
                  <a:srgbClr val="006673"/>
                </a:solidFill>
              </a:rPr>
              <a:t>Task 2: Rewrite the sentences.</a:t>
            </a:r>
          </a:p>
        </p:txBody>
      </p:sp>
      <p:sp>
        <p:nvSpPr>
          <p:cNvPr id="27" name="Rectangle 26"/>
          <p:cNvSpPr/>
          <p:nvPr/>
        </p:nvSpPr>
        <p:spPr>
          <a:xfrm>
            <a:off x="5715417" y="3301843"/>
            <a:ext cx="5341605" cy="930023"/>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6673"/>
                </a:solidFill>
              </a:rPr>
              <a:t>Task 3: Write a website advertisement for an ecotour to Hoi An villages. </a:t>
            </a:r>
            <a:endParaRPr lang="en-GB" dirty="0">
              <a:solidFill>
                <a:srgbClr val="006673"/>
              </a:solidFill>
            </a:endParaRPr>
          </a:p>
        </p:txBody>
      </p:sp>
      <p:cxnSp>
        <p:nvCxnSpPr>
          <p:cNvPr id="28" name="Curved Connector 27"/>
          <p:cNvCxnSpPr>
            <a:stCxn id="22" idx="3"/>
            <a:endCxn id="23" idx="0"/>
          </p:cNvCxnSpPr>
          <p:nvPr/>
        </p:nvCxnSpPr>
        <p:spPr>
          <a:xfrm>
            <a:off x="2682049" y="1475523"/>
            <a:ext cx="541555" cy="724586"/>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cxnSp>
        <p:nvCxnSpPr>
          <p:cNvPr id="29" name="Curved Connector 28"/>
          <p:cNvCxnSpPr>
            <a:cxnSpLocks/>
            <a:stCxn id="23" idx="1"/>
            <a:endCxn id="24" idx="0"/>
          </p:cNvCxnSpPr>
          <p:nvPr/>
        </p:nvCxnSpPr>
        <p:spPr>
          <a:xfrm rot="10800000" flipV="1">
            <a:off x="1730843" y="2527810"/>
            <a:ext cx="517394" cy="838809"/>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cxnSp>
        <p:nvCxnSpPr>
          <p:cNvPr id="30" name="Curved Connector 29"/>
          <p:cNvCxnSpPr>
            <a:cxnSpLocks/>
            <a:stCxn id="24" idx="3"/>
            <a:endCxn id="31" idx="0"/>
          </p:cNvCxnSpPr>
          <p:nvPr/>
        </p:nvCxnSpPr>
        <p:spPr>
          <a:xfrm>
            <a:off x="2706209" y="3721723"/>
            <a:ext cx="811298" cy="774497"/>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sp>
        <p:nvSpPr>
          <p:cNvPr id="31" name="Rounded Rectangle 30"/>
          <p:cNvSpPr/>
          <p:nvPr/>
        </p:nvSpPr>
        <p:spPr>
          <a:xfrm>
            <a:off x="2426007" y="4496220"/>
            <a:ext cx="2183000" cy="666149"/>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POST-WRITING</a:t>
            </a:r>
            <a:endParaRPr lang="en-GB" b="1" dirty="0">
              <a:solidFill>
                <a:srgbClr val="006673"/>
              </a:solidFill>
            </a:endParaRPr>
          </a:p>
        </p:txBody>
      </p:sp>
      <p:sp>
        <p:nvSpPr>
          <p:cNvPr id="32" name="Rectangle 31"/>
          <p:cNvSpPr/>
          <p:nvPr/>
        </p:nvSpPr>
        <p:spPr>
          <a:xfrm>
            <a:off x="5697545" y="5525150"/>
            <a:ext cx="5359477" cy="684962"/>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rgbClr val="006673"/>
                </a:solidFill>
              </a:rPr>
              <a:t>Wrap-up</a:t>
            </a:r>
          </a:p>
          <a:p>
            <a:pPr marL="285750" indent="-285750">
              <a:buFont typeface="Arial" panose="020B0604020202020204" pitchFamily="34" charset="0"/>
              <a:buChar char="•"/>
            </a:pPr>
            <a:r>
              <a:rPr lang="en-US" dirty="0">
                <a:solidFill>
                  <a:srgbClr val="006673"/>
                </a:solidFill>
              </a:rPr>
              <a:t>Homework</a:t>
            </a:r>
            <a:endParaRPr lang="en-GB" dirty="0">
              <a:solidFill>
                <a:srgbClr val="006673"/>
              </a:solidFill>
            </a:endParaRPr>
          </a:p>
        </p:txBody>
      </p:sp>
      <p:sp>
        <p:nvSpPr>
          <p:cNvPr id="36" name="TextBox 35">
            <a:extLst>
              <a:ext uri="{FF2B5EF4-FFF2-40B4-BE49-F238E27FC236}">
                <a16:creationId xmlns:a16="http://schemas.microsoft.com/office/drawing/2014/main" id="{31CEF878-588C-4D1A-8EFD-9AE7A71F41C4}"/>
              </a:ext>
            </a:extLst>
          </p:cNvPr>
          <p:cNvSpPr txBox="1"/>
          <p:nvPr/>
        </p:nvSpPr>
        <p:spPr>
          <a:xfrm>
            <a:off x="3078355" y="416279"/>
            <a:ext cx="3208247" cy="400110"/>
          </a:xfrm>
          <a:prstGeom prst="rect">
            <a:avLst/>
          </a:prstGeom>
          <a:noFill/>
        </p:spPr>
        <p:txBody>
          <a:bodyPr wrap="square" rtlCol="0">
            <a:spAutoFit/>
          </a:bodyPr>
          <a:lstStyle/>
          <a:p>
            <a:pPr algn="ctr"/>
            <a:r>
              <a:rPr lang="en-US" sz="2000" dirty="0">
                <a:solidFill>
                  <a:srgbClr val="048DA4"/>
                </a:solidFill>
                <a:latin typeface="Bookman Old Style" pitchFamily="18" charset="0"/>
              </a:rPr>
              <a:t>LESSON 6</a:t>
            </a:r>
          </a:p>
        </p:txBody>
      </p:sp>
      <p:sp>
        <p:nvSpPr>
          <p:cNvPr id="40" name="Rectangle 39"/>
          <p:cNvSpPr/>
          <p:nvPr/>
        </p:nvSpPr>
        <p:spPr>
          <a:xfrm>
            <a:off x="5580309" y="366077"/>
            <a:ext cx="3464434" cy="500517"/>
          </a:xfrm>
          <a:prstGeom prst="rect">
            <a:avLst/>
          </a:prstGeom>
          <a:solidFill>
            <a:srgbClr val="057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623907" y="361497"/>
            <a:ext cx="1350050" cy="461665"/>
          </a:xfrm>
          <a:prstGeom prst="rect">
            <a:avLst/>
          </a:prstGeom>
        </p:spPr>
        <p:txBody>
          <a:bodyPr wrap="none">
            <a:spAutoFit/>
          </a:bodyPr>
          <a:lstStyle/>
          <a:p>
            <a:r>
              <a:rPr lang="en-US" sz="2400" b="1" dirty="0">
                <a:solidFill>
                  <a:schemeClr val="bg1"/>
                </a:solidFill>
                <a:latin typeface="UTM Facebook K&amp;T" pitchFamily="18" charset="0"/>
              </a:rPr>
              <a:t>WRITING</a:t>
            </a:r>
          </a:p>
        </p:txBody>
      </p:sp>
      <p:sp>
        <p:nvSpPr>
          <p:cNvPr id="33" name="Rounded Rectangle 32">
            <a:extLst>
              <a:ext uri="{FF2B5EF4-FFF2-40B4-BE49-F238E27FC236}">
                <a16:creationId xmlns:a16="http://schemas.microsoft.com/office/drawing/2014/main" id="{55B30C1C-7CD2-F645-AD2A-20422A87673D}"/>
              </a:ext>
            </a:extLst>
          </p:cNvPr>
          <p:cNvSpPr/>
          <p:nvPr/>
        </p:nvSpPr>
        <p:spPr>
          <a:xfrm>
            <a:off x="750580" y="5640221"/>
            <a:ext cx="1950733" cy="710205"/>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CONSOLIDATION</a:t>
            </a:r>
            <a:endParaRPr lang="en-GB" b="1" dirty="0">
              <a:solidFill>
                <a:srgbClr val="006673"/>
              </a:solidFill>
            </a:endParaRPr>
          </a:p>
        </p:txBody>
      </p:sp>
      <p:cxnSp>
        <p:nvCxnSpPr>
          <p:cNvPr id="34" name="Curved Connector 33">
            <a:extLst>
              <a:ext uri="{FF2B5EF4-FFF2-40B4-BE49-F238E27FC236}">
                <a16:creationId xmlns:a16="http://schemas.microsoft.com/office/drawing/2014/main" id="{F776CBCD-5166-BE40-9B1D-2FA55B23F426}"/>
              </a:ext>
            </a:extLst>
          </p:cNvPr>
          <p:cNvCxnSpPr>
            <a:cxnSpLocks/>
            <a:stCxn id="31" idx="1"/>
            <a:endCxn id="33" idx="0"/>
          </p:cNvCxnSpPr>
          <p:nvPr/>
        </p:nvCxnSpPr>
        <p:spPr>
          <a:xfrm rot="10800000" flipV="1">
            <a:off x="1725947" y="4829295"/>
            <a:ext cx="700060" cy="810926"/>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sp>
        <p:nvSpPr>
          <p:cNvPr id="35" name="Rectangle 34">
            <a:extLst>
              <a:ext uri="{FF2B5EF4-FFF2-40B4-BE49-F238E27FC236}">
                <a16:creationId xmlns:a16="http://schemas.microsoft.com/office/drawing/2014/main" id="{ECAF6456-892F-7644-9C00-B5F5D84C266E}"/>
              </a:ext>
            </a:extLst>
          </p:cNvPr>
          <p:cNvSpPr/>
          <p:nvPr/>
        </p:nvSpPr>
        <p:spPr>
          <a:xfrm>
            <a:off x="5706480" y="4496220"/>
            <a:ext cx="5359477" cy="699274"/>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6673"/>
                </a:solidFill>
              </a:rPr>
              <a:t>Peer check</a:t>
            </a:r>
            <a:endParaRPr lang="x-none" dirty="0">
              <a:solidFill>
                <a:srgbClr val="006673"/>
              </a:solidFill>
            </a:endParaRPr>
          </a:p>
        </p:txBody>
      </p:sp>
    </p:spTree>
    <p:extLst>
      <p:ext uri="{BB962C8B-B14F-4D97-AF65-F5344CB8AC3E}">
        <p14:creationId xmlns:p14="http://schemas.microsoft.com/office/powerpoint/2010/main" val="565018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46E80DA-3B73-476A-B480-C5F8FDFD8CB4}"/>
              </a:ext>
            </a:extLst>
          </p:cNvPr>
          <p:cNvSpPr txBox="1"/>
          <p:nvPr/>
        </p:nvSpPr>
        <p:spPr>
          <a:xfrm>
            <a:off x="3665211" y="402805"/>
            <a:ext cx="5785428" cy="769441"/>
          </a:xfrm>
          <a:prstGeom prst="rect">
            <a:avLst/>
          </a:prstGeom>
          <a:noFill/>
        </p:spPr>
        <p:txBody>
          <a:bodyPr wrap="square" rtlCol="0">
            <a:spAutoFit/>
          </a:bodyPr>
          <a:lstStyle/>
          <a:p>
            <a:r>
              <a:rPr lang="en-US" sz="4400" dirty="0">
                <a:solidFill>
                  <a:schemeClr val="accent6">
                    <a:lumMod val="75000"/>
                  </a:schemeClr>
                </a:solidFill>
                <a:latin typeface="UTM Facebook K&amp;T" pitchFamily="18" charset="0"/>
                <a:cs typeface="Arial" panose="020B0604020202020204" pitchFamily="34" charset="0"/>
              </a:rPr>
              <a:t>VIDEO WATCHING</a:t>
            </a:r>
          </a:p>
        </p:txBody>
      </p:sp>
      <p:pic>
        <p:nvPicPr>
          <p:cNvPr id="4" name="Life in the Fast Lane_ Hoi An - Ancient Town">
            <a:hlinkClick r:id="" action="ppaction://media"/>
          </p:cNvPr>
          <p:cNvPicPr>
            <a:picLocks noChangeAspect="1"/>
          </p:cNvPicPr>
          <p:nvPr>
            <a:videoFile r:link="rId1"/>
            <p:extLst>
              <p:ext uri="{DAA4B4D4-6D71-4841-9C94-3DE7FCFB9230}">
                <p14:media xmlns:p14="http://schemas.microsoft.com/office/powerpoint/2010/main" r:embed="rId2">
                  <p14:trim st="20014" end="20820.7031"/>
                  <p14:fade in="2000" out="2000"/>
                </p14:media>
              </p:ext>
            </p:extLst>
          </p:nvPr>
        </p:nvPicPr>
        <p:blipFill>
          <a:blip r:embed="rId5"/>
          <a:stretch>
            <a:fillRect/>
          </a:stretch>
        </p:blipFill>
        <p:spPr>
          <a:xfrm>
            <a:off x="1744577" y="1876925"/>
            <a:ext cx="8192169" cy="4608095"/>
          </a:xfrm>
          <a:prstGeom prst="rect">
            <a:avLst/>
          </a:prstGeom>
        </p:spPr>
      </p:pic>
      <p:sp>
        <p:nvSpPr>
          <p:cNvPr id="5" name="TextBox 4"/>
          <p:cNvSpPr txBox="1"/>
          <p:nvPr/>
        </p:nvSpPr>
        <p:spPr>
          <a:xfrm>
            <a:off x="3091445" y="1201286"/>
            <a:ext cx="5161547" cy="584775"/>
          </a:xfrm>
          <a:prstGeom prst="rect">
            <a:avLst/>
          </a:prstGeom>
          <a:noFill/>
        </p:spPr>
        <p:txBody>
          <a:bodyPr wrap="square" rtlCol="0">
            <a:spAutoFit/>
          </a:bodyPr>
          <a:lstStyle/>
          <a:p>
            <a:pPr algn="ctr"/>
            <a:r>
              <a:rPr lang="en-US" sz="3200" dirty="0">
                <a:solidFill>
                  <a:srgbClr val="FF0000"/>
                </a:solidFill>
              </a:rPr>
              <a:t>GUESS THE PLACE!</a:t>
            </a:r>
          </a:p>
        </p:txBody>
      </p:sp>
    </p:spTree>
    <p:extLst>
      <p:ext uri="{BB962C8B-B14F-4D97-AF65-F5344CB8AC3E}">
        <p14:creationId xmlns:p14="http://schemas.microsoft.com/office/powerpoint/2010/main" val="9316806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742137" y="367160"/>
            <a:ext cx="1733740" cy="502303"/>
          </a:xfrm>
          <a:prstGeom prst="rect">
            <a:avLst/>
          </a:prstGeom>
          <a:solidFill>
            <a:srgbClr val="A3D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798282" y="1147821"/>
            <a:ext cx="1883767"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ea typeface="Adobe Gothic Std B" panose="020B0800000000000000" pitchFamily="34" charset="-128"/>
              </a:rPr>
              <a:t>WARM-UP</a:t>
            </a:r>
            <a:endParaRPr lang="en-GB" b="1" dirty="0">
              <a:solidFill>
                <a:srgbClr val="006673"/>
              </a:solidFill>
              <a:ea typeface="Adobe Gothic Std B" panose="020B0800000000000000" pitchFamily="34" charset="-128"/>
            </a:endParaRPr>
          </a:p>
        </p:txBody>
      </p:sp>
      <p:sp>
        <p:nvSpPr>
          <p:cNvPr id="23" name="Rounded Rectangle 22"/>
          <p:cNvSpPr/>
          <p:nvPr/>
        </p:nvSpPr>
        <p:spPr>
          <a:xfrm>
            <a:off x="2248237" y="2200109"/>
            <a:ext cx="1950733" cy="655403"/>
          </a:xfrm>
          <a:prstGeom prst="round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6673"/>
                </a:solidFill>
              </a:rPr>
              <a:t>PRE-WRITING</a:t>
            </a:r>
            <a:endParaRPr lang="en-GB" b="1" dirty="0">
              <a:solidFill>
                <a:srgbClr val="006673"/>
              </a:solidFill>
            </a:endParaRPr>
          </a:p>
        </p:txBody>
      </p:sp>
      <p:sp>
        <p:nvSpPr>
          <p:cNvPr id="25" name="Rectangle 24"/>
          <p:cNvSpPr/>
          <p:nvPr/>
        </p:nvSpPr>
        <p:spPr>
          <a:xfrm>
            <a:off x="5715418" y="1110010"/>
            <a:ext cx="5341604" cy="699274"/>
          </a:xfrm>
          <a:prstGeom prst="rect">
            <a:avLst/>
          </a:prstGeom>
          <a:solidFill>
            <a:schemeClr val="accent2">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6673"/>
                </a:solidFill>
              </a:rPr>
              <a:t>Video watching</a:t>
            </a:r>
            <a:endParaRPr lang="en-GB" dirty="0">
              <a:solidFill>
                <a:srgbClr val="006673"/>
              </a:solidFill>
            </a:endParaRPr>
          </a:p>
        </p:txBody>
      </p:sp>
      <p:sp>
        <p:nvSpPr>
          <p:cNvPr id="26" name="Rectangle 25"/>
          <p:cNvSpPr/>
          <p:nvPr/>
        </p:nvSpPr>
        <p:spPr>
          <a:xfrm>
            <a:off x="5715417" y="2200108"/>
            <a:ext cx="5341605" cy="964197"/>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rgbClr val="006673"/>
                </a:solidFill>
              </a:rPr>
              <a:t>Task 1: Look at the photos and complete the notes.</a:t>
            </a:r>
          </a:p>
          <a:p>
            <a:pPr marL="285750" indent="-285750">
              <a:buFont typeface="Arial" panose="020B0604020202020204" pitchFamily="34" charset="0"/>
              <a:buChar char="•"/>
            </a:pPr>
            <a:r>
              <a:rPr lang="en-US" dirty="0">
                <a:solidFill>
                  <a:srgbClr val="006673"/>
                </a:solidFill>
              </a:rPr>
              <a:t>Task 2: Rewrite the sentences.</a:t>
            </a:r>
          </a:p>
        </p:txBody>
      </p:sp>
      <p:cxnSp>
        <p:nvCxnSpPr>
          <p:cNvPr id="28" name="Curved Connector 27"/>
          <p:cNvCxnSpPr>
            <a:stCxn id="22" idx="3"/>
            <a:endCxn id="23" idx="0"/>
          </p:cNvCxnSpPr>
          <p:nvPr/>
        </p:nvCxnSpPr>
        <p:spPr>
          <a:xfrm>
            <a:off x="2682049" y="1475523"/>
            <a:ext cx="541555" cy="724586"/>
          </a:xfrm>
          <a:prstGeom prst="curvedConnector2">
            <a:avLst/>
          </a:prstGeom>
          <a:ln w="57150">
            <a:solidFill>
              <a:srgbClr val="006673"/>
            </a:solidFill>
            <a:tailEnd type="triangle"/>
          </a:ln>
        </p:spPr>
        <p:style>
          <a:lnRef idx="3">
            <a:schemeClr val="accent6"/>
          </a:lnRef>
          <a:fillRef idx="0">
            <a:schemeClr val="accent6"/>
          </a:fillRef>
          <a:effectRef idx="2">
            <a:schemeClr val="accent6"/>
          </a:effectRef>
          <a:fontRef idx="minor">
            <a:schemeClr val="tx1"/>
          </a:fontRef>
        </p:style>
      </p:cxnSp>
      <p:sp>
        <p:nvSpPr>
          <p:cNvPr id="36" name="TextBox 35">
            <a:extLst>
              <a:ext uri="{FF2B5EF4-FFF2-40B4-BE49-F238E27FC236}">
                <a16:creationId xmlns:a16="http://schemas.microsoft.com/office/drawing/2014/main" id="{31CEF878-588C-4D1A-8EFD-9AE7A71F41C4}"/>
              </a:ext>
            </a:extLst>
          </p:cNvPr>
          <p:cNvSpPr txBox="1"/>
          <p:nvPr/>
        </p:nvSpPr>
        <p:spPr>
          <a:xfrm>
            <a:off x="3078355" y="416279"/>
            <a:ext cx="3208247" cy="400110"/>
          </a:xfrm>
          <a:prstGeom prst="rect">
            <a:avLst/>
          </a:prstGeom>
          <a:noFill/>
        </p:spPr>
        <p:txBody>
          <a:bodyPr wrap="square" rtlCol="0">
            <a:spAutoFit/>
          </a:bodyPr>
          <a:lstStyle/>
          <a:p>
            <a:pPr algn="ctr"/>
            <a:r>
              <a:rPr lang="en-US" sz="2000" dirty="0">
                <a:solidFill>
                  <a:srgbClr val="048DA4"/>
                </a:solidFill>
                <a:latin typeface="Bookman Old Style" pitchFamily="18" charset="0"/>
              </a:rPr>
              <a:t>LESSON 6</a:t>
            </a:r>
          </a:p>
        </p:txBody>
      </p:sp>
      <p:sp>
        <p:nvSpPr>
          <p:cNvPr id="40" name="Rectangle 39"/>
          <p:cNvSpPr/>
          <p:nvPr/>
        </p:nvSpPr>
        <p:spPr>
          <a:xfrm>
            <a:off x="5580309" y="366077"/>
            <a:ext cx="3464434" cy="500517"/>
          </a:xfrm>
          <a:prstGeom prst="rect">
            <a:avLst/>
          </a:prstGeom>
          <a:solidFill>
            <a:srgbClr val="057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623907" y="361497"/>
            <a:ext cx="1350050" cy="461665"/>
          </a:xfrm>
          <a:prstGeom prst="rect">
            <a:avLst/>
          </a:prstGeom>
        </p:spPr>
        <p:txBody>
          <a:bodyPr wrap="none">
            <a:spAutoFit/>
          </a:bodyPr>
          <a:lstStyle/>
          <a:p>
            <a:r>
              <a:rPr lang="en-US" sz="2400" b="1" dirty="0">
                <a:solidFill>
                  <a:schemeClr val="bg1"/>
                </a:solidFill>
                <a:latin typeface="UTM Facebook K&amp;T" pitchFamily="18" charset="0"/>
              </a:rPr>
              <a:t>WRITING</a:t>
            </a:r>
          </a:p>
        </p:txBody>
      </p:sp>
    </p:spTree>
    <p:extLst>
      <p:ext uri="{BB962C8B-B14F-4D97-AF65-F5344CB8AC3E}">
        <p14:creationId xmlns:p14="http://schemas.microsoft.com/office/powerpoint/2010/main" val="2343903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80278"/>
          </a:xfrm>
          <a:prstGeom prst="rect">
            <a:avLst/>
          </a:prstGeom>
        </p:spPr>
      </p:pic>
      <p:sp>
        <p:nvSpPr>
          <p:cNvPr id="8" name="TextBox 7">
            <a:extLst>
              <a:ext uri="{FF2B5EF4-FFF2-40B4-BE49-F238E27FC236}">
                <a16:creationId xmlns:a16="http://schemas.microsoft.com/office/drawing/2014/main" id="{8514929A-D5FC-4F66-8951-74EDFD16573E}"/>
              </a:ext>
            </a:extLst>
          </p:cNvPr>
          <p:cNvSpPr txBox="1"/>
          <p:nvPr/>
        </p:nvSpPr>
        <p:spPr>
          <a:xfrm>
            <a:off x="445236" y="116973"/>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PRE-WRITING</a:t>
            </a:r>
          </a:p>
        </p:txBody>
      </p:sp>
      <p:sp>
        <p:nvSpPr>
          <p:cNvPr id="5" name="Rounded Rectangle 4">
            <a:extLst>
              <a:ext uri="{FF2B5EF4-FFF2-40B4-BE49-F238E27FC236}">
                <a16:creationId xmlns:a16="http://schemas.microsoft.com/office/drawing/2014/main" id="{FA059B3B-19D1-954F-8D75-5F213BDEC396}"/>
              </a:ext>
            </a:extLst>
          </p:cNvPr>
          <p:cNvSpPr/>
          <p:nvPr/>
        </p:nvSpPr>
        <p:spPr>
          <a:xfrm>
            <a:off x="445236" y="121826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6" name="TextBox 5">
            <a:extLst>
              <a:ext uri="{FF2B5EF4-FFF2-40B4-BE49-F238E27FC236}">
                <a16:creationId xmlns:a16="http://schemas.microsoft.com/office/drawing/2014/main" id="{AA755AEA-4258-074A-8081-04285878A55C}"/>
              </a:ext>
            </a:extLst>
          </p:cNvPr>
          <p:cNvSpPr txBox="1"/>
          <p:nvPr/>
        </p:nvSpPr>
        <p:spPr>
          <a:xfrm>
            <a:off x="471628" y="1115620"/>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9" name="TextBox 8">
            <a:extLst>
              <a:ext uri="{FF2B5EF4-FFF2-40B4-BE49-F238E27FC236}">
                <a16:creationId xmlns:a16="http://schemas.microsoft.com/office/drawing/2014/main" id="{9BAAC6BF-F4E5-0F4A-BB01-BDBE75E309F0}"/>
              </a:ext>
            </a:extLst>
          </p:cNvPr>
          <p:cNvSpPr txBox="1"/>
          <p:nvPr/>
        </p:nvSpPr>
        <p:spPr>
          <a:xfrm>
            <a:off x="1088870" y="1057357"/>
            <a:ext cx="10817247" cy="954107"/>
          </a:xfrm>
          <a:prstGeom prst="rect">
            <a:avLst/>
          </a:prstGeom>
          <a:noFill/>
        </p:spPr>
        <p:txBody>
          <a:bodyPr wrap="square">
            <a:spAutoFit/>
          </a:bodyPr>
          <a:lstStyle/>
          <a:p>
            <a:r>
              <a:rPr lang="en-US" sz="2800" b="1" dirty="0"/>
              <a:t>Look at the photos of an ecotour to Hoi an villages (Da Nang, Viet Nam), and complete the notes below. Then discuss your ideas in pairs. </a:t>
            </a:r>
          </a:p>
        </p:txBody>
      </p:sp>
      <p:pic>
        <p:nvPicPr>
          <p:cNvPr id="10" name="Picture 9">
            <a:extLst>
              <a:ext uri="{FF2B5EF4-FFF2-40B4-BE49-F238E27FC236}">
                <a16:creationId xmlns:a16="http://schemas.microsoft.com/office/drawing/2014/main" id="{A670F1C0-B677-6C9F-4D01-5D63F67FFFBC}"/>
              </a:ext>
            </a:extLst>
          </p:cNvPr>
          <p:cNvPicPr>
            <a:picLocks noChangeAspect="1"/>
          </p:cNvPicPr>
          <p:nvPr/>
        </p:nvPicPr>
        <p:blipFill>
          <a:blip r:embed="rId4"/>
          <a:stretch>
            <a:fillRect/>
          </a:stretch>
        </p:blipFill>
        <p:spPr>
          <a:xfrm>
            <a:off x="471628" y="3094009"/>
            <a:ext cx="2804576" cy="283632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ED968AA-93E4-996B-9A40-77562B1A893E}"/>
              </a:ext>
            </a:extLst>
          </p:cNvPr>
          <p:cNvPicPr>
            <a:picLocks noChangeAspect="1"/>
          </p:cNvPicPr>
          <p:nvPr/>
        </p:nvPicPr>
        <p:blipFill>
          <a:blip r:embed="rId5"/>
          <a:stretch>
            <a:fillRect/>
          </a:stretch>
        </p:blipFill>
        <p:spPr>
          <a:xfrm>
            <a:off x="3881328" y="2210576"/>
            <a:ext cx="2500542" cy="3155446"/>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ADA9B446-3EC2-4E8F-63CA-51149A59DC93}"/>
              </a:ext>
            </a:extLst>
          </p:cNvPr>
          <p:cNvPicPr>
            <a:picLocks noChangeAspect="1"/>
          </p:cNvPicPr>
          <p:nvPr/>
        </p:nvPicPr>
        <p:blipFill>
          <a:blip r:embed="rId6"/>
          <a:stretch>
            <a:fillRect/>
          </a:stretch>
        </p:blipFill>
        <p:spPr>
          <a:xfrm>
            <a:off x="6822686" y="3960276"/>
            <a:ext cx="1719420" cy="2511655"/>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4C510803-DE21-B62E-B73F-000BA424998F}"/>
              </a:ext>
            </a:extLst>
          </p:cNvPr>
          <p:cNvPicPr>
            <a:picLocks noChangeAspect="1"/>
          </p:cNvPicPr>
          <p:nvPr/>
        </p:nvPicPr>
        <p:blipFill>
          <a:blip r:embed="rId7"/>
          <a:stretch>
            <a:fillRect/>
          </a:stretch>
        </p:blipFill>
        <p:spPr>
          <a:xfrm>
            <a:off x="9015498" y="2246806"/>
            <a:ext cx="2804576" cy="25283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7141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80278"/>
          </a:xfrm>
          <a:prstGeom prst="rect">
            <a:avLst/>
          </a:prstGeom>
        </p:spPr>
      </p:pic>
      <p:sp>
        <p:nvSpPr>
          <p:cNvPr id="8" name="TextBox 7">
            <a:extLst>
              <a:ext uri="{FF2B5EF4-FFF2-40B4-BE49-F238E27FC236}">
                <a16:creationId xmlns:a16="http://schemas.microsoft.com/office/drawing/2014/main" id="{8514929A-D5FC-4F66-8951-74EDFD16573E}"/>
              </a:ext>
            </a:extLst>
          </p:cNvPr>
          <p:cNvSpPr txBox="1"/>
          <p:nvPr/>
        </p:nvSpPr>
        <p:spPr>
          <a:xfrm>
            <a:off x="340535" y="94804"/>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PRE-WRITING</a:t>
            </a:r>
          </a:p>
        </p:txBody>
      </p:sp>
      <p:sp>
        <p:nvSpPr>
          <p:cNvPr id="5" name="Rounded Rectangle 4">
            <a:extLst>
              <a:ext uri="{FF2B5EF4-FFF2-40B4-BE49-F238E27FC236}">
                <a16:creationId xmlns:a16="http://schemas.microsoft.com/office/drawing/2014/main" id="{FA059B3B-19D1-954F-8D75-5F213BDEC396}"/>
              </a:ext>
            </a:extLst>
          </p:cNvPr>
          <p:cNvSpPr/>
          <p:nvPr/>
        </p:nvSpPr>
        <p:spPr>
          <a:xfrm>
            <a:off x="445236" y="121826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6" name="TextBox 5">
            <a:extLst>
              <a:ext uri="{FF2B5EF4-FFF2-40B4-BE49-F238E27FC236}">
                <a16:creationId xmlns:a16="http://schemas.microsoft.com/office/drawing/2014/main" id="{AA755AEA-4258-074A-8081-04285878A55C}"/>
              </a:ext>
            </a:extLst>
          </p:cNvPr>
          <p:cNvSpPr txBox="1"/>
          <p:nvPr/>
        </p:nvSpPr>
        <p:spPr>
          <a:xfrm>
            <a:off x="471628" y="1115620"/>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9" name="TextBox 8">
            <a:extLst>
              <a:ext uri="{FF2B5EF4-FFF2-40B4-BE49-F238E27FC236}">
                <a16:creationId xmlns:a16="http://schemas.microsoft.com/office/drawing/2014/main" id="{9BAAC6BF-F4E5-0F4A-BB01-BDBE75E309F0}"/>
              </a:ext>
            </a:extLst>
          </p:cNvPr>
          <p:cNvSpPr txBox="1"/>
          <p:nvPr/>
        </p:nvSpPr>
        <p:spPr>
          <a:xfrm>
            <a:off x="1088870" y="1057357"/>
            <a:ext cx="10817247" cy="954107"/>
          </a:xfrm>
          <a:prstGeom prst="rect">
            <a:avLst/>
          </a:prstGeom>
          <a:noFill/>
        </p:spPr>
        <p:txBody>
          <a:bodyPr wrap="square">
            <a:spAutoFit/>
          </a:bodyPr>
          <a:lstStyle/>
          <a:p>
            <a:r>
              <a:rPr lang="en-US" sz="2800" b="1" dirty="0"/>
              <a:t>Look at the photos of an ecotour to Hoi an villages (Da Nang, Viet Nam), and complete the notes below. Then discuss your ideas in pairs. </a:t>
            </a:r>
          </a:p>
        </p:txBody>
      </p:sp>
      <p:pic>
        <p:nvPicPr>
          <p:cNvPr id="3" name="Picture 2">
            <a:extLst>
              <a:ext uri="{FF2B5EF4-FFF2-40B4-BE49-F238E27FC236}">
                <a16:creationId xmlns:a16="http://schemas.microsoft.com/office/drawing/2014/main" id="{D37F08C6-B5BA-8BA8-79CE-66070B8A7F2D}"/>
              </a:ext>
            </a:extLst>
          </p:cNvPr>
          <p:cNvPicPr>
            <a:picLocks noChangeAspect="1"/>
          </p:cNvPicPr>
          <p:nvPr/>
        </p:nvPicPr>
        <p:blipFill>
          <a:blip r:embed="rId4"/>
          <a:stretch>
            <a:fillRect/>
          </a:stretch>
        </p:blipFill>
        <p:spPr>
          <a:xfrm>
            <a:off x="340535" y="1959544"/>
            <a:ext cx="4306236" cy="4845951"/>
          </a:xfrm>
          <a:prstGeom prst="rect">
            <a:avLst/>
          </a:prstGeom>
        </p:spPr>
      </p:pic>
      <p:sp>
        <p:nvSpPr>
          <p:cNvPr id="15" name="TextBox 14">
            <a:extLst>
              <a:ext uri="{FF2B5EF4-FFF2-40B4-BE49-F238E27FC236}">
                <a16:creationId xmlns:a16="http://schemas.microsoft.com/office/drawing/2014/main" id="{F78C1620-C2DF-C4A7-2B34-8E6CB0A1414E}"/>
              </a:ext>
            </a:extLst>
          </p:cNvPr>
          <p:cNvSpPr txBox="1"/>
          <p:nvPr/>
        </p:nvSpPr>
        <p:spPr>
          <a:xfrm>
            <a:off x="5115457" y="3642786"/>
            <a:ext cx="6094948" cy="2610843"/>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800" dirty="0"/>
              <a:t>beautiful vegetable and herb garden </a:t>
            </a:r>
          </a:p>
          <a:p>
            <a:pPr marL="285750" indent="-285750">
              <a:lnSpc>
                <a:spcPct val="150000"/>
              </a:lnSpc>
              <a:buFont typeface="Arial" panose="020B0604020202020204" pitchFamily="34" charset="0"/>
              <a:buChar char="•"/>
            </a:pPr>
            <a:r>
              <a:rPr lang="en-US" sz="2800" dirty="0"/>
              <a:t>coconut palms near Thu Bon River</a:t>
            </a:r>
          </a:p>
          <a:p>
            <a:pPr marL="285750" indent="-285750">
              <a:lnSpc>
                <a:spcPct val="150000"/>
              </a:lnSpc>
              <a:buFont typeface="Arial" panose="020B0604020202020204" pitchFamily="34" charset="0"/>
              <a:buChar char="•"/>
            </a:pPr>
            <a:r>
              <a:rPr lang="en-US" sz="2800" dirty="0"/>
              <a:t>traditional crafts such as </a:t>
            </a:r>
            <a:r>
              <a:rPr lang="en-US" sz="2800" dirty="0" err="1"/>
              <a:t>colourful</a:t>
            </a:r>
            <a:r>
              <a:rPr lang="en-US" sz="2800" dirty="0"/>
              <a:t> paper lanterns</a:t>
            </a:r>
          </a:p>
        </p:txBody>
      </p:sp>
      <p:sp>
        <p:nvSpPr>
          <p:cNvPr id="17" name="TextBox 16">
            <a:extLst>
              <a:ext uri="{FF2B5EF4-FFF2-40B4-BE49-F238E27FC236}">
                <a16:creationId xmlns:a16="http://schemas.microsoft.com/office/drawing/2014/main" id="{31BC42CF-84FD-FFAF-97D1-AFC5CA13BDA3}"/>
              </a:ext>
            </a:extLst>
          </p:cNvPr>
          <p:cNvSpPr txBox="1"/>
          <p:nvPr/>
        </p:nvSpPr>
        <p:spPr>
          <a:xfrm>
            <a:off x="5115457" y="2188543"/>
            <a:ext cx="6254633" cy="1458413"/>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lnSpc>
                <a:spcPct val="150000"/>
              </a:lnSpc>
            </a:pPr>
            <a:r>
              <a:rPr lang="en-US" sz="2800" i="1" dirty="0">
                <a:solidFill>
                  <a:sysClr val="windowText" lastClr="000000"/>
                </a:solidFill>
              </a:rPr>
              <a:t>What do you think is special about </a:t>
            </a:r>
          </a:p>
          <a:p>
            <a:pPr algn="ctr">
              <a:lnSpc>
                <a:spcPct val="150000"/>
              </a:lnSpc>
            </a:pPr>
            <a:r>
              <a:rPr lang="en-US" sz="2800" i="1" dirty="0">
                <a:solidFill>
                  <a:sysClr val="windowText" lastClr="000000"/>
                </a:solidFill>
              </a:rPr>
              <a:t>Hoi An villages?</a:t>
            </a:r>
          </a:p>
        </p:txBody>
      </p:sp>
    </p:spTree>
    <p:extLst>
      <p:ext uri="{BB962C8B-B14F-4D97-AF65-F5344CB8AC3E}">
        <p14:creationId xmlns:p14="http://schemas.microsoft.com/office/powerpoint/2010/main" val="402456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barn(inVertical)">
                                      <p:cBhvr>
                                        <p:cTn id="7" dur="500"/>
                                        <p:tgtEl>
                                          <p:spTgt spid="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barn(inVertical)">
                                      <p:cBhvr>
                                        <p:cTn id="1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785E25-1EBB-4B29-833F-A76FC2DF0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80278"/>
          </a:xfrm>
          <a:prstGeom prst="rect">
            <a:avLst/>
          </a:prstGeom>
        </p:spPr>
      </p:pic>
      <p:sp>
        <p:nvSpPr>
          <p:cNvPr id="8" name="TextBox 7">
            <a:extLst>
              <a:ext uri="{FF2B5EF4-FFF2-40B4-BE49-F238E27FC236}">
                <a16:creationId xmlns:a16="http://schemas.microsoft.com/office/drawing/2014/main" id="{8514929A-D5FC-4F66-8951-74EDFD16573E}"/>
              </a:ext>
            </a:extLst>
          </p:cNvPr>
          <p:cNvSpPr txBox="1"/>
          <p:nvPr/>
        </p:nvSpPr>
        <p:spPr>
          <a:xfrm>
            <a:off x="340535" y="12942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PRE-WRITING</a:t>
            </a:r>
          </a:p>
        </p:txBody>
      </p:sp>
      <p:sp>
        <p:nvSpPr>
          <p:cNvPr id="5" name="Rounded Rectangle 4">
            <a:extLst>
              <a:ext uri="{FF2B5EF4-FFF2-40B4-BE49-F238E27FC236}">
                <a16:creationId xmlns:a16="http://schemas.microsoft.com/office/drawing/2014/main" id="{FA059B3B-19D1-954F-8D75-5F213BDEC396}"/>
              </a:ext>
            </a:extLst>
          </p:cNvPr>
          <p:cNvSpPr/>
          <p:nvPr/>
        </p:nvSpPr>
        <p:spPr>
          <a:xfrm>
            <a:off x="445236" y="121826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6" name="TextBox 5">
            <a:extLst>
              <a:ext uri="{FF2B5EF4-FFF2-40B4-BE49-F238E27FC236}">
                <a16:creationId xmlns:a16="http://schemas.microsoft.com/office/drawing/2014/main" id="{AA755AEA-4258-074A-8081-04285878A55C}"/>
              </a:ext>
            </a:extLst>
          </p:cNvPr>
          <p:cNvSpPr txBox="1"/>
          <p:nvPr/>
        </p:nvSpPr>
        <p:spPr>
          <a:xfrm>
            <a:off x="471628" y="1115620"/>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9" name="TextBox 8">
            <a:extLst>
              <a:ext uri="{FF2B5EF4-FFF2-40B4-BE49-F238E27FC236}">
                <a16:creationId xmlns:a16="http://schemas.microsoft.com/office/drawing/2014/main" id="{9BAAC6BF-F4E5-0F4A-BB01-BDBE75E309F0}"/>
              </a:ext>
            </a:extLst>
          </p:cNvPr>
          <p:cNvSpPr txBox="1"/>
          <p:nvPr/>
        </p:nvSpPr>
        <p:spPr>
          <a:xfrm>
            <a:off x="1088870" y="1057357"/>
            <a:ext cx="10947417" cy="954107"/>
          </a:xfrm>
          <a:prstGeom prst="rect">
            <a:avLst/>
          </a:prstGeom>
          <a:noFill/>
        </p:spPr>
        <p:txBody>
          <a:bodyPr wrap="square">
            <a:spAutoFit/>
          </a:bodyPr>
          <a:lstStyle/>
          <a:p>
            <a:r>
              <a:rPr lang="en-US" sz="2800" b="1" dirty="0"/>
              <a:t>Look at the photos of an ecotour to Hoi An villages (Da Nang, Viet Nam), and complete the notes below. Then discuss your ideas in pairs. </a:t>
            </a:r>
          </a:p>
        </p:txBody>
      </p:sp>
      <p:pic>
        <p:nvPicPr>
          <p:cNvPr id="3" name="Picture 2">
            <a:extLst>
              <a:ext uri="{FF2B5EF4-FFF2-40B4-BE49-F238E27FC236}">
                <a16:creationId xmlns:a16="http://schemas.microsoft.com/office/drawing/2014/main" id="{D37F08C6-B5BA-8BA8-79CE-66070B8A7F2D}"/>
              </a:ext>
            </a:extLst>
          </p:cNvPr>
          <p:cNvPicPr>
            <a:picLocks noChangeAspect="1"/>
          </p:cNvPicPr>
          <p:nvPr/>
        </p:nvPicPr>
        <p:blipFill>
          <a:blip r:embed="rId4"/>
          <a:stretch>
            <a:fillRect/>
          </a:stretch>
        </p:blipFill>
        <p:spPr>
          <a:xfrm>
            <a:off x="340535" y="1959544"/>
            <a:ext cx="4306236" cy="4845951"/>
          </a:xfrm>
          <a:prstGeom prst="rect">
            <a:avLst/>
          </a:prstGeom>
        </p:spPr>
      </p:pic>
      <p:sp>
        <p:nvSpPr>
          <p:cNvPr id="15" name="TextBox 14">
            <a:extLst>
              <a:ext uri="{FF2B5EF4-FFF2-40B4-BE49-F238E27FC236}">
                <a16:creationId xmlns:a16="http://schemas.microsoft.com/office/drawing/2014/main" id="{F78C1620-C2DF-C4A7-2B34-8E6CB0A1414E}"/>
              </a:ext>
            </a:extLst>
          </p:cNvPr>
          <p:cNvSpPr txBox="1"/>
          <p:nvPr/>
        </p:nvSpPr>
        <p:spPr>
          <a:xfrm>
            <a:off x="5115457" y="3220222"/>
            <a:ext cx="6094948" cy="325717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800" dirty="0"/>
              <a:t>work on a local farm</a:t>
            </a:r>
          </a:p>
          <a:p>
            <a:pPr marL="285750" indent="-285750">
              <a:lnSpc>
                <a:spcPct val="150000"/>
              </a:lnSpc>
              <a:buFont typeface="Arial" panose="020B0604020202020204" pitchFamily="34" charset="0"/>
              <a:buChar char="•"/>
            </a:pPr>
            <a:r>
              <a:rPr lang="en-US" sz="2800" dirty="0"/>
              <a:t>do the gardening at a local farm</a:t>
            </a:r>
          </a:p>
          <a:p>
            <a:pPr marL="285750" indent="-285750">
              <a:lnSpc>
                <a:spcPct val="150000"/>
              </a:lnSpc>
              <a:buFont typeface="Arial" panose="020B0604020202020204" pitchFamily="34" charset="0"/>
              <a:buChar char="•"/>
            </a:pPr>
            <a:r>
              <a:rPr lang="en-US" sz="2800" dirty="0"/>
              <a:t>ride bicycles through the villages</a:t>
            </a:r>
          </a:p>
          <a:p>
            <a:pPr marL="285750" indent="-285750">
              <a:lnSpc>
                <a:spcPct val="150000"/>
              </a:lnSpc>
              <a:buFont typeface="Arial" panose="020B0604020202020204" pitchFamily="34" charset="0"/>
              <a:buChar char="•"/>
            </a:pPr>
            <a:r>
              <a:rPr lang="en-US" sz="2800" dirty="0"/>
              <a:t>travel on basket boats</a:t>
            </a:r>
          </a:p>
          <a:p>
            <a:pPr marL="285750" indent="-285750">
              <a:lnSpc>
                <a:spcPct val="150000"/>
              </a:lnSpc>
              <a:buFont typeface="Arial" panose="020B0604020202020204" pitchFamily="34" charset="0"/>
              <a:buChar char="•"/>
            </a:pPr>
            <a:r>
              <a:rPr lang="en-US" sz="2800" dirty="0"/>
              <a:t>visit craft villages</a:t>
            </a:r>
          </a:p>
        </p:txBody>
      </p:sp>
      <p:sp>
        <p:nvSpPr>
          <p:cNvPr id="17" name="TextBox 16">
            <a:extLst>
              <a:ext uri="{FF2B5EF4-FFF2-40B4-BE49-F238E27FC236}">
                <a16:creationId xmlns:a16="http://schemas.microsoft.com/office/drawing/2014/main" id="{31BC42CF-84FD-FFAF-97D1-AFC5CA13BDA3}"/>
              </a:ext>
            </a:extLst>
          </p:cNvPr>
          <p:cNvSpPr txBox="1"/>
          <p:nvPr/>
        </p:nvSpPr>
        <p:spPr>
          <a:xfrm>
            <a:off x="5115457" y="2188543"/>
            <a:ext cx="6254633" cy="743324"/>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lnSpc>
                <a:spcPct val="150000"/>
              </a:lnSpc>
            </a:pPr>
            <a:r>
              <a:rPr lang="en-US" sz="2800" i="1" dirty="0">
                <a:solidFill>
                  <a:sysClr val="windowText" lastClr="000000"/>
                </a:solidFill>
              </a:rPr>
              <a:t>What do you think tourists can do there?</a:t>
            </a:r>
          </a:p>
        </p:txBody>
      </p:sp>
    </p:spTree>
    <p:extLst>
      <p:ext uri="{BB962C8B-B14F-4D97-AF65-F5344CB8AC3E}">
        <p14:creationId xmlns:p14="http://schemas.microsoft.com/office/powerpoint/2010/main" val="11899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barn(inVertical)">
                                      <p:cBhvr>
                                        <p:cTn id="7" dur="500"/>
                                        <p:tgtEl>
                                          <p:spTgt spid="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barn(inVertical)">
                                      <p:cBhvr>
                                        <p:cTn id="12" dur="500"/>
                                        <p:tgtEl>
                                          <p:spTgt spid="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3" end="3"/>
                                            </p:txEl>
                                          </p:spTgt>
                                        </p:tgtEl>
                                        <p:attrNameLst>
                                          <p:attrName>style.visibility</p:attrName>
                                        </p:attrNameLst>
                                      </p:cBhvr>
                                      <p:to>
                                        <p:strVal val="visible"/>
                                      </p:to>
                                    </p:set>
                                    <p:animEffect transition="in" filter="barn(inVertical)">
                                      <p:cBhvr>
                                        <p:cTn id="17" dur="500"/>
                                        <p:tgtEl>
                                          <p:spTgt spid="1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xEl>
                                              <p:pRg st="4" end="4"/>
                                            </p:txEl>
                                          </p:spTgt>
                                        </p:tgtEl>
                                        <p:attrNameLst>
                                          <p:attrName>style.visibility</p:attrName>
                                        </p:attrNameLst>
                                      </p:cBhvr>
                                      <p:to>
                                        <p:strVal val="visible"/>
                                      </p:to>
                                    </p:set>
                                    <p:animEffect transition="in" filter="barn(inVertical)">
                                      <p:cBhvr>
                                        <p:cTn id="22"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2303</TotalTime>
  <Words>980</Words>
  <PresentationFormat>Widescreen</PresentationFormat>
  <Paragraphs>172</Paragraphs>
  <Slides>23</Slides>
  <Notes>20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Myriad Pro</vt:lpstr>
      <vt:lpstr>UTM Facebook K&amp;T</vt:lpstr>
      <vt:lpstr>Arial</vt:lpstr>
      <vt:lpstr>Bookman Old Style</vt:lpstr>
      <vt:lpstr>Calibri</vt:lpstr>
      <vt:lpstr>Calibri Light</vt:lpstr>
      <vt:lpstr>Courier New</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2023-04-11T05:01:35Z</dcterms:modified>
</cp:coreProperties>
</file>