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19" r:id="rId2"/>
    <p:sldMasterId id="2147483932" r:id="rId3"/>
    <p:sldMasterId id="2147483946" r:id="rId4"/>
    <p:sldMasterId id="2147483958" r:id="rId5"/>
    <p:sldMasterId id="2147483970" r:id="rId6"/>
  </p:sldMasterIdLst>
  <p:notesMasterIdLst>
    <p:notesMasterId r:id="rId22"/>
  </p:notesMasterIdLst>
  <p:sldIdLst>
    <p:sldId id="321" r:id="rId7"/>
    <p:sldId id="259" r:id="rId8"/>
    <p:sldId id="305" r:id="rId9"/>
    <p:sldId id="306" r:id="rId10"/>
    <p:sldId id="307" r:id="rId11"/>
    <p:sldId id="308" r:id="rId12"/>
    <p:sldId id="310" r:id="rId13"/>
    <p:sldId id="312" r:id="rId14"/>
    <p:sldId id="265" r:id="rId15"/>
    <p:sldId id="314" r:id="rId16"/>
    <p:sldId id="316" r:id="rId17"/>
    <p:sldId id="318" r:id="rId18"/>
    <p:sldId id="322" r:id="rId19"/>
    <p:sldId id="319" r:id="rId20"/>
    <p:sldId id="320" r:id="rId21"/>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xmlns=""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7" d="100"/>
          <a:sy n="77" d="100"/>
        </p:scale>
        <p:origin x="-5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EE6BC-B1F7-43C6-8063-D0DE3BBE5614}" type="datetimeFigureOut">
              <a:rPr lang="en-US" smtClean="0"/>
              <a:pPr/>
              <a:t>8/18/2021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E4E1-E2F0-42C9-9859-BA6AF3FF0280}" type="slidenum">
              <a:rPr lang="en-US" smtClean="0"/>
              <a:pPr/>
              <a:t>‹#›</a:t>
            </a:fld>
            <a:endParaRPr lang="en-US" dirty="0"/>
          </a:p>
        </p:txBody>
      </p:sp>
    </p:spTree>
    <p:extLst>
      <p:ext uri="{BB962C8B-B14F-4D97-AF65-F5344CB8AC3E}">
        <p14:creationId xmlns:p14="http://schemas.microsoft.com/office/powerpoint/2010/main" val="24898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a:ln>
            <a:miter lim="800000"/>
            <a:headEnd/>
            <a:tailEnd/>
          </a:ln>
        </p:spPr>
        <p:txBody>
          <a:bodyPr/>
          <a:lstStyle/>
          <a:p>
            <a:fld id="{B8120FA7-12CF-493A-80D5-4F60D2961B5D}"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599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832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1154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9657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83587-7ADF-465F-9047-942B4A425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4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CB6A6-F459-4892-A082-B8D0EFDD3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40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C2D01-8CBD-4B2F-8D11-E747391440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ADFAD-A933-4AA8-AB35-D1CBB8B4B3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90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F8577-F2C9-4B94-AD9A-C0448A3B9F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46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172D16-0E68-4E86-89AD-8AFCB5AC1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58A4BC-319C-4EE6-A6CA-3DC1530F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14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B4F86B-4059-49E3-B7DD-240FC0DFF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37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032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611582-EACF-4C8B-A0A8-5E00B277B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60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AEF9F-F9B3-413E-B7F2-378E85BE4F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6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E37E1-537F-4119-868C-C06D2B3CE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84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6EE6C-9654-4CE7-9B35-8EE7E95A3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01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3F96681-9D36-485A-859A-0E00BB56B228}"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724DD-FE89-4851-81B1-80FB41B22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9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ACF356-69E5-454A-98DB-C5C3CA11D87D}"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ECD1AB-D950-401C-98E9-59DE009AD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67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ADF464-F79A-414F-8570-D4C67058FA15}"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AE0DE5-A50F-4BE3-8120-148D37B2E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43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DCD0743-E556-4CD8-90EA-36FADE5296C9}" type="datetimeFigureOut">
              <a:rPr lang="en-US">
                <a:solidFill>
                  <a:srgbClr val="000000"/>
                </a:solidFill>
              </a:rPr>
              <a:pPr>
                <a:defRPr/>
              </a:pPr>
              <a:t>8/18/2021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1554B-491F-460A-B302-72600FBB5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97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4BC4EF9-D016-4E7E-914A-CB41CBF1F48E}" type="datetimeFigureOut">
              <a:rPr lang="en-US">
                <a:solidFill>
                  <a:srgbClr val="000000"/>
                </a:solidFill>
              </a:rPr>
              <a:pPr>
                <a:defRPr/>
              </a:pPr>
              <a:t>8/18/2021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41A318-E9E2-4578-9756-6F0B08EAF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71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D57D124-A52E-4DF3-8113-B911047144A3}" type="datetimeFigureOut">
              <a:rPr lang="en-US">
                <a:solidFill>
                  <a:srgbClr val="000000"/>
                </a:solidFill>
              </a:rPr>
              <a:pPr>
                <a:defRPr/>
              </a:pPr>
              <a:t>8/18/2021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1CD6FD-E48F-490A-AB6A-A0F7A2922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2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90513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A63D2C-5B5E-4D3B-B150-0383DCDED467}" type="datetimeFigureOut">
              <a:rPr lang="en-US">
                <a:solidFill>
                  <a:srgbClr val="000000"/>
                </a:solidFill>
              </a:rPr>
              <a:pPr>
                <a:defRPr/>
              </a:pPr>
              <a:t>8/18/2021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016F53-7774-41A2-93D0-F92D1931E3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74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6C3F2A-001D-47A4-803D-A44C12FB858A}" type="datetimeFigureOut">
              <a:rPr lang="en-US">
                <a:solidFill>
                  <a:srgbClr val="000000"/>
                </a:solidFill>
              </a:rPr>
              <a:pPr>
                <a:defRPr/>
              </a:pPr>
              <a:t>8/18/2021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00318-10AB-4C99-97EE-75B5CEADD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9EB6BD-B0F5-4BE3-9383-1423B2A683E6}" type="datetimeFigureOut">
              <a:rPr lang="en-US">
                <a:solidFill>
                  <a:srgbClr val="000000"/>
                </a:solidFill>
              </a:rPr>
              <a:pPr>
                <a:defRPr/>
              </a:pPr>
              <a:t>8/18/2021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980F4-3602-418B-BD4A-D4B68F140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674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4F8F45F-874C-4212-B9CB-DF6C28A516B9}"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52729-9BB2-49E9-81A6-909855AE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96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3CC30E-9426-4179-9EC2-069D3BEA0F98}"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6AA7B-C954-429D-BF1B-B34FC2D70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11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E5162CE-A6A7-4689-B1E6-995E6F03C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0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B51FC15-9827-4F0D-A099-F12F9F95AEC8}" type="datetimeFigureOut">
              <a:rPr lang="en-US">
                <a:solidFill>
                  <a:srgbClr val="000000"/>
                </a:solidFill>
              </a:rPr>
              <a:pPr>
                <a:defRPr/>
              </a:pPr>
              <a:t>8/18/2021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3AE4A4-FE24-4A56-B8E8-D826221DA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04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5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0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73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319610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3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1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092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255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528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43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0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34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7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6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3909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1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7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303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5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39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30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66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3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80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25885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03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99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52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79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693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15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60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120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33171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smtClean="0"/>
            </a:lvl1pPr>
          </a:lstStyle>
          <a:p>
            <a:pPr>
              <a:defRPr/>
            </a:pPr>
            <a:fld id="{50AEA40C-3DD3-49D1-8977-39BD57487C3A}" type="datetime10">
              <a:rPr lang="en-US">
                <a:solidFill>
                  <a:prstClr val="black">
                    <a:tint val="75000"/>
                  </a:prstClr>
                </a:solidFill>
              </a:rPr>
              <a:pPr>
                <a:defRPr/>
              </a:pPr>
              <a:t>20:59</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5F11E48-7B4F-4D5E-B072-C0A64AFBD4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3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0059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5145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3943807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CA4688-3EF6-4C63-B197-3D2A3E9C788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1714599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35F420AE-FB55-4DBA-A788-88AB0FB9ABF6}" type="datetimeFigureOut">
              <a:rPr lang="en-US">
                <a:solidFill>
                  <a:srgbClr val="000000"/>
                </a:solidFill>
              </a:rPr>
              <a:pPr defTabSz="914400" fontAlgn="base">
                <a:spcBef>
                  <a:spcPct val="0"/>
                </a:spcBef>
                <a:spcAft>
                  <a:spcPct val="0"/>
                </a:spcAft>
                <a:defRPr/>
              </a:pPr>
              <a:t>8/18/2021</a:t>
            </a:fld>
            <a:endParaRPr lang="en-U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A52D73A3-0ED5-4D77-808F-1ADF2B43ED6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648558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4462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CB4C61-9C34-4873-82C7-7069B205C6CD}" type="datetimeFigureOut">
              <a:rPr lang="en-US" smtClean="0">
                <a:solidFill>
                  <a:prstClr val="black">
                    <a:tint val="75000"/>
                  </a:prstClr>
                </a:solidFill>
              </a:rPr>
              <a:pPr defTabSz="914400"/>
              <a:t>8/18/2021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F44B8E-20C8-45C5-8995-50162446ABB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91144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743780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0.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71600" y="1143000"/>
            <a:ext cx="7696201" cy="2514600"/>
          </a:xfrm>
        </p:spPr>
        <p:txBody>
          <a:bodyPr>
            <a:normAutofit/>
          </a:bodyPr>
          <a:lstStyle/>
          <a:p>
            <a:pPr eaLnBrk="1" hangingPunct="1">
              <a:defRPr/>
            </a:pPr>
            <a:r>
              <a:rPr lang="en-US" sz="4600" b="1" dirty="0" smtClean="0">
                <a:latin typeface="Times New Roman" pitchFamily="18" charset="0"/>
                <a:cs typeface="Times New Roman" pitchFamily="18" charset="0"/>
              </a:rPr>
              <a:t> NHIỆT LIỆT CHÀO MỪNG CÁC THẦY CÔ TỚI DỰ GIỜ LỚP </a:t>
            </a:r>
            <a:r>
              <a:rPr lang="en-US" sz="4600" b="1" dirty="0">
                <a:latin typeface="Times New Roman" pitchFamily="18" charset="0"/>
                <a:cs typeface="Times New Roman" pitchFamily="18" charset="0"/>
              </a:rPr>
              <a:t>6</a:t>
            </a:r>
            <a:endParaRPr lang="en-US" sz="4600" b="1" dirty="0" smtClean="0">
              <a:latin typeface="Times New Roman" pitchFamily="18" charset="0"/>
              <a:cs typeface="Times New Roman" pitchFamily="18" charset="0"/>
            </a:endParaRPr>
          </a:p>
        </p:txBody>
      </p:sp>
      <p:graphicFrame>
        <p:nvGraphicFramePr>
          <p:cNvPr id="1026" name="Object 2"/>
          <p:cNvGraphicFramePr>
            <a:graphicFrameLocks noGrp="1" noChangeAspect="1"/>
          </p:cNvGraphicFramePr>
          <p:nvPr>
            <p:ph sz="half" idx="2"/>
          </p:nvPr>
        </p:nvGraphicFramePr>
        <p:xfrm>
          <a:off x="152400" y="76200"/>
          <a:ext cx="2362200" cy="6400800"/>
        </p:xfrm>
        <a:graphic>
          <a:graphicData uri="http://schemas.openxmlformats.org/presentationml/2006/ole">
            <mc:AlternateContent xmlns:mc="http://schemas.openxmlformats.org/markup-compatibility/2006">
              <mc:Choice xmlns:v="urn:schemas-microsoft-com:vml" Requires="v">
                <p:oleObj spid="_x0000_s5125" name="Clip" r:id="rId4" imgW="3535680" imgH="4450080" progId="">
                  <p:embed/>
                </p:oleObj>
              </mc:Choice>
              <mc:Fallback>
                <p:oleObj name="Clip" r:id="rId4" imgW="3535680" imgH="445008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236220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1371600" y="4038600"/>
            <a:ext cx="7261603" cy="646331"/>
          </a:xfrm>
          <a:prstGeom prst="rect">
            <a:avLst/>
          </a:prstGeom>
          <a:noFill/>
          <a:ln w="9525">
            <a:noFill/>
            <a:miter lim="800000"/>
            <a:headEnd/>
            <a:tailEnd/>
          </a:ln>
        </p:spPr>
        <p:txBody>
          <a:bodyPr wrap="none">
            <a:spAutoFit/>
          </a:bodyPr>
          <a:lstStyle/>
          <a:p>
            <a:pPr algn="r" defTabSz="914400"/>
            <a:r>
              <a:rPr lang="en-US" sz="3600" b="1" i="1" dirty="0" err="1">
                <a:solidFill>
                  <a:srgbClr val="FF0000"/>
                </a:solidFill>
                <a:latin typeface="Times New Roman" pitchFamily="18" charset="0"/>
                <a:cs typeface="Times New Roman" pitchFamily="18" charset="0"/>
              </a:rPr>
              <a:t>Giáo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Hoàng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Thị</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Phương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Uyên</a:t>
            </a:r>
            <a:endParaRPr lang="en-US" sz="3600" b="1" i="1" dirty="0">
              <a:solidFill>
                <a:srgbClr val="FF0000"/>
              </a:solidFill>
              <a:latin typeface="Times New Roman" pitchFamily="18" charset="0"/>
              <a:cs typeface="Times New Roman" pitchFamily="18" charset="0"/>
            </a:endParaRPr>
          </a:p>
        </p:txBody>
      </p:sp>
      <p:sp>
        <p:nvSpPr>
          <p:cNvPr id="3" name="Date Placeholder 2"/>
          <p:cNvSpPr>
            <a:spLocks noGrp="1"/>
          </p:cNvSpPr>
          <p:nvPr>
            <p:ph type="dt" sz="quarter" idx="10"/>
          </p:nvPr>
        </p:nvSpPr>
        <p:spPr>
          <a:xfrm>
            <a:off x="0" y="6569076"/>
            <a:ext cx="685800" cy="365125"/>
          </a:xfrm>
        </p:spPr>
        <p:txBody>
          <a:bodyPr/>
          <a:lstStyle/>
          <a:p>
            <a:pPr>
              <a:defRPr/>
            </a:pPr>
            <a:fld id="{2844FD17-6264-4BE0-BFDF-BB07CF6BCDE0}" type="datetime10">
              <a:rPr lang="en-US">
                <a:solidFill>
                  <a:prstClr val="white">
                    <a:lumMod val="75000"/>
                  </a:prstClr>
                </a:solidFill>
                <a:latin typeface="Times New Roman" pitchFamily="18" charset="0"/>
                <a:cs typeface="Times New Roman" pitchFamily="18" charset="0"/>
              </a:rPr>
              <a:pPr>
                <a:defRPr/>
              </a:pPr>
              <a:t>21:00</a:t>
            </a:fld>
            <a:endParaRPr lang="en-US" dirty="0">
              <a:solidFill>
                <a:prstClr val="white">
                  <a:lumMod val="7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val="1808723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228600" y="1437281"/>
            <a:ext cx="4953000" cy="1528624"/>
          </a:xfrm>
          <a:prstGeom prst="rect">
            <a:avLst/>
          </a:prstGeom>
        </p:spPr>
        <p:txBody>
          <a:bodyPr wrap="square">
            <a:spAutoFit/>
          </a:bodyPr>
          <a:lstStyle/>
          <a:p>
            <a:pPr lvl="0">
              <a:lnSpc>
                <a:spcPct val="150000"/>
              </a:lnSpc>
              <a:spcAft>
                <a:spcPts val="8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a:t>
            </a:r>
            <a:r>
              <a:rPr lang="en-US" b="1" dirty="0" smtClean="0">
                <a:solidFill>
                  <a:srgbClr val="000000"/>
                </a:solidFill>
                <a:latin typeface="Times New Roman"/>
                <a:ea typeface="Calibri"/>
                <a:cs typeface="Times New Roman"/>
              </a:rPr>
              <a:t>4: </a:t>
            </a:r>
            <a:r>
              <a:rPr lang="en-US" dirty="0" err="1" smtClean="0">
                <a:solidFill>
                  <a:srgbClr val="000000"/>
                </a:solidFill>
                <a:latin typeface="Times New Roman"/>
                <a:ea typeface="Calibri"/>
                <a:cs typeface="Times New Roman"/>
              </a:rPr>
              <a:t>Với</a:t>
            </a: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vuông</a:t>
            </a:r>
            <a:r>
              <a:rPr lang="en-US" dirty="0">
                <a:solidFill>
                  <a:srgbClr val="000000"/>
                </a:solidFill>
                <a:latin typeface="Times New Roman"/>
                <a:ea typeface="Calibri"/>
                <a:cs typeface="Times New Roman"/>
              </a:rPr>
              <a:t> HKLM ở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5</a:t>
            </a:r>
            <a:r>
              <a:rPr lang="en-US" dirty="0" smtClean="0">
                <a:solidFill>
                  <a:srgbClr val="000000"/>
                </a:solidFill>
                <a:latin typeface="Times New Roman"/>
                <a:ea typeface="Calibri"/>
                <a:cs typeface="Times New Roman"/>
              </a:rPr>
              <a:t>,</a:t>
            </a:r>
          </a:p>
          <a:p>
            <a:pPr lvl="0">
              <a:lnSpc>
                <a:spcPct val="150000"/>
              </a:lnSpc>
              <a:spcAft>
                <a:spcPts val="800"/>
              </a:spcAft>
            </a:pP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hoạt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sau</a:t>
            </a:r>
            <a:endParaRPr lang="en-US" sz="1400" dirty="0">
              <a:solidFill>
                <a:prstClr val="black"/>
              </a:solidFill>
              <a:ea typeface="Calibri"/>
              <a:cs typeface="Times New Roman"/>
            </a:endParaRPr>
          </a:p>
          <a:p>
            <a:pPr>
              <a:lnSpc>
                <a:spcPct val="150000"/>
              </a:lnSpc>
              <a:spcBef>
                <a:spcPts val="600"/>
              </a:spcBef>
              <a:spcAft>
                <a:spcPts val="600"/>
              </a:spcAft>
            </a:pPr>
            <a:endParaRPr lang="en-US" sz="1400" dirty="0">
              <a:ea typeface="Calibri"/>
              <a:cs typeface="Times New Roman"/>
            </a:endParaRPr>
          </a:p>
        </p:txBody>
      </p:sp>
      <p:pic>
        <p:nvPicPr>
          <p:cNvPr id="8" name="Picture 7"/>
          <p:cNvPicPr/>
          <p:nvPr/>
        </p:nvPicPr>
        <p:blipFill>
          <a:blip r:embed="rId2"/>
          <a:stretch>
            <a:fillRect/>
          </a:stretch>
        </p:blipFill>
        <p:spPr>
          <a:xfrm>
            <a:off x="5345906" y="732367"/>
            <a:ext cx="3328988" cy="3200400"/>
          </a:xfrm>
          <a:prstGeom prst="rect">
            <a:avLst/>
          </a:prstGeom>
        </p:spPr>
      </p:pic>
      <p:sp>
        <p:nvSpPr>
          <p:cNvPr id="9" name="Rectangle 8"/>
          <p:cNvSpPr/>
          <p:nvPr/>
        </p:nvSpPr>
        <p:spPr>
          <a:xfrm>
            <a:off x="228600" y="2400600"/>
            <a:ext cx="4572000" cy="923330"/>
          </a:xfrm>
          <a:prstGeom prst="rect">
            <a:avLst/>
          </a:prstGeom>
        </p:spPr>
        <p:txBody>
          <a:bodyPr>
            <a:spAutoFit/>
          </a:bodyPr>
          <a:lstStyle/>
          <a:p>
            <a:pPr>
              <a:lnSpc>
                <a:spcPct val="150000"/>
              </a:lnSpc>
              <a:spcAft>
                <a:spcPts val="800"/>
              </a:spcAft>
            </a:pPr>
            <a:r>
              <a:rPr lang="en-US" dirty="0" smtClean="0">
                <a:solidFill>
                  <a:srgbClr val="0000CC"/>
                </a:solidFill>
                <a:latin typeface="Times New Roman"/>
                <a:ea typeface="Calibri"/>
                <a:cs typeface="Times New Roman"/>
              </a:rPr>
              <a:t>a) </a:t>
            </a:r>
            <a:r>
              <a:rPr lang="en-US" dirty="0" err="1" smtClean="0">
                <a:solidFill>
                  <a:srgbClr val="0000CC"/>
                </a:solidFill>
                <a:latin typeface="Times New Roman"/>
                <a:ea typeface="Calibri"/>
                <a:cs typeface="Times New Roman"/>
              </a:rPr>
              <a:t>Đếm</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số</a:t>
            </a:r>
            <a:r>
              <a:rPr lang="en-US" dirty="0" smtClean="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HK, KL, LM, MH.</a:t>
            </a:r>
            <a:endParaRPr lang="en-US" sz="1400" dirty="0">
              <a:solidFill>
                <a:srgbClr val="0000CC"/>
              </a:solidFill>
              <a:ea typeface="Calibri"/>
              <a:cs typeface="Times New Roman"/>
            </a:endParaRPr>
          </a:p>
        </p:txBody>
      </p:sp>
      <p:sp>
        <p:nvSpPr>
          <p:cNvPr id="10" name="Rectangle 9"/>
          <p:cNvSpPr/>
          <p:nvPr/>
        </p:nvSpPr>
        <p:spPr>
          <a:xfrm>
            <a:off x="228600" y="3276879"/>
            <a:ext cx="4572000" cy="1338828"/>
          </a:xfrm>
          <a:prstGeom prst="rect">
            <a:avLst/>
          </a:prstGeom>
        </p:spPr>
        <p:txBody>
          <a:bodyPr>
            <a:spAutoFit/>
          </a:bodyPr>
          <a:lstStyle/>
          <a:p>
            <a:pPr>
              <a:lnSpc>
                <a:spcPct val="150000"/>
              </a:lnSpc>
              <a:spcAft>
                <a:spcPts val="800"/>
              </a:spcAft>
            </a:pPr>
            <a:r>
              <a:rPr lang="en-US" dirty="0" smtClean="0">
                <a:solidFill>
                  <a:srgbClr val="0000CC"/>
                </a:solidFill>
                <a:latin typeface="Times New Roman"/>
                <a:ea typeface="Calibri"/>
                <a:cs typeface="Times New Roman"/>
              </a:rPr>
              <a:t>b) </a:t>
            </a:r>
            <a:r>
              <a:rPr lang="en-US" dirty="0" err="1" smtClean="0">
                <a:solidFill>
                  <a:srgbClr val="0000CC"/>
                </a:solidFill>
                <a:latin typeface="Times New Roman"/>
                <a:ea typeface="Calibri"/>
                <a:cs typeface="Times New Roman"/>
              </a:rPr>
              <a:t>Quan</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sát</a:t>
            </a:r>
            <a:r>
              <a:rPr lang="en-US" dirty="0" smtClean="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xem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đối</a:t>
            </a:r>
            <a:r>
              <a:rPr lang="en-US" dirty="0">
                <a:solidFill>
                  <a:srgbClr val="0000CC"/>
                </a:solidFill>
                <a:latin typeface="Times New Roman"/>
                <a:ea typeface="Calibri"/>
                <a:cs typeface="Times New Roman"/>
              </a:rPr>
              <a:t> HK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ML; HM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KL </a:t>
            </a:r>
            <a:r>
              <a:rPr lang="en-US" dirty="0" err="1" smtClean="0">
                <a:solidFill>
                  <a:srgbClr val="0000CC"/>
                </a:solidFill>
                <a:latin typeface="Times New Roman"/>
                <a:ea typeface="Calibri"/>
                <a:cs typeface="Times New Roman"/>
              </a:rPr>
              <a:t>của</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hình</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vuông</a:t>
            </a:r>
            <a:r>
              <a:rPr lang="en-US" dirty="0" smtClean="0">
                <a:solidFill>
                  <a:srgbClr val="0000CC"/>
                </a:solidFill>
                <a:latin typeface="Times New Roman"/>
                <a:ea typeface="Calibri"/>
                <a:cs typeface="Times New Roman"/>
              </a:rPr>
              <a:t> HKLM </a:t>
            </a:r>
            <a:r>
              <a:rPr lang="en-US" dirty="0" err="1" smtClean="0">
                <a:solidFill>
                  <a:srgbClr val="0000CC"/>
                </a:solidFill>
                <a:latin typeface="Times New Roman"/>
                <a:ea typeface="Calibri"/>
                <a:cs typeface="Times New Roman"/>
              </a:rPr>
              <a:t>có</a:t>
            </a:r>
            <a:r>
              <a:rPr lang="en-US" dirty="0" smtClean="0">
                <a:solidFill>
                  <a:srgbClr val="0000CC"/>
                </a:solidFill>
                <a:latin typeface="Times New Roman"/>
                <a:ea typeface="Calibri"/>
                <a:cs typeface="Times New Roman"/>
              </a:rPr>
              <a:t> </a:t>
            </a:r>
            <a:r>
              <a:rPr lang="en-US" dirty="0">
                <a:solidFill>
                  <a:srgbClr val="0000CC"/>
                </a:solidFill>
                <a:latin typeface="Times New Roman"/>
                <a:ea typeface="Calibri"/>
                <a:cs typeface="Times New Roman"/>
              </a:rPr>
              <a:t>song </a:t>
            </a:r>
            <a:r>
              <a:rPr lang="en-US" dirty="0" err="1">
                <a:solidFill>
                  <a:srgbClr val="0000CC"/>
                </a:solidFill>
                <a:latin typeface="Times New Roman"/>
                <a:ea typeface="Calibri"/>
                <a:cs typeface="Times New Roman"/>
              </a:rPr>
              <a:t>song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với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nhau</a:t>
            </a:r>
            <a:r>
              <a:rPr lang="en-US" dirty="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không</a:t>
            </a:r>
            <a:r>
              <a:rPr lang="en-US" dirty="0" smtClean="0">
                <a:solidFill>
                  <a:srgbClr val="0000CC"/>
                </a:solidFill>
                <a:latin typeface="Times New Roman"/>
                <a:ea typeface="Calibri"/>
                <a:cs typeface="Times New Roman"/>
              </a:rPr>
              <a:t>? </a:t>
            </a:r>
            <a:endParaRPr lang="en-US" sz="1400" dirty="0">
              <a:solidFill>
                <a:srgbClr val="0000CC"/>
              </a:solidFill>
              <a:ea typeface="Calibri"/>
              <a:cs typeface="Times New Roman"/>
            </a:endParaRPr>
          </a:p>
        </p:txBody>
      </p:sp>
      <p:sp>
        <p:nvSpPr>
          <p:cNvPr id="11" name="Rectangle 10"/>
          <p:cNvSpPr/>
          <p:nvPr/>
        </p:nvSpPr>
        <p:spPr>
          <a:xfrm>
            <a:off x="228600" y="4589971"/>
            <a:ext cx="4572000" cy="923330"/>
          </a:xfrm>
          <a:prstGeom prst="rect">
            <a:avLst/>
          </a:prstGeom>
        </p:spPr>
        <p:txBody>
          <a:bodyPr>
            <a:spAutoFit/>
          </a:bodyPr>
          <a:lstStyle/>
          <a:p>
            <a:pPr>
              <a:lnSpc>
                <a:spcPct val="150000"/>
              </a:lnSpc>
              <a:spcAft>
                <a:spcPts val="800"/>
              </a:spcAft>
            </a:pPr>
            <a:r>
              <a:rPr lang="en-US" dirty="0" smtClean="0">
                <a:solidFill>
                  <a:srgbClr val="0000CC"/>
                </a:solidFill>
                <a:latin typeface="Times New Roman"/>
                <a:ea typeface="Calibri"/>
                <a:cs typeface="Times New Roman"/>
              </a:rPr>
              <a:t>c) </a:t>
            </a:r>
            <a:r>
              <a:rPr lang="en-US" dirty="0" err="1" smtClean="0">
                <a:solidFill>
                  <a:srgbClr val="0000CC"/>
                </a:solidFill>
                <a:latin typeface="Times New Roman"/>
                <a:ea typeface="Calibri"/>
                <a:cs typeface="Times New Roman"/>
              </a:rPr>
              <a:t>Đếm</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số</a:t>
            </a:r>
            <a:r>
              <a:rPr lang="en-US" dirty="0" smtClean="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để</a:t>
            </a:r>
            <a:r>
              <a:rPr lang="en-US" dirty="0" smtClean="0">
                <a:solidFill>
                  <a:srgbClr val="0000CC"/>
                </a:solidFill>
                <a:latin typeface="Times New Roman"/>
                <a:ea typeface="Calibri"/>
                <a:cs typeface="Times New Roman"/>
              </a:rPr>
              <a:t> so </a:t>
            </a:r>
            <a:r>
              <a:rPr lang="en-US" dirty="0" err="1" smtClean="0">
                <a:solidFill>
                  <a:srgbClr val="0000CC"/>
                </a:solidFill>
                <a:latin typeface="Times New Roman"/>
                <a:ea typeface="Calibri"/>
                <a:cs typeface="Times New Roman"/>
              </a:rPr>
              <a:t>sánh</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độ</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dài</a:t>
            </a:r>
            <a:r>
              <a:rPr lang="en-US" dirty="0" smtClean="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hai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đường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chéo</a:t>
            </a:r>
            <a:r>
              <a:rPr lang="en-US" dirty="0">
                <a:solidFill>
                  <a:srgbClr val="0000CC"/>
                </a:solidFill>
                <a:latin typeface="Times New Roman"/>
                <a:ea typeface="Calibri"/>
                <a:cs typeface="Times New Roman"/>
              </a:rPr>
              <a:t> KM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a:t>
            </a:r>
            <a:r>
              <a:rPr lang="en-US" dirty="0" smtClean="0">
                <a:solidFill>
                  <a:srgbClr val="0000CC"/>
                </a:solidFill>
                <a:latin typeface="Times New Roman"/>
                <a:ea typeface="Calibri"/>
                <a:cs typeface="Times New Roman"/>
              </a:rPr>
              <a:t>HL</a:t>
            </a:r>
            <a:r>
              <a:rPr lang="en-US" dirty="0" smtClean="0">
                <a:solidFill>
                  <a:srgbClr val="000000"/>
                </a:solidFill>
                <a:latin typeface="Times New Roman"/>
                <a:ea typeface="Calibri"/>
                <a:cs typeface="Times New Roman"/>
              </a:rPr>
              <a:t>.</a:t>
            </a:r>
            <a:endParaRPr lang="en-US" sz="1400" dirty="0">
              <a:ea typeface="Calibri"/>
              <a:cs typeface="Times New Roman"/>
            </a:endParaRPr>
          </a:p>
        </p:txBody>
      </p:sp>
      <p:sp>
        <p:nvSpPr>
          <p:cNvPr id="13" name="Rectangle 12"/>
          <p:cNvSpPr/>
          <p:nvPr/>
        </p:nvSpPr>
        <p:spPr>
          <a:xfrm>
            <a:off x="228600" y="5513301"/>
            <a:ext cx="4724400" cy="507831"/>
          </a:xfrm>
          <a:prstGeom prst="rect">
            <a:avLst/>
          </a:prstGeom>
        </p:spPr>
        <p:txBody>
          <a:bodyPr wrap="square">
            <a:spAutoFit/>
          </a:bodyPr>
          <a:lstStyle/>
          <a:p>
            <a:pPr>
              <a:lnSpc>
                <a:spcPct val="150000"/>
              </a:lnSpc>
              <a:spcAft>
                <a:spcPts val="800"/>
              </a:spcAft>
            </a:pPr>
            <a:r>
              <a:rPr lang="en-US" dirty="0" smtClean="0">
                <a:solidFill>
                  <a:srgbClr val="0000CC"/>
                </a:solidFill>
                <a:latin typeface="Times New Roman"/>
                <a:ea typeface="Calibri"/>
                <a:cs typeface="Times New Roman"/>
              </a:rPr>
              <a:t>d) </a:t>
            </a:r>
            <a:r>
              <a:rPr lang="en-US" dirty="0" err="1" smtClean="0">
                <a:solidFill>
                  <a:srgbClr val="0000CC"/>
                </a:solidFill>
                <a:latin typeface="Times New Roman"/>
                <a:ea typeface="Calibri"/>
                <a:cs typeface="Times New Roman"/>
              </a:rPr>
              <a:t>Nêu</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đặc</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điểm</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bốn</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góc</a:t>
            </a:r>
            <a:r>
              <a:rPr lang="en-US" dirty="0" smtClean="0">
                <a:solidFill>
                  <a:srgbClr val="0000CC"/>
                </a:solidFill>
                <a:latin typeface="Times New Roman"/>
                <a:ea typeface="Calibri"/>
                <a:cs typeface="Times New Roman"/>
              </a:rPr>
              <a:t> ở </a:t>
            </a:r>
            <a:r>
              <a:rPr lang="en-US" dirty="0" err="1" smtClean="0">
                <a:solidFill>
                  <a:srgbClr val="0000CC"/>
                </a:solidFill>
                <a:latin typeface="Times New Roman"/>
                <a:ea typeface="Calibri"/>
                <a:cs typeface="Times New Roman"/>
              </a:rPr>
              <a:t>các</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đỉnh</a:t>
            </a:r>
            <a:r>
              <a:rPr lang="en-US" dirty="0" smtClean="0">
                <a:solidFill>
                  <a:srgbClr val="0000CC"/>
                </a:solidFill>
                <a:latin typeface="Times New Roman"/>
                <a:ea typeface="Calibri"/>
                <a:cs typeface="Times New Roman"/>
              </a:rPr>
              <a:t> H, K, L, M.</a:t>
            </a:r>
            <a:endParaRPr lang="en-US" sz="1400" dirty="0">
              <a:solidFill>
                <a:srgbClr val="0000CC"/>
              </a:solidFill>
              <a:ea typeface="Calibri"/>
              <a:cs typeface="Times New Roman"/>
            </a:endParaRPr>
          </a:p>
        </p:txBody>
      </p:sp>
      <p:sp>
        <p:nvSpPr>
          <p:cNvPr id="14" name="Rectangle 13"/>
          <p:cNvSpPr/>
          <p:nvPr/>
        </p:nvSpPr>
        <p:spPr>
          <a:xfrm>
            <a:off x="228600" y="2362200"/>
            <a:ext cx="4876800" cy="507831"/>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a)</a:t>
            </a:r>
            <a:r>
              <a:rPr lang="en-US" dirty="0">
                <a:solidFill>
                  <a:srgbClr val="000000"/>
                </a:solidFill>
                <a:latin typeface="Times New Roman"/>
                <a:ea typeface="Calibri"/>
                <a:cs typeface="Times New Roman"/>
              </a:rPr>
              <a:t> </a:t>
            </a:r>
            <a:r>
              <a:rPr lang="en-US" dirty="0" err="1" smtClean="0">
                <a:solidFill>
                  <a:srgbClr val="FF0000"/>
                </a:solidFill>
                <a:latin typeface="Times New Roman"/>
                <a:ea typeface="Calibri"/>
                <a:cs typeface="Times New Roman"/>
              </a:rPr>
              <a:t>Bốn</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cạnh</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bằng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nhau</a:t>
            </a:r>
            <a:r>
              <a:rPr lang="en-US" dirty="0" smtClean="0">
                <a:solidFill>
                  <a:srgbClr val="FF0000"/>
                </a:solidFill>
                <a:latin typeface="Times New Roman"/>
                <a:ea typeface="Calibri"/>
                <a:cs typeface="Times New Roman"/>
              </a:rPr>
              <a:t>: HK=KL=LM=MH</a:t>
            </a:r>
            <a:endParaRPr lang="en-US" sz="1400" dirty="0">
              <a:solidFill>
                <a:srgbClr val="FF0000"/>
              </a:solidFill>
              <a:ea typeface="Calibri"/>
              <a:cs typeface="Times New Roman"/>
            </a:endParaRPr>
          </a:p>
        </p:txBody>
      </p:sp>
      <p:sp>
        <p:nvSpPr>
          <p:cNvPr id="15" name="Rectangle 14"/>
          <p:cNvSpPr/>
          <p:nvPr/>
        </p:nvSpPr>
        <p:spPr>
          <a:xfrm>
            <a:off x="228600" y="3276600"/>
            <a:ext cx="4724400" cy="923330"/>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b) </a:t>
            </a:r>
            <a:r>
              <a:rPr lang="en-US" dirty="0" err="1" smtClean="0">
                <a:solidFill>
                  <a:srgbClr val="FF0000"/>
                </a:solidFill>
                <a:latin typeface="Times New Roman"/>
                <a:ea typeface="Calibri"/>
                <a:cs typeface="Times New Roman"/>
              </a:rPr>
              <a:t>Hai</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cạnh</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đối</a:t>
            </a:r>
            <a:r>
              <a:rPr lang="en-US" dirty="0" smtClean="0">
                <a:solidFill>
                  <a:srgbClr val="FF0000"/>
                </a:solidFill>
                <a:latin typeface="Times New Roman"/>
                <a:ea typeface="Calibri"/>
                <a:cs typeface="Times New Roman"/>
              </a:rPr>
              <a:t> HK </a:t>
            </a:r>
            <a:r>
              <a:rPr lang="en-US" dirty="0" err="1" smtClean="0">
                <a:solidFill>
                  <a:srgbClr val="FF0000"/>
                </a:solidFill>
                <a:latin typeface="Times New Roman"/>
                <a:ea typeface="Calibri"/>
                <a:cs typeface="Times New Roman"/>
              </a:rPr>
              <a:t>và</a:t>
            </a:r>
            <a:r>
              <a:rPr lang="en-US" dirty="0" smtClean="0">
                <a:solidFill>
                  <a:srgbClr val="FF0000"/>
                </a:solidFill>
                <a:latin typeface="Times New Roman"/>
                <a:ea typeface="Calibri"/>
                <a:cs typeface="Times New Roman"/>
              </a:rPr>
              <a:t> ML; HM </a:t>
            </a:r>
            <a:r>
              <a:rPr lang="en-US" dirty="0" err="1" smtClean="0">
                <a:solidFill>
                  <a:srgbClr val="FF0000"/>
                </a:solidFill>
                <a:latin typeface="Times New Roman"/>
                <a:ea typeface="Calibri"/>
                <a:cs typeface="Times New Roman"/>
              </a:rPr>
              <a:t>và</a:t>
            </a:r>
            <a:r>
              <a:rPr lang="en-US" dirty="0" smtClean="0">
                <a:solidFill>
                  <a:srgbClr val="FF0000"/>
                </a:solidFill>
                <a:latin typeface="Times New Roman"/>
                <a:ea typeface="Calibri"/>
                <a:cs typeface="Times New Roman"/>
              </a:rPr>
              <a:t> KL song </a:t>
            </a:r>
            <a:r>
              <a:rPr lang="en-US" dirty="0" err="1" smtClean="0">
                <a:solidFill>
                  <a:srgbClr val="FF0000"/>
                </a:solidFill>
                <a:latin typeface="Times New Roman"/>
                <a:ea typeface="Calibri"/>
                <a:cs typeface="Times New Roman"/>
              </a:rPr>
              <a:t>song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với</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nhau</a:t>
            </a:r>
            <a:endParaRPr lang="en-US" sz="1400" dirty="0">
              <a:solidFill>
                <a:srgbClr val="FF0000"/>
              </a:solidFill>
              <a:ea typeface="Calibri"/>
              <a:cs typeface="Times New Roman"/>
            </a:endParaRPr>
          </a:p>
        </p:txBody>
      </p:sp>
      <p:sp>
        <p:nvSpPr>
          <p:cNvPr id="16" name="Rectangle 15"/>
          <p:cNvSpPr/>
          <p:nvPr/>
        </p:nvSpPr>
        <p:spPr>
          <a:xfrm>
            <a:off x="228600" y="4419600"/>
            <a:ext cx="4572000" cy="507831"/>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c) </a:t>
            </a:r>
            <a:r>
              <a:rPr lang="en-US" dirty="0" err="1" smtClean="0">
                <a:solidFill>
                  <a:srgbClr val="FF0000"/>
                </a:solidFill>
                <a:latin typeface="Times New Roman"/>
                <a:ea typeface="Calibri"/>
                <a:cs typeface="Times New Roman"/>
              </a:rPr>
              <a:t>Hai</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đường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chéo</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bằng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nhau</a:t>
            </a:r>
            <a:r>
              <a:rPr lang="en-US" dirty="0" smtClean="0">
                <a:solidFill>
                  <a:srgbClr val="FF0000"/>
                </a:solidFill>
                <a:latin typeface="Times New Roman"/>
                <a:ea typeface="Calibri"/>
                <a:cs typeface="Times New Roman"/>
              </a:rPr>
              <a:t>: KM= HL</a:t>
            </a:r>
            <a:endParaRPr lang="en-US" sz="1400" dirty="0">
              <a:solidFill>
                <a:srgbClr val="FF0000"/>
              </a:solidFill>
              <a:ea typeface="Calibri"/>
              <a:cs typeface="Times New Roman"/>
            </a:endParaRPr>
          </a:p>
        </p:txBody>
      </p:sp>
      <p:sp>
        <p:nvSpPr>
          <p:cNvPr id="17" name="Rectangle 16"/>
          <p:cNvSpPr/>
          <p:nvPr/>
        </p:nvSpPr>
        <p:spPr>
          <a:xfrm>
            <a:off x="228600" y="5486400"/>
            <a:ext cx="4572000" cy="923330"/>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d) </a:t>
            </a:r>
            <a:r>
              <a:rPr lang="en-US" dirty="0" err="1" smtClean="0">
                <a:solidFill>
                  <a:srgbClr val="FF0000"/>
                </a:solidFill>
                <a:latin typeface="Times New Roman"/>
                <a:ea typeface="Calibri"/>
                <a:cs typeface="Times New Roman"/>
              </a:rPr>
              <a:t>Bốn</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góc</a:t>
            </a:r>
            <a:r>
              <a:rPr lang="en-US" dirty="0" smtClean="0">
                <a:solidFill>
                  <a:srgbClr val="FF0000"/>
                </a:solidFill>
                <a:latin typeface="Times New Roman"/>
                <a:ea typeface="Calibri"/>
                <a:cs typeface="Times New Roman"/>
              </a:rPr>
              <a:t> ở </a:t>
            </a:r>
            <a:r>
              <a:rPr lang="en-US" dirty="0" err="1" smtClean="0">
                <a:solidFill>
                  <a:srgbClr val="FF0000"/>
                </a:solidFill>
                <a:latin typeface="Times New Roman"/>
                <a:ea typeface="Calibri"/>
                <a:cs typeface="Times New Roman"/>
              </a:rPr>
              <a:t>các</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đỉnh</a:t>
            </a:r>
            <a:r>
              <a:rPr lang="en-US" dirty="0" smtClean="0">
                <a:solidFill>
                  <a:srgbClr val="FF0000"/>
                </a:solidFill>
                <a:latin typeface="Times New Roman"/>
                <a:ea typeface="Calibri"/>
                <a:cs typeface="Times New Roman"/>
              </a:rPr>
              <a:t>   H, K, L, M </a:t>
            </a:r>
            <a:r>
              <a:rPr lang="en-US" dirty="0" err="1" smtClean="0">
                <a:solidFill>
                  <a:srgbClr val="FF0000"/>
                </a:solidFill>
                <a:latin typeface="Times New Roman"/>
                <a:ea typeface="Calibri"/>
                <a:cs typeface="Times New Roman"/>
              </a:rPr>
              <a:t>là</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bốn</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góc</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vuông</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3963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9"/>
                                        </p:tgtEl>
                                        <p:attrNameLst>
                                          <p:attrName>fillcolor</p:attrName>
                                        </p:attrNameLst>
                                      </p:cBhvr>
                                      <p:to>
                                        <a:srgbClr val="FFFF0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
                                        </p:tgtEl>
                                        <p:attrNameLst>
                                          <p:attrName>fillcolor</p:attrName>
                                        </p:attrNameLst>
                                      </p:cBhvr>
                                      <p:to>
                                        <a:srgbClr val="FFFF00"/>
                                      </p:to>
                                    </p:animClr>
                                    <p:set>
                                      <p:cBhvr>
                                        <p:cTn id="63" dur="2000" fill="hold"/>
                                        <p:tgtEl>
                                          <p:spTgt spid="10"/>
                                        </p:tgtEl>
                                        <p:attrNameLst>
                                          <p:attrName>fill.type</p:attrName>
                                        </p:attrNameLst>
                                      </p:cBhvr>
                                      <p:to>
                                        <p:strVal val="solid"/>
                                      </p:to>
                                    </p:set>
                                    <p:set>
                                      <p:cBhvr>
                                        <p:cTn id="64" dur="2000" fill="hold"/>
                                        <p:tgtEl>
                                          <p:spTgt spid="10"/>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11"/>
                                        </p:tgtEl>
                                        <p:attrNameLst>
                                          <p:attrName>fillcolor</p:attrName>
                                        </p:attrNameLst>
                                      </p:cBhvr>
                                      <p:to>
                                        <a:srgbClr val="FFFF00"/>
                                      </p:to>
                                    </p:animClr>
                                    <p:set>
                                      <p:cBhvr>
                                        <p:cTn id="79" dur="2000" fill="hold"/>
                                        <p:tgtEl>
                                          <p:spTgt spid="11"/>
                                        </p:tgtEl>
                                        <p:attrNameLst>
                                          <p:attrName>fill.type</p:attrName>
                                        </p:attrNameLst>
                                      </p:cBhvr>
                                      <p:to>
                                        <p:strVal val="solid"/>
                                      </p:to>
                                    </p:set>
                                    <p:set>
                                      <p:cBhvr>
                                        <p:cTn id="80" dur="2000" fill="hold"/>
                                        <p:tgtEl>
                                          <p:spTgt spid="1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13"/>
                                        </p:tgtEl>
                                        <p:attrNameLst>
                                          <p:attrName>fillcolor</p:attrName>
                                        </p:attrNameLst>
                                      </p:cBhvr>
                                      <p:to>
                                        <a:srgbClr val="FFFF00"/>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9" grpId="1"/>
      <p:bldP spid="10" grpId="0"/>
      <p:bldP spid="10" grpId="1"/>
      <p:bldP spid="11" grpId="0"/>
      <p:bldP spid="11" grpId="1"/>
      <p:bldP spid="13" grpId="0"/>
      <p:bldP spid="13" grpId="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thức tính chu vi hình vuông đơn giả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960" y="1295400"/>
            <a:ext cx="522224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9600" y="604164"/>
            <a:ext cx="7086600" cy="923330"/>
          </a:xfrm>
          <a:prstGeom prst="rect">
            <a:avLst/>
          </a:prstGeom>
        </p:spPr>
        <p:txBody>
          <a:bodyPr wrap="square">
            <a:spAutoFit/>
          </a:bodyPr>
          <a:lstStyle/>
          <a:p>
            <a:pPr>
              <a:lnSpc>
                <a:spcPct val="150000"/>
              </a:lnSpc>
              <a:spcAft>
                <a:spcPts val="800"/>
              </a:spcAft>
            </a:pPr>
            <a:r>
              <a:rPr lang="en-US" b="1" i="1" dirty="0" err="1" smtClean="0">
                <a:solidFill>
                  <a:srgbClr val="FF0000"/>
                </a:solidFill>
                <a:latin typeface="Times New Roman"/>
                <a:ea typeface="Calibri"/>
                <a:cs typeface="Times New Roman"/>
              </a:rPr>
              <a:t>Quan</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sát</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hình</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vuông</a:t>
            </a:r>
            <a:r>
              <a:rPr lang="en-US" b="1" i="1" dirty="0" smtClean="0">
                <a:solidFill>
                  <a:srgbClr val="FF0000"/>
                </a:solidFill>
                <a:latin typeface="Times New Roman"/>
                <a:ea typeface="Calibri"/>
                <a:cs typeface="Times New Roman"/>
              </a:rPr>
              <a:t> ABCD  </a:t>
            </a:r>
            <a:r>
              <a:rPr lang="en-US" b="1" i="1" dirty="0" err="1" smtClean="0">
                <a:solidFill>
                  <a:srgbClr val="FF0000"/>
                </a:solidFill>
                <a:latin typeface="Times New Roman"/>
                <a:ea typeface="Calibri"/>
                <a:cs typeface="Times New Roman"/>
              </a:rPr>
              <a:t>hãy</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nêu</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đặc</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điểm</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về</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cạnh</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đường</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chéo</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và</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các</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góc</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của</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hình</a:t>
            </a:r>
            <a:r>
              <a:rPr lang="en-US" b="1" i="1" dirty="0" smtClean="0">
                <a:solidFill>
                  <a:srgbClr val="FF0000"/>
                </a:solidFill>
                <a:latin typeface="Times New Roman"/>
                <a:ea typeface="Calibri"/>
                <a:cs typeface="Times New Roman"/>
              </a:rPr>
              <a:t>? </a:t>
            </a:r>
            <a:endParaRPr lang="en-US" sz="1400" dirty="0">
              <a:ea typeface="Calibri"/>
              <a:cs typeface="Times New Roman"/>
            </a:endParaRPr>
          </a:p>
        </p:txBody>
      </p:sp>
      <p:sp>
        <p:nvSpPr>
          <p:cNvPr id="13" name="Rectangle 12"/>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
        <p:nvSpPr>
          <p:cNvPr id="14" name="Rectangle 13"/>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76200" y="1746354"/>
            <a:ext cx="7086600" cy="2755691"/>
          </a:xfrm>
          <a:prstGeom prst="rect">
            <a:avLst/>
          </a:prstGeom>
        </p:spPr>
        <p:txBody>
          <a:bodyPr wrap="square">
            <a:spAutoFit/>
          </a:bodyPr>
          <a:lstStyle/>
          <a:p>
            <a:pPr>
              <a:lnSpc>
                <a:spcPct val="150000"/>
              </a:lnSpc>
              <a:spcAft>
                <a:spcPts val="800"/>
              </a:spcAft>
            </a:pPr>
            <a:r>
              <a:rPr lang="en-US" sz="2000" b="1" i="1" dirty="0" err="1" smtClean="0">
                <a:solidFill>
                  <a:srgbClr val="FF0000"/>
                </a:solidFill>
                <a:latin typeface="Times New Roman"/>
                <a:ea typeface="Calibri"/>
                <a:cs typeface="Times New Roman"/>
              </a:rPr>
              <a:t>Nhận</a:t>
            </a:r>
            <a:r>
              <a:rPr lang="en-US" sz="2000" b="1" i="1" dirty="0" smtClean="0">
                <a:solidFill>
                  <a:srgbClr val="FF0000"/>
                </a:solidFill>
                <a:latin typeface="Times New Roman"/>
                <a:ea typeface="Calibri"/>
                <a:cs typeface="Times New Roman"/>
              </a:rPr>
              <a:t> </a:t>
            </a:r>
            <a:r>
              <a:rPr lang="en-US" sz="2000" b="1" i="1" dirty="0" err="1" smtClean="0">
                <a:solidFill>
                  <a:srgbClr val="FF0000"/>
                </a:solidFill>
                <a:latin typeface="Times New Roman"/>
                <a:ea typeface="Calibri"/>
                <a:cs typeface="Times New Roman"/>
              </a:rPr>
              <a:t>xét</a:t>
            </a:r>
            <a:r>
              <a:rPr lang="en-US" sz="2000" b="1" i="1" dirty="0" smtClean="0">
                <a:solidFill>
                  <a:srgbClr val="FF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Hình</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vuông</a:t>
            </a:r>
            <a:r>
              <a:rPr lang="en-US" sz="2000" i="1" dirty="0" smtClean="0">
                <a:solidFill>
                  <a:srgbClr val="000000"/>
                </a:solidFill>
                <a:latin typeface="Times New Roman"/>
                <a:ea typeface="Calibri"/>
                <a:cs typeface="Times New Roman"/>
              </a:rPr>
              <a:t> ABCD </a:t>
            </a:r>
            <a:r>
              <a:rPr lang="en-US" sz="2000" i="1" dirty="0" err="1" smtClean="0">
                <a:solidFill>
                  <a:srgbClr val="000000"/>
                </a:solidFill>
                <a:latin typeface="Times New Roman"/>
                <a:ea typeface="Calibri"/>
                <a:cs typeface="Times New Roman"/>
              </a:rPr>
              <a:t>có</a:t>
            </a:r>
            <a:r>
              <a:rPr lang="en-US" sz="2000" i="1" dirty="0" smtClean="0">
                <a:solidFill>
                  <a:srgbClr val="000000"/>
                </a:solidFill>
                <a:latin typeface="Times New Roman"/>
                <a:ea typeface="Calibri"/>
                <a:cs typeface="Times New Roman"/>
              </a:rPr>
              <a:t>:</a:t>
            </a: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Bốn</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cạnh</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bằng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nhau</a:t>
            </a:r>
            <a:r>
              <a:rPr lang="en-US" sz="2000" i="1" dirty="0" smtClean="0">
                <a:solidFill>
                  <a:srgbClr val="000000"/>
                </a:solidFill>
                <a:latin typeface="Times New Roman"/>
                <a:ea typeface="Calibri"/>
                <a:cs typeface="Times New Roman"/>
              </a:rPr>
              <a:t>: AB=BC=CD=DA</a:t>
            </a: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cạnh</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đối</a:t>
            </a:r>
            <a:r>
              <a:rPr lang="en-US" sz="2000" i="1" dirty="0" smtClean="0">
                <a:solidFill>
                  <a:srgbClr val="000000"/>
                </a:solidFill>
                <a:latin typeface="Times New Roman"/>
                <a:ea typeface="Calibri"/>
                <a:cs typeface="Times New Roman"/>
              </a:rPr>
              <a:t> AB </a:t>
            </a:r>
            <a:r>
              <a:rPr lang="en-US" sz="2000" i="1" dirty="0" err="1" smtClean="0">
                <a:solidFill>
                  <a:srgbClr val="000000"/>
                </a:solidFill>
                <a:latin typeface="Times New Roman"/>
                <a:ea typeface="Calibri"/>
                <a:cs typeface="Times New Roman"/>
              </a:rPr>
              <a:t>và</a:t>
            </a:r>
            <a:r>
              <a:rPr lang="en-US" sz="2000" i="1" dirty="0" smtClean="0">
                <a:solidFill>
                  <a:srgbClr val="000000"/>
                </a:solidFill>
                <a:latin typeface="Times New Roman"/>
                <a:ea typeface="Calibri"/>
                <a:cs typeface="Times New Roman"/>
              </a:rPr>
              <a:t> CD; AD </a:t>
            </a:r>
            <a:r>
              <a:rPr lang="en-US" sz="2000" i="1" dirty="0" err="1" smtClean="0">
                <a:solidFill>
                  <a:srgbClr val="000000"/>
                </a:solidFill>
                <a:latin typeface="Times New Roman"/>
                <a:ea typeface="Calibri"/>
                <a:cs typeface="Times New Roman"/>
              </a:rPr>
              <a:t>và</a:t>
            </a:r>
            <a:r>
              <a:rPr lang="en-US" sz="2000" i="1" dirty="0" smtClean="0">
                <a:solidFill>
                  <a:srgbClr val="000000"/>
                </a:solidFill>
                <a:latin typeface="Times New Roman"/>
                <a:ea typeface="Calibri"/>
                <a:cs typeface="Times New Roman"/>
              </a:rPr>
              <a:t> BC song </a:t>
            </a:r>
            <a:r>
              <a:rPr lang="en-US" sz="2000" i="1" dirty="0" err="1" smtClean="0">
                <a:solidFill>
                  <a:srgbClr val="000000"/>
                </a:solidFill>
                <a:latin typeface="Times New Roman"/>
                <a:ea typeface="Calibri"/>
                <a:cs typeface="Times New Roman"/>
              </a:rPr>
              <a:t>song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với</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nhau</a:t>
            </a:r>
            <a:endParaRPr lang="en-US" sz="2000" i="1" dirty="0" smtClean="0">
              <a:solidFill>
                <a:srgbClr val="000000"/>
              </a:solidFill>
              <a:latin typeface="Times New Roman"/>
              <a:ea typeface="Calibri"/>
              <a:cs typeface="Times New Roman"/>
            </a:endParaRP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Hai</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đường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cheo</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bằng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nhau</a:t>
            </a:r>
            <a:r>
              <a:rPr lang="en-US" sz="2000" dirty="0" smtClean="0">
                <a:ea typeface="Calibri"/>
                <a:cs typeface="Times New Roman"/>
              </a:rPr>
              <a:t>: AC= BD</a:t>
            </a: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Bốn</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góc</a:t>
            </a:r>
            <a:r>
              <a:rPr lang="en-US" sz="2000" i="1" dirty="0" smtClean="0">
                <a:solidFill>
                  <a:srgbClr val="000000"/>
                </a:solidFill>
                <a:latin typeface="Times New Roman"/>
                <a:ea typeface="Calibri"/>
                <a:cs typeface="Times New Roman"/>
              </a:rPr>
              <a:t> ở </a:t>
            </a:r>
            <a:r>
              <a:rPr lang="en-US" sz="2000" i="1" dirty="0" err="1" smtClean="0">
                <a:solidFill>
                  <a:srgbClr val="000000"/>
                </a:solidFill>
                <a:latin typeface="Times New Roman"/>
                <a:ea typeface="Calibri"/>
                <a:cs typeface="Times New Roman"/>
              </a:rPr>
              <a:t>các</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đỉnh</a:t>
            </a:r>
            <a:r>
              <a:rPr lang="en-US" sz="2000" i="1" dirty="0" smtClean="0">
                <a:solidFill>
                  <a:srgbClr val="000000"/>
                </a:solidFill>
                <a:latin typeface="Times New Roman"/>
                <a:ea typeface="Calibri"/>
                <a:cs typeface="Times New Roman"/>
              </a:rPr>
              <a:t> A, B, C, D </a:t>
            </a:r>
            <a:r>
              <a:rPr lang="en-US" sz="2000" i="1" dirty="0" err="1" smtClean="0">
                <a:solidFill>
                  <a:srgbClr val="000000"/>
                </a:solidFill>
                <a:latin typeface="Times New Roman"/>
                <a:ea typeface="Calibri"/>
                <a:cs typeface="Times New Roman"/>
              </a:rPr>
              <a:t>là</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góc</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vuông</a:t>
            </a:r>
            <a:endParaRPr lang="en-US" sz="2000" i="1" dirty="0" smtClean="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1823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D</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B</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A</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C</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AB=7cm</a:t>
            </a:r>
            <a:endParaRPr lang="en-US" sz="2400" dirty="0">
              <a:solidFill>
                <a:srgbClr val="0000FF"/>
              </a:solidFill>
              <a:latin typeface="Times New Roman" pitchFamily="18" charset="0"/>
            </a:endParaRP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Đặt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đỉnh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trùng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với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điểm</a:t>
            </a:r>
            <a:r>
              <a:rPr lang="en-US" sz="2400" dirty="0" smtClean="0">
                <a:solidFill>
                  <a:srgbClr val="0000FF"/>
                </a:solidFill>
                <a:latin typeface="Times New Roman" pitchFamily="18" charset="0"/>
              </a:rPr>
              <a:t> A </a:t>
            </a:r>
            <a:r>
              <a:rPr lang="en-US" sz="2400" dirty="0" err="1" smtClean="0">
                <a:solidFill>
                  <a:srgbClr val="0000FF"/>
                </a:solidFill>
                <a:latin typeface="Times New Roman" pitchFamily="18" charset="0"/>
              </a:rPr>
              <a:t>và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nằm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trên</a:t>
            </a:r>
            <a:r>
              <a:rPr lang="en-US" sz="2400" dirty="0" smtClean="0">
                <a:solidFill>
                  <a:srgbClr val="0000FF"/>
                </a:solidFill>
                <a:latin typeface="Times New Roman" pitchFamily="18" charset="0"/>
              </a:rPr>
              <a:t> AB,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theo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kia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AD= 7cm</a:t>
            </a:r>
            <a:endParaRPr lang="en-US" sz="2400" dirty="0">
              <a:solidFill>
                <a:srgbClr val="0000FF"/>
              </a:solidFill>
              <a:latin typeface="Times New Roman" pitchFamily="18" charset="0"/>
            </a:endParaRP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a:t>
            </a:r>
            <a:r>
              <a:rPr lang="en-US" sz="2400" b="1" i="1" u="sng" dirty="0" smtClean="0">
                <a:solidFill>
                  <a:srgbClr val="FF0000"/>
                </a:solidFill>
                <a:latin typeface="Times New Roman" pitchFamily="18" charset="0"/>
              </a:rPr>
              <a:t>3:</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Xoay</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rồi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thực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hiện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tương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tự</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như</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bước</a:t>
            </a:r>
            <a:r>
              <a:rPr lang="en-US" sz="2400" dirty="0" smtClean="0">
                <a:solidFill>
                  <a:srgbClr val="0000FF"/>
                </a:solidFill>
                <a:latin typeface="Times New Roman" pitchFamily="18" charset="0"/>
              </a:rPr>
              <a:t> 2 </a:t>
            </a:r>
            <a:r>
              <a:rPr lang="en-US" sz="2400" dirty="0" err="1" smtClean="0">
                <a:solidFill>
                  <a:srgbClr val="0000FF"/>
                </a:solidFill>
                <a:latin typeface="Times New Roman" pitchFamily="18" charset="0"/>
              </a:rPr>
              <a:t>để</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được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BC=7 cm</a:t>
            </a:r>
            <a:endParaRPr lang="en-US" sz="2400" dirty="0">
              <a:solidFill>
                <a:srgbClr val="0000FF"/>
              </a:solidFill>
              <a:latin typeface="Times New Roman" pitchFamily="18" charset="0"/>
            </a:endParaRP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89440" y="5013176"/>
            <a:ext cx="3884600" cy="538206"/>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smtClea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smtClea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Times New Roman" pitchFamily="18" charset="0"/>
                <a:cs typeface="Times New Roman" pitchFamily="18" charset="0"/>
              </a:rPr>
              <a:t>7 cm</a:t>
            </a:r>
            <a:endParaRPr lang="en-US" dirty="0">
              <a:solidFill>
                <a:prstClr val="black"/>
              </a:solidFill>
              <a:latin typeface="Times New Roman" pitchFamily="18" charset="0"/>
              <a:cs typeface="Times New Roman" pitchFamily="18" charset="0"/>
            </a:endParaRP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Times New Roman" pitchFamily="18" charset="0"/>
                <a:cs typeface="Times New Roman" pitchFamily="18" charset="0"/>
              </a:rPr>
              <a:t>7 cm</a:t>
            </a:r>
            <a:endParaRPr lang="en-US" dirty="0">
              <a:solidFill>
                <a:prstClr val="black"/>
              </a:solidFill>
              <a:latin typeface="Times New Roman" pitchFamily="18" charset="0"/>
              <a:cs typeface="Times New Roman" pitchFamily="18" charset="0"/>
            </a:endParaRP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Times New Roman" pitchFamily="18" charset="0"/>
                <a:cs typeface="Times New Roman" pitchFamily="18" charset="0"/>
              </a:rPr>
              <a:t>7 cm</a:t>
            </a:r>
            <a:endParaRPr lang="en-US" dirty="0">
              <a:solidFill>
                <a:prstClr val="black"/>
              </a:solidFill>
              <a:latin typeface="Times New Roman" pitchFamily="18" charset="0"/>
              <a:cs typeface="Times New Roman" pitchFamily="18" charset="0"/>
            </a:endParaRP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b="1" i="1" u="sng" dirty="0" smtClean="0">
                <a:solidFill>
                  <a:srgbClr val="FF0000"/>
                </a:solidFill>
                <a:latin typeface="Times New Roman" pitchFamily="18" charset="0"/>
              </a:rPr>
              <a: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CD</a:t>
            </a:r>
            <a:endParaRPr lang="en-US" sz="2400" dirty="0">
              <a:solidFill>
                <a:srgbClr val="0000FF"/>
              </a:solidFill>
              <a:latin typeface="Times New Roman" pitchFamily="18" charset="0"/>
            </a:endParaRPr>
          </a:p>
        </p:txBody>
      </p:sp>
      <p:sp>
        <p:nvSpPr>
          <p:cNvPr id="181" name="Rectangle 180"/>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2. </a:t>
            </a:r>
            <a:r>
              <a:rPr lang="en-US" sz="2400" b="1" dirty="0" err="1" smtClean="0">
                <a:solidFill>
                  <a:prstClr val="black"/>
                </a:solidFill>
                <a:latin typeface="Times New Roman" pitchFamily="18" charset="0"/>
                <a:ea typeface="Calibri"/>
                <a:cs typeface="Times New Roman" pitchFamily="18" charset="0"/>
              </a:rPr>
              <a:t>Vẽ</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3" name="Rectangle 192"/>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4" name="Rectangle 193"/>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2946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Effect transition="in" filter="fade">
                                      <p:cBhvr>
                                        <p:cTn id="17" dur="500"/>
                                        <p:tgtEl>
                                          <p:spTgt spid="2949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4"/>
                                        </p:tgtEl>
                                      </p:cBhvr>
                                    </p:animEffect>
                                    <p:set>
                                      <p:cBhvr>
                                        <p:cTn id="22" dur="1" fill="hold">
                                          <p:stCondLst>
                                            <p:cond delay="499"/>
                                          </p:stCondLst>
                                        </p:cTn>
                                        <p:tgtEl>
                                          <p:spTgt spid="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49"/>
                                        </p:tgtEl>
                                        <p:attrNameLst>
                                          <p:attrName>style.visibility</p:attrName>
                                        </p:attrNameLst>
                                      </p:cBhvr>
                                      <p:to>
                                        <p:strVal val="visible"/>
                                      </p:to>
                                    </p:set>
                                    <p:animEffect transition="in" filter="fade">
                                      <p:cBhvr>
                                        <p:cTn id="32" dur="500"/>
                                        <p:tgtEl>
                                          <p:spTgt spid="2949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4944"/>
                                        </p:tgtEl>
                                        <p:attrNameLst>
                                          <p:attrName>style.visibility</p:attrName>
                                        </p:attrNameLst>
                                      </p:cBhvr>
                                      <p:to>
                                        <p:strVal val="visible"/>
                                      </p:to>
                                    </p:set>
                                    <p:animEffect transition="in" filter="fade">
                                      <p:cBhvr>
                                        <p:cTn id="37" dur="500"/>
                                        <p:tgtEl>
                                          <p:spTgt spid="2949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4948"/>
                                        </p:tgtEl>
                                        <p:attrNameLst>
                                          <p:attrName>style.visibility</p:attrName>
                                        </p:attrNameLst>
                                      </p:cBhvr>
                                      <p:to>
                                        <p:strVal val="visible"/>
                                      </p:to>
                                    </p:set>
                                    <p:animEffect transition="in" filter="fade">
                                      <p:cBhvr>
                                        <p:cTn id="42" dur="500"/>
                                        <p:tgtEl>
                                          <p:spTgt spid="2949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6"/>
                                        </p:tgtEl>
                                        <p:attrNameLst>
                                          <p:attrName>style.visibility</p:attrName>
                                        </p:attrNameLst>
                                      </p:cBhvr>
                                      <p:to>
                                        <p:strVal val="visible"/>
                                      </p:to>
                                    </p:set>
                                    <p:animEffect transition="in" filter="fade">
                                      <p:cBhvr>
                                        <p:cTn id="47" dur="500"/>
                                        <p:tgtEl>
                                          <p:spTgt spid="2949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61"/>
                                        </p:tgtEl>
                                        <p:attrNameLst>
                                          <p:attrName>style.visibility</p:attrName>
                                        </p:attrNameLst>
                                      </p:cBhvr>
                                      <p:to>
                                        <p:strVal val="visible"/>
                                      </p:to>
                                    </p:set>
                                    <p:animEffect transition="in" filter="fade">
                                      <p:cBhvr>
                                        <p:cTn id="52" dur="500"/>
                                        <p:tgtEl>
                                          <p:spTgt spid="29496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58385 0.04421 L -0.29306 0.04838 L -0.58385 0.04421 Z " pathEditMode="relative" ptsTypes="AAA">
                                      <p:cBhvr>
                                        <p:cTn id="56" dur="2000" fill="hold"/>
                                        <p:tgtEl>
                                          <p:spTgt spid="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4915"/>
                                        </p:tgtEl>
                                        <p:attrNameLst>
                                          <p:attrName>style.visibility</p:attrName>
                                        </p:attrNameLst>
                                      </p:cBhvr>
                                      <p:to>
                                        <p:strVal val="visible"/>
                                      </p:to>
                                    </p:set>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4953"/>
                                        </p:tgtEl>
                                        <p:attrNameLst>
                                          <p:attrName>style.visibility</p:attrName>
                                        </p:attrNameLst>
                                      </p:cBhvr>
                                      <p:to>
                                        <p:strVal val="visible"/>
                                      </p:to>
                                    </p:set>
                                    <p:animEffect transition="in" filter="fade">
                                      <p:cBhvr>
                                        <p:cTn id="66" dur="500"/>
                                        <p:tgtEl>
                                          <p:spTgt spid="2949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47"/>
                                        </p:tgtEl>
                                        <p:attrNameLst>
                                          <p:attrName>style.visibility</p:attrName>
                                        </p:attrNameLst>
                                      </p:cBhvr>
                                      <p:to>
                                        <p:strVal val="visible"/>
                                      </p:to>
                                    </p:set>
                                    <p:animEffect transition="in" filter="fade">
                                      <p:cBhvr>
                                        <p:cTn id="71" dur="500"/>
                                        <p:tgtEl>
                                          <p:spTgt spid="2949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43"/>
                                        </p:tgtEl>
                                        <p:attrNameLst>
                                          <p:attrName>style.visibility</p:attrName>
                                        </p:attrNameLst>
                                      </p:cBhvr>
                                      <p:to>
                                        <p:strVal val="visible"/>
                                      </p:to>
                                    </p:set>
                                    <p:animEffect transition="in" filter="fade">
                                      <p:cBhvr>
                                        <p:cTn id="76" dur="500"/>
                                        <p:tgtEl>
                                          <p:spTgt spid="2949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2"/>
                                        </p:tgtEl>
                                        <p:attrNameLst>
                                          <p:attrName>style.visibility</p:attrName>
                                        </p:attrNameLst>
                                      </p:cBhvr>
                                      <p:to>
                                        <p:strVal val="visible"/>
                                      </p:to>
                                    </p:set>
                                    <p:animEffect transition="in" filter="fade">
                                      <p:cBhvr>
                                        <p:cTn id="86" dur="500"/>
                                        <p:tgtEl>
                                          <p:spTgt spid="1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4962"/>
                                        </p:tgtEl>
                                        <p:attrNameLst>
                                          <p:attrName>style.visibility</p:attrName>
                                        </p:attrNameLst>
                                      </p:cBhvr>
                                      <p:to>
                                        <p:strVal val="visible"/>
                                      </p:to>
                                    </p:set>
                                    <p:animEffect transition="in" filter="fade">
                                      <p:cBhvr>
                                        <p:cTn id="91" dur="500"/>
                                        <p:tgtEl>
                                          <p:spTgt spid="294962"/>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1.02257 -0.04051 L 0.73178 -0.03842 L 1.02257 -0.04051 Z " pathEditMode="relative" ptsTypes="AAA">
                                      <p:cBhvr>
                                        <p:cTn id="95" dur="2000" fill="hold"/>
                                        <p:tgtEl>
                                          <p:spTgt spid="18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83"/>
                                        </p:tgtEl>
                                      </p:cBhvr>
                                    </p:animEffect>
                                    <p:set>
                                      <p:cBhvr>
                                        <p:cTn id="100" dur="1" fill="hold">
                                          <p:stCondLst>
                                            <p:cond delay="499"/>
                                          </p:stCondLst>
                                        </p:cTn>
                                        <p:tgtEl>
                                          <p:spTgt spid="18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94917"/>
                                        </p:tgtEl>
                                        <p:attrNameLst>
                                          <p:attrName>style.visibility</p:attrName>
                                        </p:attrNameLst>
                                      </p:cBhvr>
                                      <p:to>
                                        <p:strVal val="visible"/>
                                      </p:to>
                                    </p:set>
                                    <p:animEffect transition="in" filter="fade">
                                      <p:cBhvr>
                                        <p:cTn id="105" dur="500"/>
                                        <p:tgtEl>
                                          <p:spTgt spid="29491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94950"/>
                                        </p:tgtEl>
                                        <p:attrNameLst>
                                          <p:attrName>style.visibility</p:attrName>
                                        </p:attrNameLst>
                                      </p:cBhvr>
                                      <p:to>
                                        <p:strVal val="visible"/>
                                      </p:to>
                                    </p:set>
                                    <p:anim calcmode="lin" valueType="num">
                                      <p:cBhvr additive="base">
                                        <p:cTn id="110" dur="500" fill="hold"/>
                                        <p:tgtEl>
                                          <p:spTgt spid="294950"/>
                                        </p:tgtEl>
                                        <p:attrNameLst>
                                          <p:attrName>ppt_x</p:attrName>
                                        </p:attrNameLst>
                                      </p:cBhvr>
                                      <p:tavLst>
                                        <p:tav tm="0">
                                          <p:val>
                                            <p:strVal val="#ppt_x"/>
                                          </p:val>
                                        </p:tav>
                                        <p:tav tm="100000">
                                          <p:val>
                                            <p:strVal val="#ppt_x"/>
                                          </p:val>
                                        </p:tav>
                                      </p:tavLst>
                                    </p:anim>
                                    <p:anim calcmode="lin" valueType="num">
                                      <p:cBhvr additive="base">
                                        <p:cTn id="111"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4945"/>
                                        </p:tgtEl>
                                        <p:attrNameLst>
                                          <p:attrName>style.visibility</p:attrName>
                                        </p:attrNameLst>
                                      </p:cBhvr>
                                      <p:to>
                                        <p:strVal val="visible"/>
                                      </p:to>
                                    </p:set>
                                    <p:animEffect transition="in" filter="fade">
                                      <p:cBhvr>
                                        <p:cTn id="116" dur="500"/>
                                        <p:tgtEl>
                                          <p:spTgt spid="2949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4954"/>
                                        </p:tgtEl>
                                        <p:attrNameLst>
                                          <p:attrName>style.visibility</p:attrName>
                                        </p:attrNameLst>
                                      </p:cBhvr>
                                      <p:to>
                                        <p:strVal val="visible"/>
                                      </p:to>
                                    </p:set>
                                    <p:animEffect transition="in" filter="fade">
                                      <p:cBhvr>
                                        <p:cTn id="126" dur="500"/>
                                        <p:tgtEl>
                                          <p:spTgt spid="29495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92"/>
                                        </p:tgtEl>
                                        <p:attrNameLst>
                                          <p:attrName>style.visibility</p:attrName>
                                        </p:attrNameLst>
                                      </p:cBhvr>
                                      <p:to>
                                        <p:strVal val="visible"/>
                                      </p:to>
                                    </p:set>
                                    <p:animEffect transition="in" filter="fade">
                                      <p:cBhvr>
                                        <p:cTn id="131" dur="500"/>
                                        <p:tgtEl>
                                          <p:spTgt spid="19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I</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smtClean="0">
                <a:solidFill>
                  <a:prstClr val="black"/>
                </a:solidFill>
                <a:latin typeface="Times New Roman" pitchFamily="18" charset="0"/>
              </a:rPr>
              <a:t>G</a:t>
            </a:r>
            <a:endParaRPr lang="en-US" sz="2400" b="1" dirty="0">
              <a:solidFill>
                <a:prstClr val="black"/>
              </a:solidFill>
              <a:latin typeface="Times New Roman" pitchFamily="18" charset="0"/>
            </a:endParaRP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smtClean="0">
                <a:solidFill>
                  <a:prstClr val="black"/>
                </a:solidFill>
                <a:latin typeface="Times New Roman" pitchFamily="18" charset="0"/>
              </a:rPr>
              <a:t>E</a:t>
            </a:r>
            <a:endParaRPr lang="en-US" sz="2400" b="1" dirty="0">
              <a:solidFill>
                <a:prstClr val="black"/>
              </a:solidFill>
              <a:latin typeface="Times New Roman" pitchFamily="18" charset="0"/>
            </a:endParaRP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smtClean="0">
                <a:solidFill>
                  <a:prstClr val="black"/>
                </a:solidFill>
                <a:latin typeface="Times New Roman" pitchFamily="18" charset="0"/>
              </a:rPr>
              <a:t>H</a:t>
            </a:r>
            <a:endParaRPr lang="en-US" sz="2400" b="1" dirty="0">
              <a:solidFill>
                <a:prstClr val="black"/>
              </a:solidFill>
              <a:latin typeface="Times New Roman" pitchFamily="18" charset="0"/>
            </a:endParaRP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EG=7cm</a:t>
            </a:r>
            <a:endParaRPr lang="en-US" sz="2400" dirty="0">
              <a:solidFill>
                <a:srgbClr val="0000FF"/>
              </a:solidFill>
              <a:latin typeface="Times New Roman" pitchFamily="18" charset="0"/>
            </a:endParaRP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Đặt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đỉnh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trùng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với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điểm</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 </a:t>
            </a:r>
            <a:r>
              <a:rPr lang="en-US" sz="2400" dirty="0" err="1" smtClean="0">
                <a:solidFill>
                  <a:srgbClr val="0000FF"/>
                </a:solidFill>
                <a:latin typeface="Times New Roman" pitchFamily="18" charset="0"/>
              </a:rPr>
              <a:t>và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nằm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trên</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EG,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theo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kia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EI= </a:t>
            </a:r>
            <a:r>
              <a:rPr lang="en-US" sz="2400" dirty="0" smtClean="0">
                <a:solidFill>
                  <a:srgbClr val="0000FF"/>
                </a:solidFill>
                <a:latin typeface="Times New Roman" pitchFamily="18" charset="0"/>
              </a:rPr>
              <a:t>7cm</a:t>
            </a:r>
            <a:endParaRPr lang="en-US" sz="2400" dirty="0">
              <a:solidFill>
                <a:srgbClr val="0000FF"/>
              </a:solidFill>
              <a:latin typeface="Times New Roman" pitchFamily="18" charset="0"/>
            </a:endParaRP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a:t>
            </a:r>
            <a:r>
              <a:rPr lang="en-US" sz="2400" b="1" i="1" u="sng" dirty="0" smtClean="0">
                <a:solidFill>
                  <a:srgbClr val="FF0000"/>
                </a:solidFill>
                <a:latin typeface="Times New Roman" pitchFamily="18" charset="0"/>
              </a:rPr>
              <a:t>3:</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Xoay</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rồi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thực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hiện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tương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tự</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như</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bước</a:t>
            </a:r>
            <a:r>
              <a:rPr lang="en-US" sz="2400" dirty="0" smtClean="0">
                <a:solidFill>
                  <a:srgbClr val="0000FF"/>
                </a:solidFill>
                <a:latin typeface="Times New Roman" pitchFamily="18" charset="0"/>
              </a:rPr>
              <a:t> 2 </a:t>
            </a:r>
            <a:r>
              <a:rPr lang="en-US" sz="2400" dirty="0" err="1" smtClean="0">
                <a:solidFill>
                  <a:srgbClr val="0000FF"/>
                </a:solidFill>
                <a:latin typeface="Times New Roman" pitchFamily="18" charset="0"/>
              </a:rPr>
              <a:t>để</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được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GH=7 </a:t>
            </a:r>
            <a:r>
              <a:rPr lang="en-US" sz="2400" dirty="0" smtClean="0">
                <a:solidFill>
                  <a:srgbClr val="0000FF"/>
                </a:solidFill>
                <a:latin typeface="Times New Roman" pitchFamily="18" charset="0"/>
              </a:rPr>
              <a:t>cm</a:t>
            </a:r>
            <a:endParaRPr lang="en-US" sz="2400" dirty="0">
              <a:solidFill>
                <a:srgbClr val="0000FF"/>
              </a:solidFill>
              <a:latin typeface="Times New Roman" pitchFamily="18" charset="0"/>
            </a:endParaRP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75039" y="5029200"/>
            <a:ext cx="4578561" cy="575864"/>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smtClea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smtClea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a:t>
            </a:r>
            <a:r>
              <a:rPr lang="en-US"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cm</a:t>
            </a:r>
            <a:endParaRPr lang="en-US" dirty="0">
              <a:solidFill>
                <a:prstClr val="black"/>
              </a:solidFill>
              <a:latin typeface="Times New Roman" pitchFamily="18" charset="0"/>
              <a:cs typeface="Times New Roman" pitchFamily="18" charset="0"/>
            </a:endParaRP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a:t>
            </a:r>
            <a:r>
              <a:rPr lang="en-US"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cm</a:t>
            </a:r>
            <a:endParaRPr lang="en-US" dirty="0">
              <a:solidFill>
                <a:prstClr val="black"/>
              </a:solidFill>
              <a:latin typeface="Times New Roman" pitchFamily="18" charset="0"/>
              <a:cs typeface="Times New Roman" pitchFamily="18" charset="0"/>
            </a:endParaRP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a:t>
            </a:r>
            <a:r>
              <a:rPr lang="en-US"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cm</a:t>
            </a:r>
            <a:endParaRPr lang="en-US" dirty="0">
              <a:solidFill>
                <a:prstClr val="black"/>
              </a:solidFill>
              <a:latin typeface="Times New Roman" pitchFamily="18" charset="0"/>
              <a:cs typeface="Times New Roman" pitchFamily="18" charset="0"/>
            </a:endParaRP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b="1" i="1" u="sng" dirty="0" smtClean="0">
                <a:solidFill>
                  <a:srgbClr val="FF0000"/>
                </a:solidFill>
                <a:latin typeface="Times New Roman" pitchFamily="18" charset="0"/>
              </a:rPr>
              <a: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HI</a:t>
            </a:r>
            <a:endParaRPr lang="en-US" sz="2400" dirty="0">
              <a:solidFill>
                <a:srgbClr val="0000FF"/>
              </a:solidFill>
              <a:latin typeface="Times New Roman" pitchFamily="18" charset="0"/>
            </a:endParaRPr>
          </a:p>
        </p:txBody>
      </p:sp>
      <p:sp>
        <p:nvSpPr>
          <p:cNvPr id="181" name="Rectangle 180"/>
          <p:cNvSpPr/>
          <p:nvPr/>
        </p:nvSpPr>
        <p:spPr>
          <a:xfrm>
            <a:off x="639502" y="304801"/>
            <a:ext cx="7990584" cy="1200329"/>
          </a:xfrm>
          <a:prstGeom prst="rect">
            <a:avLst/>
          </a:prstGeom>
        </p:spPr>
        <p:txBody>
          <a:bodyPr wrap="square">
            <a:spAutoFit/>
          </a:bodyPr>
          <a:lstStyle/>
          <a:p>
            <a:pPr>
              <a:lnSpc>
                <a:spcPct val="150000"/>
              </a:lnSpc>
              <a:spcBef>
                <a:spcPts val="600"/>
              </a:spcBef>
            </a:pPr>
            <a:r>
              <a:rPr lang="en-US" sz="2400" b="1" i="1" u="sng" dirty="0" err="1" smtClean="0">
                <a:solidFill>
                  <a:srgbClr val="FF0000"/>
                </a:solidFill>
                <a:latin typeface="Times New Roman" pitchFamily="18" charset="0"/>
                <a:ea typeface="Calibri"/>
                <a:cs typeface="Times New Roman" pitchFamily="18" charset="0"/>
              </a:rPr>
              <a:t>Luyện</a:t>
            </a:r>
            <a:r>
              <a:rPr lang="en-US" sz="2400" b="1" i="1" u="sng" dirty="0" smtClean="0">
                <a:solidFill>
                  <a:srgbClr val="FF0000"/>
                </a:solidFill>
                <a:latin typeface="Times New Roman" pitchFamily="18" charset="0"/>
                <a:ea typeface="Calibri"/>
                <a:cs typeface="Times New Roman" pitchFamily="18" charset="0"/>
              </a:rPr>
              <a:t> </a:t>
            </a:r>
            <a:r>
              <a:rPr lang="en-US" sz="2400" b="1" i="1" u="sng" dirty="0" err="1" smtClean="0">
                <a:solidFill>
                  <a:srgbClr val="FF0000"/>
                </a:solidFill>
                <a:latin typeface="Times New Roman" pitchFamily="18" charset="0"/>
                <a:ea typeface="Calibri"/>
                <a:cs typeface="Times New Roman" pitchFamily="18" charset="0"/>
              </a:rPr>
              <a:t>tập</a:t>
            </a:r>
            <a:r>
              <a:rPr lang="en-US" sz="2400" b="1" i="1" u="sng" dirty="0" smtClean="0">
                <a:solidFill>
                  <a:srgbClr val="FF0000"/>
                </a:solidFill>
                <a:latin typeface="Times New Roman" pitchFamily="18" charset="0"/>
                <a:ea typeface="Calibri"/>
                <a:cs typeface="Times New Roman" pitchFamily="18" charset="0"/>
              </a:rPr>
              <a:t> 2</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Dùng</a:t>
            </a:r>
            <a:r>
              <a:rPr lang="en-US" sz="2400" b="1" i="1" dirty="0" smtClean="0">
                <a:solidFill>
                  <a:srgbClr val="FF0000"/>
                </a:solidFill>
                <a:latin typeface="Times New Roman" pitchFamily="18" charset="0"/>
                <a:ea typeface="Calibri"/>
                <a:cs typeface="Times New Roman" pitchFamily="18" charset="0"/>
              </a:rPr>
              <a:t> ê </a:t>
            </a:r>
            <a:r>
              <a:rPr lang="en-US" sz="2400" b="1" i="1" dirty="0" err="1" smtClean="0">
                <a:solidFill>
                  <a:srgbClr val="FF0000"/>
                </a:solidFill>
                <a:latin typeface="Times New Roman" pitchFamily="18" charset="0"/>
                <a:ea typeface="Calibri"/>
                <a:cs typeface="Times New Roman" pitchFamily="18" charset="0"/>
              </a:rPr>
              <a:t>ke</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vẽ</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hình</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vuông</a:t>
            </a:r>
            <a:r>
              <a:rPr lang="en-US" sz="2400" b="1" i="1" dirty="0" smtClean="0">
                <a:solidFill>
                  <a:srgbClr val="FF0000"/>
                </a:solidFill>
                <a:latin typeface="Times New Roman" pitchFamily="18" charset="0"/>
                <a:ea typeface="Calibri"/>
                <a:cs typeface="Times New Roman" pitchFamily="18" charset="0"/>
              </a:rPr>
              <a:t> EGHI </a:t>
            </a:r>
            <a:r>
              <a:rPr lang="en-US" sz="2400" b="1" i="1" dirty="0" err="1" smtClean="0">
                <a:solidFill>
                  <a:srgbClr val="FF0000"/>
                </a:solidFill>
                <a:latin typeface="Times New Roman" pitchFamily="18" charset="0"/>
                <a:ea typeface="Calibri"/>
                <a:cs typeface="Times New Roman" pitchFamily="18" charset="0"/>
              </a:rPr>
              <a:t>có</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độ</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dài</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cạnh</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bằng</a:t>
            </a:r>
            <a:r>
              <a:rPr lang="en-US" sz="2400" b="1" i="1" dirty="0" smtClean="0">
                <a:solidFill>
                  <a:srgbClr val="FF0000"/>
                </a:solidFill>
                <a:latin typeface="Times New Roman" pitchFamily="18" charset="0"/>
                <a:ea typeface="Calibri"/>
                <a:cs typeface="Times New Roman" pitchFamily="18" charset="0"/>
              </a:rPr>
              <a:t> 6cm</a:t>
            </a:r>
            <a:endParaRPr lang="en-US" sz="2400" b="1" i="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96280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4961"/>
                                        </p:tgtEl>
                                        <p:attrNameLst>
                                          <p:attrName>style.visibility</p:attrName>
                                        </p:attrNameLst>
                                      </p:cBhvr>
                                      <p:to>
                                        <p:strVal val="visible"/>
                                      </p:to>
                                    </p:set>
                                    <p:animEffect transition="in" filter="fade">
                                      <p:cBhvr>
                                        <p:cTn id="12" dur="500"/>
                                        <p:tgtEl>
                                          <p:spTgt spid="294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62"/>
                                        </p:tgtEl>
                                        <p:attrNameLst>
                                          <p:attrName>style.visibility</p:attrName>
                                        </p:attrNameLst>
                                      </p:cBhvr>
                                      <p:to>
                                        <p:strVal val="visible"/>
                                      </p:to>
                                    </p:set>
                                    <p:animEffect transition="in" filter="fade">
                                      <p:cBhvr>
                                        <p:cTn id="17" dur="500"/>
                                        <p:tgtEl>
                                          <p:spTgt spid="294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16"/>
                                        </p:tgtEl>
                                        <p:attrNameLst>
                                          <p:attrName>style.visibility</p:attrName>
                                        </p:attrNameLst>
                                      </p:cBhvr>
                                      <p:to>
                                        <p:strVal val="visible"/>
                                      </p:to>
                                    </p:set>
                                    <p:animEffect transition="in" filter="fade">
                                      <p:cBhvr>
                                        <p:cTn id="32" dur="500"/>
                                        <p:tgtEl>
                                          <p:spTgt spid="2949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9"/>
                                        </p:tgtEl>
                                        <p:attrNameLst>
                                          <p:attrName>style.visibility</p:attrName>
                                        </p:attrNameLst>
                                      </p:cBhvr>
                                      <p:to>
                                        <p:strVal val="visible"/>
                                      </p:to>
                                    </p:set>
                                    <p:animEffect transition="in" filter="fade">
                                      <p:cBhvr>
                                        <p:cTn id="47" dur="500"/>
                                        <p:tgtEl>
                                          <p:spTgt spid="2949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44"/>
                                        </p:tgtEl>
                                        <p:attrNameLst>
                                          <p:attrName>style.visibility</p:attrName>
                                        </p:attrNameLst>
                                      </p:cBhvr>
                                      <p:to>
                                        <p:strVal val="visible"/>
                                      </p:to>
                                    </p:set>
                                    <p:animEffect transition="in" filter="fade">
                                      <p:cBhvr>
                                        <p:cTn id="52" dur="500"/>
                                        <p:tgtEl>
                                          <p:spTgt spid="2949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4948"/>
                                        </p:tgtEl>
                                        <p:attrNameLst>
                                          <p:attrName>style.visibility</p:attrName>
                                        </p:attrNameLst>
                                      </p:cBhvr>
                                      <p:to>
                                        <p:strVal val="visible"/>
                                      </p:to>
                                    </p:set>
                                    <p:animEffect transition="in" filter="fade">
                                      <p:cBhvr>
                                        <p:cTn id="57" dur="500"/>
                                        <p:tgtEl>
                                          <p:spTgt spid="2949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4946"/>
                                        </p:tgtEl>
                                        <p:attrNameLst>
                                          <p:attrName>style.visibility</p:attrName>
                                        </p:attrNameLst>
                                      </p:cBhvr>
                                      <p:to>
                                        <p:strVal val="visible"/>
                                      </p:to>
                                    </p:set>
                                    <p:animEffect transition="in" filter="fade">
                                      <p:cBhvr>
                                        <p:cTn id="62" dur="500"/>
                                        <p:tgtEl>
                                          <p:spTgt spid="294946"/>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58385 0.04421 L -0.29306 0.04838 L -0.58385 0.04421 Z " pathEditMode="relative" ptsTypes="AAA">
                                      <p:cBhvr>
                                        <p:cTn id="66" dur="2000" fill="hold"/>
                                        <p:tgtEl>
                                          <p:spTgt spid="9"/>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15"/>
                                        </p:tgtEl>
                                        <p:attrNameLst>
                                          <p:attrName>style.visibility</p:attrName>
                                        </p:attrNameLst>
                                      </p:cBhvr>
                                      <p:to>
                                        <p:strVal val="visible"/>
                                      </p:to>
                                    </p:set>
                                    <p:animEffect transition="in" filter="fade">
                                      <p:cBhvr>
                                        <p:cTn id="71" dur="500"/>
                                        <p:tgtEl>
                                          <p:spTgt spid="2949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53"/>
                                        </p:tgtEl>
                                        <p:attrNameLst>
                                          <p:attrName>style.visibility</p:attrName>
                                        </p:attrNameLst>
                                      </p:cBhvr>
                                      <p:to>
                                        <p:strVal val="visible"/>
                                      </p:to>
                                    </p:set>
                                    <p:animEffect transition="in" filter="fade">
                                      <p:cBhvr>
                                        <p:cTn id="76" dur="500"/>
                                        <p:tgtEl>
                                          <p:spTgt spid="2949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4947"/>
                                        </p:tgtEl>
                                        <p:attrNameLst>
                                          <p:attrName>style.visibility</p:attrName>
                                        </p:attrNameLst>
                                      </p:cBhvr>
                                      <p:to>
                                        <p:strVal val="visible"/>
                                      </p:to>
                                    </p:set>
                                    <p:animEffect transition="in" filter="fade">
                                      <p:cBhvr>
                                        <p:cTn id="81" dur="500"/>
                                        <p:tgtEl>
                                          <p:spTgt spid="2949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4943"/>
                                        </p:tgtEl>
                                        <p:attrNameLst>
                                          <p:attrName>style.visibility</p:attrName>
                                        </p:attrNameLst>
                                      </p:cBhvr>
                                      <p:to>
                                        <p:strVal val="visible"/>
                                      </p:to>
                                    </p:set>
                                    <p:animEffect transition="in" filter="fade">
                                      <p:cBhvr>
                                        <p:cTn id="86" dur="500"/>
                                        <p:tgtEl>
                                          <p:spTgt spid="2949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2"/>
                                        </p:tgtEl>
                                        <p:attrNameLst>
                                          <p:attrName>style.visibility</p:attrName>
                                        </p:attrNameLst>
                                      </p:cBhvr>
                                      <p:to>
                                        <p:strVal val="visible"/>
                                      </p:to>
                                    </p:set>
                                    <p:animEffect transition="in" filter="fade">
                                      <p:cBhvr>
                                        <p:cTn id="96" dur="500"/>
                                        <p:tgtEl>
                                          <p:spTgt spid="182"/>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02257 -0.04051 L 0.73178 -0.03842 L 1.02257 -0.04051 Z " pathEditMode="relative" ptsTypes="AAA">
                                      <p:cBhvr>
                                        <p:cTn id="100" dur="2000" fill="hold"/>
                                        <p:tgtEl>
                                          <p:spTgt spid="183"/>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83"/>
                                        </p:tgtEl>
                                      </p:cBhvr>
                                    </p:animEffect>
                                    <p:set>
                                      <p:cBhvr>
                                        <p:cTn id="105" dur="1" fill="hold">
                                          <p:stCondLst>
                                            <p:cond delay="499"/>
                                          </p:stCondLst>
                                        </p:cTn>
                                        <p:tgtEl>
                                          <p:spTgt spid="18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4917"/>
                                        </p:tgtEl>
                                        <p:attrNameLst>
                                          <p:attrName>style.visibility</p:attrName>
                                        </p:attrNameLst>
                                      </p:cBhvr>
                                      <p:to>
                                        <p:strVal val="visible"/>
                                      </p:to>
                                    </p:set>
                                    <p:animEffect transition="in" filter="fade">
                                      <p:cBhvr>
                                        <p:cTn id="110" dur="500"/>
                                        <p:tgtEl>
                                          <p:spTgt spid="2949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4950"/>
                                        </p:tgtEl>
                                        <p:attrNameLst>
                                          <p:attrName>style.visibility</p:attrName>
                                        </p:attrNameLst>
                                      </p:cBhvr>
                                      <p:to>
                                        <p:strVal val="visible"/>
                                      </p:to>
                                    </p:set>
                                    <p:anim calcmode="lin" valueType="num">
                                      <p:cBhvr additive="base">
                                        <p:cTn id="115" dur="500" fill="hold"/>
                                        <p:tgtEl>
                                          <p:spTgt spid="294950"/>
                                        </p:tgtEl>
                                        <p:attrNameLst>
                                          <p:attrName>ppt_x</p:attrName>
                                        </p:attrNameLst>
                                      </p:cBhvr>
                                      <p:tavLst>
                                        <p:tav tm="0">
                                          <p:val>
                                            <p:strVal val="#ppt_x"/>
                                          </p:val>
                                        </p:tav>
                                        <p:tav tm="100000">
                                          <p:val>
                                            <p:strVal val="#ppt_x"/>
                                          </p:val>
                                        </p:tav>
                                      </p:tavLst>
                                    </p:anim>
                                    <p:anim calcmode="lin" valueType="num">
                                      <p:cBhvr additive="base">
                                        <p:cTn id="116"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4945"/>
                                        </p:tgtEl>
                                        <p:attrNameLst>
                                          <p:attrName>style.visibility</p:attrName>
                                        </p:attrNameLst>
                                      </p:cBhvr>
                                      <p:to>
                                        <p:strVal val="visible"/>
                                      </p:to>
                                    </p:set>
                                    <p:animEffect transition="in" filter="fade">
                                      <p:cBhvr>
                                        <p:cTn id="121" dur="500"/>
                                        <p:tgtEl>
                                          <p:spTgt spid="2949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94954"/>
                                        </p:tgtEl>
                                        <p:attrNameLst>
                                          <p:attrName>style.visibility</p:attrName>
                                        </p:attrNameLst>
                                      </p:cBhvr>
                                      <p:to>
                                        <p:strVal val="visible"/>
                                      </p:to>
                                    </p:set>
                                    <p:animEffect transition="in" filter="fade">
                                      <p:cBhvr>
                                        <p:cTn id="131" dur="500"/>
                                        <p:tgtEl>
                                          <p:spTgt spid="294954"/>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9" name="Rectangle 8"/>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2. </a:t>
            </a:r>
            <a:r>
              <a:rPr lang="en-US" sz="2400" b="1" dirty="0" err="1" smtClean="0">
                <a:solidFill>
                  <a:prstClr val="black"/>
                </a:solidFill>
                <a:latin typeface="Times New Roman" pitchFamily="18" charset="0"/>
                <a:ea typeface="Calibri"/>
                <a:cs typeface="Times New Roman" pitchFamily="18" charset="0"/>
              </a:rPr>
              <a:t>Vẽ</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0" name="Rectangle 9"/>
          <p:cNvSpPr/>
          <p:nvPr/>
        </p:nvSpPr>
        <p:spPr>
          <a:xfrm>
            <a:off x="228600" y="1639669"/>
            <a:ext cx="54102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3</a:t>
            </a:r>
            <a:r>
              <a:rPr lang="en-US" sz="2400" b="1" dirty="0" smtClean="0">
                <a:solidFill>
                  <a:prstClr val="black"/>
                </a:solidFill>
                <a:latin typeface="Times New Roman" pitchFamily="18" charset="0"/>
                <a:ea typeface="Calibri"/>
                <a:cs typeface="Times New Roman" pitchFamily="18" charset="0"/>
              </a:rPr>
              <a:t>. Chu vi </a:t>
            </a:r>
            <a:r>
              <a:rPr lang="en-US" sz="2400" b="1" dirty="0" err="1" smtClean="0">
                <a:solidFill>
                  <a:prstClr val="black"/>
                </a:solidFill>
                <a:latin typeface="Times New Roman" pitchFamily="18" charset="0"/>
                <a:ea typeface="Calibri"/>
                <a:cs typeface="Times New Roman" pitchFamily="18" charset="0"/>
              </a:rPr>
              <a:t>và</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diện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tích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của</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1" name="Rectangle 10"/>
          <p:cNvSpPr/>
          <p:nvPr/>
        </p:nvSpPr>
        <p:spPr>
          <a:xfrm>
            <a:off x="762000" y="2514600"/>
            <a:ext cx="8077200" cy="1297791"/>
          </a:xfrm>
          <a:prstGeom prst="rect">
            <a:avLst/>
          </a:prstGeom>
        </p:spPr>
        <p:txBody>
          <a:bodyPr wrap="square">
            <a:spAutoFit/>
          </a:bodyPr>
          <a:lstStyle/>
          <a:p>
            <a:pPr>
              <a:lnSpc>
                <a:spcPct val="150000"/>
              </a:lnSpc>
              <a:spcAft>
                <a:spcPts val="1000"/>
              </a:spcAft>
              <a:tabLst>
                <a:tab pos="1219200" algn="l"/>
              </a:tabLst>
            </a:pPr>
            <a:r>
              <a:rPr lang="en-US" sz="2800" b="1" dirty="0" smtClean="0">
                <a:solidFill>
                  <a:srgbClr val="FF0000"/>
                </a:solidFill>
                <a:latin typeface="Times New Roman"/>
                <a:ea typeface="Calibri"/>
                <a:cs typeface="Times New Roman"/>
              </a:rPr>
              <a:t>- Chu </a:t>
            </a:r>
            <a:r>
              <a:rPr lang="en-US" sz="2800" b="1" dirty="0">
                <a:solidFill>
                  <a:srgbClr val="FF0000"/>
                </a:solidFill>
                <a:latin typeface="Times New Roman"/>
                <a:ea typeface="Calibri"/>
                <a:cs typeface="Times New Roman"/>
              </a:rPr>
              <a:t>vi </a:t>
            </a:r>
            <a:r>
              <a:rPr lang="en-US" sz="2800" b="1" dirty="0" err="1">
                <a:solidFill>
                  <a:srgbClr val="FF0000"/>
                </a:solidFill>
                <a:latin typeface="Times New Roman"/>
                <a:ea typeface="Calibri"/>
                <a:cs typeface="Times New Roman"/>
              </a:rPr>
              <a:t>hình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vuông</a:t>
            </a:r>
            <a:r>
              <a:rPr lang="en-US" sz="2800" dirty="0">
                <a:solidFill>
                  <a:srgbClr val="000000"/>
                </a:solidFill>
                <a:latin typeface="Times New Roman"/>
                <a:ea typeface="Calibri"/>
                <a:cs typeface="Times New Roman"/>
              </a:rPr>
              <a:t>: C = 4a</a:t>
            </a:r>
            <a:endParaRPr lang="en-US" sz="2800" dirty="0">
              <a:ea typeface="Calibri"/>
              <a:cs typeface="Times New Roman"/>
            </a:endParaRPr>
          </a:p>
          <a:p>
            <a:r>
              <a:rPr lang="en-US" sz="2800" b="1" dirty="0">
                <a:solidFill>
                  <a:srgbClr val="FF0000"/>
                </a:solidFill>
                <a:latin typeface="Times New Roman"/>
                <a:ea typeface="Calibri"/>
              </a:rPr>
              <a:t>- </a:t>
            </a:r>
            <a:r>
              <a:rPr lang="en-US" sz="2800" b="1" dirty="0" err="1">
                <a:solidFill>
                  <a:srgbClr val="FF0000"/>
                </a:solidFill>
                <a:latin typeface="Times New Roman"/>
                <a:ea typeface="Calibri"/>
              </a:rPr>
              <a:t>Diện</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tích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của</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hình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vuông</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là</a:t>
            </a:r>
            <a:r>
              <a:rPr lang="en-US" sz="2800" b="1" dirty="0">
                <a:solidFill>
                  <a:srgbClr val="FF0000"/>
                </a:solidFill>
                <a:latin typeface="Times New Roman"/>
                <a:ea typeface="Calibri"/>
              </a:rPr>
              <a:t> </a:t>
            </a:r>
            <a:r>
              <a:rPr lang="en-US" sz="2800" dirty="0">
                <a:solidFill>
                  <a:srgbClr val="000000"/>
                </a:solidFill>
                <a:latin typeface="Times New Roman"/>
                <a:ea typeface="Calibri"/>
              </a:rPr>
              <a:t>: S = </a:t>
            </a:r>
            <a:r>
              <a:rPr lang="en-US" sz="2800" dirty="0" err="1" smtClean="0">
                <a:solidFill>
                  <a:srgbClr val="000000"/>
                </a:solidFill>
                <a:latin typeface="Times New Roman"/>
                <a:ea typeface="Calibri"/>
              </a:rPr>
              <a:t>a.a</a:t>
            </a:r>
            <a:r>
              <a:rPr lang="en-US" sz="2800" dirty="0" smtClean="0">
                <a:solidFill>
                  <a:srgbClr val="000000"/>
                </a:solidFill>
                <a:latin typeface="Times New Roman"/>
                <a:ea typeface="Calibri"/>
              </a:rPr>
              <a:t> </a:t>
            </a:r>
            <a:r>
              <a:rPr lang="en-US" sz="2800" dirty="0">
                <a:solidFill>
                  <a:srgbClr val="000000"/>
                </a:solidFill>
                <a:latin typeface="Times New Roman"/>
                <a:ea typeface="Calibri"/>
              </a:rPr>
              <a:t>= a</a:t>
            </a:r>
            <a:r>
              <a:rPr lang="en-US" sz="2800" baseline="30000" dirty="0">
                <a:solidFill>
                  <a:srgbClr val="000000"/>
                </a:solidFill>
                <a:latin typeface="Times New Roman"/>
                <a:ea typeface="Calibri"/>
              </a:rPr>
              <a:t>2</a:t>
            </a:r>
            <a:endParaRPr lang="en-US" sz="2800" dirty="0"/>
          </a:p>
        </p:txBody>
      </p:sp>
    </p:spTree>
    <p:extLst>
      <p:ext uri="{BB962C8B-B14F-4D97-AF65-F5344CB8AC3E}">
        <p14:creationId xmlns:p14="http://schemas.microsoft.com/office/powerpoint/2010/main" val="13013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1"/>
            <a:ext cx="3429000" cy="646331"/>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III. LỤC GIÁC ĐỀU</a:t>
            </a:r>
            <a:endParaRPr lang="en-US" sz="24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190500" y="914400"/>
            <a:ext cx="6629400" cy="923330"/>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Thực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hành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ghép</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lục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từ</a:t>
            </a:r>
            <a:r>
              <a:rPr lang="en-US" i="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miếng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phẳng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của</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tam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7 – SGK)</a:t>
            </a:r>
            <a:endParaRPr lang="en-US" sz="1400" dirty="0">
              <a:ea typeface="Calibri"/>
              <a:cs typeface="Times New Roman"/>
            </a:endParaRPr>
          </a:p>
        </p:txBody>
      </p:sp>
      <p:sp>
        <p:nvSpPr>
          <p:cNvPr id="9" name="Rectangle 8"/>
          <p:cNvSpPr/>
          <p:nvPr/>
        </p:nvSpPr>
        <p:spPr>
          <a:xfrm>
            <a:off x="265924" y="2057400"/>
            <a:ext cx="1524776" cy="369332"/>
          </a:xfrm>
          <a:prstGeom prst="rect">
            <a:avLst/>
          </a:prstGeom>
        </p:spPr>
        <p:txBody>
          <a:bodyPr wrap="none">
            <a:spAutoFit/>
          </a:bodyPr>
          <a:lstStyle/>
          <a:p>
            <a:r>
              <a:rPr lang="en-US" b="1" dirty="0" err="1">
                <a:solidFill>
                  <a:srgbClr val="000000"/>
                </a:solidFill>
                <a:latin typeface="Times New Roman"/>
                <a:ea typeface="Calibri"/>
              </a:rPr>
              <a:t>Hoạt</a:t>
            </a:r>
            <a:r>
              <a:rPr lang="en-US" b="1" dirty="0">
                <a:solidFill>
                  <a:srgbClr val="000000"/>
                </a:solidFill>
                <a:latin typeface="Times New Roman"/>
                <a:ea typeface="Calibri"/>
              </a:rPr>
              <a:t> </a:t>
            </a:r>
            <a:r>
              <a:rPr lang="en-US" b="1" dirty="0" err="1">
                <a:solidFill>
                  <a:srgbClr val="000000"/>
                </a:solidFill>
                <a:latin typeface="Times New Roman"/>
                <a:ea typeface="Calibri"/>
              </a:rPr>
              <a:t>động</a:t>
            </a:r>
            <a:r>
              <a:rPr lang="en-US" b="1" dirty="0">
                <a:solidFill>
                  <a:srgbClr val="000000"/>
                </a:solidFill>
                <a:latin typeface="Times New Roman"/>
                <a:ea typeface="Calibri"/>
              </a:rPr>
              <a:t> 7: </a:t>
            </a:r>
            <a:endParaRPr lang="en-US" dirty="0"/>
          </a:p>
        </p:txBody>
      </p:sp>
      <p:sp>
        <p:nvSpPr>
          <p:cNvPr id="10" name="Rectangle 9"/>
          <p:cNvSpPr/>
          <p:nvPr/>
        </p:nvSpPr>
        <p:spPr>
          <a:xfrm>
            <a:off x="337603" y="2450158"/>
            <a:ext cx="3954993" cy="507831"/>
          </a:xfrm>
          <a:prstGeom prst="rect">
            <a:avLst/>
          </a:prstGeom>
        </p:spPr>
        <p:txBody>
          <a:bodyPr wrap="none">
            <a:spAutoFit/>
          </a:bodyPr>
          <a:lstStyle/>
          <a:p>
            <a:pPr>
              <a:lnSpc>
                <a:spcPct val="150000"/>
              </a:lnSpc>
              <a:spcBef>
                <a:spcPts val="600"/>
              </a:spcBef>
              <a:spcAft>
                <a:spcPts val="600"/>
              </a:spcAft>
            </a:pPr>
            <a:r>
              <a:rPr lang="en-US" b="1" i="1" u="sng" dirty="0">
                <a:solidFill>
                  <a:srgbClr val="FF0000"/>
                </a:solidFill>
                <a:latin typeface="Times New Roman"/>
                <a:ea typeface="Calibri"/>
                <a:cs typeface="Times New Roman"/>
              </a:rPr>
              <a:t>*</a:t>
            </a:r>
            <a:r>
              <a:rPr lang="en-US" b="1" i="1" u="sng" dirty="0" err="1">
                <a:solidFill>
                  <a:srgbClr val="FF0000"/>
                </a:solidFill>
                <a:latin typeface="Times New Roman"/>
                <a:ea typeface="Calibri"/>
                <a:cs typeface="Times New Roman"/>
              </a:rPr>
              <a:t>Nhận</a:t>
            </a:r>
            <a:r>
              <a:rPr lang="en-US" b="1" i="1" u="sng" dirty="0">
                <a:solidFill>
                  <a:srgbClr val="FF0000"/>
                </a:solidFill>
                <a:latin typeface="Times New Roman"/>
                <a:ea typeface="Calibri"/>
                <a:cs typeface="Times New Roman"/>
              </a:rPr>
              <a:t> </a:t>
            </a:r>
            <a:r>
              <a:rPr lang="en-US" b="1" i="1" u="sng" dirty="0" err="1">
                <a:solidFill>
                  <a:srgbClr val="FF0000"/>
                </a:solidFill>
                <a:latin typeface="Times New Roman"/>
                <a:ea typeface="Calibri"/>
                <a:cs typeface="Times New Roman"/>
              </a:rPr>
              <a:t>xét</a:t>
            </a:r>
            <a:r>
              <a:rPr lang="en-US" b="1" i="1" u="sng" dirty="0">
                <a:solidFill>
                  <a:srgbClr val="FF0000"/>
                </a:solidFill>
                <a:latin typeface="Times New Roman"/>
                <a:ea typeface="Calibri"/>
                <a:cs typeface="Times New Roman"/>
              </a:rPr>
              <a:t>:</a:t>
            </a:r>
            <a:r>
              <a:rPr lang="en-US" b="1" dirty="0">
                <a:solidFill>
                  <a:srgbClr val="FF0000"/>
                </a:solidFill>
                <a:latin typeface="Times New Roman"/>
                <a:ea typeface="Calibri"/>
                <a:cs typeface="Times New Roman"/>
              </a:rPr>
              <a:t> </a:t>
            </a:r>
            <a:r>
              <a:rPr lang="en-US" b="1" dirty="0" err="1">
                <a:solidFill>
                  <a:srgbClr val="000000"/>
                </a:solidFill>
                <a:latin typeface="Times New Roman"/>
                <a:ea typeface="Calibri"/>
                <a:cs typeface="Times New Roman"/>
              </a:rPr>
              <a:t>Lục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giác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đều</a:t>
            </a:r>
            <a:r>
              <a:rPr lang="en-US" b="1" dirty="0">
                <a:solidFill>
                  <a:srgbClr val="000000"/>
                </a:solidFill>
                <a:latin typeface="Times New Roman"/>
                <a:ea typeface="Calibri"/>
                <a:cs typeface="Times New Roman"/>
              </a:rPr>
              <a:t> ABCDEG </a:t>
            </a:r>
            <a:r>
              <a:rPr lang="en-US" b="1" dirty="0" err="1">
                <a:solidFill>
                  <a:srgbClr val="000000"/>
                </a:solidFill>
                <a:latin typeface="Times New Roman"/>
                <a:ea typeface="Calibri"/>
                <a:cs typeface="Times New Roman"/>
              </a:rPr>
              <a:t>có</a:t>
            </a:r>
            <a:r>
              <a:rPr lang="en-US" b="1" dirty="0">
                <a:solidFill>
                  <a:srgbClr val="000000"/>
                </a:solidFill>
                <a:latin typeface="Times New Roman"/>
                <a:ea typeface="Calibri"/>
                <a:cs typeface="Times New Roman"/>
              </a:rPr>
              <a:t>:</a:t>
            </a:r>
            <a:endParaRPr lang="en-US" sz="1400" dirty="0">
              <a:ea typeface="Calibri"/>
              <a:cs typeface="Times New Roman"/>
            </a:endParaRPr>
          </a:p>
        </p:txBody>
      </p:sp>
      <p:pic>
        <p:nvPicPr>
          <p:cNvPr id="3074" name="Picture 2" descr="Hãy ghép sáu miếng phẳng hình tam giác đều có cạnh bằng nhau để tạo thành  hình lục gi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5566"/>
            <a:ext cx="1666875" cy="15811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Giải câu 1 trang 96 Cánh Diều Toán 6 tập 1 | [Cánh diều] Toán 6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Giải câu 1 trang 96 Cánh Diều Toán 6 tập 1 | [Cánh diều] Toán 6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Giải câu 1 trang 96 Cánh Diều Toán 6 tập 1 | [Cánh diều] Toán 6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26732"/>
            <a:ext cx="3429000" cy="29064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4472" y="3048000"/>
            <a:ext cx="4513800"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Sáu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cạnh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AB = BC = CD = EG;</a:t>
            </a:r>
            <a:endParaRPr lang="en-US" sz="1400" dirty="0">
              <a:ea typeface="Calibri"/>
              <a:cs typeface="Times New Roman"/>
            </a:endParaRPr>
          </a:p>
        </p:txBody>
      </p:sp>
      <p:sp>
        <p:nvSpPr>
          <p:cNvPr id="14" name="Rectangle 13"/>
          <p:cNvSpPr/>
          <p:nvPr/>
        </p:nvSpPr>
        <p:spPr>
          <a:xfrm>
            <a:off x="407625" y="3584663"/>
            <a:ext cx="4402167"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cắt</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tại</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điểm</a:t>
            </a:r>
            <a:r>
              <a:rPr lang="en-US" b="1" i="1" dirty="0">
                <a:solidFill>
                  <a:srgbClr val="000000"/>
                </a:solidFill>
                <a:latin typeface="Times New Roman"/>
                <a:ea typeface="Calibri"/>
                <a:cs typeface="Times New Roman"/>
              </a:rPr>
              <a:t> O;</a:t>
            </a:r>
            <a:endParaRPr lang="en-US" sz="1400" dirty="0">
              <a:ea typeface="Calibri"/>
              <a:cs typeface="Times New Roman"/>
            </a:endParaRPr>
          </a:p>
        </p:txBody>
      </p:sp>
      <p:sp>
        <p:nvSpPr>
          <p:cNvPr id="15" name="Rectangle 14"/>
          <p:cNvSpPr/>
          <p:nvPr/>
        </p:nvSpPr>
        <p:spPr>
          <a:xfrm>
            <a:off x="407624" y="4188594"/>
            <a:ext cx="5459776" cy="507831"/>
          </a:xfrm>
          <a:prstGeom prst="rect">
            <a:avLst/>
          </a:prstGeom>
        </p:spPr>
        <p:txBody>
          <a:bodyPr wrap="squar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AD = BE = CG;</a:t>
            </a:r>
            <a:endParaRPr lang="en-US" sz="1400" dirty="0">
              <a:ea typeface="Calibri"/>
              <a:cs typeface="Times New Roman"/>
            </a:endParaRPr>
          </a:p>
        </p:txBody>
      </p:sp>
      <p:sp>
        <p:nvSpPr>
          <p:cNvPr id="16" name="Rectangle 15"/>
          <p:cNvSpPr/>
          <p:nvPr/>
        </p:nvSpPr>
        <p:spPr>
          <a:xfrm>
            <a:off x="460375" y="4936187"/>
            <a:ext cx="4572000" cy="646331"/>
          </a:xfrm>
          <a:prstGeom prst="rect">
            <a:avLst/>
          </a:prstGeom>
        </p:spPr>
        <p:txBody>
          <a:bodyPr>
            <a:spAutoFit/>
          </a:bodyPr>
          <a:lstStyle/>
          <a:p>
            <a:r>
              <a:rPr lang="en-US" b="1" i="1" dirty="0">
                <a:solidFill>
                  <a:srgbClr val="000000"/>
                </a:solidFill>
                <a:latin typeface="Times New Roman"/>
                <a:ea typeface="Calibri"/>
              </a:rPr>
              <a:t>- </a:t>
            </a:r>
            <a:r>
              <a:rPr lang="en-US" b="1" i="1" dirty="0" err="1">
                <a:solidFill>
                  <a:srgbClr val="000000"/>
                </a:solidFill>
                <a:latin typeface="Times New Roman"/>
                <a:ea typeface="Calibri"/>
              </a:rPr>
              <a:t>Sáu</a:t>
            </a:r>
            <a:r>
              <a:rPr lang="en-US" b="1" i="1" dirty="0">
                <a:solidFill>
                  <a:srgbClr val="000000"/>
                </a:solidFill>
                <a:latin typeface="Times New Roman"/>
                <a:ea typeface="Calibri"/>
              </a:rPr>
              <a:t> </a:t>
            </a:r>
            <a:r>
              <a:rPr lang="en-US" b="1" i="1" dirty="0" err="1">
                <a:solidFill>
                  <a:srgbClr val="000000"/>
                </a:solidFill>
                <a:latin typeface="Times New Roman"/>
                <a:ea typeface="Calibri"/>
              </a:rPr>
              <a:t>góc</a:t>
            </a:r>
            <a:r>
              <a:rPr lang="en-US" b="1" i="1" dirty="0">
                <a:solidFill>
                  <a:srgbClr val="000000"/>
                </a:solidFill>
                <a:latin typeface="Times New Roman"/>
                <a:ea typeface="Calibri"/>
              </a:rPr>
              <a:t> ở </a:t>
            </a:r>
            <a:r>
              <a:rPr lang="en-US" b="1" i="1" dirty="0" err="1">
                <a:solidFill>
                  <a:srgbClr val="000000"/>
                </a:solidFill>
                <a:latin typeface="Times New Roman"/>
                <a:ea typeface="Calibri"/>
              </a:rPr>
              <a:t>các</a:t>
            </a:r>
            <a:r>
              <a:rPr lang="en-US" b="1" i="1" dirty="0">
                <a:solidFill>
                  <a:srgbClr val="000000"/>
                </a:solidFill>
                <a:latin typeface="Times New Roman"/>
                <a:ea typeface="Calibri"/>
              </a:rPr>
              <a:t> </a:t>
            </a:r>
            <a:r>
              <a:rPr lang="en-US" b="1" i="1" dirty="0" err="1">
                <a:solidFill>
                  <a:srgbClr val="000000"/>
                </a:solidFill>
                <a:latin typeface="Times New Roman"/>
                <a:ea typeface="Calibri"/>
              </a:rPr>
              <a:t>đỉnh</a:t>
            </a:r>
            <a:r>
              <a:rPr lang="en-US" b="1" i="1" dirty="0">
                <a:solidFill>
                  <a:srgbClr val="000000"/>
                </a:solidFill>
                <a:latin typeface="Times New Roman"/>
                <a:ea typeface="Calibri"/>
              </a:rPr>
              <a:t> A, B, C, D, E, G </a:t>
            </a:r>
            <a:r>
              <a:rPr lang="en-US" b="1" i="1" dirty="0" err="1">
                <a:solidFill>
                  <a:srgbClr val="000000"/>
                </a:solidFill>
                <a:latin typeface="Times New Roman"/>
                <a:ea typeface="Calibri"/>
              </a:rPr>
              <a:t>bằng</a:t>
            </a:r>
            <a:r>
              <a:rPr lang="en-US" b="1" i="1" dirty="0">
                <a:solidFill>
                  <a:srgbClr val="000000"/>
                </a:solidFill>
                <a:latin typeface="Times New Roman"/>
                <a:ea typeface="Calibri"/>
              </a:rPr>
              <a:t> </a:t>
            </a:r>
            <a:r>
              <a:rPr lang="en-US" b="1" i="1" dirty="0" err="1">
                <a:solidFill>
                  <a:srgbClr val="000000"/>
                </a:solidFill>
                <a:latin typeface="Times New Roman"/>
                <a:ea typeface="Calibri"/>
              </a:rPr>
              <a:t>nhau</a:t>
            </a:r>
            <a:r>
              <a:rPr lang="en-US" b="1" i="1" dirty="0">
                <a:solidFill>
                  <a:srgbClr val="000000"/>
                </a:solidFill>
                <a:latin typeface="Times New Roman"/>
                <a:ea typeface="Calibri"/>
              </a:rPr>
              <a:t>.</a:t>
            </a:r>
            <a:endParaRPr lang="en-US" dirty="0"/>
          </a:p>
        </p:txBody>
      </p:sp>
      <p:cxnSp>
        <p:nvCxnSpPr>
          <p:cNvPr id="18" name="Straight Connector 17"/>
          <p:cNvCxnSpPr/>
          <p:nvPr/>
        </p:nvCxnSpPr>
        <p:spPr>
          <a:xfrm>
            <a:off x="7239000" y="2881789"/>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7870610" y="3276599"/>
            <a:ext cx="130390" cy="121206"/>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6553200" y="3215996"/>
            <a:ext cx="152400" cy="1818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477000" y="4067388"/>
            <a:ext cx="152400" cy="2510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28703" y="4454014"/>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897383" y="4113346"/>
            <a:ext cx="103617" cy="1538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6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25" y="2059725"/>
            <a:ext cx="22367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5433" y="156466"/>
            <a:ext cx="1552575" cy="131699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8" y="4102100"/>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520" y="4114800"/>
            <a:ext cx="140176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42" y="190890"/>
            <a:ext cx="23161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69" y="2093063"/>
            <a:ext cx="1895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200" y="4272757"/>
            <a:ext cx="157321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88" y="2078647"/>
            <a:ext cx="1951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838" y="211368"/>
            <a:ext cx="20669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4658" y="6139191"/>
            <a:ext cx="5109142" cy="523220"/>
          </a:xfrm>
          <a:prstGeom prst="rect">
            <a:avLst/>
          </a:prstGeom>
        </p:spPr>
        <p:txBody>
          <a:bodyPr wrap="square">
            <a:spAutoFit/>
          </a:bodyPr>
          <a:lstStyle/>
          <a:p>
            <a:r>
              <a:rPr lang="nl-NL" sz="2800" b="1" dirty="0" smtClean="0">
                <a:latin typeface="Times New Roman"/>
                <a:ea typeface="Calibri"/>
              </a:rPr>
              <a:t>Một số hình ảnh trong thực tế</a:t>
            </a:r>
            <a:endParaRPr lang="en-US" dirty="0"/>
          </a:p>
        </p:txBody>
      </p:sp>
      <p:sp>
        <p:nvSpPr>
          <p:cNvPr id="3" name="Rectangle 2"/>
          <p:cNvSpPr/>
          <p:nvPr/>
        </p:nvSpPr>
        <p:spPr>
          <a:xfrm>
            <a:off x="914400" y="1520426"/>
            <a:ext cx="1281120" cy="369332"/>
          </a:xfrm>
          <a:prstGeom prst="rect">
            <a:avLst/>
          </a:prstGeom>
        </p:spPr>
        <p:txBody>
          <a:bodyPr wrap="none">
            <a:spAutoFit/>
          </a:bodyPr>
          <a:lstStyle/>
          <a:p>
            <a:r>
              <a:rPr lang="nl-NL" b="1" dirty="0">
                <a:solidFill>
                  <a:srgbClr val="FF0000"/>
                </a:solidFill>
                <a:latin typeface="Times New Roman"/>
                <a:ea typeface="Calibri"/>
              </a:rPr>
              <a:t>Khối rubik</a:t>
            </a:r>
            <a:endParaRPr lang="en-US" b="1" dirty="0">
              <a:solidFill>
                <a:srgbClr val="FF0000"/>
              </a:solidFill>
            </a:endParaRPr>
          </a:p>
        </p:txBody>
      </p:sp>
      <p:sp>
        <p:nvSpPr>
          <p:cNvPr id="4" name="Rectangle 3"/>
          <p:cNvSpPr/>
          <p:nvPr/>
        </p:nvSpPr>
        <p:spPr>
          <a:xfrm>
            <a:off x="6969585" y="1589318"/>
            <a:ext cx="1050288" cy="369332"/>
          </a:xfrm>
          <a:prstGeom prst="rect">
            <a:avLst/>
          </a:prstGeom>
        </p:spPr>
        <p:txBody>
          <a:bodyPr wrap="none">
            <a:spAutoFit/>
          </a:bodyPr>
          <a:lstStyle/>
          <a:p>
            <a:r>
              <a:rPr lang="nl-NL" b="1" dirty="0">
                <a:solidFill>
                  <a:srgbClr val="FF0000"/>
                </a:solidFill>
                <a:latin typeface="Times New Roman"/>
                <a:ea typeface="Calibri"/>
              </a:rPr>
              <a:t>Biển báo</a:t>
            </a:r>
            <a:endParaRPr lang="en-US" b="1" dirty="0">
              <a:solidFill>
                <a:srgbClr val="FF0000"/>
              </a:solidFill>
            </a:endParaRPr>
          </a:p>
        </p:txBody>
      </p:sp>
      <p:sp>
        <p:nvSpPr>
          <p:cNvPr id="7" name="Rectangle 6"/>
          <p:cNvSpPr/>
          <p:nvPr/>
        </p:nvSpPr>
        <p:spPr>
          <a:xfrm>
            <a:off x="6988821" y="3601001"/>
            <a:ext cx="1011815" cy="369332"/>
          </a:xfrm>
          <a:prstGeom prst="rect">
            <a:avLst/>
          </a:prstGeom>
        </p:spPr>
        <p:txBody>
          <a:bodyPr wrap="none">
            <a:spAutoFit/>
          </a:bodyPr>
          <a:lstStyle/>
          <a:p>
            <a:r>
              <a:rPr lang="nl-NL" b="1" dirty="0">
                <a:solidFill>
                  <a:srgbClr val="FF0000"/>
                </a:solidFill>
                <a:latin typeface="Times New Roman"/>
                <a:ea typeface="Calibri"/>
              </a:rPr>
              <a:t>Nền nhà</a:t>
            </a:r>
            <a:endParaRPr lang="en-US" b="1" dirty="0">
              <a:solidFill>
                <a:srgbClr val="FF0000"/>
              </a:solidFill>
            </a:endParaRPr>
          </a:p>
        </p:txBody>
      </p:sp>
      <p:sp>
        <p:nvSpPr>
          <p:cNvPr id="11" name="Rectangle 10"/>
          <p:cNvSpPr/>
          <p:nvPr/>
        </p:nvSpPr>
        <p:spPr>
          <a:xfrm>
            <a:off x="4148748" y="1723731"/>
            <a:ext cx="870751" cy="369332"/>
          </a:xfrm>
          <a:prstGeom prst="rect">
            <a:avLst/>
          </a:prstGeom>
        </p:spPr>
        <p:txBody>
          <a:bodyPr wrap="none">
            <a:spAutoFit/>
          </a:bodyPr>
          <a:lstStyle/>
          <a:p>
            <a:r>
              <a:rPr lang="nl-NL" b="1" dirty="0">
                <a:solidFill>
                  <a:srgbClr val="FF0000"/>
                </a:solidFill>
                <a:latin typeface="Times New Roman"/>
                <a:ea typeface="Calibri"/>
              </a:rPr>
              <a:t>Tổ ong</a:t>
            </a:r>
            <a:endParaRPr lang="en-US" b="1" dirty="0">
              <a:solidFill>
                <a:srgbClr val="FF0000"/>
              </a:solidFill>
            </a:endParaRPr>
          </a:p>
        </p:txBody>
      </p:sp>
      <p:sp>
        <p:nvSpPr>
          <p:cNvPr id="13" name="Rectangle 12"/>
          <p:cNvSpPr/>
          <p:nvPr/>
        </p:nvSpPr>
        <p:spPr>
          <a:xfrm>
            <a:off x="5815457" y="5397545"/>
            <a:ext cx="755335" cy="369332"/>
          </a:xfrm>
          <a:prstGeom prst="rect">
            <a:avLst/>
          </a:prstGeom>
        </p:spPr>
        <p:txBody>
          <a:bodyPr wrap="none">
            <a:spAutoFit/>
          </a:bodyPr>
          <a:lstStyle/>
          <a:p>
            <a:r>
              <a:rPr lang="nl-NL" b="1" dirty="0">
                <a:solidFill>
                  <a:srgbClr val="FF0000"/>
                </a:solidFill>
                <a:latin typeface="Times New Roman"/>
                <a:ea typeface="Calibri"/>
              </a:rPr>
              <a:t>Kệ gỗ</a:t>
            </a:r>
            <a:endParaRPr lang="en-US" b="1" dirty="0">
              <a:solidFill>
                <a:srgbClr val="FF0000"/>
              </a:solidFill>
            </a:endParaRPr>
          </a:p>
        </p:txBody>
      </p:sp>
      <p:sp>
        <p:nvSpPr>
          <p:cNvPr id="14" name="Rectangle 13"/>
          <p:cNvSpPr/>
          <p:nvPr/>
        </p:nvSpPr>
        <p:spPr>
          <a:xfrm>
            <a:off x="290714" y="3601001"/>
            <a:ext cx="5867400" cy="646331"/>
          </a:xfrm>
          <a:prstGeom prst="rect">
            <a:avLst/>
          </a:prstGeom>
        </p:spPr>
        <p:txBody>
          <a:bodyPr wrap="square">
            <a:spAutoFit/>
          </a:bodyPr>
          <a:lstStyle/>
          <a:p>
            <a:pPr lvl="0"/>
            <a:r>
              <a:rPr lang="nl-NL" b="1" dirty="0">
                <a:solidFill>
                  <a:srgbClr val="FF0000"/>
                </a:solidFill>
                <a:latin typeface="Times New Roman"/>
                <a:ea typeface="Calibri"/>
              </a:rPr>
              <a:t>Các bức tường ốp bằng gạch có hình tam giác đều, hình lục giác đều, hình vuông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5"/>
                                        </p:tgtEl>
                                        <p:attrNameLst>
                                          <p:attrName>style.visibility</p:attrName>
                                        </p:attrNameLst>
                                      </p:cBhvr>
                                      <p:to>
                                        <p:strVal val="visible"/>
                                      </p:to>
                                    </p:set>
                                    <p:animEffect transition="in" filter="fade">
                                      <p:cBhvr>
                                        <p:cTn id="72" dur="5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24200"/>
            <a:ext cx="7696200" cy="1815882"/>
          </a:xfrm>
          <a:prstGeom prst="rect">
            <a:avLst/>
          </a:prstGeom>
        </p:spPr>
        <p:txBody>
          <a:bodyPr wrap="square">
            <a:spAutoFit/>
          </a:bodyPr>
          <a:lstStyle/>
          <a:p>
            <a:r>
              <a:rPr lang="nl-NL" sz="2800" b="1" dirty="0">
                <a:solidFill>
                  <a:srgbClr val="FF0000"/>
                </a:solidFill>
                <a:latin typeface="Times New Roman"/>
                <a:ea typeface="Calibri"/>
              </a:rPr>
              <a:t>“Hình vuông, hình tam giác đều, hình thoi,.. là các hình phẳng  quen thuộc trong thực tế. Chúng ta sẽ cùng nhau tìm hiểu các đặc điểm cơ bản của các </a:t>
            </a:r>
            <a:r>
              <a:rPr lang="nl-NL" sz="2800" b="1" dirty="0" smtClean="0">
                <a:solidFill>
                  <a:srgbClr val="FF0000"/>
                </a:solidFill>
                <a:latin typeface="Times New Roman"/>
                <a:ea typeface="Calibri"/>
              </a:rPr>
              <a:t>hình đó ” </a:t>
            </a:r>
            <a:endParaRPr lang="en-US" sz="2800" b="1" dirty="0">
              <a:solidFill>
                <a:srgbClr val="FF0000"/>
              </a:solidFill>
            </a:endParaRPr>
          </a:p>
        </p:txBody>
      </p:sp>
      <p:sp>
        <p:nvSpPr>
          <p:cNvPr id="4" name="Rectangle 3"/>
          <p:cNvSpPr/>
          <p:nvPr/>
        </p:nvSpPr>
        <p:spPr>
          <a:xfrm>
            <a:off x="1140941"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a:ea typeface="Times New Roman"/>
                <a:cs typeface="Times New Roman"/>
              </a:rPr>
              <a:t>CHƯƠNG III: HÌNH HỌC TRỰC </a:t>
            </a:r>
            <a:r>
              <a:rPr lang="nl-NL" sz="2800" b="1" dirty="0" smtClean="0">
                <a:solidFill>
                  <a:srgbClr val="FF0000"/>
                </a:solidFill>
                <a:latin typeface="Times New Roman"/>
                <a:ea typeface="Times New Roman"/>
                <a:cs typeface="Times New Roman"/>
              </a:rPr>
              <a:t>QUAN</a:t>
            </a:r>
            <a:endParaRPr lang="en-US" sz="2800" dirty="0">
              <a:solidFill>
                <a:srgbClr val="FF0000"/>
              </a:solidFill>
              <a:ea typeface="Calibri"/>
              <a:cs typeface="Times New Roman"/>
            </a:endParaRPr>
          </a:p>
        </p:txBody>
      </p:sp>
      <p:sp>
        <p:nvSpPr>
          <p:cNvPr id="5" name="Rectangle 4"/>
          <p:cNvSpPr/>
          <p:nvPr/>
        </p:nvSpPr>
        <p:spPr>
          <a:xfrm>
            <a:off x="1752600" y="1219201"/>
            <a:ext cx="6705600" cy="1218090"/>
          </a:xfrm>
          <a:prstGeom prst="rect">
            <a:avLst/>
          </a:prstGeom>
        </p:spPr>
        <p:txBody>
          <a:bodyPr wrap="square">
            <a:spAutoFit/>
          </a:bodyPr>
          <a:lstStyle/>
          <a:p>
            <a:pPr lvl="0" algn="ctr">
              <a:lnSpc>
                <a:spcPct val="150000"/>
              </a:lnSpc>
              <a:spcBef>
                <a:spcPts val="600"/>
              </a:spcBef>
            </a:pPr>
            <a:r>
              <a:rPr lang="nl-NL" sz="2400" b="1" cap="all" dirty="0">
                <a:solidFill>
                  <a:srgbClr val="0000CC"/>
                </a:solidFill>
                <a:latin typeface="Times New Roman"/>
                <a:ea typeface="Times New Roman"/>
                <a:cs typeface="Times New Roman"/>
              </a:rPr>
              <a:t>BÀI 1: TAM GIÁC ĐỀU. HÌNH </a:t>
            </a:r>
            <a:r>
              <a:rPr lang="nl-NL" sz="2400" b="1" cap="all" dirty="0" smtClean="0">
                <a:solidFill>
                  <a:srgbClr val="0000CC"/>
                </a:solidFill>
                <a:latin typeface="Times New Roman"/>
                <a:ea typeface="Times New Roman"/>
                <a:cs typeface="Times New Roman"/>
              </a:rPr>
              <a:t>VUÔNG</a:t>
            </a:r>
          </a:p>
          <a:p>
            <a:pPr lvl="0" algn="ctr">
              <a:lnSpc>
                <a:spcPct val="150000"/>
              </a:lnSpc>
              <a:spcBef>
                <a:spcPts val="600"/>
              </a:spcBef>
            </a:pPr>
            <a:r>
              <a:rPr lang="nl-NL" sz="2400" b="1" cap="all" dirty="0" smtClean="0">
                <a:solidFill>
                  <a:srgbClr val="0000CC"/>
                </a:solidFill>
                <a:latin typeface="Times New Roman"/>
                <a:ea typeface="Times New Roman"/>
                <a:cs typeface="Times New Roman"/>
              </a:rPr>
              <a:t> </a:t>
            </a:r>
            <a:r>
              <a:rPr lang="nl-NL" sz="2400" b="1" cap="all" dirty="0">
                <a:solidFill>
                  <a:srgbClr val="0000CC"/>
                </a:solidFill>
                <a:latin typeface="Times New Roman"/>
                <a:ea typeface="Times New Roman"/>
                <a:cs typeface="Times New Roman"/>
              </a:rPr>
              <a:t>LỤC GIÁC ĐỀU ( 3 TIẾT)</a:t>
            </a:r>
            <a:endParaRPr lang="en-US" sz="2400" dirty="0">
              <a:solidFill>
                <a:srgbClr val="0000CC"/>
              </a:solidFill>
              <a:ea typeface="Calibri"/>
              <a:cs typeface="Times New Roman"/>
            </a:endParaRPr>
          </a:p>
        </p:txBody>
      </p:sp>
      <p:sp>
        <p:nvSpPr>
          <p:cNvPr id="6" name="Rectangle 5"/>
          <p:cNvSpPr/>
          <p:nvPr/>
        </p:nvSpPr>
        <p:spPr>
          <a:xfrm>
            <a:off x="381000" y="2553483"/>
            <a:ext cx="7696200" cy="523220"/>
          </a:xfrm>
          <a:prstGeom prst="rect">
            <a:avLst/>
          </a:prstGeom>
        </p:spPr>
        <p:txBody>
          <a:bodyPr wrap="square">
            <a:spAutoFit/>
          </a:bodyPr>
          <a:lstStyle/>
          <a:p>
            <a:pPr marL="457200" indent="-457200">
              <a:buFont typeface="Arial" pitchFamily="34" charset="0"/>
              <a:buChar char="•"/>
            </a:pPr>
            <a:r>
              <a:rPr lang="nl-NL" sz="2800" b="1" dirty="0" smtClean="0">
                <a:latin typeface="Times New Roman"/>
              </a:rPr>
              <a:t>Tam giác đều, hình vuông, lục giác đều</a:t>
            </a:r>
          </a:p>
        </p:txBody>
      </p:sp>
      <p:sp>
        <p:nvSpPr>
          <p:cNvPr id="7" name="Rectangle 6"/>
          <p:cNvSpPr/>
          <p:nvPr/>
        </p:nvSpPr>
        <p:spPr>
          <a:xfrm>
            <a:off x="377658" y="5715000"/>
            <a:ext cx="4422942"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Đối xứng trong thực tiễn</a:t>
            </a:r>
            <a:endParaRPr lang="en-US" sz="2800" b="1" dirty="0">
              <a:solidFill>
                <a:prstClr val="black"/>
              </a:solidFill>
            </a:endParaRPr>
          </a:p>
        </p:txBody>
      </p:sp>
      <p:sp>
        <p:nvSpPr>
          <p:cNvPr id="8" name="Rectangle 7"/>
          <p:cNvSpPr/>
          <p:nvPr/>
        </p:nvSpPr>
        <p:spPr>
          <a:xfrm>
            <a:off x="381000" y="5181600"/>
            <a:ext cx="3975768"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tâm đối xứng</a:t>
            </a:r>
          </a:p>
        </p:txBody>
      </p:sp>
      <p:sp>
        <p:nvSpPr>
          <p:cNvPr id="9" name="Rectangle 8"/>
          <p:cNvSpPr/>
          <p:nvPr/>
        </p:nvSpPr>
        <p:spPr>
          <a:xfrm>
            <a:off x="381000" y="4625405"/>
            <a:ext cx="4014240"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trục đối xứng</a:t>
            </a:r>
          </a:p>
        </p:txBody>
      </p:sp>
      <p:sp>
        <p:nvSpPr>
          <p:cNvPr id="10" name="Rectangle 9"/>
          <p:cNvSpPr/>
          <p:nvPr/>
        </p:nvSpPr>
        <p:spPr>
          <a:xfrm>
            <a:off x="381000" y="4087945"/>
            <a:ext cx="3023585"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thang cân</a:t>
            </a:r>
          </a:p>
        </p:txBody>
      </p:sp>
      <p:sp>
        <p:nvSpPr>
          <p:cNvPr id="11" name="Rectangle 10"/>
          <p:cNvSpPr/>
          <p:nvPr/>
        </p:nvSpPr>
        <p:spPr>
          <a:xfrm>
            <a:off x="342899" y="3599923"/>
            <a:ext cx="3086101"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bình hành</a:t>
            </a:r>
          </a:p>
        </p:txBody>
      </p:sp>
      <p:sp>
        <p:nvSpPr>
          <p:cNvPr id="12" name="Rectangle 11"/>
          <p:cNvSpPr/>
          <p:nvPr/>
        </p:nvSpPr>
        <p:spPr>
          <a:xfrm>
            <a:off x="381000" y="3076703"/>
            <a:ext cx="4448654"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chữ nhật, hình thoi</a:t>
            </a:r>
          </a:p>
        </p:txBody>
      </p:sp>
    </p:spTree>
    <p:extLst>
      <p:ext uri="{BB962C8B-B14F-4D97-AF65-F5344CB8AC3E}">
        <p14:creationId xmlns:p14="http://schemas.microsoft.com/office/powerpoint/2010/main" val="2918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6"/>
                                        </p:tgtEl>
                                        <p:attrNameLst>
                                          <p:attrName>fillcolor</p:attrName>
                                        </p:attrNameLst>
                                      </p:cBhvr>
                                      <p:to>
                                        <a:srgbClr val="92D050"/>
                                      </p:to>
                                    </p:animClr>
                                    <p:set>
                                      <p:cBhvr>
                                        <p:cTn id="87" dur="2000" fill="hold"/>
                                        <p:tgtEl>
                                          <p:spTgt spid="6"/>
                                        </p:tgtEl>
                                        <p:attrNameLst>
                                          <p:attrName>fill.type</p:attrName>
                                        </p:attrNameLst>
                                      </p:cBhvr>
                                      <p:to>
                                        <p:strVal val="solid"/>
                                      </p:to>
                                    </p:set>
                                    <p:set>
                                      <p:cBhvr>
                                        <p:cTn id="88" dur="20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pitchFamily="18" charset="0"/>
                <a:ea typeface="Times New Roman"/>
                <a:cs typeface="Times New Roman" pitchFamily="18" charset="0"/>
              </a:rPr>
              <a:t>CHƯƠNG III: HÌNH HỌC TRỰC </a:t>
            </a:r>
            <a:r>
              <a:rPr lang="nl-NL" sz="2800" b="1" dirty="0" smtClean="0">
                <a:solidFill>
                  <a:srgbClr val="FF0000"/>
                </a:solidFill>
                <a:latin typeface="Times New Roman" pitchFamily="18" charset="0"/>
                <a:ea typeface="Times New Roman"/>
                <a:cs typeface="Times New Roman" pitchFamily="18" charset="0"/>
              </a:rPr>
              <a:t>QUAN</a:t>
            </a:r>
            <a:endParaRPr lang="en-US"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1524000" y="1219201"/>
            <a:ext cx="6705600" cy="1218090"/>
          </a:xfrm>
          <a:prstGeom prst="rect">
            <a:avLst/>
          </a:prstGeom>
        </p:spPr>
        <p:txBody>
          <a:bodyPr wrap="square">
            <a:spAutoFit/>
          </a:bodyPr>
          <a:lstStyle/>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BÀI 1: TAM GIÁC ĐỀU. HÌNH </a:t>
            </a:r>
            <a:r>
              <a:rPr lang="nl-NL" sz="2400" b="1" cap="all" dirty="0" smtClean="0">
                <a:solidFill>
                  <a:srgbClr val="0000CC"/>
                </a:solidFill>
                <a:latin typeface="Times New Roman" pitchFamily="18" charset="0"/>
                <a:ea typeface="Times New Roman"/>
                <a:cs typeface="Times New Roman" pitchFamily="18" charset="0"/>
              </a:rPr>
              <a:t>VUÔNG</a:t>
            </a:r>
          </a:p>
          <a:p>
            <a:pPr algn="ctr">
              <a:lnSpc>
                <a:spcPct val="150000"/>
              </a:lnSpc>
              <a:spcBef>
                <a:spcPts val="600"/>
              </a:spcBef>
            </a:pPr>
            <a:r>
              <a:rPr lang="nl-NL" sz="2400" b="1" cap="all" dirty="0" smtClean="0">
                <a:solidFill>
                  <a:srgbClr val="0000CC"/>
                </a:solidFill>
                <a:latin typeface="Times New Roman" pitchFamily="18" charset="0"/>
                <a:ea typeface="Times New Roman"/>
                <a:cs typeface="Times New Roman" pitchFamily="18" charset="0"/>
              </a:rPr>
              <a:t> </a:t>
            </a:r>
            <a:r>
              <a:rPr lang="nl-NL" sz="2400" b="1" cap="all" dirty="0">
                <a:solidFill>
                  <a:srgbClr val="0000CC"/>
                </a:solidFill>
                <a:latin typeface="Times New Roman" pitchFamily="18" charset="0"/>
                <a:ea typeface="Times New Roman"/>
                <a:cs typeface="Times New Roman" pitchFamily="18" charset="0"/>
              </a:rPr>
              <a:t>LỤC GIÁC ĐỀU ( 3 TIẾT)</a:t>
            </a:r>
            <a:endParaRPr lang="en-US" sz="2400" dirty="0">
              <a:solidFill>
                <a:srgbClr val="0000CC"/>
              </a:solidFill>
              <a:latin typeface="Times New Roman" pitchFamily="18" charset="0"/>
              <a:ea typeface="Calibri"/>
              <a:cs typeface="Times New Roman" pitchFamily="18" charset="0"/>
            </a:endParaRPr>
          </a:p>
        </p:txBody>
      </p:sp>
      <p:sp>
        <p:nvSpPr>
          <p:cNvPr id="13" name="Rectangle 12"/>
          <p:cNvSpPr/>
          <p:nvPr/>
        </p:nvSpPr>
        <p:spPr>
          <a:xfrm>
            <a:off x="304800" y="251571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I.TAM GIÁC ĐỀU</a:t>
            </a:r>
            <a:endParaRPr lang="en-US" sz="2400" b="1" dirty="0">
              <a:solidFill>
                <a:srgbClr val="FF0000"/>
              </a:solidFill>
              <a:latin typeface="Times New Roman" pitchFamily="18" charset="0"/>
              <a:ea typeface="Calibri"/>
              <a:cs typeface="Times New Roman" pitchFamily="18" charset="0"/>
            </a:endParaRPr>
          </a:p>
        </p:txBody>
      </p:sp>
      <p:sp>
        <p:nvSpPr>
          <p:cNvPr id="14" name="Rectangle 13"/>
          <p:cNvSpPr/>
          <p:nvPr/>
        </p:nvSpPr>
        <p:spPr>
          <a:xfrm>
            <a:off x="381000" y="3124200"/>
            <a:ext cx="4800600" cy="646331"/>
          </a:xfrm>
          <a:prstGeom prst="rect">
            <a:avLst/>
          </a:prstGeom>
        </p:spPr>
        <p:txBody>
          <a:bodyPr wrap="square">
            <a:spAutoFit/>
          </a:bodyPr>
          <a:lstStyle/>
          <a:p>
            <a:pPr>
              <a:lnSpc>
                <a:spcPct val="150000"/>
              </a:lnSpc>
              <a:spcBef>
                <a:spcPts val="600"/>
              </a:spcBef>
            </a:pPr>
            <a:r>
              <a:rPr lang="en-US" sz="2400" b="1" dirty="0" smtClean="0">
                <a:latin typeface="Times New Roman" pitchFamily="18" charset="0"/>
                <a:ea typeface="Calibri"/>
                <a:cs typeface="Times New Roman" pitchFamily="18" charset="0"/>
              </a:rPr>
              <a:t>1. </a:t>
            </a:r>
            <a:r>
              <a:rPr lang="en-US" sz="2400" b="1" dirty="0" err="1" smtClean="0">
                <a:latin typeface="Times New Roman" pitchFamily="18" charset="0"/>
                <a:ea typeface="Calibri"/>
                <a:cs typeface="Times New Roman" pitchFamily="18" charset="0"/>
              </a:rPr>
              <a:t>Nhận</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biết</a:t>
            </a:r>
            <a:r>
              <a:rPr lang="en-US" sz="2400" b="1" dirty="0" smtClean="0">
                <a:latin typeface="Times New Roman" pitchFamily="18" charset="0"/>
                <a:ea typeface="Calibri"/>
                <a:cs typeface="Times New Roman" pitchFamily="18" charset="0"/>
              </a:rPr>
              <a:t> tam </a:t>
            </a:r>
            <a:r>
              <a:rPr lang="en-US" sz="2400" b="1" dirty="0" err="1" smtClean="0">
                <a:latin typeface="Times New Roman" pitchFamily="18" charset="0"/>
                <a:ea typeface="Calibri"/>
                <a:cs typeface="Times New Roman" pitchFamily="18" charset="0"/>
              </a:rPr>
              <a:t>giác</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2" name="Rectangle 1"/>
          <p:cNvSpPr/>
          <p:nvPr/>
        </p:nvSpPr>
        <p:spPr>
          <a:xfrm>
            <a:off x="533400" y="3877270"/>
            <a:ext cx="4572000" cy="923330"/>
          </a:xfrm>
          <a:prstGeom prst="rect">
            <a:avLst/>
          </a:prstGeom>
        </p:spPr>
        <p:txBody>
          <a:bodyPr>
            <a:spAutoFit/>
          </a:bodyPr>
          <a:lstStyle/>
          <a:p>
            <a:pPr lvl="0">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a:t>
            </a:r>
            <a:r>
              <a:rPr lang="en-US" b="1" dirty="0" smtClean="0">
                <a:solidFill>
                  <a:srgbClr val="000000"/>
                </a:solidFill>
                <a:latin typeface="Times New Roman"/>
                <a:ea typeface="Calibri"/>
                <a:cs typeface="Times New Roman"/>
              </a:rPr>
              <a:t>1</a:t>
            </a: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a:t>
            </a:r>
            <a:r>
              <a:rPr lang="en-US" dirty="0" err="1" smtClean="0">
                <a:solidFill>
                  <a:srgbClr val="000000"/>
                </a:solidFill>
                <a:latin typeface="Times New Roman"/>
                <a:ea typeface="Calibri"/>
                <a:cs typeface="Times New Roman"/>
              </a:rPr>
              <a:t>hực</a:t>
            </a: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xếp</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chiếc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que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dài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như</a:t>
            </a:r>
            <a:r>
              <a:rPr lang="en-US" dirty="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hình</a:t>
            </a:r>
            <a:r>
              <a:rPr lang="en-US" dirty="0" smtClean="0">
                <a:solidFill>
                  <a:srgbClr val="000000"/>
                </a:solidFill>
                <a:latin typeface="Times New Roman"/>
                <a:ea typeface="Calibri"/>
                <a:cs typeface="Times New Roman"/>
              </a:rPr>
              <a:t> 1</a:t>
            </a:r>
            <a:endParaRPr lang="en-US" sz="1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3877270"/>
            <a:ext cx="2633662" cy="121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629400" y="5257800"/>
            <a:ext cx="1497205" cy="463397"/>
          </a:xfrm>
          <a:prstGeom prst="rect">
            <a:avLst/>
          </a:prstGeom>
        </p:spPr>
        <p:txBody>
          <a:bodyPr wrap="none">
            <a:spAutoFit/>
          </a:bodyPr>
          <a:lstStyle/>
          <a:p>
            <a:pPr>
              <a:lnSpc>
                <a:spcPct val="150000"/>
              </a:lnSpc>
              <a:spcBef>
                <a:spcPts val="600"/>
              </a:spcBef>
              <a:spcAft>
                <a:spcPts val="600"/>
              </a:spcAft>
            </a:pPr>
            <a:r>
              <a:rPr lang="en-US" b="1" dirty="0" smtClean="0">
                <a:solidFill>
                  <a:srgbClr val="FF0000"/>
                </a:solidFill>
                <a:latin typeface="Times New Roman"/>
                <a:ea typeface="Calibri"/>
                <a:cs typeface="Times New Roman"/>
              </a:rPr>
              <a:t>Tam </a:t>
            </a:r>
            <a:r>
              <a:rPr lang="en-US" b="1" dirty="0" err="1">
                <a:solidFill>
                  <a:srgbClr val="FF0000"/>
                </a:solidFill>
                <a:latin typeface="Times New Roman"/>
                <a:ea typeface="Calibri"/>
                <a:cs typeface="Times New Roman"/>
              </a:rPr>
              <a:t>giác</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đều</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1881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7620000" cy="507831"/>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pitchFamily="18" charset="0"/>
                <a:ea typeface="Calibri"/>
                <a:cs typeface="Times New Roman" pitchFamily="18" charset="0"/>
              </a:rPr>
              <a:t>Hoạt</a:t>
            </a:r>
            <a:r>
              <a:rPr lang="en-US" b="1" dirty="0">
                <a:solidFill>
                  <a:srgbClr val="000000"/>
                </a:solidFill>
                <a:latin typeface="Times New Roman" pitchFamily="18" charset="0"/>
                <a:ea typeface="Calibri"/>
                <a:cs typeface="Times New Roman" pitchFamily="18" charset="0"/>
              </a:rPr>
              <a:t> </a:t>
            </a:r>
            <a:r>
              <a:rPr lang="en-US" b="1" dirty="0" err="1">
                <a:solidFill>
                  <a:srgbClr val="000000"/>
                </a:solidFill>
                <a:latin typeface="Times New Roman" pitchFamily="18" charset="0"/>
                <a:ea typeface="Calibri"/>
                <a:cs typeface="Times New Roman" pitchFamily="18" charset="0"/>
              </a:rPr>
              <a:t>động</a:t>
            </a:r>
            <a:r>
              <a:rPr lang="en-US" b="1" dirty="0">
                <a:solidFill>
                  <a:srgbClr val="000000"/>
                </a:solidFill>
                <a:latin typeface="Times New Roman" pitchFamily="18" charset="0"/>
                <a:ea typeface="Calibri"/>
                <a:cs typeface="Times New Roman" pitchFamily="18" charset="0"/>
              </a:rPr>
              <a:t> 2</a:t>
            </a:r>
            <a:r>
              <a:rPr lang="en-US" b="1" dirty="0" smtClean="0">
                <a:solidFill>
                  <a:srgbClr val="000000"/>
                </a:solidFill>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7" name="Picture 6"/>
          <p:cNvPicPr/>
          <p:nvPr/>
        </p:nvPicPr>
        <p:blipFill>
          <a:blip r:embed="rId2"/>
          <a:stretch>
            <a:fillRect/>
          </a:stretch>
        </p:blipFill>
        <p:spPr>
          <a:xfrm>
            <a:off x="152400" y="1081086"/>
            <a:ext cx="1276350" cy="14954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58946"/>
            <a:ext cx="1923632" cy="149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76400" y="330369"/>
            <a:ext cx="8686800" cy="507831"/>
          </a:xfrm>
          <a:prstGeom prst="rect">
            <a:avLst/>
          </a:prstGeom>
        </p:spPr>
        <p:txBody>
          <a:bodyPr wrap="square">
            <a:spAutoFit/>
          </a:bodyPr>
          <a:lstStyle/>
          <a:p>
            <a:pPr lvl="0">
              <a:lnSpc>
                <a:spcPct val="150000"/>
              </a:lnSpc>
              <a:spcBef>
                <a:spcPts val="600"/>
              </a:spcBef>
              <a:spcAft>
                <a:spcPts val="600"/>
              </a:spcAft>
            </a:pPr>
            <a:r>
              <a:rPr lang="vi-VN" dirty="0">
                <a:solidFill>
                  <a:srgbClr val="000000"/>
                </a:solidFill>
                <a:latin typeface="Times New Roman" pitchFamily="18" charset="0"/>
                <a:cs typeface="Times New Roman" pitchFamily="18" charset="0"/>
              </a:rPr>
              <a:t>Gấp tam giác ABC sao cho cạnh AB trùng với cạnh AC, đỉnh B trùng với đỉnh C</a:t>
            </a:r>
            <a:endParaRPr lang="en-US" dirty="0">
              <a:solidFill>
                <a:srgbClr val="000000"/>
              </a:solidFill>
              <a:latin typeface="Times New Roman" pitchFamily="18" charset="0"/>
              <a:cs typeface="Times New Roman" pitchFamily="18" charset="0"/>
            </a:endParaRPr>
          </a:p>
        </p:txBody>
      </p:sp>
      <p:sp>
        <p:nvSpPr>
          <p:cNvPr id="12" name="Rectangle 11"/>
          <p:cNvSpPr/>
          <p:nvPr/>
        </p:nvSpPr>
        <p:spPr>
          <a:xfrm>
            <a:off x="3962400" y="1367133"/>
            <a:ext cx="4953000"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AC?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ACB?</a:t>
            </a:r>
            <a:endParaRPr lang="en-US" sz="1400" b="1" dirty="0">
              <a:solidFill>
                <a:srgbClr val="FF0000"/>
              </a:solidFill>
              <a:latin typeface="Times New Roman" pitchFamily="18" charset="0"/>
              <a:ea typeface="Calibri"/>
              <a:cs typeface="Times New Roman" pitchFamily="18" charset="0"/>
            </a:endParaRPr>
          </a:p>
        </p:txBody>
      </p:sp>
      <p:sp>
        <p:nvSpPr>
          <p:cNvPr id="13" name="Rectangle 12"/>
          <p:cNvSpPr/>
          <p:nvPr/>
        </p:nvSpPr>
        <p:spPr>
          <a:xfrm>
            <a:off x="4534930" y="1482022"/>
            <a:ext cx="4572000" cy="8874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AC</a:t>
            </a:r>
            <a:endParaRPr lang="en-US" sz="1400" b="1" dirty="0">
              <a:solidFill>
                <a:srgbClr val="FF0000"/>
              </a:solidFill>
              <a:latin typeface="Times New Roman" pitchFamily="18" charset="0"/>
              <a:ea typeface="Calibri"/>
              <a:cs typeface="Times New Roman" pitchFamily="18" charset="0"/>
            </a:endParaRPr>
          </a:p>
          <a:p>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ACB</a:t>
            </a:r>
            <a:endParaRPr lang="en-US" b="1" dirty="0">
              <a:solidFill>
                <a:srgbClr val="FF0000"/>
              </a:solidFill>
              <a:latin typeface="Times New Roman" pitchFamily="18" charset="0"/>
              <a:cs typeface="Times New Roman" pitchFamily="18" charset="0"/>
            </a:endParaRPr>
          </a:p>
        </p:txBody>
      </p:sp>
      <p:sp>
        <p:nvSpPr>
          <p:cNvPr id="14" name="Rectangle 13"/>
          <p:cNvSpPr/>
          <p:nvPr/>
        </p:nvSpPr>
        <p:spPr>
          <a:xfrm>
            <a:off x="304800" y="3105835"/>
            <a:ext cx="8229600" cy="369332"/>
          </a:xfrm>
          <a:prstGeom prst="rect">
            <a:avLst/>
          </a:prstGeom>
        </p:spPr>
        <p:txBody>
          <a:bodyPr wrap="square">
            <a:spAutoFit/>
          </a:bodyPr>
          <a:lstStyle/>
          <a:p>
            <a:r>
              <a:rPr lang="vi-VN" dirty="0">
                <a:solidFill>
                  <a:srgbClr val="000000"/>
                </a:solidFill>
                <a:latin typeface="Times New Roman" pitchFamily="18" charset="0"/>
                <a:cs typeface="Times New Roman" pitchFamily="18" charset="0"/>
              </a:rPr>
              <a:t>Gấp tam giác ABC sao cho cạnh BC trùng với cạnh BA, đỉnh C trùng với đỉnh A</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 y="3475167"/>
            <a:ext cx="12747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5"/>
          <a:stretch>
            <a:fillRect/>
          </a:stretch>
        </p:blipFill>
        <p:spPr>
          <a:xfrm>
            <a:off x="2304117" y="3429000"/>
            <a:ext cx="1314450" cy="1485900"/>
          </a:xfrm>
          <a:prstGeom prst="rect">
            <a:avLst/>
          </a:prstGeom>
        </p:spPr>
      </p:pic>
      <p:sp>
        <p:nvSpPr>
          <p:cNvPr id="15" name="Rectangle 14"/>
          <p:cNvSpPr/>
          <p:nvPr/>
        </p:nvSpPr>
        <p:spPr>
          <a:xfrm>
            <a:off x="3970638" y="3710285"/>
            <a:ext cx="4944762"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BA? </a:t>
            </a:r>
            <a:r>
              <a:rPr lang="en-US" b="1" dirty="0" err="1" smtClean="0">
                <a:solidFill>
                  <a:srgbClr val="FF0000"/>
                </a:solidFill>
                <a:latin typeface="Times New Roman" pitchFamily="18" charset="0"/>
                <a:ea typeface="Calibri"/>
                <a:cs typeface="Times New Roman" pitchFamily="18" charset="0"/>
              </a:rPr>
              <a:t>hai</a:t>
            </a:r>
            <a:r>
              <a:rPr lang="en-US" b="1" dirty="0" smtClean="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ACB?</a:t>
            </a:r>
            <a:endParaRPr lang="en-US" sz="1400" b="1" dirty="0">
              <a:solidFill>
                <a:srgbClr val="FF0000"/>
              </a:solidFill>
              <a:latin typeface="Times New Roman" pitchFamily="18" charset="0"/>
              <a:ea typeface="Calibri"/>
              <a:cs typeface="Times New Roman" pitchFamily="18" charset="0"/>
            </a:endParaRPr>
          </a:p>
        </p:txBody>
      </p:sp>
      <p:sp>
        <p:nvSpPr>
          <p:cNvPr id="16" name="Rectangle 15"/>
          <p:cNvSpPr/>
          <p:nvPr/>
        </p:nvSpPr>
        <p:spPr>
          <a:xfrm>
            <a:off x="3930478" y="3735952"/>
            <a:ext cx="4572000" cy="10259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BA</a:t>
            </a:r>
            <a:endParaRPr lang="en-US" sz="1400" b="1" dirty="0">
              <a:solidFill>
                <a:srgbClr val="FF0000"/>
              </a:solidFill>
              <a:latin typeface="Times New Roman" pitchFamily="18" charset="0"/>
              <a:ea typeface="Calibri"/>
              <a:cs typeface="Times New Roman" pitchFamily="18" charset="0"/>
            </a:endParaRPr>
          </a:p>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BAC</a:t>
            </a:r>
            <a:endParaRPr lang="en-US" sz="1400" b="1" dirty="0">
              <a:solidFill>
                <a:srgbClr val="FF0000"/>
              </a:solidFill>
              <a:latin typeface="Times New Roman" pitchFamily="18" charset="0"/>
              <a:ea typeface="Calibri"/>
              <a:cs typeface="Times New Roman" pitchFamily="18" charset="0"/>
            </a:endParaRPr>
          </a:p>
        </p:txBody>
      </p:sp>
      <p:sp>
        <p:nvSpPr>
          <p:cNvPr id="20" name="Rectangle 19"/>
          <p:cNvSpPr/>
          <p:nvPr/>
        </p:nvSpPr>
        <p:spPr>
          <a:xfrm>
            <a:off x="609600" y="5360978"/>
            <a:ext cx="8001000" cy="923330"/>
          </a:xfrm>
          <a:prstGeom prst="rect">
            <a:avLst/>
          </a:prstGeom>
        </p:spPr>
        <p:txBody>
          <a:bodyPr wrap="square">
            <a:spAutoFit/>
          </a:bodyPr>
          <a:lstStyle/>
          <a:p>
            <a:pPr>
              <a:lnSpc>
                <a:spcPct val="150000"/>
              </a:lnSpc>
              <a:spcAft>
                <a:spcPts val="800"/>
              </a:spcAft>
            </a:pPr>
            <a:r>
              <a:rPr lang="en-US" b="1" dirty="0" smtClean="0">
                <a:solidFill>
                  <a:srgbClr val="FF0000"/>
                </a:solidFill>
                <a:latin typeface="Times New Roman" pitchFamily="18" charset="0"/>
                <a:ea typeface="Calibri"/>
                <a:cs typeface="Times New Roman" pitchFamily="18" charset="0"/>
              </a:rPr>
              <a:t>Qua </a:t>
            </a:r>
            <a:r>
              <a:rPr lang="en-US" b="1" dirty="0" err="1" smtClean="0">
                <a:solidFill>
                  <a:srgbClr val="FF0000"/>
                </a:solidFill>
                <a:latin typeface="Times New Roman" pitchFamily="18" charset="0"/>
                <a:ea typeface="Calibri"/>
                <a:cs typeface="Times New Roman" pitchFamily="18" charset="0"/>
              </a:rPr>
              <a:t>hoạt</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động</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trên</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em</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có</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nhận</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xét</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gì</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về</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độ</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dài</a:t>
            </a:r>
            <a:r>
              <a:rPr lang="en-US" b="1" dirty="0" smtClean="0">
                <a:solidFill>
                  <a:srgbClr val="FF0000"/>
                </a:solidFill>
                <a:latin typeface="Times New Roman" pitchFamily="18" charset="0"/>
                <a:ea typeface="Calibri"/>
                <a:cs typeface="Times New Roman" pitchFamily="18" charset="0"/>
              </a:rPr>
              <a:t> 3 </a:t>
            </a:r>
            <a:r>
              <a:rPr lang="en-US" b="1" dirty="0" err="1" smtClean="0">
                <a:solidFill>
                  <a:srgbClr val="FF0000"/>
                </a:solidFill>
                <a:latin typeface="Times New Roman" pitchFamily="18" charset="0"/>
                <a:ea typeface="Calibri"/>
                <a:cs typeface="Times New Roman" pitchFamily="18" charset="0"/>
              </a:rPr>
              <a:t>cạnh</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của</a:t>
            </a:r>
            <a:r>
              <a:rPr lang="en-US" b="1" dirty="0" smtClean="0">
                <a:solidFill>
                  <a:srgbClr val="FF0000"/>
                </a:solidFill>
                <a:latin typeface="Times New Roman" pitchFamily="18" charset="0"/>
                <a:ea typeface="Calibri"/>
                <a:cs typeface="Times New Roman" pitchFamily="18" charset="0"/>
              </a:rPr>
              <a:t> tam </a:t>
            </a:r>
            <a:r>
              <a:rPr lang="en-US" b="1" dirty="0" err="1" smtClean="0">
                <a:solidFill>
                  <a:srgbClr val="FF0000"/>
                </a:solidFill>
                <a:latin typeface="Times New Roman" pitchFamily="18" charset="0"/>
                <a:ea typeface="Calibri"/>
                <a:cs typeface="Times New Roman" pitchFamily="18" charset="0"/>
              </a:rPr>
              <a:t>giác</a:t>
            </a:r>
            <a:r>
              <a:rPr lang="en-US" b="1" dirty="0" smtClean="0">
                <a:solidFill>
                  <a:srgbClr val="FF0000"/>
                </a:solidFill>
                <a:latin typeface="Times New Roman" pitchFamily="18" charset="0"/>
                <a:ea typeface="Calibri"/>
                <a:cs typeface="Times New Roman" pitchFamily="18" charset="0"/>
              </a:rPr>
              <a:t> ?  </a:t>
            </a:r>
            <a:r>
              <a:rPr lang="en-US" b="1" dirty="0" err="1" smtClean="0">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số</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đo</a:t>
            </a:r>
            <a:r>
              <a:rPr lang="en-US" b="1" dirty="0" smtClean="0">
                <a:solidFill>
                  <a:srgbClr val="FF0000"/>
                </a:solidFill>
                <a:latin typeface="Times New Roman" pitchFamily="18" charset="0"/>
                <a:ea typeface="Calibri"/>
                <a:cs typeface="Times New Roman" pitchFamily="18" charset="0"/>
              </a:rPr>
              <a:t> 3 </a:t>
            </a:r>
            <a:r>
              <a:rPr lang="en-US" b="1" dirty="0" err="1" smtClean="0">
                <a:solidFill>
                  <a:srgbClr val="FF0000"/>
                </a:solidFill>
                <a:latin typeface="Times New Roman" pitchFamily="18" charset="0"/>
                <a:ea typeface="Calibri"/>
                <a:cs typeface="Times New Roman" pitchFamily="18" charset="0"/>
              </a:rPr>
              <a:t>góc</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của</a:t>
            </a:r>
            <a:r>
              <a:rPr lang="en-US" b="1" dirty="0" smtClean="0">
                <a:solidFill>
                  <a:srgbClr val="FF0000"/>
                </a:solidFill>
                <a:latin typeface="Times New Roman" pitchFamily="18" charset="0"/>
                <a:ea typeface="Calibri"/>
                <a:cs typeface="Times New Roman" pitchFamily="18" charset="0"/>
              </a:rPr>
              <a:t> tam </a:t>
            </a:r>
            <a:r>
              <a:rPr lang="en-US" b="1" dirty="0" err="1" smtClean="0">
                <a:solidFill>
                  <a:srgbClr val="FF0000"/>
                </a:solidFill>
                <a:latin typeface="Times New Roman" pitchFamily="18" charset="0"/>
                <a:ea typeface="Calibri"/>
                <a:cs typeface="Times New Roman" pitchFamily="18" charset="0"/>
              </a:rPr>
              <a:t>giác</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đều</a:t>
            </a:r>
            <a:r>
              <a:rPr lang="en-US" b="1" dirty="0" smtClean="0">
                <a:solidFill>
                  <a:srgbClr val="FF0000"/>
                </a:solidFill>
                <a:latin typeface="Times New Roman" pitchFamily="18" charset="0"/>
                <a:ea typeface="Calibri"/>
                <a:cs typeface="Times New Roman" pitchFamily="18" charset="0"/>
              </a:rPr>
              <a:t> ABC ở </a:t>
            </a:r>
            <a:r>
              <a:rPr lang="en-US" b="1" dirty="0" err="1" smtClean="0">
                <a:solidFill>
                  <a:srgbClr val="FF0000"/>
                </a:solidFill>
                <a:latin typeface="Times New Roman" pitchFamily="18" charset="0"/>
                <a:ea typeface="Calibri"/>
                <a:cs typeface="Times New Roman" pitchFamily="18" charset="0"/>
              </a:rPr>
              <a:t>hình</a:t>
            </a:r>
            <a:r>
              <a:rPr lang="en-US" b="1" dirty="0" smtClean="0">
                <a:solidFill>
                  <a:srgbClr val="FF0000"/>
                </a:solidFill>
                <a:latin typeface="Times New Roman" pitchFamily="18" charset="0"/>
                <a:ea typeface="Calibri"/>
                <a:cs typeface="Times New Roman" pitchFamily="18" charset="0"/>
              </a:rPr>
              <a:t> 2 ?</a:t>
            </a:r>
            <a:endParaRPr lang="en-US" b="1" dirty="0">
              <a:solidFill>
                <a:srgbClr val="FF0000"/>
              </a:solidFill>
              <a:latin typeface="Times New Roman" pitchFamily="18" charset="0"/>
              <a:cs typeface="Times New Roman" pitchFamily="18" charset="0"/>
            </a:endParaRPr>
          </a:p>
        </p:txBody>
      </p:sp>
      <p:sp>
        <p:nvSpPr>
          <p:cNvPr id="18" name="Rectangle 17"/>
          <p:cNvSpPr/>
          <p:nvPr/>
        </p:nvSpPr>
        <p:spPr>
          <a:xfrm>
            <a:off x="1905000" y="5169694"/>
            <a:ext cx="6629400" cy="1231106"/>
          </a:xfrm>
          <a:prstGeom prst="rect">
            <a:avLst/>
          </a:prstGeom>
        </p:spPr>
        <p:txBody>
          <a:bodyPr wrap="square">
            <a:spAutoFit/>
          </a:bodyPr>
          <a:lstStyle/>
          <a:p>
            <a:pPr>
              <a:spcBef>
                <a:spcPts val="600"/>
              </a:spcBef>
              <a:spcAft>
                <a:spcPts val="600"/>
              </a:spcAft>
            </a:pPr>
            <a:r>
              <a:rPr lang="en-US" i="1" u="sng" dirty="0">
                <a:solidFill>
                  <a:srgbClr val="FF0000"/>
                </a:solidFill>
                <a:latin typeface="Times New Roman" pitchFamily="18" charset="0"/>
                <a:ea typeface="Calibri"/>
                <a:cs typeface="Times New Roman" pitchFamily="18" charset="0"/>
              </a:rPr>
              <a:t>*</a:t>
            </a:r>
            <a:r>
              <a:rPr lang="en-US" b="1" i="1" u="sng" dirty="0" err="1">
                <a:solidFill>
                  <a:srgbClr val="FF0000"/>
                </a:solidFill>
                <a:latin typeface="Times New Roman" pitchFamily="18" charset="0"/>
                <a:ea typeface="Calibri"/>
                <a:cs typeface="Times New Roman" pitchFamily="18" charset="0"/>
              </a:rPr>
              <a:t>Nhận</a:t>
            </a:r>
            <a:r>
              <a:rPr lang="en-US" b="1" i="1" u="sng" dirty="0">
                <a:solidFill>
                  <a:srgbClr val="FF0000"/>
                </a:solidFill>
                <a:latin typeface="Times New Roman" pitchFamily="18" charset="0"/>
                <a:ea typeface="Calibri"/>
                <a:cs typeface="Times New Roman" pitchFamily="18" charset="0"/>
              </a:rPr>
              <a:t> </a:t>
            </a:r>
            <a:r>
              <a:rPr lang="en-US" b="1" i="1" u="sng" dirty="0" err="1">
                <a:solidFill>
                  <a:srgbClr val="FF0000"/>
                </a:solidFill>
                <a:latin typeface="Times New Roman" pitchFamily="18" charset="0"/>
                <a:ea typeface="Calibri"/>
                <a:cs typeface="Times New Roman" pitchFamily="18" charset="0"/>
              </a:rPr>
              <a:t>xét</a:t>
            </a:r>
            <a:r>
              <a:rPr lang="en-US" b="1" i="1" u="sng" dirty="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r>
              <a:rPr lang="en-US" b="1" dirty="0" err="1">
                <a:solidFill>
                  <a:srgbClr val="FF0000"/>
                </a:solidFill>
                <a:latin typeface="Times New Roman" pitchFamily="18" charset="0"/>
                <a:ea typeface="Calibri"/>
                <a:cs typeface="Times New Roman" pitchFamily="18" charset="0"/>
              </a:rPr>
              <a:t>có</a:t>
            </a:r>
            <a:r>
              <a:rPr lang="en-US" b="1" dirty="0" smtClean="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 AB = BC = CA.</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ở </a:t>
            </a:r>
            <a:r>
              <a:rPr lang="en-US" b="1" dirty="0" err="1">
                <a:solidFill>
                  <a:srgbClr val="FF0000"/>
                </a:solidFill>
                <a:latin typeface="Times New Roman" pitchFamily="18" charset="0"/>
                <a:ea typeface="Calibri"/>
                <a:cs typeface="Times New Roman" pitchFamily="18" charset="0"/>
              </a:rPr>
              <a:t>các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đỉnh</a:t>
            </a:r>
            <a:r>
              <a:rPr lang="en-US" b="1" dirty="0">
                <a:solidFill>
                  <a:srgbClr val="FF0000"/>
                </a:solidFill>
                <a:latin typeface="Times New Roman" pitchFamily="18" charset="0"/>
                <a:ea typeface="Calibri"/>
                <a:cs typeface="Times New Roman" pitchFamily="18" charset="0"/>
              </a:rPr>
              <a:t> A, B, 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a:t>
            </a:r>
            <a:endParaRPr lang="en-US" sz="1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7218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500"/>
                                        <p:tgtEl>
                                          <p:spTgt spid="5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2" grpId="1"/>
      <p:bldP spid="13" grpId="0"/>
      <p:bldP spid="14" grpId="0"/>
      <p:bldP spid="15" grpId="0"/>
      <p:bldP spid="15" grpId="1"/>
      <p:bldP spid="16" grpId="0"/>
      <p:bldP spid="20" grpId="0"/>
      <p:bldP spid="20"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38902"/>
            <a:ext cx="8382000" cy="878895"/>
          </a:xfrm>
          <a:prstGeom prst="rect">
            <a:avLst/>
          </a:prstGeom>
        </p:spPr>
        <p:txBody>
          <a:bodyPr wrap="square">
            <a:spAutoFit/>
          </a:bodyPr>
          <a:lstStyle/>
          <a:p>
            <a:pPr>
              <a:lnSpc>
                <a:spcPct val="150000"/>
              </a:lnSpc>
              <a:spcBef>
                <a:spcPts val="600"/>
              </a:spcBef>
              <a:spcAft>
                <a:spcPts val="600"/>
              </a:spcAft>
            </a:pPr>
            <a:r>
              <a:rPr lang="en-US" b="1" i="1" u="sng" dirty="0" smtClean="0">
                <a:solidFill>
                  <a:srgbClr val="000000"/>
                </a:solidFill>
                <a:latin typeface="Times New Roman"/>
                <a:ea typeface="Calibri"/>
                <a:cs typeface="Times New Roman"/>
              </a:rPr>
              <a:t>*</a:t>
            </a:r>
            <a:r>
              <a:rPr lang="en-US" b="1" i="1" u="sng" dirty="0" err="1" smtClean="0">
                <a:solidFill>
                  <a:srgbClr val="000000"/>
                </a:solidFill>
                <a:latin typeface="Times New Roman"/>
                <a:ea typeface="Calibri"/>
                <a:cs typeface="Times New Roman"/>
              </a:rPr>
              <a:t>Chú</a:t>
            </a:r>
            <a:r>
              <a:rPr lang="en-US" b="1" i="1" u="sng" dirty="0" smtClean="0">
                <a:solidFill>
                  <a:srgbClr val="000000"/>
                </a:solidFill>
                <a:latin typeface="Times New Roman"/>
                <a:ea typeface="Calibri"/>
                <a:cs typeface="Times New Roman"/>
              </a:rPr>
              <a:t> ý:</a:t>
            </a:r>
            <a:r>
              <a:rPr lang="en-US" b="1"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Trong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hình</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học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nói</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chung</a:t>
            </a:r>
            <a:r>
              <a:rPr lang="en-US" dirty="0" smtClean="0">
                <a:solidFill>
                  <a:srgbClr val="000000"/>
                </a:solidFill>
                <a:latin typeface="Times New Roman"/>
                <a:ea typeface="Calibri"/>
                <a:cs typeface="Times New Roman"/>
              </a:rPr>
              <a:t>, tam </a:t>
            </a:r>
            <a:r>
              <a:rPr lang="en-US" dirty="0" err="1" smtClean="0">
                <a:solidFill>
                  <a:srgbClr val="000000"/>
                </a:solidFill>
                <a:latin typeface="Times New Roman"/>
                <a:ea typeface="Calibri"/>
                <a:cs typeface="Times New Roman"/>
              </a:rPr>
              <a:t>giác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nói</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riêng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các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cạnh</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bằng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nhau</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haycác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góc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bằng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nhau</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thường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được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chỉ</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rõ</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bằng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cùng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một</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kí</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hiệu</a:t>
            </a:r>
            <a:r>
              <a:rPr lang="en-US" dirty="0" smtClean="0">
                <a:solidFill>
                  <a:srgbClr val="000000"/>
                </a:solidFill>
                <a:latin typeface="Times New Roman"/>
                <a:ea typeface="Calibri"/>
                <a:cs typeface="Times New Roman"/>
              </a:rPr>
              <a:t> ( </a:t>
            </a:r>
            <a:r>
              <a:rPr lang="en-US" dirty="0" err="1" smtClean="0">
                <a:solidFill>
                  <a:srgbClr val="000000"/>
                </a:solidFill>
                <a:latin typeface="Times New Roman"/>
                <a:ea typeface="Calibri"/>
                <a:cs typeface="Times New Roman"/>
              </a:rPr>
              <a:t>Hình</a:t>
            </a:r>
            <a:r>
              <a:rPr lang="en-US" dirty="0" smtClean="0">
                <a:solidFill>
                  <a:srgbClr val="000000"/>
                </a:solidFill>
                <a:latin typeface="Times New Roman"/>
                <a:ea typeface="Calibri"/>
                <a:cs typeface="Times New Roman"/>
              </a:rPr>
              <a:t> </a:t>
            </a:r>
            <a:r>
              <a:rPr lang="en-US" dirty="0">
                <a:solidFill>
                  <a:srgbClr val="000000"/>
                </a:solidFill>
                <a:latin typeface="Times New Roman"/>
                <a:ea typeface="Calibri"/>
                <a:cs typeface="Times New Roman"/>
              </a:rPr>
              <a:t>4</a:t>
            </a:r>
            <a:r>
              <a:rPr lang="en-US" dirty="0" smtClean="0">
                <a:solidFill>
                  <a:srgbClr val="000000"/>
                </a:solidFill>
                <a:latin typeface="Times New Roman"/>
                <a:ea typeface="Calibri"/>
                <a:cs typeface="Times New Roman"/>
              </a:rPr>
              <a:t>)</a:t>
            </a:r>
            <a:endParaRPr lang="en-US" sz="1400" dirty="0">
              <a:ea typeface="Calibri"/>
              <a:cs typeface="Times New Roman"/>
            </a:endParaRPr>
          </a:p>
        </p:txBody>
      </p:sp>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I.TAM GIÁC ĐỀU</a:t>
            </a:r>
            <a:endParaRPr lang="en-US" sz="2400" b="1"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smtClean="0">
                <a:latin typeface="Times New Roman" pitchFamily="18" charset="0"/>
                <a:ea typeface="Calibri"/>
                <a:cs typeface="Times New Roman" pitchFamily="18" charset="0"/>
              </a:rPr>
              <a:t>1. </a:t>
            </a:r>
            <a:r>
              <a:rPr lang="en-US" sz="2400" b="1" dirty="0" err="1" smtClean="0">
                <a:latin typeface="Times New Roman" pitchFamily="18" charset="0"/>
                <a:ea typeface="Calibri"/>
                <a:cs typeface="Times New Roman" pitchFamily="18" charset="0"/>
              </a:rPr>
              <a:t>Nhận</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biết</a:t>
            </a:r>
            <a:r>
              <a:rPr lang="en-US" sz="2400" b="1" dirty="0" smtClean="0">
                <a:latin typeface="Times New Roman" pitchFamily="18" charset="0"/>
                <a:ea typeface="Calibri"/>
                <a:cs typeface="Times New Roman" pitchFamily="18" charset="0"/>
              </a:rPr>
              <a:t> tam </a:t>
            </a:r>
            <a:r>
              <a:rPr lang="en-US" sz="2400" b="1" dirty="0" err="1" smtClean="0">
                <a:latin typeface="Times New Roman" pitchFamily="18" charset="0"/>
                <a:ea typeface="Calibri"/>
                <a:cs typeface="Times New Roman" pitchFamily="18" charset="0"/>
              </a:rPr>
              <a:t>giác</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6" name="Rectangle 5"/>
          <p:cNvSpPr/>
          <p:nvPr/>
        </p:nvSpPr>
        <p:spPr>
          <a:xfrm>
            <a:off x="216243" y="1295400"/>
            <a:ext cx="7086600" cy="1231106"/>
          </a:xfrm>
          <a:prstGeom prst="rect">
            <a:avLst/>
          </a:prstGeom>
        </p:spPr>
        <p:txBody>
          <a:bodyPr wrap="square">
            <a:spAutoFit/>
          </a:bodyPr>
          <a:lstStyle/>
          <a:p>
            <a:pPr>
              <a:spcBef>
                <a:spcPts val="600"/>
              </a:spcBef>
              <a:spcAft>
                <a:spcPts val="600"/>
              </a:spcAft>
            </a:pPr>
            <a:r>
              <a:rPr lang="en-US" i="1" u="sng" dirty="0">
                <a:latin typeface="Times New Roman" pitchFamily="18" charset="0"/>
                <a:ea typeface="Calibri"/>
                <a:cs typeface="Times New Roman" pitchFamily="18" charset="0"/>
              </a:rPr>
              <a:t>*</a:t>
            </a:r>
            <a:r>
              <a:rPr lang="en-US" b="1" i="1" u="sng" dirty="0" err="1">
                <a:latin typeface="Times New Roman" pitchFamily="18" charset="0"/>
                <a:ea typeface="Calibri"/>
                <a:cs typeface="Times New Roman" pitchFamily="18" charset="0"/>
              </a:rPr>
              <a:t>Nhận</a:t>
            </a:r>
            <a:r>
              <a:rPr lang="en-US" b="1" i="1" u="sng" dirty="0">
                <a:latin typeface="Times New Roman" pitchFamily="18" charset="0"/>
                <a:ea typeface="Calibri"/>
                <a:cs typeface="Times New Roman" pitchFamily="18" charset="0"/>
              </a:rPr>
              <a:t> </a:t>
            </a:r>
            <a:r>
              <a:rPr lang="en-US" b="1" i="1" u="sng" dirty="0" err="1">
                <a:latin typeface="Times New Roman" pitchFamily="18" charset="0"/>
                <a:ea typeface="Calibri"/>
                <a:cs typeface="Times New Roman" pitchFamily="18" charset="0"/>
              </a:rPr>
              <a:t>xét</a:t>
            </a:r>
            <a:r>
              <a:rPr lang="en-US" b="1" i="1" u="sng" dirty="0">
                <a:latin typeface="Times New Roman" pitchFamily="18" charset="0"/>
                <a:ea typeface="Calibri"/>
                <a:cs typeface="Times New Roman" pitchFamily="18" charset="0"/>
              </a:rPr>
              <a:t>:</a:t>
            </a:r>
            <a:r>
              <a:rPr lang="en-US" b="1" dirty="0">
                <a:latin typeface="Times New Roman" pitchFamily="18" charset="0"/>
                <a:ea typeface="Calibri"/>
                <a:cs typeface="Times New Roman" pitchFamily="18" charset="0"/>
              </a:rPr>
              <a:t> </a:t>
            </a:r>
            <a:r>
              <a:rPr lang="en-US" dirty="0">
                <a:latin typeface="Times New Roman" pitchFamily="18" charset="0"/>
                <a:ea typeface="Calibri"/>
                <a:cs typeface="Times New Roman" pitchFamily="18" charset="0"/>
              </a:rPr>
              <a:t>Tam </a:t>
            </a:r>
            <a:r>
              <a:rPr lang="en-US" dirty="0" err="1">
                <a:latin typeface="Times New Roman" pitchFamily="18" charset="0"/>
                <a:ea typeface="Calibri"/>
                <a:cs typeface="Times New Roman" pitchFamily="18" charset="0"/>
              </a:rPr>
              <a:t>giác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đều</a:t>
            </a:r>
            <a:r>
              <a:rPr lang="en-US" dirty="0">
                <a:latin typeface="Times New Roman" pitchFamily="18" charset="0"/>
                <a:ea typeface="Calibri"/>
                <a:cs typeface="Times New Roman" pitchFamily="18" charset="0"/>
              </a:rPr>
              <a:t> ABC ở </a:t>
            </a:r>
            <a:r>
              <a:rPr lang="en-US" dirty="0" err="1">
                <a:latin typeface="Times New Roman" pitchFamily="18" charset="0"/>
                <a:ea typeface="Calibri"/>
                <a:cs typeface="Times New Roman" pitchFamily="18" charset="0"/>
              </a:rPr>
              <a:t>Hình</a:t>
            </a:r>
            <a:r>
              <a:rPr lang="en-US" dirty="0">
                <a:latin typeface="Times New Roman" pitchFamily="18" charset="0"/>
                <a:ea typeface="Calibri"/>
                <a:cs typeface="Times New Roman" pitchFamily="18" charset="0"/>
              </a:rPr>
              <a:t> 2 </a:t>
            </a:r>
            <a:r>
              <a:rPr lang="en-US" dirty="0" err="1">
                <a:latin typeface="Times New Roman" pitchFamily="18" charset="0"/>
                <a:ea typeface="Calibri"/>
                <a:cs typeface="Times New Roman" pitchFamily="18" charset="0"/>
              </a:rPr>
              <a:t>có</a:t>
            </a:r>
            <a:r>
              <a:rPr lang="en-US" dirty="0" smtClean="0">
                <a:latin typeface="Times New Roman" pitchFamily="18" charset="0"/>
                <a:ea typeface="Calibri"/>
                <a:cs typeface="Times New Roman" pitchFamily="18" charset="0"/>
              </a:rPr>
              <a:t>:</a:t>
            </a:r>
            <a:r>
              <a:rPr lang="en-US" dirty="0">
                <a:latin typeface="Times New Roman" pitchFamily="18" charset="0"/>
                <a:ea typeface="Calibri"/>
                <a:cs typeface="Times New Roman" pitchFamily="18" charset="0"/>
              </a:rPr>
              <a:t> </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cạnh</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 AB = BC = CA.</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góc</a:t>
            </a:r>
            <a:r>
              <a:rPr lang="en-US" dirty="0">
                <a:latin typeface="Times New Roman" pitchFamily="18" charset="0"/>
                <a:ea typeface="Calibri"/>
                <a:cs typeface="Times New Roman" pitchFamily="18" charset="0"/>
              </a:rPr>
              <a:t> ở </a:t>
            </a:r>
            <a:r>
              <a:rPr lang="en-US" dirty="0" err="1">
                <a:latin typeface="Times New Roman" pitchFamily="18" charset="0"/>
                <a:ea typeface="Calibri"/>
                <a:cs typeface="Times New Roman" pitchFamily="18" charset="0"/>
              </a:rPr>
              <a:t>các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đỉnh</a:t>
            </a:r>
            <a:r>
              <a:rPr lang="en-US" dirty="0">
                <a:latin typeface="Times New Roman" pitchFamily="18" charset="0"/>
                <a:ea typeface="Calibri"/>
                <a:cs typeface="Times New Roman" pitchFamily="18" charset="0"/>
              </a:rPr>
              <a:t> A, B, C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2049462" cy="225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398463" y="3157538"/>
            <a:ext cx="4114800" cy="388620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smtClean="0">
                <a:solidFill>
                  <a:srgbClr val="000000"/>
                </a:solidFill>
              </a:endParaRPr>
            </a:p>
          </p:txBody>
        </p:sp>
        <p:pic>
          <p:nvPicPr>
            <p:cNvPr id="184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2205038" y="3141663"/>
            <a:ext cx="4114800" cy="388620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smtClean="0">
                <a:solidFill>
                  <a:srgbClr val="000000"/>
                </a:solidFill>
              </a:endParaRPr>
            </a:p>
          </p:txBody>
        </p:sp>
        <p:pic>
          <p:nvPicPr>
            <p:cNvPr id="18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3001963"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4" name="Arc 8"/>
          <p:cNvSpPr>
            <a:spLocks/>
          </p:cNvSpPr>
          <p:nvPr/>
        </p:nvSpPr>
        <p:spPr bwMode="auto">
          <a:xfrm>
            <a:off x="2439988"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6" name="Line 10"/>
          <p:cNvSpPr>
            <a:spLocks noChangeShapeType="1"/>
          </p:cNvSpPr>
          <p:nvPr/>
        </p:nvSpPr>
        <p:spPr bwMode="auto">
          <a:xfrm flipH="1">
            <a:off x="2444750"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7" name="Line 11"/>
          <p:cNvSpPr>
            <a:spLocks noChangeShapeType="1"/>
          </p:cNvSpPr>
          <p:nvPr/>
        </p:nvSpPr>
        <p:spPr bwMode="auto">
          <a:xfrm>
            <a:off x="3352800"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8" name="Line 12"/>
          <p:cNvSpPr>
            <a:spLocks noChangeShapeType="1"/>
          </p:cNvSpPr>
          <p:nvPr/>
        </p:nvSpPr>
        <p:spPr bwMode="auto">
          <a:xfrm>
            <a:off x="2825750"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9" name="Line 13"/>
          <p:cNvSpPr>
            <a:spLocks noChangeShapeType="1"/>
          </p:cNvSpPr>
          <p:nvPr/>
        </p:nvSpPr>
        <p:spPr bwMode="auto">
          <a:xfrm flipH="1">
            <a:off x="3749675"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nvGrpSpPr>
          <p:cNvPr id="4" name="Group 51"/>
          <p:cNvGrpSpPr>
            <a:grpSpLocks/>
          </p:cNvGrpSpPr>
          <p:nvPr/>
        </p:nvGrpSpPr>
        <p:grpSpPr bwMode="auto">
          <a:xfrm>
            <a:off x="2425700" y="5029200"/>
            <a:ext cx="1838325" cy="11430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smtClean="0">
                  <a:solidFill>
                    <a:srgbClr val="000000"/>
                  </a:solidFill>
                </a:endParaRPr>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smtClean="0">
                  <a:solidFill>
                    <a:srgbClr val="000000"/>
                  </a:solidFill>
                </a:endParaRPr>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sp>
        <p:nvSpPr>
          <p:cNvPr id="9231" name="Rectangle 15"/>
          <p:cNvSpPr>
            <a:spLocks noChangeArrowheads="1"/>
          </p:cNvSpPr>
          <p:nvPr/>
        </p:nvSpPr>
        <p:spPr bwMode="auto">
          <a:xfrm>
            <a:off x="4321175" y="49530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B</a:t>
            </a:r>
            <a:endParaRPr lang="en-US" altLang="en-US" dirty="0" smtClean="0">
              <a:solidFill>
                <a:srgbClr val="000000"/>
              </a:solidFill>
            </a:endParaRPr>
          </a:p>
        </p:txBody>
      </p:sp>
      <p:sp>
        <p:nvSpPr>
          <p:cNvPr id="9232" name="Rectangle 16"/>
          <p:cNvSpPr>
            <a:spLocks noChangeArrowheads="1"/>
          </p:cNvSpPr>
          <p:nvPr/>
        </p:nvSpPr>
        <p:spPr bwMode="auto">
          <a:xfrm>
            <a:off x="2235200" y="4962525"/>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smtClean="0">
                <a:solidFill>
                  <a:srgbClr val="000000"/>
                </a:solidFill>
                <a:latin typeface="Times New Roman" pitchFamily="18" charset="0"/>
              </a:rPr>
              <a:t>A</a:t>
            </a:r>
            <a:endParaRPr lang="en-US" altLang="en-US" dirty="0" smtClean="0">
              <a:solidFill>
                <a:srgbClr val="000000"/>
              </a:solidFill>
            </a:endParaRPr>
          </a:p>
        </p:txBody>
      </p:sp>
      <p:sp>
        <p:nvSpPr>
          <p:cNvPr id="9233" name="Rectangle 17"/>
          <p:cNvSpPr>
            <a:spLocks noChangeArrowheads="1"/>
          </p:cNvSpPr>
          <p:nvPr/>
        </p:nvSpPr>
        <p:spPr bwMode="auto">
          <a:xfrm>
            <a:off x="3282950" y="32385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C</a:t>
            </a:r>
            <a:endParaRPr lang="en-US" altLang="en-US" dirty="0" smtClean="0">
              <a:solidFill>
                <a:srgbClr val="000000"/>
              </a:solidFill>
            </a:endParaRPr>
          </a:p>
        </p:txBody>
      </p:sp>
      <p:sp>
        <p:nvSpPr>
          <p:cNvPr id="50" name="Oval 18"/>
          <p:cNvSpPr>
            <a:spLocks noChangeArrowheads="1"/>
          </p:cNvSpPr>
          <p:nvPr/>
        </p:nvSpPr>
        <p:spPr bwMode="auto">
          <a:xfrm>
            <a:off x="3321050"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smtClean="0">
              <a:solidFill>
                <a:srgbClr val="000000"/>
              </a:solidFill>
            </a:endParaRPr>
          </a:p>
        </p:txBody>
      </p:sp>
      <p:grpSp>
        <p:nvGrpSpPr>
          <p:cNvPr id="6" name="Group 4"/>
          <p:cNvGrpSpPr>
            <a:grpSpLocks/>
          </p:cNvGrpSpPr>
          <p:nvPr/>
        </p:nvGrpSpPr>
        <p:grpSpPr bwMode="auto">
          <a:xfrm rot="2798637">
            <a:off x="372270" y="3132931"/>
            <a:ext cx="4144962" cy="3946525"/>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smtClean="0">
                <a:solidFill>
                  <a:srgbClr val="000000"/>
                </a:solidFill>
              </a:endParaRPr>
            </a:p>
          </p:txBody>
        </p:sp>
        <p:pic>
          <p:nvPicPr>
            <p:cNvPr id="18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4343400" y="1599056"/>
            <a:ext cx="4572000" cy="923330"/>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AB.</a:t>
            </a:r>
            <a:endParaRPr lang="en-US" sz="1400" dirty="0">
              <a:effectLst/>
              <a:latin typeface="Calibri"/>
              <a:ea typeface="Calibri"/>
              <a:cs typeface="Times New Roman"/>
            </a:endParaRPr>
          </a:p>
        </p:txBody>
      </p:sp>
      <p:sp>
        <p:nvSpPr>
          <p:cNvPr id="29" name="Rectangle 28"/>
          <p:cNvSpPr/>
          <p:nvPr/>
        </p:nvSpPr>
        <p:spPr>
          <a:xfrm>
            <a:off x="4343400" y="1091225"/>
            <a:ext cx="5323827" cy="507831"/>
          </a:xfrm>
          <a:prstGeom prst="rect">
            <a:avLst/>
          </a:prstGeom>
        </p:spPr>
        <p:txBody>
          <a:bodyPr wrap="squar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AB = 3cm.</a:t>
            </a:r>
            <a:endParaRPr lang="en-US" sz="1400" dirty="0">
              <a:ea typeface="Calibri"/>
              <a:cs typeface="Times New Roman"/>
            </a:endParaRPr>
          </a:p>
        </p:txBody>
      </p:sp>
      <p:sp>
        <p:nvSpPr>
          <p:cNvPr id="7" name="Rectangle 6"/>
          <p:cNvSpPr/>
          <p:nvPr/>
        </p:nvSpPr>
        <p:spPr>
          <a:xfrm>
            <a:off x="4343400" y="2406855"/>
            <a:ext cx="4572000" cy="1338828"/>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B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BA;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C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8" name="Rectangle 7"/>
          <p:cNvSpPr/>
          <p:nvPr/>
        </p:nvSpPr>
        <p:spPr>
          <a:xfrm>
            <a:off x="4343400" y="3847860"/>
            <a:ext cx="4865499" cy="507831"/>
          </a:xfrm>
          <a:prstGeom prst="rect">
            <a:avLst/>
          </a:prstGeom>
        </p:spPr>
        <p:txBody>
          <a:bodyPr wrap="non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AC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BC.</a:t>
            </a:r>
            <a:endParaRPr lang="en-US" sz="1400" dirty="0">
              <a:effectLst/>
              <a:latin typeface="Calibri"/>
              <a:ea typeface="Calibri"/>
              <a:cs typeface="Times New Roman"/>
            </a:endParaRPr>
          </a:p>
        </p:txBody>
      </p:sp>
      <p:sp>
        <p:nvSpPr>
          <p:cNvPr id="32" name="Rectangle 31"/>
          <p:cNvSpPr/>
          <p:nvPr/>
        </p:nvSpPr>
        <p:spPr>
          <a:xfrm>
            <a:off x="1796278" y="472016"/>
            <a:ext cx="48006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2. </a:t>
            </a:r>
            <a:r>
              <a:rPr lang="en-US" sz="2400" b="1" dirty="0" err="1" smtClean="0">
                <a:solidFill>
                  <a:srgbClr val="FF0000"/>
                </a:solidFill>
                <a:latin typeface="Times New Roman" pitchFamily="18" charset="0"/>
                <a:ea typeface="Calibri"/>
                <a:cs typeface="Times New Roman" pitchFamily="18" charset="0"/>
              </a:rPr>
              <a:t>Vẽ</a:t>
            </a:r>
            <a:r>
              <a:rPr lang="en-US" sz="2400" b="1" dirty="0" smtClean="0">
                <a:solidFill>
                  <a:srgbClr val="FF0000"/>
                </a:solidFill>
                <a:latin typeface="Times New Roman" pitchFamily="18" charset="0"/>
                <a:ea typeface="Calibri"/>
                <a:cs typeface="Times New Roman" pitchFamily="18" charset="0"/>
              </a:rPr>
              <a:t> tam </a:t>
            </a:r>
            <a:r>
              <a:rPr lang="en-US" sz="2400" b="1" dirty="0" err="1" smtClean="0">
                <a:solidFill>
                  <a:srgbClr val="FF0000"/>
                </a:solidFill>
                <a:latin typeface="Times New Roman" pitchFamily="18" charset="0"/>
                <a:ea typeface="Calibri"/>
                <a:cs typeface="Times New Roman" pitchFamily="18" charset="0"/>
              </a:rPr>
              <a:t>giác</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đều</a:t>
            </a:r>
            <a:endParaRPr lang="en-US" sz="2400" b="1" dirty="0">
              <a:solidFill>
                <a:srgbClr val="FF0000"/>
              </a:solidFill>
              <a:latin typeface="Times New Roman" pitchFamily="18" charset="0"/>
              <a:ea typeface="Calibri"/>
              <a:cs typeface="Times New Roman" pitchFamily="18" charset="0"/>
            </a:endParaRPr>
          </a:p>
        </p:txBody>
      </p:sp>
      <p:sp>
        <p:nvSpPr>
          <p:cNvPr id="9" name="Rectangle 8"/>
          <p:cNvSpPr/>
          <p:nvPr/>
        </p:nvSpPr>
        <p:spPr>
          <a:xfrm>
            <a:off x="2937304" y="5029200"/>
            <a:ext cx="767491" cy="561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3 cm</a:t>
            </a:r>
            <a:endParaRPr lang="en-US" b="1" dirty="0">
              <a:solidFill>
                <a:schemeClr val="tx1"/>
              </a:solidFill>
              <a:latin typeface="Times New Roman" pitchFamily="18" charset="0"/>
              <a:cs typeface="Times New Roman" pitchFamily="18" charset="0"/>
            </a:endParaRPr>
          </a:p>
        </p:txBody>
      </p:sp>
      <p:sp>
        <p:nvSpPr>
          <p:cNvPr id="151" name="Rectangle 150"/>
          <p:cNvSpPr/>
          <p:nvPr/>
        </p:nvSpPr>
        <p:spPr>
          <a:xfrm>
            <a:off x="5505435" y="584432"/>
            <a:ext cx="1467068" cy="507831"/>
          </a:xfrm>
          <a:prstGeom prst="rect">
            <a:avLst/>
          </a:prstGeom>
        </p:spPr>
        <p:txBody>
          <a:bodyPr wrap="non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3:</a:t>
            </a:r>
            <a:endParaRPr lang="en-US" sz="1400" dirty="0">
              <a:ea typeface="Calibri"/>
              <a:cs typeface="Times New Roman"/>
            </a:endParaRPr>
          </a:p>
        </p:txBody>
      </p:sp>
      <p:grpSp>
        <p:nvGrpSpPr>
          <p:cNvPr id="269" name="Group 238"/>
          <p:cNvGrpSpPr>
            <a:grpSpLocks/>
          </p:cNvGrpSpPr>
          <p:nvPr/>
        </p:nvGrpSpPr>
        <p:grpSpPr bwMode="auto">
          <a:xfrm>
            <a:off x="2313628" y="5109748"/>
            <a:ext cx="6373172" cy="569325"/>
            <a:chOff x="576" y="816"/>
            <a:chExt cx="5040" cy="576"/>
          </a:xfrm>
        </p:grpSpPr>
        <p:sp>
          <p:nvSpPr>
            <p:cNvPr id="27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3300"/>
                </a:solidFill>
                <a:effectLst/>
                <a:uLnTx/>
                <a:uFillTx/>
              </a:endParaRPr>
            </a:p>
          </p:txBody>
        </p:sp>
        <p:sp>
          <p:nvSpPr>
            <p:cNvPr id="27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0"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1"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2"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3"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4"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5"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6"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7"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8"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9"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0"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1"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2"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3"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4"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5"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6"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7"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8"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9"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0"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1"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2"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3"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4"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5"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6"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7"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8"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9"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0"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1"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2"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3"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4"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5"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6"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7"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8"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9"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0"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1"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2"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3"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4"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5"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6"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7"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8"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9"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0"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1"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2"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3"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4"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5"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6"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7"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8"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9"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0"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1"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2"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3"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4"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5"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6"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7"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8"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9"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0"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1"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2"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3"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4"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5"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6"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7"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8"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9"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0"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1"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2"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3"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4" name="Text Box 333"/>
            <p:cNvSpPr txBox="1">
              <a:spLocks noChangeArrowheads="1"/>
            </p:cNvSpPr>
            <p:nvPr/>
          </p:nvSpPr>
          <p:spPr bwMode="auto">
            <a:xfrm>
              <a:off x="576" y="969"/>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0 Cm</a:t>
              </a:r>
            </a:p>
          </p:txBody>
        </p:sp>
        <p:sp>
          <p:nvSpPr>
            <p:cNvPr id="365"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1</a:t>
              </a:r>
            </a:p>
          </p:txBody>
        </p:sp>
        <p:sp>
          <p:nvSpPr>
            <p:cNvPr id="366"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2</a:t>
              </a:r>
            </a:p>
          </p:txBody>
        </p:sp>
        <p:sp>
          <p:nvSpPr>
            <p:cNvPr id="367"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3</a:t>
              </a:r>
            </a:p>
          </p:txBody>
        </p:sp>
        <p:sp>
          <p:nvSpPr>
            <p:cNvPr id="368"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4</a:t>
              </a:r>
            </a:p>
          </p:txBody>
        </p:sp>
        <p:sp>
          <p:nvSpPr>
            <p:cNvPr id="369"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5</a:t>
              </a:r>
            </a:p>
          </p:txBody>
        </p:sp>
        <p:sp>
          <p:nvSpPr>
            <p:cNvPr id="370"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6</a:t>
              </a:r>
            </a:p>
          </p:txBody>
        </p:sp>
        <p:sp>
          <p:nvSpPr>
            <p:cNvPr id="371"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7</a:t>
              </a:r>
            </a:p>
          </p:txBody>
        </p:sp>
        <p:sp>
          <p:nvSpPr>
            <p:cNvPr id="372"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8</a:t>
              </a:r>
            </a:p>
          </p:txBody>
        </p:sp>
        <p:sp>
          <p:nvSpPr>
            <p:cNvPr id="373"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9</a:t>
              </a:r>
            </a:p>
          </p:txBody>
        </p:sp>
        <p:sp>
          <p:nvSpPr>
            <p:cNvPr id="374"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5"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6"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7"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8"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9"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0"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1"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2"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10</a:t>
              </a:r>
            </a:p>
          </p:txBody>
        </p:sp>
        <p:sp>
          <p:nvSpPr>
            <p:cNvPr id="383"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smtClean="0">
                  <a:ln>
                    <a:noFill/>
                  </a:ln>
                  <a:solidFill>
                    <a:srgbClr val="FFFFFF"/>
                  </a:solidFill>
                  <a:effectLst/>
                  <a:uLnTx/>
                  <a:uFillTx/>
                  <a:latin typeface="Arial" charset="0"/>
                  <a:cs typeface="Arial" charset="0"/>
                </a:rPr>
                <a:t>THCS Phulac</a:t>
              </a:r>
            </a:p>
          </p:txBody>
        </p:sp>
        <p:sp>
          <p:nvSpPr>
            <p:cNvPr id="384"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5"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4625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fade">
                                      <p:cBhvr>
                                        <p:cTn id="26" dur="2000"/>
                                        <p:tgtEl>
                                          <p:spTgt spid="92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31"/>
                                        </p:tgtEl>
                                        <p:attrNameLst>
                                          <p:attrName>style.visibility</p:attrName>
                                        </p:attrNameLst>
                                      </p:cBhvr>
                                      <p:to>
                                        <p:strVal val="visible"/>
                                      </p:to>
                                    </p:set>
                                    <p:animEffect transition="in" filter="fade">
                                      <p:cBhvr>
                                        <p:cTn id="29" dur="2000"/>
                                        <p:tgtEl>
                                          <p:spTgt spid="92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69"/>
                                        </p:tgtEl>
                                      </p:cBhvr>
                                    </p:animEffect>
                                    <p:set>
                                      <p:cBhvr>
                                        <p:cTn id="34" dur="1" fill="hold">
                                          <p:stCondLst>
                                            <p:cond delay="499"/>
                                          </p:stCondLst>
                                        </p:cTn>
                                        <p:tgtEl>
                                          <p:spTgt spid="2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mph" presetSubtype="0" fill="hold" nodeType="clickEffect">
                                  <p:stCondLst>
                                    <p:cond delay="0"/>
                                  </p:stCondLst>
                                  <p:childTnLst>
                                    <p:animRot by="-4200000">
                                      <p:cBhvr>
                                        <p:cTn id="54" dur="500" fill="hold"/>
                                        <p:tgtEl>
                                          <p:spTgt spid="6"/>
                                        </p:tgtEl>
                                        <p:attrNameLst>
                                          <p:attrName>r</p:attrName>
                                        </p:attrNameLst>
                                      </p:cBhvr>
                                    </p:animRot>
                                  </p:childTnLst>
                                </p:cTn>
                              </p:par>
                            </p:childTnLst>
                          </p:cTn>
                        </p:par>
                        <p:par>
                          <p:cTn id="55" fill="hold" nodeType="afterGroup">
                            <p:stCondLst>
                              <p:cond delay="500"/>
                            </p:stCondLst>
                            <p:childTnLst>
                              <p:par>
                                <p:cTn id="56" presetID="10" presetClass="exit" presetSubtype="0" fill="hold" nodeType="after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1800000">
                                      <p:cBhvr>
                                        <p:cTn id="65" dur="1000" fill="hold"/>
                                        <p:tgtEl>
                                          <p:spTgt spid="2"/>
                                        </p:tgtEl>
                                        <p:attrNameLst>
                                          <p:attrName>r</p:attrName>
                                        </p:attrNameLst>
                                      </p:cBhvr>
                                    </p:animRot>
                                  </p:childTnLst>
                                </p:cTn>
                              </p:par>
                              <p:par>
                                <p:cTn id="66" presetID="22" presetClass="entr" presetSubtype="8" fill="hold" grpId="0" nodeType="withEffect">
                                  <p:stCondLst>
                                    <p:cond delay="0"/>
                                  </p:stCondLst>
                                  <p:childTnLst>
                                    <p:set>
                                      <p:cBhvr>
                                        <p:cTn id="67" dur="1" fill="hold">
                                          <p:stCondLst>
                                            <p:cond delay="0"/>
                                          </p:stCondLst>
                                        </p:cTn>
                                        <p:tgtEl>
                                          <p:spTgt spid="9224"/>
                                        </p:tgtEl>
                                        <p:attrNameLst>
                                          <p:attrName>style.visibility</p:attrName>
                                        </p:attrNameLst>
                                      </p:cBhvr>
                                      <p:to>
                                        <p:strVal val="visible"/>
                                      </p:to>
                                    </p:set>
                                    <p:animEffect transition="in" filter="wipe(left)">
                                      <p:cBhvr>
                                        <p:cTn id="68" dur="1000"/>
                                        <p:tgtEl>
                                          <p:spTgt spid="9224"/>
                                        </p:tgtEl>
                                      </p:cBhvr>
                                    </p:animEffec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000"/>
                                        <p:tgtEl>
                                          <p:spTgt spid="2"/>
                                        </p:tgtEl>
                                      </p:cBhvr>
                                    </p:animEffect>
                                    <p:set>
                                      <p:cBhvr>
                                        <p:cTn id="72" dur="1" fill="hold">
                                          <p:stCondLst>
                                            <p:cond delay="19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mph" presetSubtype="0" fill="hold" nodeType="clickEffect">
                                  <p:stCondLst>
                                    <p:cond delay="0"/>
                                  </p:stCondLst>
                                  <p:childTnLst>
                                    <p:animRot by="4500000">
                                      <p:cBhvr>
                                        <p:cTn id="87" dur="1000" fill="hold"/>
                                        <p:tgtEl>
                                          <p:spTgt spid="3"/>
                                        </p:tgtEl>
                                        <p:attrNameLst>
                                          <p:attrName>r</p:attrName>
                                        </p:attrNameLst>
                                      </p:cBhvr>
                                    </p:animRot>
                                  </p:childTnLst>
                                </p:cTn>
                              </p:par>
                              <p:par>
                                <p:cTn id="88" presetID="22" presetClass="entr" presetSubtype="8" fill="hold" grpId="0" nodeType="withEffect">
                                  <p:stCondLst>
                                    <p:cond delay="500"/>
                                  </p:stCondLst>
                                  <p:childTnLst>
                                    <p:set>
                                      <p:cBhvr>
                                        <p:cTn id="89" dur="1" fill="hold">
                                          <p:stCondLst>
                                            <p:cond delay="0"/>
                                          </p:stCondLst>
                                        </p:cTn>
                                        <p:tgtEl>
                                          <p:spTgt spid="9223"/>
                                        </p:tgtEl>
                                        <p:attrNameLst>
                                          <p:attrName>style.visibility</p:attrName>
                                        </p:attrNameLst>
                                      </p:cBhvr>
                                      <p:to>
                                        <p:strVal val="visible"/>
                                      </p:to>
                                    </p:set>
                                    <p:animEffect transition="in" filter="wipe(left)">
                                      <p:cBhvr>
                                        <p:cTn id="90" dur="600"/>
                                        <p:tgtEl>
                                          <p:spTgt spid="9223"/>
                                        </p:tgtEl>
                                      </p:cBhvr>
                                    </p:animEffect>
                                  </p:childTnLst>
                                </p:cTn>
                              </p:par>
                            </p:childTnLst>
                          </p:cTn>
                        </p:par>
                        <p:par>
                          <p:cTn id="91" fill="hold" nodeType="afterGroup">
                            <p:stCondLst>
                              <p:cond delay="1100"/>
                            </p:stCondLst>
                            <p:childTnLst>
                              <p:par>
                                <p:cTn id="92" presetID="10" presetClass="exit" presetSubtype="0" fill="hold" nodeType="afterEffect">
                                  <p:stCondLst>
                                    <p:cond delay="0"/>
                                  </p:stCondLst>
                                  <p:childTnLst>
                                    <p:animEffect transition="out" filter="fade">
                                      <p:cBhvr>
                                        <p:cTn id="93" dur="2000"/>
                                        <p:tgtEl>
                                          <p:spTgt spid="3"/>
                                        </p:tgtEl>
                                      </p:cBhvr>
                                    </p:animEffect>
                                    <p:set>
                                      <p:cBhvr>
                                        <p:cTn id="94" dur="1" fill="hold">
                                          <p:stCondLst>
                                            <p:cond delay="1999"/>
                                          </p:stCondLst>
                                        </p:cTn>
                                        <p:tgtEl>
                                          <p:spTgt spid="3"/>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233"/>
                                        </p:tgtEl>
                                        <p:attrNameLst>
                                          <p:attrName>style.visibility</p:attrName>
                                        </p:attrNameLst>
                                      </p:cBhvr>
                                      <p:to>
                                        <p:strVal val="visible"/>
                                      </p:to>
                                    </p:set>
                                    <p:animEffect transition="in" filter="fade">
                                      <p:cBhvr>
                                        <p:cTn id="102" dur="500"/>
                                        <p:tgtEl>
                                          <p:spTgt spid="92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5" grpId="0"/>
      <p:bldP spid="29" grpId="0"/>
      <p:bldP spid="7" grpId="0"/>
      <p:bldP spid="8" grpId="0"/>
      <p:bldP spid="3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1295400" y="3157538"/>
            <a:ext cx="4114800" cy="3886200"/>
            <a:chOff x="576" y="960"/>
            <a:chExt cx="1872" cy="1872"/>
          </a:xfrm>
        </p:grpSpPr>
        <p:sp>
          <p:nvSpPr>
            <p:cNvPr id="14367"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mtClean="0">
                <a:solidFill>
                  <a:srgbClr val="000000"/>
                </a:solidFill>
              </a:endParaRPr>
            </a:p>
          </p:txBody>
        </p:sp>
        <p:pic>
          <p:nvPicPr>
            <p:cNvPr id="143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523875" y="3141663"/>
            <a:ext cx="4114800" cy="3886200"/>
            <a:chOff x="576" y="960"/>
            <a:chExt cx="1872" cy="1872"/>
          </a:xfrm>
        </p:grpSpPr>
        <p:sp>
          <p:nvSpPr>
            <p:cNvPr id="14365"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p>
              <a:pPr defTabSz="914400" fontAlgn="base">
                <a:spcBef>
                  <a:spcPct val="0"/>
                </a:spcBef>
                <a:spcAft>
                  <a:spcPct val="0"/>
                </a:spcAft>
              </a:pPr>
              <a:endParaRPr lang="en-US" smtClean="0">
                <a:solidFill>
                  <a:srgbClr val="000000"/>
                </a:solidFill>
              </a:endParaRPr>
            </a:p>
          </p:txBody>
        </p:sp>
        <p:pic>
          <p:nvPicPr>
            <p:cNvPr id="14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1328738"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4" name="Arc 8"/>
          <p:cNvSpPr>
            <a:spLocks/>
          </p:cNvSpPr>
          <p:nvPr/>
        </p:nvSpPr>
        <p:spPr bwMode="auto">
          <a:xfrm>
            <a:off x="766763"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6" name="Line 10"/>
          <p:cNvSpPr>
            <a:spLocks noChangeShapeType="1"/>
          </p:cNvSpPr>
          <p:nvPr/>
        </p:nvSpPr>
        <p:spPr bwMode="auto">
          <a:xfrm flipH="1">
            <a:off x="771525"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7" name="Line 11"/>
          <p:cNvSpPr>
            <a:spLocks noChangeShapeType="1"/>
          </p:cNvSpPr>
          <p:nvPr/>
        </p:nvSpPr>
        <p:spPr bwMode="auto">
          <a:xfrm>
            <a:off x="1679575"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8" name="Line 12"/>
          <p:cNvSpPr>
            <a:spLocks noChangeShapeType="1"/>
          </p:cNvSpPr>
          <p:nvPr/>
        </p:nvSpPr>
        <p:spPr bwMode="auto">
          <a:xfrm>
            <a:off x="1152525"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9" name="Line 13"/>
          <p:cNvSpPr>
            <a:spLocks noChangeShapeType="1"/>
          </p:cNvSpPr>
          <p:nvPr/>
        </p:nvSpPr>
        <p:spPr bwMode="auto">
          <a:xfrm flipH="1">
            <a:off x="2076450"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nvGrpSpPr>
          <p:cNvPr id="4" name="Group 51"/>
          <p:cNvGrpSpPr>
            <a:grpSpLocks/>
          </p:cNvGrpSpPr>
          <p:nvPr/>
        </p:nvGrpSpPr>
        <p:grpSpPr bwMode="auto">
          <a:xfrm>
            <a:off x="752475" y="5029200"/>
            <a:ext cx="1838325" cy="114300"/>
            <a:chOff x="2228850" y="5029200"/>
            <a:chExt cx="1838325" cy="114300"/>
          </a:xfrm>
        </p:grpSpPr>
        <p:grpSp>
          <p:nvGrpSpPr>
            <p:cNvPr id="14360" name="Group 50"/>
            <p:cNvGrpSpPr>
              <a:grpSpLocks/>
            </p:cNvGrpSpPr>
            <p:nvPr/>
          </p:nvGrpSpPr>
          <p:grpSpPr bwMode="auto">
            <a:xfrm>
              <a:off x="2228850" y="5067300"/>
              <a:ext cx="1838325" cy="38100"/>
              <a:chOff x="2228850" y="5067300"/>
              <a:chExt cx="1838325" cy="38100"/>
            </a:xfrm>
          </p:grpSpPr>
          <p:sp>
            <p:nvSpPr>
              <p:cNvPr id="14362"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14363"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smtClean="0">
                  <a:solidFill>
                    <a:srgbClr val="000000"/>
                  </a:solidFill>
                </a:endParaRPr>
              </a:p>
            </p:txBody>
          </p:sp>
          <p:sp>
            <p:nvSpPr>
              <p:cNvPr id="14364"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smtClean="0">
                  <a:solidFill>
                    <a:srgbClr val="000000"/>
                  </a:solidFill>
                </a:endParaRPr>
              </a:p>
            </p:txBody>
          </p:sp>
        </p:grpSp>
        <p:sp>
          <p:nvSpPr>
            <p:cNvPr id="14361"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sp>
        <p:nvSpPr>
          <p:cNvPr id="9231" name="Rectangle 15"/>
          <p:cNvSpPr>
            <a:spLocks noChangeArrowheads="1"/>
          </p:cNvSpPr>
          <p:nvPr/>
        </p:nvSpPr>
        <p:spPr bwMode="auto">
          <a:xfrm>
            <a:off x="2633663" y="4983163"/>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G</a:t>
            </a:r>
            <a:endParaRPr lang="en-US" dirty="0" smtClean="0">
              <a:solidFill>
                <a:srgbClr val="000000"/>
              </a:solidFill>
            </a:endParaRPr>
          </a:p>
        </p:txBody>
      </p:sp>
      <p:sp>
        <p:nvSpPr>
          <p:cNvPr id="9232" name="Rectangle 16"/>
          <p:cNvSpPr>
            <a:spLocks noChangeArrowheads="1"/>
          </p:cNvSpPr>
          <p:nvPr/>
        </p:nvSpPr>
        <p:spPr bwMode="auto">
          <a:xfrm>
            <a:off x="561975" y="496252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E</a:t>
            </a:r>
            <a:endParaRPr lang="en-US" dirty="0" smtClean="0">
              <a:solidFill>
                <a:srgbClr val="000000"/>
              </a:solidFill>
            </a:endParaRPr>
          </a:p>
        </p:txBody>
      </p:sp>
      <p:sp>
        <p:nvSpPr>
          <p:cNvPr id="9233" name="Rectangle 17"/>
          <p:cNvSpPr>
            <a:spLocks noChangeArrowheads="1"/>
          </p:cNvSpPr>
          <p:nvPr/>
        </p:nvSpPr>
        <p:spPr bwMode="auto">
          <a:xfrm>
            <a:off x="1609725" y="3238500"/>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smtClean="0">
                <a:solidFill>
                  <a:srgbClr val="000000"/>
                </a:solidFill>
                <a:latin typeface="Times New Roman" pitchFamily="18" charset="0"/>
              </a:rPr>
              <a:t>H</a:t>
            </a:r>
            <a:endParaRPr lang="en-US" dirty="0" smtClean="0">
              <a:solidFill>
                <a:srgbClr val="000000"/>
              </a:solidFill>
            </a:endParaRPr>
          </a:p>
        </p:txBody>
      </p:sp>
      <p:sp>
        <p:nvSpPr>
          <p:cNvPr id="50" name="Oval 18"/>
          <p:cNvSpPr>
            <a:spLocks noChangeArrowheads="1"/>
          </p:cNvSpPr>
          <p:nvPr/>
        </p:nvSpPr>
        <p:spPr bwMode="auto">
          <a:xfrm>
            <a:off x="1647825"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smtClean="0">
              <a:solidFill>
                <a:srgbClr val="000000"/>
              </a:solidFill>
            </a:endParaRPr>
          </a:p>
        </p:txBody>
      </p:sp>
      <p:grpSp>
        <p:nvGrpSpPr>
          <p:cNvPr id="6" name="Group 4"/>
          <p:cNvGrpSpPr>
            <a:grpSpLocks/>
          </p:cNvGrpSpPr>
          <p:nvPr/>
        </p:nvGrpSpPr>
        <p:grpSpPr bwMode="auto">
          <a:xfrm rot="2798637">
            <a:off x="-1316832" y="3118644"/>
            <a:ext cx="4144963" cy="3946526"/>
            <a:chOff x="576" y="960"/>
            <a:chExt cx="1872" cy="1872"/>
          </a:xfrm>
        </p:grpSpPr>
        <p:sp>
          <p:nvSpPr>
            <p:cNvPr id="1435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defTabSz="914400" fontAlgn="base">
                <a:spcBef>
                  <a:spcPct val="0"/>
                </a:spcBef>
                <a:spcAft>
                  <a:spcPct val="0"/>
                </a:spcAft>
              </a:pPr>
              <a:endParaRPr lang="en-US" smtClean="0">
                <a:solidFill>
                  <a:srgbClr val="000000"/>
                </a:solidFill>
              </a:endParaRPr>
            </a:p>
          </p:txBody>
        </p:sp>
        <p:pic>
          <p:nvPicPr>
            <p:cNvPr id="143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p:cNvSpPr/>
          <p:nvPr/>
        </p:nvSpPr>
        <p:spPr>
          <a:xfrm>
            <a:off x="457200" y="533400"/>
            <a:ext cx="7556877" cy="1295035"/>
          </a:xfrm>
          <a:prstGeom prst="rect">
            <a:avLst/>
          </a:prstGeom>
        </p:spPr>
        <p:txBody>
          <a:bodyPr wrap="none">
            <a:spAutoFit/>
          </a:bodyPr>
          <a:lstStyle/>
          <a:p>
            <a:pPr>
              <a:lnSpc>
                <a:spcPct val="150000"/>
              </a:lnSpc>
              <a:spcBef>
                <a:spcPts val="600"/>
              </a:spcBef>
              <a:spcAft>
                <a:spcPts val="600"/>
              </a:spcAft>
            </a:pPr>
            <a:r>
              <a:rPr lang="en-US" sz="2400" b="1" i="1" u="sng" dirty="0" err="1">
                <a:solidFill>
                  <a:srgbClr val="FF0000"/>
                </a:solidFill>
                <a:latin typeface="Times New Roman"/>
                <a:ea typeface="Calibri"/>
                <a:cs typeface="Times New Roman"/>
              </a:rPr>
              <a:t>Luyện</a:t>
            </a:r>
            <a:r>
              <a:rPr lang="en-US" sz="2400" b="1" i="1" u="sng" dirty="0">
                <a:solidFill>
                  <a:srgbClr val="FF0000"/>
                </a:solidFill>
                <a:latin typeface="Times New Roman"/>
                <a:ea typeface="Calibri"/>
                <a:cs typeface="Times New Roman"/>
              </a:rPr>
              <a:t> </a:t>
            </a:r>
            <a:r>
              <a:rPr lang="en-US" sz="2400" b="1" i="1" u="sng" dirty="0" err="1">
                <a:solidFill>
                  <a:srgbClr val="FF0000"/>
                </a:solidFill>
                <a:latin typeface="Times New Roman"/>
                <a:ea typeface="Calibri"/>
                <a:cs typeface="Times New Roman"/>
              </a:rPr>
              <a:t>tập</a:t>
            </a:r>
            <a:r>
              <a:rPr lang="en-US" sz="2400" b="1" i="1" u="sng" dirty="0">
                <a:solidFill>
                  <a:srgbClr val="FF0000"/>
                </a:solidFill>
                <a:latin typeface="Times New Roman"/>
                <a:ea typeface="Calibri"/>
                <a:cs typeface="Times New Roman"/>
              </a:rPr>
              <a:t> </a:t>
            </a:r>
            <a:r>
              <a:rPr lang="en-US" sz="2400" b="1" i="1" u="sng" dirty="0" smtClean="0">
                <a:solidFill>
                  <a:srgbClr val="FF0000"/>
                </a:solidFill>
                <a:latin typeface="Times New Roman"/>
                <a:ea typeface="Calibri"/>
                <a:cs typeface="Times New Roman"/>
              </a:rPr>
              <a:t>1</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Dùng</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thước</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và</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compa</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vẽ</a:t>
            </a:r>
            <a:r>
              <a:rPr lang="en-US" sz="2400" b="1" i="1" dirty="0" smtClean="0">
                <a:solidFill>
                  <a:srgbClr val="FF0000"/>
                </a:solidFill>
                <a:latin typeface="Times New Roman"/>
                <a:ea typeface="Calibri"/>
                <a:cs typeface="Times New Roman"/>
              </a:rPr>
              <a:t> tam </a:t>
            </a:r>
            <a:r>
              <a:rPr lang="en-US" sz="2400" b="1" i="1" dirty="0" err="1" smtClean="0">
                <a:solidFill>
                  <a:srgbClr val="FF0000"/>
                </a:solidFill>
                <a:latin typeface="Times New Roman"/>
                <a:ea typeface="Calibri"/>
                <a:cs typeface="Times New Roman"/>
              </a:rPr>
              <a:t>giác</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đều</a:t>
            </a:r>
            <a:r>
              <a:rPr lang="en-US" sz="2400" b="1" i="1" dirty="0" smtClean="0">
                <a:solidFill>
                  <a:srgbClr val="FF0000"/>
                </a:solidFill>
                <a:latin typeface="Times New Roman"/>
                <a:ea typeface="Calibri"/>
                <a:cs typeface="Times New Roman"/>
              </a:rPr>
              <a:t> EGH </a:t>
            </a:r>
          </a:p>
          <a:p>
            <a:pPr>
              <a:lnSpc>
                <a:spcPct val="150000"/>
              </a:lnSpc>
              <a:spcBef>
                <a:spcPts val="600"/>
              </a:spcBef>
              <a:spcAft>
                <a:spcPts val="600"/>
              </a:spcAft>
            </a:pPr>
            <a:r>
              <a:rPr lang="en-US" sz="2400" b="1" i="1" dirty="0" err="1" smtClean="0">
                <a:solidFill>
                  <a:srgbClr val="FF0000"/>
                </a:solidFill>
                <a:latin typeface="Times New Roman"/>
                <a:ea typeface="Calibri"/>
                <a:cs typeface="Times New Roman"/>
              </a:rPr>
              <a:t>có</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độ</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dài</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cạnh</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bằng</a:t>
            </a:r>
            <a:r>
              <a:rPr lang="en-US" sz="2400" b="1" i="1" dirty="0" smtClean="0">
                <a:solidFill>
                  <a:srgbClr val="FF0000"/>
                </a:solidFill>
                <a:latin typeface="Times New Roman"/>
                <a:ea typeface="Calibri"/>
                <a:cs typeface="Times New Roman"/>
              </a:rPr>
              <a:t> 4 cm</a:t>
            </a:r>
            <a:endParaRPr lang="en-US" sz="2400" dirty="0">
              <a:solidFill>
                <a:srgbClr val="FF0000"/>
              </a:solidFill>
              <a:ea typeface="Calibri"/>
              <a:cs typeface="Times New Roman"/>
            </a:endParaRPr>
          </a:p>
        </p:txBody>
      </p:sp>
      <p:sp>
        <p:nvSpPr>
          <p:cNvPr id="34" name="Rectangle 33"/>
          <p:cNvSpPr/>
          <p:nvPr/>
        </p:nvSpPr>
        <p:spPr>
          <a:xfrm>
            <a:off x="3975853" y="2230298"/>
            <a:ext cx="5323827" cy="507831"/>
          </a:xfrm>
          <a:prstGeom prst="rect">
            <a:avLst/>
          </a:prstGeom>
        </p:spPr>
        <p:txBody>
          <a:bodyPr wrap="squar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EG </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4 cm</a:t>
            </a:r>
            <a:r>
              <a:rPr lang="en-US" dirty="0">
                <a:solidFill>
                  <a:srgbClr val="000000"/>
                </a:solidFill>
                <a:latin typeface="Times New Roman"/>
                <a:ea typeface="Calibri"/>
                <a:cs typeface="Times New Roman"/>
              </a:rPr>
              <a:t>.</a:t>
            </a:r>
            <a:endParaRPr lang="en-US" sz="1400" dirty="0">
              <a:ea typeface="Calibri"/>
              <a:cs typeface="Times New Roman"/>
            </a:endParaRPr>
          </a:p>
        </p:txBody>
      </p:sp>
      <p:sp>
        <p:nvSpPr>
          <p:cNvPr id="35" name="Rectangle 34"/>
          <p:cNvSpPr/>
          <p:nvPr/>
        </p:nvSpPr>
        <p:spPr>
          <a:xfrm>
            <a:off x="3975853" y="2915334"/>
            <a:ext cx="4572000" cy="923330"/>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E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EG.</a:t>
            </a:r>
            <a:endParaRPr lang="en-US" sz="1400" dirty="0">
              <a:effectLst/>
              <a:latin typeface="Calibri"/>
              <a:ea typeface="Calibri"/>
              <a:cs typeface="Times New Roman"/>
            </a:endParaRPr>
          </a:p>
        </p:txBody>
      </p:sp>
      <p:sp>
        <p:nvSpPr>
          <p:cNvPr id="36" name="Rectangle 35"/>
          <p:cNvSpPr/>
          <p:nvPr/>
        </p:nvSpPr>
        <p:spPr>
          <a:xfrm>
            <a:off x="4002626" y="4034593"/>
            <a:ext cx="4572000" cy="1338828"/>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G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GE;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H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37" name="Rectangle 36"/>
          <p:cNvSpPr/>
          <p:nvPr/>
        </p:nvSpPr>
        <p:spPr>
          <a:xfrm>
            <a:off x="3955258" y="5509974"/>
            <a:ext cx="4891083" cy="507831"/>
          </a:xfrm>
          <a:prstGeom prst="rect">
            <a:avLst/>
          </a:prstGeom>
        </p:spPr>
        <p:txBody>
          <a:bodyPr wrap="non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HE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HG.</a:t>
            </a:r>
            <a:endParaRPr lang="en-US" sz="1400" dirty="0">
              <a:effectLst/>
              <a:latin typeface="Calibri"/>
              <a:ea typeface="Calibri"/>
              <a:cs typeface="Times New Roman"/>
            </a:endParaRPr>
          </a:p>
        </p:txBody>
      </p:sp>
      <p:sp>
        <p:nvSpPr>
          <p:cNvPr id="38" name="Rectangle 37"/>
          <p:cNvSpPr/>
          <p:nvPr/>
        </p:nvSpPr>
        <p:spPr>
          <a:xfrm>
            <a:off x="1295400" y="5001482"/>
            <a:ext cx="767491" cy="56111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Times New Roman" pitchFamily="18" charset="0"/>
                <a:cs typeface="Times New Roman" pitchFamily="18" charset="0"/>
              </a:rPr>
              <a:t>4</a:t>
            </a:r>
            <a:r>
              <a:rPr kumimoji="0" lang="en-US" sz="1800" b="1"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cm</a:t>
            </a:r>
          </a:p>
        </p:txBody>
      </p:sp>
      <p:grpSp>
        <p:nvGrpSpPr>
          <p:cNvPr id="39" name="Group 238"/>
          <p:cNvGrpSpPr>
            <a:grpSpLocks/>
          </p:cNvGrpSpPr>
          <p:nvPr/>
        </p:nvGrpSpPr>
        <p:grpSpPr bwMode="auto">
          <a:xfrm>
            <a:off x="673568" y="5144530"/>
            <a:ext cx="4863940" cy="539353"/>
            <a:chOff x="576" y="816"/>
            <a:chExt cx="5040" cy="576"/>
          </a:xfrm>
        </p:grpSpPr>
        <p:sp>
          <p:nvSpPr>
            <p:cNvPr id="4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3300"/>
                </a:solidFill>
                <a:effectLst/>
                <a:uLnTx/>
                <a:uFillTx/>
              </a:endParaRPr>
            </a:p>
          </p:txBody>
        </p:sp>
        <p:sp>
          <p:nvSpPr>
            <p:cNvPr id="4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3"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4"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9"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0"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1"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2"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3"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6"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7"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8"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9"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0"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2"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3"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4"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5"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6"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7"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8"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9"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0"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1"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2"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3"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4"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5"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6"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7"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8"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9"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0"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1"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2"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3"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4"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5"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6"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7"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8"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9"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0"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1"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2"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3"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4"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5"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6"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7"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8"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9"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0"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1"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2"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3"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4"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5"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6"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7"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8"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9"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0"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1"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2"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3"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4"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5" name="Text Box 333"/>
            <p:cNvSpPr txBox="1">
              <a:spLocks noChangeArrowheads="1"/>
            </p:cNvSpPr>
            <p:nvPr/>
          </p:nvSpPr>
          <p:spPr bwMode="auto">
            <a:xfrm>
              <a:off x="576" y="969"/>
              <a:ext cx="32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3300"/>
                  </a:solidFill>
                  <a:effectLst/>
                  <a:uLnTx/>
                  <a:uFillTx/>
                  <a:latin typeface="Arial" charset="0"/>
                  <a:cs typeface="Arial" charset="0"/>
                </a:rPr>
                <a:t>0</a:t>
              </a:r>
            </a:p>
          </p:txBody>
        </p:sp>
        <p:sp>
          <p:nvSpPr>
            <p:cNvPr id="136"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1</a:t>
              </a:r>
            </a:p>
          </p:txBody>
        </p:sp>
        <p:sp>
          <p:nvSpPr>
            <p:cNvPr id="137"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2</a:t>
              </a:r>
            </a:p>
          </p:txBody>
        </p:sp>
        <p:sp>
          <p:nvSpPr>
            <p:cNvPr id="138"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3300"/>
                  </a:solidFill>
                  <a:effectLst/>
                  <a:uLnTx/>
                  <a:uFillTx/>
                  <a:latin typeface="Arial" charset="0"/>
                  <a:cs typeface="Arial" charset="0"/>
                </a:rPr>
                <a:t>3</a:t>
              </a:r>
            </a:p>
          </p:txBody>
        </p:sp>
        <p:sp>
          <p:nvSpPr>
            <p:cNvPr id="139"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4</a:t>
              </a:r>
            </a:p>
          </p:txBody>
        </p:sp>
        <p:sp>
          <p:nvSpPr>
            <p:cNvPr id="140"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5</a:t>
              </a:r>
            </a:p>
          </p:txBody>
        </p:sp>
        <p:sp>
          <p:nvSpPr>
            <p:cNvPr id="141"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6</a:t>
              </a:r>
            </a:p>
          </p:txBody>
        </p:sp>
        <p:sp>
          <p:nvSpPr>
            <p:cNvPr id="142"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7</a:t>
              </a:r>
            </a:p>
          </p:txBody>
        </p:sp>
        <p:sp>
          <p:nvSpPr>
            <p:cNvPr id="143"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8</a:t>
              </a:r>
            </a:p>
          </p:txBody>
        </p:sp>
        <p:sp>
          <p:nvSpPr>
            <p:cNvPr id="144"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9</a:t>
              </a:r>
            </a:p>
          </p:txBody>
        </p:sp>
        <p:sp>
          <p:nvSpPr>
            <p:cNvPr id="145"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6"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7"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8"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9"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0"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1"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2"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3"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3300"/>
                  </a:solidFill>
                  <a:effectLst/>
                  <a:uLnTx/>
                  <a:uFillTx/>
                  <a:latin typeface="Arial" charset="0"/>
                  <a:cs typeface="Arial" charset="0"/>
                </a:rPr>
                <a:t>10</a:t>
              </a:r>
            </a:p>
          </p:txBody>
        </p:sp>
        <p:sp>
          <p:nvSpPr>
            <p:cNvPr id="154"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smtClean="0">
                  <a:ln>
                    <a:noFill/>
                  </a:ln>
                  <a:solidFill>
                    <a:srgbClr val="FFFFFF"/>
                  </a:solidFill>
                  <a:effectLst/>
                  <a:uLnTx/>
                  <a:uFillTx/>
                  <a:latin typeface="Arial" charset="0"/>
                  <a:cs typeface="Arial" charset="0"/>
                </a:rPr>
                <a:t>THCS Phulac</a:t>
              </a:r>
            </a:p>
          </p:txBody>
        </p:sp>
        <p:sp>
          <p:nvSpPr>
            <p:cNvPr id="155"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6"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01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transition="in" filter="fade">
                                      <p:cBhvr>
                                        <p:cTn id="41" dur="2000"/>
                                        <p:tgtEl>
                                          <p:spTgt spid="92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2000"/>
                                        <p:tgtEl>
                                          <p:spTgt spid="92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mph" presetSubtype="0" fill="hold" nodeType="clickEffect">
                                  <p:stCondLst>
                                    <p:cond delay="0"/>
                                  </p:stCondLst>
                                  <p:childTnLst>
                                    <p:animRot by="-4200000">
                                      <p:cBhvr>
                                        <p:cTn id="64" dur="500" fill="hold"/>
                                        <p:tgtEl>
                                          <p:spTgt spid="6"/>
                                        </p:tgtEl>
                                        <p:attrNameLst>
                                          <p:attrName>r</p:attrName>
                                        </p:attrNameLst>
                                      </p:cBhvr>
                                    </p:animRot>
                                  </p:childTnLst>
                                </p:cTn>
                              </p:par>
                            </p:childTnLst>
                          </p:cTn>
                        </p:par>
                        <p:par>
                          <p:cTn id="65" fill="hold" nodeType="afterGroup">
                            <p:stCondLst>
                              <p:cond delay="5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1800000">
                                      <p:cBhvr>
                                        <p:cTn id="75" dur="1000" fill="hold"/>
                                        <p:tgtEl>
                                          <p:spTgt spid="2"/>
                                        </p:tgtEl>
                                        <p:attrNameLst>
                                          <p:attrName>r</p:attrName>
                                        </p:attrNameLst>
                                      </p:cBhvr>
                                    </p:animRot>
                                  </p:childTnLst>
                                </p:cTn>
                              </p:par>
                              <p:par>
                                <p:cTn id="76" presetID="22" presetClass="entr" presetSubtype="8" fill="hold" grpId="0" nodeType="withEffect">
                                  <p:stCondLst>
                                    <p:cond delay="0"/>
                                  </p:stCondLst>
                                  <p:childTnLst>
                                    <p:set>
                                      <p:cBhvr>
                                        <p:cTn id="77" dur="1" fill="hold">
                                          <p:stCondLst>
                                            <p:cond delay="0"/>
                                          </p:stCondLst>
                                        </p:cTn>
                                        <p:tgtEl>
                                          <p:spTgt spid="9224"/>
                                        </p:tgtEl>
                                        <p:attrNameLst>
                                          <p:attrName>style.visibility</p:attrName>
                                        </p:attrNameLst>
                                      </p:cBhvr>
                                      <p:to>
                                        <p:strVal val="visible"/>
                                      </p:to>
                                    </p:set>
                                    <p:animEffect transition="in" filter="wipe(left)">
                                      <p:cBhvr>
                                        <p:cTn id="78" dur="1000"/>
                                        <p:tgtEl>
                                          <p:spTgt spid="9224"/>
                                        </p:tgtEl>
                                      </p:cBhvr>
                                    </p:animEffect>
                                  </p:childTnLst>
                                </p:cTn>
                              </p:par>
                            </p:childTnLst>
                          </p:cTn>
                        </p:par>
                        <p:par>
                          <p:cTn id="79" fill="hold" nodeType="afterGroup">
                            <p:stCondLst>
                              <p:cond delay="1000"/>
                            </p:stCondLst>
                            <p:childTnLst>
                              <p:par>
                                <p:cTn id="80" presetID="10" presetClass="exit" presetSubtype="0" fill="hold" nodeType="afterEffect">
                                  <p:stCondLst>
                                    <p:cond delay="0"/>
                                  </p:stCondLst>
                                  <p:childTnLst>
                                    <p:animEffect transition="out" filter="fade">
                                      <p:cBhvr>
                                        <p:cTn id="81" dur="2000"/>
                                        <p:tgtEl>
                                          <p:spTgt spid="2"/>
                                        </p:tgtEl>
                                      </p:cBhvr>
                                    </p:animEffect>
                                    <p:set>
                                      <p:cBhvr>
                                        <p:cTn id="82" dur="1" fill="hold">
                                          <p:stCondLst>
                                            <p:cond delay="1999"/>
                                          </p:stCondLst>
                                        </p:cTn>
                                        <p:tgtEl>
                                          <p:spTgt spid="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childTnLst>
                                    <p:animRot by="4500000">
                                      <p:cBhvr>
                                        <p:cTn id="92" dur="1000" fill="hold"/>
                                        <p:tgtEl>
                                          <p:spTgt spid="3"/>
                                        </p:tgtEl>
                                        <p:attrNameLst>
                                          <p:attrName>r</p:attrName>
                                        </p:attrNameLst>
                                      </p:cBhvr>
                                    </p:animRot>
                                  </p:childTnLst>
                                </p:cTn>
                              </p:par>
                              <p:par>
                                <p:cTn id="93" presetID="22" presetClass="entr" presetSubtype="8" fill="hold" grpId="0" nodeType="withEffect">
                                  <p:stCondLst>
                                    <p:cond delay="500"/>
                                  </p:stCondLst>
                                  <p:childTnLst>
                                    <p:set>
                                      <p:cBhvr>
                                        <p:cTn id="94" dur="1" fill="hold">
                                          <p:stCondLst>
                                            <p:cond delay="0"/>
                                          </p:stCondLst>
                                        </p:cTn>
                                        <p:tgtEl>
                                          <p:spTgt spid="9223"/>
                                        </p:tgtEl>
                                        <p:attrNameLst>
                                          <p:attrName>style.visibility</p:attrName>
                                        </p:attrNameLst>
                                      </p:cBhvr>
                                      <p:to>
                                        <p:strVal val="visible"/>
                                      </p:to>
                                    </p:set>
                                    <p:animEffect transition="in" filter="wipe(left)">
                                      <p:cBhvr>
                                        <p:cTn id="95" dur="600"/>
                                        <p:tgtEl>
                                          <p:spTgt spid="9223"/>
                                        </p:tgtEl>
                                      </p:cBhvr>
                                    </p:animEffect>
                                  </p:childTnLst>
                                </p:cTn>
                              </p:par>
                            </p:childTnLst>
                          </p:cTn>
                        </p:par>
                        <p:par>
                          <p:cTn id="96" fill="hold" nodeType="afterGroup">
                            <p:stCondLst>
                              <p:cond delay="1100"/>
                            </p:stCondLst>
                            <p:childTnLst>
                              <p:par>
                                <p:cTn id="97" presetID="10" presetClass="exit" presetSubtype="0" fill="hold" nodeType="afterEffect">
                                  <p:stCondLst>
                                    <p:cond delay="0"/>
                                  </p:stCondLst>
                                  <p:childTnLst>
                                    <p:animEffect transition="out" filter="fade">
                                      <p:cBhvr>
                                        <p:cTn id="98" dur="2000"/>
                                        <p:tgtEl>
                                          <p:spTgt spid="3"/>
                                        </p:tgtEl>
                                      </p:cBhvr>
                                    </p:animEffect>
                                    <p:set>
                                      <p:cBhvr>
                                        <p:cTn id="99" dur="1" fill="hold">
                                          <p:stCondLst>
                                            <p:cond delay="1999"/>
                                          </p:stCondLst>
                                        </p:cTn>
                                        <p:tgtEl>
                                          <p:spTgt spid="3"/>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233"/>
                                        </p:tgtEl>
                                        <p:attrNameLst>
                                          <p:attrName>style.visibility</p:attrName>
                                        </p:attrNameLst>
                                      </p:cBhvr>
                                      <p:to>
                                        <p:strVal val="visible"/>
                                      </p:to>
                                    </p:set>
                                    <p:animEffect transition="in" filter="fade">
                                      <p:cBhvr>
                                        <p:cTn id="107" dur="500"/>
                                        <p:tgtEl>
                                          <p:spTgt spid="923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28600"/>
            <a:ext cx="6248400" cy="646331"/>
          </a:xfrm>
          <a:prstGeom prst="rect">
            <a:avLst/>
          </a:prstGeom>
          <a:solidFill>
            <a:schemeClr val="accent2">
              <a:lumMod val="20000"/>
              <a:lumOff val="80000"/>
            </a:schemeClr>
          </a:solidFill>
          <a:ln w="19050">
            <a:solidFill>
              <a:srgbClr val="7030A0"/>
            </a:solidFill>
          </a:ln>
        </p:spPr>
        <p:txBody>
          <a:bodyPr wrap="square" rtlCol="0">
            <a:spAutoFit/>
          </a:bodyPr>
          <a:lstStyle/>
          <a:p>
            <a:r>
              <a:rPr lang="en-US" sz="3600" b="1" dirty="0">
                <a:solidFill>
                  <a:srgbClr val="FF0000"/>
                </a:solidFill>
                <a:latin typeface="+mj-lt"/>
                <a:cs typeface="Times New Roman" pitchFamily="18" charset="0"/>
              </a:rPr>
              <a:t> </a:t>
            </a:r>
            <a:r>
              <a:rPr lang="vi-VN" sz="3600" b="1" dirty="0">
                <a:solidFill>
                  <a:srgbClr val="FF0000"/>
                </a:solidFill>
                <a:latin typeface="+mj-lt"/>
                <a:cs typeface="Times New Roman" pitchFamily="18" charset="0"/>
              </a:rPr>
              <a:t>HÌNH VUÔNG</a:t>
            </a:r>
            <a:endParaRPr lang="en-US" sz="3600" dirty="0">
              <a:latin typeface="+mj-lt"/>
            </a:endParaRPr>
          </a:p>
        </p:txBody>
      </p:sp>
      <p:pic>
        <p:nvPicPr>
          <p:cNvPr id="5" name="Picture 4">
            <a:extLst>
              <a:ext uri="{FF2B5EF4-FFF2-40B4-BE49-F238E27FC236}">
                <a16:creationId xmlns:a16="http://schemas.microsoft.com/office/drawing/2014/main" xmlns="" id="{CC4DC24F-C11D-4CFB-8147-3B7B577852AD}"/>
              </a:ext>
            </a:extLst>
          </p:cNvPr>
          <p:cNvPicPr>
            <a:picLocks noChangeAspect="1"/>
          </p:cNvPicPr>
          <p:nvPr/>
        </p:nvPicPr>
        <p:blipFill>
          <a:blip r:embed="rId2"/>
          <a:stretch>
            <a:fillRect/>
          </a:stretch>
        </p:blipFill>
        <p:spPr>
          <a:xfrm>
            <a:off x="381000" y="1300936"/>
            <a:ext cx="3181350" cy="2524125"/>
          </a:xfrm>
          <a:prstGeom prst="rect">
            <a:avLst/>
          </a:prstGeom>
        </p:spPr>
      </p:pic>
      <p:pic>
        <p:nvPicPr>
          <p:cNvPr id="7" name="Picture 6">
            <a:extLst>
              <a:ext uri="{FF2B5EF4-FFF2-40B4-BE49-F238E27FC236}">
                <a16:creationId xmlns:a16="http://schemas.microsoft.com/office/drawing/2014/main" xmlns="" id="{19158D7F-9CB4-44A5-BA2D-5168D35AD6EE}"/>
              </a:ext>
            </a:extLst>
          </p:cNvPr>
          <p:cNvPicPr>
            <a:picLocks noChangeAspect="1"/>
          </p:cNvPicPr>
          <p:nvPr/>
        </p:nvPicPr>
        <p:blipFill>
          <a:blip r:embed="rId3"/>
          <a:stretch>
            <a:fillRect/>
          </a:stretch>
        </p:blipFill>
        <p:spPr>
          <a:xfrm>
            <a:off x="4267200" y="1085850"/>
            <a:ext cx="3905250" cy="2343150"/>
          </a:xfrm>
          <a:prstGeom prst="rect">
            <a:avLst/>
          </a:prstGeom>
        </p:spPr>
      </p:pic>
      <p:pic>
        <p:nvPicPr>
          <p:cNvPr id="12" name="Picture 11">
            <a:extLst>
              <a:ext uri="{FF2B5EF4-FFF2-40B4-BE49-F238E27FC236}">
                <a16:creationId xmlns:a16="http://schemas.microsoft.com/office/drawing/2014/main" xmlns="" id="{08803E70-58BE-467B-A5E6-B926FFACB0BA}"/>
              </a:ext>
            </a:extLst>
          </p:cNvPr>
          <p:cNvPicPr>
            <a:picLocks noChangeAspect="1"/>
          </p:cNvPicPr>
          <p:nvPr/>
        </p:nvPicPr>
        <p:blipFill>
          <a:blip r:embed="rId4"/>
          <a:stretch>
            <a:fillRect/>
          </a:stretch>
        </p:blipFill>
        <p:spPr>
          <a:xfrm>
            <a:off x="685800" y="4310108"/>
            <a:ext cx="3676650" cy="2124075"/>
          </a:xfrm>
          <a:prstGeom prst="rect">
            <a:avLst/>
          </a:prstGeom>
        </p:spPr>
      </p:pic>
      <p:pic>
        <p:nvPicPr>
          <p:cNvPr id="14" name="Picture 13">
            <a:extLst>
              <a:ext uri="{FF2B5EF4-FFF2-40B4-BE49-F238E27FC236}">
                <a16:creationId xmlns:a16="http://schemas.microsoft.com/office/drawing/2014/main" xmlns="" id="{C3BF1C22-1938-43A4-9722-1A85F512003D}"/>
              </a:ext>
            </a:extLst>
          </p:cNvPr>
          <p:cNvPicPr>
            <a:picLocks noChangeAspect="1"/>
          </p:cNvPicPr>
          <p:nvPr/>
        </p:nvPicPr>
        <p:blipFill>
          <a:blip r:embed="rId5"/>
          <a:stretch>
            <a:fillRect/>
          </a:stretch>
        </p:blipFill>
        <p:spPr>
          <a:xfrm>
            <a:off x="5029200" y="3813964"/>
            <a:ext cx="2847975" cy="269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TotalTime>
  <Words>1280</Words>
  <PresentationFormat>On-screen Show (4:3)</PresentationFormat>
  <Paragraphs>179</Paragraphs>
  <Slides>15</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15</vt:i4>
      </vt:variant>
    </vt:vector>
  </HeadingPairs>
  <TitlesOfParts>
    <vt:vector size="22" baseType="lpstr">
      <vt:lpstr>Office Theme</vt:lpstr>
      <vt:lpstr>Default Design</vt:lpstr>
      <vt:lpstr>1_Default Design</vt:lpstr>
      <vt:lpstr>1_Office Theme</vt:lpstr>
      <vt:lpstr>2_Office Theme</vt:lpstr>
      <vt:lpstr>3_Office Theme</vt:lpstr>
      <vt:lpstr>Clip</vt:lpstr>
      <vt:lpstr> NHIỆT LIỆT CHÀO MỪNG CÁC THẦY CÔ TỚI DỰ GIỜ LỚP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2020-08-05T03:57:15Z</dcterms:created>
  <dcterms:modified xsi:type="dcterms:W3CDTF">2021-08-18T14:11:56Z</dcterms:modified>
</cp:coreProperties>
</file>