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23" r:id="rId3"/>
  </p:sldMasterIdLst>
  <p:notesMasterIdLst>
    <p:notesMasterId r:id="rId25"/>
  </p:notesMasterIdLst>
  <p:handoutMasterIdLst>
    <p:handoutMasterId r:id="rId26"/>
  </p:handoutMasterIdLst>
  <p:sldIdLst>
    <p:sldId id="558" r:id="rId4"/>
    <p:sldId id="566" r:id="rId5"/>
    <p:sldId id="559" r:id="rId6"/>
    <p:sldId id="568" r:id="rId7"/>
    <p:sldId id="560" r:id="rId8"/>
    <p:sldId id="571" r:id="rId9"/>
    <p:sldId id="588" r:id="rId10"/>
    <p:sldId id="596" r:id="rId11"/>
    <p:sldId id="572" r:id="rId12"/>
    <p:sldId id="603" r:id="rId13"/>
    <p:sldId id="574" r:id="rId14"/>
    <p:sldId id="575" r:id="rId15"/>
    <p:sldId id="589" r:id="rId16"/>
    <p:sldId id="601" r:id="rId17"/>
    <p:sldId id="561" r:id="rId18"/>
    <p:sldId id="580" r:id="rId19"/>
    <p:sldId id="602" r:id="rId20"/>
    <p:sldId id="592" r:id="rId21"/>
    <p:sldId id="593" r:id="rId22"/>
    <p:sldId id="595" r:id="rId23"/>
    <p:sldId id="578" r:id="rId24"/>
  </p:sldIdLst>
  <p:sldSz cx="24387175" cy="13716000"/>
  <p:notesSz cx="6797675" cy="9928225"/>
  <p:defaultTextStyle>
    <a:defPPr>
      <a:defRPr lang="en-US"/>
    </a:defPPr>
    <a:lvl1pPr marL="0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35019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7003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10505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40066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7508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21010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245118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80135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SG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00"/>
    <a:srgbClr val="058605"/>
    <a:srgbClr val="FFFFFF"/>
    <a:srgbClr val="91720D"/>
    <a:srgbClr val="0999C8"/>
    <a:srgbClr val="FEE28A"/>
    <a:srgbClr val="FEDA66"/>
    <a:srgbClr val="FEC607"/>
    <a:srgbClr val="FFFF4B"/>
    <a:srgbClr val="F4D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7383" autoAdjust="0"/>
  </p:normalViewPr>
  <p:slideViewPr>
    <p:cSldViewPr>
      <p:cViewPr varScale="1">
        <p:scale>
          <a:sx n="35" d="100"/>
          <a:sy n="35" d="100"/>
        </p:scale>
        <p:origin x="150" y="90"/>
      </p:cViewPr>
      <p:guideLst>
        <p:guide orient="horz" pos="4320"/>
        <p:guide pos="7684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CFDAB9-C995-436A-A215-05EFBD3AD515}" type="datetimeFigureOut">
              <a:rPr lang="en-US" smtClean="0"/>
              <a:pPr/>
              <a:t>24/04/2020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A12D1A-3130-4919-BF00-442EC7D3A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E54393-FB88-467E-A392-9D9E5E5A7C46}" type="datetimeFigureOut">
              <a:rPr lang="en-US" smtClean="0"/>
              <a:pPr/>
              <a:t>24/04/2020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BDFEA3-EEA4-473E-80F5-47498B2C5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11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2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2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33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38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4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5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đẹp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3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2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5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3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64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0614-5009-49AF-9700-550BB114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BFCD1-4354-4B6F-9842-D7013CEF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6A64A-26C5-4EC3-A9A0-4CB7FF886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3BCDB-2C57-4E1A-BC44-FE985B233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A246B-EFC5-4FA9-A5F1-F0D36C878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6FCF0-05DA-4917-BA4D-AB7A44BE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EEB76-B61B-4DD3-BB35-E05CACDC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72C7C-5A0C-496E-9573-589211DA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6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54C3-0346-4D90-B36F-261636CF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26A76-62B9-4ACB-9B18-FE3F1387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0A56F-C4A5-4786-B586-85DF393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8B439-A567-4ADD-8407-84F15A6D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5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8AD5B-D816-4DAC-97B5-DD253D31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D04D4-571C-4ECB-819E-14B5753A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4C192-454E-45CA-812C-197B7977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2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C1B4-D50C-4571-8F94-EF5AB5B3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38FE0-7E22-4517-A31F-DEC80AC2E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D6943-A56B-4B85-9D32-03538C4DD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1188A-90F6-4DA3-96C4-1B3BBB2E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2A4F2-8106-49A9-AB02-53FCA30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656FA-152F-4EA2-BC16-FF345029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049D-3238-4300-AA11-4D0B8371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0AB80-30E2-46F4-9E25-6FC279882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43CAF-95C0-48DE-9EFC-9B696F5B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BFE5-D989-4CEE-AF55-40A9AAEF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676BE-1B94-499F-834D-90BDD3D8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42C0D-77E4-4F47-8A3D-D223F28F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6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609F-F89B-47C4-B9C5-C94E47B9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79D34-2236-427C-AA9A-449D0F730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6B91-275C-4C8A-88C9-6C5424FF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1583-D545-4EEC-877B-570622E5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2CF72-4B6E-4873-8F75-D2BB1F7E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254D7-CCF5-426D-94E5-EC0E89E6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6DA22-0418-413B-B8F0-E6E1CCE7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0BCF9-D466-44B3-9349-74C7AD99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778C2-8E70-4E80-9D4E-1F154B26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AEA1F-CE1F-4A63-8D16-624E9634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27DD-1C82-480D-9815-FC193235D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7090B-4110-464C-8328-46B622333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C496B-32FC-449E-8B2F-35D2A9A3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1BEEA-1E7D-47BF-9ED2-666BD626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79DE6-8641-407D-8FA2-0586D204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5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44A6-BA05-409B-B429-9E3E5F83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71CF6-5E2B-41E3-BB01-BAC00FC5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7A6E-EFD5-4153-9900-F28A7538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A0DFC-03AB-4FC9-89BA-FECB73CD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D6811-3E94-4433-B999-34001136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4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71CA-32CA-4416-8DCE-0F54D1DB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4FC5-886F-44CB-AE12-5D709B86A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279BE-833A-4D5D-85C1-82359D17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FEC4-1EC3-4942-AA0B-315F5815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E528B-C27F-402D-B15A-50C2EDC2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16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38DC-1EDD-4C8B-959D-28514CC3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E9AE4-777A-40B8-AAE0-1197BE134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F124E-D7B3-4803-9E04-B0288644F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5F752-D68C-4BAF-885E-5A6B28F9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F5FFB-2503-426A-821C-05E842BC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A6FFD-92F5-4710-B99F-76161987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7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0B51-0D66-4A72-9B56-4BD0F9C6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C8282-50F9-4FA1-9EA6-7C5243A83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07288-4E69-4490-9E8D-01FD08E9C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14A3C-A466-4F4F-A46D-35C46C21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9F14F-C248-41DE-AEF8-4B22B92E5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4FAEA-1D3E-4DB7-9458-ADA78C78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BB760-3BE8-4404-B3D1-F1589487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06ABA-8788-4B6B-83BA-B0B4535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5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89D1-1E6C-4AEF-AF0F-DB89435D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125E2-5D48-47E5-A594-C94B8AFA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5C7C9-F646-404B-B1C3-879010EE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F74D4-AC64-4116-B062-A8CDDEC3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6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F7D71-55DD-4C70-9C76-5E2E94A6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900B6-FCE1-4E49-925B-38AEF998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846A-B502-4145-B391-0D832669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4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8F5B-19B9-4C23-8129-6B47A963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1E735-636B-4E4B-B576-56EE7FE4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401C8-D53A-4C1E-820E-A1B3E5937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E87DE-F462-4121-998E-742E09BF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E0C07-1D06-45A6-BA63-A1CE341C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85EE-603B-4A08-A4C1-657E52B3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7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2312-F979-4436-861A-5465B1E4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6D913-0C94-4324-A37A-276FADF12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1ACB5-BC43-49A0-8BB2-217CFF1E5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2E91F-9417-4A34-BEDA-7726B8D1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6E612-3193-4056-9EA0-A33F588D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5EBA1-EBAF-40CE-A5E9-E1011917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1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C636-71D6-4E78-A571-F01AC689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CA470-7422-4C8F-A2D5-882AE5EE0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9F3A-CBCD-4CF1-B9D7-6C6BB17D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3B7EB-01F0-403B-8DE5-4948923A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64DDB-CE55-4A2D-B2B9-51703F0C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E3697-554F-4283-825B-95003F32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65337-B795-4633-B0D0-7E8F1EFCA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DB290-D34F-40BB-973D-813265A0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0E3C-AB04-4C17-A7EA-46115C3A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DBADD-8821-4855-B4A6-2D5D006B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9" y="12712712"/>
            <a:ext cx="5690341" cy="730250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24/04/2020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96" y="12712712"/>
            <a:ext cx="7722606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86" y="12712712"/>
            <a:ext cx="5690341" cy="730250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7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D3E2-0405-4011-ACDA-5378CE6F1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4B87-42DC-4A4C-8744-20D3B1C66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96701-C493-478E-887B-4950E600C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18BC6-28CD-4EFE-9923-B1684F16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32752-981D-4D12-AA7D-29E380DE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278F0-6F0C-4E04-AF89-53CE90AD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1D3E-E921-430A-BEF5-B91D038A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10B84-D92C-45D1-8C1A-112C5231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1E861-41CC-4559-9D1A-AA27AE7E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5C84F-424E-4776-9119-CA028935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5652-DDDE-4754-87C3-76798412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5171-96A8-490E-BFC3-F52B61CC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F7C91-7D80-4674-BBA8-CAEEBB9D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411D-E781-4F70-9890-85A817D3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489CE-6FCE-4E9F-AB15-90A44F00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47C4-C5F9-4423-890B-BD1C2EFF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510B-86B5-486C-879F-9B2AA1F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6610-6155-4E8B-B167-8A6E8CF5B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5AEE8-6572-4189-BD4C-63881A679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53F56-B8D2-48CC-80CB-2BC5DAE1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91E75-0287-44BD-BE55-3A913F3F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4640A-5F99-4F52-9913-7DBF4946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7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0738" y="53788"/>
            <a:ext cx="22404461" cy="1714910"/>
            <a:chOff x="150738" y="53788"/>
            <a:chExt cx="22404461" cy="171491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7319738" y="228600"/>
              <a:ext cx="15235461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9"/>
            <p:cNvSpPr txBox="1"/>
            <p:nvPr userDrawn="1"/>
          </p:nvSpPr>
          <p:spPr>
            <a:xfrm>
              <a:off x="7319738" y="421542"/>
              <a:ext cx="13408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8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 PHỨC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10"/>
            <p:cNvSpPr txBox="1"/>
            <p:nvPr userDrawn="1"/>
          </p:nvSpPr>
          <p:spPr>
            <a:xfrm>
              <a:off x="3389759" y="199038"/>
              <a:ext cx="16714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GIẢI TÍCH</a:t>
              </a:r>
            </a:p>
            <a:p>
              <a:pPr algn="ctr"/>
              <a:endParaRPr lang="en-US" sz="32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2"/>
            <p:cNvSpPr txBox="1"/>
            <p:nvPr userDrawn="1"/>
          </p:nvSpPr>
          <p:spPr>
            <a:xfrm>
              <a:off x="5150826" y="392245"/>
              <a:ext cx="2324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32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IV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776102" y="234643"/>
              <a:ext cx="1219403" cy="1200284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LỚP 12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8"/>
            <a:stretch/>
          </p:blipFill>
          <p:spPr>
            <a:xfrm>
              <a:off x="150738" y="53788"/>
              <a:ext cx="1487333" cy="150495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1613647" y="107576"/>
            <a:ext cx="22429694" cy="0"/>
          </a:xfrm>
          <a:prstGeom prst="line">
            <a:avLst/>
          </a:prstGeom>
          <a:ln w="76200">
            <a:solidFill>
              <a:srgbClr val="058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1222AED-974E-4600-9E50-C1A9C1E41E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175" y="161365"/>
            <a:ext cx="1645004" cy="16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735" r:id="rId4"/>
    <p:sldLayoutId id="2147483737" r:id="rId5"/>
  </p:sldLayoutIdLst>
  <p:txStyles>
    <p:titleStyle>
      <a:lvl1pPr algn="ctr" defTabSz="217689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36" indent="-816336" algn="l" defTabSz="217689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26" indent="-680280" algn="l" defTabSz="2176894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19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65" indent="-544224" algn="l" defTabSz="217689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013" indent="-544224" algn="l" defTabSz="2176894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459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908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354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802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48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94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343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89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237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683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129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578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2F0FD15-DADF-4CD6-96A1-6D6D7F39E46D}"/>
              </a:ext>
            </a:extLst>
          </p:cNvPr>
          <p:cNvGrpSpPr/>
          <p:nvPr/>
        </p:nvGrpSpPr>
        <p:grpSpPr>
          <a:xfrm>
            <a:off x="1413348" y="228600"/>
            <a:ext cx="21159269" cy="1277470"/>
            <a:chOff x="1517851" y="228600"/>
            <a:chExt cx="21159269" cy="1277470"/>
          </a:xfrm>
        </p:grpSpPr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4B499B35-7864-41E8-9959-681F0A79FAE2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D8143ED7-F0A5-4945-B9A0-46DBBE712B28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9F2D175E-DD24-4FC9-9970-91FB3E34791A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7B03027C-9817-4127-A886-7C20F4F2A466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C57B98CB-C39A-4251-A62D-BDE2A075509B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KHẢO SÁT HÀM SỐ BẬC BỐN TRÙNG PH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ƠNG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37FB1973-C5D8-4E0A-B9FF-88C7D6B2649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FD92C2E6-743B-4787-A8C7-FE202F1E491C}"/>
                </a:ext>
              </a:extLst>
            </p:cNvPr>
            <p:cNvSpPr txBox="1"/>
            <p:nvPr userDrawn="1"/>
          </p:nvSpPr>
          <p:spPr>
            <a:xfrm>
              <a:off x="5297487" y="357709"/>
              <a:ext cx="19986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CHUYÊN</a:t>
              </a:r>
              <a:endPara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ĐỀ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62CC4B-9FE6-4FAC-AD8D-409C031140C4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B3A807-186B-4DF9-8F49-109E20B3D2E2}"/>
                </a:ext>
              </a:extLst>
            </p:cNvPr>
            <p:cNvSpPr txBox="1"/>
            <p:nvPr userDrawn="1"/>
          </p:nvSpPr>
          <p:spPr>
            <a:xfrm>
              <a:off x="1517851" y="881405"/>
              <a:ext cx="1911150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THPT QG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570E8D-244F-4A7D-8526-8B3E4ECB4F4F}"/>
              </a:ext>
            </a:extLst>
          </p:cNvPr>
          <p:cNvCxnSpPr>
            <a:cxnSpLocks/>
          </p:cNvCxnSpPr>
          <p:nvPr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CE0A1F7-DE92-498C-A62F-429B9502E3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576A4-ED25-4C4A-98FD-56E4063C74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8CBE2-9CD5-4FDA-B985-EF9A96C2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11341-A9E4-4130-92A8-62296C80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676E-4DC2-4608-9B32-73E947EA8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26B1-34A6-4B08-84AA-8F32DAB7B988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85C03-7A17-41C8-AECA-CA136259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7F0D6-43D1-4718-8B92-0362143BA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microsoft.com/office/2007/relationships/hdphoto" Target="../media/hdphoto2.wdp"/><Relationship Id="rId7" Type="http://schemas.openxmlformats.org/officeDocument/2006/relationships/image" Target="../media/image28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3.wmf"/><Relationship Id="rId34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33" Type="http://schemas.openxmlformats.org/officeDocument/2006/relationships/image" Target="../media/image29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2.wmf"/><Relationship Id="rId31" Type="http://schemas.openxmlformats.org/officeDocument/2006/relationships/image" Target="../media/image28.wmf"/><Relationship Id="rId4" Type="http://schemas.openxmlformats.org/officeDocument/2006/relationships/image" Target="../media/image15.wmf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6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2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1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-115730" y="-457200"/>
            <a:ext cx="24387175" cy="14317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4355" y="6840362"/>
            <a:ext cx="16327006" cy="6494638"/>
          </a:xfrm>
          <a:prstGeom prst="roundRect">
            <a:avLst>
              <a:gd name="adj" fmla="val 4041"/>
            </a:avLst>
          </a:prstGeom>
          <a:noFill/>
          <a:ln w="28575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8" rIns="91395" bIns="45698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6117" y="6193900"/>
            <a:ext cx="7558820" cy="1015618"/>
          </a:xfrm>
          <a:prstGeom prst="rect">
            <a:avLst/>
          </a:prstGeom>
          <a:solidFill>
            <a:schemeClr val="bg1"/>
          </a:solidFill>
        </p:spPr>
        <p:txBody>
          <a:bodyPr wrap="square" lIns="91395" tIns="45698" rIns="91395" bIns="45698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b="1" dirty="0" err="1">
                <a:solidFill>
                  <a:srgbClr val="007C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007C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1: SỐ PHỨC</a:t>
            </a:r>
            <a:endParaRPr lang="en-US" sz="6600" b="1" dirty="0">
              <a:solidFill>
                <a:srgbClr val="007C00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4175995" y="8752982"/>
            <a:ext cx="9322895" cy="917457"/>
            <a:chOff x="9065277" y="9828910"/>
            <a:chExt cx="9322279" cy="917563"/>
          </a:xfrm>
        </p:grpSpPr>
        <p:sp>
          <p:nvSpPr>
            <p:cNvPr id="48" name="Rectangle 47"/>
            <p:cNvSpPr/>
            <p:nvPr/>
          </p:nvSpPr>
          <p:spPr>
            <a:xfrm>
              <a:off x="10358325" y="9828910"/>
              <a:ext cx="8029231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HAI SỐ PHỨC BẰNG NHAU </a:t>
              </a:r>
            </a:p>
          </p:txBody>
        </p:sp>
        <p:grpSp>
          <p:nvGrpSpPr>
            <p:cNvPr id="6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oup 28"/>
              <p:cNvGrpSpPr/>
              <p:nvPr/>
            </p:nvGrpSpPr>
            <p:grpSpPr>
              <a:xfrm>
                <a:off x="7469188" y="7651984"/>
                <a:ext cx="1371600" cy="768503"/>
                <a:chOff x="7469188" y="7651984"/>
                <a:chExt cx="1371600" cy="768503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892033" y="7651984"/>
                  <a:ext cx="641065" cy="768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  <a:endParaRPr lang="en-US" sz="36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173787" y="4520092"/>
            <a:ext cx="12997127" cy="120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5" tIns="45698" rIns="91395" bIns="45698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4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 4: SỐ PHỨC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40597" y="1269811"/>
            <a:ext cx="6438990" cy="1877524"/>
            <a:chOff x="8723354" y="709373"/>
            <a:chExt cx="6438990" cy="1877524"/>
          </a:xfrm>
        </p:grpSpPr>
        <p:grpSp>
          <p:nvGrpSpPr>
            <p:cNvPr id="12" name="Group 11"/>
            <p:cNvGrpSpPr/>
            <p:nvPr/>
          </p:nvGrpSpPr>
          <p:grpSpPr>
            <a:xfrm>
              <a:off x="8723354" y="853722"/>
              <a:ext cx="2238375" cy="1733175"/>
              <a:chOff x="9844232" y="853722"/>
              <a:chExt cx="2238375" cy="1733175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4232" y="2350358"/>
                <a:ext cx="2238375" cy="2365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568"/>
              <a:stretch/>
            </p:blipFill>
            <p:spPr>
              <a:xfrm>
                <a:off x="10219752" y="853722"/>
                <a:ext cx="1487333" cy="150495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0961730" y="709373"/>
              <a:ext cx="420061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9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12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12"/>
          <p:cNvGrpSpPr/>
          <p:nvPr/>
        </p:nvGrpSpPr>
        <p:grpSpPr>
          <a:xfrm>
            <a:off x="4116169" y="7686193"/>
            <a:ext cx="7998496" cy="917457"/>
            <a:chOff x="9065277" y="9828910"/>
            <a:chExt cx="7997966" cy="917563"/>
          </a:xfrm>
        </p:grpSpPr>
        <p:sp>
          <p:nvSpPr>
            <p:cNvPr id="45" name="Rectangle 44"/>
            <p:cNvSpPr/>
            <p:nvPr/>
          </p:nvSpPr>
          <p:spPr>
            <a:xfrm>
              <a:off x="10358325" y="9828910"/>
              <a:ext cx="6704918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ĐỊNH NGHĨA SỐ PHỨC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28"/>
              <p:cNvGrpSpPr/>
              <p:nvPr/>
            </p:nvGrpSpPr>
            <p:grpSpPr>
              <a:xfrm>
                <a:off x="7469188" y="7651984"/>
                <a:ext cx="1371600" cy="768505"/>
                <a:chOff x="7469188" y="7651984"/>
                <a:chExt cx="1371600" cy="768505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997868" y="7651984"/>
                  <a:ext cx="429393" cy="768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  <a:endParaRPr lang="en-US" sz="36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4" name="Group 12"/>
          <p:cNvGrpSpPr/>
          <p:nvPr/>
        </p:nvGrpSpPr>
        <p:grpSpPr>
          <a:xfrm>
            <a:off x="4176000" y="9906000"/>
            <a:ext cx="12379502" cy="917457"/>
            <a:chOff x="9065277" y="9828910"/>
            <a:chExt cx="12378679" cy="917563"/>
          </a:xfrm>
        </p:grpSpPr>
        <p:sp>
          <p:nvSpPr>
            <p:cNvPr id="55" name="Rectangle 54"/>
            <p:cNvSpPr/>
            <p:nvPr/>
          </p:nvSpPr>
          <p:spPr>
            <a:xfrm>
              <a:off x="10358325" y="9828910"/>
              <a:ext cx="11085631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BIỂU DIỄN HÌNH HỌC CỦA SỐ PHỨC</a:t>
              </a:r>
            </a:p>
          </p:txBody>
        </p:sp>
        <p:grpSp>
          <p:nvGrpSpPr>
            <p:cNvPr id="56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28"/>
              <p:cNvGrpSpPr/>
              <p:nvPr/>
            </p:nvGrpSpPr>
            <p:grpSpPr>
              <a:xfrm>
                <a:off x="7469188" y="7651984"/>
                <a:ext cx="1371600" cy="768505"/>
                <a:chOff x="7469188" y="7651984"/>
                <a:chExt cx="1371600" cy="768505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786197" y="7651984"/>
                  <a:ext cx="852737" cy="768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  <a:endParaRPr lang="en-US" sz="36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9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0BFB129-36F5-4B6E-99BA-ADA3502325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43" y="362129"/>
            <a:ext cx="3385024" cy="338502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66B75F-8B56-45F9-8B9C-E9DB226694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3" y="459634"/>
            <a:ext cx="3464656" cy="3460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82000" y="3476198"/>
            <a:ext cx="5394458" cy="705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 TÍCH</a:t>
            </a:r>
          </a:p>
        </p:txBody>
      </p:sp>
      <p:grpSp>
        <p:nvGrpSpPr>
          <p:cNvPr id="40" name="Group 12"/>
          <p:cNvGrpSpPr/>
          <p:nvPr/>
        </p:nvGrpSpPr>
        <p:grpSpPr>
          <a:xfrm>
            <a:off x="4217716" y="10972800"/>
            <a:ext cx="6809388" cy="917457"/>
            <a:chOff x="9065277" y="9828910"/>
            <a:chExt cx="6808936" cy="917563"/>
          </a:xfrm>
        </p:grpSpPr>
        <p:sp>
          <p:nvSpPr>
            <p:cNvPr id="62" name="Rectangle 61"/>
            <p:cNvSpPr/>
            <p:nvPr/>
          </p:nvSpPr>
          <p:spPr>
            <a:xfrm>
              <a:off x="10358325" y="9828910"/>
              <a:ext cx="5515888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MÔ ĐUN SỐ PHỨC</a:t>
              </a:r>
            </a:p>
          </p:txBody>
        </p:sp>
        <p:grpSp>
          <p:nvGrpSpPr>
            <p:cNvPr id="63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6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5" name="Group 28"/>
              <p:cNvGrpSpPr/>
              <p:nvPr/>
            </p:nvGrpSpPr>
            <p:grpSpPr>
              <a:xfrm>
                <a:off x="7469188" y="7651984"/>
                <a:ext cx="1371600" cy="768505"/>
                <a:chOff x="7469188" y="7651984"/>
                <a:chExt cx="1371600" cy="768505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801315" y="7651984"/>
                  <a:ext cx="822499" cy="768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36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  <p:sp>
            <p:nvSpPr>
              <p:cNvPr id="67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3" name="Group 12"/>
          <p:cNvGrpSpPr/>
          <p:nvPr/>
        </p:nvGrpSpPr>
        <p:grpSpPr>
          <a:xfrm>
            <a:off x="4175997" y="11978489"/>
            <a:ext cx="7083503" cy="917457"/>
            <a:chOff x="9065277" y="9828910"/>
            <a:chExt cx="7083030" cy="917563"/>
          </a:xfrm>
        </p:grpSpPr>
        <p:sp>
          <p:nvSpPr>
            <p:cNvPr id="74" name="Rectangle 73"/>
            <p:cNvSpPr/>
            <p:nvPr/>
          </p:nvSpPr>
          <p:spPr>
            <a:xfrm>
              <a:off x="10358325" y="9828910"/>
              <a:ext cx="5789982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SỐ PHỨC LIÊN HỢP</a:t>
              </a:r>
            </a:p>
          </p:txBody>
        </p:sp>
        <p:grpSp>
          <p:nvGrpSpPr>
            <p:cNvPr id="75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7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7" name="Group 28"/>
              <p:cNvGrpSpPr/>
              <p:nvPr/>
            </p:nvGrpSpPr>
            <p:grpSpPr>
              <a:xfrm>
                <a:off x="7469188" y="7651984"/>
                <a:ext cx="1371600" cy="768505"/>
                <a:chOff x="7469188" y="7651984"/>
                <a:chExt cx="1371600" cy="768505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07151" y="7651984"/>
                  <a:ext cx="610827" cy="768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  <p:sp>
            <p:nvSpPr>
              <p:cNvPr id="78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Action Button: End 2">
            <a:hlinkClick r:id="rId8" action="ppaction://hlinksldjump" highlightClick="1"/>
          </p:cNvPr>
          <p:cNvSpPr/>
          <p:nvPr/>
        </p:nvSpPr>
        <p:spPr>
          <a:xfrm>
            <a:off x="20804187" y="12744324"/>
            <a:ext cx="3467258" cy="59067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TRANG CUỐI</a:t>
            </a:r>
          </a:p>
        </p:txBody>
      </p:sp>
    </p:spTree>
    <p:extLst>
      <p:ext uri="{BB962C8B-B14F-4D97-AF65-F5344CB8AC3E}">
        <p14:creationId xmlns:p14="http://schemas.microsoft.com/office/powerpoint/2010/main" val="20981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215530" y="2006615"/>
            <a:ext cx="1966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pháp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ìm </a:t>
            </a:r>
            <a:r>
              <a:rPr lang="en-U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ập </a:t>
            </a:r>
            <a:r>
              <a:rPr lang="en-U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ợp </a:t>
            </a:r>
            <a:r>
              <a:rPr lang="en-U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iểm </a:t>
            </a:r>
            <a:r>
              <a:rPr lang="en-U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iểu </a:t>
            </a:r>
            <a:r>
              <a:rPr lang="en-U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iễn </a:t>
            </a:r>
            <a:r>
              <a:rPr lang="en-U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-303213" y="3474320"/>
            <a:ext cx="24690387" cy="9677400"/>
            <a:chOff x="1157448" y="3657600"/>
            <a:chExt cx="24089437" cy="9677400"/>
          </a:xfrm>
        </p:grpSpPr>
        <p:sp>
          <p:nvSpPr>
            <p:cNvPr id="99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533267" y="4083262"/>
              <a:ext cx="23713618" cy="9251738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Sơ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duy</a:t>
                </a:r>
                <a:endPara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2ADA885B-F7AE-47D7-8F86-DCDDFF24F3A9}"/>
              </a:ext>
            </a:extLst>
          </p:cNvPr>
          <p:cNvSpPr txBox="1"/>
          <p:nvPr/>
        </p:nvSpPr>
        <p:spPr>
          <a:xfrm>
            <a:off x="1860758" y="4648200"/>
            <a:ext cx="2153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phức</a:t>
            </a:r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và hình học phẳng Oxy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57175" y="6086475"/>
            <a:ext cx="1916711" cy="4094359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BIỂU DIỄN HÌNH HỌC SỐ PHỨC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222103" y="8198685"/>
            <a:ext cx="2689166" cy="11336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01386" y="8313020"/>
                <a:ext cx="279916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𝒚𝒊</m:t>
                      </m:r>
                      <m:r>
                        <m:rPr>
                          <m:nor/>
                        </m:rPr>
                        <a:rPr lang="en-US" b="1" i="1">
                          <a:latin typeface="Cambria Math" panose="02040503050406030204" pitchFamily="18" charset="0"/>
                        </a:rPr>
                        <m:t>  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86" y="8313020"/>
                <a:ext cx="279916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/>
          <p:cNvSpPr/>
          <p:nvPr/>
        </p:nvSpPr>
        <p:spPr>
          <a:xfrm>
            <a:off x="4966742" y="7746073"/>
            <a:ext cx="2170680" cy="975677"/>
          </a:xfrm>
          <a:prstGeom prst="roundRect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144214" y="7119982"/>
            <a:ext cx="581417" cy="2767882"/>
            <a:chOff x="9586192" y="6978007"/>
            <a:chExt cx="1659419" cy="2767882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9586192" y="8129693"/>
              <a:ext cx="1376248" cy="161619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9599520" y="6978007"/>
              <a:ext cx="1646091" cy="115168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983114" y="5973354"/>
            <a:ext cx="696962" cy="2162082"/>
            <a:chOff x="16250305" y="6611372"/>
            <a:chExt cx="1534459" cy="2162082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16250305" y="7684520"/>
              <a:ext cx="1534459" cy="108893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6250305" y="6611372"/>
              <a:ext cx="1534459" cy="103429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763234" y="9079766"/>
            <a:ext cx="2083111" cy="1539699"/>
            <a:chOff x="1126857" y="1286824"/>
            <a:chExt cx="2926734" cy="3989625"/>
          </a:xfrm>
        </p:grpSpPr>
        <p:sp>
          <p:nvSpPr>
            <p:cNvPr id="93" name="Flowchart: Alternate Process 92"/>
            <p:cNvSpPr/>
            <p:nvPr/>
          </p:nvSpPr>
          <p:spPr>
            <a:xfrm>
              <a:off x="1126857" y="1286824"/>
              <a:ext cx="2611549" cy="398962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66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1126857" y="1482385"/>
              <a:ext cx="2926734" cy="3429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879564" y="6406771"/>
            <a:ext cx="2130545" cy="1353109"/>
            <a:chOff x="1126858" y="2686907"/>
            <a:chExt cx="1782411" cy="1789932"/>
          </a:xfrm>
        </p:grpSpPr>
        <p:sp>
          <p:nvSpPr>
            <p:cNvPr id="117" name="Flowchart: Alternate Process 116"/>
            <p:cNvSpPr/>
            <p:nvPr/>
          </p:nvSpPr>
          <p:spPr>
            <a:xfrm>
              <a:off x="1126858" y="2695074"/>
              <a:ext cx="1729112" cy="178176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66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18" name="Rectangle 4"/>
            <p:cNvSpPr>
              <a:spLocks noChangeArrowheads="1"/>
            </p:cNvSpPr>
            <p:nvPr/>
          </p:nvSpPr>
          <p:spPr bwMode="auto">
            <a:xfrm>
              <a:off x="1173763" y="2686907"/>
              <a:ext cx="1735506" cy="1750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602026" y="5593029"/>
                <a:ext cx="5980355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026" y="5593029"/>
                <a:ext cx="5980355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0488964" y="7823944"/>
                <a:ext cx="691772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964" y="7823944"/>
                <a:ext cx="6917728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010242" y="9604352"/>
                <a:ext cx="41594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242" y="9604352"/>
                <a:ext cx="415944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/>
          <p:cNvCxnSpPr/>
          <p:nvPr/>
        </p:nvCxnSpPr>
        <p:spPr>
          <a:xfrm flipV="1">
            <a:off x="9622011" y="10018919"/>
            <a:ext cx="1561129" cy="35940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511201" y="6068776"/>
                <a:ext cx="6802375" cy="1691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â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í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𝒏𝒉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b="1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b="1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201" y="6068776"/>
                <a:ext cx="6802375" cy="16911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6827064" y="5868217"/>
            <a:ext cx="894547" cy="2240187"/>
            <a:chOff x="17789180" y="5973354"/>
            <a:chExt cx="1442573" cy="2240187"/>
          </a:xfrm>
        </p:grpSpPr>
        <p:cxnSp>
          <p:nvCxnSpPr>
            <p:cNvPr id="120" name="Straight Arrow Connector 119"/>
            <p:cNvCxnSpPr/>
            <p:nvPr/>
          </p:nvCxnSpPr>
          <p:spPr>
            <a:xfrm>
              <a:off x="17789180" y="5973354"/>
              <a:ext cx="1442573" cy="1152651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18402076" y="7077299"/>
              <a:ext cx="829677" cy="113624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88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4" grpId="0"/>
      <p:bldP spid="67" grpId="0" animBg="1"/>
      <p:bldP spid="6" grpId="0"/>
      <p:bldP spid="73" grpId="0" animBg="1"/>
      <p:bldP spid="22" grpId="0"/>
      <p:bldP spid="24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3" name="Rounded Rectangle 2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MÔ ĐUN SỐ PHỨC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77" y="6324600"/>
            <a:ext cx="7876412" cy="700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476234" y="2609986"/>
            <a:ext cx="22779192" cy="3967172"/>
            <a:chOff x="1178381" y="7678008"/>
            <a:chExt cx="22779192" cy="3967172"/>
          </a:xfrm>
        </p:grpSpPr>
        <p:sp>
          <p:nvSpPr>
            <p:cNvPr id="66" name="Rounded Rectangle 65"/>
            <p:cNvSpPr/>
            <p:nvPr/>
          </p:nvSpPr>
          <p:spPr>
            <a:xfrm>
              <a:off x="2056438" y="8768339"/>
              <a:ext cx="21901135" cy="2876841"/>
            </a:xfrm>
            <a:prstGeom prst="roundRect">
              <a:avLst>
                <a:gd name="adj" fmla="val 1582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0" indent="-685800">
                <a:buFont typeface="Arial" charset="0"/>
                <a:buChar char="•"/>
              </a:pPr>
              <a:endPara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178381" y="7678008"/>
              <a:ext cx="11195330" cy="957085"/>
              <a:chOff x="1178381" y="7678008"/>
              <a:chExt cx="11195330" cy="957085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1405232" y="7831612"/>
                <a:ext cx="10968479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613144" y="7775888"/>
                <a:ext cx="97605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mô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đun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endParaRPr lang="en-US" sz="48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381" y="767800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44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9889624" y="6737307"/>
            <a:ext cx="13365801" cy="1949494"/>
            <a:chOff x="975042" y="3271357"/>
            <a:chExt cx="22342940" cy="2508578"/>
          </a:xfrm>
        </p:grpSpPr>
        <p:sp>
          <p:nvSpPr>
            <p:cNvPr id="45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975042" y="3271357"/>
              <a:ext cx="22342940" cy="25085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363359"/>
              <a:ext cx="5957145" cy="1029709"/>
              <a:chOff x="1311958" y="3363359"/>
              <a:chExt cx="5957145" cy="1029709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58297" y="1534168"/>
                <a:ext cx="793396" cy="476464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41910" y="3363359"/>
                <a:ext cx="5027193" cy="1029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8:</a:t>
                </a:r>
              </a:p>
            </p:txBody>
          </p:sp>
          <p:grpSp>
            <p:nvGrpSpPr>
              <p:cNvPr id="49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14359114" y="6875035"/>
            <a:ext cx="8455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z = - 3i ;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 = 2 + 3i</a:t>
            </a:r>
          </a:p>
        </p:txBody>
      </p:sp>
      <p:grpSp>
        <p:nvGrpSpPr>
          <p:cNvPr id="82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9890665" y="8995056"/>
            <a:ext cx="13364760" cy="3433174"/>
            <a:chOff x="1272210" y="6104395"/>
            <a:chExt cx="21817977" cy="5435866"/>
          </a:xfrm>
        </p:grpSpPr>
        <p:sp>
          <p:nvSpPr>
            <p:cNvPr id="83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09"/>
              <a:ext cx="21817977" cy="54012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4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405320" y="6104395"/>
              <a:ext cx="903517" cy="843512"/>
              <a:chOff x="1359350" y="6542962"/>
              <a:chExt cx="903517" cy="843512"/>
            </a:xfrm>
          </p:grpSpPr>
          <p:sp>
            <p:nvSpPr>
              <p:cNvPr id="8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359350" y="6542962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7700" y="6706051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10740774" y="9810904"/>
                <a:ext cx="8305800" cy="2519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buAutoNum type="arabicPeriod"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|z|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rad>
                    <m:r>
                      <a:rPr lang="en-US" sz="4800" b="1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pl-PL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indent="-914400">
                  <a:buAutoNum type="arabicPeriod" startAt="2"/>
                </a:pPr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|w|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rad>
                    <m:r>
                      <a:rPr lang="en-US" sz="48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e>
                    </m:ra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774" y="9810904"/>
                <a:ext cx="8305800" cy="2519088"/>
              </a:xfrm>
              <a:prstGeom prst="rect">
                <a:avLst/>
              </a:prstGeom>
              <a:blipFill>
                <a:blip r:embed="rId5"/>
                <a:stretch>
                  <a:fillRect l="-3010" t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ction Button: End 84">
            <a:hlinkClick r:id="rId6" action="ppaction://hlinksldjump" highlightClick="1"/>
          </p:cNvPr>
          <p:cNvSpPr/>
          <p:nvPr/>
        </p:nvSpPr>
        <p:spPr>
          <a:xfrm>
            <a:off x="20804187" y="12744324"/>
            <a:ext cx="3467258" cy="59067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TRANG CUỐI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1601787" y="4660490"/>
                <a:ext cx="2031912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Arial" charset="0"/>
                  <a:buChar char="•"/>
                </a:pP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Độ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dài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vec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tơ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mô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đun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phức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z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4660490"/>
                <a:ext cx="20319120" cy="925446"/>
              </a:xfrm>
              <a:prstGeom prst="rect">
                <a:avLst/>
              </a:prstGeom>
              <a:blipFill rotWithShape="1">
                <a:blip r:embed="rId8"/>
                <a:stretch>
                  <a:fillRect l="-1260" t="-4636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1572077" y="3817203"/>
            <a:ext cx="21683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z = a + bi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phẳng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Oxy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M(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a;b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1601787" y="5486400"/>
                <a:ext cx="19507200" cy="1016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Arial" charset="0"/>
                  <a:buChar char="•"/>
                </a:pP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Ký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hiệu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: |z| = |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| = OM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5486400"/>
                <a:ext cx="19507200" cy="1016689"/>
              </a:xfrm>
              <a:prstGeom prst="rect">
                <a:avLst/>
              </a:prstGeom>
              <a:blipFill rotWithShape="1">
                <a:blip r:embed="rId9"/>
                <a:stretch>
                  <a:fillRect l="-1313" b="-2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reeform 20">
            <a:extLst>
              <a:ext uri="{FF2B5EF4-FFF2-40B4-BE49-F238E27FC236}">
                <a16:creationId xmlns:a16="http://schemas.microsoft.com/office/drawing/2014/main" id="{82D25191-E343-420E-8073-556C373ACB3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11750395" y="7815189"/>
            <a:ext cx="748990" cy="2996405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4000D1A-14BF-46EB-98E1-119CE8EFB805}"/>
              </a:ext>
            </a:extLst>
          </p:cNvPr>
          <p:cNvSpPr txBox="1"/>
          <p:nvPr/>
        </p:nvSpPr>
        <p:spPr>
          <a:xfrm>
            <a:off x="10758738" y="8879177"/>
            <a:ext cx="2372765" cy="72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6" grpId="0"/>
      <p:bldP spid="90" grpId="0"/>
      <p:bldP spid="91" grpId="0"/>
      <p:bldP spid="92" grpId="0" animBg="1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3" name="Rounded Rectangle 2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MÔ ĐUN SỐ PHỨC</a:t>
              </a: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857960" y="4719659"/>
            <a:ext cx="21817977" cy="3128941"/>
            <a:chOff x="1248360" y="5867400"/>
            <a:chExt cx="21817977" cy="3461645"/>
          </a:xfrm>
        </p:grpSpPr>
        <p:sp>
          <p:nvSpPr>
            <p:cNvPr id="7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48360" y="5867400"/>
              <a:ext cx="21817977" cy="34616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857960" y="2495873"/>
            <a:ext cx="21841827" cy="1963062"/>
            <a:chOff x="1268078" y="3405486"/>
            <a:chExt cx="21841827" cy="2374449"/>
          </a:xfrm>
        </p:grpSpPr>
        <p:sp>
          <p:nvSpPr>
            <p:cNvPr id="14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231701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18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7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755060" y="9982200"/>
            <a:ext cx="21817977" cy="3128941"/>
            <a:chOff x="1248360" y="5867400"/>
            <a:chExt cx="21817977" cy="3461645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48360" y="5867400"/>
              <a:ext cx="21817977" cy="34616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4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857959" y="7772400"/>
            <a:ext cx="21841827" cy="1963062"/>
            <a:chOff x="1268078" y="3405486"/>
            <a:chExt cx="21841827" cy="2374449"/>
          </a:xfrm>
        </p:grpSpPr>
        <p:sp>
          <p:nvSpPr>
            <p:cNvPr id="55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6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545517" cy="984833"/>
              <a:chOff x="1311958" y="3405486"/>
              <a:chExt cx="3545517" cy="984833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60680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  <p:grpSp>
            <p:nvGrpSpPr>
              <p:cNvPr id="59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1572077" y="3429000"/>
            <a:ext cx="21683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z = (x + 2) – (y + 3)i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|z| 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5640387" y="4921612"/>
                <a:ext cx="11570709" cy="98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: |z| = 5 </a:t>
                </a:r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 =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𝟓</m:t>
                    </m:r>
                  </m:oMath>
                </a14:m>
                <a:endParaRPr lang="en-US" sz="48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87" y="4921612"/>
                <a:ext cx="11570709" cy="986745"/>
              </a:xfrm>
              <a:prstGeom prst="rect">
                <a:avLst/>
              </a:prstGeom>
              <a:blipFill>
                <a:blip r:embed="rId2"/>
                <a:stretch>
                  <a:fillRect l="-2371" t="-1235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6981592" y="5857867"/>
                <a:ext cx="11570709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𝒚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𝟐𝟓</m:t>
                    </m:r>
                  </m:oMath>
                </a14:m>
                <a:endParaRPr lang="en-US" sz="4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2" y="5857867"/>
                <a:ext cx="11570709" cy="847733"/>
              </a:xfrm>
              <a:prstGeom prst="rect">
                <a:avLst/>
              </a:prstGeom>
              <a:blipFill rotWithShape="1">
                <a:blip r:embed="rId3"/>
                <a:stretch>
                  <a:fillRect t="-14388" b="-37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897187" y="6636603"/>
            <a:ext cx="20245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 (-2;3)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 = 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3010075" y="8569782"/>
            <a:ext cx="20245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|z +2|= |z – 3i|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6173787" y="10141803"/>
            <a:ext cx="1188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z = x +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yi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|z + 2| = |z – 3i|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6173787" y="11039467"/>
                <a:ext cx="1440180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𝒚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 4x + 6y – 5 = 0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787" y="11039467"/>
                <a:ext cx="14401800" cy="847733"/>
              </a:xfrm>
              <a:prstGeom prst="rect">
                <a:avLst/>
              </a:prstGeom>
              <a:blipFill rotWithShape="1">
                <a:blip r:embed="rId4"/>
                <a:stretch>
                  <a:fillRect t="-14388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1986795" y="12035240"/>
            <a:ext cx="21683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4x + 6y – 5 = 0</a:t>
            </a:r>
          </a:p>
        </p:txBody>
      </p:sp>
    </p:spTree>
    <p:extLst>
      <p:ext uri="{BB962C8B-B14F-4D97-AF65-F5344CB8AC3E}">
        <p14:creationId xmlns:p14="http://schemas.microsoft.com/office/powerpoint/2010/main" val="8190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SỐ PHỨC LIÊN HỢP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77821" y="2360825"/>
            <a:ext cx="22779192" cy="5003962"/>
            <a:chOff x="1178381" y="7678008"/>
            <a:chExt cx="22779192" cy="5003962"/>
          </a:xfrm>
        </p:grpSpPr>
        <p:sp>
          <p:nvSpPr>
            <p:cNvPr id="57" name="Rounded Rectangle 56"/>
            <p:cNvSpPr/>
            <p:nvPr/>
          </p:nvSpPr>
          <p:spPr>
            <a:xfrm>
              <a:off x="2056438" y="8768339"/>
              <a:ext cx="21901135" cy="3913631"/>
            </a:xfrm>
            <a:prstGeom prst="roundRect">
              <a:avLst>
                <a:gd name="adj" fmla="val 1582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0" indent="-685800">
                <a:buFont typeface="Arial" charset="0"/>
                <a:buChar char="•"/>
              </a:pPr>
              <a:endParaRPr lang="en-US" sz="48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178381" y="7678008"/>
              <a:ext cx="11195330" cy="957085"/>
              <a:chOff x="1178381" y="7678008"/>
              <a:chExt cx="11195330" cy="957085"/>
            </a:xfrm>
          </p:grpSpPr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1405232" y="7831612"/>
                <a:ext cx="10968479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531222" y="7779433"/>
                <a:ext cx="97605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</a:t>
                </a:r>
              </a:p>
            </p:txBody>
          </p:sp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381" y="767800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75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434906" y="7462621"/>
            <a:ext cx="21841827" cy="1903474"/>
            <a:chOff x="1268078" y="3405486"/>
            <a:chExt cx="21841827" cy="2302373"/>
          </a:xfrm>
        </p:grpSpPr>
        <p:sp>
          <p:nvSpPr>
            <p:cNvPr id="176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1690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7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545517" cy="984833"/>
              <a:chOff x="1311958" y="3405486"/>
              <a:chExt cx="3545517" cy="984833"/>
            </a:xfrm>
          </p:grpSpPr>
          <p:sp>
            <p:nvSpPr>
              <p:cNvPr id="178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60680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</a:t>
                </a:r>
              </a:p>
            </p:txBody>
          </p:sp>
          <p:grpSp>
            <p:nvGrpSpPr>
              <p:cNvPr id="180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44561" y="8244497"/>
                <a:ext cx="196425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z =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a)Tính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b)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561" y="8244497"/>
                <a:ext cx="19642586" cy="830997"/>
              </a:xfrm>
              <a:prstGeom prst="rect">
                <a:avLst/>
              </a:prstGeom>
              <a:blipFill>
                <a:blip r:embed="rId5"/>
                <a:stretch>
                  <a:fillRect l="-1397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7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354291" y="9702950"/>
            <a:ext cx="21817977" cy="3756720"/>
            <a:chOff x="1248360" y="5867400"/>
            <a:chExt cx="21817977" cy="2926008"/>
          </a:xfrm>
        </p:grpSpPr>
        <p:sp>
          <p:nvSpPr>
            <p:cNvPr id="208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48360" y="5867400"/>
              <a:ext cx="21817977" cy="29260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9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0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2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52261" y="11001940"/>
                <a:ext cx="103171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 + 2i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3 - 2i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261" y="11001940"/>
                <a:ext cx="10317137" cy="830997"/>
              </a:xfrm>
              <a:prstGeom prst="rect">
                <a:avLst/>
              </a:prstGeom>
              <a:blipFill>
                <a:blip r:embed="rId6"/>
                <a:stretch>
                  <a:fillRect l="-271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86125" y="12040317"/>
                <a:ext cx="16128069" cy="1016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25" y="12040317"/>
                <a:ext cx="16128069" cy="1016689"/>
              </a:xfrm>
              <a:prstGeom prst="rect">
                <a:avLst/>
              </a:prstGeom>
              <a:blipFill>
                <a:blip r:embed="rId7"/>
                <a:stretch>
                  <a:fillRect l="-1701" b="-30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ction Button: End 61">
            <a:hlinkClick r:id="rId8" action="ppaction://hlinksldjump" highlightClick="1"/>
          </p:cNvPr>
          <p:cNvSpPr/>
          <p:nvPr/>
        </p:nvSpPr>
        <p:spPr>
          <a:xfrm>
            <a:off x="20899676" y="12868994"/>
            <a:ext cx="3467258" cy="59067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TRANG CUỐI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1572077" y="3611940"/>
                <a:ext cx="2168334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Arial" charset="0"/>
                  <a:buChar char="•"/>
                </a:pP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phức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z = a + bi ,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phức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𝒛</m:t>
                        </m:r>
                      </m:e>
                    </m:acc>
                    <m:r>
                      <a:rPr lang="en-US" sz="4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 =</m:t>
                    </m:r>
                    <m:r>
                      <a:rPr lang="en-US" sz="4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𝒂</m:t>
                    </m:r>
                    <m:r>
                      <a:rPr lang="en-US" sz="4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 −</m:t>
                    </m:r>
                    <m:r>
                      <a:rPr lang="en-US" sz="4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𝒃𝒊</m:t>
                    </m:r>
                    <m:r>
                      <a:rPr lang="en-US" sz="4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phức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liên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hợp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phức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z 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77" y="3611940"/>
                <a:ext cx="21683348" cy="1569660"/>
              </a:xfrm>
              <a:prstGeom prst="rect">
                <a:avLst/>
              </a:prstGeom>
              <a:blipFill>
                <a:blip r:embed="rId9"/>
                <a:stretch>
                  <a:fillRect l="-1181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1559239" y="5493603"/>
            <a:ext cx="21683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nhớ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nguyên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phần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lấy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đối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phần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ảo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2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306682"/>
              </p:ext>
            </p:extLst>
          </p:nvPr>
        </p:nvGraphicFramePr>
        <p:xfrm>
          <a:off x="6326187" y="5737224"/>
          <a:ext cx="5270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" name="Equation" r:id="rId3" imgW="114102" imgH="126780" progId="Equation.DSMT4">
                  <p:embed/>
                </p:oleObj>
              </mc:Choice>
              <mc:Fallback>
                <p:oleObj name="Equation" r:id="rId3" imgW="114102" imgH="126780" progId="Equation.DSMT4">
                  <p:embed/>
                  <p:pic>
                    <p:nvPicPr>
                      <p:cNvPr id="153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7" y="5737224"/>
                        <a:ext cx="5270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5" name="Line 5"/>
          <p:cNvSpPr>
            <a:spLocks noChangeShapeType="1"/>
          </p:cNvSpPr>
          <p:nvPr/>
        </p:nvSpPr>
        <p:spPr bwMode="auto">
          <a:xfrm>
            <a:off x="6630986" y="6042024"/>
            <a:ext cx="0" cy="22860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000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H="1">
            <a:off x="3582986" y="5991224"/>
            <a:ext cx="3086100" cy="254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000"/>
          </a:p>
        </p:txBody>
      </p:sp>
      <p:graphicFrame>
        <p:nvGraphicFramePr>
          <p:cNvPr id="153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989230"/>
              </p:ext>
            </p:extLst>
          </p:nvPr>
        </p:nvGraphicFramePr>
        <p:xfrm>
          <a:off x="3151186" y="8429624"/>
          <a:ext cx="431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" name="Equation" r:id="rId5" imgW="114151" imgH="164885" progId="Equation.DSMT4">
                  <p:embed/>
                </p:oleObj>
              </mc:Choice>
              <mc:Fallback>
                <p:oleObj name="Equation" r:id="rId5" imgW="114151" imgH="164885" progId="Equation.DSMT4">
                  <p:embed/>
                  <p:pic>
                    <p:nvPicPr>
                      <p:cNvPr id="153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6" y="8429624"/>
                        <a:ext cx="431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6049962" y="8089901"/>
            <a:ext cx="457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66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516187" y="3429000"/>
            <a:ext cx="5933182" cy="8686800"/>
            <a:chOff x="1488" y="864"/>
            <a:chExt cx="2512" cy="2736"/>
          </a:xfrm>
        </p:grpSpPr>
        <p:sp>
          <p:nvSpPr>
            <p:cNvPr id="11307" name="Line 10"/>
            <p:cNvSpPr>
              <a:spLocks noChangeShapeType="1"/>
            </p:cNvSpPr>
            <p:nvPr/>
          </p:nvSpPr>
          <p:spPr bwMode="auto">
            <a:xfrm flipV="1">
              <a:off x="1920" y="960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0"/>
            </a:p>
          </p:txBody>
        </p:sp>
        <p:sp>
          <p:nvSpPr>
            <p:cNvPr id="11308" name="Line 11"/>
            <p:cNvSpPr>
              <a:spLocks noChangeShapeType="1"/>
            </p:cNvSpPr>
            <p:nvPr/>
          </p:nvSpPr>
          <p:spPr bwMode="auto">
            <a:xfrm>
              <a:off x="1488" y="2400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0"/>
            </a:p>
          </p:txBody>
        </p:sp>
        <p:sp>
          <p:nvSpPr>
            <p:cNvPr id="11309" name="Text Box 12"/>
            <p:cNvSpPr txBox="1">
              <a:spLocks noChangeArrowheads="1"/>
            </p:cNvSpPr>
            <p:nvPr/>
          </p:nvSpPr>
          <p:spPr bwMode="auto">
            <a:xfrm>
              <a:off x="1680" y="864"/>
              <a:ext cx="20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310" name="Text Box 13"/>
            <p:cNvSpPr txBox="1">
              <a:spLocks noChangeArrowheads="1"/>
            </p:cNvSpPr>
            <p:nvPr/>
          </p:nvSpPr>
          <p:spPr bwMode="auto">
            <a:xfrm>
              <a:off x="3792" y="2400"/>
              <a:ext cx="20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2973387" y="5432425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accent2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4802186" y="4772025"/>
            <a:ext cx="34772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M(z = </a:t>
            </a:r>
            <a:r>
              <a:rPr lang="en-US" altLang="en-US" sz="4800">
                <a:solidFill>
                  <a:srgbClr val="FF66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4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>
                <a:latin typeface="Times New Roman" panose="02020603050405020304" pitchFamily="18" charset="0"/>
              </a:rPr>
              <a:t>+ </a:t>
            </a:r>
            <a:r>
              <a:rPr lang="en-US" altLang="en-US" sz="4800">
                <a:solidFill>
                  <a:schemeClr val="accent2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8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3616" name="Line 16"/>
          <p:cNvSpPr>
            <a:spLocks noChangeShapeType="1"/>
          </p:cNvSpPr>
          <p:nvPr/>
        </p:nvSpPr>
        <p:spPr bwMode="auto">
          <a:xfrm flipV="1">
            <a:off x="3487736" y="6042024"/>
            <a:ext cx="304800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000"/>
          </a:p>
        </p:txBody>
      </p:sp>
      <p:sp>
        <p:nvSpPr>
          <p:cNvPr id="153617" name="Line 17"/>
          <p:cNvSpPr>
            <a:spLocks noChangeShapeType="1"/>
          </p:cNvSpPr>
          <p:nvPr/>
        </p:nvSpPr>
        <p:spPr bwMode="auto">
          <a:xfrm flipV="1">
            <a:off x="6630986" y="8328024"/>
            <a:ext cx="0" cy="22860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000"/>
          </a:p>
        </p:txBody>
      </p:sp>
      <p:sp>
        <p:nvSpPr>
          <p:cNvPr id="153618" name="Line 18"/>
          <p:cNvSpPr>
            <a:spLocks noChangeShapeType="1"/>
          </p:cNvSpPr>
          <p:nvPr/>
        </p:nvSpPr>
        <p:spPr bwMode="auto">
          <a:xfrm flipH="1">
            <a:off x="3582986" y="10563224"/>
            <a:ext cx="3089276" cy="508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000"/>
          </a:p>
        </p:txBody>
      </p:sp>
      <p:sp>
        <p:nvSpPr>
          <p:cNvPr id="153620" name="Line 20"/>
          <p:cNvSpPr>
            <a:spLocks noChangeShapeType="1"/>
          </p:cNvSpPr>
          <p:nvPr/>
        </p:nvSpPr>
        <p:spPr bwMode="auto">
          <a:xfrm>
            <a:off x="3582986" y="8328024"/>
            <a:ext cx="289560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000"/>
          </a:p>
        </p:txBody>
      </p:sp>
      <p:graphicFrame>
        <p:nvGraphicFramePr>
          <p:cNvPr id="1536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712974"/>
              </p:ext>
            </p:extLst>
          </p:nvPr>
        </p:nvGraphicFramePr>
        <p:xfrm>
          <a:off x="6326187" y="10356850"/>
          <a:ext cx="5270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" name="Equation" r:id="rId7" imgW="114102" imgH="126780" progId="Equation.DSMT4">
                  <p:embed/>
                </p:oleObj>
              </mc:Choice>
              <mc:Fallback>
                <p:oleObj name="Equation" r:id="rId7" imgW="114102" imgH="126780" progId="Equation.DSMT4">
                  <p:embed/>
                  <p:pic>
                    <p:nvPicPr>
                      <p:cNvPr id="1536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7" y="10356850"/>
                        <a:ext cx="5270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9" name="Text Box 29"/>
          <p:cNvSpPr txBox="1">
            <a:spLocks noChangeArrowheads="1"/>
          </p:cNvSpPr>
          <p:nvPr/>
        </p:nvSpPr>
        <p:spPr bwMode="auto">
          <a:xfrm>
            <a:off x="2820987" y="10004425"/>
            <a:ext cx="6976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accent2"/>
                </a:solidFill>
                <a:latin typeface="Times New Roman" panose="02020603050405020304" pitchFamily="18" charset="0"/>
              </a:rPr>
              <a:t>-b</a:t>
            </a:r>
          </a:p>
        </p:txBody>
      </p:sp>
      <p:graphicFrame>
        <p:nvGraphicFramePr>
          <p:cNvPr id="15363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210311"/>
              </p:ext>
            </p:extLst>
          </p:nvPr>
        </p:nvGraphicFramePr>
        <p:xfrm>
          <a:off x="4658165" y="10719012"/>
          <a:ext cx="360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" name="Equation" r:id="rId8" imgW="901309" imgH="241195" progId="Equation.DSMT4">
                  <p:embed/>
                </p:oleObj>
              </mc:Choice>
              <mc:Fallback>
                <p:oleObj name="Equation" r:id="rId8" imgW="901309" imgH="241195" progId="Equation.DSMT4">
                  <p:embed/>
                  <p:pic>
                    <p:nvPicPr>
                      <p:cNvPr id="15363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165" y="10719012"/>
                        <a:ext cx="3606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3" name="Text Box 53"/>
          <p:cNvSpPr txBox="1">
            <a:spLocks noChangeArrowheads="1"/>
          </p:cNvSpPr>
          <p:nvPr/>
        </p:nvSpPr>
        <p:spPr bwMode="auto">
          <a:xfrm>
            <a:off x="12041187" y="3562351"/>
            <a:ext cx="2674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z = </a:t>
            </a:r>
            <a:r>
              <a:rPr lang="en-US" altLang="en-US" sz="4800">
                <a:solidFill>
                  <a:srgbClr val="FF66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4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>
                <a:latin typeface="Times New Roman" panose="02020603050405020304" pitchFamily="18" charset="0"/>
              </a:rPr>
              <a:t>+ </a:t>
            </a:r>
            <a:r>
              <a:rPr lang="en-US" altLang="en-US" sz="4800">
                <a:solidFill>
                  <a:schemeClr val="accent2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3654" name="Text Box 54"/>
          <p:cNvSpPr txBox="1">
            <a:spLocks noChangeArrowheads="1"/>
          </p:cNvSpPr>
          <p:nvPr/>
        </p:nvSpPr>
        <p:spPr bwMode="auto">
          <a:xfrm>
            <a:off x="9006094" y="3602172"/>
            <a:ext cx="350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Cho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phức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655" name="Text Box 55"/>
          <p:cNvSpPr txBox="1">
            <a:spLocks noChangeArrowheads="1"/>
          </p:cNvSpPr>
          <p:nvPr/>
        </p:nvSpPr>
        <p:spPr bwMode="auto">
          <a:xfrm>
            <a:off x="9444037" y="5241926"/>
            <a:ext cx="3352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a)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tính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53656" name="Object 56"/>
          <p:cNvGraphicFramePr>
            <a:graphicFrameLocks noChangeAspect="1"/>
          </p:cNvGraphicFramePr>
          <p:nvPr/>
        </p:nvGraphicFramePr>
        <p:xfrm>
          <a:off x="12193588" y="5060950"/>
          <a:ext cx="590550" cy="94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" name="Equation" r:id="rId10" imgW="126835" imgH="202936" progId="Equation.DSMT4">
                  <p:embed/>
                </p:oleObj>
              </mc:Choice>
              <mc:Fallback>
                <p:oleObj name="Equation" r:id="rId10" imgW="126835" imgH="202936" progId="Equation.DSMT4">
                  <p:embed/>
                  <p:pic>
                    <p:nvPicPr>
                      <p:cNvPr id="153656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3588" y="5060950"/>
                        <a:ext cx="590550" cy="942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7" name="Text Box 57"/>
          <p:cNvSpPr txBox="1">
            <a:spLocks noChangeArrowheads="1"/>
          </p:cNvSpPr>
          <p:nvPr/>
        </p:nvSpPr>
        <p:spPr bwMode="auto">
          <a:xfrm>
            <a:off x="12631737" y="5241926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và</a:t>
            </a:r>
            <a:endParaRPr lang="en-US" altLang="en-US" sz="4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53658" name="Object 58"/>
          <p:cNvGraphicFramePr>
            <a:graphicFrameLocks noChangeAspect="1"/>
          </p:cNvGraphicFramePr>
          <p:nvPr/>
        </p:nvGraphicFramePr>
        <p:xfrm>
          <a:off x="13412787" y="4991101"/>
          <a:ext cx="561976" cy="1012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" name="Equation" r:id="rId12" imgW="126890" imgH="228402" progId="Equation.DSMT4">
                  <p:embed/>
                </p:oleObj>
              </mc:Choice>
              <mc:Fallback>
                <p:oleObj name="Equation" r:id="rId12" imgW="126890" imgH="228402" progId="Equation.DSMT4">
                  <p:embed/>
                  <p:pic>
                    <p:nvPicPr>
                      <p:cNvPr id="153658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2787" y="4991101"/>
                        <a:ext cx="561976" cy="1012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9" name="Text Box 59"/>
          <p:cNvSpPr txBox="1">
            <a:spLocks noChangeArrowheads="1"/>
          </p:cNvSpPr>
          <p:nvPr/>
        </p:nvSpPr>
        <p:spPr bwMode="auto">
          <a:xfrm>
            <a:off x="9444037" y="7832726"/>
            <a:ext cx="3352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b)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tính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53660" name="Object 60"/>
          <p:cNvGraphicFramePr>
            <a:graphicFrameLocks noChangeAspect="1"/>
          </p:cNvGraphicFramePr>
          <p:nvPr/>
        </p:nvGraphicFramePr>
        <p:xfrm>
          <a:off x="12193587" y="7778751"/>
          <a:ext cx="6477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" name="Equation" r:id="rId14" imgW="164957" imgH="253780" progId="Equation.DSMT4">
                  <p:embed/>
                </p:oleObj>
              </mc:Choice>
              <mc:Fallback>
                <p:oleObj name="Equation" r:id="rId14" imgW="164957" imgH="253780" progId="Equation.DSMT4">
                  <p:embed/>
                  <p:pic>
                    <p:nvPicPr>
                      <p:cNvPr id="15366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3587" y="7778751"/>
                        <a:ext cx="6477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1" name="Text Box 61"/>
          <p:cNvSpPr txBox="1">
            <a:spLocks noChangeArrowheads="1"/>
          </p:cNvSpPr>
          <p:nvPr/>
        </p:nvSpPr>
        <p:spPr bwMode="auto">
          <a:xfrm>
            <a:off x="12803187" y="7810500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v</a:t>
            </a:r>
            <a:r>
              <a:rPr lang="en-US" altLang="en-US" sz="4800" dirty="0" err="1">
                <a:latin typeface="Times New Roman" panose="02020603050405020304" pitchFamily="18" charset="0"/>
              </a:rPr>
              <a:t>à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53662" name="Object 62"/>
          <p:cNvGraphicFramePr>
            <a:graphicFrameLocks noChangeAspect="1"/>
          </p:cNvGraphicFramePr>
          <p:nvPr/>
        </p:nvGraphicFramePr>
        <p:xfrm>
          <a:off x="13565187" y="7620000"/>
          <a:ext cx="790576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" name="Equation" r:id="rId16" imgW="164957" imgH="304536" progId="Equation.DSMT4">
                  <p:embed/>
                </p:oleObj>
              </mc:Choice>
              <mc:Fallback>
                <p:oleObj name="Equation" r:id="rId16" imgW="164957" imgH="304536" progId="Equation.DSMT4">
                  <p:embed/>
                  <p:pic>
                    <p:nvPicPr>
                      <p:cNvPr id="153662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5187" y="7620000"/>
                        <a:ext cx="790576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3" name="Object 63"/>
          <p:cNvGraphicFramePr>
            <a:graphicFrameLocks noChangeAspect="1"/>
          </p:cNvGraphicFramePr>
          <p:nvPr/>
        </p:nvGraphicFramePr>
        <p:xfrm>
          <a:off x="18441988" y="5029201"/>
          <a:ext cx="23558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" name="Equation" r:id="rId18" imgW="342751" imgH="228501" progId="Equation.DSMT4">
                  <p:embed/>
                </p:oleObj>
              </mc:Choice>
              <mc:Fallback>
                <p:oleObj name="Equation" r:id="rId18" imgW="342751" imgH="228501" progId="Equation.DSMT4">
                  <p:embed/>
                  <p:pic>
                    <p:nvPicPr>
                      <p:cNvPr id="153663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1988" y="5029201"/>
                        <a:ext cx="23558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4" name="Text Box 64"/>
          <p:cNvSpPr txBox="1">
            <a:spLocks noChangeArrowheads="1"/>
          </p:cNvSpPr>
          <p:nvPr/>
        </p:nvSpPr>
        <p:spPr bwMode="auto">
          <a:xfrm>
            <a:off x="10136187" y="9356726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3665" name="Object 65"/>
          <p:cNvGraphicFramePr>
            <a:graphicFrameLocks noChangeAspect="1"/>
          </p:cNvGraphicFramePr>
          <p:nvPr/>
        </p:nvGraphicFramePr>
        <p:xfrm>
          <a:off x="14479587" y="4784727"/>
          <a:ext cx="21336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" name="Equation" r:id="rId20" imgW="609336" imgH="215806" progId="Equation.DSMT4">
                  <p:embed/>
                </p:oleObj>
              </mc:Choice>
              <mc:Fallback>
                <p:oleObj name="Equation" r:id="rId20" imgW="609336" imgH="215806" progId="Equation.DSMT4">
                  <p:embed/>
                  <p:pic>
                    <p:nvPicPr>
                      <p:cNvPr id="153665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9587" y="4784727"/>
                        <a:ext cx="21336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6" name="Object 66"/>
          <p:cNvGraphicFramePr>
            <a:graphicFrameLocks noChangeAspect="1"/>
          </p:cNvGraphicFramePr>
          <p:nvPr/>
        </p:nvGraphicFramePr>
        <p:xfrm>
          <a:off x="14479587" y="5699127"/>
          <a:ext cx="2133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" name="Equation" r:id="rId22" imgW="609336" imgH="241195" progId="Equation.DSMT4">
                  <p:embed/>
                </p:oleObj>
              </mc:Choice>
              <mc:Fallback>
                <p:oleObj name="Equation" r:id="rId22" imgW="609336" imgH="241195" progId="Equation.DSMT4">
                  <p:embed/>
                  <p:pic>
                    <p:nvPicPr>
                      <p:cNvPr id="153666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9587" y="5699127"/>
                        <a:ext cx="2133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7" name="Object 67"/>
          <p:cNvGraphicFramePr>
            <a:graphicFrameLocks noChangeAspect="1"/>
          </p:cNvGraphicFramePr>
          <p:nvPr/>
        </p:nvGraphicFramePr>
        <p:xfrm>
          <a:off x="14631987" y="7404100"/>
          <a:ext cx="2438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" name="Equation" r:id="rId24" imgW="863225" imgH="291973" progId="Equation.DSMT4">
                  <p:embed/>
                </p:oleObj>
              </mc:Choice>
              <mc:Fallback>
                <p:oleObj name="Equation" r:id="rId24" imgW="863225" imgH="291973" progId="Equation.DSMT4">
                  <p:embed/>
                  <p:pic>
                    <p:nvPicPr>
                      <p:cNvPr id="153667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1987" y="7404100"/>
                        <a:ext cx="2438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8" name="Object 68"/>
          <p:cNvGraphicFramePr>
            <a:graphicFrameLocks noChangeAspect="1"/>
          </p:cNvGraphicFramePr>
          <p:nvPr/>
        </p:nvGraphicFramePr>
        <p:xfrm>
          <a:off x="14631987" y="8401051"/>
          <a:ext cx="2438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" name="Equation" r:id="rId26" imgW="863225" imgH="317362" progId="Equation.DSMT4">
                  <p:embed/>
                </p:oleObj>
              </mc:Choice>
              <mc:Fallback>
                <p:oleObj name="Equation" r:id="rId26" imgW="863225" imgH="317362" progId="Equation.DSMT4">
                  <p:embed/>
                  <p:pic>
                    <p:nvPicPr>
                      <p:cNvPr id="153668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1987" y="8401051"/>
                        <a:ext cx="24384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9" name="Object 69"/>
          <p:cNvGraphicFramePr>
            <a:graphicFrameLocks noChangeAspect="1"/>
          </p:cNvGraphicFramePr>
          <p:nvPr/>
        </p:nvGraphicFramePr>
        <p:xfrm>
          <a:off x="18594387" y="7978777"/>
          <a:ext cx="2286000" cy="89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" name="Equation" r:id="rId28" imgW="444114" imgH="304536" progId="Equation.DSMT4">
                  <p:embed/>
                </p:oleObj>
              </mc:Choice>
              <mc:Fallback>
                <p:oleObj name="Equation" r:id="rId28" imgW="444114" imgH="304536" progId="Equation.DSMT4">
                  <p:embed/>
                  <p:pic>
                    <p:nvPicPr>
                      <p:cNvPr id="153669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4387" y="7978777"/>
                        <a:ext cx="2286000" cy="892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0" name="Line 70"/>
          <p:cNvSpPr>
            <a:spLocks noChangeShapeType="1"/>
          </p:cNvSpPr>
          <p:nvPr/>
        </p:nvSpPr>
        <p:spPr bwMode="auto">
          <a:xfrm>
            <a:off x="14327187" y="4937126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000"/>
          </a:p>
        </p:txBody>
      </p:sp>
      <p:sp>
        <p:nvSpPr>
          <p:cNvPr id="153671" name="Line 71"/>
          <p:cNvSpPr>
            <a:spLocks noChangeShapeType="1"/>
          </p:cNvSpPr>
          <p:nvPr/>
        </p:nvSpPr>
        <p:spPr bwMode="auto">
          <a:xfrm>
            <a:off x="14479587" y="7315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000"/>
          </a:p>
        </p:txBody>
      </p:sp>
      <p:graphicFrame>
        <p:nvGraphicFramePr>
          <p:cNvPr id="153672" name="Object 72"/>
          <p:cNvGraphicFramePr>
            <a:graphicFrameLocks noChangeAspect="1"/>
          </p:cNvGraphicFramePr>
          <p:nvPr/>
        </p:nvGraphicFramePr>
        <p:xfrm>
          <a:off x="17070387" y="5089527"/>
          <a:ext cx="16764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" name="Equation" r:id="rId30" imgW="190417" imgH="152334" progId="Equation.DSMT4">
                  <p:embed/>
                </p:oleObj>
              </mc:Choice>
              <mc:Fallback>
                <p:oleObj name="Equation" r:id="rId30" imgW="190417" imgH="152334" progId="Equation.DSMT4">
                  <p:embed/>
                  <p:pic>
                    <p:nvPicPr>
                      <p:cNvPr id="153672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0387" y="5089527"/>
                        <a:ext cx="16764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3" name="Object 73"/>
          <p:cNvGraphicFramePr>
            <a:graphicFrameLocks noChangeAspect="1"/>
          </p:cNvGraphicFramePr>
          <p:nvPr/>
        </p:nvGraphicFramePr>
        <p:xfrm>
          <a:off x="17070387" y="7680327"/>
          <a:ext cx="16764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" name="Equation" r:id="rId32" imgW="190417" imgH="152334" progId="Equation.DSMT4">
                  <p:embed/>
                </p:oleObj>
              </mc:Choice>
              <mc:Fallback>
                <p:oleObj name="Equation" r:id="rId32" imgW="190417" imgH="152334" progId="Equation.DSMT4">
                  <p:embed/>
                  <p:pic>
                    <p:nvPicPr>
                      <p:cNvPr id="153673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0387" y="7680327"/>
                        <a:ext cx="16764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4" name="Text Box 74"/>
          <p:cNvSpPr txBox="1">
            <a:spLocks noChangeArrowheads="1"/>
          </p:cNvSpPr>
          <p:nvPr/>
        </p:nvSpPr>
        <p:spPr bwMode="auto">
          <a:xfrm>
            <a:off x="4151663" y="2495571"/>
            <a:ext cx="105156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M’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tọa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48" name="Rounded Rectangle 47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SỐ PHỨC LIÊN HỢP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11587" y="11014625"/>
            <a:ext cx="20437989" cy="2630490"/>
            <a:chOff x="-4007763" y="3665441"/>
            <a:chExt cx="20437989" cy="2630490"/>
          </a:xfrm>
        </p:grpSpPr>
        <p:sp>
          <p:nvSpPr>
            <p:cNvPr id="52" name="Rounded Rectangle 51"/>
            <p:cNvSpPr/>
            <p:nvPr/>
          </p:nvSpPr>
          <p:spPr>
            <a:xfrm>
              <a:off x="-4007763" y="4635867"/>
              <a:ext cx="20437989" cy="1660064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t"/>
            <a:lstStyle/>
            <a:p>
              <a:pPr algn="ctr"/>
              <a:endParaRPr lang="en-US" sz="4800" dirty="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157448" y="3665441"/>
              <a:ext cx="4940139" cy="998634"/>
              <a:chOff x="1157448" y="3665441"/>
              <a:chExt cx="4940139" cy="998634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>
                <a:off x="1294540" y="3771901"/>
                <a:ext cx="48030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135466" y="3721953"/>
                <a:ext cx="39621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58" name="Oval 57"/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54"/>
              <p:cNvSpPr txBox="1">
                <a:spLocks noChangeArrowheads="1"/>
              </p:cNvSpPr>
              <p:nvPr/>
            </p:nvSpPr>
            <p:spPr bwMode="auto">
              <a:xfrm>
                <a:off x="3811587" y="12013259"/>
                <a:ext cx="2021829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44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*   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: 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| = |z|  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: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z     </a:t>
                </a:r>
              </a:p>
            </p:txBody>
          </p:sp>
        </mc:Choice>
        <mc:Fallback xmlns="">
          <p:sp>
            <p:nvSpPr>
              <p:cNvPr id="59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587" y="12013259"/>
                <a:ext cx="20218297" cy="830997"/>
              </a:xfrm>
              <a:prstGeom prst="rect">
                <a:avLst/>
              </a:prstGeom>
              <a:blipFill>
                <a:blip r:embed="rId35"/>
                <a:stretch>
                  <a:fillRect l="-1206"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3811588" y="12855714"/>
            <a:ext cx="20437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Ox</a:t>
            </a:r>
          </a:p>
        </p:txBody>
      </p:sp>
    </p:spTree>
    <p:extLst>
      <p:ext uri="{BB962C8B-B14F-4D97-AF65-F5344CB8AC3E}">
        <p14:creationId xmlns:p14="http://schemas.microsoft.com/office/powerpoint/2010/main" val="3688080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5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5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5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5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5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5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5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15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5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5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15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15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15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15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15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15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15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15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15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9" dur="500"/>
                                        <p:tgtEl>
                                          <p:spTgt spid="15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4" dur="500"/>
                                        <p:tgtEl>
                                          <p:spTgt spid="15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9" dur="500"/>
                                        <p:tgtEl>
                                          <p:spTgt spid="15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889E-7 7.40741E-7 L -0.10428 0.31678 L -0.23968 0.31678 " pathEditMode="relative" rAng="0" ptsTypes="AAA">
                                      <p:cBhvr>
                                        <p:cTn id="163" dur="2000" fill="hold"/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4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04E-6 3.88889E-6 L -0.1076 0.15613 L -0.24371 0.15613 " pathEditMode="relative" rAng="0" ptsTypes="AAA">
                                      <p:cBhvr>
                                        <p:cTn id="167" dur="2000" fill="hold"/>
                                        <p:tgtEl>
                                          <p:spTgt spid="153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6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/>
      <p:bldP spid="153614" grpId="0"/>
      <p:bldP spid="153615" grpId="0"/>
      <p:bldP spid="153629" grpId="0"/>
      <p:bldP spid="153654" grpId="0"/>
      <p:bldP spid="153655" grpId="0"/>
      <p:bldP spid="153657" grpId="0"/>
      <p:bldP spid="153659" grpId="0"/>
      <p:bldP spid="153661" grpId="0"/>
      <p:bldP spid="153664" grpId="0"/>
      <p:bldP spid="153674" grpId="0" animBg="1"/>
      <p:bldP spid="153674" grpId="1" animBg="1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5637" y="1527655"/>
            <a:ext cx="18391966" cy="861774"/>
            <a:chOff x="50021" y="1552813"/>
            <a:chExt cx="18391966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7" y="25056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611187" y="6724050"/>
            <a:ext cx="7404867" cy="6153749"/>
            <a:chOff x="1204673" y="5956240"/>
            <a:chExt cx="6688327" cy="4538657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04673" y="6160801"/>
              <a:ext cx="6688327" cy="43340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956240"/>
              <a:ext cx="903517" cy="780605"/>
              <a:chOff x="1224541" y="6394807"/>
              <a:chExt cx="903517" cy="780605"/>
            </a:xfrm>
          </p:grpSpPr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494991"/>
                <a:ext cx="903517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611186" y="3414210"/>
            <a:ext cx="7391401" cy="3309839"/>
            <a:chOff x="1268078" y="3404521"/>
            <a:chExt cx="9116257" cy="2375414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911625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4521"/>
              <a:ext cx="3490308" cy="982789"/>
              <a:chOff x="1311958" y="3404521"/>
              <a:chExt cx="3490308" cy="98278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83070" y="3813007"/>
                <a:ext cx="2519196" cy="574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4521"/>
                <a:ext cx="950173" cy="941478"/>
                <a:chOff x="1311958" y="3404521"/>
                <a:chExt cx="950173" cy="941478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3300" y="3404521"/>
                  <a:ext cx="468645" cy="471866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3049587" y="4016276"/>
                <a:ext cx="49530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ảo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phức </a:t>
                </a:r>
                <a:endParaRPr lang="en-US" sz="4800" b="1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pl-PL" sz="4800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pl-PL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i - 3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87" y="4016276"/>
                <a:ext cx="49530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5535" t="-5805" r="-3198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4518F23-3F6A-4388-9492-859E4AF8E774}"/>
              </a:ext>
            </a:extLst>
          </p:cNvPr>
          <p:cNvSpPr/>
          <p:nvPr/>
        </p:nvSpPr>
        <p:spPr>
          <a:xfrm>
            <a:off x="1383738" y="8211671"/>
            <a:ext cx="4932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z  = - 3 + i</a:t>
            </a:r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518F23-3F6A-4388-9492-859E4AF8E774}"/>
              </a:ext>
            </a:extLst>
          </p:cNvPr>
          <p:cNvSpPr/>
          <p:nvPr/>
        </p:nvSpPr>
        <p:spPr>
          <a:xfrm>
            <a:off x="1352360" y="9525631"/>
            <a:ext cx="6345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bằng-3 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8481551" y="6729987"/>
            <a:ext cx="7560136" cy="6153749"/>
            <a:chOff x="1204673" y="5956240"/>
            <a:chExt cx="7960076" cy="4538657"/>
          </a:xfrm>
        </p:grpSpPr>
        <p:sp>
          <p:nvSpPr>
            <p:cNvPr id="49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04673" y="6160801"/>
              <a:ext cx="7960076" cy="43340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956240"/>
              <a:ext cx="903517" cy="780605"/>
              <a:chOff x="1224541" y="6394807"/>
              <a:chExt cx="903517" cy="780605"/>
            </a:xfrm>
          </p:grpSpPr>
          <p:sp>
            <p:nvSpPr>
              <p:cNvPr id="59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494991"/>
                <a:ext cx="903517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1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8535985" y="3429000"/>
            <a:ext cx="7288469" cy="3309839"/>
            <a:chOff x="1268078" y="3404521"/>
            <a:chExt cx="9162952" cy="2375414"/>
          </a:xfrm>
        </p:grpSpPr>
        <p:sp>
          <p:nvSpPr>
            <p:cNvPr id="72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9" y="3790952"/>
              <a:ext cx="9162951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4521"/>
              <a:ext cx="3538971" cy="982789"/>
              <a:chOff x="1311958" y="3404521"/>
              <a:chExt cx="3538971" cy="982789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83070" y="3813007"/>
                <a:ext cx="2567859" cy="574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</a:t>
                </a:r>
              </a:p>
            </p:txBody>
          </p:sp>
          <p:grpSp>
            <p:nvGrpSpPr>
              <p:cNvPr id="77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4521"/>
                <a:ext cx="950173" cy="941478"/>
                <a:chOff x="1311958" y="3404521"/>
                <a:chExt cx="950173" cy="941478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3300" y="3404521"/>
                  <a:ext cx="468645" cy="471866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10974386" y="4031066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= -2 + i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(Oxy)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4518F23-3F6A-4388-9492-859E4AF8E774}"/>
              </a:ext>
            </a:extLst>
          </p:cNvPr>
          <p:cNvSpPr/>
          <p:nvPr/>
        </p:nvSpPr>
        <p:spPr>
          <a:xfrm>
            <a:off x="9159345" y="7929301"/>
            <a:ext cx="4932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lphaU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M(-2;-1)</a:t>
            </a:r>
          </a:p>
          <a:p>
            <a:pPr marL="914400" indent="-914400">
              <a:buAutoNum type="alphaU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M(2;1)</a:t>
            </a:r>
          </a:p>
          <a:p>
            <a:pPr marL="914400" indent="-914400">
              <a:buAutoNum type="alphaU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M(-2;1)</a:t>
            </a:r>
          </a:p>
          <a:p>
            <a:pPr marL="914400" indent="-914400">
              <a:buAutoNum type="alphaU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M(1;-2)</a:t>
            </a:r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4518F23-3F6A-4388-9492-859E4AF8E774}"/>
              </a:ext>
            </a:extLst>
          </p:cNvPr>
          <p:cNvSpPr/>
          <p:nvPr/>
        </p:nvSpPr>
        <p:spPr>
          <a:xfrm>
            <a:off x="9902556" y="11256025"/>
            <a:ext cx="4932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M (-2;1)</a:t>
            </a:r>
            <a:endParaRPr lang="pl-PL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6272399" y="6852851"/>
            <a:ext cx="7762990" cy="6153749"/>
            <a:chOff x="1204673" y="5956240"/>
            <a:chExt cx="11967606" cy="4538657"/>
          </a:xfrm>
        </p:grpSpPr>
        <p:sp>
          <p:nvSpPr>
            <p:cNvPr id="126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04673" y="6160801"/>
              <a:ext cx="11967606" cy="43340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7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956240"/>
              <a:ext cx="903517" cy="780605"/>
              <a:chOff x="1224541" y="6394807"/>
              <a:chExt cx="903517" cy="780605"/>
            </a:xfrm>
          </p:grpSpPr>
          <p:sp>
            <p:nvSpPr>
              <p:cNvPr id="129" name="Round Diagonal Corner Rectangle 12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494991"/>
                <a:ext cx="903517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1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6392883" y="3448766"/>
            <a:ext cx="7486931" cy="3309839"/>
            <a:chOff x="1268078" y="3404521"/>
            <a:chExt cx="7228554" cy="2375414"/>
          </a:xfrm>
        </p:grpSpPr>
        <p:sp>
          <p:nvSpPr>
            <p:cNvPr id="132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7228554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3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4521"/>
              <a:ext cx="2943170" cy="982789"/>
              <a:chOff x="1311958" y="3404521"/>
              <a:chExt cx="2943170" cy="982789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83070" y="3813007"/>
                <a:ext cx="1972058" cy="574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</a:t>
                </a:r>
              </a:p>
            </p:txBody>
          </p:sp>
          <p:grpSp>
            <p:nvGrpSpPr>
              <p:cNvPr id="13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4521"/>
                <a:ext cx="950173" cy="941478"/>
                <a:chOff x="1311958" y="3404521"/>
                <a:chExt cx="950173" cy="941478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3300" y="3404521"/>
                  <a:ext cx="468645" cy="471866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18846890" y="428979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4518F23-3F6A-4388-9492-859E4AF8E774}"/>
              </a:ext>
            </a:extLst>
          </p:cNvPr>
          <p:cNvSpPr/>
          <p:nvPr/>
        </p:nvSpPr>
        <p:spPr>
          <a:xfrm>
            <a:off x="16454600" y="8141317"/>
            <a:ext cx="7623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lphaUcPeriod"/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AutoNum type="alphaUcPeriod"/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AutoNum type="alphaUcPeriod"/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914400" indent="-914400">
              <a:buAutoNum type="alphaUcPeriod"/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pl-PL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16521238" y="11843662"/>
                <a:ext cx="73585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: z = a + 0i và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acc>
                    <m:r>
                      <a:rPr lang="en-US" sz="4800" b="1" i="1" smtClean="0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pl-PL" sz="4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1238" y="11843662"/>
                <a:ext cx="7358576" cy="830997"/>
              </a:xfrm>
              <a:prstGeom prst="rect">
                <a:avLst/>
              </a:prstGeom>
              <a:blipFill>
                <a:blip r:embed="rId3"/>
                <a:stretch>
                  <a:fillRect l="-3728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Freeform 20"/>
          <p:cNvSpPr>
            <a:spLocks/>
          </p:cNvSpPr>
          <p:nvPr/>
        </p:nvSpPr>
        <p:spPr bwMode="auto">
          <a:xfrm rot="16200000" flipV="1">
            <a:off x="2902183" y="5696251"/>
            <a:ext cx="862307" cy="328598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20"/>
          <p:cNvSpPr>
            <a:spLocks/>
          </p:cNvSpPr>
          <p:nvPr/>
        </p:nvSpPr>
        <p:spPr bwMode="auto">
          <a:xfrm rot="16200000" flipV="1">
            <a:off x="10726991" y="5749835"/>
            <a:ext cx="862307" cy="328598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20"/>
          <p:cNvSpPr>
            <a:spLocks/>
          </p:cNvSpPr>
          <p:nvPr/>
        </p:nvSpPr>
        <p:spPr bwMode="auto">
          <a:xfrm rot="16200000" flipV="1">
            <a:off x="18187266" y="5837089"/>
            <a:ext cx="862307" cy="328598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4000D1A-14BF-46EB-98E1-119CE8EFB805}"/>
              </a:ext>
            </a:extLst>
          </p:cNvPr>
          <p:cNvSpPr txBox="1"/>
          <p:nvPr/>
        </p:nvSpPr>
        <p:spPr>
          <a:xfrm>
            <a:off x="2105907" y="7037862"/>
            <a:ext cx="24814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4000D1A-14BF-46EB-98E1-119CE8EFB805}"/>
              </a:ext>
            </a:extLst>
          </p:cNvPr>
          <p:cNvSpPr txBox="1"/>
          <p:nvPr/>
        </p:nvSpPr>
        <p:spPr>
          <a:xfrm>
            <a:off x="9943742" y="7022011"/>
            <a:ext cx="30887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4000D1A-14BF-46EB-98E1-119CE8EFB805}"/>
              </a:ext>
            </a:extLst>
          </p:cNvPr>
          <p:cNvSpPr txBox="1"/>
          <p:nvPr/>
        </p:nvSpPr>
        <p:spPr>
          <a:xfrm>
            <a:off x="17502749" y="7111017"/>
            <a:ext cx="27412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7" grpId="0"/>
      <p:bldP spid="122" grpId="0"/>
      <p:bldP spid="123" grpId="0"/>
      <p:bldP spid="124" grpId="0"/>
      <p:bldP spid="161" grpId="0"/>
      <p:bldP spid="162" grpId="0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03627" y="7003096"/>
            <a:ext cx="23009856" cy="6091696"/>
            <a:chOff x="1178227" y="5867400"/>
            <a:chExt cx="20982090" cy="5853795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9"/>
              <a:ext cx="20982090" cy="529377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380345" y="3495397"/>
            <a:ext cx="22938441" cy="3419481"/>
            <a:chOff x="1268078" y="3405486"/>
            <a:chExt cx="20740064" cy="3697591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6"/>
              <a:ext cx="20706207" cy="328829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86982"/>
              <a:chOff x="1311958" y="3405486"/>
              <a:chExt cx="3251532" cy="98698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46793" cy="865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8383587" y="5564993"/>
            <a:ext cx="1034259" cy="89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100" name="Group 99"/>
          <p:cNvGrpSpPr/>
          <p:nvPr/>
        </p:nvGrpSpPr>
        <p:grpSpPr>
          <a:xfrm>
            <a:off x="306387" y="1608534"/>
            <a:ext cx="18973800" cy="861774"/>
            <a:chOff x="-531813" y="1552813"/>
            <a:chExt cx="18973800" cy="861774"/>
          </a:xfrm>
        </p:grpSpPr>
        <p:sp>
          <p:nvSpPr>
            <p:cNvPr id="101" name="Rounded Rectangle 100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46248" y="2428887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thông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hiểu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4467232" y="4086552"/>
                <a:ext cx="18426423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itchFamily="18" charset="0"/>
                    <a:cs typeface="Times New Roman" pitchFamily="18" charset="0"/>
                  </a:rPr>
                  <a:t>Cho số phức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6 + 7i</a:t>
                </a:r>
                <a:r>
                  <a:rPr lang="pt-BR" sz="4800" b="1" dirty="0">
                    <a:latin typeface="Times New Roman" pitchFamily="18" charset="0"/>
                    <a:cs typeface="Times New Roman" pitchFamily="18" charset="0"/>
                  </a:rPr>
                  <a:t>.  Điểm M biểu diễn cho số phức z trên mặt phẳng Oxy là:</a:t>
                </a:r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pt-BR" sz="4800" b="1" dirty="0">
                    <a:latin typeface="Times New Roman" pitchFamily="18" charset="0"/>
                    <a:cs typeface="Times New Roman" pitchFamily="18" charset="0"/>
                  </a:rPr>
                  <a:t> M(6; 7)      	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pt-BR" sz="4800" b="1" dirty="0">
                    <a:latin typeface="Times New Roman" pitchFamily="18" charset="0"/>
                    <a:cs typeface="Times New Roman" pitchFamily="18" charset="0"/>
                  </a:rPr>
                  <a:t> M(6; -7)    	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pt-BR" sz="4800" b="1" dirty="0">
                    <a:latin typeface="Times New Roman" pitchFamily="18" charset="0"/>
                    <a:cs typeface="Times New Roman" pitchFamily="18" charset="0"/>
                  </a:rPr>
                  <a:t> M(-6; 7)     	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pt-BR" sz="4800" b="1" dirty="0">
                    <a:latin typeface="Times New Roman" pitchFamily="18" charset="0"/>
                    <a:cs typeface="Times New Roman" pitchFamily="18" charset="0"/>
                  </a:rPr>
                  <a:t> M(-6; -7)</a:t>
                </a:r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32" y="4086552"/>
                <a:ext cx="18426423" cy="2308324"/>
              </a:xfrm>
              <a:prstGeom prst="rect">
                <a:avLst/>
              </a:prstGeom>
              <a:blipFill>
                <a:blip r:embed="rId3"/>
                <a:stretch>
                  <a:fillRect l="-1522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84518F23-3F6A-4388-9492-859E4AF8E774}"/>
              </a:ext>
            </a:extLst>
          </p:cNvPr>
          <p:cNvSpPr/>
          <p:nvPr/>
        </p:nvSpPr>
        <p:spPr>
          <a:xfrm>
            <a:off x="1595665" y="10692908"/>
            <a:ext cx="19706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b="1" dirty="0">
                <a:latin typeface="Times New Roman" pitchFamily="18" charset="0"/>
                <a:cs typeface="Times New Roman" pitchFamily="18" charset="0"/>
              </a:rPr>
              <a:t>điểm M biểu diễn cho số phức z trên mặt phẳng Oxy là: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M(6;-7)</a:t>
            </a:r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80200" y="9009252"/>
                <a:ext cx="174999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itchFamily="18" charset="0"/>
                    <a:cs typeface="Times New Roman" pitchFamily="18" charset="0"/>
                  </a:rPr>
                  <a:t>Cho số phức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pt-BR" sz="4800" b="1" dirty="0">
                    <a:latin typeface="Times New Roman" pitchFamily="18" charset="0"/>
                    <a:cs typeface="Times New Roman" pitchFamily="18" charset="0"/>
                  </a:rPr>
                  <a:t> = 6 + 7i suy ra z = 6 - 7i 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200" y="9009252"/>
                <a:ext cx="17499987" cy="830997"/>
              </a:xfrm>
              <a:prstGeom prst="rect">
                <a:avLst/>
              </a:prstGeom>
              <a:blipFill>
                <a:blip r:embed="rId4"/>
                <a:stretch>
                  <a:fillRect l="-1567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6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50" grpId="0"/>
      <p:bldP spid="5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276969" y="1755017"/>
            <a:ext cx="23850600" cy="11430568"/>
            <a:chOff x="648847" y="3665441"/>
            <a:chExt cx="23419675" cy="10731705"/>
          </a:xfrm>
        </p:grpSpPr>
        <p:sp>
          <p:nvSpPr>
            <p:cNvPr id="83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648847" y="4083262"/>
              <a:ext cx="23419675" cy="10313884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65441"/>
              <a:ext cx="5480536" cy="1016650"/>
              <a:chOff x="1157448" y="3665441"/>
              <a:chExt cx="5480536" cy="1016650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142463" y="3815213"/>
                <a:ext cx="4495521" cy="86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CỦNG CỐ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3" name="Flowchart: Alternate Process 72"/>
          <p:cNvSpPr/>
          <p:nvPr/>
        </p:nvSpPr>
        <p:spPr>
          <a:xfrm>
            <a:off x="439710" y="6170183"/>
            <a:ext cx="2853997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494543" y="6240389"/>
                <a:ext cx="279916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𝒚𝒊</m:t>
                      </m:r>
                      <m:r>
                        <m:rPr>
                          <m:nor/>
                        </m:rPr>
                        <a:rPr lang="en-US" b="1" i="1">
                          <a:latin typeface="Cambria Math" panose="02040503050406030204" pitchFamily="18" charset="0"/>
                        </a:rPr>
                        <m:t>  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3" y="6240389"/>
                <a:ext cx="279916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/>
          <p:cNvGrpSpPr/>
          <p:nvPr/>
        </p:nvGrpSpPr>
        <p:grpSpPr>
          <a:xfrm>
            <a:off x="3377085" y="4019967"/>
            <a:ext cx="754201" cy="7458546"/>
            <a:chOff x="1213023" y="653167"/>
            <a:chExt cx="754201" cy="7458546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017" y="653167"/>
              <a:ext cx="605384" cy="2889766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3024" y="2832279"/>
              <a:ext cx="710101" cy="740849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23" y="3651056"/>
              <a:ext cx="754201" cy="593167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24" y="3705033"/>
              <a:ext cx="710101" cy="2261837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24" y="3802719"/>
              <a:ext cx="606376" cy="4308994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Flowchart: Alternate Process 114"/>
          <p:cNvSpPr/>
          <p:nvPr/>
        </p:nvSpPr>
        <p:spPr>
          <a:xfrm>
            <a:off x="4087187" y="3826510"/>
            <a:ext cx="1989794" cy="11857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Flowchart: Alternate Process 116"/>
          <p:cNvSpPr/>
          <p:nvPr/>
        </p:nvSpPr>
        <p:spPr>
          <a:xfrm>
            <a:off x="4148911" y="5603074"/>
            <a:ext cx="2457085" cy="11857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Flowchart: Alternate Process 117"/>
          <p:cNvSpPr/>
          <p:nvPr/>
        </p:nvSpPr>
        <p:spPr>
          <a:xfrm>
            <a:off x="4301500" y="7291446"/>
            <a:ext cx="1989794" cy="97384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Flowchart: Alternate Process 118"/>
          <p:cNvSpPr/>
          <p:nvPr/>
        </p:nvSpPr>
        <p:spPr>
          <a:xfrm>
            <a:off x="4338352" y="8996670"/>
            <a:ext cx="1989794" cy="95364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Flowchart: Alternate Process 119"/>
          <p:cNvSpPr/>
          <p:nvPr/>
        </p:nvSpPr>
        <p:spPr>
          <a:xfrm>
            <a:off x="4131286" y="11101785"/>
            <a:ext cx="2728243" cy="97548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6954220" y="10918369"/>
            <a:ext cx="939069" cy="1446389"/>
            <a:chOff x="6808037" y="919727"/>
            <a:chExt cx="827745" cy="708252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6808037" y="1263057"/>
              <a:ext cx="827745" cy="36492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6808037" y="919727"/>
              <a:ext cx="827745" cy="343331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6174535" y="3650832"/>
            <a:ext cx="1619146" cy="1607557"/>
            <a:chOff x="6808037" y="3118073"/>
            <a:chExt cx="842890" cy="629171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6808037" y="3425232"/>
              <a:ext cx="838767" cy="32201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808037" y="3118073"/>
              <a:ext cx="842890" cy="307159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6808037" y="3425232"/>
              <a:ext cx="78734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/>
          <p:cNvCxnSpPr/>
          <p:nvPr/>
        </p:nvCxnSpPr>
        <p:spPr>
          <a:xfrm flipV="1">
            <a:off x="6407216" y="7778370"/>
            <a:ext cx="1487021" cy="1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6632923" y="6240050"/>
            <a:ext cx="1198652" cy="677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381055" y="9476351"/>
            <a:ext cx="1396623" cy="50247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1235" y="3259993"/>
            <a:ext cx="33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891235" y="3983734"/>
            <a:ext cx="33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883315" y="5057258"/>
            <a:ext cx="33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476655" y="5175034"/>
                <a:ext cx="2554802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655" y="5175034"/>
                <a:ext cx="2554802" cy="787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057725" y="5842003"/>
                <a:ext cx="26645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725" y="5842003"/>
                <a:ext cx="266451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002463" y="7413164"/>
                <a:ext cx="34307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463" y="7413164"/>
                <a:ext cx="3430747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24743" y="8928080"/>
                <a:ext cx="6793783" cy="862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0">
                          <a:latin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̅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|=|−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3" y="8928080"/>
                <a:ext cx="6793783" cy="862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869677" y="10586518"/>
                <a:ext cx="37421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677" y="10586518"/>
                <a:ext cx="374217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042845" y="12075909"/>
                <a:ext cx="35514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845" y="12075909"/>
                <a:ext cx="355142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1594266" y="10497782"/>
            <a:ext cx="4692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thuần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11433210" y="12098103"/>
            <a:ext cx="2061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12992412" y="12028395"/>
            <a:ext cx="8057014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15" grpId="0" animBg="1"/>
      <p:bldP spid="117" grpId="0" animBg="1"/>
      <p:bldP spid="118" grpId="0" animBg="1"/>
      <p:bldP spid="119" grpId="0" animBg="1"/>
      <p:bldP spid="120" grpId="0" animBg="1"/>
      <p:bldP spid="8" grpId="0"/>
      <p:bldP spid="131" grpId="0"/>
      <p:bldP spid="132" grpId="0"/>
      <p:bldP spid="9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31984" y="6252705"/>
            <a:ext cx="23009856" cy="6929895"/>
            <a:chOff x="1178227" y="5867400"/>
            <a:chExt cx="20982090" cy="665926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60992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75042" y="2510959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507639" cy="66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87787" y="3121767"/>
                <a:ext cx="19097643" cy="2265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Môđun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 = 4 – 3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7" y="3121767"/>
                <a:ext cx="19097643" cy="2265813"/>
              </a:xfrm>
              <a:prstGeom prst="rect">
                <a:avLst/>
              </a:prstGeom>
              <a:blipFill>
                <a:blip r:embed="rId3"/>
                <a:stretch>
                  <a:fillRect l="-1468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-531813" y="1552813"/>
            <a:ext cx="18973800" cy="861774"/>
            <a:chOff x="-531813" y="1552813"/>
            <a:chExt cx="18973800" cy="861774"/>
          </a:xfrm>
        </p:grpSpPr>
        <p:sp>
          <p:nvSpPr>
            <p:cNvPr id="101" name="Rounded Rectangle 100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2752333" y="7385768"/>
                <a:ext cx="19937273" cy="5355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u="sng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5400" b="1" u="sng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cầm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tay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	MODE =&gt; 2 =&gt; SHIFT =&gt;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hyp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=&gt; 4 – 3</a:t>
                </a:r>
                <a:r>
                  <a:rPr lang="en-US" sz="5400" i="1" dirty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</a:p>
              <a:p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   Ra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5.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  <a:p>
                <a:r>
                  <a:rPr lang="en-US" sz="5400" b="1" u="sng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5400" b="1" u="sng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luận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môđun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i="1" dirty="0">
                    <a:latin typeface="Times New Roman" pitchFamily="18" charset="0"/>
                    <a:cs typeface="Times New Roman" pitchFamily="18" charset="0"/>
                  </a:rPr>
                  <a:t>z = a + bi 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sz="5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môđun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i="1" dirty="0">
                    <a:latin typeface="Times New Roman" pitchFamily="18" charset="0"/>
                    <a:cs typeface="Times New Roman" pitchFamily="18" charset="0"/>
                  </a:rPr>
                  <a:t>z 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= 4 – 3</a:t>
                </a:r>
                <a:r>
                  <a:rPr lang="en-US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  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sz="5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(−3)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400" i="1">
                        <a:latin typeface="Cambria Math" panose="02040503050406030204" pitchFamily="18" charset="0"/>
                      </a:rPr>
                      <m:t> =5</m:t>
                    </m:r>
                  </m:oMath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33" y="7385768"/>
                <a:ext cx="19937273" cy="5355120"/>
              </a:xfrm>
              <a:prstGeom prst="rect">
                <a:avLst/>
              </a:prstGeom>
              <a:blipFill>
                <a:blip r:embed="rId4"/>
                <a:stretch>
                  <a:fillRect l="-1620" t="-3189" b="-5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036912" y="4452632"/>
            <a:ext cx="991688" cy="9070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2660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31984" y="6252705"/>
            <a:ext cx="23009856" cy="6929895"/>
            <a:chOff x="1178227" y="5867400"/>
            <a:chExt cx="20982090" cy="665926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60992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75042" y="2510959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507639" cy="66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87787" y="3121767"/>
                <a:ext cx="19097643" cy="218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800" b="1" dirty="0">
                    <a:latin typeface="Times New Roman" panose="02020603050405020304" pitchFamily="18" charset="0"/>
                  </a:rPr>
                  <a:t>       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phức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nào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sau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đây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biểu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diễn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nằm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trục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</a:rPr>
                  <a:t>hoành</a:t>
                </a:r>
                <a:r>
                  <a:rPr lang="en-US" altLang="en-US" sz="4800" b="1" dirty="0">
                    <a:latin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7" y="3121767"/>
                <a:ext cx="19097643" cy="2189895"/>
              </a:xfrm>
              <a:prstGeom prst="rect">
                <a:avLst/>
              </a:prstGeom>
              <a:blipFill>
                <a:blip r:embed="rId3"/>
                <a:stretch>
                  <a:fillRect l="-1468" b="-13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-531813" y="1552813"/>
            <a:ext cx="18973800" cy="861774"/>
            <a:chOff x="-531813" y="1552813"/>
            <a:chExt cx="18973800" cy="861774"/>
          </a:xfrm>
        </p:grpSpPr>
        <p:sp>
          <p:nvSpPr>
            <p:cNvPr id="101" name="Rounded Rectangle 100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752333" y="7385768"/>
            <a:ext cx="19937273" cy="4530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z = a + bi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M(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M(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= 0 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z = a + bi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49" name="Oval 48"/>
          <p:cNvSpPr/>
          <p:nvPr/>
        </p:nvSpPr>
        <p:spPr>
          <a:xfrm>
            <a:off x="3675381" y="4420725"/>
            <a:ext cx="991688" cy="9070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17402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SỐ PHỨC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21573" y="2819400"/>
            <a:ext cx="22732954" cy="3734918"/>
            <a:chOff x="1157448" y="3665441"/>
            <a:chExt cx="22732954" cy="3734918"/>
          </a:xfrm>
        </p:grpSpPr>
        <p:sp>
          <p:nvSpPr>
            <p:cNvPr id="67" name="Rounded Rectangle 66"/>
            <p:cNvSpPr/>
            <p:nvPr/>
          </p:nvSpPr>
          <p:spPr>
            <a:xfrm>
              <a:off x="2021676" y="4635866"/>
              <a:ext cx="21868726" cy="2764493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t"/>
            <a:lstStyle/>
            <a:p>
              <a:pPr algn="ctr"/>
              <a:endParaRPr lang="en-US" sz="4600" dirty="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157448" y="3665441"/>
              <a:ext cx="4940139" cy="998634"/>
              <a:chOff x="1157448" y="3665441"/>
              <a:chExt cx="4940139" cy="998634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1294540" y="3771901"/>
                <a:ext cx="48030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135466" y="3721953"/>
                <a:ext cx="39621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77" name="Oval 76"/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6" name="Group 85"/>
          <p:cNvGrpSpPr/>
          <p:nvPr/>
        </p:nvGrpSpPr>
        <p:grpSpPr>
          <a:xfrm>
            <a:off x="915987" y="6659731"/>
            <a:ext cx="22738540" cy="3078856"/>
            <a:chOff x="1178381" y="7678008"/>
            <a:chExt cx="22898343" cy="3078856"/>
          </a:xfrm>
        </p:grpSpPr>
        <p:sp>
          <p:nvSpPr>
            <p:cNvPr id="72" name="Rounded Rectangle 71"/>
            <p:cNvSpPr/>
            <p:nvPr/>
          </p:nvSpPr>
          <p:spPr>
            <a:xfrm>
              <a:off x="2021671" y="8718223"/>
              <a:ext cx="22055053" cy="2038641"/>
            </a:xfrm>
            <a:prstGeom prst="roundRect">
              <a:avLst>
                <a:gd name="adj" fmla="val 461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178381" y="7678008"/>
              <a:ext cx="6957575" cy="957085"/>
              <a:chOff x="1178381" y="7678008"/>
              <a:chExt cx="6957575" cy="957085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1405233" y="7831612"/>
                <a:ext cx="6730723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347192" y="7778782"/>
                <a:ext cx="51223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i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ảo</a:t>
                </a:r>
                <a:endParaRPr lang="en-US" sz="48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381" y="767800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1102287" y="9865686"/>
            <a:ext cx="22540379" cy="2554914"/>
            <a:chOff x="1178381" y="7678008"/>
            <a:chExt cx="22540379" cy="2554914"/>
          </a:xfrm>
        </p:grpSpPr>
        <p:sp>
          <p:nvSpPr>
            <p:cNvPr id="51" name="Rounded Rectangle 50"/>
            <p:cNvSpPr/>
            <p:nvPr/>
          </p:nvSpPr>
          <p:spPr>
            <a:xfrm>
              <a:off x="1817625" y="8194281"/>
              <a:ext cx="21901135" cy="2038641"/>
            </a:xfrm>
            <a:prstGeom prst="roundRect">
              <a:avLst>
                <a:gd name="adj" fmla="val 461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0" indent="-685800">
                <a:buFont typeface="Arial" charset="0"/>
                <a:buChar char="•"/>
              </a:pPr>
              <a:endPara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178381" y="7678008"/>
              <a:ext cx="8934838" cy="957085"/>
              <a:chOff x="1178381" y="7678008"/>
              <a:chExt cx="8934838" cy="95708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1405233" y="7831612"/>
                <a:ext cx="8707986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347192" y="7778782"/>
                <a:ext cx="75805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endParaRPr lang="en-US" sz="48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381" y="767800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592387" y="3810000"/>
            <a:ext cx="19573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 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trình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: 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="1" baseline="30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- 2 = 0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Q,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574758" y="4820783"/>
            <a:ext cx="19573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 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trình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: 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="1" baseline="30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+ 1 = 0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R.Vậy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4800" b="1" baseline="30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+ 1 = 0 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271099" y="7934436"/>
            <a:ext cx="20590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indent="-746125"/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 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i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nghiệm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trình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+ 1 = 0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48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-1 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2516187" y="10742213"/>
                <a:ext cx="19573046" cy="1632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/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*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phức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z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viết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dạng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: z = a + bi ( a, b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R).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a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phần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thực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,  b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phần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ảo</a:t>
                </a:r>
                <a:r>
                  <a:rPr lang="en-US" sz="4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4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4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87" y="10742213"/>
                <a:ext cx="19573046" cy="1632883"/>
              </a:xfrm>
              <a:prstGeom prst="rect">
                <a:avLst/>
              </a:prstGeom>
              <a:blipFill>
                <a:blip r:embed="rId5"/>
                <a:stretch>
                  <a:fillRect l="-1433" t="-8209" r="-561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7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31984" y="6252705"/>
            <a:ext cx="23009856" cy="7082296"/>
            <a:chOff x="1178227" y="5867400"/>
            <a:chExt cx="20982090" cy="6805709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62456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75042" y="2510959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507639" cy="66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0" name="Group 99"/>
          <p:cNvGrpSpPr/>
          <p:nvPr/>
        </p:nvGrpSpPr>
        <p:grpSpPr>
          <a:xfrm>
            <a:off x="-531813" y="1552813"/>
            <a:ext cx="18973800" cy="861774"/>
            <a:chOff x="-531813" y="1552813"/>
            <a:chExt cx="18973800" cy="861774"/>
          </a:xfrm>
        </p:grpSpPr>
        <p:sp>
          <p:nvSpPr>
            <p:cNvPr id="101" name="Rounded Rectangle 100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669866" y="3002917"/>
                <a:ext cx="22160072" cy="2702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x, y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sz="4800" b="1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C.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866" y="3002917"/>
                <a:ext cx="22160072" cy="2702791"/>
              </a:xfrm>
              <a:prstGeom prst="rect">
                <a:avLst/>
              </a:prstGeom>
              <a:blipFill>
                <a:blip r:embed="rId3"/>
                <a:stretch>
                  <a:fillRect t="-4966" b="-10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/>
          <p:nvPr/>
        </p:nvSpPr>
        <p:spPr>
          <a:xfrm>
            <a:off x="1911458" y="4876240"/>
            <a:ext cx="991688" cy="8671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291961" y="7072598"/>
                <a:ext cx="22117164" cy="5576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r>
                  <a:rPr lang="en-US" sz="4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𝟏𝟕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𝟑𝟎</m:t>
                                        </m:r>
                                      </m:num>
                                      <m:den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𝟏𝟕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eqAr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𝟑𝟎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𝟏𝟕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𝟏𝟕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ặ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61" y="7072598"/>
                <a:ext cx="22117164" cy="5576911"/>
              </a:xfrm>
              <a:prstGeom prst="rect">
                <a:avLst/>
              </a:prstGeom>
              <a:blipFill>
                <a:blip r:embed="rId4"/>
                <a:stretch>
                  <a:fillRect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86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9987" y="9753600"/>
            <a:ext cx="19659599" cy="23644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thúc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thân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9987" y="1828800"/>
            <a:ext cx="19431000" cy="1295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CỦNG CỐ  </a:t>
            </a:r>
          </a:p>
        </p:txBody>
      </p:sp>
      <p:sp>
        <p:nvSpPr>
          <p:cNvPr id="6" name="Action Button: End 5">
            <a:hlinkClick r:id="rId2" action="ppaction://hlinksldjump" highlightClick="1"/>
          </p:cNvPr>
          <p:cNvSpPr/>
          <p:nvPr/>
        </p:nvSpPr>
        <p:spPr>
          <a:xfrm>
            <a:off x="2439987" y="3733800"/>
            <a:ext cx="8001000" cy="1295400"/>
          </a:xfrm>
          <a:prstGeom prst="actionButtonE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ĐƠN VỊ KIẾN THỨC</a:t>
            </a:r>
          </a:p>
        </p:txBody>
      </p:sp>
      <p:sp>
        <p:nvSpPr>
          <p:cNvPr id="7" name="Action Button: End 6">
            <a:hlinkClick r:id="rId3" action="ppaction://hlinksldjump" highlightClick="1"/>
          </p:cNvPr>
          <p:cNvSpPr/>
          <p:nvPr/>
        </p:nvSpPr>
        <p:spPr>
          <a:xfrm>
            <a:off x="2439987" y="5562600"/>
            <a:ext cx="8001000" cy="1295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SỐ PHỨC</a:t>
            </a:r>
          </a:p>
        </p:txBody>
      </p:sp>
      <p:sp>
        <p:nvSpPr>
          <p:cNvPr id="8" name="Action Button: End 7">
            <a:hlinkClick r:id="rId4" action="ppaction://hlinksldjump" highlightClick="1"/>
          </p:cNvPr>
          <p:cNvSpPr/>
          <p:nvPr/>
        </p:nvSpPr>
        <p:spPr>
          <a:xfrm>
            <a:off x="2439987" y="7467600"/>
            <a:ext cx="8001000" cy="12954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PHỨC BẰNG NHAU</a:t>
            </a:r>
          </a:p>
        </p:txBody>
      </p:sp>
      <p:sp>
        <p:nvSpPr>
          <p:cNvPr id="9" name="Action Button: End 8">
            <a:hlinkClick r:id="rId5" action="ppaction://hlinksldjump" highlightClick="1"/>
          </p:cNvPr>
          <p:cNvSpPr/>
          <p:nvPr/>
        </p:nvSpPr>
        <p:spPr>
          <a:xfrm>
            <a:off x="13869987" y="3733800"/>
            <a:ext cx="8001000" cy="1295400"/>
          </a:xfrm>
          <a:prstGeom prst="actionButtonE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BIỂU DIỄN HÌNH HỌC</a:t>
            </a:r>
          </a:p>
        </p:txBody>
      </p: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13826097" y="5497605"/>
            <a:ext cx="8001000" cy="129540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 ĐUN SỐ PHỨC</a:t>
            </a:r>
          </a:p>
        </p:txBody>
      </p:sp>
      <p:sp>
        <p:nvSpPr>
          <p:cNvPr id="11" name="Action Button: End 10">
            <a:hlinkClick r:id="rId6" action="ppaction://hlinksldjump" highlightClick="1"/>
          </p:cNvPr>
          <p:cNvSpPr/>
          <p:nvPr/>
        </p:nvSpPr>
        <p:spPr>
          <a:xfrm>
            <a:off x="13826097" y="7467600"/>
            <a:ext cx="8001000" cy="1295400"/>
          </a:xfrm>
          <a:prstGeom prst="actionButtonE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SỐ PHỨC LIÊN HỢP</a:t>
            </a:r>
          </a:p>
        </p:txBody>
      </p:sp>
    </p:spTree>
    <p:extLst>
      <p:ext uri="{BB962C8B-B14F-4D97-AF65-F5344CB8AC3E}">
        <p14:creationId xmlns:p14="http://schemas.microsoft.com/office/powerpoint/2010/main" val="42606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ĐỊNH NGHĨA SỐ PHỨC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87387" y="2514600"/>
            <a:ext cx="22732954" cy="2799226"/>
            <a:chOff x="1157448" y="3665441"/>
            <a:chExt cx="22732954" cy="2799226"/>
          </a:xfrm>
        </p:grpSpPr>
        <p:sp>
          <p:nvSpPr>
            <p:cNvPr id="67" name="Rounded Rectangle 66"/>
            <p:cNvSpPr/>
            <p:nvPr/>
          </p:nvSpPr>
          <p:spPr>
            <a:xfrm>
              <a:off x="2021676" y="4635867"/>
              <a:ext cx="21868726" cy="1828800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t"/>
            <a:lstStyle/>
            <a:p>
              <a:endPara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157448" y="3665441"/>
              <a:ext cx="4940139" cy="998634"/>
              <a:chOff x="1157448" y="3665441"/>
              <a:chExt cx="4940139" cy="998634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1294540" y="3771901"/>
                <a:ext cx="48030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135466" y="3721953"/>
                <a:ext cx="39621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 </a:t>
                </a: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77" name="Oval 76"/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7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551615" y="5342121"/>
            <a:ext cx="21868726" cy="1963062"/>
            <a:chOff x="1268078" y="3405486"/>
            <a:chExt cx="21841827" cy="2374449"/>
          </a:xfrm>
        </p:grpSpPr>
        <p:sp>
          <p:nvSpPr>
            <p:cNvPr id="38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231701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58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4740585" y="6041907"/>
                <a:ext cx="124508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phức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85" y="6041907"/>
                <a:ext cx="1245084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25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1828956" y="3592600"/>
            <a:ext cx="19573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 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thực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a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dạng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: a = a + 0i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1820118" y="4399426"/>
            <a:ext cx="19573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 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thực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0 : z = bi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gọi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thuần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ảo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" name="Group 54">
            <a:extLst>
              <a:ext uri="{FF2B5EF4-FFF2-40B4-BE49-F238E27FC236}">
                <a16:creationId xmlns:a16="http://schemas.microsoft.com/office/drawing/2014/main" id="{B0A72001-2C5D-4D3D-A17A-0B63297BA4BD}"/>
              </a:ext>
            </a:extLst>
          </p:cNvPr>
          <p:cNvGrpSpPr/>
          <p:nvPr/>
        </p:nvGrpSpPr>
        <p:grpSpPr>
          <a:xfrm>
            <a:off x="1551614" y="9374025"/>
            <a:ext cx="21676482" cy="1549890"/>
            <a:chOff x="1268078" y="3405486"/>
            <a:chExt cx="21841827" cy="1634569"/>
          </a:xfrm>
        </p:grpSpPr>
        <p:sp>
          <p:nvSpPr>
            <p:cNvPr id="72" name="Rounded Rectangle 61">
              <a:extLst>
                <a:ext uri="{FF2B5EF4-FFF2-40B4-BE49-F238E27FC236}">
                  <a16:creationId xmlns:a16="http://schemas.microsoft.com/office/drawing/2014/main" id="{648B49F4-A109-4CE4-A66D-87C9D238B2BA}"/>
                </a:ext>
              </a:extLst>
            </p:cNvPr>
            <p:cNvSpPr/>
            <p:nvPr/>
          </p:nvSpPr>
          <p:spPr>
            <a:xfrm>
              <a:off x="1268078" y="3790951"/>
              <a:ext cx="21841827" cy="124910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67">
              <a:extLst>
                <a:ext uri="{FF2B5EF4-FFF2-40B4-BE49-F238E27FC236}">
                  <a16:creationId xmlns:a16="http://schemas.microsoft.com/office/drawing/2014/main" id="{DA63D276-F283-4253-89EF-1949CD07398A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8C3D69B5-C28F-429F-B72C-B153D60AEAA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1C48D7B-E21E-4B8E-8500-4558B1627C7F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163142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86" name="Group 70">
                <a:extLst>
                  <a:ext uri="{FF2B5EF4-FFF2-40B4-BE49-F238E27FC236}">
                    <a16:creationId xmlns:a16="http://schemas.microsoft.com/office/drawing/2014/main" id="{CF41DC64-1A35-4842-BA43-3436B13518B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9AAE3CA-B26F-4E25-A8AC-EFA8EAF1A0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>
                  <a:extLst>
                    <a:ext uri="{FF2B5EF4-FFF2-40B4-BE49-F238E27FC236}">
                      <a16:creationId xmlns:a16="http://schemas.microsoft.com/office/drawing/2014/main" id="{7C5CA4D1-CD64-4531-8E3D-1AB0651E63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>
                  <a:extLst>
                    <a:ext uri="{FF2B5EF4-FFF2-40B4-BE49-F238E27FC236}">
                      <a16:creationId xmlns:a16="http://schemas.microsoft.com/office/drawing/2014/main" id="{74051128-3A4F-425A-9882-71113DB084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>
                  <a:extLst>
                    <a:ext uri="{FF2B5EF4-FFF2-40B4-BE49-F238E27FC236}">
                      <a16:creationId xmlns:a16="http://schemas.microsoft.com/office/drawing/2014/main" id="{1683BAEB-7F8A-4422-991A-FF1D5D711D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>
                  <a:extLst>
                    <a:ext uri="{FF2B5EF4-FFF2-40B4-BE49-F238E27FC236}">
                      <a16:creationId xmlns:a16="http://schemas.microsoft.com/office/drawing/2014/main" id="{052D2DB0-450E-4737-AE00-8E744BB858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>
                  <a:extLst>
                    <a:ext uri="{FF2B5EF4-FFF2-40B4-BE49-F238E27FC236}">
                      <a16:creationId xmlns:a16="http://schemas.microsoft.com/office/drawing/2014/main" id="{3F01817B-1AAE-4A9C-8B46-8D0BDE6A28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>
                  <a:extLst>
                    <a:ext uri="{FF2B5EF4-FFF2-40B4-BE49-F238E27FC236}">
                      <a16:creationId xmlns:a16="http://schemas.microsoft.com/office/drawing/2014/main" id="{3117BB42-2825-487F-BE81-27EC8979CE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>
                  <a:extLst>
                    <a:ext uri="{FF2B5EF4-FFF2-40B4-BE49-F238E27FC236}">
                      <a16:creationId xmlns:a16="http://schemas.microsoft.com/office/drawing/2014/main" id="{55FF6A93-A87E-4B5A-A1AA-591CA7A015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>
                  <a:extLst>
                    <a:ext uri="{FF2B5EF4-FFF2-40B4-BE49-F238E27FC236}">
                      <a16:creationId xmlns:a16="http://schemas.microsoft.com/office/drawing/2014/main" id="{B05CF1EE-4CE3-4FBC-A177-3CCCF2AC1D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>
                  <a:extLst>
                    <a:ext uri="{FF2B5EF4-FFF2-40B4-BE49-F238E27FC236}">
                      <a16:creationId xmlns:a16="http://schemas.microsoft.com/office/drawing/2014/main" id="{30A88A14-CB5A-4993-9F10-DE894571CD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>
                  <a:extLst>
                    <a:ext uri="{FF2B5EF4-FFF2-40B4-BE49-F238E27FC236}">
                      <a16:creationId xmlns:a16="http://schemas.microsoft.com/office/drawing/2014/main" id="{19554036-4213-4C9E-8F5C-423C431302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>
                  <a:extLst>
                    <a:ext uri="{FF2B5EF4-FFF2-40B4-BE49-F238E27FC236}">
                      <a16:creationId xmlns:a16="http://schemas.microsoft.com/office/drawing/2014/main" id="{D44382B1-4D38-42BA-B41A-869AE488E3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>
                  <a:extLst>
                    <a:ext uri="{FF2B5EF4-FFF2-40B4-BE49-F238E27FC236}">
                      <a16:creationId xmlns:a16="http://schemas.microsoft.com/office/drawing/2014/main" id="{8B4D0EF6-1A87-4312-9C22-5484FF985D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>
                  <a:extLst>
                    <a:ext uri="{FF2B5EF4-FFF2-40B4-BE49-F238E27FC236}">
                      <a16:creationId xmlns:a16="http://schemas.microsoft.com/office/drawing/2014/main" id="{A3C601A2-55DF-4897-BF28-D1DEA4069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>
                  <a:extLst>
                    <a:ext uri="{FF2B5EF4-FFF2-40B4-BE49-F238E27FC236}">
                      <a16:creationId xmlns:a16="http://schemas.microsoft.com/office/drawing/2014/main" id="{FB95C122-A0FA-4710-9899-3501840BB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>
                  <a:extLst>
                    <a:ext uri="{FF2B5EF4-FFF2-40B4-BE49-F238E27FC236}">
                      <a16:creationId xmlns:a16="http://schemas.microsoft.com/office/drawing/2014/main" id="{BF9209C8-C87B-49ED-8075-021635D78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>
                  <a:extLst>
                    <a:ext uri="{FF2B5EF4-FFF2-40B4-BE49-F238E27FC236}">
                      <a16:creationId xmlns:a16="http://schemas.microsoft.com/office/drawing/2014/main" id="{0AA56DF3-CBF0-4E3F-AF62-34BD93112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>
                  <a:extLst>
                    <a:ext uri="{FF2B5EF4-FFF2-40B4-BE49-F238E27FC236}">
                      <a16:creationId xmlns:a16="http://schemas.microsoft.com/office/drawing/2014/main" id="{8BAF0777-8249-4313-AE2C-D7590917D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>
                  <a:extLst>
                    <a:ext uri="{FF2B5EF4-FFF2-40B4-BE49-F238E27FC236}">
                      <a16:creationId xmlns:a16="http://schemas.microsoft.com/office/drawing/2014/main" id="{8C39BAF8-B164-40C0-9CBE-BDC8C5CB28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>
                  <a:extLst>
                    <a:ext uri="{FF2B5EF4-FFF2-40B4-BE49-F238E27FC236}">
                      <a16:creationId xmlns:a16="http://schemas.microsoft.com/office/drawing/2014/main" id="{DD698EEB-ED73-44F6-B569-316B4406A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>
                  <a:extLst>
                    <a:ext uri="{FF2B5EF4-FFF2-40B4-BE49-F238E27FC236}">
                      <a16:creationId xmlns:a16="http://schemas.microsoft.com/office/drawing/2014/main" id="{9E365C74-037A-429A-BED7-0E156E046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>
                  <a:extLst>
                    <a:ext uri="{FF2B5EF4-FFF2-40B4-BE49-F238E27FC236}">
                      <a16:creationId xmlns:a16="http://schemas.microsoft.com/office/drawing/2014/main" id="{D9233540-D353-454C-B926-F255F82CB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>
                  <a:extLst>
                    <a:ext uri="{FF2B5EF4-FFF2-40B4-BE49-F238E27FC236}">
                      <a16:creationId xmlns:a16="http://schemas.microsoft.com/office/drawing/2014/main" id="{F69E1F1D-EB8E-4038-9B4E-8B19CB102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>
                  <a:extLst>
                    <a:ext uri="{FF2B5EF4-FFF2-40B4-BE49-F238E27FC236}">
                      <a16:creationId xmlns:a16="http://schemas.microsoft.com/office/drawing/2014/main" id="{003988AE-227A-42BC-9AC8-6F3FD16BE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>
                  <a:extLst>
                    <a:ext uri="{FF2B5EF4-FFF2-40B4-BE49-F238E27FC236}">
                      <a16:creationId xmlns:a16="http://schemas.microsoft.com/office/drawing/2014/main" id="{671E695C-3A4F-404D-BF1A-FA3BE522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379E241-239C-48FE-BD8D-AD4B15D5DC86}"/>
                  </a:ext>
                </a:extLst>
              </p:cNvPr>
              <p:cNvSpPr/>
              <p:nvPr/>
            </p:nvSpPr>
            <p:spPr>
              <a:xfrm>
                <a:off x="4980337" y="9633621"/>
                <a:ext cx="12043457" cy="93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phức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379E241-239C-48FE-BD8D-AD4B15D5D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337" y="9633621"/>
                <a:ext cx="12043457" cy="934743"/>
              </a:xfrm>
              <a:prstGeom prst="rect">
                <a:avLst/>
              </a:prstGeom>
              <a:blipFill>
                <a:blip r:embed="rId5"/>
                <a:stretch>
                  <a:fillRect l="-2328" t="-6494" b="-30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0"/>
          <p:cNvGrpSpPr/>
          <p:nvPr/>
        </p:nvGrpSpPr>
        <p:grpSpPr>
          <a:xfrm>
            <a:off x="1496796" y="7438722"/>
            <a:ext cx="21978364" cy="1849661"/>
            <a:chOff x="1260460" y="5867400"/>
            <a:chExt cx="20041499" cy="1777425"/>
          </a:xfrm>
        </p:grpSpPr>
        <p:sp>
          <p:nvSpPr>
            <p:cNvPr id="136" name="Rounded Rectangle 135"/>
            <p:cNvSpPr/>
            <p:nvPr/>
          </p:nvSpPr>
          <p:spPr>
            <a:xfrm>
              <a:off x="1260460" y="6107423"/>
              <a:ext cx="20041499" cy="153740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3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Round Diagonal Corner Rectangle 13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5945187" y="7673224"/>
                <a:ext cx="1516380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pl-PL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Vậy</a:t>
                </a:r>
                <a:r>
                  <a:rPr lang="en-US" sz="4800" b="1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:r>
                  <a:rPr lang="en-US" sz="4800" b="1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4800" b="1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</a:t>
                </a:r>
                <a:r>
                  <a:rPr lang="en-US" sz="4800" b="1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bằng</a:t>
                </a:r>
                <a:r>
                  <a:rPr lang="en-US" sz="4800" b="1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ảo</a:t>
                </a:r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mc:Choice>
        <mc:Fallback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187" y="7673224"/>
                <a:ext cx="15163801" cy="1569660"/>
              </a:xfrm>
              <a:prstGeom prst="rect">
                <a:avLst/>
              </a:prstGeom>
              <a:blipFill>
                <a:blip r:embed="rId6"/>
                <a:stretch>
                  <a:fillRect l="-1809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" name="Group 10"/>
          <p:cNvGrpSpPr/>
          <p:nvPr/>
        </p:nvGrpSpPr>
        <p:grpSpPr>
          <a:xfrm>
            <a:off x="1441977" y="11073357"/>
            <a:ext cx="21978364" cy="2416260"/>
            <a:chOff x="1260460" y="5867400"/>
            <a:chExt cx="20041499" cy="2321896"/>
          </a:xfrm>
        </p:grpSpPr>
        <p:sp>
          <p:nvSpPr>
            <p:cNvPr id="144" name="Rounded Rectangle 143"/>
            <p:cNvSpPr/>
            <p:nvPr/>
          </p:nvSpPr>
          <p:spPr>
            <a:xfrm>
              <a:off x="1260460" y="6107423"/>
              <a:ext cx="20041499" cy="20818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8" name="Round Diagonal Corner Rectangle 1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E6040FC-C4B0-4B31-BED9-7694681DD5D2}"/>
                  </a:ext>
                </a:extLst>
              </p:cNvPr>
              <p:cNvSpPr/>
              <p:nvPr/>
            </p:nvSpPr>
            <p:spPr>
              <a:xfrm>
                <a:off x="5627526" y="11452740"/>
                <a:ext cx="14902125" cy="172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= −</m:t>
                    </m:r>
                    <m:rad>
                      <m:radPr>
                        <m:degHide m:val="on"/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 i="1" dirty="0">
                  <a:latin typeface="Cambria Math"/>
                  <a:cs typeface="Times New Roman" panose="02020603050405020304" pitchFamily="18" charset="0"/>
                </a:endParaRPr>
              </a:p>
              <a:p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thực bằng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</m:t>
                    </m:r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ảo</a:t>
                </a:r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mc:Choice>
        <mc:Fallback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E6040FC-C4B0-4B31-BED9-7694681DD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526" y="11452740"/>
                <a:ext cx="14902125" cy="1723677"/>
              </a:xfrm>
              <a:prstGeom prst="rect">
                <a:avLst/>
              </a:prstGeom>
              <a:blipFill>
                <a:blip r:embed="rId7"/>
                <a:stretch>
                  <a:fillRect l="-1840" t="-3546" b="-18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7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53" grpId="0"/>
      <p:bldP spid="55" grpId="0"/>
      <p:bldP spid="128" grpId="0"/>
      <p:bldP spid="15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HAI SỐ PHỨC BẰNG NHAU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91446" y="2715068"/>
            <a:ext cx="22845955" cy="3734918"/>
            <a:chOff x="1157448" y="3665441"/>
            <a:chExt cx="22732954" cy="3734918"/>
          </a:xfrm>
        </p:grpSpPr>
        <p:sp>
          <p:nvSpPr>
            <p:cNvPr id="67" name="Rounded Rectangle 66"/>
            <p:cNvSpPr/>
            <p:nvPr/>
          </p:nvSpPr>
          <p:spPr>
            <a:xfrm>
              <a:off x="2021676" y="4635866"/>
              <a:ext cx="21868726" cy="2764493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t"/>
            <a:lstStyle/>
            <a:p>
              <a:endParaRPr lang="en-US" sz="4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157448" y="3665441"/>
              <a:ext cx="6903433" cy="998634"/>
              <a:chOff x="1157448" y="3665441"/>
              <a:chExt cx="6903433" cy="998634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1294540" y="3771901"/>
                <a:ext cx="6766341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102268" y="3766017"/>
                <a:ext cx="59586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dắt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77" name="Oval 76"/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6" name="Group 135"/>
          <p:cNvGrpSpPr/>
          <p:nvPr/>
        </p:nvGrpSpPr>
        <p:grpSpPr>
          <a:xfrm>
            <a:off x="1103568" y="6885579"/>
            <a:ext cx="22511464" cy="3051715"/>
            <a:chOff x="1367280" y="8336748"/>
            <a:chExt cx="22669671" cy="3051715"/>
          </a:xfrm>
        </p:grpSpPr>
        <p:sp>
          <p:nvSpPr>
            <p:cNvPr id="137" name="Rounded Rectangle 136"/>
            <p:cNvSpPr/>
            <p:nvPr/>
          </p:nvSpPr>
          <p:spPr>
            <a:xfrm>
              <a:off x="1981898" y="9587717"/>
              <a:ext cx="22055053" cy="1800746"/>
            </a:xfrm>
            <a:prstGeom prst="roundRect">
              <a:avLst>
                <a:gd name="adj" fmla="val 461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367280" y="8336748"/>
              <a:ext cx="8861446" cy="957085"/>
              <a:chOff x="1367280" y="8336748"/>
              <a:chExt cx="8861446" cy="957085"/>
            </a:xfrm>
          </p:grpSpPr>
          <p:sp>
            <p:nvSpPr>
              <p:cNvPr id="139" name="Freeform 20"/>
              <p:cNvSpPr>
                <a:spLocks/>
              </p:cNvSpPr>
              <p:nvPr/>
            </p:nvSpPr>
            <p:spPr bwMode="auto">
              <a:xfrm>
                <a:off x="1981898" y="8485529"/>
                <a:ext cx="8246828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444796" y="8375074"/>
                <a:ext cx="73210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endParaRPr lang="en-US" sz="48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280" y="833674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142" name="Rounded Rectangle 141"/>
          <p:cNvSpPr/>
          <p:nvPr/>
        </p:nvSpPr>
        <p:spPr>
          <a:xfrm>
            <a:off x="1713897" y="10525062"/>
            <a:ext cx="21901135" cy="2514600"/>
          </a:xfrm>
          <a:prstGeom prst="roundRect">
            <a:avLst>
              <a:gd name="adj" fmla="val 4611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Wingdings" pitchFamily="2" charset="2"/>
              </a:rPr>
              <a:t>                                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Action Button: End 21">
            <a:hlinkClick r:id="rId5" action="ppaction://hlinksldjump" highlightClick="1"/>
          </p:cNvPr>
          <p:cNvSpPr/>
          <p:nvPr/>
        </p:nvSpPr>
        <p:spPr>
          <a:xfrm>
            <a:off x="20804187" y="12744324"/>
            <a:ext cx="3467258" cy="59067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TRANG CUỐI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474740" y="3716123"/>
            <a:ext cx="200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  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: z = 3 – 2i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z’ = - 2i + 3. Ta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: z = z’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516187" y="4503003"/>
            <a:ext cx="200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  Cho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: z = x +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yi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z’ = m +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thỏa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: m = x ; n = y ta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: z = z’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644164" y="5402328"/>
            <a:ext cx="200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phức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173564" y="8260140"/>
            <a:ext cx="20992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gọi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nếu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thực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ảo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622209" y="10525141"/>
            <a:ext cx="20992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Tức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: Cho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z = a + bi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z’ = a’ +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b’i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</a:p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 z = z’ 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Wingdings" pitchFamily="2" charset="2"/>
              </a:rPr>
              <a:t>    a = a’ </a:t>
            </a:r>
          </a:p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Wingdings" pitchFamily="2" charset="2"/>
              </a:rPr>
              <a:t>                                    b = b’ </a:t>
            </a:r>
          </a:p>
        </p:txBody>
      </p:sp>
    </p:spTree>
    <p:extLst>
      <p:ext uri="{BB962C8B-B14F-4D97-AF65-F5344CB8AC3E}">
        <p14:creationId xmlns:p14="http://schemas.microsoft.com/office/powerpoint/2010/main" val="21007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761296" y="4757553"/>
            <a:ext cx="22511934" cy="3244125"/>
            <a:chOff x="1270511" y="5884230"/>
            <a:chExt cx="21819676" cy="4704108"/>
          </a:xfrm>
        </p:grpSpPr>
        <p:sp>
          <p:nvSpPr>
            <p:cNvPr id="67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44493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84230"/>
              <a:ext cx="903517" cy="1598225"/>
              <a:chOff x="1224541" y="6322797"/>
              <a:chExt cx="903517" cy="1598225"/>
            </a:xfrm>
          </p:grpSpPr>
          <p:sp>
            <p:nvSpPr>
              <p:cNvPr id="73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59822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7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789974" y="2590800"/>
            <a:ext cx="22534085" cy="1963062"/>
            <a:chOff x="1268078" y="3405486"/>
            <a:chExt cx="21841827" cy="2374449"/>
          </a:xfrm>
        </p:grpSpPr>
        <p:sp>
          <p:nvSpPr>
            <p:cNvPr id="78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9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163142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82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4644303" y="3290586"/>
            <a:ext cx="18217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= 3 + (m + 3)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z’ = n - 1 + 5i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z = z’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5334402" y="5049093"/>
                <a:ext cx="1082039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4800" b="1" i="1" dirty="0">
                  <a:latin typeface="Cambria Math"/>
                  <a:cs typeface="Times New Roman" panose="02020603050405020304" pitchFamily="18" charset="0"/>
                </a:endParaRPr>
              </a:p>
              <a:p>
                <a:r>
                  <a:rPr lang="en-US" sz="48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Suy</a:t>
                </a:r>
                <a:r>
                  <a:rPr lang="en-US" sz="4800" b="1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ra</a:t>
                </a:r>
                <a:r>
                  <a:rPr lang="en-US" sz="4800" b="1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: n – 1 = 3 </a:t>
                </a:r>
                <a:r>
                  <a:rPr lang="en-US" sz="4800" b="1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4800" b="1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 + 3 = 5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n = 4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 = 2</a:t>
                </a:r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402" y="5049093"/>
                <a:ext cx="10820399" cy="2308324"/>
              </a:xfrm>
              <a:prstGeom prst="rect">
                <a:avLst/>
              </a:prstGeom>
              <a:blipFill>
                <a:blip r:embed="rId2"/>
                <a:stretch>
                  <a:fillRect l="-253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654609" y="10400975"/>
            <a:ext cx="22511934" cy="2765523"/>
            <a:chOff x="1270511" y="5884230"/>
            <a:chExt cx="21819676" cy="3637706"/>
          </a:xfrm>
        </p:grpSpPr>
        <p:sp>
          <p:nvSpPr>
            <p:cNvPr id="139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09"/>
              <a:ext cx="21817977" cy="33829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84230"/>
              <a:ext cx="903517" cy="1043876"/>
              <a:chOff x="1224541" y="6322797"/>
              <a:chExt cx="903517" cy="1043876"/>
            </a:xfrm>
          </p:grpSpPr>
          <p:sp>
            <p:nvSpPr>
              <p:cNvPr id="142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04387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4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632458" y="8306803"/>
            <a:ext cx="22534085" cy="1963062"/>
            <a:chOff x="1268078" y="3405486"/>
            <a:chExt cx="21841827" cy="2374449"/>
          </a:xfrm>
        </p:grpSpPr>
        <p:sp>
          <p:nvSpPr>
            <p:cNvPr id="145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6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47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163142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149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4465586" y="8650315"/>
                <a:ext cx="1862574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phức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(2y + 1)i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= 8 + 19i</a:t>
                </a:r>
              </a:p>
            </p:txBody>
          </p:sp>
        </mc:Choice>
        <mc:Fallback xmlns=""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86" y="8650315"/>
                <a:ext cx="18625741" cy="1569660"/>
              </a:xfrm>
              <a:prstGeom prst="rect">
                <a:avLst/>
              </a:prstGeom>
              <a:blipFill>
                <a:blip r:embed="rId3"/>
                <a:stretch>
                  <a:fillRect l="-1506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5370625" y="10748325"/>
                <a:ext cx="1082039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- 2y – 1 = 19 =&gt; y = -10</a:t>
                </a:r>
              </a:p>
              <a:p>
                <a:r>
                  <a:rPr lang="en-US" sz="4800" b="1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Vậy</a:t>
                </a:r>
                <a:r>
                  <a:rPr lang="en-US" sz="4800" b="1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: x = 3 </a:t>
                </a:r>
                <a:r>
                  <a:rPr lang="en-US" sz="4800" b="1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4800" b="1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y = -10</a:t>
                </a:r>
              </a:p>
            </p:txBody>
          </p:sp>
        </mc:Choice>
        <mc:Fallback xmlns=""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625" y="10748325"/>
                <a:ext cx="10820399" cy="2308324"/>
              </a:xfrm>
              <a:prstGeom prst="rect">
                <a:avLst/>
              </a:prstGeom>
              <a:blipFill>
                <a:blip r:embed="rId4"/>
                <a:stretch>
                  <a:fillRect l="-253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" name="Group 176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178" name="Rounded Rectangle 177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HAI SỐ PHỨC BẰNG NHAU</a:t>
              </a:r>
            </a:p>
          </p:txBody>
        </p:sp>
      </p:grpSp>
      <p:sp>
        <p:nvSpPr>
          <p:cNvPr id="85" name="Freeform 20">
            <a:extLst>
              <a:ext uri="{FF2B5EF4-FFF2-40B4-BE49-F238E27FC236}">
                <a16:creationId xmlns:a16="http://schemas.microsoft.com/office/drawing/2014/main" id="{82D25191-E343-420E-8073-556C373ACB3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839516" y="9211196"/>
            <a:ext cx="756602" cy="3210142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20">
            <a:extLst>
              <a:ext uri="{FF2B5EF4-FFF2-40B4-BE49-F238E27FC236}">
                <a16:creationId xmlns:a16="http://schemas.microsoft.com/office/drawing/2014/main" id="{82D25191-E343-420E-8073-556C373ACB3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941189" y="3819998"/>
            <a:ext cx="756602" cy="3210142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4000D1A-14BF-46EB-98E1-119CE8EFB805}"/>
              </a:ext>
            </a:extLst>
          </p:cNvPr>
          <p:cNvSpPr txBox="1"/>
          <p:nvPr/>
        </p:nvSpPr>
        <p:spPr>
          <a:xfrm>
            <a:off x="2007486" y="5042575"/>
            <a:ext cx="2847966" cy="89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4000D1A-14BF-46EB-98E1-119CE8EFB805}"/>
              </a:ext>
            </a:extLst>
          </p:cNvPr>
          <p:cNvSpPr txBox="1"/>
          <p:nvPr/>
        </p:nvSpPr>
        <p:spPr>
          <a:xfrm>
            <a:off x="1895507" y="10404481"/>
            <a:ext cx="2847966" cy="99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75" grpId="0"/>
      <p:bldP spid="85" grpId="0" animBg="1"/>
      <p:bldP spid="87" grpId="0" animBg="1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BIỂU DIỄN HÌNH HỌC CỦA SỐ PHỨC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21573" y="2819400"/>
            <a:ext cx="22688684" cy="3657600"/>
            <a:chOff x="1157448" y="3665441"/>
            <a:chExt cx="22688684" cy="3657600"/>
          </a:xfrm>
        </p:grpSpPr>
        <p:sp>
          <p:nvSpPr>
            <p:cNvPr id="67" name="Rounded Rectangle 66"/>
            <p:cNvSpPr/>
            <p:nvPr/>
          </p:nvSpPr>
          <p:spPr>
            <a:xfrm>
              <a:off x="1977406" y="4635866"/>
              <a:ext cx="21868726" cy="2687175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t"/>
            <a:lstStyle/>
            <a:p>
              <a:pPr algn="ctr"/>
              <a:endParaRPr lang="en-US" sz="4600" dirty="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157448" y="3665441"/>
              <a:ext cx="4940139" cy="998634"/>
              <a:chOff x="1157448" y="3665441"/>
              <a:chExt cx="4940139" cy="998634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1294540" y="3771901"/>
                <a:ext cx="48030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135466" y="3721953"/>
                <a:ext cx="39621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77" name="Oval 76"/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6" name="Group 85"/>
          <p:cNvGrpSpPr/>
          <p:nvPr/>
        </p:nvGrpSpPr>
        <p:grpSpPr>
          <a:xfrm>
            <a:off x="1025274" y="6629400"/>
            <a:ext cx="22936200" cy="4191000"/>
            <a:chOff x="1178381" y="7678008"/>
            <a:chExt cx="18506653" cy="4191000"/>
          </a:xfrm>
        </p:grpSpPr>
        <p:sp>
          <p:nvSpPr>
            <p:cNvPr id="72" name="Rounded Rectangle 71"/>
            <p:cNvSpPr/>
            <p:nvPr/>
          </p:nvSpPr>
          <p:spPr>
            <a:xfrm>
              <a:off x="1858099" y="8718224"/>
              <a:ext cx="17826935" cy="3150784"/>
            </a:xfrm>
            <a:prstGeom prst="roundRect">
              <a:avLst>
                <a:gd name="adj" fmla="val 461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178381" y="7678008"/>
              <a:ext cx="9701996" cy="957085"/>
              <a:chOff x="1178381" y="7678008"/>
              <a:chExt cx="9701996" cy="957085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1405234" y="7831612"/>
                <a:ext cx="9475143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247630" y="7804096"/>
                <a:ext cx="8533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381" y="767800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cxnSp>
        <p:nvCxnSpPr>
          <p:cNvPr id="3" name="Straight Arrow Connector 2"/>
          <p:cNvCxnSpPr/>
          <p:nvPr/>
        </p:nvCxnSpPr>
        <p:spPr>
          <a:xfrm flipV="1">
            <a:off x="3201987" y="5105400"/>
            <a:ext cx="189738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034364" y="5209612"/>
            <a:ext cx="685800" cy="733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7" name="Oval 16"/>
          <p:cNvSpPr/>
          <p:nvPr/>
        </p:nvSpPr>
        <p:spPr>
          <a:xfrm>
            <a:off x="12193587" y="5029200"/>
            <a:ext cx="231107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ction Button: End 55">
            <a:hlinkClick r:id="rId5" action="ppaction://hlinksldjump" highlightClick="1"/>
          </p:cNvPr>
          <p:cNvSpPr/>
          <p:nvPr/>
        </p:nvSpPr>
        <p:spPr>
          <a:xfrm>
            <a:off x="20804187" y="12744324"/>
            <a:ext cx="3467258" cy="59067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TRANG CUỐI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121585" y="4038600"/>
            <a:ext cx="19139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Ta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dùng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trục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thực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107747" y="5723407"/>
            <a:ext cx="19139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z ???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241160" y="8001000"/>
            <a:ext cx="19139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z = a + bi. </a:t>
            </a:r>
          </a:p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phẳng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Oxy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M(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a;b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6618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BIỂU DIỄN HÌNH HỌC CỦA SỐ PHỨC</a:t>
              </a:r>
            </a:p>
          </p:txBody>
        </p: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654609" y="2571475"/>
            <a:ext cx="23376100" cy="2324193"/>
            <a:chOff x="1010724" y="3405486"/>
            <a:chExt cx="40136388" cy="2045552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010724" y="3763011"/>
              <a:ext cx="40136388" cy="168802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6072454" cy="940513"/>
              <a:chOff x="1311958" y="3405486"/>
              <a:chExt cx="6072454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58297" y="1534168"/>
                <a:ext cx="793396" cy="476464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357219" y="3544282"/>
                <a:ext cx="5027193" cy="70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5: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1508844" y="3722359"/>
            <a:ext cx="1927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I , H, D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:- 3i ; 2 + 3i; 4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-2 -2i</a:t>
            </a:r>
          </a:p>
        </p:txBody>
      </p:sp>
      <p:grpSp>
        <p:nvGrpSpPr>
          <p:cNvPr id="57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722278" y="4816895"/>
            <a:ext cx="23374278" cy="8492014"/>
            <a:chOff x="1259060" y="5787408"/>
            <a:chExt cx="21817977" cy="9300458"/>
          </a:xfrm>
        </p:grpSpPr>
        <p:sp>
          <p:nvSpPr>
            <p:cNvPr id="58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59060" y="6329208"/>
              <a:ext cx="21817977" cy="87586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787408"/>
              <a:ext cx="3568119" cy="925454"/>
              <a:chOff x="1224541" y="6225975"/>
              <a:chExt cx="3568119" cy="925454"/>
            </a:xfrm>
          </p:grpSpPr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384993" y="6225975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09" name="Content Placeholder 19">
            <a:extLst>
              <a:ext uri="{FF2B5EF4-FFF2-40B4-BE49-F238E27FC236}">
                <a16:creationId xmlns:a16="http://schemas.microsoft.com/office/drawing/2014/main" id="{54E5CED5-7EE1-4C95-B0F6-88200A35C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698868"/>
              </p:ext>
            </p:extLst>
          </p:nvPr>
        </p:nvGraphicFramePr>
        <p:xfrm>
          <a:off x="15137984" y="5792161"/>
          <a:ext cx="7047624" cy="7087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953">
                  <a:extLst>
                    <a:ext uri="{9D8B030D-6E8A-4147-A177-3AD203B41FA5}">
                      <a16:colId xmlns:a16="http://schemas.microsoft.com/office/drawing/2014/main" val="2137207480"/>
                    </a:ext>
                  </a:extLst>
                </a:gridCol>
                <a:gridCol w="880953">
                  <a:extLst>
                    <a:ext uri="{9D8B030D-6E8A-4147-A177-3AD203B41FA5}">
                      <a16:colId xmlns:a16="http://schemas.microsoft.com/office/drawing/2014/main" val="343001060"/>
                    </a:ext>
                  </a:extLst>
                </a:gridCol>
                <a:gridCol w="880953">
                  <a:extLst>
                    <a:ext uri="{9D8B030D-6E8A-4147-A177-3AD203B41FA5}">
                      <a16:colId xmlns:a16="http://schemas.microsoft.com/office/drawing/2014/main" val="2437042968"/>
                    </a:ext>
                  </a:extLst>
                </a:gridCol>
                <a:gridCol w="880953">
                  <a:extLst>
                    <a:ext uri="{9D8B030D-6E8A-4147-A177-3AD203B41FA5}">
                      <a16:colId xmlns:a16="http://schemas.microsoft.com/office/drawing/2014/main" val="357288473"/>
                    </a:ext>
                  </a:extLst>
                </a:gridCol>
                <a:gridCol w="880953">
                  <a:extLst>
                    <a:ext uri="{9D8B030D-6E8A-4147-A177-3AD203B41FA5}">
                      <a16:colId xmlns:a16="http://schemas.microsoft.com/office/drawing/2014/main" val="2778437261"/>
                    </a:ext>
                  </a:extLst>
                </a:gridCol>
                <a:gridCol w="880953">
                  <a:extLst>
                    <a:ext uri="{9D8B030D-6E8A-4147-A177-3AD203B41FA5}">
                      <a16:colId xmlns:a16="http://schemas.microsoft.com/office/drawing/2014/main" val="2039973315"/>
                    </a:ext>
                  </a:extLst>
                </a:gridCol>
                <a:gridCol w="880953">
                  <a:extLst>
                    <a:ext uri="{9D8B030D-6E8A-4147-A177-3AD203B41FA5}">
                      <a16:colId xmlns:a16="http://schemas.microsoft.com/office/drawing/2014/main" val="3743230330"/>
                    </a:ext>
                  </a:extLst>
                </a:gridCol>
                <a:gridCol w="880953">
                  <a:extLst>
                    <a:ext uri="{9D8B030D-6E8A-4147-A177-3AD203B41FA5}">
                      <a16:colId xmlns:a16="http://schemas.microsoft.com/office/drawing/2014/main" val="971861832"/>
                    </a:ext>
                  </a:extLst>
                </a:gridCol>
              </a:tblGrid>
              <a:tr h="876398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648646"/>
                  </a:ext>
                </a:extLst>
              </a:tr>
              <a:tr h="95318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614317"/>
                  </a:ext>
                </a:extLst>
              </a:tr>
              <a:tr h="876398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713453"/>
                  </a:ext>
                </a:extLst>
              </a:tr>
              <a:tr h="876398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519242"/>
                  </a:ext>
                </a:extLst>
              </a:tr>
              <a:tr h="876398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167803"/>
                  </a:ext>
                </a:extLst>
              </a:tr>
              <a:tr h="876398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61158"/>
                  </a:ext>
                </a:extLst>
              </a:tr>
              <a:tr h="876398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46519"/>
                  </a:ext>
                </a:extLst>
              </a:tr>
              <a:tr h="876398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82880" marR="182880" marT="83128" marB="8312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253990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00AC29B-F059-4EE4-870E-106F2A5B7FFB}"/>
              </a:ext>
            </a:extLst>
          </p:cNvPr>
          <p:cNvGrpSpPr/>
          <p:nvPr/>
        </p:nvGrpSpPr>
        <p:grpSpPr>
          <a:xfrm>
            <a:off x="14291417" y="5102440"/>
            <a:ext cx="9805139" cy="8329053"/>
            <a:chOff x="6502124" y="1508725"/>
            <a:chExt cx="5457333" cy="4696317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3C07B73-75CC-4792-B5C9-8332BDC6AF32}"/>
                </a:ext>
              </a:extLst>
            </p:cNvPr>
            <p:cNvGrpSpPr/>
            <p:nvPr/>
          </p:nvGrpSpPr>
          <p:grpSpPr>
            <a:xfrm>
              <a:off x="6502124" y="1668742"/>
              <a:ext cx="5105400" cy="4536300"/>
              <a:chOff x="6502124" y="1668742"/>
              <a:chExt cx="5105400" cy="4536300"/>
            </a:xfrm>
          </p:grpSpPr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B6943FBE-CEC7-47DC-B4C5-560A855F1F8D}"/>
                  </a:ext>
                </a:extLst>
              </p:cNvPr>
              <p:cNvCxnSpPr/>
              <p:nvPr/>
            </p:nvCxnSpPr>
            <p:spPr>
              <a:xfrm>
                <a:off x="6502124" y="3891417"/>
                <a:ext cx="5105400" cy="0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912ACE74-9D9E-4883-911A-15777BB1FD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10269" y="1668742"/>
                <a:ext cx="3543" cy="4536300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346F914-C098-4824-AE19-5870C950E9A3}"/>
                </a:ext>
              </a:extLst>
            </p:cNvPr>
            <p:cNvSpPr txBox="1"/>
            <p:nvPr/>
          </p:nvSpPr>
          <p:spPr>
            <a:xfrm>
              <a:off x="9009990" y="1508725"/>
              <a:ext cx="344477" cy="46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136BE94-8407-401B-9A96-565EF862C2EF}"/>
                </a:ext>
              </a:extLst>
            </p:cNvPr>
            <p:cNvSpPr txBox="1"/>
            <p:nvPr/>
          </p:nvSpPr>
          <p:spPr>
            <a:xfrm>
              <a:off x="11349857" y="3888486"/>
              <a:ext cx="609600" cy="46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23E1627-90ED-4E6C-B93D-7716A818D193}"/>
                </a:ext>
              </a:extLst>
            </p:cNvPr>
            <p:cNvSpPr txBox="1"/>
            <p:nvPr/>
          </p:nvSpPr>
          <p:spPr>
            <a:xfrm>
              <a:off x="8609938" y="3888486"/>
              <a:ext cx="251764" cy="46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54722" y="6401455"/>
                <a:ext cx="1108797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diễn số phức z =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vi-VN" sz="4800" b="1" dirty="0"/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điểm A(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-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722" y="6401455"/>
                <a:ext cx="11087972" cy="830997"/>
              </a:xfrm>
              <a:prstGeom prst="rect">
                <a:avLst/>
              </a:prstGeom>
              <a:blipFill>
                <a:blip r:embed="rId2"/>
                <a:stretch>
                  <a:fillRect l="-2474" t="-16176" r="-148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>
            <a:off x="19237027" y="9422226"/>
            <a:ext cx="50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+mj-lt"/>
              </a:rPr>
              <a:t>1</a:t>
            </a:r>
            <a:endParaRPr lang="en-US" sz="4800" b="1" dirty="0"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>
            <a:off x="20131578" y="9384892"/>
            <a:ext cx="50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>
            <a:off x="21097565" y="9403282"/>
            <a:ext cx="50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>
            <a:off x="21879612" y="9403282"/>
            <a:ext cx="50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 flipH="1">
            <a:off x="18742431" y="11494023"/>
            <a:ext cx="72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 flipH="1">
            <a:off x="17561956" y="6235347"/>
            <a:ext cx="72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 flipH="1">
            <a:off x="16179421" y="8668968"/>
            <a:ext cx="72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 flipH="1">
            <a:off x="18760181" y="10688675"/>
            <a:ext cx="72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88E8A80-1B92-45C8-8997-38B12C4886A6}"/>
              </a:ext>
            </a:extLst>
          </p:cNvPr>
          <p:cNvSpPr/>
          <p:nvPr/>
        </p:nvSpPr>
        <p:spPr>
          <a:xfrm flipV="1">
            <a:off x="22040543" y="9220200"/>
            <a:ext cx="135244" cy="180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88E8A80-1B92-45C8-8997-38B12C4886A6}"/>
              </a:ext>
            </a:extLst>
          </p:cNvPr>
          <p:cNvSpPr/>
          <p:nvPr/>
        </p:nvSpPr>
        <p:spPr>
          <a:xfrm flipV="1">
            <a:off x="18587480" y="11887200"/>
            <a:ext cx="135244" cy="180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5923D87-D465-4918-A047-E28C88C94281}"/>
              </a:ext>
            </a:extLst>
          </p:cNvPr>
          <p:cNvSpPr txBox="1"/>
          <p:nvPr/>
        </p:nvSpPr>
        <p:spPr>
          <a:xfrm>
            <a:off x="17679987" y="11284803"/>
            <a:ext cx="73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342023" y="7580835"/>
            <a:ext cx="11448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 phức z =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+ 3i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điểm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2;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88E8A80-1B92-45C8-8997-38B12C4886A6}"/>
              </a:ext>
            </a:extLst>
          </p:cNvPr>
          <p:cNvSpPr/>
          <p:nvPr/>
        </p:nvSpPr>
        <p:spPr>
          <a:xfrm flipV="1">
            <a:off x="20364143" y="6629400"/>
            <a:ext cx="135244" cy="180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A7E4EAF-09CF-4327-9DA4-8FE4A859DACD}"/>
              </a:ext>
            </a:extLst>
          </p:cNvPr>
          <p:cNvSpPr txBox="1"/>
          <p:nvPr/>
        </p:nvSpPr>
        <p:spPr>
          <a:xfrm>
            <a:off x="20796836" y="6061323"/>
            <a:ext cx="640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A7E4EAF-09CF-4327-9DA4-8FE4A859DACD}"/>
              </a:ext>
            </a:extLst>
          </p:cNvPr>
          <p:cNvSpPr txBox="1"/>
          <p:nvPr/>
        </p:nvSpPr>
        <p:spPr>
          <a:xfrm>
            <a:off x="21688655" y="8492017"/>
            <a:ext cx="640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A7E4EAF-09CF-4327-9DA4-8FE4A859DACD}"/>
              </a:ext>
            </a:extLst>
          </p:cNvPr>
          <p:cNvSpPr txBox="1"/>
          <p:nvPr/>
        </p:nvSpPr>
        <p:spPr>
          <a:xfrm>
            <a:off x="16102030" y="10774551"/>
            <a:ext cx="640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888E8A80-1B92-45C8-8997-38B12C4886A6}"/>
              </a:ext>
            </a:extLst>
          </p:cNvPr>
          <p:cNvSpPr/>
          <p:nvPr/>
        </p:nvSpPr>
        <p:spPr>
          <a:xfrm flipV="1">
            <a:off x="16871083" y="11125200"/>
            <a:ext cx="123104" cy="692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6894262" y="9296842"/>
            <a:ext cx="18441" cy="187487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8530849" y="6640481"/>
            <a:ext cx="1913578" cy="1075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17005562" y="11125200"/>
            <a:ext cx="1719982" cy="4311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20467531" y="6730170"/>
            <a:ext cx="11341" cy="259121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1298602" y="8698389"/>
            <a:ext cx="10346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 phức z =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điểm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4; 0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318499" y="9905772"/>
            <a:ext cx="119186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 phức z =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-2 - 2i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điểm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-2; -2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3" name="Action Button: End 142">
            <a:hlinkClick r:id="rId3" action="ppaction://hlinksldjump" highlightClick="1"/>
          </p:cNvPr>
          <p:cNvSpPr/>
          <p:nvPr/>
        </p:nvSpPr>
        <p:spPr>
          <a:xfrm>
            <a:off x="20804187" y="12744324"/>
            <a:ext cx="3467258" cy="59067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TRANG CUỐI</a:t>
            </a:r>
          </a:p>
        </p:txBody>
      </p:sp>
    </p:spTree>
    <p:extLst>
      <p:ext uri="{BB962C8B-B14F-4D97-AF65-F5344CB8AC3E}">
        <p14:creationId xmlns:p14="http://schemas.microsoft.com/office/powerpoint/2010/main" val="10239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2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7" grpId="0" animBg="1"/>
      <p:bldP spid="130" grpId="0" animBg="1"/>
      <p:bldP spid="131" grpId="0"/>
      <p:bldP spid="132" grpId="0"/>
      <p:bldP spid="133" grpId="0" animBg="1"/>
      <p:bldP spid="134" grpId="0"/>
      <p:bldP spid="135" grpId="0"/>
      <p:bldP spid="136" grpId="0"/>
      <p:bldP spid="137" grpId="0" animBg="1"/>
      <p:bldP spid="141" grpId="0"/>
      <p:bldP spid="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BIỂU DIỄN HÌNH HỌC CỦA SỐ PHỨC</a:t>
              </a:r>
            </a:p>
          </p:txBody>
        </p: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656197" y="2238459"/>
            <a:ext cx="23376100" cy="2727328"/>
            <a:chOff x="1010724" y="3405486"/>
            <a:chExt cx="40136388" cy="2400356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010724" y="3763011"/>
              <a:ext cx="40136388" cy="204283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6072454" cy="940513"/>
              <a:chOff x="1311958" y="3405486"/>
              <a:chExt cx="6072454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58297" y="1534168"/>
                <a:ext cx="793396" cy="476464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357219" y="3544282"/>
                <a:ext cx="5027193" cy="70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6: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4097564" y="2530751"/>
            <a:ext cx="19985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-4;0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;1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-2;-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1, y = -2.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7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648881" y="4717022"/>
            <a:ext cx="23374278" cy="8389064"/>
            <a:chOff x="1259060" y="5867400"/>
            <a:chExt cx="21817977" cy="9187708"/>
          </a:xfrm>
        </p:grpSpPr>
        <p:sp>
          <p:nvSpPr>
            <p:cNvPr id="58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59060" y="6296450"/>
              <a:ext cx="21817977" cy="87586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55161" y="5405726"/>
            <a:ext cx="10088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iểm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-4;0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iểu diễn số phức z =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-4.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057" y="5122402"/>
            <a:ext cx="8987102" cy="7701219"/>
          </a:xfrm>
          <a:prstGeom prst="rect">
            <a:avLst/>
          </a:prstGeom>
        </p:spPr>
      </p:pic>
      <p:sp>
        <p:nvSpPr>
          <p:cNvPr id="79" name="Action Button: End 78">
            <a:hlinkClick r:id="rId3" action="ppaction://hlinksldjump" highlightClick="1"/>
          </p:cNvPr>
          <p:cNvSpPr/>
          <p:nvPr/>
        </p:nvSpPr>
        <p:spPr>
          <a:xfrm>
            <a:off x="21337587" y="12694056"/>
            <a:ext cx="3467258" cy="59067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TRANG CUỐI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354291" y="6672646"/>
            <a:ext cx="10241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iểm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iểu diễn số phức z =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3i.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320087" y="7682289"/>
            <a:ext cx="10952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iểm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;1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iểu diễn số phức z =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-3 +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375947" y="8691932"/>
            <a:ext cx="11285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iểm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-2;-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iểu diễn số phức z =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-2 - 3i.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3420B-3865-472F-8B0E-372874F680DF}"/>
                  </a:ext>
                </a:extLst>
              </p:cNvPr>
              <p:cNvSpPr txBox="1"/>
              <p:nvPr/>
            </p:nvSpPr>
            <p:spPr>
              <a:xfrm>
                <a:off x="1362805" y="9701208"/>
                <a:ext cx="131232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ường thẳng y = – 2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iểu diễn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3420B-3865-472F-8B0E-372874F6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805" y="9701208"/>
                <a:ext cx="13123277" cy="1569660"/>
              </a:xfrm>
              <a:prstGeom prst="rect">
                <a:avLst/>
              </a:prstGeom>
              <a:blipFill>
                <a:blip r:embed="rId4"/>
                <a:stretch>
                  <a:fillRect l="-2138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>
            <a:extLst>
              <a:ext uri="{FF2B5EF4-FFF2-40B4-BE49-F238E27FC236}">
                <a16:creationId xmlns:a16="http://schemas.microsoft.com/office/drawing/2014/main" id="{D1C3420B-3865-472F-8B0E-372874F680DF}"/>
              </a:ext>
            </a:extLst>
          </p:cNvPr>
          <p:cNvSpPr txBox="1"/>
          <p:nvPr/>
        </p:nvSpPr>
        <p:spPr>
          <a:xfrm>
            <a:off x="1423534" y="11572632"/>
            <a:ext cx="13123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thẳng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iểu diễn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593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2" grpId="0"/>
      <p:bldP spid="80" grpId="0"/>
      <p:bldP spid="82" grpId="0"/>
      <p:bldP spid="83" grpId="0"/>
      <p:bldP spid="108" grpId="0"/>
      <p:bldP spid="1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774" y="1552813"/>
            <a:ext cx="18973800" cy="861774"/>
            <a:chOff x="-531813" y="1552813"/>
            <a:chExt cx="18973800" cy="861774"/>
          </a:xfrm>
        </p:grpSpPr>
        <p:sp>
          <p:nvSpPr>
            <p:cNvPr id="3" name="Rounded Rectangle 2"/>
            <p:cNvSpPr/>
            <p:nvPr/>
          </p:nvSpPr>
          <p:spPr>
            <a:xfrm>
              <a:off x="-531813" y="1584757"/>
              <a:ext cx="1905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BIỂU DIỄN HÌNH HỌC CỦA SỐ PHỨC</a:t>
              </a:r>
            </a:p>
          </p:txBody>
        </p:sp>
      </p:grpSp>
      <p:grpSp>
        <p:nvGrpSpPr>
          <p:cNvPr id="13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709402" y="2441481"/>
            <a:ext cx="23218985" cy="11045918"/>
            <a:chOff x="1268078" y="3405486"/>
            <a:chExt cx="23218985" cy="9947770"/>
          </a:xfrm>
        </p:grpSpPr>
        <p:sp>
          <p:nvSpPr>
            <p:cNvPr id="14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405772" y="3816212"/>
              <a:ext cx="23081291" cy="95370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231701" cy="720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18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4518F23-3F6A-4388-9492-859E4AF8E774}"/>
              </a:ext>
            </a:extLst>
          </p:cNvPr>
          <p:cNvSpPr/>
          <p:nvPr/>
        </p:nvSpPr>
        <p:spPr>
          <a:xfrm>
            <a:off x="14061283" y="3745253"/>
            <a:ext cx="8035446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 = x.</a:t>
            </a:r>
          </a:p>
          <a:p>
            <a:endParaRPr lang="en-US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AutoNum type="arabicPeriod" startAt="2"/>
            </a:pP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Ox.</a:t>
            </a:r>
          </a:p>
          <a:p>
            <a:endParaRPr lang="en-US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AutoNum type="arabicPeriod" startAt="3"/>
            </a:pP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y = -x.</a:t>
            </a:r>
          </a:p>
          <a:p>
            <a:pPr marL="914400" indent="-914400">
              <a:buAutoNum type="arabicPeriod" startAt="3"/>
            </a:pPr>
            <a:endParaRPr lang="en-US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Tx/>
              <a:buAutoNum type="arabicPeriod" startAt="3"/>
            </a:pP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x = 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06192" y="2935038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518F23-3F6A-4388-9492-859E4AF8E774}"/>
              </a:ext>
            </a:extLst>
          </p:cNvPr>
          <p:cNvSpPr/>
          <p:nvPr/>
        </p:nvSpPr>
        <p:spPr>
          <a:xfrm>
            <a:off x="986402" y="3778529"/>
            <a:ext cx="9454585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lphaUcPeriod"/>
            </a:pP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z = x + xi ?</a:t>
            </a:r>
          </a:p>
          <a:p>
            <a:endParaRPr lang="en-US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0440987" y="4495800"/>
            <a:ext cx="3352800" cy="2590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73491" y="6672181"/>
            <a:ext cx="3698403" cy="47578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0449845" y="4288591"/>
            <a:ext cx="3611438" cy="48424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9984102" y="9338275"/>
            <a:ext cx="3809685" cy="26864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32979</TotalTime>
  <Words>1966</Words>
  <Application>Microsoft Office PowerPoint</Application>
  <PresentationFormat>Custom</PresentationFormat>
  <Paragraphs>304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Custom Design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</dc:creator>
  <cp:lastModifiedBy>ACBCOMPUTER</cp:lastModifiedBy>
  <cp:revision>1421</cp:revision>
  <cp:lastPrinted>2013-08-27T05:47:15Z</cp:lastPrinted>
  <dcterms:created xsi:type="dcterms:W3CDTF">2013-05-31T23:14:39Z</dcterms:created>
  <dcterms:modified xsi:type="dcterms:W3CDTF">2020-04-24T02:21:26Z</dcterms:modified>
</cp:coreProperties>
</file>