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73" r:id="rId4"/>
    <p:sldId id="259" r:id="rId5"/>
    <p:sldId id="261" r:id="rId6"/>
    <p:sldId id="263" r:id="rId7"/>
    <p:sldId id="262" r:id="rId8"/>
    <p:sldId id="264" r:id="rId9"/>
    <p:sldId id="272" r:id="rId10"/>
    <p:sldId id="274" r:id="rId11"/>
    <p:sldId id="269" r:id="rId12"/>
    <p:sldId id="276" r:id="rId13"/>
    <p:sldId id="271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10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242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75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657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61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56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79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794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06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686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20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18214-13E1-4BE2-852C-D4B94D2F9EE8}" type="datetimeFigureOut">
              <a:rPr lang="en-US" smtClean="0"/>
              <a:pPr/>
              <a:t>2/3/2020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B1C10-47D9-47A3-98F5-5DEC11958E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49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Users\Administrator\Desktop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71511" y="1533942"/>
            <a:ext cx="7439089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WARMLY WELCOME </a:t>
            </a:r>
          </a:p>
          <a:p>
            <a:pPr algn="ctr"/>
            <a:r>
              <a:rPr lang="en-US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ALL THE TEACHERS</a:t>
            </a:r>
            <a:endParaRPr lang="en-US" sz="6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2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Administrato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49700" y="1367627"/>
            <a:ext cx="4832219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Administrator\Desktop\tải xuố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6760" y="1355117"/>
            <a:ext cx="4798802" cy="36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Administrator\Desktop\tải xuống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047" y="1386962"/>
            <a:ext cx="4832219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Users\Administrator\Desktop\tải xuống (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6760" y="1367627"/>
            <a:ext cx="4798803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276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01304"/>
            <a:ext cx="80772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.VnTime" pitchFamily="34" charset="0"/>
              </a:rPr>
              <a:t>Read the text then complete these sentences 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  <a:latin typeface=".VnTime" pitchFamily="34" charset="0"/>
              </a:rPr>
              <a:t>with no more than ONE word</a:t>
            </a:r>
            <a:endParaRPr lang="en-US" sz="28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0. The Thai_______________ belongs to the </a:t>
            </a:r>
            <a:r>
              <a:rPr lang="en-US" sz="2400" dirty="0" err="1" smtClean="0">
                <a:latin typeface=".VnTime" pitchFamily="34" charset="0"/>
              </a:rPr>
              <a:t>Tay</a:t>
            </a:r>
            <a:r>
              <a:rPr lang="en-US" sz="2400" dirty="0" smtClean="0">
                <a:latin typeface=".VnTime" pitchFamily="34" charset="0"/>
              </a:rPr>
              <a:t>-Thai group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1. They get water for their fields from________________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2. The Thai earn their living from_______________ rice, raising   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smtClean="0">
                <a:latin typeface=".VnTime" pitchFamily="34" charset="0"/>
              </a:rPr>
              <a:t>   cattle, weaving cloth or making items from_______________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3. The Thai live in _________________ with 40 to 50 houses each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4. Their________________ consists of a short blouse, a long skirt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smtClean="0">
                <a:latin typeface=".VnTime" pitchFamily="34" charset="0"/>
              </a:rPr>
              <a:t>   and ornaments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5. “</a:t>
            </a:r>
            <a:r>
              <a:rPr lang="en-US" sz="2400" dirty="0" err="1" smtClean="0">
                <a:latin typeface=".VnTime" pitchFamily="34" charset="0"/>
              </a:rPr>
              <a:t>Xoe</a:t>
            </a:r>
            <a:r>
              <a:rPr lang="en-US" sz="2400" dirty="0" smtClean="0">
                <a:latin typeface=".VnTime" pitchFamily="34" charset="0"/>
              </a:rPr>
              <a:t>” is the traditional______________ of the Thai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.VnTime" pitchFamily="34" charset="0"/>
              </a:rPr>
              <a:t>6. The Thai worship their________________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1170296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language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1696871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canals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57298" y="2258704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growing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74392" y="2805752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bamboo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9236" y="3344372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villages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10432" y="3894160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costume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3008" y="5001904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dance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25269" y="5548952"/>
            <a:ext cx="1905000" cy="457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Time" pitchFamily="34" charset="0"/>
              </a:rPr>
              <a:t>ancestors</a:t>
            </a:r>
            <a:endParaRPr lang="en-US" sz="2400" dirty="0"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874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2296968"/>
              </p:ext>
            </p:extLst>
          </p:nvPr>
        </p:nvGraphicFramePr>
        <p:xfrm>
          <a:off x="144440" y="1019040"/>
          <a:ext cx="8839200" cy="5516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14600"/>
                <a:gridCol w="63246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.VnMysticalH" pitchFamily="34" charset="0"/>
                        </a:rPr>
                        <a:t>features</a:t>
                      </a:r>
                      <a:endParaRPr lang="en-US" sz="2000" dirty="0">
                        <a:latin typeface=".VnMystical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.VnMysticalH" pitchFamily="34" charset="0"/>
                        </a:rPr>
                        <a:t>information</a:t>
                      </a:r>
                      <a:endParaRPr lang="en-US" sz="2000" dirty="0">
                        <a:latin typeface=".VnMysticalH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1. Population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2. Regions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3. Language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4. Housing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5. Main jobs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6. Main products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7. Costumes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8. Festivals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18152" y="337784"/>
            <a:ext cx="6705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.VnTimeH" pitchFamily="34" charset="0"/>
              </a:rPr>
              <a:t>Make a summary about the Thai?</a:t>
            </a:r>
            <a:endParaRPr lang="en-US" sz="2000" b="1" dirty="0">
              <a:solidFill>
                <a:schemeClr val="bg1"/>
              </a:solidFill>
              <a:latin typeface=".VnTimeH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19400" y="1502392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.VnTime" pitchFamily="34" charset="0"/>
              </a:rPr>
              <a:t>1,500,000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33048" y="2160896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.VnTime" pitchFamily="34" charset="0"/>
              </a:rPr>
              <a:t>Lai </a:t>
            </a:r>
            <a:r>
              <a:rPr lang="en-US" sz="2400" dirty="0" err="1" smtClean="0">
                <a:latin typeface=".VnTime" pitchFamily="34" charset="0"/>
              </a:rPr>
              <a:t>Chau</a:t>
            </a:r>
            <a:r>
              <a:rPr lang="en-US" sz="2400" dirty="0" smtClean="0">
                <a:latin typeface=".VnTime" pitchFamily="34" charset="0"/>
              </a:rPr>
              <a:t>, Son La, Yen </a:t>
            </a:r>
            <a:r>
              <a:rPr lang="en-US" sz="2400" dirty="0" err="1" smtClean="0">
                <a:latin typeface=".VnTime" pitchFamily="34" charset="0"/>
              </a:rPr>
              <a:t>Bai</a:t>
            </a:r>
            <a:r>
              <a:rPr lang="en-US" sz="2400" dirty="0" smtClean="0">
                <a:latin typeface=".VnTime" pitchFamily="34" charset="0"/>
              </a:rPr>
              <a:t>, </a:t>
            </a:r>
            <a:r>
              <a:rPr lang="en-US" sz="2400" dirty="0" err="1" smtClean="0">
                <a:latin typeface=".VnTime" pitchFamily="34" charset="0"/>
              </a:rPr>
              <a:t>Nghe</a:t>
            </a:r>
            <a:r>
              <a:rPr lang="en-US" sz="2400" dirty="0" smtClean="0">
                <a:latin typeface=".VnTime" pitchFamily="34" charset="0"/>
              </a:rPr>
              <a:t> An…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30760" y="2810302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.VnTime" pitchFamily="34" charset="0"/>
              </a:rPr>
              <a:t>Tay</a:t>
            </a:r>
            <a:r>
              <a:rPr lang="en-US" sz="2400" dirty="0" smtClean="0">
                <a:latin typeface=".VnTime" pitchFamily="34" charset="0"/>
              </a:rPr>
              <a:t>-Thai </a:t>
            </a:r>
            <a:r>
              <a:rPr lang="en-US" sz="2400" dirty="0">
                <a:latin typeface=".VnTime" pitchFamily="34" charset="0"/>
              </a:rPr>
              <a:t>group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2812" y="3442648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Stilt houses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826230" y="4079544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Farming, cattle raising, cloth weaving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2806889" y="47244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Bamboo items, cloth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20537" y="5361296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Short blouse, long skirt, </a:t>
            </a:r>
            <a:r>
              <a:rPr lang="en-US" sz="2400" dirty="0" smtClean="0">
                <a:latin typeface=".VnTime" pitchFamily="34" charset="0"/>
              </a:rPr>
              <a:t>ornaments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2812" y="5984544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Festivals </a:t>
            </a:r>
            <a:r>
              <a:rPr lang="en-US" sz="2400" dirty="0" smtClean="0">
                <a:latin typeface=".VnTime" pitchFamily="34" charset="0"/>
              </a:rPr>
              <a:t>with </a:t>
            </a:r>
            <a:r>
              <a:rPr lang="en-US" sz="2400" dirty="0">
                <a:latin typeface=".VnTime" pitchFamily="34" charset="0"/>
              </a:rPr>
              <a:t>traditional games</a:t>
            </a:r>
          </a:p>
        </p:txBody>
      </p:sp>
    </p:spTree>
    <p:extLst>
      <p:ext uri="{BB962C8B-B14F-4D97-AF65-F5344CB8AC3E}">
        <p14:creationId xmlns:p14="http://schemas.microsoft.com/office/powerpoint/2010/main" xmlns="" val="17426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152400"/>
            <a:ext cx="2819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.VnMysticalH" pitchFamily="34" charset="0"/>
              </a:rPr>
              <a:t>II- speaking</a:t>
            </a:r>
            <a:endParaRPr lang="en-US" sz="3200" dirty="0">
              <a:latin typeface=".VnMysticalH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0512" y="951928"/>
            <a:ext cx="9073488" cy="5525072"/>
            <a:chOff x="70512" y="951928"/>
            <a:chExt cx="9073488" cy="552507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2072" y="951928"/>
              <a:ext cx="4057528" cy="26718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5" name="TextBox 4"/>
            <p:cNvSpPr txBox="1"/>
            <p:nvPr/>
          </p:nvSpPr>
          <p:spPr>
            <a:xfrm>
              <a:off x="70512" y="4201155"/>
              <a:ext cx="47244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Population: 74,500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Regions: </a:t>
              </a:r>
              <a:r>
                <a:rPr lang="en-US" dirty="0" err="1" smtClean="0">
                  <a:latin typeface=".VnTime" pitchFamily="34" charset="0"/>
                </a:rPr>
                <a:t>Quang</a:t>
              </a:r>
              <a:r>
                <a:rPr lang="en-US" dirty="0" smtClean="0">
                  <a:latin typeface=".VnTime" pitchFamily="34" charset="0"/>
                </a:rPr>
                <a:t> </a:t>
              </a:r>
              <a:r>
                <a:rPr lang="en-US" dirty="0" err="1" smtClean="0">
                  <a:latin typeface=".VnTime" pitchFamily="34" charset="0"/>
                </a:rPr>
                <a:t>Binh</a:t>
              </a:r>
              <a:r>
                <a:rPr lang="en-US" dirty="0" smtClean="0">
                  <a:latin typeface=".VnTime" pitchFamily="34" charset="0"/>
                </a:rPr>
                <a:t>, </a:t>
              </a:r>
              <a:r>
                <a:rPr lang="en-US" dirty="0" err="1" smtClean="0">
                  <a:latin typeface=".VnTime" pitchFamily="34" charset="0"/>
                </a:rPr>
                <a:t>Quang</a:t>
              </a:r>
              <a:r>
                <a:rPr lang="en-US" dirty="0" smtClean="0">
                  <a:latin typeface=".VnTime" pitchFamily="34" charset="0"/>
                </a:rPr>
                <a:t> Tri, Hue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Language: Mon- Khmer group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Productions: growing rice on terraced fields, </a:t>
              </a:r>
            </a:p>
            <a:p>
              <a:r>
                <a:rPr lang="en-US" dirty="0">
                  <a:latin typeface=".VnTime" pitchFamily="34" charset="0"/>
                </a:rPr>
                <a:t> </a:t>
              </a:r>
              <a:r>
                <a:rPr lang="en-US" dirty="0" smtClean="0">
                  <a:latin typeface=".VnTime" pitchFamily="34" charset="0"/>
                </a:rPr>
                <a:t>                         raising cattle and poultry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Festivals: Festival before sowing seeds</a:t>
              </a:r>
              <a:endParaRPr lang="en-US" dirty="0">
                <a:latin typeface=".VnTime" pitchFamily="34" charset="0"/>
              </a:endParaRPr>
            </a:p>
          </p:txBody>
        </p:sp>
        <p:pic>
          <p:nvPicPr>
            <p:cNvPr id="1026" name="Picture 2" descr="D:\Users\Administrator\Desktop\tải xuống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3474" y="962164"/>
              <a:ext cx="3819525" cy="266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667536" y="4217075"/>
              <a:ext cx="4476464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Population: 1,260,000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Regions: Mekong Delta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Language: Mon- Khmer group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Productions: growing rice, making sugar, </a:t>
              </a:r>
            </a:p>
            <a:p>
              <a:r>
                <a:rPr lang="en-US" dirty="0">
                  <a:latin typeface=".VnTime" pitchFamily="34" charset="0"/>
                </a:rPr>
                <a:t> </a:t>
              </a:r>
              <a:r>
                <a:rPr lang="en-US" dirty="0" smtClean="0">
                  <a:latin typeface=".VnTime" pitchFamily="34" charset="0"/>
                </a:rPr>
                <a:t>                         raising cattle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US" dirty="0" smtClean="0">
                  <a:latin typeface=".VnTime" pitchFamily="34" charset="0"/>
                </a:rPr>
                <a:t>Festivals: </a:t>
              </a:r>
              <a:r>
                <a:rPr lang="en-US" dirty="0" err="1" smtClean="0">
                  <a:latin typeface=".VnTime" pitchFamily="34" charset="0"/>
                </a:rPr>
                <a:t>Chaul</a:t>
              </a:r>
              <a:r>
                <a:rPr lang="en-US" dirty="0" smtClean="0">
                  <a:latin typeface=".VnTime" pitchFamily="34" charset="0"/>
                </a:rPr>
                <a:t> </a:t>
              </a:r>
              <a:r>
                <a:rPr lang="en-US" dirty="0" err="1" smtClean="0">
                  <a:latin typeface=".VnTime" pitchFamily="34" charset="0"/>
                </a:rPr>
                <a:t>Chnam</a:t>
              </a:r>
              <a:r>
                <a:rPr lang="en-US" dirty="0" smtClean="0">
                  <a:latin typeface=".VnTime" pitchFamily="34" charset="0"/>
                </a:rPr>
                <a:t> </a:t>
              </a:r>
              <a:r>
                <a:rPr lang="en-US" dirty="0" err="1" smtClean="0">
                  <a:latin typeface=".VnTime" pitchFamily="34" charset="0"/>
                </a:rPr>
                <a:t>Thmay</a:t>
              </a:r>
              <a:endParaRPr lang="en-US" dirty="0" smtClean="0">
                <a:latin typeface=".VnTime" pitchFamily="34" charset="0"/>
              </a:endParaRPr>
            </a:p>
            <a:p>
              <a:r>
                <a:rPr lang="en-US" dirty="0" smtClean="0">
                  <a:latin typeface=".VnTime" pitchFamily="34" charset="0"/>
                </a:rPr>
                <a:t>                     Greeting the Moon</a:t>
              </a:r>
              <a:endParaRPr lang="en-US" dirty="0">
                <a:latin typeface=".VnTime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143000" y="3733800"/>
              <a:ext cx="2438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.VnMysticalH" pitchFamily="34" charset="0"/>
                </a:rPr>
                <a:t>The </a:t>
              </a:r>
              <a:r>
                <a:rPr lang="en-US" sz="2000" b="1" dirty="0" err="1" smtClean="0">
                  <a:latin typeface=".VnMysticalH" pitchFamily="34" charset="0"/>
                </a:rPr>
                <a:t>bru</a:t>
              </a:r>
              <a:r>
                <a:rPr lang="en-US" sz="2000" b="1" dirty="0" smtClean="0">
                  <a:latin typeface=".VnMysticalH" pitchFamily="34" charset="0"/>
                </a:rPr>
                <a:t>-van </a:t>
              </a:r>
              <a:r>
                <a:rPr lang="en-US" sz="2000" b="1" dirty="0" err="1" smtClean="0">
                  <a:latin typeface=".VnMysticalH" pitchFamily="34" charset="0"/>
                </a:rPr>
                <a:t>kieu</a:t>
              </a:r>
              <a:endParaRPr lang="en-US" sz="2000" b="1" dirty="0">
                <a:latin typeface=".VnMysticalH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01352" y="3695700"/>
              <a:ext cx="24384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latin typeface=".VnMysticalH" pitchFamily="34" charset="0"/>
                </a:rPr>
                <a:t>The  Khmer</a:t>
              </a:r>
              <a:endParaRPr lang="en-US" sz="2000" b="1" dirty="0">
                <a:latin typeface=".VnMysticalH" pitchFamily="34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667536" y="962164"/>
              <a:ext cx="0" cy="5514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02261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hung15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smtClean="0">
                <a:solidFill>
                  <a:srgbClr val="FF0000"/>
                </a:solidFill>
              </a:rPr>
              <a:t>HOMEWORK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idx="1"/>
          </p:nvPr>
        </p:nvSpPr>
        <p:spPr>
          <a:xfrm>
            <a:off x="1828800" y="2133600"/>
            <a:ext cx="6858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0000FF"/>
                </a:solidFill>
              </a:rPr>
              <a:t>Learn new words by heart.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>
                <a:solidFill>
                  <a:srgbClr val="0000FF"/>
                </a:solidFill>
              </a:rPr>
              <a:t>Write a passage (100-120 words) about a people you know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4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4053001"/>
              </p:ext>
            </p:extLst>
          </p:nvPr>
        </p:nvGraphicFramePr>
        <p:xfrm>
          <a:off x="228600" y="990600"/>
          <a:ext cx="8763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.VnMysticalH" pitchFamily="34" charset="0"/>
                        </a:rPr>
                        <a:t>questions</a:t>
                      </a:r>
                      <a:endParaRPr lang="en-US" sz="2400" dirty="0">
                        <a:latin typeface=".VnMystical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.VnMysticalH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.VnMysticalH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.VnMysticalH" pitchFamily="34" charset="0"/>
                          <a:ea typeface="+mn-ea"/>
                          <a:cs typeface="+mn-cs"/>
                        </a:rPr>
                        <a:t>F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.VnMysticalH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8168" y="1543336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1. There are more than 54 groups in Viet Nam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816" y="203692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2.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H’mong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don’t live in the Red river delta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405" y="2545296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3. Most ethnic group live mainly on hunting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778" y="355183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5. The Viet live all over the country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053" y="304231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4. The musical of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Tay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is flute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2053" y="4057936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6. All the groups have the same languages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053" y="455039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7.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Tay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live in a stilt house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464" y="5054224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8.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Odu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has the smallest population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3426" y="6060744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10. The Viet work on terraced fields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40" y="5554640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9. The Cham live mainly in southern provinces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848600" y="1972665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452512" y="1456890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839501" y="4502051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828127" y="3471067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848600" y="5001904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466160" y="2477057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449098" y="2985448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8452512" y="3997656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8459334" y="5994770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452512" y="5494360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124200" y="76200"/>
            <a:ext cx="3200400" cy="762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BodoniH" pitchFamily="34" charset="0"/>
              </a:rPr>
              <a:t>chatting</a:t>
            </a:r>
            <a:endParaRPr lang="en-US" sz="2400" dirty="0">
              <a:latin typeface=".VnBodoniH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5464" y="76200"/>
            <a:ext cx="628936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.VnBodoniH" pitchFamily="34" charset="0"/>
              </a:rPr>
              <a:t>1</a:t>
            </a:r>
            <a:endParaRPr lang="en-US" sz="2800" dirty="0">
              <a:latin typeface=".VnBodoniH" pitchFamily="34" charset="0"/>
            </a:endParaRPr>
          </a:p>
        </p:txBody>
      </p:sp>
      <p:sp>
        <p:nvSpPr>
          <p:cNvPr id="25" name="Left Arrow 24">
            <a:hlinkClick r:id="rId2" action="ppaction://hlinksldjump"/>
          </p:cNvPr>
          <p:cNvSpPr/>
          <p:nvPr/>
        </p:nvSpPr>
        <p:spPr>
          <a:xfrm>
            <a:off x="8285327" y="76200"/>
            <a:ext cx="620971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882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6664640"/>
              </p:ext>
            </p:extLst>
          </p:nvPr>
        </p:nvGraphicFramePr>
        <p:xfrm>
          <a:off x="228600" y="990600"/>
          <a:ext cx="8763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.VnMysticalH" pitchFamily="34" charset="0"/>
                        </a:rPr>
                        <a:t>questions</a:t>
                      </a:r>
                      <a:endParaRPr lang="en-US" sz="2400" dirty="0">
                        <a:latin typeface=".VnMystical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.VnMysticalH" pitchFamily="34" charset="0"/>
                          <a:ea typeface="+mn-ea"/>
                          <a:cs typeface="+mn-cs"/>
                        </a:rPr>
                        <a:t>T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.VnMysticalH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lt1"/>
                          </a:solidFill>
                          <a:latin typeface=".VnMysticalH" pitchFamily="34" charset="0"/>
                          <a:ea typeface="+mn-ea"/>
                          <a:cs typeface="+mn-cs"/>
                        </a:rPr>
                        <a:t>F</a:t>
                      </a:r>
                      <a:endParaRPr lang="en-US" sz="2400" b="1" kern="1200" dirty="0">
                        <a:solidFill>
                          <a:schemeClr val="lt1"/>
                        </a:solidFill>
                        <a:latin typeface=".VnMysticalH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58168" y="1543336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1. The Khmer live mainly in southern provinces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1816" y="203692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2.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Muong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live a nomadic life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405" y="2545296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3. We can see terraced fields in Red river Delta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778" y="355183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5. Each ethnic group has their own costumes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053" y="304231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4. “Hat then” belongs to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H’mong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2053" y="4057936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6. The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H’mong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in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Sapa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 speak English well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2053" y="4550392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7. “Gong –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cång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chiªng</a:t>
            </a:r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” belongs to the Van </a:t>
            </a:r>
            <a:r>
              <a:rPr lang="en-US" sz="2400" dirty="0" err="1" smtClean="0">
                <a:solidFill>
                  <a:srgbClr val="00B050"/>
                </a:solidFill>
                <a:latin typeface=".VnTime" pitchFamily="34" charset="0"/>
              </a:rPr>
              <a:t>Kieu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5464" y="5054224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8. The Viet don’t live in a stilt house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3426" y="6060744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10. Most ethnic groups go to open-air markets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640" y="5554640"/>
            <a:ext cx="71628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50"/>
                </a:solidFill>
                <a:latin typeface=".VnTime" pitchFamily="34" charset="0"/>
              </a:rPr>
              <a:t>9. Ethnic groups never go hunting </a:t>
            </a:r>
            <a:endParaRPr lang="en-US" sz="2400" dirty="0">
              <a:solidFill>
                <a:srgbClr val="00B050"/>
              </a:solidFill>
              <a:latin typeface=".VnTime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846322" y="1468261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452512" y="1980053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828127" y="3471067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848600" y="5001904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466160" y="2477057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449098" y="2985448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8452512" y="5494360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124200" y="76200"/>
            <a:ext cx="3200400" cy="762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BodoniH" pitchFamily="34" charset="0"/>
              </a:rPr>
              <a:t>Chatting </a:t>
            </a:r>
            <a:endParaRPr lang="en-US" sz="2400" dirty="0">
              <a:latin typeface=".VnBodoniH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5464" y="76200"/>
            <a:ext cx="628936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.VnBodoniH" pitchFamily="34" charset="0"/>
              </a:rPr>
              <a:t>2</a:t>
            </a:r>
            <a:endParaRPr lang="en-US" sz="2800" dirty="0">
              <a:latin typeface=".VnBodoniH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7841775" y="4006188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8479808" y="4503760"/>
            <a:ext cx="4572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F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852007" y="5993642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.VnBodoniH" pitchFamily="34" charset="0"/>
              </a:rPr>
              <a:t>t</a:t>
            </a:r>
            <a:endParaRPr lang="en-US" dirty="0">
              <a:latin typeface=".VnBodoniH" pitchFamily="34" charset="0"/>
            </a:endParaRPr>
          </a:p>
        </p:txBody>
      </p:sp>
      <p:sp>
        <p:nvSpPr>
          <p:cNvPr id="15" name="Left Arrow 14">
            <a:hlinkClick r:id="rId2" action="ppaction://hlinksldjump"/>
          </p:cNvPr>
          <p:cNvSpPr/>
          <p:nvPr/>
        </p:nvSpPr>
        <p:spPr>
          <a:xfrm>
            <a:off x="8080607" y="228600"/>
            <a:ext cx="600505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14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20" grpId="0" animBg="1"/>
      <p:bldP spid="21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Administrator\Desktop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1541945"/>
            <a:ext cx="85344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UNIT 3</a:t>
            </a:r>
          </a:p>
          <a:p>
            <a:pPr algn="ctr"/>
            <a:r>
              <a:rPr lang="en-US" sz="6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PEOPLES IN VIET NAM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Lesson 5: Skill 1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41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Users\Administrato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501" y="2917209"/>
            <a:ext cx="3167063" cy="2590800"/>
          </a:xfrm>
          <a:prstGeom prst="rect">
            <a:avLst/>
          </a:prstGeom>
          <a:solidFill>
            <a:srgbClr val="FF0000"/>
          </a:solidFill>
          <a:ln cmpd="dbl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7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pic>
        <p:nvPicPr>
          <p:cNvPr id="3075" name="Picture 3" descr="D:\Users\Administrato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599" y="2950191"/>
            <a:ext cx="3324225" cy="2590800"/>
          </a:xfrm>
          <a:prstGeom prst="rect">
            <a:avLst/>
          </a:prstGeom>
          <a:solidFill>
            <a:srgbClr val="FF0000"/>
          </a:solidFill>
          <a:ln cmpd="dbl">
            <a:solidFill>
              <a:srgbClr val="FF0000">
                <a:alpha val="0"/>
              </a:srgbClr>
            </a:solidFill>
          </a:ln>
        </p:spPr>
      </p:pic>
      <p:sp>
        <p:nvSpPr>
          <p:cNvPr id="2" name="Oval 1"/>
          <p:cNvSpPr/>
          <p:nvPr/>
        </p:nvSpPr>
        <p:spPr>
          <a:xfrm>
            <a:off x="2701670" y="1143000"/>
            <a:ext cx="3733800" cy="17526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.VnMysticalH" pitchFamily="34" charset="0"/>
              </a:rPr>
              <a:t>The </a:t>
            </a:r>
            <a:r>
              <a:rPr lang="en-US" sz="6000" dirty="0" err="1" smtClean="0">
                <a:latin typeface=".VnMysticalH" pitchFamily="34" charset="0"/>
              </a:rPr>
              <a:t>thai</a:t>
            </a:r>
            <a:endParaRPr lang="en-US" sz="6000" dirty="0">
              <a:latin typeface=".VnMysticalH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27376"/>
            <a:ext cx="2362200" cy="634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.VnMysticalH" pitchFamily="34" charset="0"/>
              </a:rPr>
              <a:t>I- reading</a:t>
            </a:r>
            <a:endParaRPr lang="en-US" sz="3200" dirty="0">
              <a:latin typeface=".VnMystical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45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ésultat de recherche d'images pour &quot;ban do lai chau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362201" cy="2381250"/>
          </a:xfrm>
          <a:prstGeom prst="rect">
            <a:avLst/>
          </a:prstGeom>
          <a:solidFill>
            <a:srgbClr val="FF0000"/>
          </a:solidFill>
          <a:ln cmpd="dbl">
            <a:solidFill>
              <a:srgbClr val="FF0000">
                <a:alpha val="0"/>
              </a:srgbClr>
            </a:solidFill>
          </a:ln>
        </p:spPr>
      </p:pic>
      <p:pic>
        <p:nvPicPr>
          <p:cNvPr id="3" name="Picture 8" descr="Résultat de recherche d'images pour &quot;ban do Son la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9044" y="339915"/>
            <a:ext cx="2286000" cy="2381392"/>
          </a:xfrm>
          <a:prstGeom prst="rect">
            <a:avLst/>
          </a:prstGeom>
          <a:solidFill>
            <a:srgbClr val="FF0000"/>
          </a:solidFill>
          <a:ln cmpd="dbl">
            <a:solidFill>
              <a:srgbClr val="FF0000">
                <a:alpha val="0"/>
              </a:srgbClr>
            </a:solidFill>
          </a:ln>
        </p:spPr>
      </p:pic>
      <p:pic>
        <p:nvPicPr>
          <p:cNvPr id="5122" name="Picture 2" descr="Résultat de recherche d'images pour &quot;ban do hoa binh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39914"/>
            <a:ext cx="2371725" cy="234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ésultat de recherche d'images pour &quot;ban do yen bai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33800"/>
            <a:ext cx="2371725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ésultat de recherche d'images pour &quot;ban do thanh hoa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5275" y="3733800"/>
            <a:ext cx="2371725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Résultat de recherche d'images pour &quot;ban do nghe an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9045" y="3733800"/>
            <a:ext cx="228600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324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Résultat de recherche d'images pour &quot;thai de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Résultat de recherche d'images pour &quot;thai den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7031" y="457200"/>
            <a:ext cx="5553737" cy="525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.VnTime" pitchFamily="34" charset="0"/>
              </a:rPr>
              <a:t>There are three kinds of Thai people</a:t>
            </a:r>
            <a:endParaRPr lang="en-US" sz="2800" dirty="0">
              <a:solidFill>
                <a:srgbClr val="00B050"/>
              </a:solidFill>
              <a:latin typeface=".VnTime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5575" y="1752599"/>
            <a:ext cx="2619375" cy="3132707"/>
            <a:chOff x="155575" y="2099764"/>
            <a:chExt cx="2619375" cy="2689460"/>
          </a:xfrm>
        </p:grpSpPr>
        <p:pic>
          <p:nvPicPr>
            <p:cNvPr id="4098" name="Picture 2" descr="D:\Users\Administrator\Desktop\tải xuống (12)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575" y="2099764"/>
              <a:ext cx="2619375" cy="2243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12439" y="4408224"/>
              <a:ext cx="2466975" cy="3810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.VnTime" pitchFamily="34" charset="0"/>
                </a:rPr>
                <a:t>The white Thai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324600" y="1752600"/>
            <a:ext cx="2628900" cy="3136023"/>
            <a:chOff x="6324600" y="2099764"/>
            <a:chExt cx="2628900" cy="2692307"/>
          </a:xfrm>
        </p:grpSpPr>
        <p:pic>
          <p:nvPicPr>
            <p:cNvPr id="4104" name="Picture 8" descr="D:\Users\Administrator\Desktop\tải xuống (14)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4600" y="2099764"/>
              <a:ext cx="2628900" cy="22436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6391914" y="4411071"/>
              <a:ext cx="2466975" cy="3810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.VnTime" pitchFamily="34" charset="0"/>
                </a:rPr>
                <a:t>The red Thai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124200" y="1780108"/>
            <a:ext cx="2819400" cy="3096691"/>
            <a:chOff x="3124200" y="2127273"/>
            <a:chExt cx="2819400" cy="2658540"/>
          </a:xfrm>
        </p:grpSpPr>
        <p:pic>
          <p:nvPicPr>
            <p:cNvPr id="4103" name="Picture 7" descr="D:\Users\Administrator\Desktop\tải xuống (13)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2127273"/>
              <a:ext cx="2819400" cy="22161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3291195" y="4404813"/>
              <a:ext cx="2466975" cy="3810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.VnTime" pitchFamily="34" charset="0"/>
                </a:rPr>
                <a:t>The black Thai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91829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ésultat de recherche d'images pour &quot;chu cua nguoi thai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99" y="849576"/>
            <a:ext cx="2141801" cy="150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D:\Users\Administrator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7335" y="2984846"/>
            <a:ext cx="2133600" cy="145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D:\Users\Administrator\Desktop\tải xuố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9097" y="2971961"/>
            <a:ext cx="2057400" cy="147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D:\Users\Administrator\Desktop\tải xuống (1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73" y="3020211"/>
            <a:ext cx="2097528" cy="141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D:\Users\Administrator\Desktop\images (1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6313" y="3020211"/>
            <a:ext cx="2052856" cy="141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D:\Users\Administrator\Desktop\images (7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6312" y="849576"/>
            <a:ext cx="2052856" cy="150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:\Users\Administrator\Desktop\tải xuống (9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7335" y="849576"/>
            <a:ext cx="2133600" cy="150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D:\Users\Administrator\Desktop\tải xuống (12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4312" y="849576"/>
            <a:ext cx="2072185" cy="150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D:\Users\Administrator\Desktop\images (4)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273" y="5046159"/>
            <a:ext cx="2097527" cy="133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Users\Administrator\Desktop\tải xuống (2)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4312" y="5046159"/>
            <a:ext cx="2072185" cy="133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D:\Users\Administrator\Desktop\tải xuống (4)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7336" y="5022751"/>
            <a:ext cx="2133600" cy="135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D:\Users\Administrator\Desktop\tải xuống (5)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96313" y="5046159"/>
            <a:ext cx="2052855" cy="133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71800" y="171736"/>
            <a:ext cx="3429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.VnBodoniH" pitchFamily="34" charset="0"/>
              </a:rPr>
              <a:t>Main features</a:t>
            </a:r>
            <a:endParaRPr lang="en-US" sz="2400" dirty="0">
              <a:latin typeface=".VnBodoniH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757" y="2449772"/>
            <a:ext cx="2061501" cy="3048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.VnTime" pitchFamily="34" charset="0"/>
              </a:rPr>
              <a:t>Language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87667" y="2445221"/>
            <a:ext cx="2061501" cy="3048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.VnTime" pitchFamily="34" charset="0"/>
              </a:rPr>
              <a:t>Housing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10276" y="2436124"/>
            <a:ext cx="2520292" cy="30024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.VnTime" pitchFamily="34" charset="0"/>
              </a:rPr>
              <a:t>Special food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052983" y="4531069"/>
            <a:ext cx="2952025" cy="3048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.VnTime" pitchFamily="34" charset="0"/>
              </a:rPr>
              <a:t>Production activities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0706" y="6435429"/>
            <a:ext cx="2952025" cy="3048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.VnTime" pitchFamily="34" charset="0"/>
              </a:rPr>
              <a:t>Festivals and ceremonies</a:t>
            </a:r>
            <a:endParaRPr lang="en-US" sz="2000" b="1" dirty="0"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5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7822499"/>
              </p:ext>
            </p:extLst>
          </p:nvPr>
        </p:nvGraphicFramePr>
        <p:xfrm>
          <a:off x="144440" y="1019040"/>
          <a:ext cx="8839200" cy="5516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14600"/>
                <a:gridCol w="6324600"/>
              </a:tblGrid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.VnMysticalH" pitchFamily="34" charset="0"/>
                        </a:rPr>
                        <a:t>features</a:t>
                      </a:r>
                      <a:endParaRPr lang="en-US" sz="2000" dirty="0">
                        <a:latin typeface=".VnMysticalH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.VnMysticalH" pitchFamily="34" charset="0"/>
                        </a:rPr>
                        <a:t>information</a:t>
                      </a:r>
                      <a:endParaRPr lang="en-US" sz="2000" dirty="0">
                        <a:latin typeface=".VnMysticalH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1. Population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2. Regions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3. Language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4. Housing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5. Main jobs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6. Main products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7. Costumes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atin typeface=".VnTime" pitchFamily="34" charset="0"/>
                        </a:rPr>
                        <a:t>8. Festivals</a:t>
                      </a: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400" dirty="0">
                        <a:latin typeface=".VnTime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18152" y="337784"/>
            <a:ext cx="67056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.VnTimeH" pitchFamily="34" charset="0"/>
              </a:rPr>
              <a:t>What do you know about the Thai?</a:t>
            </a:r>
            <a:endParaRPr lang="en-US" sz="2000" b="1" dirty="0">
              <a:solidFill>
                <a:schemeClr val="bg1"/>
              </a:solidFill>
              <a:latin typeface=".VnTimeH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19400" y="1502392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.VnTime" pitchFamily="34" charset="0"/>
              </a:rPr>
              <a:t>1,500,000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33048" y="2160896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.VnTime" pitchFamily="34" charset="0"/>
              </a:rPr>
              <a:t>Lai </a:t>
            </a:r>
            <a:r>
              <a:rPr lang="en-US" sz="2400" dirty="0" err="1" smtClean="0">
                <a:latin typeface=".VnTime" pitchFamily="34" charset="0"/>
              </a:rPr>
              <a:t>Chau</a:t>
            </a:r>
            <a:r>
              <a:rPr lang="en-US" sz="2400" dirty="0" smtClean="0">
                <a:latin typeface=".VnTime" pitchFamily="34" charset="0"/>
              </a:rPr>
              <a:t>, Son La, Yen </a:t>
            </a:r>
            <a:r>
              <a:rPr lang="en-US" sz="2400" dirty="0" err="1" smtClean="0">
                <a:latin typeface=".VnTime" pitchFamily="34" charset="0"/>
              </a:rPr>
              <a:t>Bai</a:t>
            </a:r>
            <a:r>
              <a:rPr lang="en-US" sz="2400" dirty="0" smtClean="0">
                <a:latin typeface=".VnTime" pitchFamily="34" charset="0"/>
              </a:rPr>
              <a:t>, </a:t>
            </a:r>
            <a:r>
              <a:rPr lang="en-US" sz="2400" dirty="0" err="1" smtClean="0">
                <a:latin typeface=".VnTime" pitchFamily="34" charset="0"/>
              </a:rPr>
              <a:t>Nghe</a:t>
            </a:r>
            <a:r>
              <a:rPr lang="en-US" sz="2400" dirty="0" smtClean="0">
                <a:latin typeface=".VnTime" pitchFamily="34" charset="0"/>
              </a:rPr>
              <a:t> An…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30760" y="2810302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latin typeface=".VnTime" pitchFamily="34" charset="0"/>
              </a:rPr>
              <a:t>Tay</a:t>
            </a:r>
            <a:r>
              <a:rPr lang="en-US" sz="2400" dirty="0" smtClean="0">
                <a:latin typeface=".VnTime" pitchFamily="34" charset="0"/>
              </a:rPr>
              <a:t>-Thai </a:t>
            </a:r>
            <a:r>
              <a:rPr lang="en-US" sz="2400" dirty="0">
                <a:latin typeface=".VnTime" pitchFamily="34" charset="0"/>
              </a:rPr>
              <a:t>group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2812" y="3442648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Stilt houses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826230" y="4079544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Farming, cattle raising, cloth weaving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2806889" y="4724400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Bamboo items, cloth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20537" y="5361296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Short blouse, long skirt, </a:t>
            </a:r>
            <a:r>
              <a:rPr lang="en-US" sz="2400" dirty="0" smtClean="0">
                <a:latin typeface=".VnTime" pitchFamily="34" charset="0"/>
              </a:rPr>
              <a:t>ornaments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22812" y="5984544"/>
            <a:ext cx="5943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.VnTime" pitchFamily="34" charset="0"/>
              </a:rPr>
              <a:t>Festivals </a:t>
            </a:r>
            <a:r>
              <a:rPr lang="en-US" sz="2400" dirty="0" smtClean="0">
                <a:latin typeface=".VnTime" pitchFamily="34" charset="0"/>
              </a:rPr>
              <a:t>with </a:t>
            </a:r>
            <a:r>
              <a:rPr lang="en-US" sz="2400" dirty="0">
                <a:latin typeface=".VnTime" pitchFamily="34" charset="0"/>
              </a:rPr>
              <a:t>traditional games</a:t>
            </a:r>
          </a:p>
        </p:txBody>
      </p:sp>
    </p:spTree>
    <p:extLst>
      <p:ext uri="{BB962C8B-B14F-4D97-AF65-F5344CB8AC3E}">
        <p14:creationId xmlns:p14="http://schemas.microsoft.com/office/powerpoint/2010/main" xmlns="" val="315123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619</Words>
  <Application>Microsoft Office PowerPoint</Application>
  <PresentationFormat>On-screen Show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HOMEWORK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AD</cp:lastModifiedBy>
  <cp:revision>43</cp:revision>
  <dcterms:created xsi:type="dcterms:W3CDTF">2016-10-17T07:37:13Z</dcterms:created>
  <dcterms:modified xsi:type="dcterms:W3CDTF">2020-02-03T13:31:03Z</dcterms:modified>
</cp:coreProperties>
</file>