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952" r:id="rId2"/>
    <p:sldId id="808" r:id="rId3"/>
    <p:sldId id="809" r:id="rId4"/>
    <p:sldId id="937" r:id="rId5"/>
    <p:sldId id="961" r:id="rId6"/>
    <p:sldId id="852" r:id="rId7"/>
    <p:sldId id="957" r:id="rId8"/>
    <p:sldId id="910" r:id="rId9"/>
    <p:sldId id="953" r:id="rId10"/>
    <p:sldId id="958" r:id="rId11"/>
    <p:sldId id="897" r:id="rId12"/>
    <p:sldId id="959" r:id="rId13"/>
    <p:sldId id="962" r:id="rId14"/>
    <p:sldId id="963" r:id="rId15"/>
    <p:sldId id="964" r:id="rId16"/>
    <p:sldId id="960" r:id="rId17"/>
    <p:sldId id="967" r:id="rId18"/>
    <p:sldId id="966" r:id="rId19"/>
    <p:sldId id="968" r:id="rId20"/>
    <p:sldId id="969" r:id="rId21"/>
    <p:sldId id="970" r:id="rId22"/>
    <p:sldId id="971" r:id="rId23"/>
    <p:sldId id="956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52"/>
            <p14:sldId id="808"/>
            <p14:sldId id="809"/>
            <p14:sldId id="937"/>
            <p14:sldId id="961"/>
            <p14:sldId id="852"/>
            <p14:sldId id="957"/>
            <p14:sldId id="910"/>
            <p14:sldId id="953"/>
            <p14:sldId id="958"/>
            <p14:sldId id="897"/>
            <p14:sldId id="959"/>
            <p14:sldId id="962"/>
            <p14:sldId id="963"/>
            <p14:sldId id="964"/>
            <p14:sldId id="960"/>
            <p14:sldId id="967"/>
            <p14:sldId id="966"/>
            <p14:sldId id="968"/>
            <p14:sldId id="969"/>
            <p14:sldId id="970"/>
            <p14:sldId id="971"/>
            <p14:sldId id="9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EBF6F9"/>
    <a:srgbClr val="F5E4E3"/>
    <a:srgbClr val="1D5E75"/>
    <a:srgbClr val="255997"/>
    <a:srgbClr val="FDEDD3"/>
    <a:srgbClr val="FEF5E6"/>
    <a:srgbClr val="FDEED3"/>
    <a:srgbClr val="FBE99F"/>
    <a:srgbClr val="E3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438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76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11" Type="http://schemas.openxmlformats.org/officeDocument/2006/relationships/image" Target="../media/image510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49.wmf"/><Relationship Id="rId14" Type="http://schemas.openxmlformats.org/officeDocument/2006/relationships/image" Target="../media/image5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11" Type="http://schemas.openxmlformats.org/officeDocument/2006/relationships/image" Target="../media/image55.wmf"/><Relationship Id="rId5" Type="http://schemas.openxmlformats.org/officeDocument/2006/relationships/image" Target="../media/image53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1.png"/><Relationship Id="rId9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0.emf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1.emf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1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2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83.png"/><Relationship Id="rId9" Type="http://schemas.openxmlformats.org/officeDocument/2006/relationships/image" Target="../media/image8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11.png"/><Relationship Id="rId7" Type="http://schemas.openxmlformats.org/officeDocument/2006/relationships/image" Target="../media/image8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84.png"/><Relationship Id="rId4" Type="http://schemas.openxmlformats.org/officeDocument/2006/relationships/image" Target="../media/image35.png"/><Relationship Id="rId9" Type="http://schemas.openxmlformats.org/officeDocument/2006/relationships/image" Target="../media/image8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emf"/><Relationship Id="rId5" Type="http://schemas.openxmlformats.org/officeDocument/2006/relationships/image" Target="../media/image13.png"/><Relationship Id="rId10" Type="http://schemas.openxmlformats.org/officeDocument/2006/relationships/image" Target="../media/image21.emf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4.emf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11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emf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08613" y="2586950"/>
            <a:ext cx="6248400" cy="1067287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1600200"/>
            <a:ext cx="5818909" cy="9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17288" r="27814" b="50000"/>
          <a:stretch/>
        </p:blipFill>
        <p:spPr>
          <a:xfrm>
            <a:off x="183271" y="188710"/>
            <a:ext cx="2939341" cy="57329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1812" y="762000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9" y="838200"/>
            <a:ext cx="1864801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b="21082"/>
          <a:stretch/>
        </p:blipFill>
        <p:spPr bwMode="auto">
          <a:xfrm>
            <a:off x="5524500" y="2732179"/>
            <a:ext cx="6132513" cy="6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4"/>
          <a:stretch/>
        </p:blipFill>
        <p:spPr bwMode="auto">
          <a:xfrm>
            <a:off x="4188257" y="2615525"/>
            <a:ext cx="1067955" cy="11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1782" y="609600"/>
            <a:ext cx="11493830" cy="3959783"/>
            <a:chOff x="461399" y="2743199"/>
            <a:chExt cx="11493830" cy="3959783"/>
          </a:xfrm>
        </p:grpSpPr>
        <p:grpSp>
          <p:nvGrpSpPr>
            <p:cNvPr id="2" name="Group 1"/>
            <p:cNvGrpSpPr/>
            <p:nvPr/>
          </p:nvGrpSpPr>
          <p:grpSpPr>
            <a:xfrm>
              <a:off x="461399" y="2743199"/>
              <a:ext cx="11125201" cy="3959783"/>
              <a:chOff x="461399" y="2743199"/>
              <a:chExt cx="11125201" cy="395978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61399" y="2743199"/>
                <a:ext cx="11125201" cy="3959783"/>
              </a:xfrm>
              <a:prstGeom prst="roundRect">
                <a:avLst>
                  <a:gd name="adj" fmla="val 366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1813" y="2771775"/>
                <a:ext cx="4413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 </a:t>
                </a:r>
                <a:r>
                  <a:rPr lang="vi-VN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đối xứng trục</a:t>
                </a:r>
                <a:r>
                  <a:rPr lang="en-US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biến :</a:t>
                </a:r>
                <a:endParaRPr lang="vi-VN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74823" y="3204865"/>
                <a:ext cx="103773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Đoạn thẳng thành đoạn thẳng 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nó</a:t>
                </a:r>
                <a:endParaRPr lang="vi-VN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0" b="100000" l="200" r="99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r="17948" b="22746"/>
            <a:stretch/>
          </p:blipFill>
          <p:spPr bwMode="auto">
            <a:xfrm>
              <a:off x="10804804" y="5526913"/>
              <a:ext cx="1150425" cy="1176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5206" y="1530824"/>
            <a:ext cx="1037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am </a:t>
            </a:r>
            <a:r>
              <a:rPr lang="vi-VN" b="1">
                <a:latin typeface="Arial" pitchFamily="34" charset="0"/>
                <a:cs typeface="Arial" pitchFamily="34" charset="0"/>
              </a:rPr>
              <a:t>giác thành tam giác bằng nó 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206" y="1990382"/>
            <a:ext cx="1037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>
                <a:latin typeface="Arial" pitchFamily="34" charset="0"/>
                <a:cs typeface="Arial" pitchFamily="34" charset="0"/>
              </a:rPr>
              <a:t>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ường </a:t>
            </a:r>
            <a:r>
              <a:rPr lang="vi-VN" b="1">
                <a:latin typeface="Arial" pitchFamily="34" charset="0"/>
                <a:cs typeface="Arial" pitchFamily="34" charset="0"/>
              </a:rPr>
              <a:t>tròn thành đường tròn các cùng bán kính và có tâm là ảnh của tâm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206" y="2819272"/>
            <a:ext cx="1037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a </a:t>
            </a:r>
            <a:r>
              <a:rPr lang="vi-VN" b="1">
                <a:latin typeface="Arial" pitchFamily="34" charset="0"/>
                <a:cs typeface="Arial" pitchFamily="34" charset="0"/>
              </a:rPr>
              <a:t>điểm thẳng hàng thành ba điểm thẳng hàng và không làm thay đổi thứ tự ba điểm đó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206" y="3648162"/>
            <a:ext cx="1037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ia </a:t>
            </a:r>
            <a:r>
              <a:rPr lang="vi-VN" b="1">
                <a:latin typeface="Arial" pitchFamily="34" charset="0"/>
                <a:cs typeface="Arial" pitchFamily="34" charset="0"/>
              </a:rPr>
              <a:t>thành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tia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,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óc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thành góc bằng nó </a:t>
            </a:r>
            <a:endParaRPr lang="vi-VN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5207" y="4107719"/>
            <a:ext cx="557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>
                <a:latin typeface="Arial" pitchFamily="34" charset="0"/>
                <a:cs typeface="Arial" pitchFamily="34" charset="0"/>
              </a:rPr>
              <a:t>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ường </a:t>
            </a:r>
            <a:r>
              <a:rPr lang="vi-VN" b="1">
                <a:latin typeface="Arial" pitchFamily="34" charset="0"/>
                <a:cs typeface="Arial" pitchFamily="34" charset="0"/>
              </a:rPr>
              <a:t>thẳng thành đường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thẳng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40710" y="4525656"/>
            <a:ext cx="5427345" cy="2221230"/>
            <a:chOff x="3240710" y="4525656"/>
            <a:chExt cx="5427345" cy="222123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710" y="4525656"/>
              <a:ext cx="5427345" cy="222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836515" y="6390831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1.17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3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59343" y="3075793"/>
            <a:ext cx="13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376" y="609600"/>
            <a:ext cx="11735236" cy="1828800"/>
            <a:chOff x="150376" y="733406"/>
            <a:chExt cx="11735236" cy="1828800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64984"/>
              <a:ext cx="10142682" cy="1797222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79612" y="815378"/>
                  <a:ext cx="9829800" cy="167062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Trong mặt phẳng toạ độ Oxy, cho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tròn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5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</m:d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𝟏𝟎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5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Viết p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tròn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(C’) là ảnh của (C) qua phép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 :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15378"/>
                  <a:ext cx="9829800" cy="16706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44" t="-1455" b="-6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733406"/>
              <a:ext cx="1515280" cy="15236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8154" y="1165128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044071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403733"/>
              </p:ext>
            </p:extLst>
          </p:nvPr>
        </p:nvGraphicFramePr>
        <p:xfrm>
          <a:off x="3173061" y="3003087"/>
          <a:ext cx="3683351" cy="56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8" imgW="1562040" imgH="241200" progId="Equation.DSMT4">
                  <p:embed/>
                </p:oleObj>
              </mc:Choice>
              <mc:Fallback>
                <p:oleObj name="Equation" r:id="rId8" imgW="1562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3061" y="3003087"/>
                        <a:ext cx="3683351" cy="568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59344" y="3631160"/>
                <a:ext cx="4854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(C) có tâm A(3;5)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44" y="3631160"/>
                <a:ext cx="485492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88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59343" y="4186527"/>
                <a:ext cx="6789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tròn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ảnh (C’) có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’=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tâm A’ đối xứng với A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43" y="4186527"/>
                <a:ext cx="6789883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346" t="-5147" r="-143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959343" y="5111226"/>
            <a:ext cx="741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Tương tự ví dụ 1, ta tính được toạ độ A’(-1;-3)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9343" y="5666593"/>
            <a:ext cx="370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(C’)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45931"/>
              </p:ext>
            </p:extLst>
          </p:nvPr>
        </p:nvGraphicFramePr>
        <p:xfrm>
          <a:off x="5574543" y="5612141"/>
          <a:ext cx="3174683" cy="56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12" imgW="1346040" imgH="241200" progId="Equation.DSMT4">
                  <p:embed/>
                </p:oleObj>
              </mc:Choice>
              <mc:Fallback>
                <p:oleObj name="Equation" r:id="rId12" imgW="1346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74543" y="5612141"/>
                        <a:ext cx="3174683" cy="569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2590799"/>
            <a:ext cx="25717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1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38" y="23481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5096" y="730527"/>
            <a:ext cx="11582401" cy="1481229"/>
            <a:chOff x="150812" y="804771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807185"/>
              <a:ext cx="9753600" cy="1478815"/>
            </a:xfrm>
            <a:prstGeom prst="roundRect">
              <a:avLst>
                <a:gd name="adj" fmla="val 5381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9948" y="836244"/>
                  <a:ext cx="9212263" cy="132341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Trong mặt phẳng toạ độ Oxy, cho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: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. Viết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d’ là ảnh của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 qua phép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Ox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948" y="836244"/>
                  <a:ext cx="9212263" cy="132341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94" t="-3226" r="-927" b="-9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8047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227364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125433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340094" y="95249"/>
            <a:ext cx="2522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8612" y="2768760"/>
            <a:ext cx="847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Lấy hai điểm A(0; – 1) và B(1; 2) thuộc d.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61199"/>
              </p:ext>
            </p:extLst>
          </p:nvPr>
        </p:nvGraphicFramePr>
        <p:xfrm>
          <a:off x="3204527" y="4958381"/>
          <a:ext cx="3674341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8" imgW="1714320" imgH="266400" progId="Equation.DSMT4">
                  <p:embed/>
                </p:oleObj>
              </mc:Choice>
              <mc:Fallback>
                <p:oleObj name="Equation" r:id="rId8" imgW="1714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4527" y="4958381"/>
                        <a:ext cx="3674341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09127" y="3230425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Gọi A', B' lần lượt là ảnh của A, B qua phép đối xứng trục Ox.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9127" y="3726580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Khi đó A'(0; 1) và B'(1; – 2).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9127" y="4214065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Vì d' là ảnh của đường thẳng d qua phép đối xứng trục Ox nên A' và B' thuộc d'.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127" y="50323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9127" y="5638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của d’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521825"/>
              </p:ext>
            </p:extLst>
          </p:nvPr>
        </p:nvGraphicFramePr>
        <p:xfrm>
          <a:off x="5946139" y="5665490"/>
          <a:ext cx="2667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10" imgW="1244520" imgH="203040" progId="Equation.DSMT4">
                  <p:embed/>
                </p:oleObj>
              </mc:Choice>
              <mc:Fallback>
                <p:oleObj name="Equation" r:id="rId10" imgW="1244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46139" y="5665490"/>
                        <a:ext cx="2667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77026"/>
              </p:ext>
            </p:extLst>
          </p:nvPr>
        </p:nvGraphicFramePr>
        <p:xfrm>
          <a:off x="6408101" y="6194425"/>
          <a:ext cx="22050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12" imgW="1028520" imgH="203040" progId="Equation.DSMT4">
                  <p:embed/>
                </p:oleObj>
              </mc:Choice>
              <mc:Fallback>
                <p:oleObj name="Equation" r:id="rId12" imgW="102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08101" y="6194425"/>
                        <a:ext cx="2205038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2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41412" y="2667000"/>
                <a:ext cx="1006755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Tr</a:t>
                </a:r>
                <a:r>
                  <a:rPr lang="vi-VN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ường hợp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1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: A và B thuộc hai nửa mặt phẳng bờ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(H 1.18a)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667000"/>
                <a:ext cx="10067556" cy="468205"/>
              </a:xfrm>
              <a:prstGeom prst="rect">
                <a:avLst/>
              </a:prstGeom>
              <a:blipFill rotWithShape="1">
                <a:blip r:embed="rId4"/>
                <a:stretch>
                  <a:fillRect l="-787" t="-92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0376" y="609600"/>
            <a:ext cx="11735236" cy="1523605"/>
            <a:chOff x="150376" y="733406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64984"/>
              <a:ext cx="10142682" cy="1415807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79612" y="815378"/>
                  <a:ext cx="9829800" cy="120601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và hai điểm A, B không thuộc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đó. Tìm điểm M thuộc </a:t>
                  </a:r>
                  <a14:m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để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𝑴𝑨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𝑴𝑩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nhỏ nhất.</a:t>
                  </a:r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15378"/>
                  <a:ext cx="9829800" cy="120601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44" r="-620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733406"/>
              <a:ext cx="1515280" cy="15236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8154" y="1165128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044071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444255" y="3219097"/>
                <a:ext cx="75346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đoạn thẳng AB và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giao nhau tại một điểm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55" y="3219097"/>
                <a:ext cx="7534644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1294" t="-5147" r="-1214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444255" y="4089650"/>
                <a:ext cx="7458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𝑴𝑩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𝑨𝑩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dấu bằng xảy ra khi và chỉ khi M thuộc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AB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55" y="4089650"/>
                <a:ext cx="7458444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308" t="-5147" r="-130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444255" y="4960203"/>
                <a:ext cx="7458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Mặt khác M thuộc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do đó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𝑴𝑩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nhỏ nhất bằng AB khi M là giao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AB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55" y="4960203"/>
                <a:ext cx="7458444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1308" t="-5147" r="-130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371012" y="3219097"/>
            <a:ext cx="2628900" cy="2400300"/>
            <a:chOff x="9371012" y="3219097"/>
            <a:chExt cx="2628900" cy="2400300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012" y="3219097"/>
              <a:ext cx="2628900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056513" y="5261793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1.18a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95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4212" y="2667000"/>
                <a:ext cx="10067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Tr</a:t>
                </a:r>
                <a:r>
                  <a:rPr lang="vi-VN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ường hợp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2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: A và B cùng thuộc nửa mặt phẳng bờ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(H 1.18b)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667000"/>
                <a:ext cx="1006755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87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0376" y="609600"/>
            <a:ext cx="11735236" cy="1523605"/>
            <a:chOff x="150376" y="733406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64984"/>
              <a:ext cx="10142682" cy="1415807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79612" y="815378"/>
                  <a:ext cx="9829800" cy="120601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và hai điểm A, B không thuộc </a:t>
                  </a:r>
                  <a:r>
                    <a:rPr lang="vi-VN" sz="25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đó. Tìm điểm M thuộc </a:t>
                  </a:r>
                  <a14:m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để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𝑴𝑨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𝑴𝑩</m:t>
                      </m:r>
                    </m:oMath>
                  </a14:m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 nhỏ nhất.</a:t>
                  </a:r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15378"/>
                  <a:ext cx="9829800" cy="120601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44" r="-620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733406"/>
              <a:ext cx="1515280" cy="15236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8154" y="1165128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044071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5997" y="3219097"/>
                <a:ext cx="8094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Gọi A’ là điểm đối xứng với A qua</a:t>
                </a:r>
                <a:r>
                  <a:rPr lang="en-US" b="1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Khi đó A’ và B thuộc hai nửa mặt phẳng bờ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𝑴𝑩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𝑴𝑩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97" y="3219097"/>
                <a:ext cx="8094015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1205" t="-6618" r="-113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3925" y="4129206"/>
                <a:ext cx="7458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Mặt khác theo tr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ường hợp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1,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′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𝑴𝑩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nhỏ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nhất bằng A’B khi M là giao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A’B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4129206"/>
                <a:ext cx="7458444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308" t="-5109" r="-130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2812" y="4960203"/>
                <a:ext cx="7458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𝑴𝑩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nhỏ nhất bằng A’B khi M là giao điểm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A’B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4960203"/>
                <a:ext cx="7458444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1308" t="-5147" r="-130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371011" y="3228622"/>
            <a:ext cx="2628900" cy="2400300"/>
            <a:chOff x="9371011" y="3228622"/>
            <a:chExt cx="2628900" cy="2400300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011" y="3228622"/>
              <a:ext cx="2628900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056513" y="5261793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1.18b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44" y="2819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5096" y="730527"/>
            <a:ext cx="11582401" cy="2001221"/>
            <a:chOff x="150812" y="804771"/>
            <a:chExt cx="11582401" cy="2001221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807185"/>
              <a:ext cx="9753600" cy="1998807"/>
            </a:xfrm>
            <a:prstGeom prst="roundRect">
              <a:avLst>
                <a:gd name="adj" fmla="val 5381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9948" y="836244"/>
                  <a:ext cx="9522780" cy="196974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hai điểm A, B sao cho</a:t>
                  </a:r>
                  <a:r>
                    <a:rPr lang="en-US" b="1">
                      <a:ea typeface="Cambria Math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không phải là đường trung trực của đoạn thẳng AB. Điểm M thay đổi trên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∆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(M không thuộc AB). Gọi M’ là điểm sao cho A, B, M, M’ là 4 đỉnh của một hình thang cân nhận AB là một cạnh đáy. </a:t>
                  </a:r>
                </a:p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Chứng minh rằng M’ thay đổi trên một 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cố định.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948" y="836244"/>
                  <a:ext cx="9522780" cy="19697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40" t="-2167" r="-704" b="-55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8047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227364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125433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340094" y="95249"/>
            <a:ext cx="2522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97" y="3186820"/>
            <a:ext cx="8310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Gọi d là đường trung trực của đoạn thẳng AB. Vì AB cố định nên d cố định.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16" y="2832573"/>
            <a:ext cx="3420341" cy="2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5449" y="3893205"/>
            <a:ext cx="799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A, B, M, M' là 4 đỉnh của hình thang cân nhận AB là một cạnh đáy nên MM' là đáy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còn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449" y="4599589"/>
            <a:ext cx="8275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Đ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ường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trung trực d của đoạn thẳng AB cũng là đường trung trực của đoạn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MM‘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Do đó M' là ảnh của điểm M qua phép đối xứng trục d.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449" y="5644528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Mặt khác, M thuộc đường thẳng ∆ nên M' thuộc đường thẳng ∆' là ảnh của đường thẳng ∆ qua phép đối xứng trục d.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448" y="6350913"/>
            <a:ext cx="11536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Vậy rằng M' thay đổi trên một đường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∆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' là ảnh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của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∆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qua phép đối xứng trục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d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91" y="440799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635317"/>
            <a:ext cx="11782531" cy="1670577"/>
            <a:chOff x="150812" y="630257"/>
            <a:chExt cx="11782531" cy="1670577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31758"/>
              <a:ext cx="9601201" cy="1472863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8213" y="766904"/>
              <a:ext cx="9372600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Bằng quan sát, hãy cho biết , trong hai hình ảnh bên, hình nào có trục đối xứng .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731758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57" y="1137940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340094" y="95249"/>
            <a:ext cx="2522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08096" y="2379014"/>
            <a:ext cx="6096000" cy="1724025"/>
            <a:chOff x="6627812" y="2438400"/>
            <a:chExt cx="4953001" cy="1400175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6238" y="2476500"/>
              <a:ext cx="2314575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812" y="2438400"/>
              <a:ext cx="2219325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370012" y="4953000"/>
            <a:ext cx="998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600" b="1">
                <a:latin typeface="Arial" pitchFamily="34" charset="0"/>
                <a:cs typeface="Arial" pitchFamily="34" charset="0"/>
              </a:rPr>
              <a:t>Quan sát hình ảnh ta thấy hình thứ hai từ trái sang có trục đối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xứng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70217" y="2305894"/>
            <a:ext cx="0" cy="1797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914400"/>
            <a:ext cx="91440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3" y="171006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8802" y="2326980"/>
            <a:ext cx="305441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Cách </a:t>
            </a:r>
            <a:r>
              <a:rPr lang="vi-VN" b="1">
                <a:latin typeface="Arial" pitchFamily="34" charset="0"/>
                <a:cs typeface="Arial" pitchFamily="34" charset="0"/>
              </a:rPr>
              <a:t>xác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447799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4412" y="228600"/>
            <a:ext cx="9753600" cy="124929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>
                <a:latin typeface="Arial" pitchFamily="34" charset="0"/>
                <a:cs typeface="Arial" pitchFamily="34" charset="0"/>
              </a:rPr>
              <a:t>Cho hai điểm phân biệt A và B. Xác định phép đối xứng trục biến điểm A thành điểm B.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902" y="428625"/>
            <a:ext cx="119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2" y="1704975"/>
            <a:ext cx="3314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1412" y="2844247"/>
            <a:ext cx="754380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Nối điểm A với điểm B;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1411" y="3361514"/>
            <a:ext cx="7543801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Xác định trung điểm I của AB. Qua I vẽ đường thẳng d vuông góc với AB.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8163" y="4248113"/>
            <a:ext cx="851382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Khi đó d là đường trung trực của đoạn thẳng AB.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8163" y="4765380"/>
            <a:ext cx="917104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ta có phép đối xứng trục d biến điểm A thành điểm B.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2" y="3076575"/>
            <a:ext cx="33147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2" y="3171825"/>
            <a:ext cx="3314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2" y="3171825"/>
            <a:ext cx="3314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99" y="1752600"/>
            <a:ext cx="1485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3" y="171006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902" y="2069739"/>
            <a:ext cx="8179310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Phép đối xứng trục biến đường tròn thành đường tròn có cùng bán kính và có tâm là ảnh </a:t>
            </a:r>
            <a:r>
              <a:rPr lang="vi-VN" b="1">
                <a:latin typeface="Arial" pitchFamily="34" charset="0"/>
                <a:cs typeface="Arial" pitchFamily="34" charset="0"/>
              </a:rPr>
              <a:t>của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, nên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chỉ </a:t>
            </a:r>
            <a:r>
              <a:rPr lang="vi-VN" b="1">
                <a:latin typeface="Arial" pitchFamily="34" charset="0"/>
                <a:cs typeface="Arial" pitchFamily="34" charset="0"/>
              </a:rPr>
              <a:t>cần xác định phép đối xứng trục biến tâm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 thành tâm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447799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4412" y="228600"/>
            <a:ext cx="9753600" cy="132341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Cho hai đường tròn không đồng tâm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có cùng bán kính (O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; R) và (O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; R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). 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600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định phép đối xứng trục biến (O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; R) thành (O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; R).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902" y="428625"/>
            <a:ext cx="119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410" y="3701610"/>
            <a:ext cx="917104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Ta </a:t>
            </a:r>
            <a:r>
              <a:rPr lang="vi-VN" b="1">
                <a:latin typeface="Arial" pitchFamily="34" charset="0"/>
                <a:cs typeface="Arial" pitchFamily="34" charset="0"/>
              </a:rPr>
              <a:t>xác định đường trung trực d của đoạn thẳng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O­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1752600"/>
            <a:ext cx="31527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0" y="4238559"/>
            <a:ext cx="917104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b="1">
                <a:latin typeface="Arial" pitchFamily="34" charset="0"/>
                <a:cs typeface="Arial" pitchFamily="34" charset="0"/>
              </a:rPr>
              <a:t>Khi đó phép đối xứng trục d biến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 thành 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endParaRPr lang="en-US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410" y="4777048"/>
            <a:ext cx="9171049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b="1">
                <a:latin typeface="Arial" pitchFamily="34" charset="0"/>
                <a:cs typeface="Arial" pitchFamily="34" charset="0"/>
              </a:rPr>
              <a:t>Vậy phép đối xứng trục d biến đường tròn (O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; R) thành đường tròn (O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; R).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7975" y="762001"/>
            <a:ext cx="11707598" cy="2979476"/>
            <a:chOff x="209336" y="830524"/>
            <a:chExt cx="11707598" cy="2979476"/>
          </a:xfrm>
        </p:grpSpPr>
        <p:grpSp>
          <p:nvGrpSpPr>
            <p:cNvPr id="2" name="Group 1"/>
            <p:cNvGrpSpPr/>
            <p:nvPr/>
          </p:nvGrpSpPr>
          <p:grpSpPr>
            <a:xfrm>
              <a:off x="209336" y="830524"/>
              <a:ext cx="11320568" cy="2819400"/>
              <a:chOff x="285536" y="802155"/>
              <a:chExt cx="11320568" cy="28194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5536" y="802155"/>
                <a:ext cx="11320568" cy="2819400"/>
              </a:xfrm>
              <a:prstGeom prst="roundRect">
                <a:avLst>
                  <a:gd name="adj" fmla="val 4061"/>
                </a:avLst>
              </a:prstGeom>
              <a:solidFill>
                <a:srgbClr val="EBF6F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6192" y="878354"/>
                <a:ext cx="1094978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Trong tự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cuộc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sống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oán học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Kiến trúc và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ội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họa ta bắt gặp nhiều hình ảnh cân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ự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cân đối có thể mang lại vẻ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đẹp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làm nên sự vững chắc và nhiều điều ý nghĩa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khác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Ở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lớp 6 ta đã biết nhận ra các hình ảnh hai chiều có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vi-VN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trục </a:t>
                </a:r>
                <a:r>
                  <a:rPr lang="vi-VN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đối </a:t>
                </a:r>
                <a:r>
                  <a:rPr lang="vi-VN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xứng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Bài học này cho phép ta diễn đạt chính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và </a:t>
                </a:r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rõ ràng hơn về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úng.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62973" y="1973523"/>
              <a:ext cx="1653961" cy="183647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262837" y="3733800"/>
            <a:ext cx="5346175" cy="2786479"/>
            <a:chOff x="3262837" y="3733800"/>
            <a:chExt cx="5346175" cy="2786479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69" b="7853"/>
            <a:stretch/>
          </p:blipFill>
          <p:spPr bwMode="auto">
            <a:xfrm>
              <a:off x="3262837" y="3733800"/>
              <a:ext cx="5346175" cy="2430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51412" y="6181725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i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Nhà rông Tây Nguyên</a:t>
              </a:r>
              <a:endParaRPr lang="en-US" sz="1600" b="1" i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16" y="201486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847" y="2374539"/>
            <a:ext cx="8577518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Theo giả thiết ta có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phép </a:t>
            </a:r>
            <a:r>
              <a:rPr lang="vi-VN" b="1">
                <a:latin typeface="Arial" pitchFamily="34" charset="0"/>
                <a:cs typeface="Arial" pitchFamily="34" charset="0"/>
              </a:rPr>
              <a:t>đối xứng trục d biến điểm A thành điểm M và biến điểm B thành điểm N</a:t>
            </a:r>
            <a:r>
              <a:rPr lang="vi-VN" b="1">
                <a:latin typeface="Arial" pitchFamily="34" charset="0"/>
                <a:cs typeface="Arial" pitchFamily="34" charset="0"/>
              </a:rPr>
              <a:t>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799726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4412" y="152400"/>
            <a:ext cx="9753600" cy="172352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Cho đường thẳng d và hai điểm phân biệt A, B sao cho đường thẳng AB không vuông góc với d. Gọi M, N tương ứng là các điểm đối xứng với A, B qua d. Hỏi A, B, M, N có là 4 đỉnh của một hình thang cân hay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không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902" y="428625"/>
            <a:ext cx="119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13" y="3272567"/>
            <a:ext cx="80135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Do đó, d là đường trung trực của đoạn thẳng AM và đoạn thẳng BN. Suy ra AM // BN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856" y="4170595"/>
            <a:ext cx="80135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Suy ra tứ giác AMNB là hình thang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vi-VN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856" y="4699291"/>
            <a:ext cx="10532356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Gọi F là trung điểm của BN, khi đó F thuộc đường trung trực d của đoạn thẳng BN nên phép đối xứng trục d biến điểm F thành chính nó.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8856" y="5597319"/>
                <a:ext cx="8013500" cy="50338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𝑨𝑩𝑭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𝑴𝑵𝑭</m:t>
                        </m:r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𝑵</m:t>
                        </m:r>
                      </m:e>
                    </m:acc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𝑴𝑵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(2)</a:t>
                </a:r>
                <a:endParaRPr lang="vi-VN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6" y="5597319"/>
                <a:ext cx="8013500" cy="503385"/>
              </a:xfrm>
              <a:prstGeom prst="rect">
                <a:avLst/>
              </a:prstGeom>
              <a:blipFill rotWithShape="1">
                <a:blip r:embed="rId4"/>
                <a:stretch>
                  <a:fillRect l="-837"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38856" y="6136980"/>
            <a:ext cx="80135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Từ (1) và (2) suy ra tứ giác AMNB là hình thang cân.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7" y="2014864"/>
            <a:ext cx="32289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4" grpId="0"/>
      <p:bldP spid="15" grpId="0"/>
      <p:bldP spid="1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173420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7212" y="2128329"/>
            <a:ext cx="857751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Lấy hai điểm A(1; 0) và B(– 1; 1) thuộc ∆.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447799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208212" y="152400"/>
                <a:ext cx="9753600" cy="137362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Trong mặt phẳng tọa độ Oxy, cho ∆: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 + 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 – 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. </a:t>
                </a:r>
                <a:endParaRPr lang="en-US" sz="2600" b="1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Viết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phương trình đường thẳng d đối xứng với ∆ qua trục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Ox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753600" cy="1373624"/>
              </a:xfrm>
              <a:prstGeom prst="rect">
                <a:avLst/>
              </a:prstGeom>
              <a:blipFill rotWithShape="1">
                <a:blip r:embed="rId4"/>
                <a:stretch>
                  <a:fillRect l="-750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857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902" y="381000"/>
            <a:ext cx="119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2012" y="2620749"/>
            <a:ext cx="9982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Gọi A', B' lần lượt là ảnh của A, B qua phép đối xứng trục Ox.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2012" y="3130529"/>
            <a:ext cx="9982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Khi đó A'(1; 0) và B'(– 1; – 1).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2012" y="3640309"/>
            <a:ext cx="99822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Vì d là ảnh của đường thẳng ∆ qua phép đối xứng trục Ox nên A' và B' thuộc d.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012" y="4519421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51302"/>
              </p:ext>
            </p:extLst>
          </p:nvPr>
        </p:nvGraphicFramePr>
        <p:xfrm>
          <a:off x="3395138" y="4457700"/>
          <a:ext cx="4030345" cy="56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6" imgW="1879560" imgH="266400" progId="Equation.DSMT4">
                  <p:embed/>
                </p:oleObj>
              </mc:Choice>
              <mc:Fallback>
                <p:oleObj name="Equation" r:id="rId6" imgW="1879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5138" y="4457700"/>
                        <a:ext cx="4030345" cy="569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32012" y="5105400"/>
            <a:ext cx="428875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của d là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51621"/>
              </p:ext>
            </p:extLst>
          </p:nvPr>
        </p:nvGraphicFramePr>
        <p:xfrm>
          <a:off x="6412389" y="5164127"/>
          <a:ext cx="2806223" cy="4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8" imgW="1307880" imgH="203040" progId="Equation.DSMT4">
                  <p:embed/>
                </p:oleObj>
              </mc:Choice>
              <mc:Fallback>
                <p:oleObj name="Equation" r:id="rId8" imgW="1307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2389" y="5164127"/>
                        <a:ext cx="2806223" cy="43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727546"/>
              </p:ext>
            </p:extLst>
          </p:nvPr>
        </p:nvGraphicFramePr>
        <p:xfrm>
          <a:off x="6983412" y="5715000"/>
          <a:ext cx="2235200" cy="4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10" imgW="1041120" imgH="203040" progId="Equation.DSMT4">
                  <p:embed/>
                </p:oleObj>
              </mc:Choice>
              <mc:Fallback>
                <p:oleObj name="Equation" r:id="rId10" imgW="1041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3412" y="5715000"/>
                        <a:ext cx="2235200" cy="43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7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20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173420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3412" y="2133600"/>
            <a:ext cx="7239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Sử dụng tính đối xứng trục, ta vẽ được </a:t>
            </a:r>
            <a:r>
              <a:rPr lang="vi-VN" b="1">
                <a:latin typeface="Arial" pitchFamily="34" charset="0"/>
                <a:cs typeface="Arial" pitchFamily="34" charset="0"/>
              </a:rPr>
              <a:t>hình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930" y="152401"/>
            <a:ext cx="9837881" cy="1447799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08212" y="152400"/>
            <a:ext cx="9753600" cy="124929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>
                <a:latin typeface="Arial" pitchFamily="34" charset="0"/>
                <a:cs typeface="Arial" pitchFamily="34" charset="0"/>
              </a:rPr>
              <a:t>Dùng com-pa, thước kẻ, bút, hãy vẽ lại các nét thẳng và tròn trong Hình 1.19.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857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6991" y="46440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2" y="1734203"/>
            <a:ext cx="19335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85412" y="3581400"/>
            <a:ext cx="1257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 </a:t>
            </a:r>
            <a:r>
              <a:rPr lang="en-US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1.19</a:t>
            </a:r>
            <a:endParaRPr lang="en-US" sz="1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2" y="2667000"/>
            <a:ext cx="40195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2" y="2667000"/>
            <a:ext cx="40195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2" y="2667000"/>
            <a:ext cx="40195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2" y="2667000"/>
            <a:ext cx="40195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2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7358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4970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038" y="742951"/>
            <a:ext cx="11672724" cy="2305049"/>
            <a:chOff x="270038" y="742951"/>
            <a:chExt cx="11672724" cy="2305049"/>
          </a:xfrm>
        </p:grpSpPr>
        <p:sp>
          <p:nvSpPr>
            <p:cNvPr id="17" name="Rounded Rectangle 16"/>
            <p:cNvSpPr/>
            <p:nvPr/>
          </p:nvSpPr>
          <p:spPr>
            <a:xfrm>
              <a:off x="270038" y="742951"/>
              <a:ext cx="11672724" cy="230504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362" y="837962"/>
              <a:ext cx="115824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Cầu Ponte Sisto in hình dưới dòng sông Tiber, tạo nên một hình ảnh có tính đối xứng trục</a:t>
              </a:r>
            </a:p>
            <a:p>
              <a:pPr marL="514350" indent="-514350">
                <a:buAutoNum type="alphaLcPeriod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Hãy chỉ ra trục đối xứng của hình ảnh đó.</a:t>
              </a:r>
            </a:p>
            <a:p>
              <a:pPr marL="514350" indent="-514350">
                <a:buAutoNum type="alphaLcPeriod"/>
              </a:pPr>
              <a:r>
                <a:rPr lang="en-US" sz="2600" b="1">
                  <a:latin typeface="Arial" pitchFamily="34" charset="0"/>
                  <a:cs typeface="Arial" pitchFamily="34" charset="0"/>
                </a:rPr>
                <a:t>Có thể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đếm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được bao nhiêu hình bóng điện dưới dòng sông? Mỗi hình đó là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ảnh dưới sông của bóng điện nào trên cầu?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270038" y="826565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36" y="3124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58402" y="3173851"/>
            <a:ext cx="4227210" cy="2803503"/>
            <a:chOff x="7658402" y="3173851"/>
            <a:chExt cx="4227210" cy="2803503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402" y="3173851"/>
              <a:ext cx="4227210" cy="2388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532812" y="5638800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Cầu Ponte </a:t>
              </a:r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Sisto của nước Ý</a:t>
              </a:r>
              <a:endParaRPr lang="en-US" sz="16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038" y="3447871"/>
            <a:ext cx="715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a) Đường thẳng giao bởi cầu và mặt nước trên dòng sông là trục đối xứng của hình ảnh đó (đường màu xanh trong hình </a:t>
            </a:r>
            <a:r>
              <a:rPr lang="vi-VN" b="1">
                <a:latin typeface="Arial" pitchFamily="34" charset="0"/>
                <a:cs typeface="Arial" pitchFamily="34" charset="0"/>
              </a:rPr>
              <a:t>vẽ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400" y="4777770"/>
            <a:ext cx="7177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b) Có thể đếm được 5 bóng điện dưới dòng sông. Mỗi hình đó là ảnh dưới sông của bóng điện tương ứng với từng số thứ tự trên cầu như ảnh.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13662" y="4800600"/>
            <a:ext cx="29051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6089843"/>
            <a:ext cx="1182955" cy="92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61399" y="762000"/>
            <a:ext cx="11652813" cy="2287339"/>
            <a:chOff x="536012" y="4495800"/>
            <a:chExt cx="11652813" cy="2287339"/>
          </a:xfrm>
        </p:grpSpPr>
        <p:sp>
          <p:nvSpPr>
            <p:cNvPr id="21" name="Rounded Rectangle 20"/>
            <p:cNvSpPr/>
            <p:nvPr/>
          </p:nvSpPr>
          <p:spPr>
            <a:xfrm>
              <a:off x="536012" y="4495800"/>
              <a:ext cx="11125201" cy="2057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98024" y="4674841"/>
                  <a:ext cx="10377389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d. Phép biến hình biến mỗi điểm M thuộc d thành chính nó và biến mỗi điểm M không thuộc d thành điểm M’ sao cho d là đường trung trực của đoạn thẳng MM’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phép </a:t>
                  </a:r>
                  <a:r>
                    <a:rPr lang="vi-VN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d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, kí hiệu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Đ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𝒅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24" y="4674841"/>
                  <a:ext cx="10377389" cy="16927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40" t="-3237" r="-764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06515" y="5191395"/>
              <a:ext cx="1482310" cy="159174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090102" y="2895600"/>
            <a:ext cx="3244006" cy="2423190"/>
            <a:chOff x="4090102" y="2895600"/>
            <a:chExt cx="3244006" cy="2423190"/>
          </a:xfrm>
        </p:grpSpPr>
        <p:sp>
          <p:nvSpPr>
            <p:cNvPr id="20" name="TextBox 19"/>
            <p:cNvSpPr txBox="1"/>
            <p:nvPr/>
          </p:nvSpPr>
          <p:spPr>
            <a:xfrm>
              <a:off x="4951412" y="4980236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1.12</a:t>
              </a:r>
              <a:endPara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12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102" y="2895600"/>
              <a:ext cx="3244006" cy="2084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7963" y="838200"/>
            <a:ext cx="10323674" cy="2819400"/>
            <a:chOff x="1797963" y="838200"/>
            <a:chExt cx="10323674" cy="2819400"/>
          </a:xfrm>
        </p:grpSpPr>
        <p:sp>
          <p:nvSpPr>
            <p:cNvPr id="13" name="Rounded Rectangle 12"/>
            <p:cNvSpPr/>
            <p:nvPr/>
          </p:nvSpPr>
          <p:spPr>
            <a:xfrm>
              <a:off x="1797963" y="838200"/>
              <a:ext cx="10011448" cy="2819400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0" b="100000" l="200" r="99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r="17948" b="22746"/>
            <a:stretch/>
          </p:blipFill>
          <p:spPr bwMode="auto">
            <a:xfrm>
              <a:off x="10971212" y="2472006"/>
              <a:ext cx="1150425" cy="1176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2" y="6089843"/>
            <a:ext cx="1182955" cy="92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09076" y="914400"/>
                <a:ext cx="984793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Nếu M’ là ảnh của M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thì M cũng là ảnh của M’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i="1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600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Do đó, nếu hình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’ là ảnh của hình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thì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cũng là ảnh của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’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và ta nói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và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’ đối xứng với nhau qua d (H 1.13a)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76" y="914400"/>
                <a:ext cx="9847936" cy="1692771"/>
              </a:xfrm>
              <a:prstGeom prst="rect">
                <a:avLst/>
              </a:prstGeom>
              <a:blipFill rotWithShape="1">
                <a:blip r:embed="rId6"/>
                <a:stretch>
                  <a:fillRect l="-991" t="-3237" r="-1115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828565"/>
            <a:ext cx="1905908" cy="937972"/>
            <a:chOff x="54608" y="3527487"/>
            <a:chExt cx="1905908" cy="93797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8" y="3527487"/>
              <a:ext cx="1905908" cy="937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4" name="Picture 4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t="1" r="13981" b="17362"/>
            <a:stretch/>
          </p:blipFill>
          <p:spPr bwMode="auto">
            <a:xfrm>
              <a:off x="456432" y="3792031"/>
              <a:ext cx="1108364" cy="3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7963" y="2594967"/>
                <a:ext cx="902084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nhận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d là trục đối xứng khi và chỉ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biến </a:t>
                </a:r>
                <a:r>
                  <a:rPr lang="en-US" sz="2600" b="1">
                    <a:latin typeface="Alison" pitchFamily="2" charset="0"/>
                    <a:cs typeface="Arial" pitchFamily="34" charset="0"/>
                  </a:rPr>
                  <a:t>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thành chính nó (H 1.13b)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963" y="2594967"/>
                <a:ext cx="9020849" cy="892552"/>
              </a:xfrm>
              <a:prstGeom prst="rect">
                <a:avLst/>
              </a:prstGeom>
              <a:blipFill rotWithShape="1">
                <a:blip r:embed="rId9"/>
                <a:stretch>
                  <a:fillRect l="-1081" t="-8904" r="-1216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775513" y="3962400"/>
            <a:ext cx="3724275" cy="2332759"/>
            <a:chOff x="2546913" y="3962400"/>
            <a:chExt cx="3724275" cy="233275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913" y="4114800"/>
              <a:ext cx="3724275" cy="178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654987" y="5956605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1.13a</a:t>
              </a:r>
              <a:endParaRPr lang="en-US" sz="16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41612" y="3962400"/>
              <a:ext cx="64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F3D13"/>
                  </a:solidFill>
                  <a:latin typeface="Alison" pitchFamily="2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08612" y="3962400"/>
              <a:ext cx="64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F3D13"/>
                  </a:solidFill>
                  <a:latin typeface="Alison" pitchFamily="2" charset="0"/>
                  <a:cs typeface="Arial" pitchFamily="34" charset="0"/>
                </a:rPr>
                <a:t>H’</a:t>
              </a:r>
              <a:endParaRPr lang="en-US" b="1">
                <a:solidFill>
                  <a:srgbClr val="0F3D13"/>
                </a:solidFill>
                <a:latin typeface="Alison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3612" y="3810000"/>
            <a:ext cx="2971800" cy="2488527"/>
            <a:chOff x="7085012" y="3810000"/>
            <a:chExt cx="2971800" cy="2488527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012" y="3810000"/>
              <a:ext cx="2476500" cy="2485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532812" y="5959973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rPr>
                <a:t>Hình 1.13b</a:t>
              </a:r>
              <a:endParaRPr lang="en-US" sz="1600" b="1" i="1">
                <a:solidFill>
                  <a:srgbClr val="0F3D1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14206" y="3962400"/>
              <a:ext cx="64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F3D13"/>
                  </a:solidFill>
                  <a:latin typeface="Alison" pitchFamily="2" charset="0"/>
                  <a:cs typeface="Arial" pitchFamily="34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2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712" y="628650"/>
            <a:ext cx="11772900" cy="1581727"/>
            <a:chOff x="112712" y="761423"/>
            <a:chExt cx="11772900" cy="1581727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840606"/>
              <a:ext cx="10142682" cy="1197167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03411" y="981116"/>
                  <a:ext cx="9889791" cy="92330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Trong mặt phẳng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toạ độ Oxy, tìm toạ độ ảnh của các điểm M(3;4) , N(-1;2) qua phép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 :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𝟏𝟓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411" y="981116"/>
                  <a:ext cx="9889791" cy="9233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39" t="-3947" b="-138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9"/>
            <a:stretch/>
          </p:blipFill>
          <p:spPr bwMode="auto">
            <a:xfrm>
              <a:off x="112712" y="761423"/>
              <a:ext cx="1668318" cy="158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981200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41412" y="2393504"/>
                <a:ext cx="1027078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Điểm M(3;4) có toạ độ thoả mãn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vậy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𝑴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M có ảnh qua phép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đối xứng trục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cũng chính là M(3;4)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393504"/>
                <a:ext cx="10270789" cy="861774"/>
              </a:xfrm>
              <a:prstGeom prst="rect">
                <a:avLst/>
              </a:prstGeom>
              <a:blipFill rotWithShape="1">
                <a:blip r:embed="rId7"/>
                <a:stretch>
                  <a:fillRect l="-772" t="-4965" r="-237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400030" y="3200400"/>
                <a:ext cx="101045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Điểm N(-1;2) không thuộc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Gọi N’ là ảnh của N qua phép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đối xứng trục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𝑵𝑵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′⊥∆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trung điểm NN’ thuộc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030" y="3200400"/>
                <a:ext cx="10104582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966" t="-5147" r="-90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3955"/>
              </p:ext>
            </p:extLst>
          </p:nvPr>
        </p:nvGraphicFramePr>
        <p:xfrm>
          <a:off x="1795786" y="4931212"/>
          <a:ext cx="2229715" cy="103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0" name="Equation" r:id="rId9" imgW="1041120" imgH="482400" progId="Equation.DSMT4">
                  <p:embed/>
                </p:oleObj>
              </mc:Choice>
              <mc:Fallback>
                <p:oleObj name="Equation" r:id="rId9" imgW="1041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786" y="4931212"/>
                        <a:ext cx="2229715" cy="103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407967" y="4038600"/>
                <a:ext cx="73152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NN’ đi qua N(-1;2) và nhận v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v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ectơ chỉ phương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67" y="4038600"/>
                <a:ext cx="7315202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333" t="-5147" r="-125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370012" y="6067575"/>
                <a:ext cx="3081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thuộc</a:t>
                </a:r>
                <a:r>
                  <a:rPr lang="en-US" b="1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ta có 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6067575"/>
                <a:ext cx="3081265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3168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451277" y="5105400"/>
            <a:ext cx="319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Toạ độ trung điểm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77622"/>
              </p:ext>
            </p:extLst>
          </p:nvPr>
        </p:nvGraphicFramePr>
        <p:xfrm>
          <a:off x="7313612" y="4943475"/>
          <a:ext cx="343621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" name="Equation" r:id="rId13" imgW="1765080" imgH="457200" progId="Equation.DSMT4">
                  <p:embed/>
                </p:oleObj>
              </mc:Choice>
              <mc:Fallback>
                <p:oleObj name="Equation" r:id="rId13" imgW="1765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13612" y="4943475"/>
                        <a:ext cx="343621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81919"/>
              </p:ext>
            </p:extLst>
          </p:nvPr>
        </p:nvGraphicFramePr>
        <p:xfrm>
          <a:off x="4337411" y="5891213"/>
          <a:ext cx="323691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" name="Equation" r:id="rId15" imgW="1663560" imgH="419040" progId="Equation.DSMT4">
                  <p:embed/>
                </p:oleObj>
              </mc:Choice>
              <mc:Fallback>
                <p:oleObj name="Equation" r:id="rId15" imgW="1663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37411" y="5891213"/>
                        <a:ext cx="3236913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21452"/>
              </p:ext>
            </p:extLst>
          </p:nvPr>
        </p:nvGraphicFramePr>
        <p:xfrm>
          <a:off x="8001145" y="6125369"/>
          <a:ext cx="10128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" name="Equation" r:id="rId17" imgW="520560" imgH="177480" progId="Equation.DSMT4">
                  <p:embed/>
                </p:oleObj>
              </mc:Choice>
              <mc:Fallback>
                <p:oleObj name="Equation" r:id="rId17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01145" y="6125369"/>
                        <a:ext cx="101282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31507"/>
              </p:ext>
            </p:extLst>
          </p:nvPr>
        </p:nvGraphicFramePr>
        <p:xfrm>
          <a:off x="9321549" y="6136572"/>
          <a:ext cx="144065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" name="Equation" r:id="rId19" imgW="672840" imgH="203040" progId="Equation.DSMT4">
                  <p:embed/>
                </p:oleObj>
              </mc:Choice>
              <mc:Fallback>
                <p:oleObj name="Equation" r:id="rId19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321549" y="6136572"/>
                        <a:ext cx="1440657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64" name="Picture 5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3615898"/>
            <a:ext cx="2438400" cy="135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9437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0812" y="759560"/>
            <a:ext cx="11810999" cy="2088523"/>
            <a:chOff x="150812" y="759560"/>
            <a:chExt cx="11810999" cy="2088523"/>
          </a:xfrm>
        </p:grpSpPr>
        <p:sp>
          <p:nvSpPr>
            <p:cNvPr id="8" name="Rounded Rectangle 7"/>
            <p:cNvSpPr/>
            <p:nvPr/>
          </p:nvSpPr>
          <p:spPr>
            <a:xfrm>
              <a:off x="1960562" y="759560"/>
              <a:ext cx="10001249" cy="2088523"/>
            </a:xfrm>
            <a:prstGeom prst="roundRect">
              <a:avLst>
                <a:gd name="adj" fmla="val 5381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63748" y="830710"/>
              <a:ext cx="9821864" cy="196974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Xét mặt phẳng toạ độ Oxy (H 1.15). Trong các khẳng định sau, chọn các khẳng định đúng</a:t>
              </a:r>
            </a:p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a. Phép 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đối xứng trục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Ox biến M(x;y) thành điểm có toạ độ (x;-y)</a:t>
              </a:r>
            </a:p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b.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Phép </a:t>
              </a:r>
              <a:r>
                <a:rPr lang="vi-VN" b="1">
                  <a:latin typeface="Arial" pitchFamily="34" charset="0"/>
                  <a:cs typeface="Arial" pitchFamily="34" charset="0"/>
                </a:rPr>
                <a:t>đối xứng trục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Oy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biến M(x;y) thành điểm có toạ độ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(-x;y)</a:t>
              </a:r>
            </a:p>
            <a:p>
              <a:pPr algn="just"/>
              <a:r>
                <a:rPr lang="en-US" b="1" smtClean="0">
                  <a:latin typeface="Arial" pitchFamily="34" charset="0"/>
                  <a:cs typeface="Arial" pitchFamily="34" charset="0"/>
                </a:rPr>
                <a:t>c.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Phép </a:t>
              </a:r>
              <a:r>
                <a:rPr lang="vi-VN" b="1">
                  <a:latin typeface="Arial" pitchFamily="34" charset="0"/>
                  <a:cs typeface="Arial" pitchFamily="34" charset="0"/>
                </a:rPr>
                <a:t>đối xứng trục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 Ox biến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A(1;2)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thành điểm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A’(-1;-2)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7666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1721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070239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4199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PHÉP ĐỐI XỨNG TRỤC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99612" y="5083493"/>
            <a:ext cx="1257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 1.15</a:t>
            </a:r>
            <a:endParaRPr lang="en-US" sz="1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494" y="3352800"/>
            <a:ext cx="743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+) Phép đối xứng trục Ox biến mỗi điểm M(x; y) thành điểm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(x; – y).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2987248"/>
            <a:ext cx="28670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2494" y="4183797"/>
            <a:ext cx="743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+) </a:t>
            </a:r>
            <a:r>
              <a:rPr lang="vi-VN" b="1">
                <a:latin typeface="Arial" pitchFamily="34" charset="0"/>
                <a:cs typeface="Arial" pitchFamily="34" charset="0"/>
              </a:rPr>
              <a:t>Phép đối xứng trục Oy biến mỗi điểm M(x; y) thành điểm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(– x; y).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494" y="5014794"/>
            <a:ext cx="743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+) </a:t>
            </a:r>
            <a:r>
              <a:rPr lang="vi-VN" b="1">
                <a:latin typeface="Arial" pitchFamily="34" charset="0"/>
                <a:cs typeface="Arial" pitchFamily="34" charset="0"/>
              </a:rPr>
              <a:t>Do đó, phép đối xứng trục Ox biến điểm A(1; 2) thành A'(1; – 2).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493" y="5943363"/>
            <a:ext cx="948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Vậy các khẳng </a:t>
            </a:r>
            <a:r>
              <a:rPr lang="vi-VN" b="1">
                <a:latin typeface="Arial" pitchFamily="34" charset="0"/>
                <a:cs typeface="Arial" pitchFamily="34" charset="0"/>
              </a:rPr>
              <a:t>định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, b </a:t>
            </a:r>
            <a:r>
              <a:rPr lang="vi-VN" b="1">
                <a:latin typeface="Arial" pitchFamily="34" charset="0"/>
                <a:cs typeface="Arial" pitchFamily="34" charset="0"/>
              </a:rPr>
              <a:t>đúng và khẳng </a:t>
            </a:r>
            <a:r>
              <a:rPr lang="vi-VN" b="1">
                <a:latin typeface="Arial" pitchFamily="34" charset="0"/>
                <a:cs typeface="Arial" pitchFamily="34" charset="0"/>
              </a:rPr>
              <a:t>định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c </a:t>
            </a:r>
            <a:r>
              <a:rPr lang="vi-VN" b="1">
                <a:latin typeface="Arial" pitchFamily="34" charset="0"/>
                <a:cs typeface="Arial" pitchFamily="34" charset="0"/>
              </a:rPr>
              <a:t>sai.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2987248"/>
            <a:ext cx="28670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2987248"/>
            <a:ext cx="28670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33769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646336"/>
            <a:ext cx="11558425" cy="2600020"/>
            <a:chOff x="289088" y="762000"/>
            <a:chExt cx="11558425" cy="260002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0"/>
              <a:ext cx="11558425" cy="260002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66264" y="859988"/>
                  <a:ext cx="11324098" cy="2502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   Cho phép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đối xứng trục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 biến M thành M’, N thành N’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Xét hệ trục toạ độ Oxy sao cho trục Oy trùng với d (H 1.16a). Giả sử M có toạ độ là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. N có toạ độ là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Hãy cho biết toạ độ của M’, N’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𝑴𝑵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𝑵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theo toạ độ của các điểm tương ứng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So sánh độ dài các đoạn thẳng MN, M’N’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64" y="859988"/>
                  <a:ext cx="11324098" cy="25020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15" t="-2190" r="-592" b="-4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10140" y="793016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380412" y="3282850"/>
            <a:ext cx="3614738" cy="2889350"/>
            <a:chOff x="8216105" y="3316604"/>
            <a:chExt cx="3614738" cy="2889350"/>
          </a:xfrm>
        </p:grpSpPr>
        <p:sp>
          <p:nvSpPr>
            <p:cNvPr id="15" name="TextBox 14"/>
            <p:cNvSpPr txBox="1"/>
            <p:nvPr/>
          </p:nvSpPr>
          <p:spPr>
            <a:xfrm>
              <a:off x="9052038" y="5867400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1.16a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6105" y="3316604"/>
              <a:ext cx="3614738" cy="2608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42464" y="3730639"/>
                <a:ext cx="7456948" cy="124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a) M' và N' lần lượt là ảnh của M và N qua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phép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đối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xứng trục d (trục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Oy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).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Ta có : 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𝑴</m:t>
                    </m:r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′(–</m:t>
                    </m:r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s-ES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s-ES" b="1" i="1" baseline="-2500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à 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𝑵</m:t>
                    </m:r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′(–</m:t>
                    </m:r>
                    <m:r>
                      <a:rPr lang="es-E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s-ES" b="1" i="1" baseline="-25000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s-ES" b="1" i="1" baseline="-2500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s-ES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64" y="3730639"/>
                <a:ext cx="7456948" cy="1245406"/>
              </a:xfrm>
              <a:prstGeom prst="rect">
                <a:avLst/>
              </a:prstGeom>
              <a:blipFill rotWithShape="1">
                <a:blip r:embed="rId8"/>
                <a:stretch>
                  <a:fillRect l="-1308" t="-3431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26479"/>
              </p:ext>
            </p:extLst>
          </p:nvPr>
        </p:nvGraphicFramePr>
        <p:xfrm>
          <a:off x="1979612" y="4854287"/>
          <a:ext cx="4410364" cy="8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9" imgW="2057400" imgH="406080" progId="Equation.DSMT4">
                  <p:embed/>
                </p:oleObj>
              </mc:Choice>
              <mc:Fallback>
                <p:oleObj name="Equation" r:id="rId9" imgW="20574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9612" y="4854287"/>
                        <a:ext cx="4410364" cy="87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1812" y="5069199"/>
            <a:ext cx="165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48372"/>
              </p:ext>
            </p:extLst>
          </p:nvPr>
        </p:nvGraphicFramePr>
        <p:xfrm>
          <a:off x="2758844" y="5600700"/>
          <a:ext cx="30241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11" imgW="1409400" imgH="253800" progId="Equation.DSMT4">
                  <p:embed/>
                </p:oleObj>
              </mc:Choice>
              <mc:Fallback>
                <p:oleObj name="Equation" r:id="rId11" imgW="1409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58844" y="5600700"/>
                        <a:ext cx="3024188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858387"/>
              </p:ext>
            </p:extLst>
          </p:nvPr>
        </p:nvGraphicFramePr>
        <p:xfrm>
          <a:off x="1751012" y="6200775"/>
          <a:ext cx="4222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13" imgW="1968480" imgH="253800" progId="Equation.DSMT4">
                  <p:embed/>
                </p:oleObj>
              </mc:Choice>
              <mc:Fallback>
                <p:oleObj name="Equation" r:id="rId13" imgW="1968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1012" y="6200775"/>
                        <a:ext cx="42227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0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6612" y="762000"/>
            <a:ext cx="10243557" cy="1951865"/>
            <a:chOff x="536012" y="4495800"/>
            <a:chExt cx="10243557" cy="1951865"/>
          </a:xfrm>
        </p:grpSpPr>
        <p:sp>
          <p:nvSpPr>
            <p:cNvPr id="14" name="Rounded Rectangle 13"/>
            <p:cNvSpPr/>
            <p:nvPr/>
          </p:nvSpPr>
          <p:spPr>
            <a:xfrm>
              <a:off x="536012" y="4495800"/>
              <a:ext cx="9976413" cy="1828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1743" y="4866895"/>
              <a:ext cx="82276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Phép </a:t>
              </a:r>
              <a:r>
                <a:rPr lang="vi-VN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đối xứng trục</a:t>
              </a:r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bảo toàn khoảng cách giữa 2 điểm</a:t>
              </a:r>
              <a:endParaRPr lang="vi-VN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32014" y="5000625"/>
              <a:ext cx="1347555" cy="1447040"/>
            </a:xfrm>
            <a:prstGeom prst="rect">
              <a:avLst/>
            </a:prstGeom>
          </p:spPr>
        </p:pic>
      </p:grp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361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TÍNH CHẤT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89412" y="2723390"/>
            <a:ext cx="2971800" cy="2605504"/>
            <a:chOff x="4189412" y="2723390"/>
            <a:chExt cx="2971800" cy="2605504"/>
          </a:xfrm>
        </p:grpSpPr>
        <p:sp>
          <p:nvSpPr>
            <p:cNvPr id="9" name="TextBox 8"/>
            <p:cNvSpPr txBox="1"/>
            <p:nvPr/>
          </p:nvSpPr>
          <p:spPr>
            <a:xfrm>
              <a:off x="5103812" y="4990340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1.16b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2" y="2723390"/>
              <a:ext cx="2971800" cy="2266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44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40386</TotalTime>
  <Words>2026</Words>
  <PresentationFormat>Custom</PresentationFormat>
  <Paragraphs>159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2023-07-17T10:15:57Z</dcterms:modified>
</cp:coreProperties>
</file>