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8" r:id="rId192"/>
    <p:sldId id="447" r:id="rId193"/>
    <p:sldId id="449" r:id="rId194"/>
    <p:sldId id="450" r:id="rId195"/>
    <p:sldId id="451" r:id="rId196"/>
    <p:sldId id="452" r:id="rId197"/>
    <p:sldId id="453" r:id="rId198"/>
    <p:sldId id="454" r:id="rId199"/>
    <p:sldId id="455" r:id="rId200"/>
    <p:sldId id="456" r:id="rId201"/>
    <p:sldId id="457" r:id="rId202"/>
    <p:sldId id="458" r:id="rId203"/>
    <p:sldId id="459" r:id="rId204"/>
    <p:sldId id="460" r:id="rId205"/>
    <p:sldId id="461" r:id="rId206"/>
    <p:sldId id="462" r:id="rId2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239" autoAdjust="0"/>
  </p:normalViewPr>
  <p:slideViewPr>
    <p:cSldViewPr snapToGrid="0" showGuides="1">
      <p:cViewPr varScale="1">
        <p:scale>
          <a:sx n="65" d="100"/>
          <a:sy n="65" d="100"/>
        </p:scale>
        <p:origin x="936" y="72"/>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69171-30FE-4E4C-90BC-39B62F555A0B}"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BDC7F-4F3C-468C-8E06-2CBD3A7035EE}" type="slidenum">
              <a:rPr lang="en-US" smtClean="0"/>
              <a:t>‹#›</a:t>
            </a:fld>
            <a:endParaRPr lang="en-US"/>
          </a:p>
        </p:txBody>
      </p:sp>
    </p:spTree>
    <p:extLst>
      <p:ext uri="{BB962C8B-B14F-4D97-AF65-F5344CB8AC3E}">
        <p14:creationId xmlns:p14="http://schemas.microsoft.com/office/powerpoint/2010/main" val="252343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BDC7F-4F3C-468C-8E06-2CBD3A7035EE}" type="slidenum">
              <a:rPr lang="en-US" smtClean="0"/>
              <a:t>20</a:t>
            </a:fld>
            <a:endParaRPr lang="en-US"/>
          </a:p>
        </p:txBody>
      </p:sp>
    </p:spTree>
    <p:extLst>
      <p:ext uri="{BB962C8B-B14F-4D97-AF65-F5344CB8AC3E}">
        <p14:creationId xmlns:p14="http://schemas.microsoft.com/office/powerpoint/2010/main" val="3475018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886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8840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043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00705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0544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0400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724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7366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133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82607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80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3541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1515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3443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7928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8545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189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65945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6258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6748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4100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92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9952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0862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59364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3105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5611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1113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734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78954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13146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313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396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9447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76498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81775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1709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18264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044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62903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47154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2325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938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71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904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75037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3478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79844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93405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370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56861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3975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5390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921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48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9928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0176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76098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49490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9639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03099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86760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89751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31133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147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31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12220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85235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637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99632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93019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93248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65373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5569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28085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02073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400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2726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75679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07643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9131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28633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65867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50366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58732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32053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722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37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2061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49571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91914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75128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33764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1628435"/>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70389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00286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6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61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45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34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520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780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035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145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88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156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839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37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72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66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21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378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73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030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3158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987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9070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494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8451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74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473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012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780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725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6866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989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835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249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8510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7204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86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429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614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667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109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7357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5653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874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49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9299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539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20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481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1093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387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380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533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3425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923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42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0153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2208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26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636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3150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5011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122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9094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86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5793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577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88205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9989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52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1182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722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4625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0639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480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9540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928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4174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080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7281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235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997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2606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477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19191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4567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7113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39280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227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1031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907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FBDC7F-4F3C-468C-8E06-2CBD3A7035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39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917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77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075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658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553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351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46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10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226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826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38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71727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FD9"/>
        </a:solidFill>
        <a:effectLst/>
      </p:bgPr>
    </p:bg>
    <p:spTree>
      <p:nvGrpSpPr>
        <p:cNvPr id="1" name=""/>
        <p:cNvGrpSpPr/>
        <p:nvPr/>
      </p:nvGrpSpPr>
      <p:grpSpPr>
        <a:xfrm>
          <a:off x="0" y="0"/>
          <a:ext cx="0" cy="0"/>
          <a:chOff x="0" y="0"/>
          <a:chExt cx="0" cy="0"/>
        </a:xfrm>
      </p:grpSpPr>
      <p:grpSp>
        <p:nvGrpSpPr>
          <p:cNvPr id="4" name="Group 4"/>
          <p:cNvGrpSpPr/>
          <p:nvPr/>
        </p:nvGrpSpPr>
        <p:grpSpPr>
          <a:xfrm>
            <a:off x="1997481" y="-687621"/>
            <a:ext cx="8189889" cy="5043813"/>
            <a:chOff x="0" y="0"/>
            <a:chExt cx="2678768" cy="1649742"/>
          </a:xfrm>
        </p:grpSpPr>
        <p:sp>
          <p:nvSpPr>
            <p:cNvPr id="5" name="Freeform 5"/>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lnTo>
                    <a:pt x="2547958" y="1341132"/>
                  </a:lnTo>
                  <a:close/>
                </a:path>
              </a:pathLst>
            </a:custGeom>
            <a:solidFill>
              <a:srgbClr val="E7DFD9"/>
            </a:solidFill>
          </p:spPr>
        </p:sp>
        <p:sp>
          <p:nvSpPr>
            <p:cNvPr id="6" name="Freeform 6"/>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7" name="Freeform 7"/>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ubicBezTo>
                    <a:pt x="2667338" y="1490992"/>
                    <a:pt x="2667338" y="1490992"/>
                    <a:pt x="2667338" y="1490992"/>
                  </a:cubicBezTo>
                  <a:close/>
                </a:path>
              </a:pathLst>
            </a:custGeom>
            <a:solidFill>
              <a:srgbClr val="5E3023"/>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17870" y="3639342"/>
            <a:ext cx="8749113" cy="3318182"/>
          </a:xfrm>
          <a:prstGeom prst="rect">
            <a:avLst/>
          </a:prstGeom>
        </p:spPr>
      </p:pic>
      <p:pic>
        <p:nvPicPr>
          <p:cNvPr id="11" name="Picture 11"/>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2246">
            <a:off x="413711" y="1384515"/>
            <a:ext cx="917971" cy="1190764"/>
          </a:xfrm>
          <a:prstGeom prst="rect">
            <a:avLst/>
          </a:prstGeom>
        </p:spPr>
      </p:pic>
      <p:pic>
        <p:nvPicPr>
          <p:cNvPr id="12" name="Picture 12"/>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5762">
            <a:off x="10910960" y="3996377"/>
            <a:ext cx="808800" cy="1049151"/>
          </a:xfrm>
          <a:prstGeom prst="rect">
            <a:avLst/>
          </a:prstGeom>
        </p:spPr>
      </p:pic>
      <p:sp>
        <p:nvSpPr>
          <p:cNvPr id="3" name="TextBox 2">
            <a:extLst>
              <a:ext uri="{FF2B5EF4-FFF2-40B4-BE49-F238E27FC236}">
                <a16:creationId xmlns:a16="http://schemas.microsoft.com/office/drawing/2014/main" id="{CA7BBC93-0B1B-70D9-D034-3B90E5F44F6D}"/>
              </a:ext>
            </a:extLst>
          </p:cNvPr>
          <p:cNvSpPr txBox="1"/>
          <p:nvPr/>
        </p:nvSpPr>
        <p:spPr>
          <a:xfrm>
            <a:off x="2278094" y="1036987"/>
            <a:ext cx="7623112" cy="1420966"/>
          </a:xfrm>
          <a:prstGeom prst="rect">
            <a:avLst/>
          </a:prstGeom>
          <a:noFill/>
        </p:spPr>
        <p:txBody>
          <a:bodyPr wrap="square">
            <a:spAutoFit/>
          </a:bodyPr>
          <a:lstStyle/>
          <a:p>
            <a:pPr algn="ctr">
              <a:lnSpc>
                <a:spcPct val="130000"/>
              </a:lnSpc>
              <a:spcAft>
                <a:spcPts val="800"/>
              </a:spcAft>
            </a:pP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ÔN TẬP ĐỌC HIỂU THỂ LOẠI THƠ</a:t>
            </a:r>
            <a:endParaRPr lang="en-US" sz="3200" b="1" dirty="0">
              <a:ln w="6600">
                <a:solidFill>
                  <a:schemeClr val="accent2"/>
                </a:solidFill>
                <a:prstDash val="solid"/>
              </a:ln>
              <a:solidFill>
                <a:srgbClr val="FF0000"/>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3200" b="1" dirty="0">
              <a:ln w="6600">
                <a:solidFill>
                  <a:schemeClr val="accent2"/>
                </a:solidFill>
                <a:prstDash val="solid"/>
              </a:ln>
              <a:solidFill>
                <a:srgbClr val="FF0000"/>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4D88E01-9637-FAFD-9EC4-7FFDC0A28245}"/>
              </a:ext>
            </a:extLst>
          </p:cNvPr>
          <p:cNvSpPr txBox="1"/>
          <p:nvPr/>
        </p:nvSpPr>
        <p:spPr>
          <a:xfrm>
            <a:off x="660400" y="1235035"/>
            <a:ext cx="10858500" cy="604909"/>
          </a:xfrm>
          <a:prstGeom prst="rect">
            <a:avLst/>
          </a:prstGeom>
          <a:noFill/>
        </p:spPr>
        <p:txBody>
          <a:bodyPr wrap="square">
            <a:spAutoFit/>
          </a:bodyPr>
          <a:lstStyle/>
          <a:p>
            <a:pPr>
              <a:lnSpc>
                <a:spcPct val="13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7600519-46C5-351A-5D21-857ADCFE15ED}"/>
              </a:ext>
            </a:extLst>
          </p:cNvPr>
          <p:cNvGraphicFramePr>
            <a:graphicFrameLocks noGrp="1"/>
          </p:cNvGraphicFramePr>
          <p:nvPr>
            <p:extLst>
              <p:ext uri="{D42A27DB-BD31-4B8C-83A1-F6EECF244321}">
                <p14:modId xmlns:p14="http://schemas.microsoft.com/office/powerpoint/2010/main" val="2782577417"/>
              </p:ext>
            </p:extLst>
          </p:nvPr>
        </p:nvGraphicFramePr>
        <p:xfrm>
          <a:off x="657225" y="2089633"/>
          <a:ext cx="10858500" cy="3616960"/>
        </p:xfrm>
        <a:graphic>
          <a:graphicData uri="http://schemas.openxmlformats.org/drawingml/2006/table">
            <a:tbl>
              <a:tblPr firstRow="1" firstCol="1" bandRow="1"/>
              <a:tblGrid>
                <a:gridCol w="2302466">
                  <a:extLst>
                    <a:ext uri="{9D8B030D-6E8A-4147-A177-3AD203B41FA5}">
                      <a16:colId xmlns:a16="http://schemas.microsoft.com/office/drawing/2014/main" val="2039399792"/>
                    </a:ext>
                  </a:extLst>
                </a:gridCol>
                <a:gridCol w="8556034">
                  <a:extLst>
                    <a:ext uri="{9D8B030D-6E8A-4147-A177-3AD203B41FA5}">
                      <a16:colId xmlns:a16="http://schemas.microsoft.com/office/drawing/2014/main" val="1356057234"/>
                    </a:ext>
                  </a:extLst>
                </a:gridCol>
              </a:tblGrid>
              <a:tr h="1796549">
                <a:tc>
                  <a:txBody>
                    <a:bodyPr/>
                    <a:lstStyle/>
                    <a:p>
                      <a:pPr algn="just">
                        <a:lnSpc>
                          <a:spcPct val="100000"/>
                        </a:lnSpc>
                        <a:spcAft>
                          <a:spcPts val="80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Mục đích - Nội dung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phóng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Bộc lộ những tình cảm, cảm xúc cá nhân cũng như ý thức cá tính của con người với nhiều biểu hiện đa dạng, độc đáo.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91440">
                        <a:lnSpc>
                          <a:spcPct val="10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058040"/>
                  </a:ext>
                </a:extLst>
              </a:tr>
            </a:tbl>
          </a:graphicData>
        </a:graphic>
      </p:graphicFrame>
    </p:spTree>
    <p:extLst>
      <p:ext uri="{BB962C8B-B14F-4D97-AF65-F5344CB8AC3E}">
        <p14:creationId xmlns:p14="http://schemas.microsoft.com/office/powerpoint/2010/main" val="3291703712"/>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3B593F9-9C82-B69B-E305-7303BC9F5943}"/>
              </a:ext>
            </a:extLst>
          </p:cNvPr>
          <p:cNvGraphicFramePr>
            <a:graphicFrameLocks noGrp="1"/>
          </p:cNvGraphicFramePr>
          <p:nvPr>
            <p:extLst>
              <p:ext uri="{D42A27DB-BD31-4B8C-83A1-F6EECF244321}">
                <p14:modId xmlns:p14="http://schemas.microsoft.com/office/powerpoint/2010/main" val="1890067505"/>
              </p:ext>
            </p:extLst>
          </p:nvPr>
        </p:nvGraphicFramePr>
        <p:xfrm>
          <a:off x="660400" y="1364117"/>
          <a:ext cx="10858500" cy="4422077"/>
        </p:xfrm>
        <a:graphic>
          <a:graphicData uri="http://schemas.openxmlformats.org/drawingml/2006/table">
            <a:tbl>
              <a:tblPr firstRow="1" firstCol="1" bandRow="1"/>
              <a:tblGrid>
                <a:gridCol w="1366403">
                  <a:extLst>
                    <a:ext uri="{9D8B030D-6E8A-4147-A177-3AD203B41FA5}">
                      <a16:colId xmlns:a16="http://schemas.microsoft.com/office/drawing/2014/main" val="3689003938"/>
                    </a:ext>
                  </a:extLst>
                </a:gridCol>
                <a:gridCol w="9492097">
                  <a:extLst>
                    <a:ext uri="{9D8B030D-6E8A-4147-A177-3AD203B41FA5}">
                      <a16:colId xmlns:a16="http://schemas.microsoft.com/office/drawing/2014/main" val="2189251198"/>
                    </a:ext>
                  </a:extLst>
                </a:gridCol>
              </a:tblGrid>
              <a:tr h="1288085">
                <a:tc>
                  <a:txBody>
                    <a:bodyPr/>
                    <a:lstStyle/>
                    <a:p>
                      <a:pPr algn="ctr">
                        <a:lnSpc>
                          <a:spcPct val="130000"/>
                        </a:lnSpc>
                        <a:spcAft>
                          <a:spcPts val="800"/>
                        </a:spcAft>
                      </a:pPr>
                      <a:r>
                        <a:rPr lang="en-US" sz="36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mộc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mạc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đấu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giàu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290387"/>
                  </a:ext>
                </a:extLst>
              </a:tr>
            </a:tbl>
          </a:graphicData>
        </a:graphic>
      </p:graphicFrame>
    </p:spTree>
    <p:extLst>
      <p:ext uri="{BB962C8B-B14F-4D97-AF65-F5344CB8AC3E}">
        <p14:creationId xmlns:p14="http://schemas.microsoft.com/office/powerpoint/2010/main" val="1934843539"/>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A037B93-FC2F-8CCF-A2FE-83340D64AD24}"/>
              </a:ext>
            </a:extLst>
          </p:cNvPr>
          <p:cNvGraphicFramePr>
            <a:graphicFrameLocks noGrp="1"/>
          </p:cNvGraphicFramePr>
          <p:nvPr>
            <p:extLst>
              <p:ext uri="{D42A27DB-BD31-4B8C-83A1-F6EECF244321}">
                <p14:modId xmlns:p14="http://schemas.microsoft.com/office/powerpoint/2010/main" val="1713618465"/>
              </p:ext>
            </p:extLst>
          </p:nvPr>
        </p:nvGraphicFramePr>
        <p:xfrm>
          <a:off x="657225" y="1317308"/>
          <a:ext cx="10858500" cy="4629785"/>
        </p:xfrm>
        <a:graphic>
          <a:graphicData uri="http://schemas.openxmlformats.org/drawingml/2006/table">
            <a:tbl>
              <a:tblPr firstRow="1" firstCol="1" bandRow="1"/>
              <a:tblGrid>
                <a:gridCol w="1366404">
                  <a:extLst>
                    <a:ext uri="{9D8B030D-6E8A-4147-A177-3AD203B41FA5}">
                      <a16:colId xmlns:a16="http://schemas.microsoft.com/office/drawing/2014/main" val="1943717433"/>
                    </a:ext>
                  </a:extLst>
                </a:gridCol>
                <a:gridCol w="9492096">
                  <a:extLst>
                    <a:ext uri="{9D8B030D-6E8A-4147-A177-3AD203B41FA5}">
                      <a16:colId xmlns:a16="http://schemas.microsoft.com/office/drawing/2014/main" val="1151902715"/>
                    </a:ext>
                  </a:extLst>
                </a:gridCol>
              </a:tblGrid>
              <a:tr h="3017838">
                <a:tc>
                  <a:txBody>
                    <a:bodyPr/>
                    <a:lstStyle/>
                    <a:p>
                      <a:pPr algn="ctr">
                        <a:lnSpc>
                          <a:spcPct val="130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27374" marR="27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HS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viết</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đoạn</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theo</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Hình</a:t>
                      </a: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thức</a:t>
                      </a:r>
                      <a:r>
                        <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Đảm</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số</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gạch</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đầu</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dòng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mắc</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lỗi</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chính</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tả</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ngữ</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hành</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sáng</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dung: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Mĩ</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dọc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7374" marR="27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247334"/>
                  </a:ext>
                </a:extLst>
              </a:tr>
            </a:tbl>
          </a:graphicData>
        </a:graphic>
      </p:graphicFrame>
    </p:spTree>
    <p:extLst>
      <p:ext uri="{BB962C8B-B14F-4D97-AF65-F5344CB8AC3E}">
        <p14:creationId xmlns:p14="http://schemas.microsoft.com/office/powerpoint/2010/main" val="4293221769"/>
      </p:ext>
    </p:extLst>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C914115-D872-DEB4-E069-1A502D142DF8}"/>
              </a:ext>
            </a:extLst>
          </p:cNvPr>
          <p:cNvSpPr txBox="1"/>
          <p:nvPr/>
        </p:nvSpPr>
        <p:spPr>
          <a:xfrm>
            <a:off x="660400" y="1130300"/>
            <a:ext cx="10858500" cy="604909"/>
          </a:xfrm>
          <a:prstGeom prst="rect">
            <a:avLst/>
          </a:prstGeom>
          <a:noFill/>
        </p:spPr>
        <p:txBody>
          <a:bodyPr wrap="square">
            <a:spAutoFit/>
          </a:bodyPr>
          <a:lstStyle/>
          <a:p>
            <a:pPr>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09: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94DBF24-DE82-885E-EBAF-FD1B0B4FEA68}"/>
              </a:ext>
            </a:extLst>
          </p:cNvPr>
          <p:cNvSpPr txBox="1"/>
          <p:nvPr/>
        </p:nvSpPr>
        <p:spPr>
          <a:xfrm>
            <a:off x="256190" y="1729722"/>
            <a:ext cx="6093372" cy="3653372"/>
          </a:xfrm>
          <a:prstGeom prst="rect">
            <a:avLst/>
          </a:prstGeom>
          <a:noFill/>
        </p:spPr>
        <p:txBody>
          <a:bodyPr wrap="square">
            <a:spAutoFit/>
          </a:bodyPr>
          <a:lstStyle/>
          <a:p>
            <a:pPr marL="990600" fontAlgn="base">
              <a:lnSpc>
                <a:spcPct val="130000"/>
              </a:lnSpc>
            </a:pPr>
            <a:r>
              <a:rPr lang="en-US" sz="2000" i="1" dirty="0">
                <a:solidFill>
                  <a:srgbClr val="0D0D0D"/>
                </a:solidFill>
                <a:effectLst/>
                <a:latin typeface="Times New Roman" panose="02020603050405020304" pitchFamily="18" charset="0"/>
                <a:ea typeface="Times New Roman" panose="02020603050405020304" pitchFamily="18" charset="0"/>
              </a:rPr>
              <a:t>Ta </a:t>
            </a:r>
            <a:r>
              <a:rPr lang="en-US" sz="2000" i="1" dirty="0" err="1">
                <a:solidFill>
                  <a:srgbClr val="0D0D0D"/>
                </a:solidFill>
                <a:effectLst/>
                <a:latin typeface="Times New Roman" panose="02020603050405020304" pitchFamily="18" charset="0"/>
                <a:ea typeface="Times New Roman" panose="02020603050405020304" pitchFamily="18" charset="0"/>
              </a:rPr>
              <a:t>đã</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đi</a:t>
            </a:r>
            <a:r>
              <a:rPr lang="en-US" sz="2000" i="1" dirty="0">
                <a:solidFill>
                  <a:srgbClr val="0D0D0D"/>
                </a:solidFill>
                <a:effectLst/>
                <a:latin typeface="Times New Roman" panose="02020603050405020304" pitchFamily="18" charset="0"/>
                <a:ea typeface="Times New Roman" panose="02020603050405020304" pitchFamily="18" charset="0"/>
              </a:rPr>
              <a:t> qua </a:t>
            </a:r>
            <a:r>
              <a:rPr lang="en-US" sz="2000" i="1" dirty="0" err="1">
                <a:solidFill>
                  <a:srgbClr val="0D0D0D"/>
                </a:solidFill>
                <a:effectLst/>
                <a:latin typeface="Times New Roman" panose="02020603050405020304" pitchFamily="18" charset="0"/>
                <a:ea typeface="Times New Roman" panose="02020603050405020304" pitchFamily="18" charset="0"/>
              </a:rPr>
              <a:t>những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năm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tháng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không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ngờ</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Vô</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tư</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quá</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để</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bây</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giờ</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xao</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xuyến</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Bèo</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lục</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bình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mênh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mang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màu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mực</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tím</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Nét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chữ</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thiếu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thời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trôi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nhanh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như</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dòng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sông</a:t>
            </a:r>
            <a:r>
              <a:rPr lang="en-US" sz="2000" i="1" dirty="0">
                <a:solidFill>
                  <a:srgbClr val="0D0D0D"/>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990600" fontAlgn="base">
              <a:lnSpc>
                <a:spcPct val="130000"/>
              </a:lnSpc>
            </a:pPr>
            <a:r>
              <a:rPr lang="en-US" sz="2000" i="1" dirty="0">
                <a:solidFill>
                  <a:srgbClr val="0D0D0D"/>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990600" fontAlgn="base">
              <a:lnSpc>
                <a:spcPct val="130000"/>
              </a:lnSpc>
            </a:pPr>
            <a:r>
              <a:rPr lang="en-US" sz="2000" i="1" dirty="0">
                <a:solidFill>
                  <a:srgbClr val="0D0D0D"/>
                </a:solidFill>
                <a:effectLst/>
                <a:latin typeface="Times New Roman" panose="02020603050405020304" pitchFamily="18" charset="0"/>
                <a:ea typeface="Times New Roman" panose="02020603050405020304" pitchFamily="18" charset="0"/>
              </a:rPr>
              <a:t>Ta </a:t>
            </a:r>
            <a:r>
              <a:rPr lang="en-US" sz="2000" i="1" dirty="0" err="1">
                <a:solidFill>
                  <a:srgbClr val="0D0D0D"/>
                </a:solidFill>
                <a:effectLst/>
                <a:latin typeface="Times New Roman" panose="02020603050405020304" pitchFamily="18" charset="0"/>
                <a:ea typeface="Times New Roman" panose="02020603050405020304" pitchFamily="18" charset="0"/>
              </a:rPr>
              <a:t>lớn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lên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bối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rồi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sắc</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hồng</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Phượng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cứ</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nở</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hoài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như</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đếm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tuổi</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Như</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chiều</a:t>
            </a:r>
            <a:r>
              <a:rPr lang="en-US" sz="2000" i="1" dirty="0">
                <a:solidFill>
                  <a:srgbClr val="0D0D0D"/>
                </a:solidFill>
                <a:effectLst/>
                <a:latin typeface="Times New Roman" panose="02020603050405020304" pitchFamily="18" charset="0"/>
                <a:ea typeface="Times New Roman" panose="02020603050405020304" pitchFamily="18" charset="0"/>
              </a:rPr>
              <a:t> nay, </a:t>
            </a:r>
            <a:r>
              <a:rPr lang="en-US" sz="2000" i="1" dirty="0" err="1">
                <a:solidFill>
                  <a:srgbClr val="0D0D0D"/>
                </a:solidFill>
                <a:effectLst/>
                <a:latin typeface="Times New Roman" panose="02020603050405020304" pitchFamily="18" charset="0"/>
                <a:ea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buổi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chiều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dữ</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dội</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a:solidFill>
                  <a:srgbClr val="0D0D0D"/>
                </a:solidFill>
                <a:effectLst/>
                <a:latin typeface="Times New Roman" panose="02020603050405020304" pitchFamily="18" charset="0"/>
                <a:ea typeface="Times New Roman" panose="02020603050405020304" pitchFamily="18" charset="0"/>
              </a:rPr>
              <a:t>Ta </a:t>
            </a:r>
            <a:r>
              <a:rPr lang="en-US" sz="2000" i="1" dirty="0" err="1">
                <a:solidFill>
                  <a:srgbClr val="0D0D0D"/>
                </a:solidFill>
                <a:effectLst/>
                <a:latin typeface="Times New Roman" panose="02020603050405020304" pitchFamily="18" charset="0"/>
                <a:ea typeface="Times New Roman" panose="02020603050405020304" pitchFamily="18" charset="0"/>
              </a:rPr>
              <a:t>nhận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ra</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mình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đang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lớn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khôn</a:t>
            </a:r>
            <a:r>
              <a:rPr lang="en-US" sz="2000" i="1" dirty="0">
                <a:solidFill>
                  <a:srgbClr val="0D0D0D"/>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E8CB864-E72B-2C34-C18D-56A98D3F8219}"/>
              </a:ext>
            </a:extLst>
          </p:cNvPr>
          <p:cNvSpPr txBox="1"/>
          <p:nvPr/>
        </p:nvSpPr>
        <p:spPr>
          <a:xfrm>
            <a:off x="5531097" y="1131302"/>
            <a:ext cx="6093372" cy="4453591"/>
          </a:xfrm>
          <a:prstGeom prst="rect">
            <a:avLst/>
          </a:prstGeom>
          <a:noFill/>
        </p:spPr>
        <p:txBody>
          <a:bodyPr wrap="square">
            <a:spAutoFit/>
          </a:bodyPr>
          <a:lstStyle/>
          <a:p>
            <a:pPr marL="990600" fontAlgn="base">
              <a:lnSpc>
                <a:spcPct val="130000"/>
              </a:lnSpc>
            </a:pPr>
            <a:r>
              <a:rPr lang="en-US" sz="2000" i="1" dirty="0" err="1">
                <a:solidFill>
                  <a:srgbClr val="0D0D0D"/>
                </a:solidFill>
                <a:effectLst/>
                <a:latin typeface="Times New Roman" panose="02020603050405020304" pitchFamily="18" charset="0"/>
                <a:ea typeface="Times New Roman" panose="02020603050405020304" pitchFamily="18" charset="0"/>
              </a:rPr>
              <a:t>Biết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ơn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những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cánh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sẻ</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nâu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đã</a:t>
            </a:r>
            <a:r>
              <a:rPr lang="en-US" sz="2000" i="1" dirty="0">
                <a:solidFill>
                  <a:srgbClr val="0D0D0D"/>
                </a:solidFill>
                <a:effectLst/>
                <a:latin typeface="Times New Roman" panose="02020603050405020304" pitchFamily="18" charset="0"/>
                <a:ea typeface="Times New Roman" panose="02020603050405020304" pitchFamily="18" charset="0"/>
              </a:rPr>
              <a:t> bay </a:t>
            </a:r>
            <a:r>
              <a:rPr lang="en-US" sz="2000" i="1" dirty="0" err="1">
                <a:solidFill>
                  <a:srgbClr val="0D0D0D"/>
                </a:solidFill>
                <a:effectLst/>
                <a:latin typeface="Times New Roman" panose="02020603050405020304" pitchFamily="18" charset="0"/>
                <a:ea typeface="Times New Roman" panose="02020603050405020304" pitchFamily="18" charset="0"/>
              </a:rPr>
              <a:t>đến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cánh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đồng</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Rút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những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cọng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rơm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vàng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về</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kết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tổ</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Đã</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dạy</a:t>
            </a:r>
            <a:r>
              <a:rPr lang="en-US" sz="2000" i="1" dirty="0">
                <a:solidFill>
                  <a:srgbClr val="0D0D0D"/>
                </a:solidFill>
                <a:effectLst/>
                <a:latin typeface="Times New Roman" panose="02020603050405020304" pitchFamily="18" charset="0"/>
                <a:ea typeface="Times New Roman" panose="02020603050405020304" pitchFamily="18" charset="0"/>
              </a:rPr>
              <a:t> ta </a:t>
            </a:r>
            <a:r>
              <a:rPr lang="en-US" sz="2000" i="1" dirty="0" err="1">
                <a:solidFill>
                  <a:srgbClr val="0D0D0D"/>
                </a:solidFill>
                <a:effectLst/>
                <a:latin typeface="Times New Roman" panose="02020603050405020304" pitchFamily="18" charset="0"/>
                <a:ea typeface="Times New Roman" panose="02020603050405020304" pitchFamily="18" charset="0"/>
              </a:rPr>
              <a:t>với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cánh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diều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thơ</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nhỏ</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Biết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kéo</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về</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cả</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sắc</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trời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xanh</a:t>
            </a:r>
            <a:r>
              <a:rPr lang="en-US" sz="2000" i="1" dirty="0">
                <a:solidFill>
                  <a:srgbClr val="0D0D0D"/>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990600" fontAlgn="base">
              <a:lnSpc>
                <a:spcPct val="130000"/>
              </a:lnSpc>
            </a:pPr>
            <a:r>
              <a:rPr lang="en-US" sz="2000" i="1" dirty="0">
                <a:solidFill>
                  <a:srgbClr val="0D0D0D"/>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990600" fontAlgn="base">
              <a:lnSpc>
                <a:spcPct val="130000"/>
              </a:lnSpc>
            </a:pPr>
            <a:r>
              <a:rPr lang="en-US" sz="2000" i="1" dirty="0" err="1">
                <a:solidFill>
                  <a:srgbClr val="0D0D0D"/>
                </a:solidFill>
                <a:effectLst/>
                <a:latin typeface="Times New Roman" panose="02020603050405020304" pitchFamily="18" charset="0"/>
                <a:ea typeface="Times New Roman" panose="02020603050405020304" pitchFamily="18" charset="0"/>
              </a:rPr>
              <a:t>Biết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ơn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mẹ</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vẫn</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tính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cho</a:t>
            </a:r>
            <a:r>
              <a:rPr lang="en-US" sz="2000" i="1" dirty="0">
                <a:solidFill>
                  <a:srgbClr val="0D0D0D"/>
                </a:solidFill>
                <a:effectLst/>
                <a:latin typeface="Times New Roman" panose="02020603050405020304" pitchFamily="18" charset="0"/>
                <a:ea typeface="Times New Roman" panose="02020603050405020304" pitchFamily="18" charset="0"/>
              </a:rPr>
              <a:t> con </a:t>
            </a:r>
            <a:r>
              <a:rPr lang="en-US" sz="2000" i="1" dirty="0" err="1">
                <a:solidFill>
                  <a:srgbClr val="0D0D0D"/>
                </a:solidFill>
                <a:effectLst/>
                <a:latin typeface="Times New Roman" panose="02020603050405020304" pitchFamily="18" charset="0"/>
                <a:ea typeface="Times New Roman" panose="02020603050405020304" pitchFamily="18" charset="0"/>
              </a:rPr>
              <a:t>thêm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một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tuổi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sinh</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thành</a:t>
            </a:r>
            <a:endParaRPr lang="en-US" sz="2000" dirty="0">
              <a:effectLst/>
              <a:latin typeface="Times New Roman" panose="02020603050405020304" pitchFamily="18" charset="0"/>
              <a:ea typeface="Times New Roman" panose="02020603050405020304" pitchFamily="18" charset="0"/>
            </a:endParaRPr>
          </a:p>
          <a:p>
            <a:pPr marL="990600" fontAlgn="base">
              <a:lnSpc>
                <a:spcPct val="130000"/>
              </a:lnSpc>
            </a:pPr>
            <a:r>
              <a:rPr lang="en-US" sz="2000" i="1" dirty="0">
                <a:solidFill>
                  <a:srgbClr val="0D0D0D"/>
                </a:solidFill>
                <a:effectLst/>
                <a:latin typeface="Times New Roman" panose="02020603050405020304" pitchFamily="18" charset="0"/>
                <a:ea typeface="Times New Roman" panose="02020603050405020304" pitchFamily="18" charset="0"/>
              </a:rPr>
              <a:t>“</a:t>
            </a:r>
            <a:r>
              <a:rPr lang="en-US" sz="2000" i="1" dirty="0" err="1">
                <a:solidFill>
                  <a:srgbClr val="0D0D0D"/>
                </a:solidFill>
                <a:effectLst/>
                <a:latin typeface="Times New Roman" panose="02020603050405020304" pitchFamily="18" charset="0"/>
                <a:ea typeface="Times New Roman" panose="02020603050405020304" pitchFamily="18" charset="0"/>
              </a:rPr>
              <a:t>Tuổi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của</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mụ</a:t>
            </a:r>
            <a:r>
              <a:rPr lang="en-US" sz="2000" i="1" dirty="0">
                <a:solidFill>
                  <a:srgbClr val="0D0D0D"/>
                </a:solidFill>
                <a:effectLst/>
                <a:latin typeface="Times New Roman" panose="02020603050405020304" pitchFamily="18" charset="0"/>
                <a:ea typeface="Times New Roman" panose="02020603050405020304" pitchFamily="18" charset="0"/>
              </a:rPr>
              <a:t>” con </a:t>
            </a:r>
            <a:r>
              <a:rPr lang="en-US" sz="2000" i="1" dirty="0" err="1">
                <a:solidFill>
                  <a:srgbClr val="0D0D0D"/>
                </a:solidFill>
                <a:effectLst/>
                <a:latin typeface="Times New Roman" panose="02020603050405020304" pitchFamily="18" charset="0"/>
                <a:ea typeface="Times New Roman" panose="02020603050405020304" pitchFamily="18" charset="0"/>
              </a:rPr>
              <a:t>nằm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trong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bụng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mẹ</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Để</a:t>
            </a:r>
            <a:r>
              <a:rPr lang="en-US" sz="2000" i="1" dirty="0">
                <a:solidFill>
                  <a:srgbClr val="0D0D0D"/>
                </a:solidFill>
                <a:effectLst/>
                <a:latin typeface="Times New Roman" panose="02020603050405020304" pitchFamily="18" charset="0"/>
                <a:ea typeface="Times New Roman" panose="02020603050405020304" pitchFamily="18" charset="0"/>
              </a:rPr>
              <a:t> con </a:t>
            </a:r>
            <a:r>
              <a:rPr lang="en-US" sz="2000" i="1" dirty="0" err="1">
                <a:solidFill>
                  <a:srgbClr val="0D0D0D"/>
                </a:solidFill>
                <a:effectLst/>
                <a:latin typeface="Times New Roman" panose="02020603050405020304" pitchFamily="18" charset="0"/>
                <a:ea typeface="Times New Roman" panose="02020603050405020304" pitchFamily="18" charset="0"/>
              </a:rPr>
              <a:t>quý</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yêu</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tháng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ngày</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tuổi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trẻ</a:t>
            </a:r>
            <a:r>
              <a:rPr lang="en-US" sz="2000" i="1" dirty="0">
                <a:solidFill>
                  <a:srgbClr val="0D0D0D"/>
                </a:solidFill>
                <a:effectLst/>
                <a:latin typeface="Times New Roman" panose="02020603050405020304" pitchFamily="18" charset="0"/>
                <a:ea typeface="Times New Roman" panose="02020603050405020304" pitchFamily="18" charset="0"/>
              </a:rPr>
              <a:t/>
            </a:r>
            <a:br>
              <a:rPr lang="en-US" sz="2000" i="1" dirty="0">
                <a:solidFill>
                  <a:srgbClr val="0D0D0D"/>
                </a:solidFill>
                <a:effectLst/>
                <a:latin typeface="Times New Roman" panose="02020603050405020304" pitchFamily="18" charset="0"/>
                <a:ea typeface="Times New Roman" panose="02020603050405020304" pitchFamily="18" charset="0"/>
              </a:rPr>
            </a:br>
            <a:r>
              <a:rPr lang="en-US" sz="2000" i="1" dirty="0" err="1">
                <a:solidFill>
                  <a:srgbClr val="0D0D0D"/>
                </a:solidFill>
                <a:effectLst/>
                <a:latin typeface="Times New Roman" panose="02020603050405020304" pitchFamily="18" charset="0"/>
                <a:ea typeface="Times New Roman" panose="02020603050405020304" pitchFamily="18" charset="0"/>
              </a:rPr>
              <a:t>Buổi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mở</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mắt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chào</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đời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phút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nhắm</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mắt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ra</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đi</a:t>
            </a:r>
            <a:r>
              <a:rPr lang="en-US" sz="2000" i="1" dirty="0">
                <a:solidFill>
                  <a:srgbClr val="0D0D0D"/>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A4F07FA-F93B-484E-E6FB-55D2CD0B96C8}"/>
              </a:ext>
            </a:extLst>
          </p:cNvPr>
          <p:cNvSpPr txBox="1"/>
          <p:nvPr/>
        </p:nvSpPr>
        <p:spPr>
          <a:xfrm>
            <a:off x="666750" y="5433309"/>
            <a:ext cx="10858500" cy="852606"/>
          </a:xfrm>
          <a:prstGeom prst="rect">
            <a:avLst/>
          </a:prstGeom>
          <a:noFill/>
        </p:spPr>
        <p:txBody>
          <a:bodyPr wrap="square">
            <a:spAutoFit/>
          </a:bodyPr>
          <a:lstStyle/>
          <a:p>
            <a:pPr fontAlgn="base">
              <a:lnSpc>
                <a:spcPct val="130000"/>
              </a:lnSpc>
            </a:pPr>
            <a:r>
              <a:rPr lang="en-US" sz="2000" dirty="0">
                <a:solidFill>
                  <a:srgbClr val="0D0D0D"/>
                </a:solidFill>
                <a:effectLst/>
                <a:latin typeface="Times New Roman" panose="02020603050405020304" pitchFamily="18" charset="0"/>
                <a:ea typeface="Times New Roman" panose="02020603050405020304" pitchFamily="18" charset="0"/>
              </a:rPr>
              <a:t>(</a:t>
            </a:r>
            <a:r>
              <a:rPr lang="en-US" sz="2000" dirty="0" err="1">
                <a:solidFill>
                  <a:srgbClr val="0D0D0D"/>
                </a:solidFill>
                <a:effectLst/>
                <a:latin typeface="Times New Roman" panose="02020603050405020304" pitchFamily="18" charset="0"/>
                <a:ea typeface="Times New Roman" panose="02020603050405020304" pitchFamily="18" charset="0"/>
              </a:rPr>
              <a:t>Nguyễn</a:t>
            </a:r>
            <a:r>
              <a:rPr lang="en-US" sz="2000" dirty="0">
                <a:solidFill>
                  <a:srgbClr val="0D0D0D"/>
                </a:solidFill>
                <a:effectLst/>
                <a:latin typeface="Times New Roman" panose="02020603050405020304" pitchFamily="18" charset="0"/>
                <a:ea typeface="Times New Roman" panose="02020603050405020304" pitchFamily="18" charset="0"/>
              </a:rPr>
              <a:t> Khoa </a:t>
            </a:r>
            <a:r>
              <a:rPr lang="en-US" sz="2000" dirty="0" err="1">
                <a:solidFill>
                  <a:srgbClr val="0D0D0D"/>
                </a:solidFill>
                <a:effectLst/>
                <a:latin typeface="Times New Roman" panose="02020603050405020304" pitchFamily="18" charset="0"/>
                <a:ea typeface="Times New Roman" panose="02020603050405020304" pitchFamily="18" charset="0"/>
              </a:rPr>
              <a:t>Điềm</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Trích</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chương</a:t>
            </a:r>
            <a:r>
              <a:rPr lang="en-US" sz="2000" dirty="0">
                <a:solidFill>
                  <a:srgbClr val="0D0D0D"/>
                </a:solidFill>
                <a:effectLst/>
                <a:latin typeface="Times New Roman" panose="02020603050405020304" pitchFamily="18" charset="0"/>
                <a:ea typeface="Times New Roman" panose="02020603050405020304" pitchFamily="18" charset="0"/>
              </a:rPr>
              <a:t> I </a:t>
            </a:r>
            <a:r>
              <a:rPr lang="en-US" sz="2000" i="1" dirty="0" err="1">
                <a:solidFill>
                  <a:srgbClr val="0D0D0D"/>
                </a:solidFill>
                <a:effectLst/>
                <a:latin typeface="Times New Roman" panose="02020603050405020304" pitchFamily="18" charset="0"/>
                <a:ea typeface="Times New Roman" panose="02020603050405020304" pitchFamily="18" charset="0"/>
              </a:rPr>
              <a:t>Lời</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chào</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trường</a:t>
            </a:r>
            <a:r>
              <a:rPr lang="en-US" sz="2000" dirty="0">
                <a:solidFill>
                  <a:srgbClr val="0D0D0D"/>
                </a:solidFill>
                <a:effectLst/>
                <a:latin typeface="Times New Roman" panose="02020603050405020304" pitchFamily="18" charset="0"/>
                <a:ea typeface="Times New Roman" panose="02020603050405020304" pitchFamily="18" charset="0"/>
              </a:rPr>
              <a:t> ca </a:t>
            </a:r>
            <a:r>
              <a:rPr lang="en-US" sz="2000" i="1" dirty="0" err="1">
                <a:solidFill>
                  <a:srgbClr val="0D0D0D"/>
                </a:solidFill>
                <a:effectLst/>
                <a:latin typeface="Times New Roman" panose="02020603050405020304" pitchFamily="18" charset="0"/>
                <a:ea typeface="Times New Roman" panose="02020603050405020304" pitchFamily="18" charset="0"/>
              </a:rPr>
              <a:t>Mặt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đường</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khát</a:t>
            </a:r>
            <a:r>
              <a:rPr lang="en-US" sz="2000" i="1" dirty="0">
                <a:solidFill>
                  <a:srgbClr val="0D0D0D"/>
                </a:solidFill>
                <a:effectLst/>
                <a:latin typeface="Times New Roman" panose="02020603050405020304" pitchFamily="18" charset="0"/>
                <a:ea typeface="Times New Roman" panose="02020603050405020304" pitchFamily="18" charset="0"/>
              </a:rPr>
              <a:t> </a:t>
            </a:r>
            <a:r>
              <a:rPr lang="en-US" sz="2000" i="1" dirty="0" err="1">
                <a:solidFill>
                  <a:srgbClr val="0D0D0D"/>
                </a:solidFill>
                <a:effectLst/>
                <a:latin typeface="Times New Roman" panose="02020603050405020304" pitchFamily="18" charset="0"/>
                <a:ea typeface="Times New Roman" panose="02020603050405020304" pitchFamily="18" charset="0"/>
              </a:rPr>
              <a:t>vọng</a:t>
            </a:r>
            <a:r>
              <a:rPr lang="en-US" sz="2000" dirty="0">
                <a:solidFill>
                  <a:srgbClr val="0D0D0D"/>
                </a:solidFill>
                <a:effectLst/>
                <a:latin typeface="Times New Roman" panose="02020603050405020304" pitchFamily="18" charset="0"/>
                <a:ea typeface="Times New Roman" panose="02020603050405020304" pitchFamily="18" charset="0"/>
              </a:rPr>
              <a:t>, NXB </a:t>
            </a:r>
            <a:r>
              <a:rPr lang="en-US" sz="2000" dirty="0" err="1">
                <a:solidFill>
                  <a:srgbClr val="0D0D0D"/>
                </a:solidFill>
                <a:effectLst/>
                <a:latin typeface="Times New Roman" panose="02020603050405020304" pitchFamily="18" charset="0"/>
                <a:ea typeface="Times New Roman" panose="02020603050405020304" pitchFamily="18" charset="0"/>
              </a:rPr>
              <a:t>Văn</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nghệ</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giải</a:t>
            </a:r>
            <a:r>
              <a:rPr lang="en-US" sz="2000" dirty="0">
                <a:solidFill>
                  <a:srgbClr val="0D0D0D"/>
                </a:solidFill>
                <a:effectLst/>
                <a:latin typeface="Times New Roman" panose="02020603050405020304" pitchFamily="18" charset="0"/>
                <a:ea typeface="Times New Roman" panose="02020603050405020304" pitchFamily="18" charset="0"/>
              </a:rPr>
              <a:t> </a:t>
            </a:r>
            <a:r>
              <a:rPr lang="en-US" sz="2000" dirty="0" err="1">
                <a:solidFill>
                  <a:srgbClr val="0D0D0D"/>
                </a:solidFill>
                <a:effectLst/>
                <a:latin typeface="Times New Roman" panose="02020603050405020304" pitchFamily="18" charset="0"/>
                <a:ea typeface="Times New Roman" panose="02020603050405020304" pitchFamily="18" charset="0"/>
              </a:rPr>
              <a:t>phóng</a:t>
            </a:r>
            <a:r>
              <a:rPr lang="en-US" sz="2000" dirty="0">
                <a:solidFill>
                  <a:srgbClr val="0D0D0D"/>
                </a:solidFill>
                <a:effectLst/>
                <a:latin typeface="Times New Roman" panose="02020603050405020304" pitchFamily="18" charset="0"/>
                <a:ea typeface="Times New Roman" panose="02020603050405020304" pitchFamily="18" charset="0"/>
              </a:rPr>
              <a:t>, 1974)</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872596"/>
      </p:ext>
    </p:extLst>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AACA90F-5262-D7C4-E968-AB279BA96DEF}"/>
              </a:ext>
            </a:extLst>
          </p:cNvPr>
          <p:cNvSpPr txBox="1"/>
          <p:nvPr/>
        </p:nvSpPr>
        <p:spPr>
          <a:xfrm>
            <a:off x="660400" y="1462375"/>
            <a:ext cx="10858500" cy="4339650"/>
          </a:xfrm>
          <a:prstGeom prst="rect">
            <a:avLst/>
          </a:prstGeom>
          <a:noFill/>
        </p:spPr>
        <p:txBody>
          <a:bodyPr wrap="square">
            <a:spAutoFit/>
          </a:bodyPr>
          <a:lstStyle/>
          <a:p>
            <a:pPr>
              <a:tabLst>
                <a:tab pos="400050" algn="l"/>
              </a:tabLst>
            </a:pPr>
            <a:r>
              <a:rPr lang="en-US" sz="3200" b="1" dirty="0" err="1">
                <a:solidFill>
                  <a:srgbClr val="000000"/>
                </a:solidFill>
                <a:effectLst/>
                <a:latin typeface="Times New Roman" panose="02020603050405020304" pitchFamily="18" charset="0"/>
                <a:ea typeface="Times New Roman" panose="02020603050405020304" pitchFamily="18" charset="0"/>
              </a:rPr>
              <a:t>Lựa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chọn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đúng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hỏi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1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7:</a:t>
            </a:r>
            <a:endParaRPr lang="en-US" sz="3200" dirty="0">
              <a:effectLst/>
              <a:latin typeface="Times New Roman" panose="02020603050405020304" pitchFamily="18" charset="0"/>
              <a:ea typeface="Times New Roman" panose="02020603050405020304" pitchFamily="18" charset="0"/>
            </a:endParaRPr>
          </a:p>
          <a:p>
            <a:pPr>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do</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3200" i="1" dirty="0">
                <a:effectLst/>
                <a:latin typeface="Times New Roman" panose="02020603050405020304" pitchFamily="18" charset="0"/>
                <a:ea typeface="Times New Roman" panose="02020603050405020304" pitchFamily="18" charset="0"/>
                <a:cs typeface="Times New Roman" panose="02020603050405020304" pitchFamily="18" charset="0"/>
              </a:rPr>
              <a:t>Sắc hồng</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trong câu thơ </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 A. Hoa mào gà</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B. Hoa phượng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C. Chim sẻ</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pt-BR" sz="3200" dirty="0">
                <a:effectLst/>
                <a:latin typeface="Times New Roman" panose="02020603050405020304" pitchFamily="18" charset="0"/>
                <a:ea typeface="Times New Roman" panose="02020603050405020304" pitchFamily="18" charset="0"/>
                <a:cs typeface="Times New Roman" panose="02020603050405020304" pitchFamily="18" charset="0"/>
              </a:rPr>
              <a:t>D. Cánh diều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2851644"/>
      </p:ext>
    </p:extLst>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AA4CD8A-8C0B-0AB1-9D39-FCC45AE47D68}"/>
              </a:ext>
            </a:extLst>
          </p:cNvPr>
          <p:cNvSpPr txBox="1"/>
          <p:nvPr/>
        </p:nvSpPr>
        <p:spPr>
          <a:xfrm>
            <a:off x="660400" y="1130300"/>
            <a:ext cx="10858500" cy="604909"/>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A283675-2C50-04FD-0A07-0911CF212FD4}"/>
              </a:ext>
            </a:extLst>
          </p:cNvPr>
          <p:cNvGraphicFramePr>
            <a:graphicFrameLocks noGrp="1"/>
          </p:cNvGraphicFramePr>
          <p:nvPr>
            <p:extLst>
              <p:ext uri="{D42A27DB-BD31-4B8C-83A1-F6EECF244321}">
                <p14:modId xmlns:p14="http://schemas.microsoft.com/office/powerpoint/2010/main" val="540049780"/>
              </p:ext>
            </p:extLst>
          </p:nvPr>
        </p:nvGraphicFramePr>
        <p:xfrm>
          <a:off x="660400" y="1964977"/>
          <a:ext cx="10858500" cy="507619"/>
        </p:xfrm>
        <a:graphic>
          <a:graphicData uri="http://schemas.openxmlformats.org/drawingml/2006/table">
            <a:tbl>
              <a:tblPr firstRow="1" firstCol="1" bandRow="1"/>
              <a:tblGrid>
                <a:gridCol w="2714089">
                  <a:extLst>
                    <a:ext uri="{9D8B030D-6E8A-4147-A177-3AD203B41FA5}">
                      <a16:colId xmlns:a16="http://schemas.microsoft.com/office/drawing/2014/main" val="2501067056"/>
                    </a:ext>
                  </a:extLst>
                </a:gridCol>
                <a:gridCol w="2714089">
                  <a:extLst>
                    <a:ext uri="{9D8B030D-6E8A-4147-A177-3AD203B41FA5}">
                      <a16:colId xmlns:a16="http://schemas.microsoft.com/office/drawing/2014/main" val="2583026813"/>
                    </a:ext>
                  </a:extLst>
                </a:gridCol>
                <a:gridCol w="2715161">
                  <a:extLst>
                    <a:ext uri="{9D8B030D-6E8A-4147-A177-3AD203B41FA5}">
                      <a16:colId xmlns:a16="http://schemas.microsoft.com/office/drawing/2014/main" val="1491169818"/>
                    </a:ext>
                  </a:extLst>
                </a:gridCol>
                <a:gridCol w="2715161">
                  <a:extLst>
                    <a:ext uri="{9D8B030D-6E8A-4147-A177-3AD203B41FA5}">
                      <a16:colId xmlns:a16="http://schemas.microsoft.com/office/drawing/2014/main" val="141290501"/>
                    </a:ext>
                  </a:extLst>
                </a:gridCol>
              </a:tblGrid>
              <a:tr h="200829">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xao xuyến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mênh mang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thiếu thời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rối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3118583933"/>
                  </a:ext>
                </a:extLst>
              </a:tr>
            </a:tbl>
          </a:graphicData>
        </a:graphic>
      </p:graphicFrame>
      <p:sp>
        <p:nvSpPr>
          <p:cNvPr id="9" name="TextBox 8">
            <a:extLst>
              <a:ext uri="{FF2B5EF4-FFF2-40B4-BE49-F238E27FC236}">
                <a16:creationId xmlns:a16="http://schemas.microsoft.com/office/drawing/2014/main" id="{4270C82D-BDAD-11DC-A3CF-0ACB5B53C945}"/>
              </a:ext>
            </a:extLst>
          </p:cNvPr>
          <p:cNvSpPr txBox="1"/>
          <p:nvPr/>
        </p:nvSpPr>
        <p:spPr>
          <a:xfrm>
            <a:off x="660400" y="2702364"/>
            <a:ext cx="10858500" cy="604909"/>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7F87937F-43E7-08CE-AD04-480B570207AC}"/>
              </a:ext>
            </a:extLst>
          </p:cNvPr>
          <p:cNvGraphicFramePr>
            <a:graphicFrameLocks noGrp="1"/>
          </p:cNvGraphicFramePr>
          <p:nvPr>
            <p:extLst>
              <p:ext uri="{D42A27DB-BD31-4B8C-83A1-F6EECF244321}">
                <p14:modId xmlns:p14="http://schemas.microsoft.com/office/powerpoint/2010/main" val="341648578"/>
              </p:ext>
            </p:extLst>
          </p:nvPr>
        </p:nvGraphicFramePr>
        <p:xfrm>
          <a:off x="657225" y="3537040"/>
          <a:ext cx="10858500" cy="2428368"/>
        </p:xfrm>
        <a:graphic>
          <a:graphicData uri="http://schemas.openxmlformats.org/drawingml/2006/table">
            <a:tbl>
              <a:tblPr firstRow="1" firstCol="1" bandRow="1"/>
              <a:tblGrid>
                <a:gridCol w="5429250">
                  <a:extLst>
                    <a:ext uri="{9D8B030D-6E8A-4147-A177-3AD203B41FA5}">
                      <a16:colId xmlns:a16="http://schemas.microsoft.com/office/drawing/2014/main" val="3999238026"/>
                    </a:ext>
                  </a:extLst>
                </a:gridCol>
                <a:gridCol w="5429250">
                  <a:extLst>
                    <a:ext uri="{9D8B030D-6E8A-4147-A177-3AD203B41FA5}">
                      <a16:colId xmlns:a16="http://schemas.microsoft.com/office/drawing/2014/main" val="2914238728"/>
                    </a:ext>
                  </a:extLst>
                </a:gridCol>
              </a:tblGrid>
              <a:tr h="200829">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Đã rút những vọng rơm vàng về kết tổ</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Giúp ta biết quý yêu tháng ngày tuổi trẻ</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954982409"/>
                  </a:ext>
                </a:extLst>
              </a:tr>
              <a:tr h="420329">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Đã dạy ta với cánh diều, kéo về cả sắc trời xanh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1734850803"/>
                  </a:ext>
                </a:extLst>
              </a:tr>
            </a:tbl>
          </a:graphicData>
        </a:graphic>
      </p:graphicFrame>
    </p:spTree>
    <p:extLst>
      <p:ext uri="{BB962C8B-B14F-4D97-AF65-F5344CB8AC3E}">
        <p14:creationId xmlns:p14="http://schemas.microsoft.com/office/powerpoint/2010/main" val="1910585798"/>
      </p:ext>
    </p:extLst>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04E0D9B-3684-C1A3-25B2-B4987809190F}"/>
              </a:ext>
            </a:extLst>
          </p:cNvPr>
          <p:cNvSpPr txBox="1"/>
          <p:nvPr/>
        </p:nvSpPr>
        <p:spPr>
          <a:xfrm>
            <a:off x="660400" y="1130300"/>
            <a:ext cx="10858500" cy="604909"/>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mụ</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90DFC411-00C4-7E33-C659-1C1898CDDD8A}"/>
              </a:ext>
            </a:extLst>
          </p:cNvPr>
          <p:cNvGraphicFramePr>
            <a:graphicFrameLocks noGrp="1"/>
          </p:cNvGraphicFramePr>
          <p:nvPr>
            <p:extLst>
              <p:ext uri="{D42A27DB-BD31-4B8C-83A1-F6EECF244321}">
                <p14:modId xmlns:p14="http://schemas.microsoft.com/office/powerpoint/2010/main" val="171860191"/>
              </p:ext>
            </p:extLst>
          </p:nvPr>
        </p:nvGraphicFramePr>
        <p:xfrm>
          <a:off x="660400" y="1938420"/>
          <a:ext cx="10858500" cy="1015238"/>
        </p:xfrm>
        <a:graphic>
          <a:graphicData uri="http://schemas.openxmlformats.org/drawingml/2006/table">
            <a:tbl>
              <a:tblPr firstRow="1" firstCol="1" bandRow="1"/>
              <a:tblGrid>
                <a:gridCol w="5429250">
                  <a:extLst>
                    <a:ext uri="{9D8B030D-6E8A-4147-A177-3AD203B41FA5}">
                      <a16:colId xmlns:a16="http://schemas.microsoft.com/office/drawing/2014/main" val="1931253814"/>
                    </a:ext>
                  </a:extLst>
                </a:gridCol>
                <a:gridCol w="5429250">
                  <a:extLst>
                    <a:ext uri="{9D8B030D-6E8A-4147-A177-3AD203B41FA5}">
                      <a16:colId xmlns:a16="http://schemas.microsoft.com/office/drawing/2014/main" val="246212388"/>
                    </a:ext>
                  </a:extLst>
                </a:gridCol>
              </a:tblGrid>
              <a:tr h="200829">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Tuổi của mẹ</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Tuổi được tính từ trong bụng mẹ</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20756248"/>
                  </a:ext>
                </a:extLst>
              </a:tr>
              <a:tr h="200829">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Tuổi trưởng thành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4237089774"/>
                  </a:ext>
                </a:extLst>
              </a:tr>
            </a:tbl>
          </a:graphicData>
        </a:graphic>
      </p:graphicFrame>
      <p:sp>
        <p:nvSpPr>
          <p:cNvPr id="9" name="TextBox 8">
            <a:extLst>
              <a:ext uri="{FF2B5EF4-FFF2-40B4-BE49-F238E27FC236}">
                <a16:creationId xmlns:a16="http://schemas.microsoft.com/office/drawing/2014/main" id="{F8AF5237-D705-BCF8-827E-FF5199A8CB86}"/>
              </a:ext>
            </a:extLst>
          </p:cNvPr>
          <p:cNvSpPr txBox="1"/>
          <p:nvPr/>
        </p:nvSpPr>
        <p:spPr>
          <a:xfrm>
            <a:off x="660400" y="3156869"/>
            <a:ext cx="10858500" cy="1308820"/>
          </a:xfrm>
          <a:prstGeom prst="rect">
            <a:avLst/>
          </a:prstGeom>
          <a:noFill/>
        </p:spPr>
        <p:txBody>
          <a:bodyPr wrap="square">
            <a:spAutoFit/>
          </a:bodyPr>
          <a:lstStyle/>
          <a:p>
            <a:pPr fontAlgn="base">
              <a:lnSpc>
                <a:spcPct val="130000"/>
              </a:lnSpc>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6.</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Câu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Nét</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chữ</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thiếu</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thời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trôi</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nhanh</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như</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dòng</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sông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biện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pháp</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nào</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C6007416-C60D-4D02-9115-9422B089A297}"/>
              </a:ext>
            </a:extLst>
          </p:cNvPr>
          <p:cNvGraphicFramePr>
            <a:graphicFrameLocks noGrp="1"/>
          </p:cNvGraphicFramePr>
          <p:nvPr>
            <p:extLst>
              <p:ext uri="{D42A27DB-BD31-4B8C-83A1-F6EECF244321}">
                <p14:modId xmlns:p14="http://schemas.microsoft.com/office/powerpoint/2010/main" val="2078691235"/>
              </p:ext>
            </p:extLst>
          </p:nvPr>
        </p:nvGraphicFramePr>
        <p:xfrm>
          <a:off x="666750" y="4668900"/>
          <a:ext cx="10858500" cy="1160400"/>
        </p:xfrm>
        <a:graphic>
          <a:graphicData uri="http://schemas.openxmlformats.org/drawingml/2006/table">
            <a:tbl>
              <a:tblPr firstRow="1" firstCol="1" bandRow="1"/>
              <a:tblGrid>
                <a:gridCol w="5429250">
                  <a:extLst>
                    <a:ext uri="{9D8B030D-6E8A-4147-A177-3AD203B41FA5}">
                      <a16:colId xmlns:a16="http://schemas.microsoft.com/office/drawing/2014/main" val="3848920990"/>
                    </a:ext>
                  </a:extLst>
                </a:gridCol>
                <a:gridCol w="5429250">
                  <a:extLst>
                    <a:ext uri="{9D8B030D-6E8A-4147-A177-3AD203B41FA5}">
                      <a16:colId xmlns:a16="http://schemas.microsoft.com/office/drawing/2014/main" val="3990690517"/>
                    </a:ext>
                  </a:extLst>
                </a:gridCol>
              </a:tblGrid>
              <a:tr h="200829">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So sánh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Nhân hoá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1475027435"/>
                  </a:ext>
                </a:extLst>
              </a:tr>
              <a:tr h="200829">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Nhân hoá và so sánh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tc>
                  <a:txBody>
                    <a:bodyPr/>
                    <a:lstStyle/>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8447" marR="58447" marT="0" marB="0">
                    <a:lnL>
                      <a:noFill/>
                    </a:lnL>
                    <a:lnR>
                      <a:noFill/>
                    </a:lnR>
                    <a:lnT>
                      <a:noFill/>
                    </a:lnT>
                    <a:lnB>
                      <a:noFill/>
                    </a:lnB>
                  </a:tcPr>
                </a:tc>
                <a:extLst>
                  <a:ext uri="{0D108BD9-81ED-4DB2-BD59-A6C34878D82A}">
                    <a16:rowId xmlns:a16="http://schemas.microsoft.com/office/drawing/2014/main" val="4161832895"/>
                  </a:ext>
                </a:extLst>
              </a:tr>
            </a:tbl>
          </a:graphicData>
        </a:graphic>
      </p:graphicFrame>
    </p:spTree>
    <p:extLst>
      <p:ext uri="{BB962C8B-B14F-4D97-AF65-F5344CB8AC3E}">
        <p14:creationId xmlns:p14="http://schemas.microsoft.com/office/powerpoint/2010/main" val="102721861"/>
      </p:ext>
    </p:extLst>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CA98D9-020C-1C63-5E67-DDBF2B18C326}"/>
              </a:ext>
            </a:extLst>
          </p:cNvPr>
          <p:cNvSpPr txBox="1"/>
          <p:nvPr/>
        </p:nvSpPr>
        <p:spPr>
          <a:xfrm>
            <a:off x="660400" y="1444101"/>
            <a:ext cx="10858500" cy="4376198"/>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đẽ</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2800" dirty="0">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2F3239"/>
                </a:solidFill>
                <a:effectLst/>
                <a:latin typeface="Times New Roman" panose="02020603050405020304" pitchFamily="18" charset="0"/>
                <a:ea typeface="Calibri" panose="020F0502020204030204" pitchFamily="34" charset="0"/>
                <a:cs typeface="Times New Roman" panose="02020603050405020304" pitchFamily="18" charset="0"/>
              </a:rPr>
              <a:t>thiếu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834421"/>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ACA98D9-020C-1C63-5E67-DDBF2B18C326}"/>
              </a:ext>
            </a:extLst>
          </p:cNvPr>
          <p:cNvSpPr txBox="1"/>
          <p:nvPr/>
        </p:nvSpPr>
        <p:spPr>
          <a:xfrm>
            <a:off x="660400" y="1495397"/>
            <a:ext cx="10858500" cy="4273606"/>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8.</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hiệu</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điệp</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cuối</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800" b="0" i="0" u="none" strike="noStrike" kern="1200" cap="none" spc="0" normalizeH="0" baseline="0" noProof="0" dirty="0">
                <a:ln>
                  <a:noFill/>
                </a:ln>
                <a:solidFill>
                  <a:srgbClr val="2F3239"/>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9</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 – 7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7904024"/>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58EB1F8-A17A-2A0B-9604-9F8269FACFD6}"/>
              </a:ext>
            </a:extLst>
          </p:cNvPr>
          <p:cNvGraphicFramePr>
            <a:graphicFrameLocks noGrp="1"/>
          </p:cNvGraphicFramePr>
          <p:nvPr>
            <p:extLst>
              <p:ext uri="{D42A27DB-BD31-4B8C-83A1-F6EECF244321}">
                <p14:modId xmlns:p14="http://schemas.microsoft.com/office/powerpoint/2010/main" val="3693147788"/>
              </p:ext>
            </p:extLst>
          </p:nvPr>
        </p:nvGraphicFramePr>
        <p:xfrm>
          <a:off x="660400" y="1601500"/>
          <a:ext cx="10858500" cy="4061400"/>
        </p:xfrm>
        <a:graphic>
          <a:graphicData uri="http://schemas.openxmlformats.org/drawingml/2006/table">
            <a:tbl>
              <a:tblPr firstRow="1" firstCol="1" bandRow="1"/>
              <a:tblGrid>
                <a:gridCol w="1073379">
                  <a:extLst>
                    <a:ext uri="{9D8B030D-6E8A-4147-A177-3AD203B41FA5}">
                      <a16:colId xmlns:a16="http://schemas.microsoft.com/office/drawing/2014/main" val="3868444101"/>
                    </a:ext>
                  </a:extLst>
                </a:gridCol>
                <a:gridCol w="9785121">
                  <a:extLst>
                    <a:ext uri="{9D8B030D-6E8A-4147-A177-3AD203B41FA5}">
                      <a16:colId xmlns:a16="http://schemas.microsoft.com/office/drawing/2014/main" val="2499159859"/>
                    </a:ext>
                  </a:extLst>
                </a:gridCol>
              </a:tblGrid>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384190"/>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 Thể thơ tự do</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329038"/>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pt-BR" sz="3200">
                          <a:effectLst/>
                          <a:latin typeface="Times New Roman" panose="02020603050405020304" pitchFamily="18" charset="0"/>
                          <a:ea typeface="Times New Roman" panose="02020603050405020304" pitchFamily="18" charset="0"/>
                          <a:cs typeface="Times New Roman" panose="02020603050405020304" pitchFamily="18" charset="0"/>
                        </a:rPr>
                        <a:t>B. Hoa phượng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736443"/>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thiếu thời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407736"/>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Đã dạy ta với cánh diều, kéo về cả sắc trời xanh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97589"/>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So sánh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062060"/>
                  </a:ext>
                </a:extLst>
              </a:tr>
              <a:tr h="208821">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73754"/>
                  </a:ext>
                </a:extLst>
              </a:tr>
            </a:tbl>
          </a:graphicData>
        </a:graphic>
      </p:graphicFrame>
    </p:spTree>
    <p:extLst>
      <p:ext uri="{BB962C8B-B14F-4D97-AF65-F5344CB8AC3E}">
        <p14:creationId xmlns:p14="http://schemas.microsoft.com/office/powerpoint/2010/main" val="2194280407"/>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10C3F6F-07B1-F192-ACB9-C90E6DA6A343}"/>
              </a:ext>
            </a:extLst>
          </p:cNvPr>
          <p:cNvGraphicFramePr>
            <a:graphicFrameLocks noGrp="1"/>
          </p:cNvGraphicFramePr>
          <p:nvPr>
            <p:extLst>
              <p:ext uri="{D42A27DB-BD31-4B8C-83A1-F6EECF244321}">
                <p14:modId xmlns:p14="http://schemas.microsoft.com/office/powerpoint/2010/main" val="941440041"/>
              </p:ext>
            </p:extLst>
          </p:nvPr>
        </p:nvGraphicFramePr>
        <p:xfrm>
          <a:off x="660400" y="1264502"/>
          <a:ext cx="10858500" cy="4648454"/>
        </p:xfrm>
        <a:graphic>
          <a:graphicData uri="http://schemas.openxmlformats.org/drawingml/2006/table">
            <a:tbl>
              <a:tblPr firstRow="1" firstCol="1" bandRow="1"/>
              <a:tblGrid>
                <a:gridCol w="1073379">
                  <a:extLst>
                    <a:ext uri="{9D8B030D-6E8A-4147-A177-3AD203B41FA5}">
                      <a16:colId xmlns:a16="http://schemas.microsoft.com/office/drawing/2014/main" val="2133886082"/>
                    </a:ext>
                  </a:extLst>
                </a:gridCol>
                <a:gridCol w="9785121">
                  <a:extLst>
                    <a:ext uri="{9D8B030D-6E8A-4147-A177-3AD203B41FA5}">
                      <a16:colId xmlns:a16="http://schemas.microsoft.com/office/drawing/2014/main" val="1324336204"/>
                    </a:ext>
                  </a:extLst>
                </a:gridCol>
              </a:tblGrid>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Là những hình ảnh kì vĩ, lớn lao trong những năm tháng ta đã đi qua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801103"/>
                  </a:ext>
                </a:extLst>
              </a:tr>
              <a:tr h="1620092">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233553"/>
                  </a:ext>
                </a:extLst>
              </a:tr>
            </a:tbl>
          </a:graphicData>
        </a:graphic>
      </p:graphicFrame>
    </p:spTree>
    <p:extLst>
      <p:ext uri="{BB962C8B-B14F-4D97-AF65-F5344CB8AC3E}">
        <p14:creationId xmlns:p14="http://schemas.microsoft.com/office/powerpoint/2010/main" val="399147216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CF1E245-9565-FEF7-3C5B-70AB9B3D639D}"/>
              </a:ext>
            </a:extLst>
          </p:cNvPr>
          <p:cNvGraphicFramePr>
            <a:graphicFrameLocks noGrp="1"/>
          </p:cNvGraphicFramePr>
          <p:nvPr>
            <p:extLst>
              <p:ext uri="{D42A27DB-BD31-4B8C-83A1-F6EECF244321}">
                <p14:modId xmlns:p14="http://schemas.microsoft.com/office/powerpoint/2010/main" val="389613651"/>
              </p:ext>
            </p:extLst>
          </p:nvPr>
        </p:nvGraphicFramePr>
        <p:xfrm>
          <a:off x="660400" y="1284414"/>
          <a:ext cx="10858500" cy="4695571"/>
        </p:xfrm>
        <a:graphic>
          <a:graphicData uri="http://schemas.openxmlformats.org/drawingml/2006/table">
            <a:tbl>
              <a:tblPr firstRow="1" firstCol="1" bandRow="1"/>
              <a:tblGrid>
                <a:gridCol w="2302466">
                  <a:extLst>
                    <a:ext uri="{9D8B030D-6E8A-4147-A177-3AD203B41FA5}">
                      <a16:colId xmlns:a16="http://schemas.microsoft.com/office/drawing/2014/main" val="3055519553"/>
                    </a:ext>
                  </a:extLst>
                </a:gridCol>
                <a:gridCol w="8556034">
                  <a:extLst>
                    <a:ext uri="{9D8B030D-6E8A-4147-A177-3AD203B41FA5}">
                      <a16:colId xmlns:a16="http://schemas.microsoft.com/office/drawing/2014/main" val="4182611461"/>
                    </a:ext>
                  </a:extLst>
                </a:gridCol>
              </a:tblGrid>
              <a:tr h="2105901">
                <a:tc>
                  <a:txBody>
                    <a:bodyPr/>
                    <a:lstStyle/>
                    <a:p>
                      <a:pPr algn="just">
                        <a:lnSpc>
                          <a:spcPct val="130000"/>
                        </a:lnSpc>
                        <a:spcAft>
                          <a:spcPts val="800"/>
                        </a:spcAft>
                      </a:pPr>
                      <a:r>
                        <a:rPr lang="pt-BR"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Hình thức</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Bài thơ được tổ chức theo dòng chảy tự nhiên của cảm xúc: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Câu thơ và các phương thức gieo vần, ngắt nhịp, tạo nhạc điệu trở nên linh hoạt, tự do hơn.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Hình ảnh thơ thể hiện rõ nét dấu ấn chủ quan trong cách nhà thơ quan sát, cảm nhận và tưởng tượng về thế giới.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783659"/>
                  </a:ext>
                </a:extLst>
              </a:tr>
            </a:tbl>
          </a:graphicData>
        </a:graphic>
      </p:graphicFrame>
    </p:spTree>
    <p:extLst>
      <p:ext uri="{BB962C8B-B14F-4D97-AF65-F5344CB8AC3E}">
        <p14:creationId xmlns:p14="http://schemas.microsoft.com/office/powerpoint/2010/main" val="1719031357"/>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10214DD-F82C-AE2C-428A-E8885C9C4F1F}"/>
              </a:ext>
            </a:extLst>
          </p:cNvPr>
          <p:cNvGraphicFramePr>
            <a:graphicFrameLocks noGrp="1"/>
          </p:cNvGraphicFramePr>
          <p:nvPr>
            <p:extLst>
              <p:ext uri="{D42A27DB-BD31-4B8C-83A1-F6EECF244321}">
                <p14:modId xmlns:p14="http://schemas.microsoft.com/office/powerpoint/2010/main" val="1635206360"/>
              </p:ext>
            </p:extLst>
          </p:nvPr>
        </p:nvGraphicFramePr>
        <p:xfrm>
          <a:off x="660400" y="1655540"/>
          <a:ext cx="10858500" cy="3953320"/>
        </p:xfrm>
        <a:graphic>
          <a:graphicData uri="http://schemas.openxmlformats.org/drawingml/2006/table">
            <a:tbl>
              <a:tblPr firstRow="1" firstCol="1" bandRow="1"/>
              <a:tblGrid>
                <a:gridCol w="1073379">
                  <a:extLst>
                    <a:ext uri="{9D8B030D-6E8A-4147-A177-3AD203B41FA5}">
                      <a16:colId xmlns:a16="http://schemas.microsoft.com/office/drawing/2014/main" val="108490137"/>
                    </a:ext>
                  </a:extLst>
                </a:gridCol>
                <a:gridCol w="9785121">
                  <a:extLst>
                    <a:ext uri="{9D8B030D-6E8A-4147-A177-3AD203B41FA5}">
                      <a16:colId xmlns:a16="http://schemas.microsoft.com/office/drawing/2014/main" val="589796371"/>
                    </a:ext>
                  </a:extLst>
                </a:gridCol>
              </a:tblGrid>
              <a:tr h="1073590">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xuyến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bồi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nuối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885054"/>
                  </a:ext>
                </a:extLst>
              </a:tr>
            </a:tbl>
          </a:graphicData>
        </a:graphic>
      </p:graphicFrame>
    </p:spTree>
    <p:extLst>
      <p:ext uri="{BB962C8B-B14F-4D97-AF65-F5344CB8AC3E}">
        <p14:creationId xmlns:p14="http://schemas.microsoft.com/office/powerpoint/2010/main" val="1211632945"/>
      </p:ext>
    </p:extLst>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4C8B995-835C-CFE3-DFFD-5F83600826FF}"/>
              </a:ext>
            </a:extLst>
          </p:cNvPr>
          <p:cNvGraphicFramePr>
            <a:graphicFrameLocks noGrp="1"/>
          </p:cNvGraphicFramePr>
          <p:nvPr>
            <p:extLst>
              <p:ext uri="{D42A27DB-BD31-4B8C-83A1-F6EECF244321}">
                <p14:modId xmlns:p14="http://schemas.microsoft.com/office/powerpoint/2010/main" val="176593951"/>
              </p:ext>
            </p:extLst>
          </p:nvPr>
        </p:nvGraphicFramePr>
        <p:xfrm>
          <a:off x="660400" y="1244600"/>
          <a:ext cx="10858500" cy="4775200"/>
        </p:xfrm>
        <a:graphic>
          <a:graphicData uri="http://schemas.openxmlformats.org/drawingml/2006/table">
            <a:tbl>
              <a:tblPr firstRow="1" firstCol="1" bandRow="1"/>
              <a:tblGrid>
                <a:gridCol w="1073379">
                  <a:extLst>
                    <a:ext uri="{9D8B030D-6E8A-4147-A177-3AD203B41FA5}">
                      <a16:colId xmlns:a16="http://schemas.microsoft.com/office/drawing/2014/main" val="523740006"/>
                    </a:ext>
                  </a:extLst>
                </a:gridCol>
                <a:gridCol w="9785121">
                  <a:extLst>
                    <a:ext uri="{9D8B030D-6E8A-4147-A177-3AD203B41FA5}">
                      <a16:colId xmlns:a16="http://schemas.microsoft.com/office/drawing/2014/main" val="1289723032"/>
                    </a:ext>
                  </a:extLst>
                </a:gridCol>
              </a:tblGrid>
              <a:tr h="2803129">
                <a:tc>
                  <a:txBody>
                    <a:bodyPr/>
                    <a:lstStyle/>
                    <a:p>
                      <a:pPr>
                        <a:lnSpc>
                          <a:spcPct val="10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087962"/>
                  </a:ext>
                </a:extLst>
              </a:tr>
            </a:tbl>
          </a:graphicData>
        </a:graphic>
      </p:graphicFrame>
    </p:spTree>
    <p:extLst>
      <p:ext uri="{BB962C8B-B14F-4D97-AF65-F5344CB8AC3E}">
        <p14:creationId xmlns:p14="http://schemas.microsoft.com/office/powerpoint/2010/main" val="436022457"/>
      </p:ext>
    </p:extLst>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3B41F6-9895-7C69-B924-E3C1D4EFFFFA}"/>
              </a:ext>
            </a:extLst>
          </p:cNvPr>
          <p:cNvSpPr txBox="1"/>
          <p:nvPr/>
        </p:nvSpPr>
        <p:spPr>
          <a:xfrm>
            <a:off x="666750" y="970216"/>
            <a:ext cx="10858500" cy="1114472"/>
          </a:xfrm>
          <a:prstGeom prst="rect">
            <a:avLst/>
          </a:prstGeom>
          <a:noFill/>
        </p:spPr>
        <p:txBody>
          <a:bodyPr wrap="square">
            <a:spAutoFit/>
          </a:bodyPr>
          <a:lstStyle/>
          <a:p>
            <a:pPr>
              <a:lnSpc>
                <a:spcPct val="130000"/>
              </a:lnSpc>
              <a:spcAft>
                <a:spcPts val="800"/>
              </a:spcAft>
            </a:pPr>
            <a:r>
              <a:rPr lang="en-US" sz="24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HƠI ẤM Ổ RƠM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AE962D-BD91-5CAF-BA1A-95645B9A7493}"/>
              </a:ext>
            </a:extLst>
          </p:cNvPr>
          <p:cNvSpPr txBox="1"/>
          <p:nvPr/>
        </p:nvSpPr>
        <p:spPr>
          <a:xfrm>
            <a:off x="256189" y="1944748"/>
            <a:ext cx="6093372" cy="4189352"/>
          </a:xfrm>
          <a:prstGeom prst="rect">
            <a:avLst/>
          </a:prstGeom>
          <a:noFill/>
        </p:spPr>
        <p:txBody>
          <a:bodyPr wrap="square">
            <a:spAutoFit/>
          </a:bodyPr>
          <a:lstStyle/>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gõ</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chiêm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phàn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chả</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ôm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lót</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ổ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tằm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ong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đệm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cọng</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xơ</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gày</a:t>
            </a:r>
            <a:r>
              <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cs typeface="Times New Roman" panose="02020603050405020304" pitchFamily="18" charset="0"/>
              </a:rPr>
              <a:t>gò</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F61FC6C-6167-B18C-6801-38D6392AF5D4}"/>
              </a:ext>
            </a:extLst>
          </p:cNvPr>
          <p:cNvSpPr txBox="1"/>
          <p:nvPr/>
        </p:nvSpPr>
        <p:spPr>
          <a:xfrm>
            <a:off x="5017375" y="2292984"/>
            <a:ext cx="6093372" cy="2224840"/>
          </a:xfrm>
          <a:prstGeom prst="rect">
            <a:avLst/>
          </a:prstGeom>
          <a:noFill/>
        </p:spPr>
        <p:txBody>
          <a:bodyPr wrap="square">
            <a:spAutoFit/>
          </a:bodyPr>
          <a:lstStyle/>
          <a:p>
            <a:pPr indent="810260">
              <a:lnSpc>
                <a:spcPct val="130000"/>
              </a:lnSpc>
              <a:spcAft>
                <a:spcPts val="80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thảy</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ta no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indent="810260">
              <a:lnSpc>
                <a:spcPct val="130000"/>
              </a:lnSpc>
              <a:spcAft>
                <a:spcPts val="800"/>
              </a:spcAft>
            </a:pP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Duy</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Cát</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err="1">
                <a:effectLst/>
                <a:latin typeface="Times New Roman" panose="02020603050405020304" pitchFamily="18" charset="0"/>
                <a:ea typeface="Calibri" panose="020F0502020204030204" pitchFamily="34" charset="0"/>
                <a:cs typeface="Times New Roman" panose="02020603050405020304" pitchFamily="18" charset="0"/>
              </a:rPr>
              <a:t>trắng</a:t>
            </a:r>
            <a:r>
              <a:rPr lang="en-US" dirty="0">
                <a:effectLst/>
                <a:latin typeface="Times New Roman" panose="02020603050405020304" pitchFamily="18" charset="0"/>
                <a:ea typeface="Calibri" panose="020F0502020204030204" pitchFamily="34" charset="0"/>
                <a:cs typeface="Times New Roman" panose="02020603050405020304" pitchFamily="18" charset="0"/>
              </a:rPr>
              <a:t>, NXB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Quân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dirty="0">
                <a:effectLst/>
                <a:latin typeface="Times New Roman" panose="02020603050405020304" pitchFamily="18" charset="0"/>
                <a:ea typeface="Calibri" panose="020F0502020204030204" pitchFamily="34" charset="0"/>
                <a:cs typeface="Times New Roman" panose="02020603050405020304" pitchFamily="18" charset="0"/>
              </a:rPr>
              <a:t>, 1973)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477937"/>
      </p:ext>
    </p:extLst>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97400FC-9712-1FA4-D52D-7C41E58C0A98}"/>
              </a:ext>
            </a:extLst>
          </p:cNvPr>
          <p:cNvSpPr txBox="1"/>
          <p:nvPr/>
        </p:nvSpPr>
        <p:spPr>
          <a:xfrm>
            <a:off x="660400" y="1130300"/>
            <a:ext cx="10858500" cy="1267655"/>
          </a:xfrm>
          <a:prstGeom prst="rect">
            <a:avLst/>
          </a:prstGeom>
          <a:noFill/>
        </p:spPr>
        <p:txBody>
          <a:bodyPr wrap="square">
            <a:spAutoFit/>
          </a:bodyPr>
          <a:lstStyle/>
          <a:p>
            <a:pPr>
              <a:lnSpc>
                <a:spcPct val="130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 đáp án đúng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Văn bản trên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A0C57AB-EF34-9986-CE27-6D6AB10F0A6E}"/>
              </a:ext>
            </a:extLst>
          </p:cNvPr>
          <p:cNvGraphicFramePr>
            <a:graphicFrameLocks noGrp="1"/>
          </p:cNvGraphicFramePr>
          <p:nvPr>
            <p:extLst>
              <p:ext uri="{D42A27DB-BD31-4B8C-83A1-F6EECF244321}">
                <p14:modId xmlns:p14="http://schemas.microsoft.com/office/powerpoint/2010/main" val="4178880084"/>
              </p:ext>
            </p:extLst>
          </p:nvPr>
        </p:nvGraphicFramePr>
        <p:xfrm>
          <a:off x="660400" y="2364233"/>
          <a:ext cx="10858500" cy="1015238"/>
        </p:xfrm>
        <a:graphic>
          <a:graphicData uri="http://schemas.openxmlformats.org/drawingml/2006/table">
            <a:tbl>
              <a:tblPr firstRow="1" firstCol="1" bandRow="1"/>
              <a:tblGrid>
                <a:gridCol w="4303449">
                  <a:extLst>
                    <a:ext uri="{9D8B030D-6E8A-4147-A177-3AD203B41FA5}">
                      <a16:colId xmlns:a16="http://schemas.microsoft.com/office/drawing/2014/main" val="1974538480"/>
                    </a:ext>
                  </a:extLst>
                </a:gridCol>
                <a:gridCol w="6555051">
                  <a:extLst>
                    <a:ext uri="{9D8B030D-6E8A-4147-A177-3AD203B41FA5}">
                      <a16:colId xmlns:a16="http://schemas.microsoft.com/office/drawing/2014/main" val="862297296"/>
                    </a:ext>
                  </a:extLst>
                </a:gridCol>
              </a:tblGrid>
              <a:tr h="219412">
                <a:tc>
                  <a:txBody>
                    <a:bodyPr/>
                    <a:lstStyle/>
                    <a:p>
                      <a:pPr algn="just">
                        <a:lnSpc>
                          <a:spcPct val="13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Bảy chữ</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241" marR="59241" marT="0" marB="0">
                    <a:lnL>
                      <a:noFill/>
                    </a:lnL>
                    <a:lnR>
                      <a:noFill/>
                    </a:lnR>
                    <a:lnT>
                      <a:noFill/>
                    </a:lnT>
                    <a:lnB>
                      <a:noFill/>
                    </a:lnB>
                  </a:tcPr>
                </a:tc>
                <a:tc>
                  <a:txBody>
                    <a:bodyPr/>
                    <a:lstStyle/>
                    <a:p>
                      <a:pPr algn="just">
                        <a:lnSpc>
                          <a:spcPct val="1300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Tự do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241" marR="59241" marT="0" marB="0">
                    <a:lnL>
                      <a:noFill/>
                    </a:lnL>
                    <a:lnR>
                      <a:noFill/>
                    </a:lnR>
                    <a:lnT>
                      <a:noFill/>
                    </a:lnT>
                    <a:lnB>
                      <a:noFill/>
                    </a:lnB>
                  </a:tcPr>
                </a:tc>
                <a:extLst>
                  <a:ext uri="{0D108BD9-81ED-4DB2-BD59-A6C34878D82A}">
                    <a16:rowId xmlns:a16="http://schemas.microsoft.com/office/drawing/2014/main" val="2326772967"/>
                  </a:ext>
                </a:extLst>
              </a:tr>
              <a:tr h="203560">
                <a:tc>
                  <a:txBody>
                    <a:bodyPr/>
                    <a:lstStyle/>
                    <a:p>
                      <a:pPr algn="just">
                        <a:lnSpc>
                          <a:spcPct val="130000"/>
                        </a:lnSpc>
                        <a:spcAft>
                          <a:spcPts val="8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B. Tám chữ</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241" marR="59241" marT="0" marB="0">
                    <a:lnL>
                      <a:noFill/>
                    </a:lnL>
                    <a:lnR>
                      <a:noFill/>
                    </a:lnR>
                    <a:lnT>
                      <a:noFill/>
                    </a:lnT>
                    <a:lnB>
                      <a:noFill/>
                    </a:lnB>
                  </a:tcPr>
                </a:tc>
                <a:tc>
                  <a:txBody>
                    <a:bodyPr/>
                    <a:lstStyle/>
                    <a:p>
                      <a:pPr algn="just">
                        <a:lnSpc>
                          <a:spcPct val="130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241" marR="59241" marT="0" marB="0">
                    <a:lnL>
                      <a:noFill/>
                    </a:lnL>
                    <a:lnR>
                      <a:noFill/>
                    </a:lnR>
                    <a:lnT>
                      <a:noFill/>
                    </a:lnT>
                    <a:lnB>
                      <a:noFill/>
                    </a:lnB>
                  </a:tcPr>
                </a:tc>
                <a:extLst>
                  <a:ext uri="{0D108BD9-81ED-4DB2-BD59-A6C34878D82A}">
                    <a16:rowId xmlns:a16="http://schemas.microsoft.com/office/drawing/2014/main" val="686745845"/>
                  </a:ext>
                </a:extLst>
              </a:tr>
            </a:tbl>
          </a:graphicData>
        </a:graphic>
      </p:graphicFrame>
      <p:sp>
        <p:nvSpPr>
          <p:cNvPr id="9" name="TextBox 8">
            <a:extLst>
              <a:ext uri="{FF2B5EF4-FFF2-40B4-BE49-F238E27FC236}">
                <a16:creationId xmlns:a16="http://schemas.microsoft.com/office/drawing/2014/main" id="{C3C53BEB-1339-AE03-9887-D951B0C316FE}"/>
              </a:ext>
            </a:extLst>
          </p:cNvPr>
          <p:cNvSpPr txBox="1"/>
          <p:nvPr/>
        </p:nvSpPr>
        <p:spPr>
          <a:xfrm>
            <a:off x="660400" y="3439837"/>
            <a:ext cx="10858500" cy="2657138"/>
          </a:xfrm>
          <a:prstGeom prst="rect">
            <a:avLst/>
          </a:prstGeom>
          <a:noFill/>
        </p:spPr>
        <p:txBody>
          <a:bodyPr wrap="square">
            <a:spAutoFit/>
          </a:bodyPr>
          <a:lstStyle/>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2</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Nhân vật trữ tình trong bài thơ là ai?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 Nhân vật </a:t>
            </a:r>
            <a:r>
              <a:rPr lang="pt-BR" sz="2800" i="1" dirty="0">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B. Nhân vật người mẹ</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 Tác giả, xuất hiện trực tiếp, xưng tên riêng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D. Chủ thể ẩn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969443"/>
      </p:ext>
    </p:extLst>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A73F71D-DBFB-401D-D602-7D89A96C23A9}"/>
              </a:ext>
            </a:extLst>
          </p:cNvPr>
          <p:cNvSpPr txBox="1"/>
          <p:nvPr/>
        </p:nvSpPr>
        <p:spPr>
          <a:xfrm>
            <a:off x="660400" y="1287968"/>
            <a:ext cx="10858500" cy="4688463"/>
          </a:xfrm>
          <a:prstGeom prst="rect">
            <a:avLst/>
          </a:prstGeom>
          <a:noFill/>
        </p:spPr>
        <p:txBody>
          <a:bodyPr wrap="square">
            <a:spAutoFit/>
          </a:bodyPr>
          <a:lstStyle/>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3</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gõ</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A. Đêm khuya bị lỡ đường</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B. Ngoài trời lạnh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D. Gặp ngôi nhà tranh rộng rãi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gn="just">
              <a:spcAft>
                <a:spcPts val="800"/>
              </a:spcAft>
              <a:buAutoNum type="alphaUcPeriod"/>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hẹp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mê</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chỗ</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ngủ</a:t>
            </a: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514350" indent="-514350" algn="just">
              <a:spcAft>
                <a:spcPts val="800"/>
              </a:spcAft>
              <a:buAutoNum type="alphaU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thảy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 no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0170" indent="-90170" algn="just">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718600"/>
      </p:ext>
    </p:extLst>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2BFCC48-2ABD-A2C6-37A5-E4059D3E6E71}"/>
              </a:ext>
            </a:extLst>
          </p:cNvPr>
          <p:cNvSpPr txBox="1"/>
          <p:nvPr/>
        </p:nvSpPr>
        <p:spPr>
          <a:xfrm>
            <a:off x="660400" y="1493153"/>
            <a:ext cx="10858500" cy="4278094"/>
          </a:xfrm>
          <a:prstGeom prst="rect">
            <a:avLst/>
          </a:prstGeom>
          <a:noFill/>
        </p:spPr>
        <p:txBody>
          <a:bodyPr wrap="square">
            <a:spAutoFit/>
          </a:bodyPr>
          <a:lstStyle/>
          <a:p>
            <a:pP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5.</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tằm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6.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ổ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rơm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tằm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lửa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308020"/>
      </p:ext>
    </p:extLst>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F02007B-9301-7D1E-A498-0E98DB1514D9}"/>
              </a:ext>
            </a:extLst>
          </p:cNvPr>
          <p:cNvSpPr txBox="1"/>
          <p:nvPr/>
        </p:nvSpPr>
        <p:spPr>
          <a:xfrm>
            <a:off x="660400" y="1130300"/>
            <a:ext cx="10858500" cy="4936351"/>
          </a:xfrm>
          <a:prstGeom prst="rect">
            <a:avLst/>
          </a:prstGeom>
          <a:noFill/>
        </p:spPr>
        <p:txBody>
          <a:bodyPr wrap="square">
            <a:spAutoFit/>
          </a:bodyPr>
          <a:lstStyle/>
          <a:p>
            <a:pPr>
              <a:lnSpc>
                <a:spcPct val="13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7.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Đề cập đến ý nghĩa hơi ấm ổ rơm của người mẹ cưu mang người chiến sĩ trong đêm khuya lỡ đường.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Đề cập đến hình bóng người mẹ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C. Đề cập đến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đêm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D. Đề cập đến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087103"/>
      </p:ext>
    </p:extLst>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7E622C5-6FEF-6A4A-7505-37F3E87770E9}"/>
              </a:ext>
            </a:extLst>
          </p:cNvPr>
          <p:cNvSpPr txBox="1"/>
          <p:nvPr/>
        </p:nvSpPr>
        <p:spPr>
          <a:xfrm>
            <a:off x="660400" y="1130300"/>
            <a:ext cx="10858500" cy="4827027"/>
          </a:xfrm>
          <a:prstGeom prst="rect">
            <a:avLst/>
          </a:prstGeom>
          <a:noFill/>
        </p:spPr>
        <p:txBody>
          <a:bodyPr wrap="square">
            <a:spAutoFit/>
          </a:bodyPr>
          <a:lstStyle/>
          <a:p>
            <a:pPr algn="just">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Thực hiện yêu cầu từ câu 8  đến câu 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8</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9</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10.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(5 – 7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4719148"/>
      </p:ext>
    </p:extLst>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6BEBA9F-A47A-2D51-29EA-5D7E4A2BFE65}"/>
              </a:ext>
            </a:extLst>
          </p:cNvPr>
          <p:cNvGraphicFramePr>
            <a:graphicFrameLocks noGrp="1"/>
          </p:cNvGraphicFramePr>
          <p:nvPr>
            <p:extLst>
              <p:ext uri="{D42A27DB-BD31-4B8C-83A1-F6EECF244321}">
                <p14:modId xmlns:p14="http://schemas.microsoft.com/office/powerpoint/2010/main" val="1969584222"/>
              </p:ext>
            </p:extLst>
          </p:nvPr>
        </p:nvGraphicFramePr>
        <p:xfrm>
          <a:off x="657225" y="1324356"/>
          <a:ext cx="10858500" cy="4615688"/>
        </p:xfrm>
        <a:graphic>
          <a:graphicData uri="http://schemas.openxmlformats.org/drawingml/2006/table">
            <a:tbl>
              <a:tblPr firstRow="1" firstCol="1" bandRow="1"/>
              <a:tblGrid>
                <a:gridCol w="1073379">
                  <a:extLst>
                    <a:ext uri="{9D8B030D-6E8A-4147-A177-3AD203B41FA5}">
                      <a16:colId xmlns:a16="http://schemas.microsoft.com/office/drawing/2014/main" val="865923473"/>
                    </a:ext>
                  </a:extLst>
                </a:gridCol>
                <a:gridCol w="9785121">
                  <a:extLst>
                    <a:ext uri="{9D8B030D-6E8A-4147-A177-3AD203B41FA5}">
                      <a16:colId xmlns:a16="http://schemas.microsoft.com/office/drawing/2014/main" val="1466241952"/>
                    </a:ext>
                  </a:extLst>
                </a:gridCol>
              </a:tblGrid>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779271"/>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Tự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188388"/>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 Nhân vật </a:t>
                      </a:r>
                      <a:r>
                        <a:rPr lang="pt-BR" sz="2800" i="1">
                          <a:effectLst/>
                          <a:latin typeface="Times New Roman" panose="02020603050405020304" pitchFamily="18" charset="0"/>
                          <a:ea typeface="Times New Roman" panose="02020603050405020304" pitchFamily="18" charset="0"/>
                          <a:cs typeface="Times New Roman" panose="02020603050405020304" pitchFamily="18" charset="0"/>
                        </a:rPr>
                        <a:t>tôi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518066"/>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pt-BR" sz="2800">
                          <a:effectLst/>
                          <a:latin typeface="Times New Roman" panose="02020603050405020304" pitchFamily="18" charset="0"/>
                          <a:ea typeface="Calibri" panose="020F0502020204030204" pitchFamily="34" charset="0"/>
                          <a:cs typeface="Times New Roman" panose="02020603050405020304" pitchFamily="18" charset="0"/>
                        </a:rPr>
                        <a:t>D. Gặp ngôi nhà tranh rộng rãi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924866"/>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Nhà mẹ hẹp nhưng còn mê chỗ ngủ</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350990"/>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D. Nhân hoá và So sánh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541857"/>
                  </a:ext>
                </a:extLst>
              </a:tr>
              <a:tr h="208821">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 Tôi thao thức trong hương mật ong của ruộng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174103"/>
                  </a:ext>
                </a:extLst>
              </a:tr>
              <a:tr h="437055">
                <a:tc>
                  <a:txBody>
                    <a:bodyPr/>
                    <a:lstStyle/>
                    <a:p>
                      <a:pPr algn="ctr">
                        <a:lnSpc>
                          <a:spcPct val="130000"/>
                        </a:lnSpc>
                        <a:spcAft>
                          <a:spcPts val="800"/>
                        </a:spcAft>
                      </a:pPr>
                      <a:r>
                        <a:rPr lang="en-SG" sz="28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Đề cập đến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cưu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64106"/>
                  </a:ext>
                </a:extLst>
              </a:tr>
            </a:tbl>
          </a:graphicData>
        </a:graphic>
      </p:graphicFrame>
    </p:spTree>
    <p:extLst>
      <p:ext uri="{BB962C8B-B14F-4D97-AF65-F5344CB8AC3E}">
        <p14:creationId xmlns:p14="http://schemas.microsoft.com/office/powerpoint/2010/main" val="270156730"/>
      </p:ext>
    </p:extLst>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0201C9A-B6A1-CDBB-CC94-0D3F8F2E2FCB}"/>
              </a:ext>
            </a:extLst>
          </p:cNvPr>
          <p:cNvGraphicFramePr>
            <a:graphicFrameLocks noGrp="1"/>
          </p:cNvGraphicFramePr>
          <p:nvPr>
            <p:extLst>
              <p:ext uri="{D42A27DB-BD31-4B8C-83A1-F6EECF244321}">
                <p14:modId xmlns:p14="http://schemas.microsoft.com/office/powerpoint/2010/main" val="418739218"/>
              </p:ext>
            </p:extLst>
          </p:nvPr>
        </p:nvGraphicFramePr>
        <p:xfrm>
          <a:off x="660400" y="1567180"/>
          <a:ext cx="10858500" cy="4130040"/>
        </p:xfrm>
        <a:graphic>
          <a:graphicData uri="http://schemas.openxmlformats.org/drawingml/2006/table">
            <a:tbl>
              <a:tblPr firstRow="1" firstCol="1" bandRow="1"/>
              <a:tblGrid>
                <a:gridCol w="1073379">
                  <a:extLst>
                    <a:ext uri="{9D8B030D-6E8A-4147-A177-3AD203B41FA5}">
                      <a16:colId xmlns:a16="http://schemas.microsoft.com/office/drawing/2014/main" val="1392468376"/>
                    </a:ext>
                  </a:extLst>
                </a:gridCol>
                <a:gridCol w="9785121">
                  <a:extLst>
                    <a:ext uri="{9D8B030D-6E8A-4147-A177-3AD203B41FA5}">
                      <a16:colId xmlns:a16="http://schemas.microsoft.com/office/drawing/2014/main" val="3140405954"/>
                    </a:ext>
                  </a:extLst>
                </a:gridCol>
              </a:tblGrid>
              <a:tr h="1553523">
                <a:tc>
                  <a:txBody>
                    <a:bodyPr/>
                    <a:lstStyle/>
                    <a:p>
                      <a:pPr algn="ctr">
                        <a:lnSpc>
                          <a:spcPct val="10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1000"/>
                        </a:spcAft>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khứu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ổ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rơm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45823"/>
                  </a:ext>
                </a:extLst>
              </a:tr>
            </a:tbl>
          </a:graphicData>
        </a:graphic>
      </p:graphicFrame>
    </p:spTree>
    <p:extLst>
      <p:ext uri="{BB962C8B-B14F-4D97-AF65-F5344CB8AC3E}">
        <p14:creationId xmlns:p14="http://schemas.microsoft.com/office/powerpoint/2010/main" val="1725940155"/>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10E9684-FF6E-A22D-7308-15AC90EF1946}"/>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a:lnSpc>
                <a:spcPct val="130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D83DA8E-B1D1-3CA4-F5FF-9AD17B28A711}"/>
              </a:ext>
            </a:extLst>
          </p:cNvPr>
          <p:cNvSpPr txBox="1"/>
          <p:nvPr/>
        </p:nvSpPr>
        <p:spPr>
          <a:xfrm>
            <a:off x="660400" y="1331121"/>
            <a:ext cx="10858500" cy="4376198"/>
          </a:xfrm>
          <a:prstGeom prst="rect">
            <a:avLst/>
          </a:prstGeom>
          <a:noFill/>
        </p:spPr>
        <p:txBody>
          <a:bodyPr wrap="square">
            <a:spAutoFit/>
          </a:bodyPr>
          <a:lstStyle/>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ngẫm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749663"/>
      </p:ext>
    </p:extLst>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2BD8022-4469-7025-5CD3-CC9F80C0E0BE}"/>
              </a:ext>
            </a:extLst>
          </p:cNvPr>
          <p:cNvGraphicFramePr>
            <a:graphicFrameLocks noGrp="1"/>
          </p:cNvGraphicFramePr>
          <p:nvPr>
            <p:extLst>
              <p:ext uri="{D42A27DB-BD31-4B8C-83A1-F6EECF244321}">
                <p14:modId xmlns:p14="http://schemas.microsoft.com/office/powerpoint/2010/main" val="1308930955"/>
              </p:ext>
            </p:extLst>
          </p:nvPr>
        </p:nvGraphicFramePr>
        <p:xfrm>
          <a:off x="660400" y="1755839"/>
          <a:ext cx="10858500" cy="3752723"/>
        </p:xfrm>
        <a:graphic>
          <a:graphicData uri="http://schemas.openxmlformats.org/drawingml/2006/table">
            <a:tbl>
              <a:tblPr firstRow="1" firstCol="1" bandRow="1"/>
              <a:tblGrid>
                <a:gridCol w="1073379">
                  <a:extLst>
                    <a:ext uri="{9D8B030D-6E8A-4147-A177-3AD203B41FA5}">
                      <a16:colId xmlns:a16="http://schemas.microsoft.com/office/drawing/2014/main" val="2126648845"/>
                    </a:ext>
                  </a:extLst>
                </a:gridCol>
                <a:gridCol w="9785121">
                  <a:extLst>
                    <a:ext uri="{9D8B030D-6E8A-4147-A177-3AD203B41FA5}">
                      <a16:colId xmlns:a16="http://schemas.microsoft.com/office/drawing/2014/main" val="658342552"/>
                    </a:ext>
                  </a:extLst>
                </a:gridCol>
              </a:tblGrid>
              <a:tr h="1122714">
                <a:tc>
                  <a:txBody>
                    <a:bodyPr/>
                    <a:lstStyle/>
                    <a:p>
                      <a:pPr algn="ctr">
                        <a:lnSpc>
                          <a:spcPct val="130000"/>
                        </a:lnSpc>
                        <a:spcAft>
                          <a:spcPts val="800"/>
                        </a:spcAft>
                      </a:pPr>
                      <a:r>
                        <a:rPr lang="en-SG" sz="3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tuy</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nghèo</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rất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giàu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thương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Gặp</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sĩ</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lạ</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đêm</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khuya</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lỡ</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đường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xin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ở qua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đêm</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sẵn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sàng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cưu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nồng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hậu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đón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tiếp</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tất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thương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ân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chu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đáo</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Nhà</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hẹp</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còn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mê</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chỗ</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ngủ</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sẵn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lòng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xếp</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nơi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ngủ</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388541"/>
                  </a:ext>
                </a:extLst>
              </a:tr>
            </a:tbl>
          </a:graphicData>
        </a:graphic>
      </p:graphicFrame>
    </p:spTree>
    <p:extLst>
      <p:ext uri="{BB962C8B-B14F-4D97-AF65-F5344CB8AC3E}">
        <p14:creationId xmlns:p14="http://schemas.microsoft.com/office/powerpoint/2010/main" val="81467690"/>
      </p:ext>
    </p:extLst>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DCF7414-CA6A-5875-0E66-992B31C357D5}"/>
              </a:ext>
            </a:extLst>
          </p:cNvPr>
          <p:cNvGraphicFramePr>
            <a:graphicFrameLocks noGrp="1"/>
          </p:cNvGraphicFramePr>
          <p:nvPr>
            <p:extLst>
              <p:ext uri="{D42A27DB-BD31-4B8C-83A1-F6EECF244321}">
                <p14:modId xmlns:p14="http://schemas.microsoft.com/office/powerpoint/2010/main" val="194961697"/>
              </p:ext>
            </p:extLst>
          </p:nvPr>
        </p:nvGraphicFramePr>
        <p:xfrm>
          <a:off x="660400" y="1336040"/>
          <a:ext cx="10858500" cy="4592320"/>
        </p:xfrm>
        <a:graphic>
          <a:graphicData uri="http://schemas.openxmlformats.org/drawingml/2006/table">
            <a:tbl>
              <a:tblPr firstRow="1" firstCol="1" bandRow="1"/>
              <a:tblGrid>
                <a:gridCol w="1073379">
                  <a:extLst>
                    <a:ext uri="{9D8B030D-6E8A-4147-A177-3AD203B41FA5}">
                      <a16:colId xmlns:a16="http://schemas.microsoft.com/office/drawing/2014/main" val="1801939316"/>
                    </a:ext>
                  </a:extLst>
                </a:gridCol>
                <a:gridCol w="9785121">
                  <a:extLst>
                    <a:ext uri="{9D8B030D-6E8A-4147-A177-3AD203B41FA5}">
                      <a16:colId xmlns:a16="http://schemas.microsoft.com/office/drawing/2014/main" val="1781039760"/>
                    </a:ext>
                  </a:extLst>
                </a:gridCol>
              </a:tblGrid>
              <a:tr h="2899464">
                <a:tc>
                  <a:txBody>
                    <a:bodyPr/>
                    <a:lstStyle/>
                    <a:p>
                      <a:pPr>
                        <a:lnSpc>
                          <a:spcPct val="100000"/>
                        </a:lnSpc>
                        <a:spcAft>
                          <a:spcPts val="800"/>
                        </a:spcAft>
                      </a:pPr>
                      <a:r>
                        <a:rPr lang="en-SG" sz="2400" b="1">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0772" marR="607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414938"/>
                  </a:ext>
                </a:extLst>
              </a:tr>
            </a:tbl>
          </a:graphicData>
        </a:graphic>
      </p:graphicFrame>
    </p:spTree>
    <p:extLst>
      <p:ext uri="{BB962C8B-B14F-4D97-AF65-F5344CB8AC3E}">
        <p14:creationId xmlns:p14="http://schemas.microsoft.com/office/powerpoint/2010/main" val="2933547153"/>
      </p:ext>
    </p:extLst>
  </p:cSld>
  <p:clrMapOvr>
    <a:masterClrMapping/>
  </p:clrMapOvr>
  <p:transition spd="slow">
    <p:randomBar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8101252-082E-5E20-5D10-943C7BFCC97E}"/>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11: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 LÈN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47F4007-FEA6-0845-B1A5-7EA2E5C561ED}"/>
              </a:ext>
            </a:extLst>
          </p:cNvPr>
          <p:cNvSpPr txBox="1"/>
          <p:nvPr/>
        </p:nvSpPr>
        <p:spPr>
          <a:xfrm>
            <a:off x="461962" y="2152060"/>
            <a:ext cx="6093372" cy="5142305"/>
          </a:xfrm>
          <a:prstGeom prst="rect">
            <a:avLst/>
          </a:prstGeom>
          <a:noFill/>
        </p:spPr>
        <p:txBody>
          <a:bodyPr wrap="square">
            <a:spAutoFit/>
          </a:bodyPr>
          <a:lstStyle/>
          <a:p>
            <a:pPr>
              <a:lnSpc>
                <a:spcPct val="200000"/>
              </a:lnSpc>
            </a:pPr>
            <a:r>
              <a:rPr lang="en-US" sz="2800" i="1" dirty="0" err="1">
                <a:solidFill>
                  <a:srgbClr val="000000"/>
                </a:solidFill>
                <a:effectLst/>
                <a:latin typeface="Times New Roman" panose="02020603050405020304" pitchFamily="18" charset="0"/>
                <a:ea typeface="Times New Roman" panose="02020603050405020304" pitchFamily="18" charset="0"/>
              </a:rPr>
              <a:t>Thuở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cống</a:t>
            </a:r>
            <a:r>
              <a:rPr lang="en-US" sz="2800" i="1" dirty="0">
                <a:solidFill>
                  <a:srgbClr val="000000"/>
                </a:solidFill>
                <a:effectLst/>
                <a:latin typeface="Times New Roman" panose="02020603050405020304" pitchFamily="18" charset="0"/>
                <a:ea typeface="Times New Roman" panose="02020603050405020304" pitchFamily="18" charset="0"/>
              </a:rPr>
              <a:t> Na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níu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Lâm</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sẻ</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vành</a:t>
            </a:r>
            <a:r>
              <a:rPr lang="en-US" sz="2800" i="1" dirty="0">
                <a:solidFill>
                  <a:srgbClr val="000000"/>
                </a:solidFill>
                <a:effectLst/>
                <a:latin typeface="Times New Roman" panose="02020603050405020304" pitchFamily="18" charset="0"/>
                <a:ea typeface="Times New Roman" panose="02020603050405020304" pitchFamily="18" charset="0"/>
              </a:rPr>
              <a:t> tai </a:t>
            </a:r>
            <a:r>
              <a:rPr lang="en-US" sz="2800" i="1" dirty="0" err="1">
                <a:solidFill>
                  <a:srgbClr val="000000"/>
                </a:solidFill>
                <a:effectLst/>
                <a:latin typeface="Times New Roman" panose="02020603050405020304" pitchFamily="18" charset="0"/>
                <a:ea typeface="Times New Roman" panose="02020603050405020304" pitchFamily="18" charset="0"/>
              </a:rPr>
              <a:t>tượng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Phật</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trộm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Trần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endParaRPr lang="en-US" sz="2800" dirty="0"/>
          </a:p>
        </p:txBody>
      </p:sp>
      <p:sp>
        <p:nvSpPr>
          <p:cNvPr id="10" name="TextBox 9">
            <a:extLst>
              <a:ext uri="{FF2B5EF4-FFF2-40B4-BE49-F238E27FC236}">
                <a16:creationId xmlns:a16="http://schemas.microsoft.com/office/drawing/2014/main" id="{4C349222-1DAD-27F8-063F-912097B2AE7F}"/>
              </a:ext>
            </a:extLst>
          </p:cNvPr>
          <p:cNvSpPr txBox="1"/>
          <p:nvPr/>
        </p:nvSpPr>
        <p:spPr>
          <a:xfrm>
            <a:off x="5655715" y="2572126"/>
            <a:ext cx="6093372" cy="3257174"/>
          </a:xfrm>
          <a:prstGeom prst="rect">
            <a:avLst/>
          </a:prstGeom>
          <a:noFill/>
        </p:spPr>
        <p:txBody>
          <a:bodyPr wrap="square">
            <a:spAutoFit/>
          </a:bodyPr>
          <a:lstStyle/>
          <a:p>
            <a:pPr>
              <a:lnSpc>
                <a:spcPct val="150000"/>
              </a:lnSpc>
            </a:pPr>
            <a:r>
              <a:rPr lang="en-US" sz="2800" i="1" dirty="0" err="1">
                <a:solidFill>
                  <a:srgbClr val="000000"/>
                </a:solidFill>
                <a:effectLst/>
                <a:latin typeface="Times New Roman" panose="02020603050405020304" pitchFamily="18" charset="0"/>
                <a:ea typeface="Times New Roman" panose="02020603050405020304" pitchFamily="18" charset="0"/>
              </a:rPr>
              <a:t>Thuở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Thị</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lễ</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Sòng</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quyện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lắm</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điệu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endParaRPr lang="en-US" sz="2800" dirty="0"/>
          </a:p>
        </p:txBody>
      </p:sp>
    </p:spTree>
    <p:extLst>
      <p:ext uri="{BB962C8B-B14F-4D97-AF65-F5344CB8AC3E}">
        <p14:creationId xmlns:p14="http://schemas.microsoft.com/office/powerpoint/2010/main" val="3254320361"/>
      </p:ext>
    </p:extLst>
  </p:cSld>
  <p:clrMapOvr>
    <a:masterClrMapping/>
  </p:clrMapOvr>
  <p:transition spd="slow">
    <p:randomBar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5612EE6-1B8B-4175-A243-6AB51434C5E2}"/>
              </a:ext>
            </a:extLst>
          </p:cNvPr>
          <p:cNvSpPr txBox="1"/>
          <p:nvPr/>
        </p:nvSpPr>
        <p:spPr>
          <a:xfrm>
            <a:off x="660400" y="1051298"/>
            <a:ext cx="5193753" cy="2677656"/>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mò</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tép</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Quan</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chè</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Ba </a:t>
            </a:r>
            <a:r>
              <a:rPr lang="en-US" sz="2800" i="1" dirty="0" err="1">
                <a:solidFill>
                  <a:srgbClr val="000000"/>
                </a:solidFill>
                <a:effectLst/>
                <a:latin typeface="Times New Roman" panose="02020603050405020304" pitchFamily="18" charset="0"/>
                <a:ea typeface="Times New Roman" panose="02020603050405020304" pitchFamily="18" charset="0"/>
              </a:rPr>
              <a:t>Trại</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Quán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Giao </a:t>
            </a:r>
            <a:r>
              <a:rPr lang="en-US" sz="2800" i="1" dirty="0" err="1">
                <a:solidFill>
                  <a:srgbClr val="000000"/>
                </a:solidFill>
                <a:effectLst/>
                <a:latin typeface="Times New Roman" panose="02020603050405020304" pitchFamily="18" charset="0"/>
                <a:ea typeface="Times New Roman" panose="02020603050405020304" pitchFamily="18" charset="0"/>
              </a:rPr>
              <a:t>thập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endParaRPr lang="en-US" sz="2800" dirty="0"/>
          </a:p>
        </p:txBody>
      </p:sp>
      <p:sp>
        <p:nvSpPr>
          <p:cNvPr id="9" name="TextBox 8">
            <a:extLst>
              <a:ext uri="{FF2B5EF4-FFF2-40B4-BE49-F238E27FC236}">
                <a16:creationId xmlns:a16="http://schemas.microsoft.com/office/drawing/2014/main" id="{7438ACBC-1A77-1640-E428-5A27EE4F5DB6}"/>
              </a:ext>
            </a:extLst>
          </p:cNvPr>
          <p:cNvSpPr txBox="1"/>
          <p:nvPr/>
        </p:nvSpPr>
        <p:spPr>
          <a:xfrm>
            <a:off x="5636666" y="1453469"/>
            <a:ext cx="6093372" cy="1815882"/>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suốt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hai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cái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t>
            </a:r>
            <a:r>
              <a:rPr lang="en-US" sz="2800" i="1" dirty="0">
                <a:solidFill>
                  <a:srgbClr val="000000"/>
                </a:solidFill>
                <a:effectLst/>
                <a:latin typeface="Times New Roman" panose="02020603050405020304" pitchFamily="18" charset="0"/>
                <a:ea typeface="Times New Roman" panose="02020603050405020304" pitchFamily="18" charset="0"/>
              </a:rPr>
              <a:t> dong </a:t>
            </a:r>
            <a:r>
              <a:rPr lang="en-US" sz="2800" i="1" dirty="0" err="1">
                <a:solidFill>
                  <a:srgbClr val="000000"/>
                </a:solidFill>
                <a:effectLst/>
                <a:latin typeface="Times New Roman" panose="02020603050405020304" pitchFamily="18" charset="0"/>
                <a:ea typeface="Times New Roman" panose="02020603050405020304" pitchFamily="18" charset="0"/>
              </a:rPr>
              <a:t>riềng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sượng</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nghe</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huệ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trầm</a:t>
            </a:r>
            <a:endParaRPr lang="en-US" sz="2800" dirty="0"/>
          </a:p>
        </p:txBody>
      </p:sp>
      <p:sp>
        <p:nvSpPr>
          <p:cNvPr id="12" name="TextBox 11">
            <a:extLst>
              <a:ext uri="{FF2B5EF4-FFF2-40B4-BE49-F238E27FC236}">
                <a16:creationId xmlns:a16="http://schemas.microsoft.com/office/drawing/2014/main" id="{41773F09-BE14-6735-4ED8-9D58F56061BE}"/>
              </a:ext>
            </a:extLst>
          </p:cNvPr>
          <p:cNvSpPr txBox="1"/>
          <p:nvPr/>
        </p:nvSpPr>
        <p:spPr>
          <a:xfrm>
            <a:off x="564931" y="3582974"/>
            <a:ext cx="6093372" cy="2246769"/>
          </a:xfrm>
          <a:prstGeom prst="rect">
            <a:avLst/>
          </a:prstGeom>
          <a:noFill/>
        </p:spPr>
        <p:txBody>
          <a:bodyPr wrap="square">
            <a:spAutoFit/>
          </a:bodyPr>
          <a:lstStyle/>
          <a:p>
            <a:r>
              <a:rPr lang="en-US" sz="2800" i="1" dirty="0">
                <a:solidFill>
                  <a:srgbClr val="000000"/>
                </a:solidFill>
                <a:effectLst/>
                <a:latin typeface="Times New Roman" panose="02020603050405020304" pitchFamily="18" charset="0"/>
                <a:ea typeface="Times New Roman" panose="02020603050405020304" pitchFamily="18" charset="0"/>
              </a:rPr>
              <a:t>Bom </a:t>
            </a:r>
            <a:r>
              <a:rPr lang="en-US" sz="2800" i="1" dirty="0" err="1">
                <a:solidFill>
                  <a:srgbClr val="000000"/>
                </a:solidFill>
                <a:effectLst/>
                <a:latin typeface="Times New Roman" panose="02020603050405020304" pitchFamily="18" charset="0"/>
                <a:ea typeface="Times New Roman" panose="02020603050405020304" pitchFamily="18" charset="0"/>
              </a:rPr>
              <a:t>Mỹ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bay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đền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Sòng</a:t>
            </a:r>
            <a:r>
              <a:rPr lang="en-US" sz="2800" i="1" dirty="0">
                <a:solidFill>
                  <a:srgbClr val="000000"/>
                </a:solidFill>
                <a:effectLst/>
                <a:latin typeface="Times New Roman" panose="02020603050405020304" pitchFamily="18" charset="0"/>
                <a:ea typeface="Times New Roman" panose="02020603050405020304" pitchFamily="18" charset="0"/>
              </a:rPr>
              <a:t> bay, bay </a:t>
            </a:r>
            <a:r>
              <a:rPr lang="en-US" sz="2800" i="1" dirty="0" err="1">
                <a:solidFill>
                  <a:srgbClr val="000000"/>
                </a:solidFill>
                <a:effectLst/>
                <a:latin typeface="Times New Roman" panose="02020603050405020304" pitchFamily="18" charset="0"/>
                <a:ea typeface="Times New Roman" panose="02020603050405020304" pitchFamily="18" charset="0"/>
              </a:rPr>
              <a:t>tuốt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chiền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thánh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Phật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trứng</a:t>
            </a:r>
            <a:r>
              <a:rPr lang="en-US" sz="2800" i="1" dirty="0">
                <a:solidFill>
                  <a:srgbClr val="000000"/>
                </a:solidFill>
                <a:effectLst/>
                <a:latin typeface="Times New Roman" panose="02020603050405020304" pitchFamily="18" charset="0"/>
                <a:ea typeface="Times New Roman" panose="02020603050405020304" pitchFamily="18" charset="0"/>
              </a:rPr>
              <a:t> ở ga </a:t>
            </a:r>
            <a:r>
              <a:rPr lang="en-US" sz="2800" i="1" dirty="0" err="1">
                <a:solidFill>
                  <a:srgbClr val="000000"/>
                </a:solidFill>
                <a:effectLst/>
                <a:latin typeface="Times New Roman" panose="02020603050405020304" pitchFamily="18" charset="0"/>
                <a:ea typeface="Times New Roman" panose="02020603050405020304" pitchFamily="18" charset="0"/>
              </a:rPr>
              <a:t>Lèn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endParaRPr lang="en-US" sz="2800" dirty="0"/>
          </a:p>
        </p:txBody>
      </p:sp>
      <p:sp>
        <p:nvSpPr>
          <p:cNvPr id="14" name="TextBox 13">
            <a:extLst>
              <a:ext uri="{FF2B5EF4-FFF2-40B4-BE49-F238E27FC236}">
                <a16:creationId xmlns:a16="http://schemas.microsoft.com/office/drawing/2014/main" id="{FACEFA1A-6801-636F-2661-58C1F35F3B74}"/>
              </a:ext>
            </a:extLst>
          </p:cNvPr>
          <p:cNvSpPr txBox="1"/>
          <p:nvPr/>
        </p:nvSpPr>
        <p:spPr>
          <a:xfrm>
            <a:off x="6096000" y="3798417"/>
            <a:ext cx="6093372" cy="1815882"/>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ngoại</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dòng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bồi</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muộn</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thôi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6" name="TextBox 15">
            <a:extLst>
              <a:ext uri="{FF2B5EF4-FFF2-40B4-BE49-F238E27FC236}">
                <a16:creationId xmlns:a16="http://schemas.microsoft.com/office/drawing/2014/main" id="{80EF5999-9AA2-5D70-FBCF-D94A8129E5A7}"/>
              </a:ext>
            </a:extLst>
          </p:cNvPr>
          <p:cNvSpPr txBox="1"/>
          <p:nvPr/>
        </p:nvSpPr>
        <p:spPr>
          <a:xfrm>
            <a:off x="660400" y="5540023"/>
            <a:ext cx="10858500"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- 11/1984)</a:t>
            </a:r>
            <a:endParaRPr lang="en-US" sz="2800" dirty="0"/>
          </a:p>
        </p:txBody>
      </p:sp>
    </p:spTree>
    <p:extLst>
      <p:ext uri="{BB962C8B-B14F-4D97-AF65-F5344CB8AC3E}">
        <p14:creationId xmlns:p14="http://schemas.microsoft.com/office/powerpoint/2010/main" val="2757841571"/>
      </p:ext>
    </p:extLst>
  </p:cSld>
  <p:clrMapOvr>
    <a:masterClrMapping/>
  </p:clrMapOvr>
  <p:transition spd="slow">
    <p:randomBar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312145-F769-2036-2BA4-CF429FD87E9E}"/>
              </a:ext>
            </a:extLst>
          </p:cNvPr>
          <p:cNvSpPr txBox="1"/>
          <p:nvPr/>
        </p:nvSpPr>
        <p:spPr>
          <a:xfrm>
            <a:off x="660400" y="1339265"/>
            <a:ext cx="10858500" cy="4585871"/>
          </a:xfrm>
          <a:prstGeom prst="rect">
            <a:avLst/>
          </a:prstGeom>
          <a:noFill/>
        </p:spPr>
        <p:txBody>
          <a:bodyPr wrap="square">
            <a:spAutoFit/>
          </a:bodyPr>
          <a:lstStyle/>
          <a:p>
            <a:pPr>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mò</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tép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a:t>
            </a:r>
            <a:b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So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150461"/>
      </p:ext>
    </p:extLst>
  </p:cSld>
  <p:clrMapOvr>
    <a:masterClrMapping/>
  </p:clrMapOvr>
  <p:transition spd="slow">
    <p:randomBar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737B650-35B4-8092-AF4F-763B1B4BDDF5}"/>
              </a:ext>
            </a:extLst>
          </p:cNvPr>
          <p:cNvSpPr txBox="1"/>
          <p:nvPr/>
        </p:nvSpPr>
        <p:spPr>
          <a:xfrm>
            <a:off x="660400" y="1431277"/>
            <a:ext cx="10858500" cy="4401846"/>
          </a:xfrm>
          <a:prstGeom prst="rect">
            <a:avLst/>
          </a:prstGeom>
          <a:noFill/>
        </p:spPr>
        <p:txBody>
          <a:bodyPr wrap="square">
            <a:spAutoFit/>
          </a:bodyPr>
          <a:lstStyle/>
          <a:p>
            <a:pPr>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Mò</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tép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chè</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Sòng</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ga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Lèn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941825"/>
      </p:ext>
    </p:extLst>
  </p:cSld>
  <p:clrMapOvr>
    <a:masterClrMapping/>
  </p:clrMapOvr>
  <p:transition spd="slow">
    <p:randomBar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9DAF28E-36CD-A6B0-102B-804C6DB137A4}"/>
              </a:ext>
            </a:extLst>
          </p:cNvPr>
          <p:cNvSpPr txBox="1"/>
          <p:nvPr/>
        </p:nvSpPr>
        <p:spPr>
          <a:xfrm>
            <a:off x="660400" y="1474654"/>
            <a:ext cx="10858500" cy="4315092"/>
          </a:xfrm>
          <a:prstGeom prst="rect">
            <a:avLst/>
          </a:prstGeom>
          <a:noFill/>
        </p:spPr>
        <p:txBody>
          <a:bodyPr wrap="square">
            <a:spAutoFit/>
          </a:bodyPr>
          <a:lstStyle/>
          <a:p>
            <a:pPr marL="457200" algn="just">
              <a:lnSpc>
                <a:spcPct val="130000"/>
              </a:lnSpc>
              <a:spcAft>
                <a:spcPts val="10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ngậm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ngùi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muộn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6116842"/>
      </p:ext>
    </p:extLst>
  </p:cSld>
  <p:clrMapOvr>
    <a:masterClrMapping/>
  </p:clrMapOvr>
  <p:transition spd="slow">
    <p:randomBar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AF841B-E645-648B-12D8-32B1A1881DCE}"/>
              </a:ext>
            </a:extLst>
          </p:cNvPr>
          <p:cNvSpPr txBox="1"/>
          <p:nvPr/>
        </p:nvSpPr>
        <p:spPr>
          <a:xfrm>
            <a:off x="660400" y="1411079"/>
            <a:ext cx="10858500" cy="4442242"/>
          </a:xfrm>
          <a:prstGeom prst="rect">
            <a:avLst/>
          </a:prstGeom>
          <a:noFill/>
        </p:spPr>
        <p:txBody>
          <a:bodyPr wrap="square">
            <a:spAutoFit/>
          </a:bodyPr>
          <a:lstStyle/>
          <a:p>
            <a:pPr algn="just">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lèn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30480" algn="just">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hỉnh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30480" algn="just">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30480" algn="just">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30480" algn="just">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554125"/>
      </p:ext>
    </p:extLst>
  </p:cSld>
  <p:clrMapOvr>
    <a:masterClrMapping/>
  </p:clrMapOvr>
  <p:transition spd="slow">
    <p:randomBar dir="vert"/>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0CE23A1-7880-E08E-E5B6-C059D6FA45BC}"/>
              </a:ext>
            </a:extLst>
          </p:cNvPr>
          <p:cNvSpPr txBox="1"/>
          <p:nvPr/>
        </p:nvSpPr>
        <p:spPr>
          <a:xfrm>
            <a:off x="660400" y="1144313"/>
            <a:ext cx="10858500" cy="5149871"/>
          </a:xfrm>
          <a:prstGeom prst="rect">
            <a:avLst/>
          </a:prstGeom>
          <a:noFill/>
        </p:spPr>
        <p:txBody>
          <a:bodyPr wrap="square">
            <a:spAutoFit/>
          </a:bodyPr>
          <a:lstStyle/>
          <a:p>
            <a:pPr>
              <a:lnSpc>
                <a:spcPct val="130000"/>
              </a:lnSpc>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7.</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rPr>
              <a:t> dung </a:t>
            </a:r>
            <a:r>
              <a:rPr lang="en-US" sz="3200" dirty="0" err="1">
                <a:solidFill>
                  <a:srgbClr val="0D0D0D"/>
                </a:solidFill>
                <a:effectLst/>
                <a:latin typeface="Times New Roman" panose="02020603050405020304" pitchFamily="18" charset="0"/>
                <a:ea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Đò</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Lèn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là</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rPr>
              <a:t>Gợi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nhắc</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ta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ý </a:t>
            </a:r>
            <a:r>
              <a:rPr lang="en-US" sz="3200" dirty="0" err="1">
                <a:solidFill>
                  <a:srgbClr val="0D0D0D"/>
                </a:solidFill>
                <a:effectLst/>
                <a:latin typeface="Times New Roman" panose="02020603050405020304" pitchFamily="18" charset="0"/>
                <a:ea typeface="Times New Roman" panose="02020603050405020304" pitchFamily="18" charset="0"/>
              </a:rPr>
              <a:t>thức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trân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trọng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cội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nguồn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trị</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bền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vững</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ảnh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cực</a:t>
            </a:r>
            <a:r>
              <a:rPr lang="en-US" sz="3200" dirty="0">
                <a:solidFill>
                  <a:srgbClr val="0D0D0D"/>
                </a:solidFill>
                <a:effectLst/>
                <a:latin typeface="Times New Roman" panose="02020603050405020304" pitchFamily="18" charset="0"/>
                <a:ea typeface="Times New Roman" panose="02020603050405020304" pitchFamily="18" charset="0"/>
              </a:rPr>
              <a:t>, lam </a:t>
            </a:r>
            <a:r>
              <a:rPr lang="en-US" sz="3200" dirty="0" err="1">
                <a:solidFill>
                  <a:srgbClr val="0D0D0D"/>
                </a:solidFill>
                <a:effectLst/>
                <a:latin typeface="Times New Roman" panose="02020603050405020304" pitchFamily="18" charset="0"/>
                <a:ea typeface="Times New Roman" panose="02020603050405020304" pitchFamily="18" charset="0"/>
              </a:rPr>
              <a:t>lũ</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cùng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niềm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ân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hận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xót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cháu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đối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khuất</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rPr>
              <a:t>Hồi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ức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tuổi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Nguyễn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Duy</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rPr>
              <a:t>Nỗi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cực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tần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tảo</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năm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đói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kém</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7203915"/>
      </p:ext>
    </p:extLst>
  </p:cSld>
  <p:clrMapOvr>
    <a:masterClrMapping/>
  </p:clrMapOvr>
  <p:transition spd="slow">
    <p:randomBar dir="vert"/>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C47110-8FA7-DD07-4CF7-62F45E9A9B3E}"/>
              </a:ext>
            </a:extLst>
          </p:cNvPr>
          <p:cNvSpPr txBox="1"/>
          <p:nvPr/>
        </p:nvSpPr>
        <p:spPr>
          <a:xfrm>
            <a:off x="660400" y="1127921"/>
            <a:ext cx="10858500" cy="4936351"/>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Anh/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muộn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0708297"/>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a:lnSpc>
                <a:spcPct val="130000"/>
              </a:lnSpc>
              <a:spcAft>
                <a:spcPts val="800"/>
              </a:spcAft>
            </a:pP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III.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95A66E-8089-AA47-5AA3-42595738A310}"/>
              </a:ext>
            </a:extLst>
          </p:cNvPr>
          <p:cNvSpPr txBox="1"/>
          <p:nvPr/>
        </p:nvSpPr>
        <p:spPr>
          <a:xfrm>
            <a:off x="673100" y="970216"/>
            <a:ext cx="10858500" cy="678199"/>
          </a:xfrm>
          <a:prstGeom prst="rect">
            <a:avLst/>
          </a:prstGeom>
          <a:noFill/>
        </p:spPr>
        <p:txBody>
          <a:bodyPr wrap="square">
            <a:spAutoFit/>
          </a:bodyPr>
          <a:lstStyle/>
          <a:p>
            <a:pPr>
              <a:lnSpc>
                <a:spcPct val="130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6,0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06B4ED3-4F0B-20B6-7312-33BC3EA1E303}"/>
              </a:ext>
            </a:extLst>
          </p:cNvPr>
          <p:cNvGraphicFramePr>
            <a:graphicFrameLocks noGrp="1"/>
          </p:cNvGraphicFramePr>
          <p:nvPr>
            <p:extLst>
              <p:ext uri="{D42A27DB-BD31-4B8C-83A1-F6EECF244321}">
                <p14:modId xmlns:p14="http://schemas.microsoft.com/office/powerpoint/2010/main" val="3473531085"/>
              </p:ext>
            </p:extLst>
          </p:nvPr>
        </p:nvGraphicFramePr>
        <p:xfrm>
          <a:off x="657225" y="1542280"/>
          <a:ext cx="10858499" cy="4569625"/>
        </p:xfrm>
        <a:graphic>
          <a:graphicData uri="http://schemas.openxmlformats.org/drawingml/2006/table">
            <a:tbl>
              <a:tblPr firstRow="1" firstCol="1" bandRow="1"/>
              <a:tblGrid>
                <a:gridCol w="1322250">
                  <a:extLst>
                    <a:ext uri="{9D8B030D-6E8A-4147-A177-3AD203B41FA5}">
                      <a16:colId xmlns:a16="http://schemas.microsoft.com/office/drawing/2014/main" val="2964571733"/>
                    </a:ext>
                  </a:extLst>
                </a:gridCol>
                <a:gridCol w="1643443">
                  <a:extLst>
                    <a:ext uri="{9D8B030D-6E8A-4147-A177-3AD203B41FA5}">
                      <a16:colId xmlns:a16="http://schemas.microsoft.com/office/drawing/2014/main" val="626384696"/>
                    </a:ext>
                  </a:extLst>
                </a:gridCol>
                <a:gridCol w="3945333">
                  <a:extLst>
                    <a:ext uri="{9D8B030D-6E8A-4147-A177-3AD203B41FA5}">
                      <a16:colId xmlns:a16="http://schemas.microsoft.com/office/drawing/2014/main" val="3649921416"/>
                    </a:ext>
                  </a:extLst>
                </a:gridCol>
                <a:gridCol w="987135">
                  <a:extLst>
                    <a:ext uri="{9D8B030D-6E8A-4147-A177-3AD203B41FA5}">
                      <a16:colId xmlns:a16="http://schemas.microsoft.com/office/drawing/2014/main" val="328957015"/>
                    </a:ext>
                  </a:extLst>
                </a:gridCol>
                <a:gridCol w="987135">
                  <a:extLst>
                    <a:ext uri="{9D8B030D-6E8A-4147-A177-3AD203B41FA5}">
                      <a16:colId xmlns:a16="http://schemas.microsoft.com/office/drawing/2014/main" val="3188359639"/>
                    </a:ext>
                  </a:extLst>
                </a:gridCol>
                <a:gridCol w="987135">
                  <a:extLst>
                    <a:ext uri="{9D8B030D-6E8A-4147-A177-3AD203B41FA5}">
                      <a16:colId xmlns:a16="http://schemas.microsoft.com/office/drawing/2014/main" val="4133758117"/>
                    </a:ext>
                  </a:extLst>
                </a:gridCol>
                <a:gridCol w="986068">
                  <a:extLst>
                    <a:ext uri="{9D8B030D-6E8A-4147-A177-3AD203B41FA5}">
                      <a16:colId xmlns:a16="http://schemas.microsoft.com/office/drawing/2014/main" val="1282672668"/>
                    </a:ext>
                  </a:extLst>
                </a:gridCol>
              </a:tblGrid>
              <a:tr h="817998">
                <a:tc rowSpan="2">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Chương/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 dung/Đơn vị kiến thức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Mức độ đánh giá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 câu hỏi theo mức độ nhận thức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5732262"/>
                  </a:ext>
                </a:extLst>
              </a:tr>
              <a:tr h="13363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30000"/>
                        </a:lnSpc>
                        <a:spcAft>
                          <a:spcPts val="800"/>
                        </a:spcAft>
                      </a:pP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 biết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 hiểu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vi-VN"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Vận dụng cao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892349"/>
                  </a:ext>
                </a:extLst>
              </a:tr>
              <a:tr h="2171229">
                <a:tc>
                  <a:txBody>
                    <a:bodyPr/>
                    <a:lstStyle/>
                    <a:p>
                      <a:pPr>
                        <a:lnSpc>
                          <a:spcPct val="130000"/>
                        </a:lnSpc>
                        <a:spcAft>
                          <a:spcPts val="800"/>
                        </a:spcAft>
                      </a:pPr>
                      <a:r>
                        <a:rPr lang="en-US" sz="24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4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5TN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4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2TL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504109"/>
                  </a:ext>
                </a:extLst>
              </a:tr>
            </a:tbl>
          </a:graphicData>
        </a:graphic>
      </p:graphicFrame>
    </p:spTree>
    <p:extLst>
      <p:ext uri="{BB962C8B-B14F-4D97-AF65-F5344CB8AC3E}">
        <p14:creationId xmlns:p14="http://schemas.microsoft.com/office/powerpoint/2010/main" val="2859214030"/>
      </p:ext>
    </p:extLst>
  </p:cSld>
  <p:clrMapOvr>
    <a:masterClrMapping/>
  </p:clrMapOvr>
  <p:transition spd="slow">
    <p:randomBar dir="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60E7A2A-0004-59F6-7442-E9A08ECCAE55}"/>
              </a:ext>
            </a:extLst>
          </p:cNvPr>
          <p:cNvGraphicFramePr>
            <a:graphicFrameLocks noGrp="1"/>
          </p:cNvGraphicFramePr>
          <p:nvPr>
            <p:extLst>
              <p:ext uri="{D42A27DB-BD31-4B8C-83A1-F6EECF244321}">
                <p14:modId xmlns:p14="http://schemas.microsoft.com/office/powerpoint/2010/main" val="272790605"/>
              </p:ext>
            </p:extLst>
          </p:nvPr>
        </p:nvGraphicFramePr>
        <p:xfrm>
          <a:off x="660400" y="1284508"/>
          <a:ext cx="10858500" cy="4695384"/>
        </p:xfrm>
        <a:graphic>
          <a:graphicData uri="http://schemas.openxmlformats.org/drawingml/2006/table">
            <a:tbl>
              <a:tblPr firstRow="1" firstCol="1" bandRow="1"/>
              <a:tblGrid>
                <a:gridCol w="1057973">
                  <a:extLst>
                    <a:ext uri="{9D8B030D-6E8A-4147-A177-3AD203B41FA5}">
                      <a16:colId xmlns:a16="http://schemas.microsoft.com/office/drawing/2014/main" val="2648639918"/>
                    </a:ext>
                  </a:extLst>
                </a:gridCol>
                <a:gridCol w="9800527">
                  <a:extLst>
                    <a:ext uri="{9D8B030D-6E8A-4147-A177-3AD203B41FA5}">
                      <a16:colId xmlns:a16="http://schemas.microsoft.com/office/drawing/2014/main" val="2082321127"/>
                    </a:ext>
                  </a:extLst>
                </a:gridCol>
              </a:tblGrid>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002123"/>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D.Thể thơ tự do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636719"/>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Liệt kê</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81993"/>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 đất đi đêm xem lễ đền Sòng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968966"/>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Khổ 6</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7592615"/>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Vô tư, hồn nhiên, trong sáng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760446"/>
                  </a:ext>
                </a:extLst>
              </a:tr>
              <a:tr h="430433">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núi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518894"/>
                  </a:ext>
                </a:extLst>
              </a:tr>
            </a:tbl>
          </a:graphicData>
        </a:graphic>
      </p:graphicFrame>
    </p:spTree>
    <p:extLst>
      <p:ext uri="{BB962C8B-B14F-4D97-AF65-F5344CB8AC3E}">
        <p14:creationId xmlns:p14="http://schemas.microsoft.com/office/powerpoint/2010/main" val="319570612"/>
      </p:ext>
    </p:extLst>
  </p:cSld>
  <p:clrMapOvr>
    <a:masterClrMapping/>
  </p:clrMapOvr>
  <p:transition spd="slow">
    <p:randomBar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F23A5C7-14D2-CEB6-A8C3-A5F0122259A5}"/>
              </a:ext>
            </a:extLst>
          </p:cNvPr>
          <p:cNvGraphicFramePr>
            <a:graphicFrameLocks noGrp="1"/>
          </p:cNvGraphicFramePr>
          <p:nvPr>
            <p:extLst>
              <p:ext uri="{D42A27DB-BD31-4B8C-83A1-F6EECF244321}">
                <p14:modId xmlns:p14="http://schemas.microsoft.com/office/powerpoint/2010/main" val="1333982466"/>
              </p:ext>
            </p:extLst>
          </p:nvPr>
        </p:nvGraphicFramePr>
        <p:xfrm>
          <a:off x="660400" y="1551559"/>
          <a:ext cx="10858500" cy="4161283"/>
        </p:xfrm>
        <a:graphic>
          <a:graphicData uri="http://schemas.openxmlformats.org/drawingml/2006/table">
            <a:tbl>
              <a:tblPr firstRow="1" firstCol="1" bandRow="1"/>
              <a:tblGrid>
                <a:gridCol w="1057973">
                  <a:extLst>
                    <a:ext uri="{9D8B030D-6E8A-4147-A177-3AD203B41FA5}">
                      <a16:colId xmlns:a16="http://schemas.microsoft.com/office/drawing/2014/main" val="1097398737"/>
                    </a:ext>
                  </a:extLst>
                </a:gridCol>
                <a:gridCol w="9800527">
                  <a:extLst>
                    <a:ext uri="{9D8B030D-6E8A-4147-A177-3AD203B41FA5}">
                      <a16:colId xmlns:a16="http://schemas.microsoft.com/office/drawing/2014/main" val="881451791"/>
                    </a:ext>
                  </a:extLst>
                </a:gridCol>
              </a:tblGrid>
              <a:tr h="431375">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6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 Hình ảnh người bà cơ cực, lam lũ cùng niềm ân hận, xót xa của người cháu đối với người bà đã khuất.</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668905"/>
                  </a:ext>
                </a:extLst>
              </a:tr>
              <a:tr h="430433">
                <a:tc>
                  <a:txBody>
                    <a:bodyPr/>
                    <a:lstStyle/>
                    <a:p>
                      <a:pPr algn="ctr">
                        <a:lnSpc>
                          <a:spcPct val="13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già</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nua</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lam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lũ</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nuôi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nấng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9173371"/>
                  </a:ext>
                </a:extLst>
              </a:tr>
            </a:tbl>
          </a:graphicData>
        </a:graphic>
      </p:graphicFrame>
    </p:spTree>
    <p:extLst>
      <p:ext uri="{BB962C8B-B14F-4D97-AF65-F5344CB8AC3E}">
        <p14:creationId xmlns:p14="http://schemas.microsoft.com/office/powerpoint/2010/main" val="1376362387"/>
      </p:ext>
    </p:extLst>
  </p:cSld>
  <p:clrMapOvr>
    <a:masterClrMapping/>
  </p:clrMapOvr>
  <p:transition spd="slow">
    <p:randomBar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D8B6998-5388-247A-28CF-217A6099EEAC}"/>
              </a:ext>
            </a:extLst>
          </p:cNvPr>
          <p:cNvGraphicFramePr>
            <a:graphicFrameLocks noGrp="1"/>
          </p:cNvGraphicFramePr>
          <p:nvPr>
            <p:extLst>
              <p:ext uri="{D42A27DB-BD31-4B8C-83A1-F6EECF244321}">
                <p14:modId xmlns:p14="http://schemas.microsoft.com/office/powerpoint/2010/main" val="2957932657"/>
              </p:ext>
            </p:extLst>
          </p:nvPr>
        </p:nvGraphicFramePr>
        <p:xfrm>
          <a:off x="660400" y="1287748"/>
          <a:ext cx="10858500" cy="4688904"/>
        </p:xfrm>
        <a:graphic>
          <a:graphicData uri="http://schemas.openxmlformats.org/drawingml/2006/table">
            <a:tbl>
              <a:tblPr firstRow="1" firstCol="1" bandRow="1"/>
              <a:tblGrid>
                <a:gridCol w="1057973">
                  <a:extLst>
                    <a:ext uri="{9D8B030D-6E8A-4147-A177-3AD203B41FA5}">
                      <a16:colId xmlns:a16="http://schemas.microsoft.com/office/drawing/2014/main" val="319585692"/>
                    </a:ext>
                  </a:extLst>
                </a:gridCol>
                <a:gridCol w="9800527">
                  <a:extLst>
                    <a:ext uri="{9D8B030D-6E8A-4147-A177-3AD203B41FA5}">
                      <a16:colId xmlns:a16="http://schemas.microsoft.com/office/drawing/2014/main" val="2799430326"/>
                    </a:ext>
                  </a:extLst>
                </a:gridCol>
              </a:tblGrid>
              <a:tr h="1595545">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ý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muộn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day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dứt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muộn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khờ</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thấu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470848"/>
                  </a:ext>
                </a:extLst>
              </a:tr>
            </a:tbl>
          </a:graphicData>
        </a:graphic>
      </p:graphicFrame>
    </p:spTree>
    <p:extLst>
      <p:ext uri="{BB962C8B-B14F-4D97-AF65-F5344CB8AC3E}">
        <p14:creationId xmlns:p14="http://schemas.microsoft.com/office/powerpoint/2010/main" val="1091941033"/>
      </p:ext>
    </p:extLst>
  </p:cSld>
  <p:clrMapOvr>
    <a:masterClrMapping/>
  </p:clrMapOvr>
  <p:transition spd="slow">
    <p:randomBar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11F9AC5-7A1A-FAFB-0A27-300DE2E2E387}"/>
              </a:ext>
            </a:extLst>
          </p:cNvPr>
          <p:cNvGraphicFramePr>
            <a:graphicFrameLocks noGrp="1"/>
          </p:cNvGraphicFramePr>
          <p:nvPr>
            <p:extLst>
              <p:ext uri="{D42A27DB-BD31-4B8C-83A1-F6EECF244321}">
                <p14:modId xmlns:p14="http://schemas.microsoft.com/office/powerpoint/2010/main" val="1624588113"/>
              </p:ext>
            </p:extLst>
          </p:nvPr>
        </p:nvGraphicFramePr>
        <p:xfrm>
          <a:off x="660400" y="1236980"/>
          <a:ext cx="10858500" cy="4897120"/>
        </p:xfrm>
        <a:graphic>
          <a:graphicData uri="http://schemas.openxmlformats.org/drawingml/2006/table">
            <a:tbl>
              <a:tblPr firstRow="1" firstCol="1" bandRow="1"/>
              <a:tblGrid>
                <a:gridCol w="1057973">
                  <a:extLst>
                    <a:ext uri="{9D8B030D-6E8A-4147-A177-3AD203B41FA5}">
                      <a16:colId xmlns:a16="http://schemas.microsoft.com/office/drawing/2014/main" val="3975943326"/>
                    </a:ext>
                  </a:extLst>
                </a:gridCol>
                <a:gridCol w="9800527">
                  <a:extLst>
                    <a:ext uri="{9D8B030D-6E8A-4147-A177-3AD203B41FA5}">
                      <a16:colId xmlns:a16="http://schemas.microsoft.com/office/drawing/2014/main" val="3005399187"/>
                    </a:ext>
                  </a:extLst>
                </a:gridCol>
              </a:tblGrid>
              <a:tr h="1772883">
                <a:tc>
                  <a:txBody>
                    <a:bodyPr/>
                    <a:lstStyle/>
                    <a:p>
                      <a:pP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cội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588728"/>
                  </a:ext>
                </a:extLst>
              </a:tr>
            </a:tbl>
          </a:graphicData>
        </a:graphic>
      </p:graphicFrame>
    </p:spTree>
    <p:extLst>
      <p:ext uri="{BB962C8B-B14F-4D97-AF65-F5344CB8AC3E}">
        <p14:creationId xmlns:p14="http://schemas.microsoft.com/office/powerpoint/2010/main" val="3420144247"/>
      </p:ext>
    </p:extLst>
  </p:cSld>
  <p:clrMapOvr>
    <a:masterClrMapping/>
  </p:clrMapOvr>
  <p:transition spd="slow">
    <p:randomBar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97BBE86-2387-667C-C574-65DEC98380A3}"/>
              </a:ext>
            </a:extLst>
          </p:cNvPr>
          <p:cNvSpPr txBox="1"/>
          <p:nvPr/>
        </p:nvSpPr>
        <p:spPr>
          <a:xfrm>
            <a:off x="660400" y="1130300"/>
            <a:ext cx="10858500" cy="1107291"/>
          </a:xfrm>
          <a:prstGeom prst="rect">
            <a:avLst/>
          </a:prstGeom>
          <a:noFill/>
        </p:spPr>
        <p:txBody>
          <a:bodyPr wrap="square">
            <a:spAutoFit/>
          </a:bodyPr>
          <a:lstStyle/>
          <a:p>
            <a:pPr algn="just">
              <a:lnSpc>
                <a:spcPct val="130000"/>
              </a:lnSpc>
              <a:spcAft>
                <a:spcPts val="800"/>
              </a:spcAft>
            </a:pP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12: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pPr>
            <a:r>
              <a:rPr lang="en-US" sz="2400" b="1" dirty="0">
                <a:solidFill>
                  <a:srgbClr val="0D0D0D"/>
                </a:solidFill>
                <a:effectLst/>
                <a:latin typeface="Times New Roman" panose="02020603050405020304" pitchFamily="18" charset="0"/>
                <a:ea typeface="Times New Roman" panose="02020603050405020304" pitchFamily="18" charset="0"/>
              </a:rPr>
              <a:t>MÙA HOA MẬN</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9C858B0-ADB6-237D-373B-D140C338EC60}"/>
              </a:ext>
            </a:extLst>
          </p:cNvPr>
          <p:cNvSpPr txBox="1"/>
          <p:nvPr/>
        </p:nvSpPr>
        <p:spPr>
          <a:xfrm>
            <a:off x="282027" y="2637475"/>
            <a:ext cx="6093372" cy="3918637"/>
          </a:xfrm>
          <a:prstGeom prst="rect">
            <a:avLst/>
          </a:prstGeom>
          <a:noFill/>
        </p:spPr>
        <p:txBody>
          <a:bodyPr wrap="square">
            <a:spAutoFit/>
          </a:bodyPr>
          <a:lstStyle/>
          <a:p>
            <a:pPr indent="990600">
              <a:lnSpc>
                <a:spcPct val="130000"/>
              </a:lnSpc>
              <a:spcAft>
                <a:spcPts val="800"/>
              </a:spcAft>
            </a:pP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bung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muốt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 con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háo</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 con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gái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rộn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Bóng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nâng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giấc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tre</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794BAF1-9815-BF39-4CED-853C18D75422}"/>
              </a:ext>
            </a:extLst>
          </p:cNvPr>
          <p:cNvSpPr txBox="1"/>
          <p:nvPr/>
        </p:nvSpPr>
        <p:spPr>
          <a:xfrm>
            <a:off x="6536285" y="1130300"/>
            <a:ext cx="6093372" cy="5193538"/>
          </a:xfrm>
          <a:prstGeom prst="rect">
            <a:avLst/>
          </a:prstGeom>
          <a:noFill/>
        </p:spPr>
        <p:txBody>
          <a:bodyPr wrap="square">
            <a:spAutoFit/>
          </a:bodyPr>
          <a:lstStyle/>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bung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muốt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Giục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mẹ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xôn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gạo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Giục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Giục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hả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bung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muốt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trình</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ủ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nếp</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Giục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990600">
              <a:lnSpc>
                <a:spcPct val="130000"/>
              </a:lnSpc>
              <a:spcAft>
                <a:spcPts val="800"/>
              </a:spcAft>
            </a:pP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Chạp,2006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5C6ED26-6F95-2C65-0275-B01331DF66BF}"/>
              </a:ext>
            </a:extLst>
          </p:cNvPr>
          <p:cNvSpPr txBox="1"/>
          <p:nvPr/>
        </p:nvSpPr>
        <p:spPr>
          <a:xfrm>
            <a:off x="660400" y="5675641"/>
            <a:ext cx="7632262" cy="458459"/>
          </a:xfrm>
          <a:prstGeom prst="rect">
            <a:avLst/>
          </a:prstGeom>
          <a:noFill/>
        </p:spPr>
        <p:txBody>
          <a:bodyPr wrap="square">
            <a:spAutoFit/>
          </a:bodyPr>
          <a:lstStyle/>
          <a:p>
            <a:pPr>
              <a:lnSpc>
                <a:spcPct val="130000"/>
              </a:lnSpc>
              <a:spcAft>
                <a:spcPts val="800"/>
              </a:spcAft>
            </a:pP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Thuỳ</a:t>
            </a:r>
            <a:r>
              <a:rPr lang="en-US" sz="20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Thuyền</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đuôi</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én</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NXB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tộc</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Hà </a:t>
            </a:r>
            <a:r>
              <a:rPr lang="en-US" sz="20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Nội</a:t>
            </a:r>
            <a:r>
              <a:rPr lang="en-US" sz="20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2009</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714965"/>
      </p:ext>
    </p:extLst>
  </p:cSld>
  <p:clrMapOvr>
    <a:masterClrMapping/>
  </p:clrMapOvr>
  <p:transition spd="slow">
    <p:randomBar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B6DF4C3-C261-827B-66A6-C10219524EB0}"/>
              </a:ext>
            </a:extLst>
          </p:cNvPr>
          <p:cNvSpPr txBox="1"/>
          <p:nvPr/>
        </p:nvSpPr>
        <p:spPr>
          <a:xfrm>
            <a:off x="660400" y="1130300"/>
            <a:ext cx="10858500" cy="1267655"/>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Lựa</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đáp</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đúng</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9737EDE-D758-BAA8-D3A5-BDB164B5B7C4}"/>
              </a:ext>
            </a:extLst>
          </p:cNvPr>
          <p:cNvGraphicFramePr>
            <a:graphicFrameLocks noGrp="1"/>
          </p:cNvGraphicFramePr>
          <p:nvPr>
            <p:extLst>
              <p:ext uri="{D42A27DB-BD31-4B8C-83A1-F6EECF244321}">
                <p14:modId xmlns:p14="http://schemas.microsoft.com/office/powerpoint/2010/main" val="227157514"/>
              </p:ext>
            </p:extLst>
          </p:nvPr>
        </p:nvGraphicFramePr>
        <p:xfrm>
          <a:off x="660400" y="2502854"/>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4000242198"/>
                    </a:ext>
                  </a:extLst>
                </a:gridCol>
                <a:gridCol w="5429250">
                  <a:extLst>
                    <a:ext uri="{9D8B030D-6E8A-4147-A177-3AD203B41FA5}">
                      <a16:colId xmlns:a16="http://schemas.microsoft.com/office/drawing/2014/main" val="2307068835"/>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2456159308"/>
                  </a:ext>
                </a:extLst>
              </a:tr>
            </a:tbl>
          </a:graphicData>
        </a:graphic>
      </p:graphicFrame>
      <p:sp>
        <p:nvSpPr>
          <p:cNvPr id="8" name="TextBox 7">
            <a:extLst>
              <a:ext uri="{FF2B5EF4-FFF2-40B4-BE49-F238E27FC236}">
                <a16:creationId xmlns:a16="http://schemas.microsoft.com/office/drawing/2014/main" id="{F4F143F4-089F-6CE2-E324-F9BED7369926}"/>
              </a:ext>
            </a:extLst>
          </p:cNvPr>
          <p:cNvSpPr txBox="1"/>
          <p:nvPr/>
        </p:nvSpPr>
        <p:spPr>
          <a:xfrm>
            <a:off x="660400" y="3670108"/>
            <a:ext cx="10858500" cy="604909"/>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F7AD50C9-F744-DF43-8215-DC25466E267D}"/>
              </a:ext>
            </a:extLst>
          </p:cNvPr>
          <p:cNvGraphicFramePr>
            <a:graphicFrameLocks noGrp="1"/>
          </p:cNvGraphicFramePr>
          <p:nvPr>
            <p:extLst>
              <p:ext uri="{D42A27DB-BD31-4B8C-83A1-F6EECF244321}">
                <p14:modId xmlns:p14="http://schemas.microsoft.com/office/powerpoint/2010/main" val="4093367838"/>
              </p:ext>
            </p:extLst>
          </p:nvPr>
        </p:nvGraphicFramePr>
        <p:xfrm>
          <a:off x="660400" y="4379916"/>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1755926880"/>
                    </a:ext>
                  </a:extLst>
                </a:gridCol>
                <a:gridCol w="5429250">
                  <a:extLst>
                    <a:ext uri="{9D8B030D-6E8A-4147-A177-3AD203B41FA5}">
                      <a16:colId xmlns:a16="http://schemas.microsoft.com/office/drawing/2014/main" val="1450593344"/>
                    </a:ext>
                  </a:extLst>
                </a:gridCol>
              </a:tblGrid>
              <a:tr h="431217">
                <a:tc>
                  <a:txBody>
                    <a:bodyPr/>
                    <a:lstStyle/>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Miêu tả</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140124381"/>
                  </a:ext>
                </a:extLst>
              </a:tr>
            </a:tbl>
          </a:graphicData>
        </a:graphic>
      </p:graphicFrame>
    </p:spTree>
    <p:extLst>
      <p:ext uri="{BB962C8B-B14F-4D97-AF65-F5344CB8AC3E}">
        <p14:creationId xmlns:p14="http://schemas.microsoft.com/office/powerpoint/2010/main" val="3905847774"/>
      </p:ext>
    </p:extLst>
  </p:cSld>
  <p:clrMapOvr>
    <a:masterClrMapping/>
  </p:clrMapOvr>
  <p:transition spd="slow">
    <p:randomBar dir="ver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36AD5F1-76DB-39C9-FB4A-B709105F2B4F}"/>
              </a:ext>
            </a:extLst>
          </p:cNvPr>
          <p:cNvSpPr txBox="1"/>
          <p:nvPr/>
        </p:nvSpPr>
        <p:spPr>
          <a:xfrm>
            <a:off x="660400" y="1130300"/>
            <a:ext cx="10858500" cy="604909"/>
          </a:xfrm>
          <a:prstGeom prst="rect">
            <a:avLst/>
          </a:prstGeom>
          <a:noFill/>
        </p:spPr>
        <p:txBody>
          <a:bodyPr wrap="square">
            <a:spAutoFit/>
          </a:bodyPr>
          <a:lstStyle/>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nét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2F5596E2-4632-F6BA-2ADF-43BE2C06D22C}"/>
              </a:ext>
            </a:extLst>
          </p:cNvPr>
          <p:cNvGraphicFramePr>
            <a:graphicFrameLocks noGrp="1"/>
          </p:cNvGraphicFramePr>
          <p:nvPr>
            <p:extLst>
              <p:ext uri="{D42A27DB-BD31-4B8C-83A1-F6EECF244321}">
                <p14:modId xmlns:p14="http://schemas.microsoft.com/office/powerpoint/2010/main" val="867904535"/>
              </p:ext>
            </p:extLst>
          </p:nvPr>
        </p:nvGraphicFramePr>
        <p:xfrm>
          <a:off x="657225" y="1735209"/>
          <a:ext cx="10858500" cy="2171827"/>
        </p:xfrm>
        <a:graphic>
          <a:graphicData uri="http://schemas.openxmlformats.org/drawingml/2006/table">
            <a:tbl>
              <a:tblPr firstRow="1" firstCol="1" bandRow="1"/>
              <a:tblGrid>
                <a:gridCol w="1276074">
                  <a:extLst>
                    <a:ext uri="{9D8B030D-6E8A-4147-A177-3AD203B41FA5}">
                      <a16:colId xmlns:a16="http://schemas.microsoft.com/office/drawing/2014/main" val="968337997"/>
                    </a:ext>
                  </a:extLst>
                </a:gridCol>
                <a:gridCol w="5962172">
                  <a:extLst>
                    <a:ext uri="{9D8B030D-6E8A-4147-A177-3AD203B41FA5}">
                      <a16:colId xmlns:a16="http://schemas.microsoft.com/office/drawing/2014/main" val="291736791"/>
                    </a:ext>
                  </a:extLst>
                </a:gridCol>
                <a:gridCol w="3620254">
                  <a:extLst>
                    <a:ext uri="{9D8B030D-6E8A-4147-A177-3AD203B41FA5}">
                      <a16:colId xmlns:a16="http://schemas.microsoft.com/office/drawing/2014/main" val="1415739650"/>
                    </a:ext>
                  </a:extLst>
                </a:gridCol>
              </a:tblGrid>
              <a:tr h="906824">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677" marR="61677" marT="0" marB="0">
                    <a:lnL>
                      <a:noFill/>
                    </a:lnL>
                    <a:lnR>
                      <a:noFill/>
                    </a:lnR>
                    <a:lnT>
                      <a:noFill/>
                    </a:lnT>
                    <a:lnB>
                      <a:noFill/>
                    </a:lnB>
                  </a:tcPr>
                </a:tc>
                <a:tc>
                  <a:txBody>
                    <a:bodyPr/>
                    <a:lstStyle/>
                    <a:p>
                      <a:pPr marL="457200">
                        <a:lnSpc>
                          <a:spcPct val="130000"/>
                        </a:lnSpc>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Cành mận bung trắng muốt</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Giục mẹ xôn xang lá, gạo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Giục cha vui lòng căng cánh nỏ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Giục người già hối hả làm đu</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1677" marR="61677" marT="0" marB="0">
                    <a:lnL>
                      <a:noFill/>
                    </a:lnL>
                    <a:lnR>
                      <a:noFill/>
                    </a:lnR>
                    <a:lnT>
                      <a:noFill/>
                    </a:lnT>
                    <a:lnB>
                      <a:noFill/>
                    </a:lnB>
                  </a:tcPr>
                </a:tc>
                <a:tc>
                  <a:txBody>
                    <a:bodyPr/>
                    <a:lstStyle/>
                    <a:p>
                      <a:pPr>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677" marR="61677" marT="0" marB="0">
                    <a:lnL>
                      <a:noFill/>
                    </a:lnL>
                    <a:lnR>
                      <a:noFill/>
                    </a:lnR>
                    <a:lnT>
                      <a:noFill/>
                    </a:lnT>
                    <a:lnB>
                      <a:noFill/>
                    </a:lnB>
                  </a:tcPr>
                </a:tc>
                <a:extLst>
                  <a:ext uri="{0D108BD9-81ED-4DB2-BD59-A6C34878D82A}">
                    <a16:rowId xmlns:a16="http://schemas.microsoft.com/office/drawing/2014/main" val="3293157799"/>
                  </a:ext>
                </a:extLst>
              </a:tr>
            </a:tbl>
          </a:graphicData>
        </a:graphic>
      </p:graphicFrame>
      <p:sp>
        <p:nvSpPr>
          <p:cNvPr id="12" name="TextBox 11">
            <a:extLst>
              <a:ext uri="{FF2B5EF4-FFF2-40B4-BE49-F238E27FC236}">
                <a16:creationId xmlns:a16="http://schemas.microsoft.com/office/drawing/2014/main" id="{05E91BFA-18B0-A66B-E283-A6B57B408BBE}"/>
              </a:ext>
            </a:extLst>
          </p:cNvPr>
          <p:cNvSpPr txBox="1"/>
          <p:nvPr/>
        </p:nvSpPr>
        <p:spPr>
          <a:xfrm>
            <a:off x="660400" y="3901552"/>
            <a:ext cx="10858500" cy="2285369"/>
          </a:xfrm>
          <a:prstGeom prst="rect">
            <a:avLst/>
          </a:prstGeom>
          <a:noFill/>
        </p:spPr>
        <p:txBody>
          <a:bodyPr wrap="square">
            <a:spAutoFit/>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gấp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gọi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buộc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150343"/>
      </p:ext>
    </p:extLst>
  </p:cSld>
  <p:clrMapOvr>
    <a:masterClrMapping/>
  </p:clrMapOvr>
  <p:transition spd="slow">
    <p:randomBar dir="ver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EB43D09-1214-3473-709D-EB6C1BC5ECF8}"/>
              </a:ext>
            </a:extLst>
          </p:cNvPr>
          <p:cNvSpPr txBox="1"/>
          <p:nvPr/>
        </p:nvSpPr>
        <p:spPr>
          <a:xfrm>
            <a:off x="660400" y="1597989"/>
            <a:ext cx="10858500" cy="4068421"/>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4</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5573411"/>
      </p:ext>
    </p:extLst>
  </p:cSld>
  <p:clrMapOvr>
    <a:masterClrMapping/>
  </p:clrMapOvr>
  <p:transition spd="slow">
    <p:randomBar dir="ver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6FF6EB8-AC43-1BA9-D807-BBEBDED3DED1}"/>
              </a:ext>
            </a:extLst>
          </p:cNvPr>
          <p:cNvSpPr txBox="1"/>
          <p:nvPr/>
        </p:nvSpPr>
        <p:spPr>
          <a:xfrm>
            <a:off x="660400" y="1332674"/>
            <a:ext cx="10858500" cy="4621843"/>
          </a:xfrm>
          <a:prstGeom prst="rect">
            <a:avLst/>
          </a:prstGeom>
          <a:noFill/>
        </p:spPr>
        <p:txBody>
          <a:bodyPr wrap="square">
            <a:spAutoFit/>
          </a:bodyPr>
          <a:lstStyle/>
          <a:p>
            <a:pPr>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mận</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bung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muốt</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nhắc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loài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sắc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giữa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251228"/>
      </p:ext>
    </p:extLst>
  </p:cSld>
  <p:clrMapOvr>
    <a:masterClrMapping/>
  </p:clrMapOvr>
  <p:transition spd="slow">
    <p:randomBar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93C3E04-E3E0-E95A-CD1D-DC67CC9E8C74}"/>
              </a:ext>
            </a:extLst>
          </p:cNvPr>
          <p:cNvSpPr txBox="1"/>
          <p:nvPr/>
        </p:nvSpPr>
        <p:spPr>
          <a:xfrm>
            <a:off x="660400" y="1449551"/>
            <a:ext cx="10858500" cy="4365298"/>
          </a:xfrm>
          <a:prstGeom prst="rect">
            <a:avLst/>
          </a:prstGeom>
          <a:noFill/>
        </p:spPr>
        <p:txBody>
          <a:bodyPr wrap="square">
            <a:spAutoFit/>
          </a:bodyPr>
          <a:lstStyle/>
          <a:p>
            <a:pPr>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xuất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là: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hức</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rực</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spcAft>
                <a:spcPts val="10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rôm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pháp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sư</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dụng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Giục</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lửa</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hồng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So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Calibri" panose="020F0502020204030204" pitchFamily="34"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016862"/>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95A66E-8089-AA47-5AA3-42595738A310}"/>
              </a:ext>
            </a:extLst>
          </p:cNvPr>
          <p:cNvSpPr txBox="1"/>
          <p:nvPr/>
        </p:nvSpPr>
        <p:spPr>
          <a:xfrm>
            <a:off x="660400" y="1130300"/>
            <a:ext cx="10858500" cy="678199"/>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6,0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06B4ED3-4F0B-20B6-7312-33BC3EA1E303}"/>
              </a:ext>
            </a:extLst>
          </p:cNvPr>
          <p:cNvGraphicFramePr>
            <a:graphicFrameLocks noGrp="1"/>
          </p:cNvGraphicFramePr>
          <p:nvPr>
            <p:extLst>
              <p:ext uri="{D42A27DB-BD31-4B8C-83A1-F6EECF244321}">
                <p14:modId xmlns:p14="http://schemas.microsoft.com/office/powerpoint/2010/main" val="3855171353"/>
              </p:ext>
            </p:extLst>
          </p:nvPr>
        </p:nvGraphicFramePr>
        <p:xfrm>
          <a:off x="660400" y="1808499"/>
          <a:ext cx="10858499" cy="4445635"/>
        </p:xfrm>
        <a:graphic>
          <a:graphicData uri="http://schemas.openxmlformats.org/drawingml/2006/table">
            <a:tbl>
              <a:tblPr firstRow="1" firstCol="1" bandRow="1"/>
              <a:tblGrid>
                <a:gridCol w="1322250">
                  <a:extLst>
                    <a:ext uri="{9D8B030D-6E8A-4147-A177-3AD203B41FA5}">
                      <a16:colId xmlns:a16="http://schemas.microsoft.com/office/drawing/2014/main" val="2964571733"/>
                    </a:ext>
                  </a:extLst>
                </a:gridCol>
                <a:gridCol w="1643443">
                  <a:extLst>
                    <a:ext uri="{9D8B030D-6E8A-4147-A177-3AD203B41FA5}">
                      <a16:colId xmlns:a16="http://schemas.microsoft.com/office/drawing/2014/main" val="626384696"/>
                    </a:ext>
                  </a:extLst>
                </a:gridCol>
                <a:gridCol w="3945333">
                  <a:extLst>
                    <a:ext uri="{9D8B030D-6E8A-4147-A177-3AD203B41FA5}">
                      <a16:colId xmlns:a16="http://schemas.microsoft.com/office/drawing/2014/main" val="3649921416"/>
                    </a:ext>
                  </a:extLst>
                </a:gridCol>
                <a:gridCol w="987135">
                  <a:extLst>
                    <a:ext uri="{9D8B030D-6E8A-4147-A177-3AD203B41FA5}">
                      <a16:colId xmlns:a16="http://schemas.microsoft.com/office/drawing/2014/main" val="328957015"/>
                    </a:ext>
                  </a:extLst>
                </a:gridCol>
                <a:gridCol w="987135">
                  <a:extLst>
                    <a:ext uri="{9D8B030D-6E8A-4147-A177-3AD203B41FA5}">
                      <a16:colId xmlns:a16="http://schemas.microsoft.com/office/drawing/2014/main" val="3188359639"/>
                    </a:ext>
                  </a:extLst>
                </a:gridCol>
                <a:gridCol w="987135">
                  <a:extLst>
                    <a:ext uri="{9D8B030D-6E8A-4147-A177-3AD203B41FA5}">
                      <a16:colId xmlns:a16="http://schemas.microsoft.com/office/drawing/2014/main" val="4133758117"/>
                    </a:ext>
                  </a:extLst>
                </a:gridCol>
                <a:gridCol w="986068">
                  <a:extLst>
                    <a:ext uri="{9D8B030D-6E8A-4147-A177-3AD203B41FA5}">
                      <a16:colId xmlns:a16="http://schemas.microsoft.com/office/drawing/2014/main" val="1282672668"/>
                    </a:ext>
                  </a:extLst>
                </a:gridCol>
              </a:tblGrid>
              <a:tr h="2671163">
                <a:tc>
                  <a:txBody>
                    <a:bodyPr/>
                    <a:lstStyle/>
                    <a:p>
                      <a:pPr>
                        <a:lnSpc>
                          <a:spcPct val="130000"/>
                        </a:lnSpc>
                        <a:spcAft>
                          <a:spcPts val="800"/>
                        </a:spcAft>
                      </a:pPr>
                      <a:r>
                        <a:rPr lang="en-US" sz="28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504109"/>
                  </a:ext>
                </a:extLst>
              </a:tr>
            </a:tbl>
          </a:graphicData>
        </a:graphic>
      </p:graphicFrame>
    </p:spTree>
    <p:extLst>
      <p:ext uri="{BB962C8B-B14F-4D97-AF65-F5344CB8AC3E}">
        <p14:creationId xmlns:p14="http://schemas.microsoft.com/office/powerpoint/2010/main" val="4273554753"/>
      </p:ext>
    </p:extLst>
  </p:cSld>
  <p:clrMapOvr>
    <a:masterClrMapping/>
  </p:clrMapOvr>
  <p:transition spd="slow">
    <p:randomBar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458C35E-4B3D-395B-A5CF-516EDC6D2298}"/>
              </a:ext>
            </a:extLst>
          </p:cNvPr>
          <p:cNvSpPr txBox="1"/>
          <p:nvPr/>
        </p:nvSpPr>
        <p:spPr>
          <a:xfrm>
            <a:off x="660400" y="1482573"/>
            <a:ext cx="10858500" cy="4299254"/>
          </a:xfrm>
          <a:prstGeom prst="rect">
            <a:avLst/>
          </a:prstGeom>
          <a:noFill/>
        </p:spPr>
        <p:txBody>
          <a:bodyPr wrap="square">
            <a:spAutoFit/>
          </a:bodyPr>
          <a:lstStyle/>
          <a:p>
            <a:pPr marL="457200">
              <a:lnSpc>
                <a:spcPct val="13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dụng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cuối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một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mùa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viết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khoảng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6-8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3585728"/>
      </p:ext>
    </p:extLst>
  </p:cSld>
  <p:clrMapOvr>
    <a:masterClrMapping/>
  </p:clrMapOvr>
  <p:transition spd="slow">
    <p:randomBar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3BC37D3-87F3-8C8D-82DA-73E230CC138A}"/>
              </a:ext>
            </a:extLst>
          </p:cNvPr>
          <p:cNvGraphicFramePr>
            <a:graphicFrameLocks noGrp="1"/>
          </p:cNvGraphicFramePr>
          <p:nvPr>
            <p:extLst>
              <p:ext uri="{D42A27DB-BD31-4B8C-83A1-F6EECF244321}">
                <p14:modId xmlns:p14="http://schemas.microsoft.com/office/powerpoint/2010/main" val="3489625748"/>
              </p:ext>
            </p:extLst>
          </p:nvPr>
        </p:nvGraphicFramePr>
        <p:xfrm>
          <a:off x="660400" y="1324356"/>
          <a:ext cx="10858500" cy="4615688"/>
        </p:xfrm>
        <a:graphic>
          <a:graphicData uri="http://schemas.openxmlformats.org/drawingml/2006/table">
            <a:tbl>
              <a:tblPr firstRow="1" firstCol="1" bandRow="1"/>
              <a:tblGrid>
                <a:gridCol w="1057973">
                  <a:extLst>
                    <a:ext uri="{9D8B030D-6E8A-4147-A177-3AD203B41FA5}">
                      <a16:colId xmlns:a16="http://schemas.microsoft.com/office/drawing/2014/main" val="3881431484"/>
                    </a:ext>
                  </a:extLst>
                </a:gridCol>
                <a:gridCol w="9800527">
                  <a:extLst>
                    <a:ext uri="{9D8B030D-6E8A-4147-A177-3AD203B41FA5}">
                      <a16:colId xmlns:a16="http://schemas.microsoft.com/office/drawing/2014/main" val="3995979956"/>
                    </a:ext>
                  </a:extLst>
                </a:gridCol>
              </a:tblGrid>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047378"/>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634406"/>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25780"/>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Chỉ sự hối thúc, gấp gáp, muốn được nhanh hơn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04392"/>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Yêu khung cảnh mùa xuân vui tươi, ấm cúng thân thương của quê hương.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221447"/>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Giới thiệu về một loài cây thường được trồng ở Tây Bắc.</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901893"/>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Háo hức, rộn ràng, xôn xang, hối hả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61338"/>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378083"/>
                  </a:ext>
                </a:extLst>
              </a:tr>
            </a:tbl>
          </a:graphicData>
        </a:graphic>
      </p:graphicFrame>
    </p:spTree>
    <p:extLst>
      <p:ext uri="{BB962C8B-B14F-4D97-AF65-F5344CB8AC3E}">
        <p14:creationId xmlns:p14="http://schemas.microsoft.com/office/powerpoint/2010/main" val="74559008"/>
      </p:ext>
    </p:extLst>
  </p:cSld>
  <p:clrMapOvr>
    <a:masterClrMapping/>
  </p:clrMapOvr>
  <p:transition spd="slow">
    <p:randomBar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D8C713D-5D5F-903C-81EC-3FE3D2DC1720}"/>
              </a:ext>
            </a:extLst>
          </p:cNvPr>
          <p:cNvGraphicFramePr>
            <a:graphicFrameLocks noGrp="1"/>
          </p:cNvGraphicFramePr>
          <p:nvPr>
            <p:extLst>
              <p:ext uri="{D42A27DB-BD31-4B8C-83A1-F6EECF244321}">
                <p14:modId xmlns:p14="http://schemas.microsoft.com/office/powerpoint/2010/main" val="759952550"/>
              </p:ext>
            </p:extLst>
          </p:nvPr>
        </p:nvGraphicFramePr>
        <p:xfrm>
          <a:off x="660400" y="1286528"/>
          <a:ext cx="10858500" cy="4790504"/>
        </p:xfrm>
        <a:graphic>
          <a:graphicData uri="http://schemas.openxmlformats.org/drawingml/2006/table">
            <a:tbl>
              <a:tblPr firstRow="1" firstCol="1" bandRow="1"/>
              <a:tblGrid>
                <a:gridCol w="1057973">
                  <a:extLst>
                    <a:ext uri="{9D8B030D-6E8A-4147-A177-3AD203B41FA5}">
                      <a16:colId xmlns:a16="http://schemas.microsoft.com/office/drawing/2014/main" val="1377780777"/>
                    </a:ext>
                  </a:extLst>
                </a:gridCol>
                <a:gridCol w="9800527">
                  <a:extLst>
                    <a:ext uri="{9D8B030D-6E8A-4147-A177-3AD203B41FA5}">
                      <a16:colId xmlns:a16="http://schemas.microsoft.com/office/drawing/2014/main" val="1977903618"/>
                    </a:ext>
                  </a:extLst>
                </a:gridCol>
              </a:tblGrid>
              <a:tr h="1684214">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30000"/>
                        </a:lnSpc>
                        <a:spcAft>
                          <a:spcPts val="800"/>
                        </a:spcAft>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800"/>
                        </a:spcAft>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khổ</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nhộn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gấp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gáp</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Tết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mận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528626"/>
                  </a:ext>
                </a:extLst>
              </a:tr>
            </a:tbl>
          </a:graphicData>
        </a:graphic>
      </p:graphicFrame>
    </p:spTree>
    <p:extLst>
      <p:ext uri="{BB962C8B-B14F-4D97-AF65-F5344CB8AC3E}">
        <p14:creationId xmlns:p14="http://schemas.microsoft.com/office/powerpoint/2010/main" val="2189610943"/>
      </p:ext>
    </p:extLst>
  </p:cSld>
  <p:clrMapOvr>
    <a:masterClrMapping/>
  </p:clrMapOvr>
  <p:transition spd="slow">
    <p:randomBar dir="ver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E2CCE30-04BC-463D-2652-49FC118741D8}"/>
              </a:ext>
            </a:extLst>
          </p:cNvPr>
          <p:cNvGraphicFramePr>
            <a:graphicFrameLocks noGrp="1"/>
          </p:cNvGraphicFramePr>
          <p:nvPr>
            <p:extLst>
              <p:ext uri="{D42A27DB-BD31-4B8C-83A1-F6EECF244321}">
                <p14:modId xmlns:p14="http://schemas.microsoft.com/office/powerpoint/2010/main" val="1497953491"/>
              </p:ext>
            </p:extLst>
          </p:nvPr>
        </p:nvGraphicFramePr>
        <p:xfrm>
          <a:off x="660400" y="1287748"/>
          <a:ext cx="10858500" cy="4688904"/>
        </p:xfrm>
        <a:graphic>
          <a:graphicData uri="http://schemas.openxmlformats.org/drawingml/2006/table">
            <a:tbl>
              <a:tblPr firstRow="1" firstCol="1" bandRow="1"/>
              <a:tblGrid>
                <a:gridCol w="1057973">
                  <a:extLst>
                    <a:ext uri="{9D8B030D-6E8A-4147-A177-3AD203B41FA5}">
                      <a16:colId xmlns:a16="http://schemas.microsoft.com/office/drawing/2014/main" val="2881485854"/>
                    </a:ext>
                  </a:extLst>
                </a:gridCol>
                <a:gridCol w="9800527">
                  <a:extLst>
                    <a:ext uri="{9D8B030D-6E8A-4147-A177-3AD203B41FA5}">
                      <a16:colId xmlns:a16="http://schemas.microsoft.com/office/drawing/2014/main" val="1442821081"/>
                    </a:ext>
                  </a:extLst>
                </a:gridCol>
              </a:tblGrid>
              <a:tr h="1595545">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miễn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nhơ</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gắn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đánh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nguồn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quây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833816"/>
                  </a:ext>
                </a:extLst>
              </a:tr>
            </a:tbl>
          </a:graphicData>
        </a:graphic>
      </p:graphicFrame>
    </p:spTree>
    <p:extLst>
      <p:ext uri="{BB962C8B-B14F-4D97-AF65-F5344CB8AC3E}">
        <p14:creationId xmlns:p14="http://schemas.microsoft.com/office/powerpoint/2010/main" val="4196303904"/>
      </p:ext>
    </p:extLst>
  </p:cSld>
  <p:clrMapOvr>
    <a:masterClrMapping/>
  </p:clrMapOvr>
  <p:transition spd="slow">
    <p:randomBar dir="ver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8DF15BB-9BD0-AAD4-B80F-C016D7D6DE5D}"/>
              </a:ext>
            </a:extLst>
          </p:cNvPr>
          <p:cNvGraphicFramePr>
            <a:graphicFrameLocks noGrp="1"/>
          </p:cNvGraphicFramePr>
          <p:nvPr>
            <p:extLst>
              <p:ext uri="{D42A27DB-BD31-4B8C-83A1-F6EECF244321}">
                <p14:modId xmlns:p14="http://schemas.microsoft.com/office/powerpoint/2010/main" val="1659922975"/>
              </p:ext>
            </p:extLst>
          </p:nvPr>
        </p:nvGraphicFramePr>
        <p:xfrm>
          <a:off x="660399" y="1066800"/>
          <a:ext cx="10858500" cy="4937760"/>
        </p:xfrm>
        <a:graphic>
          <a:graphicData uri="http://schemas.openxmlformats.org/drawingml/2006/table">
            <a:tbl>
              <a:tblPr firstRow="1" firstCol="1" bandRow="1"/>
              <a:tblGrid>
                <a:gridCol w="1057974">
                  <a:extLst>
                    <a:ext uri="{9D8B030D-6E8A-4147-A177-3AD203B41FA5}">
                      <a16:colId xmlns:a16="http://schemas.microsoft.com/office/drawing/2014/main" val="4236554122"/>
                    </a:ext>
                  </a:extLst>
                </a:gridCol>
                <a:gridCol w="9800526">
                  <a:extLst>
                    <a:ext uri="{9D8B030D-6E8A-4147-A177-3AD203B41FA5}">
                      <a16:colId xmlns:a16="http://schemas.microsoft.com/office/drawing/2014/main" val="2960380715"/>
                    </a:ext>
                  </a:extLst>
                </a:gridCol>
              </a:tblGrid>
              <a:tr h="3017838">
                <a:tc>
                  <a:txBody>
                    <a:bodyPr/>
                    <a:lstStyle/>
                    <a:p>
                      <a:pPr>
                        <a:lnSpc>
                          <a:spcPct val="100000"/>
                        </a:lnSpc>
                        <a:spcAft>
                          <a:spcPts val="800"/>
                        </a:spcAft>
                      </a:pPr>
                      <a:r>
                        <a:rPr lang="en-SG" sz="36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53877" marR="53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tabLst>
                          <a:tab pos="90170" algn="l"/>
                        </a:tabLs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6 - 8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tabLst>
                          <a:tab pos="90170" algn="l"/>
                        </a:tabLs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tabLst>
                          <a:tab pos="90170" algn="l"/>
                        </a:tabLst>
                      </a:pP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tabLst>
                          <a:tab pos="90170" algn="l"/>
                        </a:tabLs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877" marR="53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075502"/>
                  </a:ext>
                </a:extLst>
              </a:tr>
            </a:tbl>
          </a:graphicData>
        </a:graphic>
      </p:graphicFrame>
    </p:spTree>
    <p:extLst>
      <p:ext uri="{BB962C8B-B14F-4D97-AF65-F5344CB8AC3E}">
        <p14:creationId xmlns:p14="http://schemas.microsoft.com/office/powerpoint/2010/main" val="3626971208"/>
      </p:ext>
    </p:extLst>
  </p:cSld>
  <p:clrMapOvr>
    <a:masterClrMapping/>
  </p:clrMapOvr>
  <p:transition spd="slow">
    <p:randomBar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8DF15BB-9BD0-AAD4-B80F-C016D7D6DE5D}"/>
              </a:ext>
            </a:extLst>
          </p:cNvPr>
          <p:cNvGraphicFramePr>
            <a:graphicFrameLocks noGrp="1"/>
          </p:cNvGraphicFramePr>
          <p:nvPr>
            <p:extLst>
              <p:ext uri="{D42A27DB-BD31-4B8C-83A1-F6EECF244321}">
                <p14:modId xmlns:p14="http://schemas.microsoft.com/office/powerpoint/2010/main" val="157421981"/>
              </p:ext>
            </p:extLst>
          </p:nvPr>
        </p:nvGraphicFramePr>
        <p:xfrm>
          <a:off x="660399" y="1285240"/>
          <a:ext cx="10858500" cy="4693920"/>
        </p:xfrm>
        <a:graphic>
          <a:graphicData uri="http://schemas.openxmlformats.org/drawingml/2006/table">
            <a:tbl>
              <a:tblPr firstRow="1" firstCol="1" bandRow="1"/>
              <a:tblGrid>
                <a:gridCol w="1057974">
                  <a:extLst>
                    <a:ext uri="{9D8B030D-6E8A-4147-A177-3AD203B41FA5}">
                      <a16:colId xmlns:a16="http://schemas.microsoft.com/office/drawing/2014/main" val="4236554122"/>
                    </a:ext>
                  </a:extLst>
                </a:gridCol>
                <a:gridCol w="9800526">
                  <a:extLst>
                    <a:ext uri="{9D8B030D-6E8A-4147-A177-3AD203B41FA5}">
                      <a16:colId xmlns:a16="http://schemas.microsoft.com/office/drawing/2014/main" val="2960380715"/>
                    </a:ext>
                  </a:extLst>
                </a:gridCol>
              </a:tblGrid>
              <a:tr h="3017838">
                <a:tc>
                  <a:txBody>
                    <a:bodyPr/>
                    <a:lstStyle/>
                    <a:p>
                      <a:pP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3877" marR="53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tabLst>
                          <a:tab pos="90170" algn="l"/>
                        </a:tabLs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bánh;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tabLst>
                          <a:tab pos="90170" algn="l"/>
                        </a:tabLs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sum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877" marR="53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075502"/>
                  </a:ext>
                </a:extLst>
              </a:tr>
            </a:tbl>
          </a:graphicData>
        </a:graphic>
      </p:graphicFrame>
    </p:spTree>
    <p:extLst>
      <p:ext uri="{BB962C8B-B14F-4D97-AF65-F5344CB8AC3E}">
        <p14:creationId xmlns:p14="http://schemas.microsoft.com/office/powerpoint/2010/main" val="1826853460"/>
      </p:ext>
    </p:extLst>
  </p:cSld>
  <p:clrMapOvr>
    <a:masterClrMapping/>
  </p:clrMapOvr>
  <p:transition spd="slow">
    <p:randomBar dir="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98E1C30-BA8D-41E2-4CC7-5C8AB67092C5}"/>
              </a:ext>
            </a:extLst>
          </p:cNvPr>
          <p:cNvSpPr txBox="1"/>
          <p:nvPr/>
        </p:nvSpPr>
        <p:spPr>
          <a:xfrm>
            <a:off x="666750" y="970216"/>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13: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 ƠI… TỪ ĐÂU ĐẾN?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BD5F772-9623-8CCE-2ECF-E79EFF1133E6}"/>
              </a:ext>
            </a:extLst>
          </p:cNvPr>
          <p:cNvSpPr txBox="1"/>
          <p:nvPr/>
        </p:nvSpPr>
        <p:spPr>
          <a:xfrm>
            <a:off x="886810" y="2010727"/>
            <a:ext cx="2928445" cy="3660682"/>
          </a:xfrm>
          <a:prstGeom prst="rect">
            <a:avLst/>
          </a:prstGeom>
          <a:noFill/>
        </p:spPr>
        <p:txBody>
          <a:bodyPr wrap="square">
            <a:spAutoFit/>
          </a:bodyPr>
          <a:lstStyle/>
          <a:p>
            <a:pPr algn="just">
              <a:lnSpc>
                <a:spcPct val="130000"/>
              </a:lnSpc>
              <a:spcAft>
                <a:spcPts val="800"/>
              </a:spcAft>
            </a:pP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lơ</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chớp</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42809E8-C4BD-B48E-E9B0-FD82A053D3CD}"/>
              </a:ext>
            </a:extLst>
          </p:cNvPr>
          <p:cNvSpPr txBox="1"/>
          <p:nvPr/>
        </p:nvSpPr>
        <p:spPr>
          <a:xfrm>
            <a:off x="4035315" y="2136548"/>
            <a:ext cx="3164928" cy="1966564"/>
          </a:xfrm>
          <a:prstGeom prst="rect">
            <a:avLst/>
          </a:prstGeom>
          <a:noFill/>
        </p:spPr>
        <p:txBody>
          <a:bodyPr wrap="square">
            <a:spAutoFit/>
          </a:bodyPr>
          <a:lstStyle/>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4235FAD-0357-B254-6348-05DCC5CEE05A}"/>
              </a:ext>
            </a:extLst>
          </p:cNvPr>
          <p:cNvSpPr txBox="1"/>
          <p:nvPr/>
        </p:nvSpPr>
        <p:spPr>
          <a:xfrm>
            <a:off x="4035315" y="4103112"/>
            <a:ext cx="4036630" cy="1966564"/>
          </a:xfrm>
          <a:prstGeom prst="rect">
            <a:avLst/>
          </a:prstGeom>
          <a:noFill/>
        </p:spPr>
        <p:txBody>
          <a:bodyPr wrap="square">
            <a:spAutoFit/>
          </a:bodyPr>
          <a:lstStyle/>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6657EED-C848-1451-12F5-2D29BD24395E}"/>
              </a:ext>
            </a:extLst>
          </p:cNvPr>
          <p:cNvSpPr txBox="1"/>
          <p:nvPr/>
        </p:nvSpPr>
        <p:spPr>
          <a:xfrm>
            <a:off x="7711883" y="2136548"/>
            <a:ext cx="3622128" cy="3919022"/>
          </a:xfrm>
          <a:prstGeom prst="rect">
            <a:avLst/>
          </a:prstGeom>
          <a:noFill/>
        </p:spPr>
        <p:txBody>
          <a:bodyPr wrap="square">
            <a:spAutoFit/>
          </a:bodyPr>
          <a:lstStyle/>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i="1" dirty="0" err="1">
                <a:solidFill>
                  <a:srgbClr val="000000"/>
                </a:solidFill>
                <a:effectLst/>
                <a:latin typeface="Times New Roman" panose="02020603050405020304" pitchFamily="18" charset="0"/>
                <a:ea typeface="Times New Roman" panose="02020603050405020304" pitchFamily="18" charset="0"/>
              </a:rPr>
              <a:t>Sáng</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hơn</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đất</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nước</a:t>
            </a:r>
            <a:r>
              <a:rPr lang="en-US" sz="2000" i="1" dirty="0">
                <a:solidFill>
                  <a:srgbClr val="000000"/>
                </a:solidFill>
                <a:effectLst/>
                <a:latin typeface="Times New Roman" panose="02020603050405020304" pitchFamily="18" charset="0"/>
                <a:ea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rPr>
              <a:t>em</a:t>
            </a:r>
            <a:r>
              <a:rPr lang="en-US" sz="2000" i="1" dirty="0">
                <a:solidFill>
                  <a:srgbClr val="000000"/>
                </a:solidFill>
                <a:effectLst/>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840639923"/>
      </p:ext>
    </p:extLst>
  </p:cSld>
  <p:clrMapOvr>
    <a:masterClrMapping/>
  </p:clrMapOvr>
  <p:transition spd="slow">
    <p:randomBar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DEAB531-2E51-6909-DD86-A3E09C1AEF18}"/>
              </a:ext>
            </a:extLst>
          </p:cNvPr>
          <p:cNvSpPr txBox="1"/>
          <p:nvPr/>
        </p:nvSpPr>
        <p:spPr>
          <a:xfrm>
            <a:off x="660400" y="1130300"/>
            <a:ext cx="10858500" cy="5134804"/>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571258"/>
      </p:ext>
    </p:extLst>
  </p:cSld>
  <p:clrMapOvr>
    <a:masterClrMapping/>
  </p:clrMapOvr>
  <p:transition spd="slow">
    <p:randomBar dir="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3CA1917-F0C3-ED7E-B2F2-F40033D90419}"/>
              </a:ext>
            </a:extLst>
          </p:cNvPr>
          <p:cNvSpPr txBox="1"/>
          <p:nvPr/>
        </p:nvSpPr>
        <p:spPr>
          <a:xfrm>
            <a:off x="657225" y="1344612"/>
            <a:ext cx="10858500" cy="3153299"/>
          </a:xfrm>
          <a:prstGeom prst="rect">
            <a:avLst/>
          </a:prstGeom>
          <a:noFill/>
        </p:spPr>
        <p:txBody>
          <a:bodyPr wrap="square">
            <a:spAutoFit/>
          </a:bodyPr>
          <a:lstStyle/>
          <a:p>
            <a:pPr algn="just">
              <a:lnSpc>
                <a:spcPct val="130000"/>
              </a:lnSpc>
              <a:spcAft>
                <a:spcPts val="800"/>
              </a:spcAft>
            </a:pP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chin</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ru</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Hai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8C6B308-7BD0-CB11-7F63-2014A82BA118}"/>
              </a:ext>
            </a:extLst>
          </p:cNvPr>
          <p:cNvGraphicFramePr>
            <a:graphicFrameLocks noGrp="1"/>
          </p:cNvGraphicFramePr>
          <p:nvPr>
            <p:extLst>
              <p:ext uri="{D42A27DB-BD31-4B8C-83A1-F6EECF244321}">
                <p14:modId xmlns:p14="http://schemas.microsoft.com/office/powerpoint/2010/main" val="1262411188"/>
              </p:ext>
            </p:extLst>
          </p:nvPr>
        </p:nvGraphicFramePr>
        <p:xfrm>
          <a:off x="657225" y="4728472"/>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1687744692"/>
                    </a:ext>
                  </a:extLst>
                </a:gridCol>
                <a:gridCol w="5429250">
                  <a:extLst>
                    <a:ext uri="{9D8B030D-6E8A-4147-A177-3AD203B41FA5}">
                      <a16:colId xmlns:a16="http://schemas.microsoft.com/office/drawing/2014/main" val="2151213002"/>
                    </a:ext>
                  </a:extLst>
                </a:gridCol>
              </a:tblGrid>
              <a:tr h="431217">
                <a:tc>
                  <a:txBody>
                    <a:bodyPr/>
                    <a:lstStyle/>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sánh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 hoá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342900" lvl="0" indent="-342900">
                        <a:lnSpc>
                          <a:spcPct val="130000"/>
                        </a:lnSpc>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2506936276"/>
                  </a:ext>
                </a:extLst>
              </a:tr>
            </a:tbl>
          </a:graphicData>
        </a:graphic>
      </p:graphicFrame>
    </p:spTree>
    <p:extLst>
      <p:ext uri="{BB962C8B-B14F-4D97-AF65-F5344CB8AC3E}">
        <p14:creationId xmlns:p14="http://schemas.microsoft.com/office/powerpoint/2010/main" val="2824112173"/>
      </p:ext>
    </p:extLst>
  </p:cSld>
  <p:clrMapOvr>
    <a:masterClrMapping/>
  </p:clrMapOvr>
  <p:transition spd="slow">
    <p:randomBar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333026-6C8D-E5FD-C792-2B50EF3302A8}"/>
              </a:ext>
            </a:extLst>
          </p:cNvPr>
          <p:cNvSpPr txBox="1"/>
          <p:nvPr/>
        </p:nvSpPr>
        <p:spPr>
          <a:xfrm>
            <a:off x="660400" y="1807565"/>
            <a:ext cx="10858500" cy="3649269"/>
          </a:xfrm>
          <a:prstGeom prst="rect">
            <a:avLst/>
          </a:prstGeom>
          <a:noFill/>
        </p:spPr>
        <p:txBody>
          <a:bodyPr wrap="square">
            <a:spAutoFit/>
          </a:bodyPr>
          <a:lstStyle/>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spcAft>
                <a:spcPts val="800"/>
              </a:spcAft>
            </a:pP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ru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quânrừng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59498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95A66E-8089-AA47-5AA3-42595738A310}"/>
              </a:ext>
            </a:extLst>
          </p:cNvPr>
          <p:cNvSpPr txBox="1"/>
          <p:nvPr/>
        </p:nvSpPr>
        <p:spPr>
          <a:xfrm>
            <a:off x="660400" y="1130300"/>
            <a:ext cx="10858500" cy="678199"/>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6,0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06B4ED3-4F0B-20B6-7312-33BC3EA1E303}"/>
              </a:ext>
            </a:extLst>
          </p:cNvPr>
          <p:cNvGraphicFramePr>
            <a:graphicFrameLocks noGrp="1"/>
          </p:cNvGraphicFramePr>
          <p:nvPr>
            <p:extLst>
              <p:ext uri="{D42A27DB-BD31-4B8C-83A1-F6EECF244321}">
                <p14:modId xmlns:p14="http://schemas.microsoft.com/office/powerpoint/2010/main" val="954567362"/>
              </p:ext>
            </p:extLst>
          </p:nvPr>
        </p:nvGraphicFramePr>
        <p:xfrm>
          <a:off x="660400" y="1808499"/>
          <a:ext cx="10858500" cy="4064000"/>
        </p:xfrm>
        <a:graphic>
          <a:graphicData uri="http://schemas.openxmlformats.org/drawingml/2006/table">
            <a:tbl>
              <a:tblPr firstRow="1" firstCol="1" bandRow="1"/>
              <a:tblGrid>
                <a:gridCol w="1535462">
                  <a:extLst>
                    <a:ext uri="{9D8B030D-6E8A-4147-A177-3AD203B41FA5}">
                      <a16:colId xmlns:a16="http://schemas.microsoft.com/office/drawing/2014/main" val="2964571733"/>
                    </a:ext>
                  </a:extLst>
                </a:gridCol>
                <a:gridCol w="1908448">
                  <a:extLst>
                    <a:ext uri="{9D8B030D-6E8A-4147-A177-3AD203B41FA5}">
                      <a16:colId xmlns:a16="http://schemas.microsoft.com/office/drawing/2014/main" val="626384696"/>
                    </a:ext>
                  </a:extLst>
                </a:gridCol>
                <a:gridCol w="7414590">
                  <a:extLst>
                    <a:ext uri="{9D8B030D-6E8A-4147-A177-3AD203B41FA5}">
                      <a16:colId xmlns:a16="http://schemas.microsoft.com/office/drawing/2014/main" val="3649921416"/>
                    </a:ext>
                  </a:extLst>
                </a:gridCol>
              </a:tblGrid>
              <a:tr h="2671163">
                <a:tc>
                  <a:txBody>
                    <a:bodyPr/>
                    <a:lstStyle/>
                    <a:p>
                      <a:pPr>
                        <a:lnSpc>
                          <a:spcPct val="130000"/>
                        </a:lnSpc>
                        <a:spcAft>
                          <a:spcPts val="800"/>
                        </a:spcAft>
                      </a:pPr>
                      <a:r>
                        <a:rPr lang="en-US" sz="24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 hiểu thơ</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400"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 bốn chữ, năm chữ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lửng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504109"/>
                  </a:ext>
                </a:extLst>
              </a:tr>
            </a:tbl>
          </a:graphicData>
        </a:graphic>
      </p:graphicFrame>
    </p:spTree>
    <p:extLst>
      <p:ext uri="{BB962C8B-B14F-4D97-AF65-F5344CB8AC3E}">
        <p14:creationId xmlns:p14="http://schemas.microsoft.com/office/powerpoint/2010/main" val="3343030588"/>
      </p:ext>
    </p:extLst>
  </p:cSld>
  <p:clrMapOvr>
    <a:masterClrMapping/>
  </p:clrMapOvr>
  <p:transition spd="slow">
    <p:randomBar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DA72150-1BFA-6C46-A05E-72474DD87B34}"/>
              </a:ext>
            </a:extLst>
          </p:cNvPr>
          <p:cNvSpPr txBox="1"/>
          <p:nvPr/>
        </p:nvSpPr>
        <p:spPr>
          <a:xfrm>
            <a:off x="660400" y="1487478"/>
            <a:ext cx="10858500" cy="4289444"/>
          </a:xfrm>
          <a:prstGeom prst="rect">
            <a:avLst/>
          </a:prstGeom>
          <a:noFill/>
        </p:spPr>
        <p:txBody>
          <a:bodyPr wrap="square">
            <a:spAutoFit/>
          </a:bodyPr>
          <a:lstStyle/>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tu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009677"/>
      </p:ext>
    </p:extLst>
  </p:cSld>
  <p:clrMapOvr>
    <a:masterClrMapping/>
  </p:clrMapOvr>
  <p:transition spd="slow">
    <p:randomBar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EBD551E-2E8D-E772-D2AA-B50490F7F3D0}"/>
              </a:ext>
            </a:extLst>
          </p:cNvPr>
          <p:cNvSpPr txBox="1"/>
          <p:nvPr/>
        </p:nvSpPr>
        <p:spPr>
          <a:xfrm>
            <a:off x="657225" y="1028700"/>
            <a:ext cx="10858500" cy="5262018"/>
          </a:xfrm>
          <a:prstGeom prst="rect">
            <a:avLst/>
          </a:prstGeom>
          <a:noFill/>
        </p:spPr>
        <p:txBody>
          <a:bodyPr wrap="square">
            <a:spAutoFit/>
          </a:bodyPr>
          <a:lstStyle/>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nhắc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khoăn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lời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kết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giữa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070132"/>
      </p:ext>
    </p:extLst>
  </p:cSld>
  <p:clrMapOvr>
    <a:masterClrMapping/>
  </p:clrMapOvr>
  <p:transition spd="slow">
    <p:randomBar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E7F8AE3-16CD-81FB-31C9-02744A857D12}"/>
              </a:ext>
            </a:extLst>
          </p:cNvPr>
          <p:cNvSpPr txBox="1"/>
          <p:nvPr/>
        </p:nvSpPr>
        <p:spPr>
          <a:xfrm>
            <a:off x="660400" y="1028700"/>
            <a:ext cx="10858500" cy="4929619"/>
          </a:xfrm>
          <a:prstGeom prst="rect">
            <a:avLst/>
          </a:prstGeom>
          <a:noFill/>
        </p:spPr>
        <p:txBody>
          <a:bodyPr wrap="square">
            <a:spAutoFit/>
          </a:bodyPr>
          <a:lstStyle/>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pP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diết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891194"/>
      </p:ext>
    </p:extLst>
  </p:cSld>
  <p:clrMapOvr>
    <a:masterClrMapping/>
  </p:clrMapOvr>
  <p:transition spd="slow">
    <p:randomBar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8E5D18D-E8E5-3339-A565-E36408D753C6}"/>
              </a:ext>
            </a:extLst>
          </p:cNvPr>
          <p:cNvSpPr txBox="1"/>
          <p:nvPr/>
        </p:nvSpPr>
        <p:spPr>
          <a:xfrm>
            <a:off x="660400" y="1130300"/>
            <a:ext cx="10858500" cy="4289444"/>
          </a:xfrm>
          <a:prstGeom prst="rect">
            <a:avLst/>
          </a:prstGeom>
          <a:noFill/>
        </p:spPr>
        <p:txBody>
          <a:bodyPr wrap="square">
            <a:spAutoFit/>
          </a:bodyPr>
          <a:lstStyle/>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fr-FR"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fr-FR"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 7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0074414"/>
      </p:ext>
    </p:extLst>
  </p:cSld>
  <p:clrMapOvr>
    <a:masterClrMapping/>
  </p:clrMapOvr>
  <p:transition spd="slow">
    <p:randomBar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40A10CD-F52B-C213-FBE5-8C70F4E91D67}"/>
              </a:ext>
            </a:extLst>
          </p:cNvPr>
          <p:cNvGraphicFramePr>
            <a:graphicFrameLocks noGrp="1"/>
          </p:cNvGraphicFramePr>
          <p:nvPr>
            <p:extLst>
              <p:ext uri="{D42A27DB-BD31-4B8C-83A1-F6EECF244321}">
                <p14:modId xmlns:p14="http://schemas.microsoft.com/office/powerpoint/2010/main" val="3345337073"/>
              </p:ext>
            </p:extLst>
          </p:nvPr>
        </p:nvGraphicFramePr>
        <p:xfrm>
          <a:off x="660400" y="1130300"/>
          <a:ext cx="10858500" cy="4695384"/>
        </p:xfrm>
        <a:graphic>
          <a:graphicData uri="http://schemas.openxmlformats.org/drawingml/2006/table">
            <a:tbl>
              <a:tblPr firstRow="1" firstCol="1" bandRow="1"/>
              <a:tblGrid>
                <a:gridCol w="1002187">
                  <a:extLst>
                    <a:ext uri="{9D8B030D-6E8A-4147-A177-3AD203B41FA5}">
                      <a16:colId xmlns:a16="http://schemas.microsoft.com/office/drawing/2014/main" val="4199119749"/>
                    </a:ext>
                  </a:extLst>
                </a:gridCol>
                <a:gridCol w="9856313">
                  <a:extLst>
                    <a:ext uri="{9D8B030D-6E8A-4147-A177-3AD203B41FA5}">
                      <a16:colId xmlns:a16="http://schemas.microsoft.com/office/drawing/2014/main" val="3419488000"/>
                    </a:ext>
                  </a:extLst>
                </a:gridCol>
              </a:tblGrid>
              <a:tr h="206953">
                <a:tc>
                  <a:txBody>
                    <a:bodyPr/>
                    <a:lstStyle/>
                    <a:p>
                      <a:pPr algn="ctr">
                        <a:lnSpc>
                          <a:spcPct val="130000"/>
                        </a:lnSpc>
                        <a:spcAft>
                          <a:spcPts val="800"/>
                        </a:spcAft>
                      </a:pP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352974"/>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Bốn chữ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933736"/>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Nhân vật “em”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3022927"/>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fr-FR"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Lời mẹ ru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702777"/>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 hoá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466332"/>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fr-FR"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Từ biển xanh, rừng xa, sân chơi, đường hành quân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933340"/>
                  </a:ext>
                </a:extLst>
              </a:tr>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Nhấn</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giàu</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fr-F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11409"/>
                  </a:ext>
                </a:extLst>
              </a:tr>
            </a:tbl>
          </a:graphicData>
        </a:graphic>
      </p:graphicFrame>
    </p:spTree>
    <p:extLst>
      <p:ext uri="{BB962C8B-B14F-4D97-AF65-F5344CB8AC3E}">
        <p14:creationId xmlns:p14="http://schemas.microsoft.com/office/powerpoint/2010/main" val="2095403282"/>
      </p:ext>
    </p:extLst>
  </p:cSld>
  <p:clrMapOvr>
    <a:masterClrMapping/>
  </p:clrMapOvr>
  <p:transition spd="slow">
    <p:randomBar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54891F0-6004-5EAD-66A3-2AF4F329C7AF}"/>
              </a:ext>
            </a:extLst>
          </p:cNvPr>
          <p:cNvGraphicFramePr>
            <a:graphicFrameLocks noGrp="1"/>
          </p:cNvGraphicFramePr>
          <p:nvPr>
            <p:extLst>
              <p:ext uri="{D42A27DB-BD31-4B8C-83A1-F6EECF244321}">
                <p14:modId xmlns:p14="http://schemas.microsoft.com/office/powerpoint/2010/main" val="1839414644"/>
              </p:ext>
            </p:extLst>
          </p:nvPr>
        </p:nvGraphicFramePr>
        <p:xfrm>
          <a:off x="660400" y="1493932"/>
          <a:ext cx="10858500" cy="4276536"/>
        </p:xfrm>
        <a:graphic>
          <a:graphicData uri="http://schemas.openxmlformats.org/drawingml/2006/table">
            <a:tbl>
              <a:tblPr firstRow="1" firstCol="1" bandRow="1"/>
              <a:tblGrid>
                <a:gridCol w="1002187">
                  <a:extLst>
                    <a:ext uri="{9D8B030D-6E8A-4147-A177-3AD203B41FA5}">
                      <a16:colId xmlns:a16="http://schemas.microsoft.com/office/drawing/2014/main" val="1014613323"/>
                    </a:ext>
                  </a:extLst>
                </a:gridCol>
                <a:gridCol w="9856313">
                  <a:extLst>
                    <a:ext uri="{9D8B030D-6E8A-4147-A177-3AD203B41FA5}">
                      <a16:colId xmlns:a16="http://schemas.microsoft.com/office/drawing/2014/main" val="972140113"/>
                    </a:ext>
                  </a:extLst>
                </a:gridCol>
              </a:tblGrid>
              <a:tr h="206953">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Bộc lỗ nỗi băn khoăn của trẻ thơ về sự xuất hiện của vầng trăng.</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752493"/>
                  </a:ext>
                </a:extLst>
              </a:tr>
              <a:tr h="433146">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fr-FR"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Vẻ đẹp của vầng trăng quê hương và niềm tự hào về đất nước của nhân vật trữ tình.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90"/>
                  </a:ext>
                </a:extLst>
              </a:tr>
              <a:tr h="433146">
                <a:tc>
                  <a:txBody>
                    <a:bodyPr/>
                    <a:lstStyle/>
                    <a:p>
                      <a:pPr algn="ctr">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say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532368"/>
                  </a:ext>
                </a:extLst>
              </a:tr>
            </a:tbl>
          </a:graphicData>
        </a:graphic>
      </p:graphicFrame>
    </p:spTree>
    <p:extLst>
      <p:ext uri="{BB962C8B-B14F-4D97-AF65-F5344CB8AC3E}">
        <p14:creationId xmlns:p14="http://schemas.microsoft.com/office/powerpoint/2010/main" val="3995438104"/>
      </p:ext>
    </p:extLst>
  </p:cSld>
  <p:clrMapOvr>
    <a:masterClrMapping/>
  </p:clrMapOvr>
  <p:transition spd="slow">
    <p:randomBar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A91A767-E838-7563-23A8-E256A15A5807}"/>
              </a:ext>
            </a:extLst>
          </p:cNvPr>
          <p:cNvGraphicFramePr>
            <a:graphicFrameLocks noGrp="1"/>
          </p:cNvGraphicFramePr>
          <p:nvPr>
            <p:extLst>
              <p:ext uri="{D42A27DB-BD31-4B8C-83A1-F6EECF244321}">
                <p14:modId xmlns:p14="http://schemas.microsoft.com/office/powerpoint/2010/main" val="1388635821"/>
              </p:ext>
            </p:extLst>
          </p:nvPr>
        </p:nvGraphicFramePr>
        <p:xfrm>
          <a:off x="657225" y="1397000"/>
          <a:ext cx="10858500" cy="4470400"/>
        </p:xfrm>
        <a:graphic>
          <a:graphicData uri="http://schemas.openxmlformats.org/drawingml/2006/table">
            <a:tbl>
              <a:tblPr firstRow="1" firstCol="1" bandRow="1"/>
              <a:tblGrid>
                <a:gridCol w="1002187">
                  <a:extLst>
                    <a:ext uri="{9D8B030D-6E8A-4147-A177-3AD203B41FA5}">
                      <a16:colId xmlns:a16="http://schemas.microsoft.com/office/drawing/2014/main" val="4246630859"/>
                    </a:ext>
                  </a:extLst>
                </a:gridCol>
                <a:gridCol w="9856313">
                  <a:extLst>
                    <a:ext uri="{9D8B030D-6E8A-4147-A177-3AD203B41FA5}">
                      <a16:colId xmlns:a16="http://schemas.microsoft.com/office/drawing/2014/main" val="206284543"/>
                    </a:ext>
                  </a:extLst>
                </a:gridCol>
              </a:tblGrid>
              <a:tr h="2236442">
                <a:tc>
                  <a:txBody>
                    <a:bodyPr/>
                    <a:lstStyle/>
                    <a:p>
                      <a:pPr algn="ctr">
                        <a:lnSpc>
                          <a:spcPct val="100000"/>
                        </a:lnSpc>
                        <a:spcAft>
                          <a:spcPts val="800"/>
                        </a:spcAft>
                      </a:pPr>
                      <a:r>
                        <a:rPr lang="en-US" sz="2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tabLst>
                          <a:tab pos="90170" algn="l"/>
                        </a:tabLst>
                      </a:pP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HS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viết</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theo</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cầu</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tabLst>
                          <a:tab pos="90170" algn="l"/>
                        </a:tabLst>
                      </a:pP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Hình</a:t>
                      </a:r>
                      <a:r>
                        <a:rPr lang="en-US" sz="2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thức</a:t>
                      </a:r>
                      <a:r>
                        <a:rPr lang="en-US" sz="2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khoảng</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 7 </a:t>
                      </a:r>
                      <a:r>
                        <a:rPr lang="en-US" sz="26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câu</a:t>
                      </a:r>
                      <a:r>
                        <a:rPr lang="en-US" sz="2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800"/>
                        </a:spcAf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dãy</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Say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a:t>
                      </a:r>
                      <a:r>
                        <a:rPr lang="fr-FR"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fr-FR"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31787" marR="317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668919"/>
                  </a:ext>
                </a:extLst>
              </a:tr>
            </a:tbl>
          </a:graphicData>
        </a:graphic>
      </p:graphicFrame>
    </p:spTree>
    <p:extLst>
      <p:ext uri="{BB962C8B-B14F-4D97-AF65-F5344CB8AC3E}">
        <p14:creationId xmlns:p14="http://schemas.microsoft.com/office/powerpoint/2010/main" val="1623668927"/>
      </p:ext>
    </p:extLst>
  </p:cSld>
  <p:clrMapOvr>
    <a:masterClrMapping/>
  </p:clrMapOvr>
  <p:transition spd="slow">
    <p:randomBar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F3DF6B9-5F91-B865-F8CD-148ECCB68E05}"/>
              </a:ext>
            </a:extLst>
          </p:cNvPr>
          <p:cNvSpPr txBox="1"/>
          <p:nvPr/>
        </p:nvSpPr>
        <p:spPr>
          <a:xfrm>
            <a:off x="660400" y="1028700"/>
            <a:ext cx="6093372" cy="5244128"/>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14: </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đồi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phấp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phới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4FB55B8-0B01-D67A-BA46-BBF5A25959A6}"/>
              </a:ext>
            </a:extLst>
          </p:cNvPr>
          <p:cNvSpPr txBox="1"/>
          <p:nvPr/>
        </p:nvSpPr>
        <p:spPr>
          <a:xfrm>
            <a:off x="5425528" y="1102710"/>
            <a:ext cx="6093372" cy="4508222"/>
          </a:xfrm>
          <a:prstGeom prst="rect">
            <a:avLst/>
          </a:prstGeom>
          <a:noFill/>
        </p:spPr>
        <p:txBody>
          <a:bodyPr wrap="square">
            <a:spAutoFit/>
          </a:bodyPr>
          <a:lstStyle/>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khuất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rầm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FECBC0B-6495-52B1-9AEB-2E68ED5C45B6}"/>
              </a:ext>
            </a:extLst>
          </p:cNvPr>
          <p:cNvSpPr txBox="1"/>
          <p:nvPr/>
        </p:nvSpPr>
        <p:spPr>
          <a:xfrm>
            <a:off x="5181053" y="5703933"/>
            <a:ext cx="6766472" cy="338554"/>
          </a:xfrm>
          <a:prstGeom prst="rect">
            <a:avLst/>
          </a:prstGeom>
          <a:noFill/>
        </p:spPr>
        <p:txBody>
          <a:bodyPr wrap="square">
            <a:spAutoFit/>
          </a:bodyPr>
          <a:lstStyle/>
          <a:p>
            <a:r>
              <a:rPr lang="en-US" sz="1600" b="1"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Trích</a:t>
            </a:r>
            <a:r>
              <a:rPr lang="en-US" sz="1600"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Đất</a:t>
            </a:r>
            <a:r>
              <a:rPr lang="en-US" sz="1600" i="1" dirty="0">
                <a:effectLst/>
                <a:latin typeface="Times New Roman" panose="02020603050405020304" pitchFamily="18" charset="0"/>
                <a:ea typeface="Times New Roman" panose="02020603050405020304" pitchFamily="18" charset="0"/>
              </a:rPr>
              <a:t> </a:t>
            </a:r>
            <a:r>
              <a:rPr lang="en-US" sz="1600" i="1" dirty="0" err="1">
                <a:effectLst/>
                <a:latin typeface="Times New Roman" panose="02020603050405020304" pitchFamily="18" charset="0"/>
                <a:ea typeface="Times New Roman" panose="02020603050405020304" pitchFamily="18" charset="0"/>
              </a:rPr>
              <a:t>nước</a:t>
            </a:r>
            <a:r>
              <a:rPr lang="en-US" sz="1600" dirty="0">
                <a:effectLst/>
                <a:latin typeface="Times New Roman" panose="02020603050405020304" pitchFamily="18" charset="0"/>
                <a:ea typeface="Times New Roman" panose="02020603050405020304" pitchFamily="18" charset="0"/>
              </a:rPr>
              <a:t>” </a:t>
            </a:r>
            <a:r>
              <a:rPr lang="en-US" sz="1600" baseline="30000" dirty="0">
                <a:effectLst/>
                <a:latin typeface="Times New Roman" panose="02020603050405020304" pitchFamily="18" charset="0"/>
                <a:ea typeface="Times New Roman" panose="02020603050405020304" pitchFamily="18" charset="0"/>
              </a:rPr>
              <a:t>(1)</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Nguyễn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Đình</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Thi</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Thơ</a:t>
            </a:r>
            <a:r>
              <a:rPr lang="en-US" sz="1600" dirty="0">
                <a:effectLst/>
                <a:latin typeface="Times New Roman" panose="02020603050405020304" pitchFamily="18" charset="0"/>
                <a:ea typeface="Times New Roman" panose="02020603050405020304" pitchFamily="18" charset="0"/>
              </a:rPr>
              <a:t>, NXB </a:t>
            </a:r>
            <a:r>
              <a:rPr lang="en-US" sz="1600" dirty="0" err="1">
                <a:effectLst/>
                <a:latin typeface="Times New Roman" panose="02020603050405020304" pitchFamily="18" charset="0"/>
                <a:ea typeface="Times New Roman" panose="02020603050405020304" pitchFamily="18" charset="0"/>
              </a:rPr>
              <a:t>Văn</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học</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Hà</a:t>
            </a:r>
            <a:r>
              <a:rPr lang="en-US" sz="1600" dirty="0">
                <a:effectLst/>
                <a:latin typeface="Times New Roman" panose="02020603050405020304" pitchFamily="18" charset="0"/>
                <a:ea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rPr>
              <a:t>Nội</a:t>
            </a:r>
            <a:r>
              <a:rPr lang="en-US" sz="1600" dirty="0">
                <a:effectLst/>
                <a:latin typeface="Times New Roman" panose="02020603050405020304" pitchFamily="18" charset="0"/>
                <a:ea typeface="Times New Roman" panose="02020603050405020304" pitchFamily="18" charset="0"/>
              </a:rPr>
              <a:t>, 2001)</a:t>
            </a:r>
            <a:endParaRPr lang="en-US" sz="1600" dirty="0"/>
          </a:p>
        </p:txBody>
      </p:sp>
    </p:spTree>
    <p:extLst>
      <p:ext uri="{BB962C8B-B14F-4D97-AF65-F5344CB8AC3E}">
        <p14:creationId xmlns:p14="http://schemas.microsoft.com/office/powerpoint/2010/main" val="2135613361"/>
      </p:ext>
    </p:extLst>
  </p:cSld>
  <p:clrMapOvr>
    <a:masterClrMapping/>
  </p:clrMapOvr>
  <p:transition spd="slow">
    <p:randomBar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682B312-EA43-14FA-CED9-72524AFF19CB}"/>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4A871A1-88D1-73A7-E538-4B6B92BB925F}"/>
              </a:ext>
            </a:extLst>
          </p:cNvPr>
          <p:cNvGraphicFramePr>
            <a:graphicFrameLocks noGrp="1"/>
          </p:cNvGraphicFramePr>
          <p:nvPr>
            <p:extLst>
              <p:ext uri="{D42A27DB-BD31-4B8C-83A1-F6EECF244321}">
                <p14:modId xmlns:p14="http://schemas.microsoft.com/office/powerpoint/2010/main" val="1929228225"/>
              </p:ext>
            </p:extLst>
          </p:nvPr>
        </p:nvGraphicFramePr>
        <p:xfrm>
          <a:off x="660400" y="2511338"/>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2722104868"/>
                    </a:ext>
                  </a:extLst>
                </a:gridCol>
                <a:gridCol w="5429250">
                  <a:extLst>
                    <a:ext uri="{9D8B030D-6E8A-4147-A177-3AD203B41FA5}">
                      <a16:colId xmlns:a16="http://schemas.microsoft.com/office/drawing/2014/main" val="1179441901"/>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1159421020"/>
                  </a:ext>
                </a:extLst>
              </a:tr>
            </a:tbl>
          </a:graphicData>
        </a:graphic>
      </p:graphicFrame>
      <p:sp>
        <p:nvSpPr>
          <p:cNvPr id="11" name="TextBox 10">
            <a:extLst>
              <a:ext uri="{FF2B5EF4-FFF2-40B4-BE49-F238E27FC236}">
                <a16:creationId xmlns:a16="http://schemas.microsoft.com/office/drawing/2014/main" id="{002E017C-91FF-1EC2-8B81-669A5A9F836B}"/>
              </a:ext>
            </a:extLst>
          </p:cNvPr>
          <p:cNvSpPr txBox="1"/>
          <p:nvPr/>
        </p:nvSpPr>
        <p:spPr>
          <a:xfrm>
            <a:off x="660400" y="3687075"/>
            <a:ext cx="10858500" cy="1930400"/>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364363"/>
      </p:ext>
    </p:extLst>
  </p:cSld>
  <p:clrMapOvr>
    <a:masterClrMapping/>
  </p:clrMapOvr>
  <p:transition spd="slow">
    <p:randomBar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A2A19DF-FDC8-A109-E637-24D1C5D3D649}"/>
              </a:ext>
            </a:extLst>
          </p:cNvPr>
          <p:cNvSpPr txBox="1"/>
          <p:nvPr/>
        </p:nvSpPr>
        <p:spPr>
          <a:xfrm>
            <a:off x="660400" y="1130300"/>
            <a:ext cx="10858500" cy="604909"/>
          </a:xfrm>
          <a:prstGeom prst="rect">
            <a:avLst/>
          </a:prstGeom>
          <a:noFill/>
        </p:spPr>
        <p:txBody>
          <a:bodyPr wrap="square">
            <a:spAutoFit/>
          </a:bodyPr>
          <a:lstStyle/>
          <a:p>
            <a:pPr marL="457200">
              <a:lnSpc>
                <a:spcPct val="13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3C8C8650-699A-8B87-E9BC-403343677270}"/>
              </a:ext>
            </a:extLst>
          </p:cNvPr>
          <p:cNvGraphicFramePr>
            <a:graphicFrameLocks noGrp="1"/>
          </p:cNvGraphicFramePr>
          <p:nvPr>
            <p:extLst>
              <p:ext uri="{D42A27DB-BD31-4B8C-83A1-F6EECF244321}">
                <p14:modId xmlns:p14="http://schemas.microsoft.com/office/powerpoint/2010/main" val="3310208217"/>
              </p:ext>
            </p:extLst>
          </p:nvPr>
        </p:nvGraphicFramePr>
        <p:xfrm>
          <a:off x="660400" y="1836809"/>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2225556203"/>
                    </a:ext>
                  </a:extLst>
                </a:gridCol>
                <a:gridCol w="5429250">
                  <a:extLst>
                    <a:ext uri="{9D8B030D-6E8A-4147-A177-3AD203B41FA5}">
                      <a16:colId xmlns:a16="http://schemas.microsoft.com/office/drawing/2014/main" val="3268206058"/>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Mùa thu – chiến khu</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Mùa hè – chiến trường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824564961"/>
                  </a:ext>
                </a:extLst>
              </a:tr>
            </a:tbl>
          </a:graphicData>
        </a:graphic>
      </p:graphicFrame>
      <p:sp>
        <p:nvSpPr>
          <p:cNvPr id="10" name="TextBox 9">
            <a:extLst>
              <a:ext uri="{FF2B5EF4-FFF2-40B4-BE49-F238E27FC236}">
                <a16:creationId xmlns:a16="http://schemas.microsoft.com/office/drawing/2014/main" id="{AA5F526F-A4B5-9DBF-4682-6A11B6BD4571}"/>
              </a:ext>
            </a:extLst>
          </p:cNvPr>
          <p:cNvSpPr txBox="1"/>
          <p:nvPr/>
        </p:nvSpPr>
        <p:spPr>
          <a:xfrm>
            <a:off x="660400" y="3000764"/>
            <a:ext cx="10858500" cy="3178947"/>
          </a:xfrm>
          <a:prstGeom prst="rect">
            <a:avLst/>
          </a:prstGeom>
          <a:noFill/>
        </p:spPr>
        <p:txBody>
          <a:bodyPr wrap="square">
            <a:spAutoFit/>
          </a:bodyPr>
          <a:lstStyle/>
          <a:p>
            <a:pPr marL="457200">
              <a:lnSpc>
                <a:spcPct val="13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núi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núi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đồng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659586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495A66E-8089-AA47-5AA3-42595738A310}"/>
              </a:ext>
            </a:extLst>
          </p:cNvPr>
          <p:cNvSpPr txBox="1"/>
          <p:nvPr/>
        </p:nvSpPr>
        <p:spPr>
          <a:xfrm>
            <a:off x="660400" y="1130300"/>
            <a:ext cx="10858500" cy="678199"/>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trúc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6,0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06B4ED3-4F0B-20B6-7312-33BC3EA1E303}"/>
              </a:ext>
            </a:extLst>
          </p:cNvPr>
          <p:cNvGraphicFramePr>
            <a:graphicFrameLocks noGrp="1"/>
          </p:cNvGraphicFramePr>
          <p:nvPr>
            <p:extLst>
              <p:ext uri="{D42A27DB-BD31-4B8C-83A1-F6EECF244321}">
                <p14:modId xmlns:p14="http://schemas.microsoft.com/office/powerpoint/2010/main" val="1723463593"/>
              </p:ext>
            </p:extLst>
          </p:nvPr>
        </p:nvGraphicFramePr>
        <p:xfrm>
          <a:off x="660400" y="1808499"/>
          <a:ext cx="10858500" cy="4104640"/>
        </p:xfrm>
        <a:graphic>
          <a:graphicData uri="http://schemas.openxmlformats.org/drawingml/2006/table">
            <a:tbl>
              <a:tblPr firstRow="1" firstCol="1" bandRow="1"/>
              <a:tblGrid>
                <a:gridCol w="1535462">
                  <a:extLst>
                    <a:ext uri="{9D8B030D-6E8A-4147-A177-3AD203B41FA5}">
                      <a16:colId xmlns:a16="http://schemas.microsoft.com/office/drawing/2014/main" val="2964571733"/>
                    </a:ext>
                  </a:extLst>
                </a:gridCol>
                <a:gridCol w="1908448">
                  <a:extLst>
                    <a:ext uri="{9D8B030D-6E8A-4147-A177-3AD203B41FA5}">
                      <a16:colId xmlns:a16="http://schemas.microsoft.com/office/drawing/2014/main" val="626384696"/>
                    </a:ext>
                  </a:extLst>
                </a:gridCol>
                <a:gridCol w="7414590">
                  <a:extLst>
                    <a:ext uri="{9D8B030D-6E8A-4147-A177-3AD203B41FA5}">
                      <a16:colId xmlns:a16="http://schemas.microsoft.com/office/drawing/2014/main" val="3649921416"/>
                    </a:ext>
                  </a:extLst>
                </a:gridCol>
              </a:tblGrid>
              <a:tr h="2671163">
                <a:tc>
                  <a:txBody>
                    <a:bodyPr/>
                    <a:lstStyle/>
                    <a:p>
                      <a:pPr>
                        <a:lnSpc>
                          <a:spcPct val="100000"/>
                        </a:lnSpc>
                        <a:spcAft>
                          <a:spcPts val="800"/>
                        </a:spcAft>
                      </a:pPr>
                      <a:r>
                        <a:rPr lang="en-US" sz="32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 hiểu thơ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 bốn chữ, năm chữ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32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nét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17669" marR="176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504109"/>
                  </a:ext>
                </a:extLst>
              </a:tr>
            </a:tbl>
          </a:graphicData>
        </a:graphic>
      </p:graphicFrame>
    </p:spTree>
    <p:extLst>
      <p:ext uri="{BB962C8B-B14F-4D97-AF65-F5344CB8AC3E}">
        <p14:creationId xmlns:p14="http://schemas.microsoft.com/office/powerpoint/2010/main" val="2835506324"/>
      </p:ext>
    </p:extLst>
  </p:cSld>
  <p:clrMapOvr>
    <a:masterClrMapping/>
  </p:clrMapOvr>
  <p:transition spd="slow">
    <p:randomBar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B0E693B-4F2B-C5D7-2A09-91B13A77ED40}"/>
              </a:ext>
            </a:extLst>
          </p:cNvPr>
          <p:cNvSpPr txBox="1"/>
          <p:nvPr/>
        </p:nvSpPr>
        <p:spPr>
          <a:xfrm>
            <a:off x="660400" y="1130300"/>
            <a:ext cx="10858500" cy="3153299"/>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phấp</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phới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thơm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ngát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92A18860-67C2-11C3-BED0-84EC25B87913}"/>
              </a:ext>
            </a:extLst>
          </p:cNvPr>
          <p:cNvGraphicFramePr>
            <a:graphicFrameLocks noGrp="1"/>
          </p:cNvGraphicFramePr>
          <p:nvPr>
            <p:extLst>
              <p:ext uri="{D42A27DB-BD31-4B8C-83A1-F6EECF244321}">
                <p14:modId xmlns:p14="http://schemas.microsoft.com/office/powerpoint/2010/main" val="4123834783"/>
              </p:ext>
            </p:extLst>
          </p:nvPr>
        </p:nvGraphicFramePr>
        <p:xfrm>
          <a:off x="660400" y="4563745"/>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3489594185"/>
                    </a:ext>
                  </a:extLst>
                </a:gridCol>
                <a:gridCol w="5429250">
                  <a:extLst>
                    <a:ext uri="{9D8B030D-6E8A-4147-A177-3AD203B41FA5}">
                      <a16:colId xmlns:a16="http://schemas.microsoft.com/office/drawing/2014/main" val="3310863211"/>
                    </a:ext>
                  </a:extLst>
                </a:gridCol>
              </a:tblGrid>
              <a:tr h="520048">
                <a:tc>
                  <a:txBody>
                    <a:bodyPr/>
                    <a:lstStyle/>
                    <a:p>
                      <a:pPr marL="514350" indent="-514350">
                        <a:lnSpc>
                          <a:spcPct val="130000"/>
                        </a:lnSpc>
                        <a:spcAft>
                          <a:spcPts val="800"/>
                        </a:spcAft>
                        <a:buAutoNum type="alphaUcPeriod"/>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Phấp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phới</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30000"/>
                        </a:lnSpc>
                        <a:spcAft>
                          <a:spcPts val="800"/>
                        </a:spcAf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rầm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67232216"/>
                  </a:ext>
                </a:extLst>
              </a:tr>
            </a:tbl>
          </a:graphicData>
        </a:graphic>
      </p:graphicFrame>
    </p:spTree>
    <p:extLst>
      <p:ext uri="{BB962C8B-B14F-4D97-AF65-F5344CB8AC3E}">
        <p14:creationId xmlns:p14="http://schemas.microsoft.com/office/powerpoint/2010/main" val="3803252102"/>
      </p:ext>
    </p:extLst>
  </p:cSld>
  <p:clrMapOvr>
    <a:masterClrMapping/>
  </p:clrMapOvr>
  <p:transition spd="slow">
    <p:randomBar dir="ver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C318818-BF89-4C93-9293-44D1AEF48E83}"/>
              </a:ext>
            </a:extLst>
          </p:cNvPr>
          <p:cNvSpPr txBox="1"/>
          <p:nvPr/>
        </p:nvSpPr>
        <p:spPr>
          <a:xfrm>
            <a:off x="660400" y="1028700"/>
            <a:ext cx="10858500" cy="4929619"/>
          </a:xfrm>
          <a:prstGeom prst="rect">
            <a:avLst/>
          </a:prstGeom>
          <a:noFill/>
        </p:spPr>
        <p:txBody>
          <a:bodyPr wrap="square">
            <a:spAutoFit/>
          </a:bodyPr>
          <a:lstStyle/>
          <a:p>
            <a:pPr>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nức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do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phú</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Bâng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khuâng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ngẫm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cháu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292264"/>
      </p:ext>
    </p:extLst>
  </p:cSld>
  <p:clrMapOvr>
    <a:masterClrMapping/>
  </p:clrMapOvr>
  <p:transition spd="slow">
    <p:randomBar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6D953D2-34B2-E436-4F52-0B40C6D7CAAC}"/>
              </a:ext>
            </a:extLst>
          </p:cNvPr>
          <p:cNvSpPr txBox="1"/>
          <p:nvPr/>
        </p:nvSpPr>
        <p:spPr>
          <a:xfrm>
            <a:off x="660400" y="1339265"/>
            <a:ext cx="10858500" cy="4585871"/>
          </a:xfrm>
          <a:prstGeom prst="rect">
            <a:avLst/>
          </a:prstGeom>
          <a:noFill/>
        </p:spPr>
        <p:txBody>
          <a:bodyPr wrap="square">
            <a:spAutoFit/>
          </a:bodyPr>
          <a:lstStyle/>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810260" algn="just">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phấp</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phới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810260" algn="just">
              <a:spcAft>
                <a:spcPts val="8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810260" algn="just">
              <a:spcAft>
                <a:spcPts val="8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rì</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6 – 7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751140"/>
      </p:ext>
    </p:extLst>
  </p:cSld>
  <p:clrMapOvr>
    <a:masterClrMapping/>
  </p:clrMapOvr>
  <p:transition spd="slow">
    <p:randomBar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4067447-AD3D-3CAC-BF43-E524D718802F}"/>
              </a:ext>
            </a:extLst>
          </p:cNvPr>
          <p:cNvGraphicFramePr>
            <a:graphicFrameLocks noGrp="1"/>
          </p:cNvGraphicFramePr>
          <p:nvPr>
            <p:extLst>
              <p:ext uri="{D42A27DB-BD31-4B8C-83A1-F6EECF244321}">
                <p14:modId xmlns:p14="http://schemas.microsoft.com/office/powerpoint/2010/main" val="1299985592"/>
              </p:ext>
            </p:extLst>
          </p:nvPr>
        </p:nvGraphicFramePr>
        <p:xfrm>
          <a:off x="660400" y="1311400"/>
          <a:ext cx="10858500" cy="4641600"/>
        </p:xfrm>
        <a:graphic>
          <a:graphicData uri="http://schemas.openxmlformats.org/drawingml/2006/table">
            <a:tbl>
              <a:tblPr firstRow="1" firstCol="1" bandRow="1"/>
              <a:tblGrid>
                <a:gridCol w="1057973">
                  <a:extLst>
                    <a:ext uri="{9D8B030D-6E8A-4147-A177-3AD203B41FA5}">
                      <a16:colId xmlns:a16="http://schemas.microsoft.com/office/drawing/2014/main" val="937945102"/>
                    </a:ext>
                  </a:extLst>
                </a:gridCol>
                <a:gridCol w="9800527">
                  <a:extLst>
                    <a:ext uri="{9D8B030D-6E8A-4147-A177-3AD203B41FA5}">
                      <a16:colId xmlns:a16="http://schemas.microsoft.com/office/drawing/2014/main" val="1434809751"/>
                    </a:ext>
                  </a:extLst>
                </a:gridCol>
              </a:tblGrid>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332144"/>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384501"/>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Gieo vần chân</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152581"/>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Mùa thu – chiến khu</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3968560"/>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B. trời xanh, núi rừng, cánh đồng, ngả đường, dòng sông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784520"/>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Tính từ</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104250"/>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thơm mát</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6797315"/>
                  </a:ext>
                </a:extLst>
              </a:tr>
              <a:tr h="205657">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Bâng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khuâng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633574"/>
                  </a:ext>
                </a:extLst>
              </a:tr>
            </a:tbl>
          </a:graphicData>
        </a:graphic>
      </p:graphicFrame>
    </p:spTree>
    <p:extLst>
      <p:ext uri="{BB962C8B-B14F-4D97-AF65-F5344CB8AC3E}">
        <p14:creationId xmlns:p14="http://schemas.microsoft.com/office/powerpoint/2010/main" val="815173684"/>
      </p:ext>
    </p:extLst>
  </p:cSld>
  <p:clrMapOvr>
    <a:masterClrMapping/>
  </p:clrMapOvr>
  <p:transition spd="slow">
    <p:randomBar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3732236-EEA5-8CF5-D90C-4AD01308E9F7}"/>
              </a:ext>
            </a:extLst>
          </p:cNvPr>
          <p:cNvGraphicFramePr>
            <a:graphicFrameLocks noGrp="1"/>
          </p:cNvGraphicFramePr>
          <p:nvPr>
            <p:extLst>
              <p:ext uri="{D42A27DB-BD31-4B8C-83A1-F6EECF244321}">
                <p14:modId xmlns:p14="http://schemas.microsoft.com/office/powerpoint/2010/main" val="2251985445"/>
              </p:ext>
            </p:extLst>
          </p:nvPr>
        </p:nvGraphicFramePr>
        <p:xfrm>
          <a:off x="660400" y="1183005"/>
          <a:ext cx="10858500" cy="4898390"/>
        </p:xfrm>
        <a:graphic>
          <a:graphicData uri="http://schemas.openxmlformats.org/drawingml/2006/table">
            <a:tbl>
              <a:tblPr firstRow="1" firstCol="1" bandRow="1"/>
              <a:tblGrid>
                <a:gridCol w="1057973">
                  <a:extLst>
                    <a:ext uri="{9D8B030D-6E8A-4147-A177-3AD203B41FA5}">
                      <a16:colId xmlns:a16="http://schemas.microsoft.com/office/drawing/2014/main" val="3934959837"/>
                    </a:ext>
                  </a:extLst>
                </a:gridCol>
                <a:gridCol w="9800527">
                  <a:extLst>
                    <a:ext uri="{9D8B030D-6E8A-4147-A177-3AD203B41FA5}">
                      <a16:colId xmlns:a16="http://schemas.microsoft.com/office/drawing/2014/main" val="175405780"/>
                    </a:ext>
                  </a:extLst>
                </a:gridCol>
              </a:tblGrid>
              <a:tr h="1104762">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buSzPts val="1400"/>
                        <a:buFont typeface="Times New Roman" panose="02020603050405020304" pitchFamily="18" charset="0"/>
                        <a:buChar char="-"/>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tu từ: Nhân hóa “Trời thu thay áo mới”</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SzPts val="1400"/>
                        <a:buFont typeface="Times New Roman" panose="02020603050405020304" pitchFamily="18" charset="0"/>
                        <a:buChar char="-"/>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dụng: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101600" algn="just">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Miêu tả sinh động hình ảnh trời thu trong niềm hân hoan vui sướng của nhân vật trữ tình.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101600" algn="just">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Làm cho cách diễn đạt thêm sinh động, giàu hình ảnh hơn.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59645"/>
                  </a:ext>
                </a:extLst>
              </a:tr>
              <a:tr h="655210">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rì</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49379"/>
                  </a:ext>
                </a:extLst>
              </a:tr>
            </a:tbl>
          </a:graphicData>
        </a:graphic>
      </p:graphicFrame>
    </p:spTree>
    <p:extLst>
      <p:ext uri="{BB962C8B-B14F-4D97-AF65-F5344CB8AC3E}">
        <p14:creationId xmlns:p14="http://schemas.microsoft.com/office/powerpoint/2010/main" val="917639953"/>
      </p:ext>
    </p:extLst>
  </p:cSld>
  <p:clrMapOvr>
    <a:masterClrMapping/>
  </p:clrMapOvr>
  <p:transition spd="slow">
    <p:randomBar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B978564-775E-3EBC-268C-0F6176A7BCD2}"/>
              </a:ext>
            </a:extLst>
          </p:cNvPr>
          <p:cNvGraphicFramePr>
            <a:graphicFrameLocks noGrp="1"/>
          </p:cNvGraphicFramePr>
          <p:nvPr>
            <p:extLst>
              <p:ext uri="{D42A27DB-BD31-4B8C-83A1-F6EECF244321}">
                <p14:modId xmlns:p14="http://schemas.microsoft.com/office/powerpoint/2010/main" val="1909780034"/>
              </p:ext>
            </p:extLst>
          </p:nvPr>
        </p:nvGraphicFramePr>
        <p:xfrm>
          <a:off x="660400" y="1082040"/>
          <a:ext cx="10858500" cy="5100320"/>
        </p:xfrm>
        <a:graphic>
          <a:graphicData uri="http://schemas.openxmlformats.org/drawingml/2006/table">
            <a:tbl>
              <a:tblPr firstRow="1" firstCol="1" bandRow="1"/>
              <a:tblGrid>
                <a:gridCol w="1057973">
                  <a:extLst>
                    <a:ext uri="{9D8B030D-6E8A-4147-A177-3AD203B41FA5}">
                      <a16:colId xmlns:a16="http://schemas.microsoft.com/office/drawing/2014/main" val="3368722229"/>
                    </a:ext>
                  </a:extLst>
                </a:gridCol>
                <a:gridCol w="9800527">
                  <a:extLst>
                    <a:ext uri="{9D8B030D-6E8A-4147-A177-3AD203B41FA5}">
                      <a16:colId xmlns:a16="http://schemas.microsoft.com/office/drawing/2014/main" val="1415660901"/>
                    </a:ext>
                  </a:extLst>
                </a:gridCol>
              </a:tblGrid>
              <a:tr h="2358543">
                <a:tc>
                  <a:txBody>
                    <a:bodyPr/>
                    <a:lstStyle/>
                    <a:p>
                      <a:pP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ngút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lẫn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nhộn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khoẻ</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802812"/>
                  </a:ext>
                </a:extLst>
              </a:tr>
            </a:tbl>
          </a:graphicData>
        </a:graphic>
      </p:graphicFrame>
    </p:spTree>
    <p:extLst>
      <p:ext uri="{BB962C8B-B14F-4D97-AF65-F5344CB8AC3E}">
        <p14:creationId xmlns:p14="http://schemas.microsoft.com/office/powerpoint/2010/main" val="2879286726"/>
      </p:ext>
    </p:extLst>
  </p:cSld>
  <p:clrMapOvr>
    <a:masterClrMapping/>
  </p:clrMapOvr>
  <p:transition spd="slow">
    <p:randomBar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920C99-7EA1-050C-A86D-F71903E9EBAE}"/>
              </a:ext>
            </a:extLst>
          </p:cNvPr>
          <p:cNvSpPr txBox="1"/>
          <p:nvPr/>
        </p:nvSpPr>
        <p:spPr>
          <a:xfrm>
            <a:off x="660400" y="1590070"/>
            <a:ext cx="10858500" cy="4084260"/>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15: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350645">
              <a:lnSpc>
                <a:spcPct val="130000"/>
              </a:lnSpc>
              <a:spcAft>
                <a:spcPts val="800"/>
              </a:spcAft>
            </a:pP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khấu</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chôn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bợ</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phông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1350645">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698380"/>
      </p:ext>
    </p:extLst>
  </p:cSld>
  <p:clrMapOvr>
    <a:masterClrMapping/>
  </p:clrMapOvr>
  <p:transition spd="slow">
    <p:randomBar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10649D5-37E1-C482-F006-0F0C268C6F01}"/>
              </a:ext>
            </a:extLst>
          </p:cNvPr>
          <p:cNvSpPr txBox="1"/>
          <p:nvPr/>
        </p:nvSpPr>
        <p:spPr>
          <a:xfrm>
            <a:off x="-458952" y="1033475"/>
            <a:ext cx="8404772" cy="1815882"/>
          </a:xfrm>
          <a:prstGeom prst="rect">
            <a:avLst/>
          </a:prstGeom>
          <a:noFill/>
        </p:spPr>
        <p:txBody>
          <a:bodyPr wrap="square">
            <a:spAutoFit/>
          </a:bodyPr>
          <a:lstStyle/>
          <a:p>
            <a:pPr marL="1350645">
              <a:spcAft>
                <a:spcPts val="8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hỡi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78ACCC0-01AA-6BB4-2950-EEB8FC3149F4}"/>
              </a:ext>
            </a:extLst>
          </p:cNvPr>
          <p:cNvSpPr txBox="1"/>
          <p:nvPr/>
        </p:nvSpPr>
        <p:spPr>
          <a:xfrm>
            <a:off x="-458952" y="2942521"/>
            <a:ext cx="9216451" cy="2349361"/>
          </a:xfrm>
          <a:prstGeom prst="rect">
            <a:avLst/>
          </a:prstGeom>
          <a:noFill/>
        </p:spPr>
        <p:txBody>
          <a:bodyPr wrap="square">
            <a:spAutoFit/>
          </a:bodyPr>
          <a:lstStyle/>
          <a:p>
            <a:pPr marL="1350645">
              <a:spcAft>
                <a:spcPts val="800"/>
              </a:spcAft>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khấu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ngổn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rặt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gội</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tóc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350645">
              <a:spcAft>
                <a:spcPts val="800"/>
              </a:spcAft>
            </a:pP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9F3A56D-5298-5AFD-9239-8C4420E73C74}"/>
              </a:ext>
            </a:extLst>
          </p:cNvPr>
          <p:cNvSpPr txBox="1"/>
          <p:nvPr/>
        </p:nvSpPr>
        <p:spPr>
          <a:xfrm>
            <a:off x="442913" y="5019628"/>
            <a:ext cx="10858500" cy="1114472"/>
          </a:xfrm>
          <a:prstGeom prst="rect">
            <a:avLst/>
          </a:prstGeom>
          <a:noFill/>
        </p:spPr>
        <p:txBody>
          <a:bodyPr wrap="square">
            <a:spAutoFit/>
          </a:bodyPr>
          <a:lstStyle/>
          <a:p>
            <a:pPr algn="r">
              <a:lnSpc>
                <a:spcPct val="130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Khoa,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sổ</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30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NXB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1985)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572539"/>
      </p:ext>
    </p:extLst>
  </p:cSld>
  <p:clrMapOvr>
    <a:masterClrMapping/>
  </p:clrMapOvr>
  <p:transition spd="slow">
    <p:randomBar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B28E295-8BC8-B239-32F1-788B93D88B39}"/>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2ACB9948-8883-4366-24D5-1591A7D55E88}"/>
              </a:ext>
            </a:extLst>
          </p:cNvPr>
          <p:cNvGraphicFramePr>
            <a:graphicFrameLocks noGrp="1"/>
          </p:cNvGraphicFramePr>
          <p:nvPr>
            <p:extLst>
              <p:ext uri="{D42A27DB-BD31-4B8C-83A1-F6EECF244321}">
                <p14:modId xmlns:p14="http://schemas.microsoft.com/office/powerpoint/2010/main" val="2795364707"/>
              </p:ext>
            </p:extLst>
          </p:nvPr>
        </p:nvGraphicFramePr>
        <p:xfrm>
          <a:off x="660400" y="2586082"/>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2825341189"/>
                    </a:ext>
                  </a:extLst>
                </a:gridCol>
                <a:gridCol w="5429250">
                  <a:extLst>
                    <a:ext uri="{9D8B030D-6E8A-4147-A177-3AD203B41FA5}">
                      <a16:colId xmlns:a16="http://schemas.microsoft.com/office/drawing/2014/main" val="444635786"/>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016810589"/>
                  </a:ext>
                </a:extLst>
              </a:tr>
            </a:tbl>
          </a:graphicData>
        </a:graphic>
      </p:graphicFrame>
      <p:sp>
        <p:nvSpPr>
          <p:cNvPr id="11" name="TextBox 10">
            <a:extLst>
              <a:ext uri="{FF2B5EF4-FFF2-40B4-BE49-F238E27FC236}">
                <a16:creationId xmlns:a16="http://schemas.microsoft.com/office/drawing/2014/main" id="{F73446AA-0C1E-66A6-A2B4-C1FE90696631}"/>
              </a:ext>
            </a:extLst>
          </p:cNvPr>
          <p:cNvSpPr txBox="1"/>
          <p:nvPr/>
        </p:nvSpPr>
        <p:spPr>
          <a:xfrm>
            <a:off x="660400" y="3836564"/>
            <a:ext cx="10858500" cy="604909"/>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85134F8E-B742-5C6F-74FB-1927154F4FD1}"/>
              </a:ext>
            </a:extLst>
          </p:cNvPr>
          <p:cNvGraphicFramePr>
            <a:graphicFrameLocks noGrp="1"/>
          </p:cNvGraphicFramePr>
          <p:nvPr>
            <p:extLst>
              <p:ext uri="{D42A27DB-BD31-4B8C-83A1-F6EECF244321}">
                <p14:modId xmlns:p14="http://schemas.microsoft.com/office/powerpoint/2010/main" val="3665314040"/>
              </p:ext>
            </p:extLst>
          </p:nvPr>
        </p:nvGraphicFramePr>
        <p:xfrm>
          <a:off x="657225" y="4629601"/>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322656823"/>
                    </a:ext>
                  </a:extLst>
                </a:gridCol>
                <a:gridCol w="5429250">
                  <a:extLst>
                    <a:ext uri="{9D8B030D-6E8A-4147-A177-3AD203B41FA5}">
                      <a16:colId xmlns:a16="http://schemas.microsoft.com/office/drawing/2014/main" val="395409750"/>
                    </a:ext>
                  </a:extLst>
                </a:gridCol>
              </a:tblGrid>
              <a:tr h="431217">
                <a:tc>
                  <a:txBody>
                    <a:bodyPr/>
                    <a:lstStyle/>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Miêu tả</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821744669"/>
                  </a:ext>
                </a:extLst>
              </a:tr>
            </a:tbl>
          </a:graphicData>
        </a:graphic>
      </p:graphicFrame>
    </p:spTree>
    <p:extLst>
      <p:ext uri="{BB962C8B-B14F-4D97-AF65-F5344CB8AC3E}">
        <p14:creationId xmlns:p14="http://schemas.microsoft.com/office/powerpoint/2010/main" val="285261475"/>
      </p:ext>
    </p:extLst>
  </p:cSld>
  <p:clrMapOvr>
    <a:masterClrMapping/>
  </p:clrMapOvr>
  <p:transition spd="slow">
    <p:randomBar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0E8470-0457-DA57-4322-031CA882C9A0}"/>
              </a:ext>
            </a:extLst>
          </p:cNvPr>
          <p:cNvSpPr txBox="1"/>
          <p:nvPr/>
        </p:nvSpPr>
        <p:spPr>
          <a:xfrm>
            <a:off x="657225" y="1493153"/>
            <a:ext cx="10858500" cy="4278094"/>
          </a:xfrm>
          <a:prstGeom prst="rect">
            <a:avLst/>
          </a:prstGeom>
          <a:noFill/>
        </p:spPr>
        <p:txBody>
          <a:bodyPr wrap="square">
            <a:spAutoFit/>
          </a:bodyPr>
          <a:lstStyle/>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lphaUcPeriod"/>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lphaUcPeriod"/>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lphaUcPeriod"/>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mj-lt"/>
              <a:buAutoNum type="alphaUcPeriod"/>
            </a:pP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rát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hiếm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14545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BF60DDF-AF69-58AF-63EE-6EFF213B71C9}"/>
              </a:ext>
            </a:extLst>
          </p:cNvPr>
          <p:cNvGraphicFramePr>
            <a:graphicFrameLocks noGrp="1"/>
          </p:cNvGraphicFramePr>
          <p:nvPr>
            <p:extLst>
              <p:ext uri="{D42A27DB-BD31-4B8C-83A1-F6EECF244321}">
                <p14:modId xmlns:p14="http://schemas.microsoft.com/office/powerpoint/2010/main" val="2313311127"/>
              </p:ext>
            </p:extLst>
          </p:nvPr>
        </p:nvGraphicFramePr>
        <p:xfrm>
          <a:off x="660400" y="1039648"/>
          <a:ext cx="10858500" cy="5322888"/>
        </p:xfrm>
        <a:graphic>
          <a:graphicData uri="http://schemas.openxmlformats.org/drawingml/2006/table">
            <a:tbl>
              <a:tblPr firstRow="1" firstCol="1" bandRow="1"/>
              <a:tblGrid>
                <a:gridCol w="3193063">
                  <a:extLst>
                    <a:ext uri="{9D8B030D-6E8A-4147-A177-3AD203B41FA5}">
                      <a16:colId xmlns:a16="http://schemas.microsoft.com/office/drawing/2014/main" val="1653369295"/>
                    </a:ext>
                  </a:extLst>
                </a:gridCol>
                <a:gridCol w="7665437">
                  <a:extLst>
                    <a:ext uri="{9D8B030D-6E8A-4147-A177-3AD203B41FA5}">
                      <a16:colId xmlns:a16="http://schemas.microsoft.com/office/drawing/2014/main" val="428059242"/>
                    </a:ext>
                  </a:extLst>
                </a:gridCol>
              </a:tblGrid>
              <a:tr h="1849383">
                <a:tc>
                  <a:txBody>
                    <a:bodyPr/>
                    <a:lstStyle/>
                    <a:p>
                      <a:pPr>
                        <a:lnSpc>
                          <a:spcPct val="130000"/>
                        </a:lnSpc>
                        <a:spcAft>
                          <a:spcPts val="800"/>
                        </a:spcAft>
                      </a:pPr>
                      <a:r>
                        <a:rPr lang="en-US" sz="32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580292"/>
                  </a:ext>
                </a:extLst>
              </a:tr>
            </a:tbl>
          </a:graphicData>
        </a:graphic>
      </p:graphicFrame>
    </p:spTree>
    <p:extLst>
      <p:ext uri="{BB962C8B-B14F-4D97-AF65-F5344CB8AC3E}">
        <p14:creationId xmlns:p14="http://schemas.microsoft.com/office/powerpoint/2010/main" val="2063914493"/>
      </p:ext>
    </p:extLst>
  </p:cSld>
  <p:clrMapOvr>
    <a:masterClrMapping/>
  </p:clrMapOvr>
  <p:transition spd="slow">
    <p:randomBar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F67F170-A08D-151F-8743-B82C0F7ECF1F}"/>
              </a:ext>
            </a:extLst>
          </p:cNvPr>
          <p:cNvSpPr txBox="1"/>
          <p:nvPr/>
        </p:nvSpPr>
        <p:spPr>
          <a:xfrm>
            <a:off x="660400" y="1277403"/>
            <a:ext cx="10858500" cy="604909"/>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lô</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nhô</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A1A48C2-463A-FF18-D722-67884C58FC71}"/>
              </a:ext>
            </a:extLst>
          </p:cNvPr>
          <p:cNvGraphicFramePr>
            <a:graphicFrameLocks noGrp="1"/>
          </p:cNvGraphicFramePr>
          <p:nvPr>
            <p:extLst>
              <p:ext uri="{D42A27DB-BD31-4B8C-83A1-F6EECF244321}">
                <p14:modId xmlns:p14="http://schemas.microsoft.com/office/powerpoint/2010/main" val="3961027357"/>
              </p:ext>
            </p:extLst>
          </p:nvPr>
        </p:nvGraphicFramePr>
        <p:xfrm>
          <a:off x="660400" y="2111688"/>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3660202532"/>
                    </a:ext>
                  </a:extLst>
                </a:gridCol>
                <a:gridCol w="5429250">
                  <a:extLst>
                    <a:ext uri="{9D8B030D-6E8A-4147-A177-3AD203B41FA5}">
                      <a16:colId xmlns:a16="http://schemas.microsoft.com/office/drawing/2014/main" val="1712449064"/>
                    </a:ext>
                  </a:extLst>
                </a:gridCol>
              </a:tblGrid>
              <a:tr h="520048">
                <a:tc>
                  <a:txBody>
                    <a:bodyPr/>
                    <a:lstStyle/>
                    <a:p>
                      <a:pPr marL="457200" indent="-457200">
                        <a:lnSpc>
                          <a:spcPct val="130000"/>
                        </a:lnSpc>
                        <a:spcAft>
                          <a:spcPts val="800"/>
                        </a:spcAft>
                        <a:buAutoNum type="alphaUcPeriod"/>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30000"/>
                        </a:lnSpc>
                        <a:spcAft>
                          <a:spcPts val="800"/>
                        </a:spcAf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đơn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716794143"/>
                  </a:ext>
                </a:extLst>
              </a:tr>
            </a:tbl>
          </a:graphicData>
        </a:graphic>
      </p:graphicFrame>
      <p:sp>
        <p:nvSpPr>
          <p:cNvPr id="9" name="TextBox 8">
            <a:extLst>
              <a:ext uri="{FF2B5EF4-FFF2-40B4-BE49-F238E27FC236}">
                <a16:creationId xmlns:a16="http://schemas.microsoft.com/office/drawing/2014/main" id="{E1517335-8B39-CF36-AC10-BFBFE48B4640}"/>
              </a:ext>
            </a:extLst>
          </p:cNvPr>
          <p:cNvSpPr txBox="1"/>
          <p:nvPr/>
        </p:nvSpPr>
        <p:spPr>
          <a:xfrm>
            <a:off x="660400" y="3505019"/>
            <a:ext cx="10858500" cy="1165063"/>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đậu</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lũ</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2D135A08-C2B2-B320-19D6-6AB26B1AE7FF}"/>
              </a:ext>
            </a:extLst>
          </p:cNvPr>
          <p:cNvGraphicFramePr>
            <a:graphicFrameLocks noGrp="1"/>
          </p:cNvGraphicFramePr>
          <p:nvPr>
            <p:extLst>
              <p:ext uri="{D42A27DB-BD31-4B8C-83A1-F6EECF244321}">
                <p14:modId xmlns:p14="http://schemas.microsoft.com/office/powerpoint/2010/main" val="2842897359"/>
              </p:ext>
            </p:extLst>
          </p:nvPr>
        </p:nvGraphicFramePr>
        <p:xfrm>
          <a:off x="660400" y="4899458"/>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691765075"/>
                    </a:ext>
                  </a:extLst>
                </a:gridCol>
                <a:gridCol w="5429250">
                  <a:extLst>
                    <a:ext uri="{9D8B030D-6E8A-4147-A177-3AD203B41FA5}">
                      <a16:colId xmlns:a16="http://schemas.microsoft.com/office/drawing/2014/main" val="3612982463"/>
                    </a:ext>
                  </a:extLst>
                </a:gridCol>
              </a:tblGrid>
              <a:tr h="431217">
                <a:tc>
                  <a:txBody>
                    <a:bodyPr/>
                    <a:lstStyle/>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sánh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 hoá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342900" lvl="0" indent="-342900">
                        <a:lnSpc>
                          <a:spcPct val="130000"/>
                        </a:lnSpc>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1371542289"/>
                  </a:ext>
                </a:extLst>
              </a:tr>
            </a:tbl>
          </a:graphicData>
        </a:graphic>
      </p:graphicFrame>
    </p:spTree>
    <p:extLst>
      <p:ext uri="{BB962C8B-B14F-4D97-AF65-F5344CB8AC3E}">
        <p14:creationId xmlns:p14="http://schemas.microsoft.com/office/powerpoint/2010/main" val="1352685702"/>
      </p:ext>
    </p:extLst>
  </p:cSld>
  <p:clrMapOvr>
    <a:masterClrMapping/>
  </p:clrMapOvr>
  <p:transition spd="slow">
    <p:randomBar dir="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410C37C-81B9-9A15-FC60-A626D8D2D442}"/>
              </a:ext>
            </a:extLst>
          </p:cNvPr>
          <p:cNvSpPr txBox="1"/>
          <p:nvPr/>
        </p:nvSpPr>
        <p:spPr>
          <a:xfrm>
            <a:off x="660400" y="1444101"/>
            <a:ext cx="10858500" cy="4376198"/>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Calibri" panose="020F0502020204030204" pitchFamily="34" charset="0"/>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Sa.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Calibri" panose="020F0502020204030204" pitchFamily="34" charset="0"/>
              <a:buAutoNum type="alphaUcPeriod"/>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tuỵ</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Calibri" panose="020F0502020204030204" pitchFamily="34" charset="0"/>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hóm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hỉnh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Calibri" panose="020F0502020204030204" pitchFamily="34" charset="0"/>
              <a:buAutoNum type="alphaUcPeriod"/>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110492"/>
      </p:ext>
    </p:extLst>
  </p:cSld>
  <p:clrMapOvr>
    <a:masterClrMapping/>
  </p:clrMapOvr>
  <p:transition spd="slow">
    <p:randomBar dir="ver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C5D359E-8288-E9C9-10B9-1D5582490A20}"/>
              </a:ext>
            </a:extLst>
          </p:cNvPr>
          <p:cNvSpPr txBox="1"/>
          <p:nvPr/>
        </p:nvSpPr>
        <p:spPr>
          <a:xfrm>
            <a:off x="660400" y="1487478"/>
            <a:ext cx="10858500" cy="4289444"/>
          </a:xfrm>
          <a:prstGeom prst="rect">
            <a:avLst/>
          </a:prstGeom>
          <a:noFill/>
        </p:spPr>
        <p:txBody>
          <a:bodyPr wrap="square">
            <a:spAutoFit/>
          </a:bodyPr>
          <a:lstStyle/>
          <a:p>
            <a:pPr>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đùa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30000"/>
              </a:lnSpc>
              <a:spcAft>
                <a:spcPts val="800"/>
              </a:spcAft>
              <a:buFont typeface="+mj-lt"/>
              <a:buAutoNum type="alphaUcPeriod"/>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686695"/>
      </p:ext>
    </p:extLst>
  </p:cSld>
  <p:clrMapOvr>
    <a:masterClrMapping/>
  </p:clrMapOvr>
  <p:transition spd="slow">
    <p:randomBar dir="ver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FAFD5C6-5138-6861-2B79-927644C0229A}"/>
              </a:ext>
            </a:extLst>
          </p:cNvPr>
          <p:cNvSpPr txBox="1"/>
          <p:nvPr/>
        </p:nvSpPr>
        <p:spPr>
          <a:xfrm>
            <a:off x="660400" y="1713501"/>
            <a:ext cx="10858500" cy="3837397"/>
          </a:xfrm>
          <a:prstGeom prst="rect">
            <a:avLst/>
          </a:prstGeom>
          <a:noFill/>
        </p:spPr>
        <p:txBody>
          <a:bodyPr wrap="square">
            <a:spAutoFit/>
          </a:bodyPr>
          <a:lstStyle/>
          <a:p>
            <a:pPr>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8 – 10 </a:t>
            </a:r>
            <a:r>
              <a:rPr lang="en-US" sz="3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127164"/>
      </p:ext>
    </p:extLst>
  </p:cSld>
  <p:clrMapOvr>
    <a:masterClrMapping/>
  </p:clrMapOvr>
  <p:transition spd="slow">
    <p:randomBar dir="ver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6D9A6C3-49F2-E1CF-83BA-BC51EA0D67DB}"/>
              </a:ext>
            </a:extLst>
          </p:cNvPr>
          <p:cNvGraphicFramePr>
            <a:graphicFrameLocks noGrp="1"/>
          </p:cNvGraphicFramePr>
          <p:nvPr>
            <p:extLst>
              <p:ext uri="{D42A27DB-BD31-4B8C-83A1-F6EECF244321}">
                <p14:modId xmlns:p14="http://schemas.microsoft.com/office/powerpoint/2010/main" val="554505964"/>
              </p:ext>
            </p:extLst>
          </p:nvPr>
        </p:nvGraphicFramePr>
        <p:xfrm>
          <a:off x="666750" y="1394240"/>
          <a:ext cx="10858500" cy="4475919"/>
        </p:xfrm>
        <a:graphic>
          <a:graphicData uri="http://schemas.openxmlformats.org/drawingml/2006/table">
            <a:tbl>
              <a:tblPr firstRow="1" firstCol="1" bandRow="1"/>
              <a:tblGrid>
                <a:gridCol w="1057973">
                  <a:extLst>
                    <a:ext uri="{9D8B030D-6E8A-4147-A177-3AD203B41FA5}">
                      <a16:colId xmlns:a16="http://schemas.microsoft.com/office/drawing/2014/main" val="2019124624"/>
                    </a:ext>
                  </a:extLst>
                </a:gridCol>
                <a:gridCol w="9800527">
                  <a:extLst>
                    <a:ext uri="{9D8B030D-6E8A-4147-A177-3AD203B41FA5}">
                      <a16:colId xmlns:a16="http://schemas.microsoft.com/office/drawing/2014/main" val="1085093114"/>
                    </a:ext>
                  </a:extLst>
                </a:gridCol>
              </a:tblGrid>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3479443"/>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6870067"/>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309633"/>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Nhân vật “anh”                     </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864134"/>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Gió rát mặt, đá củ đậu bay, nước ngọt hiếm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794243"/>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Từ láy tượng hình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662262"/>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So sánh</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8445779"/>
                  </a:ext>
                </a:extLst>
              </a:tr>
              <a:tr h="519103">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Do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tiều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tuỵ</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28822"/>
                  </a:ext>
                </a:extLst>
              </a:tr>
              <a:tr h="205657">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khẩu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0647908"/>
                  </a:ext>
                </a:extLst>
              </a:tr>
            </a:tbl>
          </a:graphicData>
        </a:graphic>
      </p:graphicFrame>
    </p:spTree>
    <p:extLst>
      <p:ext uri="{BB962C8B-B14F-4D97-AF65-F5344CB8AC3E}">
        <p14:creationId xmlns:p14="http://schemas.microsoft.com/office/powerpoint/2010/main" val="2364254308"/>
      </p:ext>
    </p:extLst>
  </p:cSld>
  <p:clrMapOvr>
    <a:masterClrMapping/>
  </p:clrMapOvr>
  <p:transition spd="slow">
    <p:randomBar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5DFD872-5EFB-4F4B-529C-CA2FE87F7369}"/>
              </a:ext>
            </a:extLst>
          </p:cNvPr>
          <p:cNvGraphicFramePr>
            <a:graphicFrameLocks noGrp="1"/>
          </p:cNvGraphicFramePr>
          <p:nvPr>
            <p:extLst>
              <p:ext uri="{D42A27DB-BD31-4B8C-83A1-F6EECF244321}">
                <p14:modId xmlns:p14="http://schemas.microsoft.com/office/powerpoint/2010/main" val="2419140100"/>
              </p:ext>
            </p:extLst>
          </p:nvPr>
        </p:nvGraphicFramePr>
        <p:xfrm>
          <a:off x="660400" y="1346200"/>
          <a:ext cx="10858500" cy="4572000"/>
        </p:xfrm>
        <a:graphic>
          <a:graphicData uri="http://schemas.openxmlformats.org/drawingml/2006/table">
            <a:tbl>
              <a:tblPr firstRow="1" firstCol="1" bandRow="1"/>
              <a:tblGrid>
                <a:gridCol w="1057973">
                  <a:extLst>
                    <a:ext uri="{9D8B030D-6E8A-4147-A177-3AD203B41FA5}">
                      <a16:colId xmlns:a16="http://schemas.microsoft.com/office/drawing/2014/main" val="3713271423"/>
                    </a:ext>
                  </a:extLst>
                </a:gridCol>
                <a:gridCol w="9800527">
                  <a:extLst>
                    <a:ext uri="{9D8B030D-6E8A-4147-A177-3AD203B41FA5}">
                      <a16:colId xmlns:a16="http://schemas.microsoft.com/office/drawing/2014/main" val="1554005459"/>
                    </a:ext>
                  </a:extLst>
                </a:gridCol>
              </a:tblGrid>
              <a:tr h="2045098">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913542"/>
                  </a:ext>
                </a:extLst>
              </a:tr>
            </a:tbl>
          </a:graphicData>
        </a:graphic>
      </p:graphicFrame>
    </p:spTree>
    <p:extLst>
      <p:ext uri="{BB962C8B-B14F-4D97-AF65-F5344CB8AC3E}">
        <p14:creationId xmlns:p14="http://schemas.microsoft.com/office/powerpoint/2010/main" val="2117252599"/>
      </p:ext>
    </p:extLst>
  </p:cSld>
  <p:clrMapOvr>
    <a:masterClrMapping/>
  </p:clrMapOvr>
  <p:transition spd="slow">
    <p:randomBar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099041C-4707-4B3A-C46D-C54F6B69B802}"/>
              </a:ext>
            </a:extLst>
          </p:cNvPr>
          <p:cNvGraphicFramePr>
            <a:graphicFrameLocks noGrp="1"/>
          </p:cNvGraphicFramePr>
          <p:nvPr>
            <p:extLst>
              <p:ext uri="{D42A27DB-BD31-4B8C-83A1-F6EECF244321}">
                <p14:modId xmlns:p14="http://schemas.microsoft.com/office/powerpoint/2010/main" val="3470769193"/>
              </p:ext>
            </p:extLst>
          </p:nvPr>
        </p:nvGraphicFramePr>
        <p:xfrm>
          <a:off x="660400" y="1315720"/>
          <a:ext cx="10858500" cy="4632960"/>
        </p:xfrm>
        <a:graphic>
          <a:graphicData uri="http://schemas.openxmlformats.org/drawingml/2006/table">
            <a:tbl>
              <a:tblPr firstRow="1" firstCol="1" bandRow="1"/>
              <a:tblGrid>
                <a:gridCol w="1057973">
                  <a:extLst>
                    <a:ext uri="{9D8B030D-6E8A-4147-A177-3AD203B41FA5}">
                      <a16:colId xmlns:a16="http://schemas.microsoft.com/office/drawing/2014/main" val="546102941"/>
                    </a:ext>
                  </a:extLst>
                </a:gridCol>
                <a:gridCol w="9800527">
                  <a:extLst>
                    <a:ext uri="{9D8B030D-6E8A-4147-A177-3AD203B41FA5}">
                      <a16:colId xmlns:a16="http://schemas.microsoft.com/office/drawing/2014/main" val="221958348"/>
                    </a:ext>
                  </a:extLst>
                </a:gridCol>
              </a:tblGrid>
              <a:tr h="2985433">
                <a:tc>
                  <a:txBody>
                    <a:bodyPr/>
                    <a:lstStyle/>
                    <a:p>
                      <a:pPr>
                        <a:lnSpc>
                          <a:spcPct val="10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thiêng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liêng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cha ta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đố</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xương</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dựng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lãnh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757529"/>
                  </a:ext>
                </a:extLst>
              </a:tr>
            </a:tbl>
          </a:graphicData>
        </a:graphic>
      </p:graphicFrame>
    </p:spTree>
    <p:extLst>
      <p:ext uri="{BB962C8B-B14F-4D97-AF65-F5344CB8AC3E}">
        <p14:creationId xmlns:p14="http://schemas.microsoft.com/office/powerpoint/2010/main" val="3697495884"/>
      </p:ext>
    </p:extLst>
  </p:cSld>
  <p:clrMapOvr>
    <a:masterClrMapping/>
  </p:clrMapOvr>
  <p:transition spd="slow">
    <p:randomBar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0E6E469-DEA4-51BC-9CC7-C139F989D880}"/>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16: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CAM TRÊN ĐẤT NGHỆ</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7261944-D78E-5537-9365-6575058DAB2E}"/>
              </a:ext>
            </a:extLst>
          </p:cNvPr>
          <p:cNvSpPr txBox="1"/>
          <p:nvPr/>
        </p:nvSpPr>
        <p:spPr>
          <a:xfrm>
            <a:off x="660400" y="2499555"/>
            <a:ext cx="6093372" cy="3255891"/>
          </a:xfrm>
          <a:prstGeom prst="rect">
            <a:avLst/>
          </a:prstGeom>
          <a:noFill/>
        </p:spPr>
        <p:txBody>
          <a:bodyPr wrap="square">
            <a:spAutoFit/>
          </a:bodyPr>
          <a:lstStyle/>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chớm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sang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hoe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69CEF2E-97F4-E9DF-C363-497F014D6162}"/>
              </a:ext>
            </a:extLst>
          </p:cNvPr>
          <p:cNvSpPr txBox="1"/>
          <p:nvPr/>
        </p:nvSpPr>
        <p:spPr>
          <a:xfrm>
            <a:off x="5854153" y="2587704"/>
            <a:ext cx="6093372" cy="2593146"/>
          </a:xfrm>
          <a:prstGeom prst="rect">
            <a:avLst/>
          </a:prstGeom>
          <a:noFill/>
        </p:spPr>
        <p:txBody>
          <a:bodyPr wrap="square">
            <a:spAutoFit/>
          </a:bodyPr>
          <a:lstStyle/>
          <a:p>
            <a:pPr marL="107950" marR="71755">
              <a:lnSpc>
                <a:spcPct val="130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Cam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mọng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ong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410624"/>
      </p:ext>
    </p:extLst>
  </p:cSld>
  <p:clrMapOvr>
    <a:masterClrMapping/>
  </p:clrMapOvr>
  <p:transition spd="slow">
    <p:randomBar dir="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75214B2-385F-BBB2-C385-069165E04D9D}"/>
              </a:ext>
            </a:extLst>
          </p:cNvPr>
          <p:cNvSpPr txBox="1"/>
          <p:nvPr/>
        </p:nvSpPr>
        <p:spPr>
          <a:xfrm>
            <a:off x="776452" y="1241087"/>
            <a:ext cx="6093372" cy="2209836"/>
          </a:xfrm>
          <a:prstGeom prst="rect">
            <a:avLst/>
          </a:prstGeom>
          <a:noFill/>
        </p:spPr>
        <p:txBody>
          <a:bodyPr wrap="square">
            <a:spAutoFit/>
          </a:bodyPr>
          <a:lstStyle/>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Nghi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Vạn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Trẩy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err="1">
                <a:effectLst/>
                <a:latin typeface="Times New Roman" panose="02020603050405020304" pitchFamily="18" charset="0"/>
                <a:ea typeface="Times New Roman" panose="02020603050405020304" pitchFamily="18" charset="0"/>
              </a:rPr>
              <a:t>Bồn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chồn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nhớ</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xa</a:t>
            </a:r>
            <a:endParaRPr lang="en-US" sz="2400" dirty="0"/>
          </a:p>
        </p:txBody>
      </p:sp>
      <p:sp>
        <p:nvSpPr>
          <p:cNvPr id="9" name="TextBox 8">
            <a:extLst>
              <a:ext uri="{FF2B5EF4-FFF2-40B4-BE49-F238E27FC236}">
                <a16:creationId xmlns:a16="http://schemas.microsoft.com/office/drawing/2014/main" id="{4E7A77B4-CAB7-1FE5-62EA-0AB378AB0E05}"/>
              </a:ext>
            </a:extLst>
          </p:cNvPr>
          <p:cNvSpPr txBox="1"/>
          <p:nvPr/>
        </p:nvSpPr>
        <p:spPr>
          <a:xfrm>
            <a:off x="4338804" y="1241087"/>
            <a:ext cx="6093372" cy="3445367"/>
          </a:xfrm>
          <a:prstGeom prst="rect">
            <a:avLst/>
          </a:prstGeom>
          <a:noFill/>
        </p:spPr>
        <p:txBody>
          <a:bodyPr wrap="square">
            <a:spAutoFit/>
          </a:bodyPr>
          <a:lstStyle/>
          <a:p>
            <a:pPr marL="107950" marR="71755">
              <a:lnSpc>
                <a:spcPct val="130000"/>
              </a:lnSpc>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ngọt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CE87196-3F55-070F-4C14-D6172039EAA0}"/>
              </a:ext>
            </a:extLst>
          </p:cNvPr>
          <p:cNvSpPr txBox="1"/>
          <p:nvPr/>
        </p:nvSpPr>
        <p:spPr>
          <a:xfrm>
            <a:off x="7853197" y="1545497"/>
            <a:ext cx="3665703" cy="2279920"/>
          </a:xfrm>
          <a:prstGeom prst="rect">
            <a:avLst/>
          </a:prstGeom>
          <a:noFill/>
        </p:spPr>
        <p:txBody>
          <a:bodyPr wrap="square">
            <a:spAutoFit/>
          </a:bodyPr>
          <a:lstStyle/>
          <a:p>
            <a:pPr marL="107950" marR="71755">
              <a:lnSpc>
                <a:spcPct val="130000"/>
              </a:lnSpc>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ngon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2E81180-CF69-542E-CD88-9986E497E433}"/>
              </a:ext>
            </a:extLst>
          </p:cNvPr>
          <p:cNvSpPr txBox="1"/>
          <p:nvPr/>
        </p:nvSpPr>
        <p:spPr>
          <a:xfrm>
            <a:off x="660400" y="5130793"/>
            <a:ext cx="10858500" cy="531749"/>
          </a:xfrm>
          <a:prstGeom prst="rect">
            <a:avLst/>
          </a:prstGeom>
          <a:noFill/>
        </p:spPr>
        <p:txBody>
          <a:bodyPr wrap="square">
            <a:spAutoFit/>
          </a:bodyPr>
          <a:lstStyle/>
          <a:p>
            <a:pPr marL="107950" marR="71755">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Duật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quầng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NXB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1970, tr. 27 - 28)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918026"/>
      </p:ext>
    </p:extLst>
  </p:cSld>
  <p:clrMapOvr>
    <a:masterClrMapping/>
  </p:clrMapOvr>
  <p:transition spd="slow">
    <p:randomBar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91E84BC-4C40-7896-E3EA-3872567CFD8E}"/>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E9D43BCB-C855-8EA8-0069-B9991A2EBF19}"/>
              </a:ext>
            </a:extLst>
          </p:cNvPr>
          <p:cNvGraphicFramePr>
            <a:graphicFrameLocks noGrp="1"/>
          </p:cNvGraphicFramePr>
          <p:nvPr>
            <p:extLst>
              <p:ext uri="{D42A27DB-BD31-4B8C-83A1-F6EECF244321}">
                <p14:modId xmlns:p14="http://schemas.microsoft.com/office/powerpoint/2010/main" val="2417159564"/>
              </p:ext>
            </p:extLst>
          </p:nvPr>
        </p:nvGraphicFramePr>
        <p:xfrm>
          <a:off x="660400" y="2651950"/>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1221261260"/>
                    </a:ext>
                  </a:extLst>
                </a:gridCol>
                <a:gridCol w="5429250">
                  <a:extLst>
                    <a:ext uri="{9D8B030D-6E8A-4147-A177-3AD203B41FA5}">
                      <a16:colId xmlns:a16="http://schemas.microsoft.com/office/drawing/2014/main" val="3714585513"/>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060593987"/>
                  </a:ext>
                </a:extLst>
              </a:tr>
            </a:tbl>
          </a:graphicData>
        </a:graphic>
      </p:graphicFrame>
      <p:sp>
        <p:nvSpPr>
          <p:cNvPr id="13" name="TextBox 12">
            <a:extLst>
              <a:ext uri="{FF2B5EF4-FFF2-40B4-BE49-F238E27FC236}">
                <a16:creationId xmlns:a16="http://schemas.microsoft.com/office/drawing/2014/main" id="{FEFBF7B3-1825-B820-136F-00DA2E4FDED2}"/>
              </a:ext>
            </a:extLst>
          </p:cNvPr>
          <p:cNvSpPr txBox="1"/>
          <p:nvPr/>
        </p:nvSpPr>
        <p:spPr>
          <a:xfrm>
            <a:off x="660400" y="3968300"/>
            <a:ext cx="10858500" cy="604909"/>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D90874F4-4ABC-CB42-4E25-B26C5C25E2A0}"/>
              </a:ext>
            </a:extLst>
          </p:cNvPr>
          <p:cNvSpPr txBox="1"/>
          <p:nvPr/>
        </p:nvSpPr>
        <p:spPr>
          <a:xfrm>
            <a:off x="660400" y="4827204"/>
            <a:ext cx="10858500" cy="1267655"/>
          </a:xfrm>
          <a:prstGeom prst="rect">
            <a:avLst/>
          </a:prstGeom>
          <a:noFill/>
        </p:spPr>
        <p:txBody>
          <a:bodyPr wrap="square">
            <a:spAutoFit/>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687706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BF60DDF-AF69-58AF-63EE-6EFF213B71C9}"/>
              </a:ext>
            </a:extLst>
          </p:cNvPr>
          <p:cNvGraphicFramePr>
            <a:graphicFrameLocks noGrp="1"/>
          </p:cNvGraphicFramePr>
          <p:nvPr>
            <p:extLst>
              <p:ext uri="{D42A27DB-BD31-4B8C-83A1-F6EECF244321}">
                <p14:modId xmlns:p14="http://schemas.microsoft.com/office/powerpoint/2010/main" val="3703797025"/>
              </p:ext>
            </p:extLst>
          </p:nvPr>
        </p:nvGraphicFramePr>
        <p:xfrm>
          <a:off x="660399" y="1130300"/>
          <a:ext cx="10858500" cy="4797171"/>
        </p:xfrm>
        <a:graphic>
          <a:graphicData uri="http://schemas.openxmlformats.org/drawingml/2006/table">
            <a:tbl>
              <a:tblPr firstRow="1" firstCol="1" bandRow="1"/>
              <a:tblGrid>
                <a:gridCol w="3193063">
                  <a:extLst>
                    <a:ext uri="{9D8B030D-6E8A-4147-A177-3AD203B41FA5}">
                      <a16:colId xmlns:a16="http://schemas.microsoft.com/office/drawing/2014/main" val="1653369295"/>
                    </a:ext>
                  </a:extLst>
                </a:gridCol>
                <a:gridCol w="7665437">
                  <a:extLst>
                    <a:ext uri="{9D8B030D-6E8A-4147-A177-3AD203B41FA5}">
                      <a16:colId xmlns:a16="http://schemas.microsoft.com/office/drawing/2014/main" val="428059242"/>
                    </a:ext>
                  </a:extLst>
                </a:gridCol>
              </a:tblGrid>
              <a:tr h="3017838">
                <a:tc>
                  <a:txBody>
                    <a:bodyPr/>
                    <a:lstStyle/>
                    <a:p>
                      <a:pPr>
                        <a:lnSpc>
                          <a:spcPct val="130000"/>
                        </a:lnSpc>
                        <a:spcAft>
                          <a:spcPts val="800"/>
                        </a:spcAft>
                      </a:pPr>
                      <a:r>
                        <a:rPr lang="en-US" sz="28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spc="-4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spc="-4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580292"/>
                  </a:ext>
                </a:extLst>
              </a:tr>
            </a:tbl>
          </a:graphicData>
        </a:graphic>
      </p:graphicFrame>
    </p:spTree>
    <p:extLst>
      <p:ext uri="{BB962C8B-B14F-4D97-AF65-F5344CB8AC3E}">
        <p14:creationId xmlns:p14="http://schemas.microsoft.com/office/powerpoint/2010/main" val="2689666609"/>
      </p:ext>
    </p:extLst>
  </p:cSld>
  <p:clrMapOvr>
    <a:masterClrMapping/>
  </p:clrMapOvr>
  <p:transition spd="slow">
    <p:randomBar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392F62-CFD9-5D34-50C5-EBCF6787E016}"/>
              </a:ext>
            </a:extLst>
          </p:cNvPr>
          <p:cNvSpPr txBox="1"/>
          <p:nvPr/>
        </p:nvSpPr>
        <p:spPr>
          <a:xfrm>
            <a:off x="660400" y="1495397"/>
            <a:ext cx="10858500" cy="4273606"/>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2/3                                  C. 2/3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3/2                                  D. 2/2/1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a:lnSpc>
                <a:spcPct val="130000"/>
              </a:lnSpc>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30000"/>
              </a:lnSpc>
              <a:buClr>
                <a:srgbClr val="0D0D0D"/>
              </a:buClr>
              <a:buSzPts val="1300"/>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chớm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30000"/>
              </a:lnSpc>
              <a:buClr>
                <a:srgbClr val="0D0D0D"/>
              </a:buClr>
              <a:buSzPts val="1300"/>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38577"/>
      </p:ext>
    </p:extLst>
  </p:cSld>
  <p:clrMapOvr>
    <a:masterClrMapping/>
  </p:clrMapOvr>
  <p:transition spd="slow">
    <p:randomBar dir="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63DED84-0E0D-A56C-CE3F-BE34BA036867}"/>
              </a:ext>
            </a:extLst>
          </p:cNvPr>
          <p:cNvSpPr txBox="1"/>
          <p:nvPr/>
        </p:nvSpPr>
        <p:spPr>
          <a:xfrm>
            <a:off x="461962" y="1130300"/>
            <a:ext cx="10858500" cy="604909"/>
          </a:xfrm>
          <a:prstGeom prst="rect">
            <a:avLst/>
          </a:prstGeom>
          <a:noFill/>
        </p:spPr>
        <p:txBody>
          <a:bodyPr wrap="square">
            <a:spAutoFit/>
          </a:bodyPr>
          <a:lstStyle/>
          <a:p>
            <a:pPr marL="457200">
              <a:lnSpc>
                <a:spcPct val="130000"/>
              </a:lnSpc>
              <a:spcAft>
                <a:spcPts val="10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7D1E64B8-85A9-DA09-6E57-F9337E5C9A59}"/>
              </a:ext>
            </a:extLst>
          </p:cNvPr>
          <p:cNvGraphicFramePr>
            <a:graphicFrameLocks noGrp="1"/>
          </p:cNvGraphicFramePr>
          <p:nvPr>
            <p:extLst>
              <p:ext uri="{D42A27DB-BD31-4B8C-83A1-F6EECF244321}">
                <p14:modId xmlns:p14="http://schemas.microsoft.com/office/powerpoint/2010/main" val="2124735965"/>
              </p:ext>
            </p:extLst>
          </p:nvPr>
        </p:nvGraphicFramePr>
        <p:xfrm>
          <a:off x="461962" y="1769753"/>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3422513422"/>
                    </a:ext>
                  </a:extLst>
                </a:gridCol>
                <a:gridCol w="5429250">
                  <a:extLst>
                    <a:ext uri="{9D8B030D-6E8A-4147-A177-3AD203B41FA5}">
                      <a16:colId xmlns:a16="http://schemas.microsoft.com/office/drawing/2014/main" val="1772468441"/>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Trắng cát</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Hoe vàng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380120820"/>
                  </a:ext>
                </a:extLst>
              </a:tr>
            </a:tbl>
          </a:graphicData>
        </a:graphic>
      </p:graphicFrame>
      <p:sp>
        <p:nvSpPr>
          <p:cNvPr id="9" name="TextBox 8">
            <a:extLst>
              <a:ext uri="{FF2B5EF4-FFF2-40B4-BE49-F238E27FC236}">
                <a16:creationId xmlns:a16="http://schemas.microsoft.com/office/drawing/2014/main" id="{EB43066C-2A6F-41EC-881D-5D4CB8ADEB44}"/>
              </a:ext>
            </a:extLst>
          </p:cNvPr>
          <p:cNvSpPr txBox="1"/>
          <p:nvPr/>
        </p:nvSpPr>
        <p:spPr>
          <a:xfrm>
            <a:off x="461962" y="2866652"/>
            <a:ext cx="10858500" cy="1930400"/>
          </a:xfrm>
          <a:prstGeom prst="rect">
            <a:avLst/>
          </a:prstGeom>
          <a:noFill/>
        </p:spPr>
        <p:txBody>
          <a:bodyPr wrap="square">
            <a:spAutoFit/>
          </a:bodyPr>
          <a:lstStyle/>
          <a:p>
            <a:pPr marR="71755">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indent="972185">
              <a:lnSpc>
                <a:spcPct val="130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71755" indent="972185">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9A2899AA-C0EC-9195-261E-129D8D9C8EF8}"/>
              </a:ext>
            </a:extLst>
          </p:cNvPr>
          <p:cNvGraphicFramePr>
            <a:graphicFrameLocks noGrp="1"/>
          </p:cNvGraphicFramePr>
          <p:nvPr>
            <p:extLst>
              <p:ext uri="{D42A27DB-BD31-4B8C-83A1-F6EECF244321}">
                <p14:modId xmlns:p14="http://schemas.microsoft.com/office/powerpoint/2010/main" val="3563086997"/>
              </p:ext>
            </p:extLst>
          </p:nvPr>
        </p:nvGraphicFramePr>
        <p:xfrm>
          <a:off x="461962" y="4831595"/>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644060967"/>
                    </a:ext>
                  </a:extLst>
                </a:gridCol>
                <a:gridCol w="5429250">
                  <a:extLst>
                    <a:ext uri="{9D8B030D-6E8A-4147-A177-3AD203B41FA5}">
                      <a16:colId xmlns:a16="http://schemas.microsoft.com/office/drawing/2014/main" val="2677948600"/>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Nhân hoá</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So sánh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So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lập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291881169"/>
                  </a:ext>
                </a:extLst>
              </a:tr>
            </a:tbl>
          </a:graphicData>
        </a:graphic>
      </p:graphicFrame>
    </p:spTree>
    <p:extLst>
      <p:ext uri="{BB962C8B-B14F-4D97-AF65-F5344CB8AC3E}">
        <p14:creationId xmlns:p14="http://schemas.microsoft.com/office/powerpoint/2010/main" val="3941350424"/>
      </p:ext>
    </p:extLst>
  </p:cSld>
  <p:clrMapOvr>
    <a:masterClrMapping/>
  </p:clrMapOvr>
  <p:transition spd="slow">
    <p:randomBar dir="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D26948B-4983-94AE-5898-49B799F0C063}"/>
              </a:ext>
            </a:extLst>
          </p:cNvPr>
          <p:cNvSpPr txBox="1"/>
          <p:nvPr/>
        </p:nvSpPr>
        <p:spPr>
          <a:xfrm>
            <a:off x="660400" y="1154567"/>
            <a:ext cx="10858500" cy="4955267"/>
          </a:xfrm>
          <a:prstGeom prst="rect">
            <a:avLst/>
          </a:prstGeom>
          <a:noFill/>
        </p:spPr>
        <p:txBody>
          <a:bodyPr wrap="square">
            <a:spAutoFit/>
          </a:bodyPr>
          <a:lstStyle/>
          <a:p>
            <a:pPr marR="71755">
              <a:lnSpc>
                <a:spcPct val="130000"/>
              </a:lnSpc>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10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sữa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cam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chùm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487300"/>
      </p:ext>
    </p:extLst>
  </p:cSld>
  <p:clrMapOvr>
    <a:masterClrMapping/>
  </p:clrMapOvr>
  <p:transition spd="slow">
    <p:randomBar dir="vert"/>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9D3134-902E-C0C2-1A72-5D22727976AA}"/>
              </a:ext>
            </a:extLst>
          </p:cNvPr>
          <p:cNvSpPr txBox="1"/>
          <p:nvPr/>
        </p:nvSpPr>
        <p:spPr>
          <a:xfrm>
            <a:off x="660400" y="1380301"/>
            <a:ext cx="10858500" cy="4503797"/>
          </a:xfrm>
          <a:prstGeom prst="rect">
            <a:avLst/>
          </a:prstGeom>
          <a:noFill/>
        </p:spPr>
        <p:txBody>
          <a:bodyPr wrap="square">
            <a:spAutoFit/>
          </a:bodyPr>
          <a:lstStyle/>
          <a:p>
            <a:pPr algn="just">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err="1">
                <a:solidFill>
                  <a:srgbClr val="333333"/>
                </a:solidFill>
                <a:effectLst/>
                <a:latin typeface="Times New Roman" panose="02020603050405020304" pitchFamily="18" charset="0"/>
                <a:ea typeface="Times New Roman" panose="02020603050405020304" pitchFamily="18" charset="0"/>
              </a:rPr>
              <a:t>Câu</a:t>
            </a:r>
            <a:r>
              <a:rPr lang="en-US" sz="2800" b="1" dirty="0">
                <a:solidFill>
                  <a:srgbClr val="333333"/>
                </a:solidFill>
                <a:effectLst/>
                <a:latin typeface="Times New Roman" panose="02020603050405020304" pitchFamily="18" charset="0"/>
                <a:ea typeface="Times New Roman" panose="02020603050405020304" pitchFamily="18" charset="0"/>
              </a:rPr>
              <a:t> 8.</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dưới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indent="900430"/>
            <a:r>
              <a:rPr lang="en-US" sz="2800" i="1" dirty="0">
                <a:solidFill>
                  <a:srgbClr val="0D0D0D"/>
                </a:solidFill>
                <a:effectLst/>
                <a:latin typeface="Times New Roman" panose="02020603050405020304" pitchFamily="18" charset="0"/>
                <a:ea typeface="Times New Roman" panose="02020603050405020304" pitchFamily="18" charset="0"/>
              </a:rPr>
              <a:t>Cam </a:t>
            </a:r>
            <a:r>
              <a:rPr lang="en-US" sz="2800" i="1" dirty="0" err="1">
                <a:solidFill>
                  <a:srgbClr val="0D0D0D"/>
                </a:solidFill>
                <a:effectLst/>
                <a:latin typeface="Times New Roman" panose="02020603050405020304" pitchFamily="18" charset="0"/>
                <a:ea typeface="Times New Roman" panose="02020603050405020304" pitchFamily="18" charset="0"/>
              </a:rPr>
              <a:t>Xã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Đoài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mọng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a:p>
            <a:pPr indent="900430"/>
            <a:r>
              <a:rPr lang="en-US" sz="2800" i="1" dirty="0" err="1">
                <a:solidFill>
                  <a:srgbClr val="0D0D0D"/>
                </a:solidFill>
                <a:effectLst/>
                <a:latin typeface="Times New Roman" panose="02020603050405020304" pitchFamily="18" charset="0"/>
                <a:ea typeface="Times New Roman" panose="02020603050405020304" pitchFamily="18" charset="0"/>
              </a:rPr>
              <a:t>Giọt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vàng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như</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mật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ong</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b="1" dirty="0" err="1">
                <a:solidFill>
                  <a:srgbClr val="0D0D0D"/>
                </a:solidFill>
                <a:effectLst/>
                <a:latin typeface="Times New Roman" panose="02020603050405020304" pitchFamily="18" charset="0"/>
                <a:ea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rPr>
              <a:t> 9.</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a:t>
            </a:r>
            <a:r>
              <a:rPr lang="en-US" sz="2800" dirty="0">
                <a:solidFill>
                  <a:srgbClr val="0D0D0D"/>
                </a:solidFill>
                <a:effectLst/>
                <a:latin typeface="Times New Roman" panose="02020603050405020304" pitchFamily="18" charset="0"/>
                <a:ea typeface="Times New Roman" panose="02020603050405020304" pitchFamily="18" charset="0"/>
              </a:rPr>
              <a:t> Nghi </a:t>
            </a:r>
            <a:r>
              <a:rPr lang="en-US" sz="2800" dirty="0" err="1">
                <a:solidFill>
                  <a:srgbClr val="0D0D0D"/>
                </a:solidFill>
                <a:effectLst/>
                <a:latin typeface="Times New Roman" panose="02020603050405020304" pitchFamily="18" charset="0"/>
                <a:ea typeface="Times New Roman" panose="02020603050405020304" pitchFamily="18" charset="0"/>
              </a:rPr>
              <a:t>Vạn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đấu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b="1" dirty="0" err="1">
                <a:solidFill>
                  <a:srgbClr val="0D0D0D"/>
                </a:solidFill>
                <a:effectLst/>
                <a:latin typeface="Times New Roman" panose="02020603050405020304" pitchFamily="18" charset="0"/>
                <a:ea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rPr>
              <a:t> 10</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1771012"/>
      </p:ext>
    </p:extLst>
  </p:cSld>
  <p:clrMapOvr>
    <a:masterClrMapping/>
  </p:clrMapOvr>
  <p:transition spd="slow">
    <p:randomBar dir="vert"/>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E628283-7D32-C870-A8D8-4447003BE5CD}"/>
              </a:ext>
            </a:extLst>
          </p:cNvPr>
          <p:cNvGraphicFramePr>
            <a:graphicFrameLocks noGrp="1"/>
          </p:cNvGraphicFramePr>
          <p:nvPr>
            <p:extLst>
              <p:ext uri="{D42A27DB-BD31-4B8C-83A1-F6EECF244321}">
                <p14:modId xmlns:p14="http://schemas.microsoft.com/office/powerpoint/2010/main" val="3760871044"/>
              </p:ext>
            </p:extLst>
          </p:nvPr>
        </p:nvGraphicFramePr>
        <p:xfrm>
          <a:off x="660400" y="1437640"/>
          <a:ext cx="10858500" cy="4389120"/>
        </p:xfrm>
        <a:graphic>
          <a:graphicData uri="http://schemas.openxmlformats.org/drawingml/2006/table">
            <a:tbl>
              <a:tblPr firstRow="1" firstCol="1" bandRow="1"/>
              <a:tblGrid>
                <a:gridCol w="1057973">
                  <a:extLst>
                    <a:ext uri="{9D8B030D-6E8A-4147-A177-3AD203B41FA5}">
                      <a16:colId xmlns:a16="http://schemas.microsoft.com/office/drawing/2014/main" val="684293128"/>
                    </a:ext>
                  </a:extLst>
                </a:gridCol>
                <a:gridCol w="9800527">
                  <a:extLst>
                    <a:ext uri="{9D8B030D-6E8A-4147-A177-3AD203B41FA5}">
                      <a16:colId xmlns:a16="http://schemas.microsoft.com/office/drawing/2014/main" val="283744927"/>
                    </a:ext>
                  </a:extLst>
                </a:gridCol>
              </a:tblGrid>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270145"/>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928319"/>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Gieo vần chân gián cách</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38499"/>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2/3 kết hợp 3/2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797288"/>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cuối đông, đầu xuân</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630857"/>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Trắng cát</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975439"/>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So sánh và đối lập</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844378"/>
                  </a:ext>
                </a:extLst>
              </a:tr>
              <a:tr h="205657">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ngon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cam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chùm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676664"/>
                  </a:ext>
                </a:extLst>
              </a:tr>
            </a:tbl>
          </a:graphicData>
        </a:graphic>
      </p:graphicFrame>
    </p:spTree>
    <p:extLst>
      <p:ext uri="{BB962C8B-B14F-4D97-AF65-F5344CB8AC3E}">
        <p14:creationId xmlns:p14="http://schemas.microsoft.com/office/powerpoint/2010/main" val="2564618069"/>
      </p:ext>
    </p:extLst>
  </p:cSld>
  <p:clrMapOvr>
    <a:masterClrMapping/>
  </p:clrMapOvr>
  <p:transition spd="slow">
    <p:randomBar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66F4897-8C29-2E35-B382-5F5E3CB0E986}"/>
              </a:ext>
            </a:extLst>
          </p:cNvPr>
          <p:cNvGraphicFramePr>
            <a:graphicFrameLocks noGrp="1"/>
          </p:cNvGraphicFramePr>
          <p:nvPr>
            <p:extLst>
              <p:ext uri="{D42A27DB-BD31-4B8C-83A1-F6EECF244321}">
                <p14:modId xmlns:p14="http://schemas.microsoft.com/office/powerpoint/2010/main" val="94033498"/>
              </p:ext>
            </p:extLst>
          </p:nvPr>
        </p:nvGraphicFramePr>
        <p:xfrm>
          <a:off x="660400" y="1374140"/>
          <a:ext cx="10858500" cy="4516120"/>
        </p:xfrm>
        <a:graphic>
          <a:graphicData uri="http://schemas.openxmlformats.org/drawingml/2006/table">
            <a:tbl>
              <a:tblPr firstRow="1" firstCol="1" bandRow="1"/>
              <a:tblGrid>
                <a:gridCol w="1057973">
                  <a:extLst>
                    <a:ext uri="{9D8B030D-6E8A-4147-A177-3AD203B41FA5}">
                      <a16:colId xmlns:a16="http://schemas.microsoft.com/office/drawing/2014/main" val="857933839"/>
                    </a:ext>
                  </a:extLst>
                </a:gridCol>
                <a:gridCol w="9800527">
                  <a:extLst>
                    <a:ext uri="{9D8B030D-6E8A-4147-A177-3AD203B41FA5}">
                      <a16:colId xmlns:a16="http://schemas.microsoft.com/office/drawing/2014/main" val="1659419696"/>
                    </a:ext>
                  </a:extLst>
                </a:gridCol>
              </a:tblGrid>
              <a:tr h="1440374">
                <a:tc>
                  <a:txBody>
                    <a:bodyPr/>
                    <a:lstStyle/>
                    <a:p>
                      <a:pPr algn="ctr">
                        <a:lnSpc>
                          <a:spcPct val="10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cam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ong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0000"/>
                        </a:lnSpc>
                        <a:spcAft>
                          <a:spcPts val="1000"/>
                        </a:spcAft>
                        <a:buSzPts val="1400"/>
                        <a:buFont typeface="Times New Roman" panose="02020603050405020304" pitchFamily="18" charset="0"/>
                        <a:buChar char="-"/>
                      </a:pP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ảnh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so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sánh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giúp</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đọc</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màu</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đậm</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vị</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ngọt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ngào</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độ</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sánh</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giọt</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nước</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cam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Xã</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Đoài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sản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xứ</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Nghệ</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nhấn</a:t>
                      </a: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mạnh</a:t>
                      </a:r>
                      <a:r>
                        <a:rPr lang="en-US" sz="320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vị</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thơm</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ngon</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loại</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cam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này</a:t>
                      </a:r>
                      <a:r>
                        <a:rPr lang="en-US" sz="3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101600" algn="just">
                        <a:lnSpc>
                          <a:spcPct val="100000"/>
                        </a:lnSpc>
                        <a:spcAft>
                          <a:spcPts val="10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1883611"/>
                  </a:ext>
                </a:extLst>
              </a:tr>
            </a:tbl>
          </a:graphicData>
        </a:graphic>
      </p:graphicFrame>
    </p:spTree>
    <p:extLst>
      <p:ext uri="{BB962C8B-B14F-4D97-AF65-F5344CB8AC3E}">
        <p14:creationId xmlns:p14="http://schemas.microsoft.com/office/powerpoint/2010/main" val="633890850"/>
      </p:ext>
    </p:extLst>
  </p:cSld>
  <p:clrMapOvr>
    <a:masterClrMapping/>
  </p:clrMapOvr>
  <p:transition spd="slow">
    <p:randomBar dir="vert"/>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81536E4-2257-2837-9CF8-06E94690CA89}"/>
              </a:ext>
            </a:extLst>
          </p:cNvPr>
          <p:cNvGraphicFramePr>
            <a:graphicFrameLocks noGrp="1"/>
          </p:cNvGraphicFramePr>
          <p:nvPr>
            <p:extLst>
              <p:ext uri="{D42A27DB-BD31-4B8C-83A1-F6EECF244321}">
                <p14:modId xmlns:p14="http://schemas.microsoft.com/office/powerpoint/2010/main" val="3271830645"/>
              </p:ext>
            </p:extLst>
          </p:nvPr>
        </p:nvGraphicFramePr>
        <p:xfrm>
          <a:off x="660400" y="1285240"/>
          <a:ext cx="10858500" cy="4693920"/>
        </p:xfrm>
        <a:graphic>
          <a:graphicData uri="http://schemas.openxmlformats.org/drawingml/2006/table">
            <a:tbl>
              <a:tblPr firstRow="1" firstCol="1" bandRow="1"/>
              <a:tblGrid>
                <a:gridCol w="1057973">
                  <a:extLst>
                    <a:ext uri="{9D8B030D-6E8A-4147-A177-3AD203B41FA5}">
                      <a16:colId xmlns:a16="http://schemas.microsoft.com/office/drawing/2014/main" val="2532432429"/>
                    </a:ext>
                  </a:extLst>
                </a:gridCol>
                <a:gridCol w="9800527">
                  <a:extLst>
                    <a:ext uri="{9D8B030D-6E8A-4147-A177-3AD203B41FA5}">
                      <a16:colId xmlns:a16="http://schemas.microsoft.com/office/drawing/2014/main" val="3312813523"/>
                    </a:ext>
                  </a:extLst>
                </a:gridCol>
              </a:tblGrid>
              <a:tr h="2004808">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thôn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Nghi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Vạn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nguôi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tỉ</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mỉ</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ngọt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tử</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mở</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nâng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hậu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chắc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tiền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tuyến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444202"/>
                  </a:ext>
                </a:extLst>
              </a:tr>
            </a:tbl>
          </a:graphicData>
        </a:graphic>
      </p:graphicFrame>
    </p:spTree>
    <p:extLst>
      <p:ext uri="{BB962C8B-B14F-4D97-AF65-F5344CB8AC3E}">
        <p14:creationId xmlns:p14="http://schemas.microsoft.com/office/powerpoint/2010/main" val="3501073816"/>
      </p:ext>
    </p:extLst>
  </p:cSld>
  <p:clrMapOvr>
    <a:masterClrMapping/>
  </p:clrMapOvr>
  <p:transition spd="slow">
    <p:randomBar dir="vert"/>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0260163-AFD8-35B3-355B-493C49C0267F}"/>
              </a:ext>
            </a:extLst>
          </p:cNvPr>
          <p:cNvGraphicFramePr>
            <a:graphicFrameLocks noGrp="1"/>
          </p:cNvGraphicFramePr>
          <p:nvPr>
            <p:extLst>
              <p:ext uri="{D42A27DB-BD31-4B8C-83A1-F6EECF244321}">
                <p14:modId xmlns:p14="http://schemas.microsoft.com/office/powerpoint/2010/main" val="1479854612"/>
              </p:ext>
            </p:extLst>
          </p:nvPr>
        </p:nvGraphicFramePr>
        <p:xfrm>
          <a:off x="660400" y="1158304"/>
          <a:ext cx="10858500" cy="4947793"/>
        </p:xfrm>
        <a:graphic>
          <a:graphicData uri="http://schemas.openxmlformats.org/drawingml/2006/table">
            <a:tbl>
              <a:tblPr firstRow="1" firstCol="1" bandRow="1"/>
              <a:tblGrid>
                <a:gridCol w="1057973">
                  <a:extLst>
                    <a:ext uri="{9D8B030D-6E8A-4147-A177-3AD203B41FA5}">
                      <a16:colId xmlns:a16="http://schemas.microsoft.com/office/drawing/2014/main" val="2557585487"/>
                    </a:ext>
                  </a:extLst>
                </a:gridCol>
                <a:gridCol w="9800527">
                  <a:extLst>
                    <a:ext uri="{9D8B030D-6E8A-4147-A177-3AD203B41FA5}">
                      <a16:colId xmlns:a16="http://schemas.microsoft.com/office/drawing/2014/main" val="1207877478"/>
                    </a:ext>
                  </a:extLst>
                </a:gridCol>
              </a:tblGrid>
              <a:tr h="1555256">
                <a:tc>
                  <a:txBody>
                    <a:bodyPr/>
                    <a:lstStyle/>
                    <a:p>
                      <a:pP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Thấu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bao la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cử</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tỉ</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mỉ</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gọt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cam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ăn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sóc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trận</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dũng</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sĩ</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trẻ</a:t>
                      </a:r>
                      <a:r>
                        <a:rPr lang="en-US" sz="2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vệ</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dũng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trận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35648"/>
                  </a:ext>
                </a:extLst>
              </a:tr>
            </a:tbl>
          </a:graphicData>
        </a:graphic>
      </p:graphicFrame>
    </p:spTree>
    <p:extLst>
      <p:ext uri="{BB962C8B-B14F-4D97-AF65-F5344CB8AC3E}">
        <p14:creationId xmlns:p14="http://schemas.microsoft.com/office/powerpoint/2010/main" val="766999775"/>
      </p:ext>
    </p:extLst>
  </p:cSld>
  <p:clrMapOvr>
    <a:masterClrMapping/>
  </p:clrMapOvr>
  <p:transition spd="slow">
    <p:randomBar dir="vert"/>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CDFC749-45C2-C2DD-6753-B6419989B9B4}"/>
              </a:ext>
            </a:extLst>
          </p:cNvPr>
          <p:cNvSpPr txBox="1"/>
          <p:nvPr/>
        </p:nvSpPr>
        <p:spPr>
          <a:xfrm>
            <a:off x="660400" y="1130300"/>
            <a:ext cx="10858500" cy="1114472"/>
          </a:xfrm>
          <a:prstGeom prst="rect">
            <a:avLst/>
          </a:prstGeom>
          <a:noFill/>
        </p:spPr>
        <p:txBody>
          <a:bodyPr wrap="square">
            <a:spAutoFit/>
          </a:bodyPr>
          <a:lstStyle/>
          <a:p>
            <a:pPr algn="just">
              <a:lnSpc>
                <a:spcPct val="130000"/>
              </a:lnSpc>
              <a:spcAft>
                <a:spcPts val="800"/>
              </a:spcAft>
            </a:pP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17: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 TẶNG DÒNG SÔNG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343E3EE-5BD2-F542-4E57-02DFB49972C5}"/>
              </a:ext>
            </a:extLst>
          </p:cNvPr>
          <p:cNvSpPr txBox="1"/>
          <p:nvPr/>
        </p:nvSpPr>
        <p:spPr>
          <a:xfrm>
            <a:off x="442913" y="2242082"/>
            <a:ext cx="6093372" cy="2925224"/>
          </a:xfrm>
          <a:prstGeom prst="rect">
            <a:avLst/>
          </a:prstGeom>
          <a:noFill/>
        </p:spPr>
        <p:txBody>
          <a:bodyPr wrap="square">
            <a:spAutoFit/>
          </a:bodyPr>
          <a:lstStyle/>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Gió</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đã</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thổi</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giêng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hai</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Triền</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sông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ngô</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xanh</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mướt</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a:solidFill>
                  <a:srgbClr val="333333"/>
                </a:solidFill>
                <a:effectLst/>
                <a:latin typeface="Times New Roman" panose="02020603050405020304" pitchFamily="18" charset="0"/>
                <a:ea typeface="Times New Roman" panose="02020603050405020304" pitchFamily="18" charset="0"/>
              </a:rPr>
              <a:t>Nghe </a:t>
            </a:r>
            <a:r>
              <a:rPr lang="en-US" sz="2400" i="1" dirty="0" err="1">
                <a:solidFill>
                  <a:srgbClr val="333333"/>
                </a:solidFill>
                <a:effectLst/>
                <a:latin typeface="Times New Roman" panose="02020603050405020304" pitchFamily="18" charset="0"/>
                <a:ea typeface="Times New Roman" panose="02020603050405020304" pitchFamily="18" charset="0"/>
              </a:rPr>
              <a:t>dạt</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dào</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lá</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hát</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Chiều</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mỡ</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màng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xanh</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trong</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Mây</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bạc</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giữa</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tầng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không</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a:solidFill>
                  <a:srgbClr val="333333"/>
                </a:solidFill>
                <a:effectLst/>
                <a:latin typeface="Times New Roman" panose="02020603050405020304" pitchFamily="18" charset="0"/>
                <a:ea typeface="Times New Roman" panose="02020603050405020304" pitchFamily="18" charset="0"/>
              </a:rPr>
              <a:t>In </a:t>
            </a:r>
            <a:r>
              <a:rPr lang="en-US" sz="2400" i="1" dirty="0" err="1">
                <a:solidFill>
                  <a:srgbClr val="333333"/>
                </a:solidFill>
                <a:effectLst/>
                <a:latin typeface="Times New Roman" panose="02020603050405020304" pitchFamily="18" charset="0"/>
                <a:ea typeface="Times New Roman" panose="02020603050405020304" pitchFamily="18" charset="0"/>
              </a:rPr>
              <a:t>dòng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sông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lấp</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loáng</a:t>
            </a:r>
            <a:r>
              <a:rPr lang="en-US" sz="2400" i="1" dirty="0">
                <a:solidFill>
                  <a:srgbClr val="333333"/>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6C76D295-FF8D-7834-21AC-73188F165CE4}"/>
              </a:ext>
            </a:extLst>
          </p:cNvPr>
          <p:cNvSpPr txBox="1"/>
          <p:nvPr/>
        </p:nvSpPr>
        <p:spPr>
          <a:xfrm>
            <a:off x="6098628" y="2006740"/>
            <a:ext cx="6093372" cy="3405356"/>
          </a:xfrm>
          <a:prstGeom prst="rect">
            <a:avLst/>
          </a:prstGeom>
          <a:noFill/>
        </p:spPr>
        <p:txBody>
          <a:bodyPr wrap="square">
            <a:spAutoFit/>
          </a:bodyPr>
          <a:lstStyle/>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Chiều</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dập</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dềnh</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sóng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nắng</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Ngực</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phù</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sa</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bồi</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hồi</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a:solidFill>
                  <a:srgbClr val="333333"/>
                </a:solidFill>
                <a:effectLst/>
                <a:latin typeface="Times New Roman" panose="02020603050405020304" pitchFamily="18" charset="0"/>
                <a:ea typeface="Times New Roman" panose="02020603050405020304" pitchFamily="18" charset="0"/>
              </a:rPr>
              <a:t>Bao </a:t>
            </a:r>
            <a:r>
              <a:rPr lang="en-US" sz="2400" i="1" dirty="0" err="1">
                <a:solidFill>
                  <a:srgbClr val="333333"/>
                </a:solidFill>
                <a:effectLst/>
                <a:latin typeface="Times New Roman" panose="02020603050405020304" pitchFamily="18" charset="0"/>
                <a:ea typeface="Times New Roman" panose="02020603050405020304" pitchFamily="18" charset="0"/>
              </a:rPr>
              <a:t>thương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nhớ</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đầy</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vơi</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Sóng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gối</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đầu</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lên</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bãi</a:t>
            </a:r>
            <a:r>
              <a:rPr lang="en-US" sz="2400" i="1" dirty="0">
                <a:solidFill>
                  <a:srgbClr val="333333"/>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Mùa</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gọi</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mùa</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sây</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bông</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Thơ</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viết</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tặng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dòng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sông</a:t>
            </a:r>
            <a:endParaRPr lang="en-US" sz="2400" dirty="0">
              <a:effectLst/>
              <a:latin typeface="Times New Roman" panose="02020603050405020304" pitchFamily="18" charset="0"/>
              <a:ea typeface="Times New Roman" panose="02020603050405020304" pitchFamily="18" charset="0"/>
            </a:endParaRPr>
          </a:p>
          <a:p>
            <a:pPr indent="990600">
              <a:lnSpc>
                <a:spcPct val="130000"/>
              </a:lnSpc>
            </a:pPr>
            <a:r>
              <a:rPr lang="en-US" sz="2400" i="1" dirty="0" err="1">
                <a:solidFill>
                  <a:srgbClr val="333333"/>
                </a:solidFill>
                <a:effectLst/>
                <a:latin typeface="Times New Roman" panose="02020603050405020304" pitchFamily="18" charset="0"/>
                <a:ea typeface="Times New Roman" panose="02020603050405020304" pitchFamily="18" charset="0"/>
              </a:rPr>
              <a:t>Vọng</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mái</a:t>
            </a:r>
            <a:r>
              <a:rPr lang="en-US" sz="2400" i="1" dirty="0">
                <a:solidFill>
                  <a:srgbClr val="333333"/>
                </a:solidFill>
                <a:effectLst/>
                <a:latin typeface="Times New Roman" panose="02020603050405020304" pitchFamily="18" charset="0"/>
                <a:ea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rPr>
              <a:t>chèo</a:t>
            </a:r>
            <a:r>
              <a:rPr lang="en-US" sz="2400" i="1" dirty="0">
                <a:solidFill>
                  <a:srgbClr val="333333"/>
                </a:solidFill>
                <a:effectLst/>
                <a:latin typeface="Times New Roman" panose="02020603050405020304" pitchFamily="18" charset="0"/>
                <a:ea typeface="Times New Roman" panose="02020603050405020304" pitchFamily="18" charset="0"/>
              </a:rPr>
              <a:t> man </a:t>
            </a:r>
            <a:r>
              <a:rPr lang="en-US" sz="2400" i="1" dirty="0" err="1">
                <a:solidFill>
                  <a:srgbClr val="333333"/>
                </a:solidFill>
                <a:effectLst/>
                <a:latin typeface="Times New Roman" panose="02020603050405020304" pitchFamily="18" charset="0"/>
                <a:ea typeface="Times New Roman" panose="02020603050405020304" pitchFamily="18" charset="0"/>
              </a:rPr>
              <a:t>mác</a:t>
            </a:r>
            <a:r>
              <a:rPr lang="en-US" sz="2400" i="1" dirty="0">
                <a:solidFill>
                  <a:srgbClr val="333333"/>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AA393A3-1303-B527-B72C-D68255CE925C}"/>
              </a:ext>
            </a:extLst>
          </p:cNvPr>
          <p:cNvSpPr txBox="1"/>
          <p:nvPr/>
        </p:nvSpPr>
        <p:spPr>
          <a:xfrm>
            <a:off x="657225" y="5470580"/>
            <a:ext cx="10858500" cy="458459"/>
          </a:xfrm>
          <a:prstGeom prst="rect">
            <a:avLst/>
          </a:prstGeom>
          <a:noFill/>
        </p:spPr>
        <p:txBody>
          <a:bodyPr wrap="square">
            <a:spAutoFit/>
          </a:bodyPr>
          <a:lstStyle/>
          <a:p>
            <a:pPr marL="107950" marR="71755" algn="just">
              <a:lnSpc>
                <a:spcPct val="130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2021, tr. 401)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668159"/>
      </p:ext>
    </p:extLst>
  </p:cSld>
  <p:clrMapOvr>
    <a:masterClrMapping/>
  </p:clrMapOvr>
  <p:transition spd="slow">
    <p:randomBar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0A4D1A6-A64B-241B-6CBE-367E5975CC8B}"/>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ED9010DB-2DC5-9559-7CF4-57C2EAE081B4}"/>
              </a:ext>
            </a:extLst>
          </p:cNvPr>
          <p:cNvGraphicFramePr>
            <a:graphicFrameLocks noGrp="1"/>
          </p:cNvGraphicFramePr>
          <p:nvPr>
            <p:extLst>
              <p:ext uri="{D42A27DB-BD31-4B8C-83A1-F6EECF244321}">
                <p14:modId xmlns:p14="http://schemas.microsoft.com/office/powerpoint/2010/main" val="83256734"/>
              </p:ext>
            </p:extLst>
          </p:nvPr>
        </p:nvGraphicFramePr>
        <p:xfrm>
          <a:off x="660400" y="2531266"/>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61136132"/>
                    </a:ext>
                  </a:extLst>
                </a:gridCol>
                <a:gridCol w="5429250">
                  <a:extLst>
                    <a:ext uri="{9D8B030D-6E8A-4147-A177-3AD203B41FA5}">
                      <a16:colId xmlns:a16="http://schemas.microsoft.com/office/drawing/2014/main" val="3912354823"/>
                    </a:ext>
                  </a:extLst>
                </a:gridCol>
              </a:tblGrid>
              <a:tr h="431217">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650659205"/>
                  </a:ext>
                </a:extLst>
              </a:tr>
            </a:tbl>
          </a:graphicData>
        </a:graphic>
      </p:graphicFrame>
      <p:sp>
        <p:nvSpPr>
          <p:cNvPr id="11" name="TextBox 10">
            <a:extLst>
              <a:ext uri="{FF2B5EF4-FFF2-40B4-BE49-F238E27FC236}">
                <a16:creationId xmlns:a16="http://schemas.microsoft.com/office/drawing/2014/main" id="{D6FB0517-B23D-A6B1-7A45-C75A49AB1F8E}"/>
              </a:ext>
            </a:extLst>
          </p:cNvPr>
          <p:cNvSpPr txBox="1"/>
          <p:nvPr/>
        </p:nvSpPr>
        <p:spPr>
          <a:xfrm>
            <a:off x="660400" y="3726932"/>
            <a:ext cx="10858500" cy="1156727"/>
          </a:xfrm>
          <a:prstGeom prst="rect">
            <a:avLst/>
          </a:prstGeom>
          <a:noFill/>
        </p:spPr>
        <p:txBody>
          <a:bodyPr wrap="square">
            <a:spAutoFit/>
          </a:bodyPr>
          <a:lstStyle/>
          <a:p>
            <a:pPr>
              <a:lnSpc>
                <a:spcPct val="130000"/>
              </a:lnSpc>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i="1" dirty="0" err="1">
                <a:solidFill>
                  <a:srgbClr val="333333"/>
                </a:solidFill>
                <a:effectLst/>
                <a:latin typeface="Times New Roman" panose="02020603050405020304" pitchFamily="18" charset="0"/>
                <a:ea typeface="Times New Roman" panose="02020603050405020304" pitchFamily="18" charset="0"/>
              </a:rPr>
              <a:t>Sóng</a:t>
            </a:r>
            <a:r>
              <a:rPr lang="en-US" sz="2800" i="1" dirty="0">
                <a:solidFill>
                  <a:srgbClr val="333333"/>
                </a:solidFill>
                <a:effectLst/>
                <a:latin typeface="Times New Roman" panose="02020603050405020304" pitchFamily="18" charset="0"/>
                <a:ea typeface="Times New Roman" panose="02020603050405020304" pitchFamily="18" charset="0"/>
              </a:rPr>
              <a:t> </a:t>
            </a:r>
            <a:r>
              <a:rPr lang="en-US" sz="2800" i="1" dirty="0" err="1">
                <a:solidFill>
                  <a:srgbClr val="333333"/>
                </a:solidFill>
                <a:effectLst/>
                <a:latin typeface="Times New Roman" panose="02020603050405020304" pitchFamily="18" charset="0"/>
                <a:ea typeface="Times New Roman" panose="02020603050405020304" pitchFamily="18" charset="0"/>
              </a:rPr>
              <a:t>gối</a:t>
            </a:r>
            <a:r>
              <a:rPr lang="en-US" sz="2800" i="1" dirty="0">
                <a:solidFill>
                  <a:srgbClr val="333333"/>
                </a:solidFill>
                <a:effectLst/>
                <a:latin typeface="Times New Roman" panose="02020603050405020304" pitchFamily="18" charset="0"/>
                <a:ea typeface="Times New Roman" panose="02020603050405020304" pitchFamily="18" charset="0"/>
              </a:rPr>
              <a:t> </a:t>
            </a:r>
            <a:r>
              <a:rPr lang="en-US" sz="2800" i="1" dirty="0" err="1">
                <a:solidFill>
                  <a:srgbClr val="333333"/>
                </a:solidFill>
                <a:effectLst/>
                <a:latin typeface="Times New Roman" panose="02020603050405020304" pitchFamily="18" charset="0"/>
                <a:ea typeface="Times New Roman" panose="02020603050405020304" pitchFamily="18" charset="0"/>
              </a:rPr>
              <a:t>đầu</a:t>
            </a:r>
            <a:r>
              <a:rPr lang="en-US" sz="2800" i="1" dirty="0">
                <a:solidFill>
                  <a:srgbClr val="333333"/>
                </a:solidFill>
                <a:effectLst/>
                <a:latin typeface="Times New Roman" panose="02020603050405020304" pitchFamily="18" charset="0"/>
                <a:ea typeface="Times New Roman" panose="02020603050405020304" pitchFamily="18" charset="0"/>
              </a:rPr>
              <a:t> </a:t>
            </a:r>
            <a:r>
              <a:rPr lang="en-US" sz="2800" i="1" dirty="0" err="1">
                <a:solidFill>
                  <a:srgbClr val="333333"/>
                </a:solidFill>
                <a:effectLst/>
                <a:latin typeface="Times New Roman" panose="02020603050405020304" pitchFamily="18" charset="0"/>
                <a:ea typeface="Times New Roman" panose="02020603050405020304" pitchFamily="18" charset="0"/>
              </a:rPr>
              <a:t>lên</a:t>
            </a:r>
            <a:r>
              <a:rPr lang="en-US" sz="2800" i="1" dirty="0">
                <a:solidFill>
                  <a:srgbClr val="333333"/>
                </a:solidFill>
                <a:effectLst/>
                <a:latin typeface="Times New Roman" panose="02020603050405020304" pitchFamily="18" charset="0"/>
                <a:ea typeface="Times New Roman" panose="02020603050405020304" pitchFamily="18" charset="0"/>
              </a:rPr>
              <a:t> </a:t>
            </a:r>
            <a:r>
              <a:rPr lang="en-US" sz="2800" i="1" dirty="0" err="1">
                <a:solidFill>
                  <a:srgbClr val="333333"/>
                </a:solidFill>
                <a:effectLst/>
                <a:latin typeface="Times New Roman" panose="02020603050405020304" pitchFamily="18" charset="0"/>
                <a:ea typeface="Times New Roman" panose="02020603050405020304" pitchFamily="18" charset="0"/>
              </a:rPr>
              <a:t>bãi</a:t>
            </a:r>
            <a:r>
              <a:rPr lang="en-US" sz="2800" i="1" dirty="0">
                <a:solidFill>
                  <a:srgbClr val="333333"/>
                </a:solidFill>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a:t>
            </a:r>
          </a:p>
        </p:txBody>
      </p:sp>
      <p:graphicFrame>
        <p:nvGraphicFramePr>
          <p:cNvPr id="13" name="Table 12">
            <a:extLst>
              <a:ext uri="{FF2B5EF4-FFF2-40B4-BE49-F238E27FC236}">
                <a16:creationId xmlns:a16="http://schemas.microsoft.com/office/drawing/2014/main" id="{EF0465B8-173F-B8E6-06D7-25662C13BB1A}"/>
              </a:ext>
            </a:extLst>
          </p:cNvPr>
          <p:cNvGraphicFramePr>
            <a:graphicFrameLocks noGrp="1"/>
          </p:cNvGraphicFramePr>
          <p:nvPr>
            <p:extLst>
              <p:ext uri="{D42A27DB-BD31-4B8C-83A1-F6EECF244321}">
                <p14:modId xmlns:p14="http://schemas.microsoft.com/office/powerpoint/2010/main" val="2902745388"/>
              </p:ext>
            </p:extLst>
          </p:nvPr>
        </p:nvGraphicFramePr>
        <p:xfrm>
          <a:off x="660400" y="5016970"/>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1241803506"/>
                    </a:ext>
                  </a:extLst>
                </a:gridCol>
                <a:gridCol w="5429250">
                  <a:extLst>
                    <a:ext uri="{9D8B030D-6E8A-4147-A177-3AD203B41FA5}">
                      <a16:colId xmlns:a16="http://schemas.microsoft.com/office/drawing/2014/main" val="3404435547"/>
                    </a:ext>
                  </a:extLst>
                </a:gridCol>
              </a:tblGrid>
              <a:tr h="529151">
                <a:tc>
                  <a:txBody>
                    <a:bodyPr/>
                    <a:lstStyle/>
                    <a:p>
                      <a:pPr marR="71755" indent="14605" algn="just">
                        <a:lnSpc>
                          <a:spcPct val="13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Ẩn dụ</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R="71755" indent="14605" algn="just">
                        <a:lnSpc>
                          <a:spcPct val="13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Hoán dụ</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010" marR="61010" marT="0" marB="0">
                    <a:lnL>
                      <a:noFill/>
                    </a:lnL>
                    <a:lnR>
                      <a:noFill/>
                    </a:lnR>
                    <a:lnT>
                      <a:noFill/>
                    </a:lnT>
                    <a:lnB>
                      <a:noFill/>
                    </a:lnB>
                  </a:tcPr>
                </a:tc>
                <a:tc>
                  <a:txBody>
                    <a:bodyPr/>
                    <a:lstStyle/>
                    <a:p>
                      <a:pPr marR="71755" indent="14605" algn="just">
                        <a:lnSpc>
                          <a:spcPct val="130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R="71755" indent="14605" algn="just">
                        <a:lnSpc>
                          <a:spcPct val="130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010" marR="61010" marT="0" marB="0">
                    <a:lnL>
                      <a:noFill/>
                    </a:lnL>
                    <a:lnR>
                      <a:noFill/>
                    </a:lnR>
                    <a:lnT>
                      <a:noFill/>
                    </a:lnT>
                    <a:lnB>
                      <a:noFill/>
                    </a:lnB>
                  </a:tcPr>
                </a:tc>
                <a:extLst>
                  <a:ext uri="{0D108BD9-81ED-4DB2-BD59-A6C34878D82A}">
                    <a16:rowId xmlns:a16="http://schemas.microsoft.com/office/drawing/2014/main" val="1748072312"/>
                  </a:ext>
                </a:extLst>
              </a:tr>
            </a:tbl>
          </a:graphicData>
        </a:graphic>
      </p:graphicFrame>
    </p:spTree>
    <p:extLst>
      <p:ext uri="{BB962C8B-B14F-4D97-AF65-F5344CB8AC3E}">
        <p14:creationId xmlns:p14="http://schemas.microsoft.com/office/powerpoint/2010/main" val="897829744"/>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BF60DDF-AF69-58AF-63EE-6EFF213B71C9}"/>
              </a:ext>
            </a:extLst>
          </p:cNvPr>
          <p:cNvGraphicFramePr>
            <a:graphicFrameLocks noGrp="1"/>
          </p:cNvGraphicFramePr>
          <p:nvPr>
            <p:extLst>
              <p:ext uri="{D42A27DB-BD31-4B8C-83A1-F6EECF244321}">
                <p14:modId xmlns:p14="http://schemas.microsoft.com/office/powerpoint/2010/main" val="3903167615"/>
              </p:ext>
            </p:extLst>
          </p:nvPr>
        </p:nvGraphicFramePr>
        <p:xfrm>
          <a:off x="657225" y="1655540"/>
          <a:ext cx="10858500" cy="3953320"/>
        </p:xfrm>
        <a:graphic>
          <a:graphicData uri="http://schemas.openxmlformats.org/drawingml/2006/table">
            <a:tbl>
              <a:tblPr firstRow="1" firstCol="1" bandRow="1"/>
              <a:tblGrid>
                <a:gridCol w="2543175">
                  <a:extLst>
                    <a:ext uri="{9D8B030D-6E8A-4147-A177-3AD203B41FA5}">
                      <a16:colId xmlns:a16="http://schemas.microsoft.com/office/drawing/2014/main" val="1653369295"/>
                    </a:ext>
                  </a:extLst>
                </a:gridCol>
                <a:gridCol w="8315325">
                  <a:extLst>
                    <a:ext uri="{9D8B030D-6E8A-4147-A177-3AD203B41FA5}">
                      <a16:colId xmlns:a16="http://schemas.microsoft.com/office/drawing/2014/main" val="428059242"/>
                    </a:ext>
                  </a:extLst>
                </a:gridCol>
              </a:tblGrid>
              <a:tr h="3017838">
                <a:tc>
                  <a:txBody>
                    <a:bodyPr/>
                    <a:lstStyle/>
                    <a:p>
                      <a:pPr>
                        <a:lnSpc>
                          <a:spcPct val="130000"/>
                        </a:lnSpc>
                        <a:spcAft>
                          <a:spcPts val="800"/>
                        </a:spcAft>
                      </a:pPr>
                      <a:r>
                        <a:rPr lang="en-US" sz="3200" b="1" spc="-4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 tự do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giọng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3131" marR="33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580292"/>
                  </a:ext>
                </a:extLst>
              </a:tr>
            </a:tbl>
          </a:graphicData>
        </a:graphic>
      </p:graphicFrame>
    </p:spTree>
    <p:extLst>
      <p:ext uri="{BB962C8B-B14F-4D97-AF65-F5344CB8AC3E}">
        <p14:creationId xmlns:p14="http://schemas.microsoft.com/office/powerpoint/2010/main" val="1786783802"/>
      </p:ext>
    </p:extLst>
  </p:cSld>
  <p:clrMapOvr>
    <a:masterClrMapping/>
  </p:clrMapOvr>
  <p:transition spd="slow">
    <p:randomBar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02E6D9A-5F29-A5A2-5F46-707B8EC6F03E}"/>
              </a:ext>
            </a:extLst>
          </p:cNvPr>
          <p:cNvSpPr txBox="1"/>
          <p:nvPr/>
        </p:nvSpPr>
        <p:spPr>
          <a:xfrm>
            <a:off x="660400" y="1538110"/>
            <a:ext cx="10858500" cy="604909"/>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1B2FC3C-9A32-E6A3-AE7E-80A1708CEF1F}"/>
              </a:ext>
            </a:extLst>
          </p:cNvPr>
          <p:cNvSpPr txBox="1"/>
          <p:nvPr/>
        </p:nvSpPr>
        <p:spPr>
          <a:xfrm>
            <a:off x="666750" y="2589001"/>
            <a:ext cx="10858500" cy="3050707"/>
          </a:xfrm>
          <a:prstGeom prst="rect">
            <a:avLst/>
          </a:prstGeom>
          <a:noFill/>
        </p:spPr>
        <p:txBody>
          <a:bodyPr wrap="square">
            <a:spAutoFit/>
          </a:bodyPr>
          <a:lstStyle/>
          <a:p>
            <a:pPr indent="90170"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2/3                                                                     C. 2/3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indent="90170"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3/2                                                                     D. 2/2/1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hè</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085514"/>
      </p:ext>
    </p:extLst>
  </p:cSld>
  <p:clrMapOvr>
    <a:masterClrMapping/>
  </p:clrMapOvr>
  <p:transition spd="slow">
    <p:randomBar dir="ver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81FA681-12EE-4448-07ED-D7412E6EDB97}"/>
              </a:ext>
            </a:extLst>
          </p:cNvPr>
          <p:cNvSpPr txBox="1"/>
          <p:nvPr/>
        </p:nvSpPr>
        <p:spPr>
          <a:xfrm>
            <a:off x="168494" y="1130300"/>
            <a:ext cx="10858500" cy="531749"/>
          </a:xfrm>
          <a:prstGeom prst="rect">
            <a:avLst/>
          </a:prstGeom>
          <a:noFill/>
        </p:spPr>
        <p:txBody>
          <a:bodyPr wrap="square">
            <a:spAutoFit/>
          </a:bodyPr>
          <a:lstStyle/>
          <a:p>
            <a:pPr marL="457200" marR="0" lvl="0" indent="0" algn="l" defTabSz="914400" rtl="0" eaLnBrk="1" fontAlgn="auto" latinLnBrk="0" hangingPunct="1">
              <a:lnSpc>
                <a:spcPct val="130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5C7A8036-7E75-9D64-D063-629F5D589C7E}"/>
              </a:ext>
            </a:extLst>
          </p:cNvPr>
          <p:cNvGraphicFramePr>
            <a:graphicFrameLocks noGrp="1"/>
          </p:cNvGraphicFramePr>
          <p:nvPr/>
        </p:nvGraphicFramePr>
        <p:xfrm>
          <a:off x="666750" y="1634204"/>
          <a:ext cx="10858500" cy="1854518"/>
        </p:xfrm>
        <a:graphic>
          <a:graphicData uri="http://schemas.openxmlformats.org/drawingml/2006/table">
            <a:tbl>
              <a:tblPr firstRow="1" firstCol="1" bandRow="1"/>
              <a:tblGrid>
                <a:gridCol w="5853196">
                  <a:extLst>
                    <a:ext uri="{9D8B030D-6E8A-4147-A177-3AD203B41FA5}">
                      <a16:colId xmlns:a16="http://schemas.microsoft.com/office/drawing/2014/main" val="2836306953"/>
                    </a:ext>
                  </a:extLst>
                </a:gridCol>
                <a:gridCol w="5005304">
                  <a:extLst>
                    <a:ext uri="{9D8B030D-6E8A-4147-A177-3AD203B41FA5}">
                      <a16:colId xmlns:a16="http://schemas.microsoft.com/office/drawing/2014/main" val="2153100177"/>
                    </a:ext>
                  </a:extLst>
                </a:gridCol>
              </a:tblGrid>
              <a:tr h="813619">
                <a:tc>
                  <a:txBody>
                    <a:bodyPr/>
                    <a:lstStyle/>
                    <a:p>
                      <a:pPr marL="342900" lvl="0" indent="-342900">
                        <a:lnSpc>
                          <a:spcPct val="130000"/>
                        </a:lnSpc>
                        <a:buClr>
                          <a:srgbClr val="0D0D0D"/>
                        </a:buClr>
                        <a:buFont typeface="+mj-lt"/>
                        <a:buAutoNum type="alphaUcPeriod"/>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Clr>
                          <a:srgbClr val="0D0D0D"/>
                        </a:buClr>
                        <a:buFont typeface="+mj-lt"/>
                        <a:buAutoNum type="alphaUcPeriod"/>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Clr>
                          <a:srgbClr val="0D0D0D"/>
                        </a:buClr>
                        <a:buFont typeface="+mj-lt"/>
                        <a:buAutoNum type="alphaUcPeriod"/>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Clr>
                          <a:srgbClr val="0D0D0D"/>
                        </a:buClr>
                        <a:buFont typeface="+mj-lt"/>
                        <a:buAutoNum type="alphaUcPeriod"/>
                      </a:pP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ngô</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79" marR="55279" marT="0" marB="0">
                    <a:lnL>
                      <a:noFill/>
                    </a:lnL>
                    <a:lnR>
                      <a:noFill/>
                    </a:lnR>
                    <a:lnT>
                      <a:noFill/>
                    </a:lnT>
                    <a:lnB>
                      <a:noFill/>
                    </a:lnB>
                  </a:tcPr>
                </a:tc>
                <a:tc>
                  <a:txBody>
                    <a:bodyPr/>
                    <a:lstStyle/>
                    <a:p>
                      <a:pPr marL="457200">
                        <a:lnSpc>
                          <a:spcPct val="130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279" marR="55279" marT="0" marB="0">
                    <a:lnL>
                      <a:noFill/>
                    </a:lnL>
                    <a:lnR>
                      <a:noFill/>
                    </a:lnR>
                    <a:lnT>
                      <a:noFill/>
                    </a:lnT>
                    <a:lnB>
                      <a:noFill/>
                    </a:lnB>
                  </a:tcPr>
                </a:tc>
                <a:extLst>
                  <a:ext uri="{0D108BD9-81ED-4DB2-BD59-A6C34878D82A}">
                    <a16:rowId xmlns:a16="http://schemas.microsoft.com/office/drawing/2014/main" val="3845477725"/>
                  </a:ext>
                </a:extLst>
              </a:tr>
            </a:tbl>
          </a:graphicData>
        </a:graphic>
      </p:graphicFrame>
      <p:sp>
        <p:nvSpPr>
          <p:cNvPr id="10" name="TextBox 9">
            <a:extLst>
              <a:ext uri="{FF2B5EF4-FFF2-40B4-BE49-F238E27FC236}">
                <a16:creationId xmlns:a16="http://schemas.microsoft.com/office/drawing/2014/main" id="{646F4830-DB24-082A-9829-04A83871EAFE}"/>
              </a:ext>
            </a:extLst>
          </p:cNvPr>
          <p:cNvSpPr txBox="1"/>
          <p:nvPr/>
        </p:nvSpPr>
        <p:spPr>
          <a:xfrm>
            <a:off x="660400" y="3612050"/>
            <a:ext cx="10858500" cy="2547685"/>
          </a:xfrm>
          <a:prstGeom prst="rect">
            <a:avLst/>
          </a:prstGeom>
          <a:noFill/>
        </p:spPr>
        <p:txBody>
          <a:bodyPr wrap="square">
            <a:spAutoFit/>
          </a:bodyPr>
          <a:lstStyle/>
          <a:p>
            <a:pPr marL="0" marR="71755" lvl="0" indent="0" algn="l" defTabSz="914400" rtl="0" eaLnBrk="1" fontAlgn="auto" latinLnBrk="0" hangingPunct="1">
              <a:lnSpc>
                <a:spcPct val="130000"/>
              </a:lnSpc>
              <a:spcBef>
                <a:spcPts val="0"/>
              </a:spcBef>
              <a:spcAft>
                <a:spcPts val="8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6</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láy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30000"/>
              </a:lnSpc>
              <a:spcBef>
                <a:spcPts val="0"/>
              </a:spcBef>
              <a:spcAft>
                <a:spcPts val="0"/>
              </a:spcAft>
              <a:buClr>
                <a:srgbClr val="0D0D0D"/>
              </a:buClr>
              <a:buSzTx/>
              <a:buFont typeface="+mj-lt"/>
              <a:buAutoNum type="alphaUcPeriod"/>
              <a:tabLst/>
              <a:defRPr/>
            </a:pP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xanh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mướt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dạt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dào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lấp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loáng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dập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dềnh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man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30000"/>
              </a:lnSpc>
              <a:spcBef>
                <a:spcPts val="0"/>
              </a:spcBef>
              <a:spcAft>
                <a:spcPts val="0"/>
              </a:spcAft>
              <a:buClr>
                <a:srgbClr val="0D0D0D"/>
              </a:buClr>
              <a:buSzTx/>
              <a:buFont typeface="+mj-lt"/>
              <a:buAutoNum type="alphaUcPeriod"/>
              <a:tabLst/>
              <a:defRPr/>
            </a:pP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lấp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loáng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dập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dềnh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man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mác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30000"/>
              </a:lnSpc>
              <a:spcBef>
                <a:spcPts val="0"/>
              </a:spcBef>
              <a:spcAft>
                <a:spcPts val="0"/>
              </a:spcAft>
              <a:buClr>
                <a:srgbClr val="0D0D0D"/>
              </a:buClr>
              <a:buSzTx/>
              <a:buFont typeface="+mj-lt"/>
              <a:buAutoNum type="alphaUcPeriod"/>
              <a:tabLst/>
              <a:defRPr/>
            </a:pP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dạt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dào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lấp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loáng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dập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dềnh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xanh</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trong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hồi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30000"/>
              </a:lnSpc>
              <a:spcBef>
                <a:spcPts val="0"/>
              </a:spcBef>
              <a:spcAft>
                <a:spcPts val="0"/>
              </a:spcAft>
              <a:buClr>
                <a:srgbClr val="0D0D0D"/>
              </a:buClr>
              <a:buSzTx/>
              <a:buFont typeface="+mj-lt"/>
              <a:buAutoNum type="alphaUcPeriod"/>
              <a:tabLst/>
              <a:defRPr/>
            </a:pP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bồi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hồi</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man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mác</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dạt</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dào</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mỡ</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màng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lấp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loáng</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dập</a:t>
            </a:r>
            <a:r>
              <a:rPr kumimoji="0" lang="en-US" sz="24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mn-cs"/>
              </a:rPr>
              <a:t>dềnh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74997286"/>
      </p:ext>
    </p:extLst>
  </p:cSld>
  <p:clrMapOvr>
    <a:masterClrMapping/>
  </p:clrMapOvr>
  <p:transition spd="slow">
    <p:randomBar dir="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5D0D6876-1651-3630-6195-310572EEB05E}"/>
              </a:ext>
            </a:extLst>
          </p:cNvPr>
          <p:cNvSpPr txBox="1"/>
          <p:nvPr/>
        </p:nvSpPr>
        <p:spPr>
          <a:xfrm>
            <a:off x="660400" y="1305089"/>
            <a:ext cx="10858500" cy="4654223"/>
          </a:xfrm>
          <a:prstGeom prst="rect">
            <a:avLst/>
          </a:prstGeom>
          <a:noFill/>
        </p:spPr>
        <p:txBody>
          <a:bodyPr wrap="square">
            <a:spAutoFit/>
          </a:bodyPr>
          <a:lstStyle/>
          <a:p>
            <a:pPr>
              <a:lnSpc>
                <a:spcPct val="130000"/>
              </a:lnSpc>
            </a:pPr>
            <a:r>
              <a:rPr lang="en-US" sz="2800" b="1" dirty="0" err="1">
                <a:solidFill>
                  <a:srgbClr val="0D0D0D"/>
                </a:solidFill>
                <a:effectLst/>
                <a:latin typeface="Times New Roman" panose="02020603050405020304" pitchFamily="18" charset="0"/>
                <a:ea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rPr>
              <a:t> 7.</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dòng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rộn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hoà</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270807"/>
      </p:ext>
    </p:extLst>
  </p:cSld>
  <p:clrMapOvr>
    <a:masterClrMapping/>
  </p:clrMapOvr>
  <p:transition spd="slow">
    <p:randomBar dir="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423618F-DBBC-3AAB-5367-308C9F014AE2}"/>
              </a:ext>
            </a:extLst>
          </p:cNvPr>
          <p:cNvSpPr txBox="1"/>
          <p:nvPr/>
        </p:nvSpPr>
        <p:spPr>
          <a:xfrm>
            <a:off x="660400" y="1277709"/>
            <a:ext cx="10858500" cy="4708981"/>
          </a:xfrm>
          <a:prstGeom prst="rect">
            <a:avLst/>
          </a:prstGeom>
          <a:noFill/>
        </p:spPr>
        <p:txBody>
          <a:bodyPr wrap="square">
            <a:spAutoFit/>
          </a:bodyPr>
          <a:lstStyle/>
          <a:p>
            <a:pPr algn="just">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thiết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quê</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b="1" dirty="0" err="1">
                <a:solidFill>
                  <a:srgbClr val="0D0D0D"/>
                </a:solidFill>
                <a:effectLst/>
                <a:latin typeface="Times New Roman" panose="02020603050405020304" pitchFamily="18" charset="0"/>
                <a:ea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rPr>
              <a:t> 9.</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hiệu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quả</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biện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pháp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từ</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trong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câu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thơ</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sau</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indent="990600"/>
            <a:r>
              <a:rPr lang="en-US" sz="2600" i="1" dirty="0" err="1">
                <a:solidFill>
                  <a:srgbClr val="333333"/>
                </a:solidFill>
                <a:effectLst/>
                <a:latin typeface="Times New Roman" panose="02020603050405020304" pitchFamily="18" charset="0"/>
                <a:ea typeface="Times New Roman" panose="02020603050405020304" pitchFamily="18" charset="0"/>
              </a:rPr>
              <a:t>Triền</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sông</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ngô</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xanh</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mướt</a:t>
            </a:r>
            <a:endParaRPr lang="en-US" sz="2600" dirty="0">
              <a:effectLst/>
              <a:latin typeface="Times New Roman" panose="02020603050405020304" pitchFamily="18" charset="0"/>
              <a:ea typeface="Times New Roman" panose="02020603050405020304" pitchFamily="18" charset="0"/>
            </a:endParaRPr>
          </a:p>
          <a:p>
            <a:pPr indent="990600"/>
            <a:r>
              <a:rPr lang="en-US" sz="2600" i="1" dirty="0">
                <a:solidFill>
                  <a:srgbClr val="333333"/>
                </a:solidFill>
                <a:effectLst/>
                <a:latin typeface="Times New Roman" panose="02020603050405020304" pitchFamily="18" charset="0"/>
                <a:ea typeface="Times New Roman" panose="02020603050405020304" pitchFamily="18" charset="0"/>
              </a:rPr>
              <a:t>Nghe </a:t>
            </a:r>
            <a:r>
              <a:rPr lang="en-US" sz="2600" i="1" dirty="0" err="1">
                <a:solidFill>
                  <a:srgbClr val="333333"/>
                </a:solidFill>
                <a:effectLst/>
                <a:latin typeface="Times New Roman" panose="02020603050405020304" pitchFamily="18" charset="0"/>
                <a:ea typeface="Times New Roman" panose="02020603050405020304" pitchFamily="18" charset="0"/>
              </a:rPr>
              <a:t>dạt</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dào</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lá</a:t>
            </a:r>
            <a:r>
              <a:rPr lang="en-US" sz="2600" i="1" dirty="0">
                <a:solidFill>
                  <a:srgbClr val="333333"/>
                </a:solidFill>
                <a:effectLst/>
                <a:latin typeface="Times New Roman" panose="02020603050405020304" pitchFamily="18" charset="0"/>
                <a:ea typeface="Times New Roman" panose="02020603050405020304" pitchFamily="18" charset="0"/>
              </a:rPr>
              <a:t> </a:t>
            </a:r>
            <a:r>
              <a:rPr lang="en-US" sz="2600" i="1" dirty="0" err="1">
                <a:solidFill>
                  <a:srgbClr val="333333"/>
                </a:solidFill>
                <a:effectLst/>
                <a:latin typeface="Times New Roman" panose="02020603050405020304" pitchFamily="18" charset="0"/>
                <a:ea typeface="Times New Roman" panose="02020603050405020304" pitchFamily="18" charset="0"/>
              </a:rPr>
              <a:t>hát</a:t>
            </a:r>
            <a:endParaRPr lang="en-US" sz="2600" dirty="0">
              <a:effectLst/>
              <a:latin typeface="Times New Roman" panose="02020603050405020304" pitchFamily="18" charset="0"/>
              <a:ea typeface="Times New Roman" panose="02020603050405020304" pitchFamily="18" charset="0"/>
            </a:endParaRPr>
          </a:p>
          <a:p>
            <a:r>
              <a:rPr lang="en-US" sz="2600" b="1" dirty="0" err="1">
                <a:solidFill>
                  <a:srgbClr val="0D0D0D"/>
                </a:solidFill>
                <a:effectLst/>
                <a:latin typeface="Times New Roman" panose="02020603050405020304" pitchFamily="18" charset="0"/>
                <a:ea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rPr>
              <a:t> 10</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Nhận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xét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về</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tình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cảm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thơ</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dành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dòng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quê</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4231945"/>
      </p:ext>
    </p:extLst>
  </p:cSld>
  <p:clrMapOvr>
    <a:masterClrMapping/>
  </p:clrMapOvr>
  <p:transition spd="slow">
    <p:randomBar dir="ver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89AEA49-1009-362D-E983-3039161CDEAF}"/>
              </a:ext>
            </a:extLst>
          </p:cNvPr>
          <p:cNvGraphicFramePr>
            <a:graphicFrameLocks noGrp="1"/>
          </p:cNvGraphicFramePr>
          <p:nvPr>
            <p:extLst>
              <p:ext uri="{D42A27DB-BD31-4B8C-83A1-F6EECF244321}">
                <p14:modId xmlns:p14="http://schemas.microsoft.com/office/powerpoint/2010/main" val="1455628971"/>
              </p:ext>
            </p:extLst>
          </p:nvPr>
        </p:nvGraphicFramePr>
        <p:xfrm>
          <a:off x="660400" y="1498600"/>
          <a:ext cx="10858500" cy="4267200"/>
        </p:xfrm>
        <a:graphic>
          <a:graphicData uri="http://schemas.openxmlformats.org/drawingml/2006/table">
            <a:tbl>
              <a:tblPr firstRow="1" firstCol="1" bandRow="1"/>
              <a:tblGrid>
                <a:gridCol w="1057973">
                  <a:extLst>
                    <a:ext uri="{9D8B030D-6E8A-4147-A177-3AD203B41FA5}">
                      <a16:colId xmlns:a16="http://schemas.microsoft.com/office/drawing/2014/main" val="3347889501"/>
                    </a:ext>
                  </a:extLst>
                </a:gridCol>
                <a:gridCol w="9800527">
                  <a:extLst>
                    <a:ext uri="{9D8B030D-6E8A-4147-A177-3AD203B41FA5}">
                      <a16:colId xmlns:a16="http://schemas.microsoft.com/office/drawing/2014/main" val="1739238375"/>
                    </a:ext>
                  </a:extLst>
                </a:gridCol>
              </a:tblGrid>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34057"/>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72802"/>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14605" algn="just">
                        <a:lnSpc>
                          <a:spcPct val="10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Nhân hoá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610934"/>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2/3 kết hợp 3/2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996129"/>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Mùa xuân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29156"/>
                  </a:ext>
                </a:extLst>
              </a:tr>
              <a:tr h="206599">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2800" i="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phù sa, gió, lá ngô, mây bạc, sóng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853278"/>
                  </a:ext>
                </a:extLst>
              </a:tr>
              <a:tr h="206599">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D.</a:t>
                      </a:r>
                      <a:r>
                        <a:rPr lang="en-US" sz="2800" i="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bồi hồi, man mác, dạt dào, mỡ màng, lấp loáng, dập dềnh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417767"/>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C. Vẻ đẹp dòng sông hoà vào vẻ đẹp cuộc sống sinh hoạt rộn rã của con người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449256"/>
                  </a:ext>
                </a:extLst>
              </a:tr>
              <a:tr h="205657">
                <a:tc>
                  <a:txBody>
                    <a:bodyPr/>
                    <a:lstStyle/>
                    <a:p>
                      <a:pPr algn="ctr">
                        <a:lnSpc>
                          <a:spcPct val="10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31665"/>
                  </a:ext>
                </a:extLst>
              </a:tr>
            </a:tbl>
          </a:graphicData>
        </a:graphic>
      </p:graphicFrame>
    </p:spTree>
    <p:extLst>
      <p:ext uri="{BB962C8B-B14F-4D97-AF65-F5344CB8AC3E}">
        <p14:creationId xmlns:p14="http://schemas.microsoft.com/office/powerpoint/2010/main" val="2566523788"/>
      </p:ext>
    </p:extLst>
  </p:cSld>
  <p:clrMapOvr>
    <a:masterClrMapping/>
  </p:clrMapOvr>
  <p:transition spd="slow">
    <p:randomBar dir="vert"/>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7203D8B-A92F-4663-E966-61E86C71240C}"/>
              </a:ext>
            </a:extLst>
          </p:cNvPr>
          <p:cNvGraphicFramePr>
            <a:graphicFrameLocks noGrp="1"/>
          </p:cNvGraphicFramePr>
          <p:nvPr>
            <p:extLst>
              <p:ext uri="{D42A27DB-BD31-4B8C-83A1-F6EECF244321}">
                <p14:modId xmlns:p14="http://schemas.microsoft.com/office/powerpoint/2010/main" val="975071432"/>
              </p:ext>
            </p:extLst>
          </p:nvPr>
        </p:nvGraphicFramePr>
        <p:xfrm>
          <a:off x="660400" y="1117219"/>
          <a:ext cx="10858500" cy="5029962"/>
        </p:xfrm>
        <a:graphic>
          <a:graphicData uri="http://schemas.openxmlformats.org/drawingml/2006/table">
            <a:tbl>
              <a:tblPr firstRow="1" firstCol="1" bandRow="1"/>
              <a:tblGrid>
                <a:gridCol w="1057973">
                  <a:extLst>
                    <a:ext uri="{9D8B030D-6E8A-4147-A177-3AD203B41FA5}">
                      <a16:colId xmlns:a16="http://schemas.microsoft.com/office/drawing/2014/main" val="2332209411"/>
                    </a:ext>
                  </a:extLst>
                </a:gridCol>
                <a:gridCol w="9800527">
                  <a:extLst>
                    <a:ext uri="{9D8B030D-6E8A-4147-A177-3AD203B41FA5}">
                      <a16:colId xmlns:a16="http://schemas.microsoft.com/office/drawing/2014/main" val="690513706"/>
                    </a:ext>
                  </a:extLst>
                </a:gridCol>
              </a:tblGrid>
              <a:tr h="1441316">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buSzPts val="1400"/>
                        <a:buFont typeface="Times New Roman" panose="02020603050405020304" pitchFamily="18" charset="0"/>
                        <a:buChar char="-"/>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 pháp tu từ nhân hoá: lá ngô – hát dạt dào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1000"/>
                        </a:spcAft>
                        <a:buSzPts val="1400"/>
                        <a:buFont typeface="Times New Roman" panose="02020603050405020304" pitchFamily="18" charset="0"/>
                        <a:buChar char="-"/>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 dụng tu từ: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n-US"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Hình ảnh nhân hoá giúp người đọc hình dung được vẻ sinh động, tràn đầy sức sống của thiên nhiên bên bờ sông.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n-US" sz="2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Thể hiện tình yêu thiên nhiên, yêu cuộc sống của nhà thơ.</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pPr>
                      <a:r>
                        <a:rPr lang="en-US" sz="280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Làm cho cách diễn đạt thêm sinh động, giàu hình ảnh hơn.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478554"/>
                  </a:ext>
                </a:extLst>
              </a:tr>
              <a:tr h="701040">
                <a:tc>
                  <a:txBody>
                    <a:bodyPr/>
                    <a:lstStyle/>
                    <a:p>
                      <a:pP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gửi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gắm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gắn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bó</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gửi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gắm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kín</a:t>
                      </a:r>
                      <a:r>
                        <a:rPr lang="en-US" sz="2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590012"/>
                  </a:ext>
                </a:extLst>
              </a:tr>
            </a:tbl>
          </a:graphicData>
        </a:graphic>
      </p:graphicFrame>
    </p:spTree>
    <p:extLst>
      <p:ext uri="{BB962C8B-B14F-4D97-AF65-F5344CB8AC3E}">
        <p14:creationId xmlns:p14="http://schemas.microsoft.com/office/powerpoint/2010/main" val="504541534"/>
      </p:ext>
    </p:extLst>
  </p:cSld>
  <p:clrMapOvr>
    <a:masterClrMapping/>
  </p:clrMapOvr>
  <p:transition spd="slow">
    <p:randomBar dir="vert"/>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52865A6-82B2-3502-F99E-6AA0A35A7559}"/>
              </a:ext>
            </a:extLst>
          </p:cNvPr>
          <p:cNvSpPr txBox="1"/>
          <p:nvPr/>
        </p:nvSpPr>
        <p:spPr>
          <a:xfrm>
            <a:off x="660400" y="1028700"/>
            <a:ext cx="5708869" cy="3999043"/>
          </a:xfrm>
          <a:prstGeom prst="rect">
            <a:avLst/>
          </a:prstGeom>
          <a:noFill/>
        </p:spPr>
        <p:txBody>
          <a:bodyPr wrap="square">
            <a:spAutoFit/>
          </a:bodyPr>
          <a:lstStyle/>
          <a:p>
            <a:pPr algn="just">
              <a:lnSpc>
                <a:spcPct val="130000"/>
              </a:lnSpc>
              <a:spcAft>
                <a:spcPts val="800"/>
              </a:spcAft>
            </a:pP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18: </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err="1">
                <a:solidFill>
                  <a:srgbClr val="0D0D0D"/>
                </a:solidFill>
                <a:effectLst/>
                <a:latin typeface="Times New Roman" panose="02020603050405020304" pitchFamily="18" charset="0"/>
                <a:ea typeface="Calibri" panose="020F0502020204030204" pitchFamily="34" charset="0"/>
              </a:rPr>
              <a:t>Sáng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nào</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bom</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Mỹ</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dội</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Phượng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đổ</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ngổn</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ngang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mái</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trường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tốc</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ngói</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Mặt</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bảng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đen</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lỗ</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chỗ</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vết</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bom</a:t>
            </a:r>
            <a:r>
              <a:rPr lang="en-US" sz="2400" i="1" dirty="0">
                <a:solidFill>
                  <a:srgbClr val="0D0D0D"/>
                </a:solidFill>
                <a:effectLst/>
                <a:latin typeface="Times New Roman" panose="02020603050405020304" pitchFamily="18" charset="0"/>
                <a:ea typeface="Calibri" panose="020F0502020204030204" pitchFamily="34" charset="0"/>
              </a:rPr>
              <a:t> bi</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Thầy</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cầm</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súng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ra</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đi</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Bài</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tập</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đọc</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dạy</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chúng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em</a:t>
            </a:r>
            <a:r>
              <a:rPr lang="en-US" sz="2400" i="1" dirty="0">
                <a:solidFill>
                  <a:srgbClr val="0D0D0D"/>
                </a:solidFill>
                <a:effectLst/>
                <a:latin typeface="Times New Roman" panose="02020603050405020304" pitchFamily="18" charset="0"/>
                <a:ea typeface="Calibri" panose="020F0502020204030204" pitchFamily="34" charset="0"/>
              </a:rPr>
              <a:t> dang </a:t>
            </a:r>
            <a:r>
              <a:rPr lang="en-US" sz="2400" i="1" dirty="0" err="1">
                <a:solidFill>
                  <a:srgbClr val="0D0D0D"/>
                </a:solidFill>
                <a:effectLst/>
                <a:latin typeface="Times New Roman" panose="02020603050405020304" pitchFamily="18" charset="0"/>
                <a:ea typeface="Calibri" panose="020F0502020204030204" pitchFamily="34" charset="0"/>
              </a:rPr>
              <a:t>dở</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Hoa</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phượng</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err="1">
                <a:solidFill>
                  <a:srgbClr val="0D0D0D"/>
                </a:solidFill>
                <a:effectLst/>
                <a:latin typeface="Times New Roman" panose="02020603050405020304" pitchFamily="18" charset="0"/>
                <a:ea typeface="Calibri" panose="020F0502020204030204" pitchFamily="34" charset="0"/>
              </a:rPr>
              <a:t>Hoa</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phượng</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cháy</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một</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góc</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trời</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như</a:t>
            </a:r>
            <a:r>
              <a:rPr lang="en-US" sz="2400" i="1" dirty="0">
                <a:solidFill>
                  <a:srgbClr val="0D0D0D"/>
                </a:solidFill>
                <a:effectLst/>
                <a:latin typeface="Times New Roman" panose="02020603050405020304" pitchFamily="18" charset="0"/>
                <a:ea typeface="Calibri" panose="020F0502020204030204" pitchFamily="34" charset="0"/>
              </a:rPr>
              <a:t> </a:t>
            </a:r>
            <a:r>
              <a:rPr lang="en-US" sz="2400" i="1" dirty="0" err="1">
                <a:solidFill>
                  <a:srgbClr val="0D0D0D"/>
                </a:solidFill>
                <a:effectLst/>
                <a:latin typeface="Times New Roman" panose="02020603050405020304" pitchFamily="18" charset="0"/>
                <a:ea typeface="Calibri" panose="020F0502020204030204" pitchFamily="34" charset="0"/>
              </a:rPr>
              <a:t>lửa</a:t>
            </a: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r>
              <a:rPr lang="en-US" sz="2400" i="1" dirty="0">
                <a:solidFill>
                  <a:srgbClr val="0D0D0D"/>
                </a:solidFill>
                <a:effectLst/>
                <a:latin typeface="Times New Roman" panose="02020603050405020304" pitchFamily="18" charset="0"/>
                <a:ea typeface="Calibri" panose="020F0502020204030204" pitchFamily="34" charset="0"/>
              </a:rPr>
              <a:t/>
            </a:r>
            <a:br>
              <a:rPr lang="en-US" sz="2400" i="1" dirty="0">
                <a:solidFill>
                  <a:srgbClr val="0D0D0D"/>
                </a:solidFill>
                <a:effectLst/>
                <a:latin typeface="Times New Roman" panose="02020603050405020304" pitchFamily="18" charset="0"/>
                <a:ea typeface="Calibri" panose="020F0502020204030204" pitchFamily="34" charset="0"/>
              </a:rPr>
            </a:br>
            <a:endParaRPr lang="en-US" sz="2400" dirty="0"/>
          </a:p>
        </p:txBody>
      </p:sp>
      <p:sp>
        <p:nvSpPr>
          <p:cNvPr id="8" name="TextBox 7">
            <a:extLst>
              <a:ext uri="{FF2B5EF4-FFF2-40B4-BE49-F238E27FC236}">
                <a16:creationId xmlns:a16="http://schemas.microsoft.com/office/drawing/2014/main" id="{E6456961-AEEE-5518-F730-F24890DABD30}"/>
              </a:ext>
            </a:extLst>
          </p:cNvPr>
          <p:cNvSpPr txBox="1"/>
          <p:nvPr/>
        </p:nvSpPr>
        <p:spPr>
          <a:xfrm>
            <a:off x="5203826" y="902637"/>
            <a:ext cx="6743699" cy="5333063"/>
          </a:xfrm>
          <a:prstGeom prst="rect">
            <a:avLst/>
          </a:prstGeom>
          <a:noFill/>
        </p:spPr>
        <p:txBody>
          <a:bodyPr wrap="square">
            <a:spAutoFit/>
          </a:bodyPr>
          <a:lstStyle/>
          <a:p>
            <a:pPr marL="1371600">
              <a:lnSpc>
                <a:spcPct val="130000"/>
              </a:lnSpc>
              <a:spcAft>
                <a:spcPts val="800"/>
              </a:spcAft>
            </a:pP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Nụ</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Ôi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dầm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lỗ</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hảo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C4D08F2-45E2-3DF7-F9F9-3818EDBE329A}"/>
              </a:ext>
            </a:extLst>
          </p:cNvPr>
          <p:cNvSpPr txBox="1"/>
          <p:nvPr/>
        </p:nvSpPr>
        <p:spPr>
          <a:xfrm>
            <a:off x="1108733" y="4463351"/>
            <a:ext cx="4566854" cy="1492012"/>
          </a:xfrm>
          <a:prstGeom prst="rect">
            <a:avLst/>
          </a:prstGeom>
          <a:noFill/>
        </p:spPr>
        <p:txBody>
          <a:bodyPr wrap="square">
            <a:spAutoFit/>
          </a:bodyPr>
          <a:lstStyle/>
          <a:p>
            <a:pPr algn="ct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NXB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1999)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690998"/>
      </p:ext>
    </p:extLst>
  </p:cSld>
  <p:clrMapOvr>
    <a:masterClrMapping/>
  </p:clrMapOvr>
  <p:transition spd="slow">
    <p:randomBar dir="vert"/>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11261D5-3EF5-0635-5091-0329AB600FDB}"/>
              </a:ext>
            </a:extLst>
          </p:cNvPr>
          <p:cNvSpPr txBox="1"/>
          <p:nvPr/>
        </p:nvSpPr>
        <p:spPr>
          <a:xfrm>
            <a:off x="660400" y="1130300"/>
            <a:ext cx="10858500" cy="1267655"/>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356FCC7B-99AA-6A22-CB68-47220032300B}"/>
              </a:ext>
            </a:extLst>
          </p:cNvPr>
          <p:cNvGraphicFramePr>
            <a:graphicFrameLocks noGrp="1"/>
          </p:cNvGraphicFramePr>
          <p:nvPr>
            <p:extLst>
              <p:ext uri="{D42A27DB-BD31-4B8C-83A1-F6EECF244321}">
                <p14:modId xmlns:p14="http://schemas.microsoft.com/office/powerpoint/2010/main" val="3920692728"/>
              </p:ext>
            </p:extLst>
          </p:nvPr>
        </p:nvGraphicFramePr>
        <p:xfrm>
          <a:off x="660400" y="2578514"/>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1186717743"/>
                    </a:ext>
                  </a:extLst>
                </a:gridCol>
                <a:gridCol w="5429250">
                  <a:extLst>
                    <a:ext uri="{9D8B030D-6E8A-4147-A177-3AD203B41FA5}">
                      <a16:colId xmlns:a16="http://schemas.microsoft.com/office/drawing/2014/main" val="2574168294"/>
                    </a:ext>
                  </a:extLst>
                </a:gridCol>
              </a:tblGrid>
              <a:tr h="431217">
                <a:tc>
                  <a:txBody>
                    <a:bodyPr/>
                    <a:lstStyle/>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Thơ 5 chữ</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xen 6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678652819"/>
                  </a:ext>
                </a:extLst>
              </a:tr>
            </a:tbl>
          </a:graphicData>
        </a:graphic>
      </p:graphicFrame>
      <p:sp>
        <p:nvSpPr>
          <p:cNvPr id="11" name="TextBox 10">
            <a:extLst>
              <a:ext uri="{FF2B5EF4-FFF2-40B4-BE49-F238E27FC236}">
                <a16:creationId xmlns:a16="http://schemas.microsoft.com/office/drawing/2014/main" id="{829563F1-1A21-2EFA-DB28-AD5BF17F40D0}"/>
              </a:ext>
            </a:extLst>
          </p:cNvPr>
          <p:cNvSpPr txBox="1"/>
          <p:nvPr/>
        </p:nvSpPr>
        <p:spPr>
          <a:xfrm>
            <a:off x="660400" y="3821428"/>
            <a:ext cx="10858500" cy="604909"/>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333DCA3D-6B62-292F-163F-AFCA7472A368}"/>
              </a:ext>
            </a:extLst>
          </p:cNvPr>
          <p:cNvGraphicFramePr>
            <a:graphicFrameLocks noGrp="1"/>
          </p:cNvGraphicFramePr>
          <p:nvPr>
            <p:extLst>
              <p:ext uri="{D42A27DB-BD31-4B8C-83A1-F6EECF244321}">
                <p14:modId xmlns:p14="http://schemas.microsoft.com/office/powerpoint/2010/main" val="4184519894"/>
              </p:ext>
            </p:extLst>
          </p:nvPr>
        </p:nvGraphicFramePr>
        <p:xfrm>
          <a:off x="660400" y="4606895"/>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1414235694"/>
                    </a:ext>
                  </a:extLst>
                </a:gridCol>
                <a:gridCol w="5429250">
                  <a:extLst>
                    <a:ext uri="{9D8B030D-6E8A-4147-A177-3AD203B41FA5}">
                      <a16:colId xmlns:a16="http://schemas.microsoft.com/office/drawing/2014/main" val="3802031889"/>
                    </a:ext>
                  </a:extLst>
                </a:gridCol>
              </a:tblGrid>
              <a:tr h="431217">
                <a:tc>
                  <a:txBody>
                    <a:bodyPr/>
                    <a:lstStyle/>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Miêu tả</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2564413259"/>
                  </a:ext>
                </a:extLst>
              </a:tr>
            </a:tbl>
          </a:graphicData>
        </a:graphic>
      </p:graphicFrame>
    </p:spTree>
    <p:extLst>
      <p:ext uri="{BB962C8B-B14F-4D97-AF65-F5344CB8AC3E}">
        <p14:creationId xmlns:p14="http://schemas.microsoft.com/office/powerpoint/2010/main" val="1532334713"/>
      </p:ext>
    </p:extLst>
  </p:cSld>
  <p:clrMapOvr>
    <a:masterClrMapping/>
  </p:clrMapOvr>
  <p:transition spd="slow">
    <p:randomBar dir="vert"/>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07134A9-1635-9DAB-EF8E-444999D2262C}"/>
              </a:ext>
            </a:extLst>
          </p:cNvPr>
          <p:cNvSpPr txBox="1"/>
          <p:nvPr/>
        </p:nvSpPr>
        <p:spPr>
          <a:xfrm>
            <a:off x="660400" y="1261525"/>
            <a:ext cx="10858500" cy="4762779"/>
          </a:xfrm>
          <a:prstGeom prst="rect">
            <a:avLst/>
          </a:prstGeom>
          <a:noFill/>
        </p:spPr>
        <p:txBody>
          <a:bodyPr wrap="square">
            <a:spAutoFit/>
          </a:bodyPr>
          <a:lstStyle/>
          <a:p>
            <a:pPr>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cầm</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súng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bom</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Mĩ</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tàn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dang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dở</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buốt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phượng</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nở</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36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9533404"/>
      </p:ext>
    </p:extLst>
  </p:cSld>
  <p:clrMapOvr>
    <a:masterClrMapping/>
  </p:clrMapOvr>
  <p:transition spd="slow">
    <p:randomBar dir="vert"/>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9452080-E162-3420-0F89-B5B224DDDA43}"/>
              </a:ext>
            </a:extLst>
          </p:cNvPr>
          <p:cNvSpPr txBox="1"/>
          <p:nvPr/>
        </p:nvSpPr>
        <p:spPr>
          <a:xfrm>
            <a:off x="660400" y="1130300"/>
            <a:ext cx="10858500" cy="5083764"/>
          </a:xfrm>
          <a:prstGeom prst="rect">
            <a:avLst/>
          </a:prstGeom>
          <a:noFill/>
        </p:spPr>
        <p:txBody>
          <a:bodyPr wrap="square">
            <a:spAutoFit/>
          </a:bodyPr>
          <a:lstStyle/>
          <a:p>
            <a:pPr marL="457200">
              <a:lnSpc>
                <a:spcPct val="13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phượng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lửa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Nụ</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cổng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dầm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nạng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lỗ</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03091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a:lnSpc>
                <a:spcPct val="130000"/>
              </a:lnSpc>
              <a:spcAft>
                <a:spcPts val="800"/>
              </a:spcAf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43AB1A6-228F-F9A8-4FCB-D4F1D772B4EA}"/>
              </a:ext>
            </a:extLst>
          </p:cNvPr>
          <p:cNvSpPr txBox="1"/>
          <p:nvPr/>
        </p:nvSpPr>
        <p:spPr>
          <a:xfrm>
            <a:off x="660400" y="1277897"/>
            <a:ext cx="10858500" cy="604909"/>
          </a:xfrm>
          <a:prstGeom prst="rect">
            <a:avLst/>
          </a:prstGeom>
          <a:noFill/>
        </p:spPr>
        <p:txBody>
          <a:bodyPr wrap="square">
            <a:spAutoFit/>
          </a:bodyPr>
          <a:lstStyle/>
          <a:p>
            <a:pPr>
              <a:lnSpc>
                <a:spcPct val="13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FEB93CF-934B-EC10-6EAC-263C8A45CF65}"/>
              </a:ext>
            </a:extLst>
          </p:cNvPr>
          <p:cNvGraphicFramePr>
            <a:graphicFrameLocks noGrp="1"/>
          </p:cNvGraphicFramePr>
          <p:nvPr>
            <p:extLst>
              <p:ext uri="{D42A27DB-BD31-4B8C-83A1-F6EECF244321}">
                <p14:modId xmlns:p14="http://schemas.microsoft.com/office/powerpoint/2010/main" val="1178452291"/>
              </p:ext>
            </p:extLst>
          </p:nvPr>
        </p:nvGraphicFramePr>
        <p:xfrm>
          <a:off x="660400" y="1886562"/>
          <a:ext cx="10858500" cy="4140835"/>
        </p:xfrm>
        <a:graphic>
          <a:graphicData uri="http://schemas.openxmlformats.org/drawingml/2006/table">
            <a:tbl>
              <a:tblPr firstRow="1" firstCol="1" bandRow="1"/>
              <a:tblGrid>
                <a:gridCol w="1683279">
                  <a:extLst>
                    <a:ext uri="{9D8B030D-6E8A-4147-A177-3AD203B41FA5}">
                      <a16:colId xmlns:a16="http://schemas.microsoft.com/office/drawing/2014/main" val="3780792478"/>
                    </a:ext>
                  </a:extLst>
                </a:gridCol>
                <a:gridCol w="9175221">
                  <a:extLst>
                    <a:ext uri="{9D8B030D-6E8A-4147-A177-3AD203B41FA5}">
                      <a16:colId xmlns:a16="http://schemas.microsoft.com/office/drawing/2014/main" val="3652545891"/>
                    </a:ext>
                  </a:extLst>
                </a:gridCol>
              </a:tblGrid>
              <a:tr h="1795833">
                <a:tc>
                  <a:txBody>
                    <a:bodyPr/>
                    <a:lstStyle/>
                    <a:p>
                      <a:pPr>
                        <a:lnSpc>
                          <a:spcPct val="130000"/>
                        </a:lnSpc>
                        <a:spcAft>
                          <a:spcPts val="800"/>
                        </a:spcAft>
                      </a:pPr>
                      <a:r>
                        <a:rPr lang="pt-BR"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 vật trữ tình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niệm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nhưng không đồng nhất với tác giả.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800" b="1" dirty="0">
                          <a:effectLst/>
                          <a:latin typeface="Times New Roman" panose="02020603050405020304" pitchFamily="18" charset="0"/>
                          <a:ea typeface="Calibri" panose="020F0502020204030204" pitchFamily="34" charset="0"/>
                          <a:cs typeface="Times New Roman" panose="02020603050405020304" pitchFamily="18" charset="0"/>
                        </a:rPr>
                        <a:t>Phân loại</a:t>
                      </a: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Hai dạng: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Xuất hiện trực tiếp qua các đại từ nhân xưng </a:t>
                      </a:r>
                      <a:r>
                        <a:rPr lang="pt-BR" sz="2800" i="1" dirty="0">
                          <a:effectLst/>
                          <a:latin typeface="Times New Roman" panose="02020603050405020304" pitchFamily="18" charset="0"/>
                          <a:ea typeface="Calibri" panose="020F0502020204030204" pitchFamily="34" charset="0"/>
                          <a:cs typeface="Times New Roman" panose="02020603050405020304" pitchFamily="18" charset="0"/>
                        </a:rPr>
                        <a:t>(tôi, anh, em, chúng ta, chúng tôi,...)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pt-BR" sz="2800" dirty="0">
                          <a:effectLst/>
                          <a:latin typeface="Times New Roman" panose="02020603050405020304" pitchFamily="18" charset="0"/>
                          <a:ea typeface="Calibri" panose="020F0502020204030204" pitchFamily="34" charset="0"/>
                          <a:cs typeface="Times New Roman" panose="02020603050405020304" pitchFamily="18" charset="0"/>
                        </a:rPr>
                        <a:t>- Chủ thể ẩn, không có ngôi (nhân danh cái chung, đại diện cho một bộ phận xã hội)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111261"/>
                  </a:ext>
                </a:extLst>
              </a:tr>
            </a:tbl>
          </a:graphicData>
        </a:graphic>
      </p:graphicFrame>
    </p:spTree>
    <p:extLst>
      <p:ext uri="{BB962C8B-B14F-4D97-AF65-F5344CB8AC3E}">
        <p14:creationId xmlns:p14="http://schemas.microsoft.com/office/powerpoint/2010/main" val="92773568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CB81395-7BE8-E2F1-BFC1-D16AC28D6BF3}"/>
              </a:ext>
            </a:extLst>
          </p:cNvPr>
          <p:cNvSpPr txBox="1"/>
          <p:nvPr/>
        </p:nvSpPr>
        <p:spPr>
          <a:xfrm>
            <a:off x="660400" y="1130300"/>
            <a:ext cx="10858500" cy="1697196"/>
          </a:xfrm>
          <a:prstGeom prst="rect">
            <a:avLst/>
          </a:prstGeom>
          <a:noFill/>
        </p:spPr>
        <p:txBody>
          <a:bodyPr wrap="square">
            <a:spAutoFit/>
          </a:bodyPr>
          <a:lstStyle/>
          <a:p>
            <a:pPr>
              <a:lnSpc>
                <a:spcPct val="130000"/>
              </a:lnSpc>
              <a:spcAft>
                <a:spcPts val="800"/>
              </a:spcAft>
            </a:pPr>
            <a:r>
              <a:rPr lang="en-US" sz="24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01</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GẠO LÀNG 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tặng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Diệu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A3DF556-66A4-FB05-4519-DFA92F5D1097}"/>
              </a:ext>
            </a:extLst>
          </p:cNvPr>
          <p:cNvSpPr txBox="1"/>
          <p:nvPr/>
        </p:nvSpPr>
        <p:spPr>
          <a:xfrm>
            <a:off x="892710" y="1897667"/>
            <a:ext cx="3187930" cy="4028090"/>
          </a:xfrm>
          <a:prstGeom prst="rect">
            <a:avLst/>
          </a:prstGeom>
          <a:noFill/>
        </p:spPr>
        <p:txBody>
          <a:bodyPr wrap="square">
            <a:spAutoFit/>
          </a:bodyPr>
          <a:lstStyle/>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 vị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sen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CC2C22C-A4C1-85F9-8423-C704F626B018}"/>
              </a:ext>
            </a:extLst>
          </p:cNvPr>
          <p:cNvSpPr txBox="1"/>
          <p:nvPr/>
        </p:nvSpPr>
        <p:spPr>
          <a:xfrm>
            <a:off x="4530437" y="2827496"/>
            <a:ext cx="6093228" cy="2862643"/>
          </a:xfrm>
          <a:prstGeom prst="rect">
            <a:avLst/>
          </a:prstGeom>
          <a:noFill/>
        </p:spPr>
        <p:txBody>
          <a:bodyPr wrap="square">
            <a:spAutoFit/>
          </a:bodyPr>
          <a:lstStyle/>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Giọt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285ECFA-C63D-9A0D-EE49-232C1F780ED1}"/>
              </a:ext>
            </a:extLst>
          </p:cNvPr>
          <p:cNvSpPr txBox="1"/>
          <p:nvPr/>
        </p:nvSpPr>
        <p:spPr>
          <a:xfrm>
            <a:off x="7864231" y="3036741"/>
            <a:ext cx="3654669" cy="2792559"/>
          </a:xfrm>
          <a:prstGeom prst="rect">
            <a:avLst/>
          </a:prstGeom>
          <a:noFill/>
        </p:spPr>
        <p:txBody>
          <a:bodyPr wrap="square">
            <a:spAutoFit/>
          </a:bodyPr>
          <a:lstStyle/>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cá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rPr>
              <a:t>Mẹ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cấy</a:t>
            </a:r>
            <a:endParaRPr lang="en-US" sz="2400" dirty="0"/>
          </a:p>
        </p:txBody>
      </p:sp>
    </p:spTree>
    <p:extLst>
      <p:ext uri="{BB962C8B-B14F-4D97-AF65-F5344CB8AC3E}">
        <p14:creationId xmlns:p14="http://schemas.microsoft.com/office/powerpoint/2010/main" val="4168017771"/>
      </p:ext>
    </p:extLst>
  </p:cSld>
  <p:clrMapOvr>
    <a:masterClrMapping/>
  </p:clrMapOvr>
  <p:transition spd="slow">
    <p:randomBar dir="vert"/>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CB66048-D5F7-C8D2-53B8-9FEAC635F771}"/>
              </a:ext>
            </a:extLst>
          </p:cNvPr>
          <p:cNvSpPr txBox="1"/>
          <p:nvPr/>
        </p:nvSpPr>
        <p:spPr>
          <a:xfrm>
            <a:off x="660400" y="1130300"/>
            <a:ext cx="10858500" cy="604909"/>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ngổn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lỗ</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D643EA0-F39D-38E2-EB35-69C11AE31A1C}"/>
              </a:ext>
            </a:extLst>
          </p:cNvPr>
          <p:cNvGraphicFramePr>
            <a:graphicFrameLocks noGrp="1"/>
          </p:cNvGraphicFramePr>
          <p:nvPr>
            <p:extLst>
              <p:ext uri="{D42A27DB-BD31-4B8C-83A1-F6EECF244321}">
                <p14:modId xmlns:p14="http://schemas.microsoft.com/office/powerpoint/2010/main" val="4232053159"/>
              </p:ext>
            </p:extLst>
          </p:nvPr>
        </p:nvGraphicFramePr>
        <p:xfrm>
          <a:off x="660400" y="1987249"/>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3511751478"/>
                    </a:ext>
                  </a:extLst>
                </a:gridCol>
                <a:gridCol w="5429250">
                  <a:extLst>
                    <a:ext uri="{9D8B030D-6E8A-4147-A177-3AD203B41FA5}">
                      <a16:colId xmlns:a16="http://schemas.microsoft.com/office/drawing/2014/main" val="367597592"/>
                    </a:ext>
                  </a:extLst>
                </a:gridCol>
              </a:tblGrid>
              <a:tr h="520048">
                <a:tc>
                  <a:txBody>
                    <a:bodyPr/>
                    <a:lstStyle/>
                    <a:p>
                      <a:pPr>
                        <a:lnSpc>
                          <a:spcPct val="13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 Từ ghép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Từ đơn</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457200">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láy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3250997871"/>
                  </a:ext>
                </a:extLst>
              </a:tr>
            </a:tbl>
          </a:graphicData>
        </a:graphic>
      </p:graphicFrame>
      <p:sp>
        <p:nvSpPr>
          <p:cNvPr id="9" name="TextBox 8">
            <a:extLst>
              <a:ext uri="{FF2B5EF4-FFF2-40B4-BE49-F238E27FC236}">
                <a16:creationId xmlns:a16="http://schemas.microsoft.com/office/drawing/2014/main" id="{5031F4EA-1DBC-CB7F-12D5-B1DE788DCC57}"/>
              </a:ext>
            </a:extLst>
          </p:cNvPr>
          <p:cNvSpPr txBox="1"/>
          <p:nvPr/>
        </p:nvSpPr>
        <p:spPr>
          <a:xfrm>
            <a:off x="660400" y="3403244"/>
            <a:ext cx="10858500" cy="1165063"/>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phượng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9C23F872-574F-FD4A-715F-DB931E839907}"/>
              </a:ext>
            </a:extLst>
          </p:cNvPr>
          <p:cNvGraphicFramePr>
            <a:graphicFrameLocks noGrp="1"/>
          </p:cNvGraphicFramePr>
          <p:nvPr>
            <p:extLst>
              <p:ext uri="{D42A27DB-BD31-4B8C-83A1-F6EECF244321}">
                <p14:modId xmlns:p14="http://schemas.microsoft.com/office/powerpoint/2010/main" val="1032759133"/>
              </p:ext>
            </p:extLst>
          </p:nvPr>
        </p:nvGraphicFramePr>
        <p:xfrm>
          <a:off x="660400" y="4820346"/>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3201730559"/>
                    </a:ext>
                  </a:extLst>
                </a:gridCol>
                <a:gridCol w="5429250">
                  <a:extLst>
                    <a:ext uri="{9D8B030D-6E8A-4147-A177-3AD203B41FA5}">
                      <a16:colId xmlns:a16="http://schemas.microsoft.com/office/drawing/2014/main" val="1601957373"/>
                    </a:ext>
                  </a:extLst>
                </a:gridCol>
              </a:tblGrid>
              <a:tr h="431217">
                <a:tc>
                  <a:txBody>
                    <a:bodyPr/>
                    <a:lstStyle/>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sánh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 hoá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tc>
                  <a:txBody>
                    <a:bodyPr/>
                    <a:lstStyle/>
                    <a:p>
                      <a:pPr marL="342900" lvl="0" indent="-342900">
                        <a:lnSpc>
                          <a:spcPct val="130000"/>
                        </a:lnSpc>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2703746943"/>
                  </a:ext>
                </a:extLst>
              </a:tr>
            </a:tbl>
          </a:graphicData>
        </a:graphic>
      </p:graphicFrame>
    </p:spTree>
    <p:extLst>
      <p:ext uri="{BB962C8B-B14F-4D97-AF65-F5344CB8AC3E}">
        <p14:creationId xmlns:p14="http://schemas.microsoft.com/office/powerpoint/2010/main" val="3461375433"/>
      </p:ext>
    </p:extLst>
  </p:cSld>
  <p:clrMapOvr>
    <a:masterClrMapping/>
  </p:clrMapOvr>
  <p:transition spd="slow">
    <p:randomBar dir="vert"/>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6CC4EF-3A23-B235-5C63-84EB4246AFEE}"/>
              </a:ext>
            </a:extLst>
          </p:cNvPr>
          <p:cNvSpPr txBox="1"/>
          <p:nvPr/>
        </p:nvSpPr>
        <p:spPr>
          <a:xfrm>
            <a:off x="660400" y="1441857"/>
            <a:ext cx="10858500" cy="4380686"/>
          </a:xfrm>
          <a:prstGeom prst="rect">
            <a:avLst/>
          </a:prstGeom>
          <a:noFill/>
        </p:spPr>
        <p:txBody>
          <a:bodyPr wrap="square">
            <a:spAutoFit/>
          </a:bodyPr>
          <a:lstStyle/>
          <a:p>
            <a:pPr>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hậu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mát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bao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367164"/>
      </p:ext>
    </p:extLst>
  </p:cSld>
  <p:clrMapOvr>
    <a:masterClrMapping/>
  </p:clrMapOvr>
  <p:transition spd="slow">
    <p:randomBar dir="vert"/>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E9DDF93-AF3D-779F-BC40-990462337A96}"/>
              </a:ext>
            </a:extLst>
          </p:cNvPr>
          <p:cNvSpPr txBox="1"/>
          <p:nvPr/>
        </p:nvSpPr>
        <p:spPr>
          <a:xfrm>
            <a:off x="660400" y="1177233"/>
            <a:ext cx="10858500" cy="4530086"/>
          </a:xfrm>
          <a:prstGeom prst="rect">
            <a:avLst/>
          </a:prstGeom>
          <a:noFill/>
        </p:spPr>
        <p:txBody>
          <a:bodyPr wrap="square">
            <a:spAutoFit/>
          </a:bodyPr>
          <a:lstStyle/>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30000"/>
              </a:lnSpc>
              <a:spcAft>
                <a:spcPts val="800"/>
              </a:spcAft>
            </a:pP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Nụ</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Bef>
                <a:spcPts val="1200"/>
              </a:spcBef>
            </a:pP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597686"/>
      </p:ext>
    </p:extLst>
  </p:cSld>
  <p:clrMapOvr>
    <a:masterClrMapping/>
  </p:clrMapOvr>
  <p:transition spd="slow">
    <p:randomBar dir="ver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F841C32-C45D-153D-3F1C-FD623EB893DB}"/>
              </a:ext>
            </a:extLst>
          </p:cNvPr>
          <p:cNvGraphicFramePr>
            <a:graphicFrameLocks noGrp="1"/>
          </p:cNvGraphicFramePr>
          <p:nvPr>
            <p:extLst>
              <p:ext uri="{D42A27DB-BD31-4B8C-83A1-F6EECF244321}">
                <p14:modId xmlns:p14="http://schemas.microsoft.com/office/powerpoint/2010/main" val="948358933"/>
              </p:ext>
            </p:extLst>
          </p:nvPr>
        </p:nvGraphicFramePr>
        <p:xfrm>
          <a:off x="660400" y="1324356"/>
          <a:ext cx="10858500" cy="4615688"/>
        </p:xfrm>
        <a:graphic>
          <a:graphicData uri="http://schemas.openxmlformats.org/drawingml/2006/table">
            <a:tbl>
              <a:tblPr firstRow="1" firstCol="1" bandRow="1"/>
              <a:tblGrid>
                <a:gridCol w="1057973">
                  <a:extLst>
                    <a:ext uri="{9D8B030D-6E8A-4147-A177-3AD203B41FA5}">
                      <a16:colId xmlns:a16="http://schemas.microsoft.com/office/drawing/2014/main" val="2575239182"/>
                    </a:ext>
                  </a:extLst>
                </a:gridCol>
                <a:gridCol w="9800527">
                  <a:extLst>
                    <a:ext uri="{9D8B030D-6E8A-4147-A177-3AD203B41FA5}">
                      <a16:colId xmlns:a16="http://schemas.microsoft.com/office/drawing/2014/main" val="2950459970"/>
                    </a:ext>
                  </a:extLst>
                </a:gridCol>
              </a:tblGrid>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636471"/>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Thơ tự do</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299772"/>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Biểu cảm</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977470"/>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Thầy lên đường vào một chiều giá buốt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182437"/>
                  </a:ext>
                </a:extLst>
              </a:tr>
              <a:tr h="430433">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Nụ cười vui vẫn nguyên vẹn như xưa</a:t>
                      </a:r>
                      <a:b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 một bàn chân không còn nữa</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76042"/>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 Từ láy tượng hình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185743"/>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So sánh</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76153"/>
                  </a:ext>
                </a:extLst>
              </a:tr>
              <a:tr h="205657">
                <a:tc>
                  <a:txBody>
                    <a:bodyPr/>
                    <a:lstStyle/>
                    <a:p>
                      <a:pPr algn="ct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699923"/>
                  </a:ext>
                </a:extLst>
              </a:tr>
            </a:tbl>
          </a:graphicData>
        </a:graphic>
      </p:graphicFrame>
    </p:spTree>
    <p:extLst>
      <p:ext uri="{BB962C8B-B14F-4D97-AF65-F5344CB8AC3E}">
        <p14:creationId xmlns:p14="http://schemas.microsoft.com/office/powerpoint/2010/main" val="3405961390"/>
      </p:ext>
    </p:extLst>
  </p:cSld>
  <p:clrMapOvr>
    <a:masterClrMapping/>
  </p:clrMapOvr>
  <p:transition spd="slow">
    <p:randomBar dir="vert"/>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F6CEBF4-E535-E3E8-2A14-0A55BF4E80BC}"/>
              </a:ext>
            </a:extLst>
          </p:cNvPr>
          <p:cNvGraphicFramePr>
            <a:graphicFrameLocks noGrp="1"/>
          </p:cNvGraphicFramePr>
          <p:nvPr>
            <p:extLst>
              <p:ext uri="{D42A27DB-BD31-4B8C-83A1-F6EECF244321}">
                <p14:modId xmlns:p14="http://schemas.microsoft.com/office/powerpoint/2010/main" val="1287926577"/>
              </p:ext>
            </p:extLst>
          </p:nvPr>
        </p:nvGraphicFramePr>
        <p:xfrm>
          <a:off x="660400" y="1317784"/>
          <a:ext cx="10858500" cy="4587304"/>
        </p:xfrm>
        <a:graphic>
          <a:graphicData uri="http://schemas.openxmlformats.org/drawingml/2006/table">
            <a:tbl>
              <a:tblPr firstRow="1" firstCol="1" bandRow="1"/>
              <a:tblGrid>
                <a:gridCol w="1057973">
                  <a:extLst>
                    <a:ext uri="{9D8B030D-6E8A-4147-A177-3AD203B41FA5}">
                      <a16:colId xmlns:a16="http://schemas.microsoft.com/office/drawing/2014/main" val="3997724413"/>
                    </a:ext>
                  </a:extLst>
                </a:gridCol>
                <a:gridCol w="9800527">
                  <a:extLst>
                    <a:ext uri="{9D8B030D-6E8A-4147-A177-3AD203B41FA5}">
                      <a16:colId xmlns:a16="http://schemas.microsoft.com/office/drawing/2014/main" val="874607613"/>
                    </a:ext>
                  </a:extLst>
                </a:gridCol>
              </a:tblGrid>
              <a:tr h="1506876">
                <a:tc>
                  <a:txBody>
                    <a:bodyPr/>
                    <a:lstStyle/>
                    <a:p>
                      <a:pPr algn="ctr">
                        <a:lnSpc>
                          <a:spcPct val="130000"/>
                        </a:lnSpc>
                        <a:spcAft>
                          <a:spcPts val="800"/>
                        </a:spcAft>
                      </a:pPr>
                      <a:r>
                        <a:rPr lang="en-SG"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nụ</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vẹn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xen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634565"/>
                  </a:ext>
                </a:extLst>
              </a:tr>
            </a:tbl>
          </a:graphicData>
        </a:graphic>
      </p:graphicFrame>
    </p:spTree>
    <p:extLst>
      <p:ext uri="{BB962C8B-B14F-4D97-AF65-F5344CB8AC3E}">
        <p14:creationId xmlns:p14="http://schemas.microsoft.com/office/powerpoint/2010/main" val="936002420"/>
      </p:ext>
    </p:extLst>
  </p:cSld>
  <p:clrMapOvr>
    <a:masterClrMapping/>
  </p:clrMapOvr>
  <p:transition spd="slow">
    <p:randomBar dir="vert"/>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5BE5E13-8F36-AB08-9388-54FC84C44530}"/>
              </a:ext>
            </a:extLst>
          </p:cNvPr>
          <p:cNvGraphicFramePr>
            <a:graphicFrameLocks noGrp="1"/>
          </p:cNvGraphicFramePr>
          <p:nvPr>
            <p:extLst>
              <p:ext uri="{D42A27DB-BD31-4B8C-83A1-F6EECF244321}">
                <p14:modId xmlns:p14="http://schemas.microsoft.com/office/powerpoint/2010/main" val="970797398"/>
              </p:ext>
            </p:extLst>
          </p:nvPr>
        </p:nvGraphicFramePr>
        <p:xfrm>
          <a:off x="660400" y="1122521"/>
          <a:ext cx="10858500" cy="5019358"/>
        </p:xfrm>
        <a:graphic>
          <a:graphicData uri="http://schemas.openxmlformats.org/drawingml/2006/table">
            <a:tbl>
              <a:tblPr firstRow="1" firstCol="1" bandRow="1"/>
              <a:tblGrid>
                <a:gridCol w="1057973">
                  <a:extLst>
                    <a:ext uri="{9D8B030D-6E8A-4147-A177-3AD203B41FA5}">
                      <a16:colId xmlns:a16="http://schemas.microsoft.com/office/drawing/2014/main" val="3194057038"/>
                    </a:ext>
                  </a:extLst>
                </a:gridCol>
                <a:gridCol w="9800527">
                  <a:extLst>
                    <a:ext uri="{9D8B030D-6E8A-4147-A177-3AD203B41FA5}">
                      <a16:colId xmlns:a16="http://schemas.microsoft.com/office/drawing/2014/main" val="3333025705"/>
                    </a:ext>
                  </a:extLst>
                </a:gridCol>
              </a:tblGrid>
              <a:tr h="2494650">
                <a:tc>
                  <a:txBody>
                    <a:bodyPr/>
                    <a:lstStyle/>
                    <a:p>
                      <a:pPr algn="ctr">
                        <a:lnSpc>
                          <a:spcPct val="130000"/>
                        </a:lnSpc>
                        <a:spcAft>
                          <a:spcPts val="800"/>
                        </a:spcAft>
                      </a:pPr>
                      <a:r>
                        <a:rPr lang="en-SG"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bao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303165"/>
                  </a:ext>
                </a:extLst>
              </a:tr>
            </a:tbl>
          </a:graphicData>
        </a:graphic>
      </p:graphicFrame>
    </p:spTree>
    <p:extLst>
      <p:ext uri="{BB962C8B-B14F-4D97-AF65-F5344CB8AC3E}">
        <p14:creationId xmlns:p14="http://schemas.microsoft.com/office/powerpoint/2010/main" val="2002234458"/>
      </p:ext>
    </p:extLst>
  </p:cSld>
  <p:clrMapOvr>
    <a:masterClrMapping/>
  </p:clrMapOvr>
  <p:transition spd="slow">
    <p:randomBar dir="vert"/>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F0523C9-E477-A507-FD2D-C242F3024A35}"/>
              </a:ext>
            </a:extLst>
          </p:cNvPr>
          <p:cNvGraphicFramePr>
            <a:graphicFrameLocks noGrp="1"/>
          </p:cNvGraphicFramePr>
          <p:nvPr>
            <p:extLst>
              <p:ext uri="{D42A27DB-BD31-4B8C-83A1-F6EECF244321}">
                <p14:modId xmlns:p14="http://schemas.microsoft.com/office/powerpoint/2010/main" val="1857717016"/>
              </p:ext>
            </p:extLst>
          </p:nvPr>
        </p:nvGraphicFramePr>
        <p:xfrm>
          <a:off x="660400" y="1130300"/>
          <a:ext cx="10858500" cy="5000371"/>
        </p:xfrm>
        <a:graphic>
          <a:graphicData uri="http://schemas.openxmlformats.org/drawingml/2006/table">
            <a:tbl>
              <a:tblPr firstRow="1" firstCol="1" bandRow="1"/>
              <a:tblGrid>
                <a:gridCol w="1057973">
                  <a:extLst>
                    <a:ext uri="{9D8B030D-6E8A-4147-A177-3AD203B41FA5}">
                      <a16:colId xmlns:a16="http://schemas.microsoft.com/office/drawing/2014/main" val="1584389823"/>
                    </a:ext>
                  </a:extLst>
                </a:gridCol>
                <a:gridCol w="9800527">
                  <a:extLst>
                    <a:ext uri="{9D8B030D-6E8A-4147-A177-3AD203B41FA5}">
                      <a16:colId xmlns:a16="http://schemas.microsoft.com/office/drawing/2014/main" val="3311989905"/>
                    </a:ext>
                  </a:extLst>
                </a:gridCol>
              </a:tblGrid>
              <a:tr h="2311105">
                <a:tc>
                  <a:txBody>
                    <a:bodyPr/>
                    <a:lstStyle/>
                    <a:p>
                      <a:pPr>
                        <a:lnSpc>
                          <a:spcPct val="130000"/>
                        </a:lnSpc>
                        <a:spcAft>
                          <a:spcPts val="800"/>
                        </a:spcAft>
                      </a:pPr>
                      <a:r>
                        <a:rPr lang="en-SG"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spcAft>
                          <a:spcPts val="800"/>
                        </a:spcAft>
                        <a:buSzPts val="1400"/>
                        <a:buFont typeface="Times New Roman" panose="02020603050405020304" pitchFamily="18" charset="0"/>
                        <a:buChar char="-"/>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852" marR="598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9292891"/>
                  </a:ext>
                </a:extLst>
              </a:tr>
            </a:tbl>
          </a:graphicData>
        </a:graphic>
      </p:graphicFrame>
    </p:spTree>
    <p:extLst>
      <p:ext uri="{BB962C8B-B14F-4D97-AF65-F5344CB8AC3E}">
        <p14:creationId xmlns:p14="http://schemas.microsoft.com/office/powerpoint/2010/main" val="376366352"/>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FECC0E3-C100-8B45-1266-5399277BF334}"/>
              </a:ext>
            </a:extLst>
          </p:cNvPr>
          <p:cNvGraphicFramePr>
            <a:graphicFrameLocks noGrp="1"/>
          </p:cNvGraphicFramePr>
          <p:nvPr>
            <p:extLst>
              <p:ext uri="{D42A27DB-BD31-4B8C-83A1-F6EECF244321}">
                <p14:modId xmlns:p14="http://schemas.microsoft.com/office/powerpoint/2010/main" val="3466559148"/>
              </p:ext>
            </p:extLst>
          </p:nvPr>
        </p:nvGraphicFramePr>
        <p:xfrm>
          <a:off x="1233367" y="1263539"/>
          <a:ext cx="4686884" cy="3213633"/>
        </p:xfrm>
        <a:graphic>
          <a:graphicData uri="http://schemas.openxmlformats.org/drawingml/2006/table">
            <a:tbl>
              <a:tblPr firstRow="1" firstCol="1" bandRow="1"/>
              <a:tblGrid>
                <a:gridCol w="4686884">
                  <a:extLst>
                    <a:ext uri="{9D8B030D-6E8A-4147-A177-3AD203B41FA5}">
                      <a16:colId xmlns:a16="http://schemas.microsoft.com/office/drawing/2014/main" val="1078494715"/>
                    </a:ext>
                  </a:extLst>
                </a:gridCol>
              </a:tblGrid>
              <a:tr h="3017838">
                <a:tc>
                  <a:txBody>
                    <a:bodyPr/>
                    <a:lstStyle/>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súng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335" marR="40335" marT="40335" marB="40335">
                    <a:lnL>
                      <a:noFill/>
                    </a:lnL>
                    <a:lnR>
                      <a:noFill/>
                    </a:lnR>
                    <a:lnT>
                      <a:noFill/>
                    </a:lnT>
                    <a:lnB>
                      <a:noFill/>
                    </a:lnB>
                    <a:solidFill>
                      <a:srgbClr val="FFFFFF"/>
                    </a:solidFill>
                  </a:tcPr>
                </a:tc>
                <a:extLst>
                  <a:ext uri="{0D108BD9-81ED-4DB2-BD59-A6C34878D82A}">
                    <a16:rowId xmlns:a16="http://schemas.microsoft.com/office/drawing/2014/main" val="3603411269"/>
                  </a:ext>
                </a:extLst>
              </a:tr>
            </a:tbl>
          </a:graphicData>
        </a:graphic>
      </p:graphicFrame>
      <p:graphicFrame>
        <p:nvGraphicFramePr>
          <p:cNvPr id="5" name="Table 4">
            <a:extLst>
              <a:ext uri="{FF2B5EF4-FFF2-40B4-BE49-F238E27FC236}">
                <a16:creationId xmlns:a16="http://schemas.microsoft.com/office/drawing/2014/main" id="{5B65847E-9005-5096-B571-637995046019}"/>
              </a:ext>
            </a:extLst>
          </p:cNvPr>
          <p:cNvGraphicFramePr>
            <a:graphicFrameLocks noGrp="1"/>
          </p:cNvGraphicFramePr>
          <p:nvPr>
            <p:extLst>
              <p:ext uri="{D42A27DB-BD31-4B8C-83A1-F6EECF244321}">
                <p14:modId xmlns:p14="http://schemas.microsoft.com/office/powerpoint/2010/main" val="254755902"/>
              </p:ext>
            </p:extLst>
          </p:nvPr>
        </p:nvGraphicFramePr>
        <p:xfrm>
          <a:off x="6259049" y="1263539"/>
          <a:ext cx="4686884" cy="3213633"/>
        </p:xfrm>
        <a:graphic>
          <a:graphicData uri="http://schemas.openxmlformats.org/drawingml/2006/table">
            <a:tbl>
              <a:tblPr firstRow="1" firstCol="1" bandRow="1"/>
              <a:tblGrid>
                <a:gridCol w="4686884">
                  <a:extLst>
                    <a:ext uri="{9D8B030D-6E8A-4147-A177-3AD203B41FA5}">
                      <a16:colId xmlns:a16="http://schemas.microsoft.com/office/drawing/2014/main" val="1078494715"/>
                    </a:ext>
                  </a:extLst>
                </a:gridCol>
              </a:tblGrid>
              <a:tr h="3017838">
                <a:tc>
                  <a:txBody>
                    <a:bodyPr/>
                    <a:lstStyle/>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Bát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gặt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0335" marR="40335" marT="40335" marB="40335">
                    <a:lnL>
                      <a:noFill/>
                    </a:lnL>
                    <a:lnR>
                      <a:noFill/>
                    </a:lnR>
                    <a:lnT>
                      <a:noFill/>
                    </a:lnT>
                    <a:lnB>
                      <a:noFill/>
                    </a:lnB>
                    <a:solidFill>
                      <a:srgbClr val="FFFFFF"/>
                    </a:solidFill>
                  </a:tcPr>
                </a:tc>
                <a:extLst>
                  <a:ext uri="{0D108BD9-81ED-4DB2-BD59-A6C34878D82A}">
                    <a16:rowId xmlns:a16="http://schemas.microsoft.com/office/drawing/2014/main" val="3603411269"/>
                  </a:ext>
                </a:extLst>
              </a:tr>
            </a:tbl>
          </a:graphicData>
        </a:graphic>
      </p:graphicFrame>
      <p:sp>
        <p:nvSpPr>
          <p:cNvPr id="7" name="TextBox 6">
            <a:extLst>
              <a:ext uri="{FF2B5EF4-FFF2-40B4-BE49-F238E27FC236}">
                <a16:creationId xmlns:a16="http://schemas.microsoft.com/office/drawing/2014/main" id="{480CF069-6092-3D4C-DEA5-7652F6BFE7A8}"/>
              </a:ext>
            </a:extLst>
          </p:cNvPr>
          <p:cNvSpPr txBox="1"/>
          <p:nvPr/>
        </p:nvSpPr>
        <p:spPr>
          <a:xfrm>
            <a:off x="660400" y="4784615"/>
            <a:ext cx="10858500"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NXB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1999</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259242778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9DE05CC-670D-729E-69A1-88BCF4C15259}"/>
              </a:ext>
            </a:extLst>
          </p:cNvPr>
          <p:cNvSpPr txBox="1"/>
          <p:nvPr/>
        </p:nvSpPr>
        <p:spPr>
          <a:xfrm>
            <a:off x="660400" y="1130300"/>
            <a:ext cx="10858500" cy="4478790"/>
          </a:xfrm>
          <a:prstGeom prst="rect">
            <a:avLst/>
          </a:prstGeom>
          <a:noFill/>
        </p:spPr>
        <p:txBody>
          <a:bodyPr wrap="square">
            <a:spAutoFit/>
          </a:bodyPr>
          <a:lstStyle/>
          <a:p>
            <a:pPr>
              <a:lnSpc>
                <a:spcPct val="130000"/>
              </a:lnSpc>
              <a:tabLst>
                <a:tab pos="400050" algn="l"/>
              </a:tabLst>
            </a:pPr>
            <a:r>
              <a:rPr lang="en-US" sz="2800" b="1" dirty="0" err="1">
                <a:solidFill>
                  <a:srgbClr val="000000"/>
                </a:solidFill>
                <a:effectLst/>
                <a:latin typeface="Times New Roman" panose="02020603050405020304" pitchFamily="18" charset="0"/>
                <a:ea typeface="Times New Roman" panose="02020603050405020304" pitchFamily="18" charset="0"/>
              </a:rPr>
              <a:t>Lựa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1 </a:t>
            </a:r>
            <a:r>
              <a:rPr lang="en-US" sz="2800" b="1" dirty="0" err="1">
                <a:effectLst/>
                <a:latin typeface="Times New Roman" panose="02020603050405020304" pitchFamily="18" charset="0"/>
                <a:ea typeface="Times New Roman" panose="02020603050405020304" pitchFamily="18" charset="0"/>
              </a:rPr>
              <a:t>đến</a:t>
            </a:r>
            <a:r>
              <a:rPr lang="en-US" sz="2800" b="1" dirty="0">
                <a:effectLst/>
                <a:latin typeface="Times New Roman" panose="02020603050405020304" pitchFamily="18" charset="0"/>
                <a:ea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524876"/>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7A0D555-71C3-3BDE-77CB-A23FA633C157}"/>
              </a:ext>
            </a:extLst>
          </p:cNvPr>
          <p:cNvSpPr txBox="1"/>
          <p:nvPr/>
        </p:nvSpPr>
        <p:spPr>
          <a:xfrm>
            <a:off x="660400" y="970216"/>
            <a:ext cx="10858500" cy="5244128"/>
          </a:xfrm>
          <a:prstGeom prst="rect">
            <a:avLst/>
          </a:prstGeom>
          <a:noFill/>
        </p:spPr>
        <p:txBody>
          <a:bodyPr wrap="square">
            <a:spAutoFit/>
          </a:bodyPr>
          <a:lstStyle/>
          <a:p>
            <a:pPr algn="just">
              <a:lnSpc>
                <a:spcPct val="130000"/>
              </a:lnSpc>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gặt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565068"/>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EB90771-9583-15D7-DD48-6C350F829220}"/>
              </a:ext>
            </a:extLst>
          </p:cNvPr>
          <p:cNvSpPr txBox="1"/>
          <p:nvPr/>
        </p:nvSpPr>
        <p:spPr>
          <a:xfrm>
            <a:off x="660400" y="1130300"/>
            <a:ext cx="10858500" cy="4783169"/>
          </a:xfrm>
          <a:prstGeom prst="rect">
            <a:avLst/>
          </a:prstGeom>
          <a:noFill/>
        </p:spPr>
        <p:txBody>
          <a:bodyPr wrap="square">
            <a:spAutoFit/>
          </a:bodyPr>
          <a:lstStyle/>
          <a:p>
            <a:pPr algn="just">
              <a:lnSpc>
                <a:spcPct val="130000"/>
              </a:lnSpc>
              <a:spcAft>
                <a:spcPts val="800"/>
              </a:spcAft>
            </a:pPr>
            <a:r>
              <a:rPr lang="en-US" sz="24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lặp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thuật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32236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37176C0-6A6F-C491-0662-F9C18F43F233}"/>
              </a:ext>
            </a:extLst>
          </p:cNvPr>
          <p:cNvSpPr txBox="1"/>
          <p:nvPr/>
        </p:nvSpPr>
        <p:spPr>
          <a:xfrm>
            <a:off x="660400" y="1130300"/>
            <a:ext cx="10858500" cy="4762779"/>
          </a:xfrm>
          <a:prstGeom prst="rect">
            <a:avLst/>
          </a:prstGeom>
          <a:noFill/>
        </p:spPr>
        <p:txBody>
          <a:bodyPr wrap="square">
            <a:spAutoFit/>
          </a:bodyPr>
          <a:lstStyle/>
          <a:p>
            <a:pPr algn="just">
              <a:lnSpc>
                <a:spcPct val="130000"/>
              </a:lnSpc>
              <a:spcAft>
                <a:spcPts val="800"/>
              </a:spcAft>
            </a:pPr>
            <a:r>
              <a:rPr lang="en-US" sz="36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hết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phục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chiến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lũ</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32609"/>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6CDCC3A-C380-B24E-1A98-DFDBF1254E15}"/>
              </a:ext>
            </a:extLst>
          </p:cNvPr>
          <p:cNvSpPr txBox="1"/>
          <p:nvPr/>
        </p:nvSpPr>
        <p:spPr>
          <a:xfrm>
            <a:off x="660400" y="1130300"/>
            <a:ext cx="10858500" cy="5032211"/>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khan,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75879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582794-8A2E-9731-5385-A02561F43B43}"/>
              </a:ext>
            </a:extLst>
          </p:cNvPr>
          <p:cNvSpPr txBox="1"/>
          <p:nvPr/>
        </p:nvSpPr>
        <p:spPr>
          <a:xfrm>
            <a:off x="657225" y="1359783"/>
            <a:ext cx="10858500" cy="4544834"/>
          </a:xfrm>
          <a:prstGeom prst="rect">
            <a:avLst/>
          </a:prstGeom>
          <a:noFill/>
        </p:spPr>
        <p:txBody>
          <a:bodyPr wrap="square">
            <a:spAutoFit/>
          </a:bodyPr>
          <a:lstStyle/>
          <a:p>
            <a:pPr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nấu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Chết</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cá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điệp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841497"/>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27D4B26-9086-FF9B-1700-6C51F0BC262F}"/>
              </a:ext>
            </a:extLst>
          </p:cNvPr>
          <p:cNvGraphicFramePr>
            <a:graphicFrameLocks noGrp="1"/>
          </p:cNvGraphicFramePr>
          <p:nvPr>
            <p:extLst>
              <p:ext uri="{D42A27DB-BD31-4B8C-83A1-F6EECF244321}">
                <p14:modId xmlns:p14="http://schemas.microsoft.com/office/powerpoint/2010/main" val="527966686"/>
              </p:ext>
            </p:extLst>
          </p:nvPr>
        </p:nvGraphicFramePr>
        <p:xfrm>
          <a:off x="660400" y="1498600"/>
          <a:ext cx="10858500" cy="4267200"/>
        </p:xfrm>
        <a:graphic>
          <a:graphicData uri="http://schemas.openxmlformats.org/drawingml/2006/table">
            <a:tbl>
              <a:tblPr firstRow="1" firstCol="1" bandRow="1"/>
              <a:tblGrid>
                <a:gridCol w="1857957">
                  <a:extLst>
                    <a:ext uri="{9D8B030D-6E8A-4147-A177-3AD203B41FA5}">
                      <a16:colId xmlns:a16="http://schemas.microsoft.com/office/drawing/2014/main" val="2039171222"/>
                    </a:ext>
                  </a:extLst>
                </a:gridCol>
                <a:gridCol w="9000543">
                  <a:extLst>
                    <a:ext uri="{9D8B030D-6E8A-4147-A177-3AD203B41FA5}">
                      <a16:colId xmlns:a16="http://schemas.microsoft.com/office/drawing/2014/main" val="2133559294"/>
                    </a:ext>
                  </a:extLst>
                </a:gridCol>
              </a:tblGrid>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844353"/>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Thơ bốn chữ</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736029"/>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“Em” – người con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144840"/>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Mùi súng đạn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635217"/>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So sánh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345671"/>
                  </a:ext>
                </a:extLst>
              </a:tr>
              <a:tr h="445136">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Nhấn mạnh, gây ấn tượng cho người đọc về đối tượng trung tâm mà bài thơ biểu cảm, tạo sự liên kết và nhịp điệu cho đoạn thơ.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0320831"/>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Người mẹ tần tảo, chịu thương chịu khó</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117954"/>
                  </a:ext>
                </a:extLst>
              </a:tr>
              <a:tr h="21268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023419"/>
                  </a:ext>
                </a:extLst>
              </a:tr>
            </a:tbl>
          </a:graphicData>
        </a:graphic>
      </p:graphicFrame>
    </p:spTree>
    <p:extLst>
      <p:ext uri="{BB962C8B-B14F-4D97-AF65-F5344CB8AC3E}">
        <p14:creationId xmlns:p14="http://schemas.microsoft.com/office/powerpoint/2010/main" val="3893350010"/>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D1C57E6-BE1A-E865-112D-1FDACC4048F5}"/>
              </a:ext>
            </a:extLst>
          </p:cNvPr>
          <p:cNvGraphicFramePr>
            <a:graphicFrameLocks noGrp="1"/>
          </p:cNvGraphicFramePr>
          <p:nvPr>
            <p:extLst>
              <p:ext uri="{D42A27DB-BD31-4B8C-83A1-F6EECF244321}">
                <p14:modId xmlns:p14="http://schemas.microsoft.com/office/powerpoint/2010/main" val="116463806"/>
              </p:ext>
            </p:extLst>
          </p:nvPr>
        </p:nvGraphicFramePr>
        <p:xfrm>
          <a:off x="660400" y="1481455"/>
          <a:ext cx="10858500" cy="4301490"/>
        </p:xfrm>
        <a:graphic>
          <a:graphicData uri="http://schemas.openxmlformats.org/drawingml/2006/table">
            <a:tbl>
              <a:tblPr firstRow="1" firstCol="1" bandRow="1"/>
              <a:tblGrid>
                <a:gridCol w="1857957">
                  <a:extLst>
                    <a:ext uri="{9D8B030D-6E8A-4147-A177-3AD203B41FA5}">
                      <a16:colId xmlns:a16="http://schemas.microsoft.com/office/drawing/2014/main" val="2980859580"/>
                    </a:ext>
                  </a:extLst>
                </a:gridCol>
                <a:gridCol w="9000543">
                  <a:extLst>
                    <a:ext uri="{9D8B030D-6E8A-4147-A177-3AD203B41FA5}">
                      <a16:colId xmlns:a16="http://schemas.microsoft.com/office/drawing/2014/main" val="2390892096"/>
                    </a:ext>
                  </a:extLst>
                </a:gridCol>
              </a:tblGrid>
              <a:tr h="1143473">
                <a:tc>
                  <a:txBody>
                    <a:bodyPr/>
                    <a:lstStyle/>
                    <a:p>
                      <a:pPr algn="ctr">
                        <a:lnSpc>
                          <a:spcPct val="15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692094"/>
                  </a:ext>
                </a:extLst>
              </a:tr>
            </a:tbl>
          </a:graphicData>
        </a:graphic>
      </p:graphicFrame>
    </p:spTree>
    <p:extLst>
      <p:ext uri="{BB962C8B-B14F-4D97-AF65-F5344CB8AC3E}">
        <p14:creationId xmlns:p14="http://schemas.microsoft.com/office/powerpoint/2010/main" val="346215636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825688C-9ECF-4432-BABF-434B010A6DFE}"/>
              </a:ext>
            </a:extLst>
          </p:cNvPr>
          <p:cNvGraphicFramePr>
            <a:graphicFrameLocks noGrp="1"/>
          </p:cNvGraphicFramePr>
          <p:nvPr>
            <p:extLst>
              <p:ext uri="{D42A27DB-BD31-4B8C-83A1-F6EECF244321}">
                <p14:modId xmlns:p14="http://schemas.microsoft.com/office/powerpoint/2010/main" val="2575160255"/>
              </p:ext>
            </p:extLst>
          </p:nvPr>
        </p:nvGraphicFramePr>
        <p:xfrm>
          <a:off x="660400" y="1130300"/>
          <a:ext cx="10858500" cy="4775200"/>
        </p:xfrm>
        <a:graphic>
          <a:graphicData uri="http://schemas.openxmlformats.org/drawingml/2006/table">
            <a:tbl>
              <a:tblPr firstRow="1" firstCol="1" bandRow="1"/>
              <a:tblGrid>
                <a:gridCol w="1683279">
                  <a:extLst>
                    <a:ext uri="{9D8B030D-6E8A-4147-A177-3AD203B41FA5}">
                      <a16:colId xmlns:a16="http://schemas.microsoft.com/office/drawing/2014/main" val="3411885662"/>
                    </a:ext>
                  </a:extLst>
                </a:gridCol>
                <a:gridCol w="9175221">
                  <a:extLst>
                    <a:ext uri="{9D8B030D-6E8A-4147-A177-3AD203B41FA5}">
                      <a16:colId xmlns:a16="http://schemas.microsoft.com/office/drawing/2014/main" val="2254155064"/>
                    </a:ext>
                  </a:extLst>
                </a:gridCol>
              </a:tblGrid>
              <a:tr h="2945270">
                <a:tc>
                  <a:txBody>
                    <a:bodyPr/>
                    <a:lstStyle/>
                    <a:p>
                      <a:pPr>
                        <a:lnSpc>
                          <a:spcPct val="100000"/>
                        </a:lnSpc>
                        <a:spcAft>
                          <a:spcPts val="800"/>
                        </a:spcAft>
                      </a:pPr>
                      <a:r>
                        <a:rPr lang="pt-BR"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Vần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Ý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dính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âm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vang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đầy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thuộc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nhớ</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Phân</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loại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Xét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vị</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cước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lưng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de-DE" sz="2800" dirty="0">
                          <a:effectLst/>
                          <a:latin typeface="Times New Roman" panose="02020603050405020304" pitchFamily="18" charset="0"/>
                          <a:ea typeface="Calibri" panose="020F0502020204030204" pitchFamily="34" charset="0"/>
                          <a:cs typeface="Times New Roman" panose="02020603050405020304" pitchFamily="18" charset="0"/>
                        </a:rPr>
                        <a:t>+ Vần chân là vần được gieo vào cuối dòng thơ, nghĩa là các tiếng ở cuối dòng vần với nhau.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de-DE" sz="2800" dirty="0">
                          <a:effectLst/>
                          <a:latin typeface="Times New Roman" panose="02020603050405020304" pitchFamily="18" charset="0"/>
                          <a:ea typeface="Calibri" panose="020F0502020204030204" pitchFamily="34" charset="0"/>
                          <a:cs typeface="Times New Roman" panose="02020603050405020304" pitchFamily="18" charset="0"/>
                        </a:rPr>
                        <a:t>   + Vần lưng là vần được gieo ở giữa dòng thơ, nghĩa là tiếng cuối của dòng trên vần với một tiếng nằm ở giữa dòng dưới hoặc các tiếng trong cùng một dòng thơ hiệp vận với nhau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Xét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điệu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trắc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(B).</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801256"/>
                  </a:ext>
                </a:extLst>
              </a:tr>
            </a:tbl>
          </a:graphicData>
        </a:graphic>
      </p:graphicFrame>
    </p:spTree>
    <p:extLst>
      <p:ext uri="{BB962C8B-B14F-4D97-AF65-F5344CB8AC3E}">
        <p14:creationId xmlns:p14="http://schemas.microsoft.com/office/powerpoint/2010/main" val="2480406083"/>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B3A0B7A-EAE0-7453-9EA3-50DC3CDD3521}"/>
              </a:ext>
            </a:extLst>
          </p:cNvPr>
          <p:cNvGraphicFramePr>
            <a:graphicFrameLocks noGrp="1"/>
          </p:cNvGraphicFramePr>
          <p:nvPr>
            <p:extLst>
              <p:ext uri="{D42A27DB-BD31-4B8C-83A1-F6EECF244321}">
                <p14:modId xmlns:p14="http://schemas.microsoft.com/office/powerpoint/2010/main" val="315177782"/>
              </p:ext>
            </p:extLst>
          </p:nvPr>
        </p:nvGraphicFramePr>
        <p:xfrm>
          <a:off x="660400" y="1529080"/>
          <a:ext cx="10858500" cy="4206240"/>
        </p:xfrm>
        <a:graphic>
          <a:graphicData uri="http://schemas.openxmlformats.org/drawingml/2006/table">
            <a:tbl>
              <a:tblPr firstRow="1" firstCol="1" bandRow="1"/>
              <a:tblGrid>
                <a:gridCol w="1857957">
                  <a:extLst>
                    <a:ext uri="{9D8B030D-6E8A-4147-A177-3AD203B41FA5}">
                      <a16:colId xmlns:a16="http://schemas.microsoft.com/office/drawing/2014/main" val="3590064431"/>
                    </a:ext>
                  </a:extLst>
                </a:gridCol>
                <a:gridCol w="9000543">
                  <a:extLst>
                    <a:ext uri="{9D8B030D-6E8A-4147-A177-3AD203B41FA5}">
                      <a16:colId xmlns:a16="http://schemas.microsoft.com/office/drawing/2014/main" val="3305958233"/>
                    </a:ext>
                  </a:extLst>
                </a:gridCol>
              </a:tblGrid>
              <a:tr h="2206653">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 ai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nấu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6, qua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gạo</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vất</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vả</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them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74542"/>
                  </a:ext>
                </a:extLst>
              </a:tr>
            </a:tbl>
          </a:graphicData>
        </a:graphic>
      </p:graphicFrame>
    </p:spTree>
    <p:extLst>
      <p:ext uri="{BB962C8B-B14F-4D97-AF65-F5344CB8AC3E}">
        <p14:creationId xmlns:p14="http://schemas.microsoft.com/office/powerpoint/2010/main" val="2658116678"/>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7AE0625-78E5-6F48-E41A-79FA451ED5C0}"/>
              </a:ext>
            </a:extLst>
          </p:cNvPr>
          <p:cNvGraphicFramePr>
            <a:graphicFrameLocks noGrp="1"/>
          </p:cNvGraphicFramePr>
          <p:nvPr>
            <p:extLst>
              <p:ext uri="{D42A27DB-BD31-4B8C-83A1-F6EECF244321}">
                <p14:modId xmlns:p14="http://schemas.microsoft.com/office/powerpoint/2010/main" val="2145884001"/>
              </p:ext>
            </p:extLst>
          </p:nvPr>
        </p:nvGraphicFramePr>
        <p:xfrm>
          <a:off x="660400" y="1390142"/>
          <a:ext cx="10858500" cy="3883152"/>
        </p:xfrm>
        <a:graphic>
          <a:graphicData uri="http://schemas.openxmlformats.org/drawingml/2006/table">
            <a:tbl>
              <a:tblPr firstRow="1" firstCol="1" bandRow="1"/>
              <a:tblGrid>
                <a:gridCol w="1857957">
                  <a:extLst>
                    <a:ext uri="{9D8B030D-6E8A-4147-A177-3AD203B41FA5}">
                      <a16:colId xmlns:a16="http://schemas.microsoft.com/office/drawing/2014/main" val="3936017499"/>
                    </a:ext>
                  </a:extLst>
                </a:gridCol>
                <a:gridCol w="9000543">
                  <a:extLst>
                    <a:ext uri="{9D8B030D-6E8A-4147-A177-3AD203B41FA5}">
                      <a16:colId xmlns:a16="http://schemas.microsoft.com/office/drawing/2014/main" val="2330670291"/>
                    </a:ext>
                  </a:extLst>
                </a:gridCol>
              </a:tblGrid>
              <a:tr h="1932533">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96" marR="618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418124"/>
                  </a:ext>
                </a:extLst>
              </a:tr>
            </a:tbl>
          </a:graphicData>
        </a:graphic>
      </p:graphicFrame>
    </p:spTree>
    <p:extLst>
      <p:ext uri="{BB962C8B-B14F-4D97-AF65-F5344CB8AC3E}">
        <p14:creationId xmlns:p14="http://schemas.microsoft.com/office/powerpoint/2010/main" val="3403183953"/>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6C18F0F-1B99-257E-3C55-1CF6E1B70AEF}"/>
              </a:ext>
            </a:extLst>
          </p:cNvPr>
          <p:cNvSpPr txBox="1"/>
          <p:nvPr/>
        </p:nvSpPr>
        <p:spPr>
          <a:xfrm>
            <a:off x="660400" y="1130300"/>
            <a:ext cx="10858500" cy="5160452"/>
          </a:xfrm>
          <a:prstGeom prst="rect">
            <a:avLst/>
          </a:prstGeom>
          <a:noFill/>
        </p:spPr>
        <p:txBody>
          <a:bodyPr wrap="square">
            <a:spAutoFit/>
          </a:bodyPr>
          <a:lstStyle/>
          <a:p>
            <a:pPr>
              <a:lnSpc>
                <a:spcPct val="130000"/>
              </a:lnSpc>
              <a:spcAft>
                <a:spcPts val="800"/>
              </a:spcAft>
            </a:pPr>
            <a:r>
              <a:rPr lang="en-US" sz="32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32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02</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spcAft>
                <a:spcPts val="1000"/>
              </a:spcAft>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 CON ĐI HỌC</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Sáng nay mùa thu sang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đưa con đi học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Sương đọng cỏ bên đường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Nắng lên ngời hạt ngọc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410602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2150FB3-5A94-FC0C-F3C1-11E02F417E79}"/>
              </a:ext>
            </a:extLst>
          </p:cNvPr>
          <p:cNvSpPr txBox="1"/>
          <p:nvPr/>
        </p:nvSpPr>
        <p:spPr>
          <a:xfrm>
            <a:off x="792216" y="1337558"/>
            <a:ext cx="6093372" cy="2593146"/>
          </a:xfrm>
          <a:prstGeom prst="rect">
            <a:avLst/>
          </a:prstGeom>
          <a:noFill/>
        </p:spPr>
        <p:txBody>
          <a:bodyPr wrap="square">
            <a:spAutoFit/>
          </a:bodyPr>
          <a:lstStyle/>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Lúa đang thì ngậm sữa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Xanh mướt cao ngập đầu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nhìn quanh bỡ ngỡ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Sao chẳng thấy trường đâu?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20ADE8-E20E-C9A5-2534-D19507E75201}"/>
              </a:ext>
            </a:extLst>
          </p:cNvPr>
          <p:cNvSpPr txBox="1"/>
          <p:nvPr/>
        </p:nvSpPr>
        <p:spPr>
          <a:xfrm>
            <a:off x="5985969" y="1510979"/>
            <a:ext cx="6093372" cy="4470455"/>
          </a:xfrm>
          <a:prstGeom prst="rect">
            <a:avLst/>
          </a:prstGeom>
          <a:noFill/>
        </p:spPr>
        <p:txBody>
          <a:bodyPr wrap="square">
            <a:spAutoFit/>
          </a:bodyPr>
          <a:lstStyle/>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Hương lúa tỏa bao la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 hương thơm đất nước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 ơi đi với cha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 của con phía trước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 1964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SG"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SG"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Hanh, </a:t>
            </a:r>
            <a:r>
              <a:rPr lang="en-SG"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Khúc</a:t>
            </a:r>
            <a:r>
              <a:rPr lang="en-SG"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 </a:t>
            </a:r>
            <a:r>
              <a:rPr lang="en-SG"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SG"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Tr.32, NXB </a:t>
            </a:r>
            <a:r>
              <a:rPr lang="en-SG"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SG"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học,1966)</a:t>
            </a:r>
            <a:endParaRPr lang="en-US" dirty="0"/>
          </a:p>
        </p:txBody>
      </p:sp>
    </p:spTree>
    <p:extLst>
      <p:ext uri="{BB962C8B-B14F-4D97-AF65-F5344CB8AC3E}">
        <p14:creationId xmlns:p14="http://schemas.microsoft.com/office/powerpoint/2010/main" val="573940547"/>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9E430F5-692D-2601-3D54-57A3AEE0D0FD}"/>
              </a:ext>
            </a:extLst>
          </p:cNvPr>
          <p:cNvSpPr txBox="1"/>
          <p:nvPr/>
        </p:nvSpPr>
        <p:spPr>
          <a:xfrm>
            <a:off x="660400" y="1130300"/>
            <a:ext cx="10858500" cy="5090945"/>
          </a:xfrm>
          <a:prstGeom prst="rect">
            <a:avLst/>
          </a:prstGeom>
          <a:noFill/>
        </p:spPr>
        <p:txBody>
          <a:bodyPr wrap="square">
            <a:spAutoFit/>
          </a:bodyPr>
          <a:lstStyle/>
          <a:p>
            <a:pPr>
              <a:lnSpc>
                <a:spcPct val="13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rPr>
              <a:t>Lựa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chọn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đáp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đúng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nhất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1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8:</a:t>
            </a:r>
            <a:endParaRPr lang="en-US" sz="24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Tự do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Lục bát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Năm chữ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Bốn chữ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hè</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khứ</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483972"/>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8796F02-E200-B88C-4A59-F7CECB318FD8}"/>
              </a:ext>
            </a:extLst>
          </p:cNvPr>
          <p:cNvSpPr txBox="1"/>
          <p:nvPr/>
        </p:nvSpPr>
        <p:spPr>
          <a:xfrm>
            <a:off x="660400" y="1622958"/>
            <a:ext cx="10858500" cy="678199"/>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59AFF31-9019-70E6-3916-74D1F916D05D}"/>
              </a:ext>
            </a:extLst>
          </p:cNvPr>
          <p:cNvGraphicFramePr>
            <a:graphicFrameLocks noGrp="1"/>
          </p:cNvGraphicFramePr>
          <p:nvPr>
            <p:extLst>
              <p:ext uri="{D42A27DB-BD31-4B8C-83A1-F6EECF244321}">
                <p14:modId xmlns:p14="http://schemas.microsoft.com/office/powerpoint/2010/main" val="1409306764"/>
              </p:ext>
            </p:extLst>
          </p:nvPr>
        </p:nvGraphicFramePr>
        <p:xfrm>
          <a:off x="660400" y="2359641"/>
          <a:ext cx="10858500" cy="1160400"/>
        </p:xfrm>
        <a:graphic>
          <a:graphicData uri="http://schemas.openxmlformats.org/drawingml/2006/table">
            <a:tbl>
              <a:tblPr firstRow="1" firstCol="1" bandRow="1"/>
              <a:tblGrid>
                <a:gridCol w="5429250">
                  <a:extLst>
                    <a:ext uri="{9D8B030D-6E8A-4147-A177-3AD203B41FA5}">
                      <a16:colId xmlns:a16="http://schemas.microsoft.com/office/drawing/2014/main" val="4035750823"/>
                    </a:ext>
                  </a:extLst>
                </a:gridCol>
                <a:gridCol w="5429250">
                  <a:extLst>
                    <a:ext uri="{9D8B030D-6E8A-4147-A177-3AD203B41FA5}">
                      <a16:colId xmlns:a16="http://schemas.microsoft.com/office/drawing/2014/main" val="2946793380"/>
                    </a:ext>
                  </a:extLst>
                </a:gridCol>
              </a:tblGrid>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Người cha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Cả người con và người cha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2050980319"/>
                  </a:ext>
                </a:extLst>
              </a:tr>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Người con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4209288489"/>
                  </a:ext>
                </a:extLst>
              </a:tr>
            </a:tbl>
          </a:graphicData>
        </a:graphic>
      </p:graphicFrame>
      <p:sp>
        <p:nvSpPr>
          <p:cNvPr id="12" name="TextBox 11">
            <a:extLst>
              <a:ext uri="{FF2B5EF4-FFF2-40B4-BE49-F238E27FC236}">
                <a16:creationId xmlns:a16="http://schemas.microsoft.com/office/drawing/2014/main" id="{358EB9FD-73C7-9C60-51AF-784F4DB51E53}"/>
              </a:ext>
            </a:extLst>
          </p:cNvPr>
          <p:cNvSpPr txBox="1"/>
          <p:nvPr/>
        </p:nvSpPr>
        <p:spPr>
          <a:xfrm>
            <a:off x="660400" y="3692975"/>
            <a:ext cx="10858500" cy="678199"/>
          </a:xfrm>
          <a:prstGeom prst="rect">
            <a:avLst/>
          </a:prstGeom>
          <a:noFill/>
        </p:spPr>
        <p:txBody>
          <a:bodyPr wrap="square">
            <a:spAutoFit/>
          </a:bodyPr>
          <a:lstStyle/>
          <a:p>
            <a:pPr algn="just">
              <a:lnSpc>
                <a:spcPct val="13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08928D8A-82A2-D16F-9A31-F332E5B1ED82}"/>
              </a:ext>
            </a:extLst>
          </p:cNvPr>
          <p:cNvGraphicFramePr>
            <a:graphicFrameLocks noGrp="1"/>
          </p:cNvGraphicFramePr>
          <p:nvPr>
            <p:extLst>
              <p:ext uri="{D42A27DB-BD31-4B8C-83A1-F6EECF244321}">
                <p14:modId xmlns:p14="http://schemas.microsoft.com/office/powerpoint/2010/main" val="3520992479"/>
              </p:ext>
            </p:extLst>
          </p:nvPr>
        </p:nvGraphicFramePr>
        <p:xfrm>
          <a:off x="660400" y="4481042"/>
          <a:ext cx="10858500" cy="1160400"/>
        </p:xfrm>
        <a:graphic>
          <a:graphicData uri="http://schemas.openxmlformats.org/drawingml/2006/table">
            <a:tbl>
              <a:tblPr firstRow="1" firstCol="1" bandRow="1"/>
              <a:tblGrid>
                <a:gridCol w="5429250">
                  <a:extLst>
                    <a:ext uri="{9D8B030D-6E8A-4147-A177-3AD203B41FA5}">
                      <a16:colId xmlns:a16="http://schemas.microsoft.com/office/drawing/2014/main" val="4125920175"/>
                    </a:ext>
                  </a:extLst>
                </a:gridCol>
                <a:gridCol w="5429250">
                  <a:extLst>
                    <a:ext uri="{9D8B030D-6E8A-4147-A177-3AD203B41FA5}">
                      <a16:colId xmlns:a16="http://schemas.microsoft.com/office/drawing/2014/main" val="2622142900"/>
                    </a:ext>
                  </a:extLst>
                </a:gridCol>
              </a:tblGrid>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Xanh mướt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Bỡ ngỡ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074034108"/>
                  </a:ext>
                </a:extLst>
              </a:tr>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Bao la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2550573196"/>
                  </a:ext>
                </a:extLst>
              </a:tr>
            </a:tbl>
          </a:graphicData>
        </a:graphic>
      </p:graphicFrame>
    </p:spTree>
    <p:extLst>
      <p:ext uri="{BB962C8B-B14F-4D97-AF65-F5344CB8AC3E}">
        <p14:creationId xmlns:p14="http://schemas.microsoft.com/office/powerpoint/2010/main" val="1496596324"/>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361001F-B241-6D16-D760-8757AF2E5870}"/>
              </a:ext>
            </a:extLst>
          </p:cNvPr>
          <p:cNvSpPr txBox="1"/>
          <p:nvPr/>
        </p:nvSpPr>
        <p:spPr>
          <a:xfrm>
            <a:off x="660400" y="1807565"/>
            <a:ext cx="10858500" cy="3649269"/>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mướt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mướt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619287"/>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EB2592D-76BB-4FA5-CADE-3B1AFEFBAEB6}"/>
              </a:ext>
            </a:extLst>
          </p:cNvPr>
          <p:cNvSpPr txBox="1"/>
          <p:nvPr/>
        </p:nvSpPr>
        <p:spPr>
          <a:xfrm>
            <a:off x="660400" y="1130300"/>
            <a:ext cx="10858500" cy="1590179"/>
          </a:xfrm>
          <a:prstGeom prst="rect">
            <a:avLst/>
          </a:prstGeom>
          <a:noFill/>
        </p:spPr>
        <p:txBody>
          <a:bodyPr wrap="square">
            <a:spAutoFit/>
          </a:bodyPr>
          <a:lstStyle/>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 lúa tỏa bao la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hương thơm đất nước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92DEEAD6-6EBB-584A-814B-9E911ABEF24B}"/>
              </a:ext>
            </a:extLst>
          </p:cNvPr>
          <p:cNvGraphicFramePr>
            <a:graphicFrameLocks noGrp="1"/>
          </p:cNvGraphicFramePr>
          <p:nvPr>
            <p:extLst>
              <p:ext uri="{D42A27DB-BD31-4B8C-83A1-F6EECF244321}">
                <p14:modId xmlns:p14="http://schemas.microsoft.com/office/powerpoint/2010/main" val="1137234467"/>
              </p:ext>
            </p:extLst>
          </p:nvPr>
        </p:nvGraphicFramePr>
        <p:xfrm>
          <a:off x="666750" y="2910296"/>
          <a:ext cx="10858500" cy="1160400"/>
        </p:xfrm>
        <a:graphic>
          <a:graphicData uri="http://schemas.openxmlformats.org/drawingml/2006/table">
            <a:tbl>
              <a:tblPr firstRow="1" firstCol="1" bandRow="1"/>
              <a:tblGrid>
                <a:gridCol w="5429250">
                  <a:extLst>
                    <a:ext uri="{9D8B030D-6E8A-4147-A177-3AD203B41FA5}">
                      <a16:colId xmlns:a16="http://schemas.microsoft.com/office/drawing/2014/main" val="1851274882"/>
                    </a:ext>
                  </a:extLst>
                </a:gridCol>
                <a:gridCol w="5429250">
                  <a:extLst>
                    <a:ext uri="{9D8B030D-6E8A-4147-A177-3AD203B41FA5}">
                      <a16:colId xmlns:a16="http://schemas.microsoft.com/office/drawing/2014/main" val="2096662990"/>
                    </a:ext>
                  </a:extLst>
                </a:gridCol>
              </a:tblGrid>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Nhân hoá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So sánh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580624334"/>
                  </a:ext>
                </a:extLst>
              </a:tr>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Ẩn dụ</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704093419"/>
                  </a:ext>
                </a:extLst>
              </a:tr>
            </a:tbl>
          </a:graphicData>
        </a:graphic>
      </p:graphicFrame>
      <p:sp>
        <p:nvSpPr>
          <p:cNvPr id="11" name="TextBox 10">
            <a:extLst>
              <a:ext uri="{FF2B5EF4-FFF2-40B4-BE49-F238E27FC236}">
                <a16:creationId xmlns:a16="http://schemas.microsoft.com/office/drawing/2014/main" id="{8CE37BAD-7355-2765-CABD-F92E5AB266AD}"/>
              </a:ext>
            </a:extLst>
          </p:cNvPr>
          <p:cNvSpPr txBox="1"/>
          <p:nvPr/>
        </p:nvSpPr>
        <p:spPr>
          <a:xfrm>
            <a:off x="657225" y="4113034"/>
            <a:ext cx="10858500" cy="2021066"/>
          </a:xfrm>
          <a:prstGeom prst="rect">
            <a:avLst/>
          </a:prstGeom>
          <a:noFill/>
        </p:spPr>
        <p:txBody>
          <a:bodyPr wrap="square">
            <a:spAutoFit/>
          </a:bodyPr>
          <a:lstStyle/>
          <a:p>
            <a:pPr>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 em, hình ảnh “hạt ngọc”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 đọng cỏ bên đường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 lên ngời hạt ngọc</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để tả vẻ đẹp của hình ảnh nào?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Giọt nắng mùa thu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Hương lúa mùa thu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dirty="0">
                <a:solidFill>
                  <a:srgbClr val="000000"/>
                </a:solidFill>
                <a:effectLst/>
                <a:latin typeface="Times New Roman" panose="02020603050405020304" pitchFamily="18" charset="0"/>
                <a:ea typeface="Calibri" panose="020F0502020204030204" pitchFamily="34" charset="0"/>
              </a:rPr>
              <a:t>B. Sương trên cỏ bên đường</a:t>
            </a:r>
            <a:r>
              <a:rPr lang="en-US" sz="2800" dirty="0">
                <a:solidFill>
                  <a:srgbClr val="000000"/>
                </a:solidFill>
                <a:effectLst/>
                <a:latin typeface="Times New Roman" panose="02020603050405020304" pitchFamily="18" charset="0"/>
                <a:ea typeface="Calibri" panose="020F0502020204030204" pitchFamily="34" charset="0"/>
              </a:rPr>
              <a:t>                               D. </a:t>
            </a:r>
            <a:r>
              <a:rPr lang="vi-VN" sz="2800" dirty="0">
                <a:solidFill>
                  <a:srgbClr val="000000"/>
                </a:solidFill>
                <a:effectLst/>
                <a:latin typeface="Times New Roman" panose="02020603050405020304" pitchFamily="18" charset="0"/>
                <a:ea typeface="Calibri" panose="020F0502020204030204" pitchFamily="34" charset="0"/>
              </a:rPr>
              <a:t>Ngọn gió mùa thu </a:t>
            </a:r>
            <a:endParaRPr lang="en-US" sz="2800" dirty="0"/>
          </a:p>
        </p:txBody>
      </p:sp>
    </p:spTree>
    <p:extLst>
      <p:ext uri="{BB962C8B-B14F-4D97-AF65-F5344CB8AC3E}">
        <p14:creationId xmlns:p14="http://schemas.microsoft.com/office/powerpoint/2010/main" val="330628917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9002774-3E7B-78E8-31C9-2FA167872D7E}"/>
              </a:ext>
            </a:extLst>
          </p:cNvPr>
          <p:cNvSpPr txBox="1"/>
          <p:nvPr/>
        </p:nvSpPr>
        <p:spPr>
          <a:xfrm>
            <a:off x="660400" y="1130300"/>
            <a:ext cx="10858500" cy="4929619"/>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qua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 ơi đi với cha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 của con phía trước</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878801"/>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9002774-3E7B-78E8-31C9-2FA167872D7E}"/>
              </a:ext>
            </a:extLst>
          </p:cNvPr>
          <p:cNvSpPr txBox="1"/>
          <p:nvPr/>
        </p:nvSpPr>
        <p:spPr>
          <a:xfrm>
            <a:off x="660400" y="1130300"/>
            <a:ext cx="10858500" cy="4929619"/>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Theo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nhắn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gửi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qua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Con ơi đi với cha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 của con phía trước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cha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99318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5778B1E-CF26-2D3B-A594-54D2AAB4F97A}"/>
              </a:ext>
            </a:extLst>
          </p:cNvPr>
          <p:cNvGraphicFramePr>
            <a:graphicFrameLocks noGrp="1"/>
          </p:cNvGraphicFramePr>
          <p:nvPr>
            <p:extLst>
              <p:ext uri="{D42A27DB-BD31-4B8C-83A1-F6EECF244321}">
                <p14:modId xmlns:p14="http://schemas.microsoft.com/office/powerpoint/2010/main" val="249088317"/>
              </p:ext>
            </p:extLst>
          </p:nvPr>
        </p:nvGraphicFramePr>
        <p:xfrm>
          <a:off x="660400" y="1475549"/>
          <a:ext cx="10858500" cy="4313301"/>
        </p:xfrm>
        <a:graphic>
          <a:graphicData uri="http://schemas.openxmlformats.org/drawingml/2006/table">
            <a:tbl>
              <a:tblPr firstRow="1" firstCol="1" bandRow="1"/>
              <a:tblGrid>
                <a:gridCol w="1683279">
                  <a:extLst>
                    <a:ext uri="{9D8B030D-6E8A-4147-A177-3AD203B41FA5}">
                      <a16:colId xmlns:a16="http://schemas.microsoft.com/office/drawing/2014/main" val="1664082817"/>
                    </a:ext>
                  </a:extLst>
                </a:gridCol>
                <a:gridCol w="9175221">
                  <a:extLst>
                    <a:ext uri="{9D8B030D-6E8A-4147-A177-3AD203B41FA5}">
                      <a16:colId xmlns:a16="http://schemas.microsoft.com/office/drawing/2014/main" val="4100589270"/>
                    </a:ext>
                  </a:extLst>
                </a:gridCol>
              </a:tblGrid>
              <a:tr h="1486604">
                <a:tc>
                  <a:txBody>
                    <a:bodyPr/>
                    <a:lstStyle/>
                    <a:p>
                      <a:pPr>
                        <a:lnSpc>
                          <a:spcPct val="130000"/>
                        </a:lnSpc>
                        <a:spcAft>
                          <a:spcPts val="800"/>
                        </a:spcAft>
                      </a:pPr>
                      <a:r>
                        <a:rPr lang="pt-BR" sz="3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Nhịp</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pt-BR" sz="30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(ngắt nhịp)</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tabLst>
                          <a:tab pos="1386840" algn="l"/>
                        </a:tabLst>
                      </a:pP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0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Khái</a:t>
                      </a:r>
                      <a:r>
                        <a:rPr lang="en-US" sz="30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niệm</a:t>
                      </a:r>
                      <a:r>
                        <a:rPr lang="en-US" sz="30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cách</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tổ</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chức</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sắp</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xếp</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vận</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lời</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qua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chỗ</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dừng</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chỗ</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nghỉ</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khi</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0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Nhịp</a:t>
                      </a:r>
                      <a:r>
                        <a:rPr lang="en-US" sz="30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0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30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de-DE" sz="3000" dirty="0">
                          <a:effectLst/>
                          <a:latin typeface="Times New Roman" panose="02020603050405020304" pitchFamily="18" charset="0"/>
                          <a:ea typeface="Calibri" panose="020F0502020204030204" pitchFamily="34" charset="0"/>
                          <a:cs typeface="Times New Roman" panose="02020603050405020304" pitchFamily="18" charset="0"/>
                        </a:rPr>
                        <a:t>được biểu hiện ở chỗ ngắt chia dòng và câu thơ thành từng vế hoặc ở cách xuống dòng đều đặn ở cuối mỗi dòng thơ.</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de-DE" sz="3000" dirty="0">
                          <a:effectLst/>
                          <a:latin typeface="Times New Roman" panose="02020603050405020304" pitchFamily="18" charset="0"/>
                          <a:ea typeface="Calibri" panose="020F0502020204030204" pitchFamily="34" charset="0"/>
                          <a:cs typeface="Times New Roman" panose="02020603050405020304" pitchFamily="18" charset="0"/>
                        </a:rPr>
                        <a:t>*</a:t>
                      </a:r>
                      <a:r>
                        <a:rPr lang="de-DE" sz="3000" b="1" dirty="0">
                          <a:effectLst/>
                          <a:latin typeface="Times New Roman" panose="02020603050405020304" pitchFamily="18" charset="0"/>
                          <a:ea typeface="Calibri" panose="020F0502020204030204" pitchFamily="34" charset="0"/>
                          <a:cs typeface="Times New Roman" panose="02020603050405020304" pitchFamily="18" charset="0"/>
                        </a:rPr>
                        <a:t>Vai trò:</a:t>
                      </a:r>
                      <a:r>
                        <a:rPr lang="de-DE" sz="3000" dirty="0">
                          <a:effectLst/>
                          <a:latin typeface="Times New Roman" panose="02020603050405020304" pitchFamily="18" charset="0"/>
                          <a:ea typeface="Calibri" panose="020F0502020204030204" pitchFamily="34" charset="0"/>
                          <a:cs typeface="Times New Roman" panose="02020603050405020304" pitchFamily="18" charset="0"/>
                        </a:rPr>
                        <a:t> tạo tiết tấu, làm nên nhạc điệu của bài thơ, đồng thời cũng góp phần biểu đạt nội dung bài thơ.</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938602"/>
                  </a:ext>
                </a:extLst>
              </a:tr>
            </a:tbl>
          </a:graphicData>
        </a:graphic>
      </p:graphicFrame>
    </p:spTree>
    <p:extLst>
      <p:ext uri="{BB962C8B-B14F-4D97-AF65-F5344CB8AC3E}">
        <p14:creationId xmlns:p14="http://schemas.microsoft.com/office/powerpoint/2010/main" val="181278809"/>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B1827F2-3F4B-D1FB-AB90-D7120F35EEE1}"/>
              </a:ext>
            </a:extLst>
          </p:cNvPr>
          <p:cNvGraphicFramePr>
            <a:graphicFrameLocks noGrp="1"/>
          </p:cNvGraphicFramePr>
          <p:nvPr>
            <p:extLst>
              <p:ext uri="{D42A27DB-BD31-4B8C-83A1-F6EECF244321}">
                <p14:modId xmlns:p14="http://schemas.microsoft.com/office/powerpoint/2010/main" val="1271627245"/>
              </p:ext>
            </p:extLst>
          </p:nvPr>
        </p:nvGraphicFramePr>
        <p:xfrm>
          <a:off x="666750" y="1130300"/>
          <a:ext cx="10858500" cy="4568571"/>
        </p:xfrm>
        <a:graphic>
          <a:graphicData uri="http://schemas.openxmlformats.org/drawingml/2006/table">
            <a:tbl>
              <a:tblPr firstRow="1" firstCol="1" bandRow="1"/>
              <a:tblGrid>
                <a:gridCol w="1052527">
                  <a:extLst>
                    <a:ext uri="{9D8B030D-6E8A-4147-A177-3AD203B41FA5}">
                      <a16:colId xmlns:a16="http://schemas.microsoft.com/office/drawing/2014/main" val="1411542721"/>
                    </a:ext>
                  </a:extLst>
                </a:gridCol>
                <a:gridCol w="9805973">
                  <a:extLst>
                    <a:ext uri="{9D8B030D-6E8A-4147-A177-3AD203B41FA5}">
                      <a16:colId xmlns:a16="http://schemas.microsoft.com/office/drawing/2014/main" val="3025226309"/>
                    </a:ext>
                  </a:extLst>
                </a:gridCol>
              </a:tblGrid>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621353"/>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Năm chữ</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395095"/>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Một buổi sáng đầu thu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712023"/>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Người cha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611409"/>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Bỡ ngỡ</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792777"/>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Sương đọng trên cỏ, ánh nắng, lúa xanh mướt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501505"/>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So sánh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467450"/>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Sương trên cỏ bên đường</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536390"/>
                  </a:ext>
                </a:extLst>
              </a:tr>
              <a:tr h="215451">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Ca ngợi tình yêu quê hương, đất 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804686"/>
                  </a:ext>
                </a:extLst>
              </a:tr>
            </a:tbl>
          </a:graphicData>
        </a:graphic>
      </p:graphicFrame>
    </p:spTree>
    <p:extLst>
      <p:ext uri="{BB962C8B-B14F-4D97-AF65-F5344CB8AC3E}">
        <p14:creationId xmlns:p14="http://schemas.microsoft.com/office/powerpoint/2010/main" val="1689740171"/>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79704FC-BD9A-6214-D44E-B6840F523E23}"/>
              </a:ext>
            </a:extLst>
          </p:cNvPr>
          <p:cNvGraphicFramePr>
            <a:graphicFrameLocks noGrp="1"/>
          </p:cNvGraphicFramePr>
          <p:nvPr>
            <p:extLst>
              <p:ext uri="{D42A27DB-BD31-4B8C-83A1-F6EECF244321}">
                <p14:modId xmlns:p14="http://schemas.microsoft.com/office/powerpoint/2010/main" val="277373072"/>
              </p:ext>
            </p:extLst>
          </p:nvPr>
        </p:nvGraphicFramePr>
        <p:xfrm>
          <a:off x="660399" y="1305052"/>
          <a:ext cx="10858500" cy="4897120"/>
        </p:xfrm>
        <a:graphic>
          <a:graphicData uri="http://schemas.openxmlformats.org/drawingml/2006/table">
            <a:tbl>
              <a:tblPr firstRow="1" firstCol="1" bandRow="1"/>
              <a:tblGrid>
                <a:gridCol w="1052527">
                  <a:extLst>
                    <a:ext uri="{9D8B030D-6E8A-4147-A177-3AD203B41FA5}">
                      <a16:colId xmlns:a16="http://schemas.microsoft.com/office/drawing/2014/main" val="2405789961"/>
                    </a:ext>
                  </a:extLst>
                </a:gridCol>
                <a:gridCol w="9805973">
                  <a:extLst>
                    <a:ext uri="{9D8B030D-6E8A-4147-A177-3AD203B41FA5}">
                      <a16:colId xmlns:a16="http://schemas.microsoft.com/office/drawing/2014/main" val="1760781516"/>
                    </a:ext>
                  </a:extLst>
                </a:gridCol>
              </a:tblGrid>
              <a:tr h="157863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hai câu thơ cuối, ngày cha muốn nhắn nhủ con: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hãy dũng cảm bước về phía trước, sẽ có nhiều điểu tốt đpẹ đang đón chờ con khám phá.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Bước chân của con luôn có cha đồng hành, cha sẽ đi cùng con trên mọi chặng đường, đưa con đến những nơi tốt đẹp. Cha luôn yêu thương, tin tưởng và hi vọng ở con.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924223"/>
                  </a:ext>
                </a:extLst>
              </a:tr>
              <a:tr h="922876">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478644"/>
                  </a:ext>
                </a:extLst>
              </a:tr>
            </a:tbl>
          </a:graphicData>
        </a:graphic>
      </p:graphicFrame>
    </p:spTree>
    <p:extLst>
      <p:ext uri="{BB962C8B-B14F-4D97-AF65-F5344CB8AC3E}">
        <p14:creationId xmlns:p14="http://schemas.microsoft.com/office/powerpoint/2010/main" val="34637174"/>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BE6FEDC-AAA7-9C9F-FB43-DFAC018A6037}"/>
              </a:ext>
            </a:extLst>
          </p:cNvPr>
          <p:cNvSpPr txBox="1"/>
          <p:nvPr/>
        </p:nvSpPr>
        <p:spPr>
          <a:xfrm>
            <a:off x="657224" y="921096"/>
            <a:ext cx="10858500" cy="1267655"/>
          </a:xfrm>
          <a:prstGeom prst="rect">
            <a:avLst/>
          </a:prstGeom>
          <a:noFill/>
        </p:spPr>
        <p:txBody>
          <a:bodyPr wrap="square">
            <a:spAutoFit/>
          </a:bodyPr>
          <a:lstStyle/>
          <a:p>
            <a:pPr>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03</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xuân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28A4FBC0-145E-0B79-B929-8A0A41C5D00B}"/>
              </a:ext>
            </a:extLst>
          </p:cNvPr>
          <p:cNvGraphicFramePr>
            <a:graphicFrameLocks noGrp="1"/>
          </p:cNvGraphicFramePr>
          <p:nvPr>
            <p:extLst>
              <p:ext uri="{D42A27DB-BD31-4B8C-83A1-F6EECF244321}">
                <p14:modId xmlns:p14="http://schemas.microsoft.com/office/powerpoint/2010/main" val="1954579356"/>
              </p:ext>
            </p:extLst>
          </p:nvPr>
        </p:nvGraphicFramePr>
        <p:xfrm>
          <a:off x="657224" y="2265982"/>
          <a:ext cx="10858501" cy="3892487"/>
        </p:xfrm>
        <a:graphic>
          <a:graphicData uri="http://schemas.openxmlformats.org/drawingml/2006/table">
            <a:tbl>
              <a:tblPr firstRow="1" firstCol="1" bandRow="1"/>
              <a:tblGrid>
                <a:gridCol w="2959186">
                  <a:extLst>
                    <a:ext uri="{9D8B030D-6E8A-4147-A177-3AD203B41FA5}">
                      <a16:colId xmlns:a16="http://schemas.microsoft.com/office/drawing/2014/main" val="2424044388"/>
                    </a:ext>
                  </a:extLst>
                </a:gridCol>
                <a:gridCol w="2610978">
                  <a:extLst>
                    <a:ext uri="{9D8B030D-6E8A-4147-A177-3AD203B41FA5}">
                      <a16:colId xmlns:a16="http://schemas.microsoft.com/office/drawing/2014/main" val="4217283716"/>
                    </a:ext>
                  </a:extLst>
                </a:gridCol>
                <a:gridCol w="2677359">
                  <a:extLst>
                    <a:ext uri="{9D8B030D-6E8A-4147-A177-3AD203B41FA5}">
                      <a16:colId xmlns:a16="http://schemas.microsoft.com/office/drawing/2014/main" val="1973826809"/>
                    </a:ext>
                  </a:extLst>
                </a:gridCol>
                <a:gridCol w="2610978">
                  <a:extLst>
                    <a:ext uri="{9D8B030D-6E8A-4147-A177-3AD203B41FA5}">
                      <a16:colId xmlns:a16="http://schemas.microsoft.com/office/drawing/2014/main" val="3730748229"/>
                    </a:ext>
                  </a:extLst>
                </a:gridCol>
              </a:tblGrid>
              <a:tr h="2699128">
                <a:tc>
                  <a:txBody>
                    <a:bodyPr/>
                    <a:lstStyle/>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Có một người lính</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Đi vào núi xanh</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Những năm máu lửa.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Một ngày hoà bình</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Anh không về nữa.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Có một người lính</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Chưa một lần yêu</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Cà phê chưa uống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Còn mê thả diều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49" marR="63549" marT="0" marB="0">
                    <a:lnL>
                      <a:noFill/>
                    </a:lnL>
                    <a:lnR>
                      <a:noFill/>
                    </a:lnR>
                    <a:lnT>
                      <a:noFill/>
                    </a:lnT>
                    <a:lnB>
                      <a:noFill/>
                    </a:lnB>
                  </a:tcPr>
                </a:tc>
                <a:tc>
                  <a:txBody>
                    <a:bodyPr/>
                    <a:lstStyle/>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Một lần bom nổ</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Khói đen rừng chiều</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Anh thành ngọn lửa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Bạn bè mang theo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Mười, hai mươi năm</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Anh không về nữa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Anh vẫn một mình</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Trường Sơn núi cũ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3549" marR="63549" marT="0" marB="0">
                    <a:lnL>
                      <a:noFill/>
                    </a:lnL>
                    <a:lnR>
                      <a:noFill/>
                    </a:lnR>
                    <a:lnT>
                      <a:noFill/>
                    </a:lnT>
                    <a:lnB>
                      <a:noFill/>
                    </a:lnB>
                  </a:tcPr>
                </a:tc>
                <a:tc>
                  <a:txBody>
                    <a:bodyPr/>
                    <a:lstStyle/>
                    <a:p>
                      <a:pPr>
                        <a:lnSpc>
                          <a:spcPct val="130000"/>
                        </a:lnSpc>
                        <a:spcAft>
                          <a:spcPts val="8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Ba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lô</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cóc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rét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49" marR="63549" marT="0" marB="0">
                    <a:lnL>
                      <a:noFill/>
                    </a:lnL>
                    <a:lnR>
                      <a:noFill/>
                    </a:lnR>
                    <a:lnT>
                      <a:noFill/>
                    </a:lnT>
                    <a:lnB>
                      <a:noFill/>
                    </a:lnB>
                  </a:tcPr>
                </a:tc>
                <a:tc>
                  <a:txBody>
                    <a:bodyPr/>
                    <a:lstStyle/>
                    <a:p>
                      <a:pPr>
                        <a:lnSpc>
                          <a:spcPct val="130000"/>
                        </a:lnSpc>
                        <a:spcAft>
                          <a:spcPts val="8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Anh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non...</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49" marR="63549" marT="0" marB="0">
                    <a:lnL>
                      <a:noFill/>
                    </a:lnL>
                    <a:lnR>
                      <a:noFill/>
                    </a:lnR>
                    <a:lnT>
                      <a:noFill/>
                    </a:lnT>
                    <a:lnB>
                      <a:noFill/>
                    </a:lnB>
                  </a:tcPr>
                </a:tc>
                <a:extLst>
                  <a:ext uri="{0D108BD9-81ED-4DB2-BD59-A6C34878D82A}">
                    <a16:rowId xmlns:a16="http://schemas.microsoft.com/office/drawing/2014/main" val="2436930840"/>
                  </a:ext>
                </a:extLst>
              </a:tr>
            </a:tbl>
          </a:graphicData>
        </a:graphic>
      </p:graphicFrame>
      <p:sp>
        <p:nvSpPr>
          <p:cNvPr id="10" name="TextBox 9">
            <a:extLst>
              <a:ext uri="{FF2B5EF4-FFF2-40B4-BE49-F238E27FC236}">
                <a16:creationId xmlns:a16="http://schemas.microsoft.com/office/drawing/2014/main" id="{A4A3D069-4225-1CC0-EF29-F8F80F19EDF6}"/>
              </a:ext>
            </a:extLst>
          </p:cNvPr>
          <p:cNvSpPr txBox="1"/>
          <p:nvPr/>
        </p:nvSpPr>
        <p:spPr>
          <a:xfrm>
            <a:off x="3819196" y="5606621"/>
            <a:ext cx="7279728" cy="385234"/>
          </a:xfrm>
          <a:prstGeom prst="rect">
            <a:avLst/>
          </a:prstGeom>
          <a:noFill/>
        </p:spPr>
        <p:txBody>
          <a:bodyPr wrap="square">
            <a:spAutoFit/>
          </a:bodyPr>
          <a:lstStyle/>
          <a:p>
            <a:pPr>
              <a:lnSpc>
                <a:spcPct val="130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Điềm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chí</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120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Ất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Hợi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1995,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71)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086850"/>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7889FB5-968F-3597-741A-D3FA2B3045E3}"/>
              </a:ext>
            </a:extLst>
          </p:cNvPr>
          <p:cNvSpPr txBox="1"/>
          <p:nvPr/>
        </p:nvSpPr>
        <p:spPr>
          <a:xfrm>
            <a:off x="660400" y="1028700"/>
            <a:ext cx="10858500" cy="5119350"/>
          </a:xfrm>
          <a:prstGeom prst="rect">
            <a:avLst/>
          </a:prstGeom>
          <a:noFill/>
        </p:spPr>
        <p:txBody>
          <a:bodyPr wrap="square">
            <a:spAutoFit/>
          </a:bodyPr>
          <a:lstStyle/>
          <a:p>
            <a:pPr>
              <a:tabLst>
                <a:tab pos="400050" algn="l"/>
              </a:tabLst>
            </a:pPr>
            <a:r>
              <a:rPr lang="en-US" sz="2800" b="1" dirty="0" err="1">
                <a:solidFill>
                  <a:srgbClr val="000000"/>
                </a:solidFill>
                <a:effectLst/>
                <a:latin typeface="Times New Roman" panose="02020603050405020304" pitchFamily="18" charset="0"/>
                <a:ea typeface="Times New Roman" panose="02020603050405020304" pitchFamily="18" charset="0"/>
              </a:rPr>
              <a:t>Lựa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1 </a:t>
            </a:r>
            <a:r>
              <a:rPr lang="en-US" sz="2800" b="1" dirty="0" err="1">
                <a:effectLst/>
                <a:latin typeface="Times New Roman" panose="02020603050405020304" pitchFamily="18" charset="0"/>
                <a:ea typeface="Times New Roman" panose="02020603050405020304" pitchFamily="18" charset="0"/>
              </a:rPr>
              <a:t>đến</a:t>
            </a:r>
            <a:r>
              <a:rPr lang="en-US" sz="2800" b="1" dirty="0">
                <a:effectLst/>
                <a:latin typeface="Times New Roman" panose="02020603050405020304" pitchFamily="18" charset="0"/>
                <a:ea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endParaRPr>
          </a:p>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Tự do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Lục bát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Năm chữ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Bốn 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Ham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4737219"/>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26468ED-CE11-750E-7EF2-D92C68A309B8}"/>
              </a:ext>
            </a:extLst>
          </p:cNvPr>
          <p:cNvSpPr txBox="1"/>
          <p:nvPr/>
        </p:nvSpPr>
        <p:spPr>
          <a:xfrm>
            <a:off x="660400" y="1130300"/>
            <a:ext cx="10858500" cy="604909"/>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9232A151-076E-0395-F635-ED95C74A0EEE}"/>
              </a:ext>
            </a:extLst>
          </p:cNvPr>
          <p:cNvGraphicFramePr>
            <a:graphicFrameLocks noGrp="1"/>
          </p:cNvGraphicFramePr>
          <p:nvPr>
            <p:extLst>
              <p:ext uri="{D42A27DB-BD31-4B8C-83A1-F6EECF244321}">
                <p14:modId xmlns:p14="http://schemas.microsoft.com/office/powerpoint/2010/main" val="435621909"/>
              </p:ext>
            </p:extLst>
          </p:nvPr>
        </p:nvGraphicFramePr>
        <p:xfrm>
          <a:off x="660400" y="2039845"/>
          <a:ext cx="10858500" cy="1015238"/>
        </p:xfrm>
        <a:graphic>
          <a:graphicData uri="http://schemas.openxmlformats.org/drawingml/2006/table">
            <a:tbl>
              <a:tblPr firstRow="1" firstCol="1" bandRow="1"/>
              <a:tblGrid>
                <a:gridCol w="5429250">
                  <a:extLst>
                    <a:ext uri="{9D8B030D-6E8A-4147-A177-3AD203B41FA5}">
                      <a16:colId xmlns:a16="http://schemas.microsoft.com/office/drawing/2014/main" val="1749697017"/>
                    </a:ext>
                  </a:extLst>
                </a:gridCol>
                <a:gridCol w="5429250">
                  <a:extLst>
                    <a:ext uri="{9D8B030D-6E8A-4147-A177-3AD203B41FA5}">
                      <a16:colId xmlns:a16="http://schemas.microsoft.com/office/drawing/2014/main" val="4206842396"/>
                    </a:ext>
                  </a:extLst>
                </a:gridCol>
              </a:tblGrid>
              <a:tr h="212616">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Chiến trường ác liệt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Núi rừng Trường Sơn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307586698"/>
                  </a:ext>
                </a:extLst>
              </a:tr>
              <a:tr h="212616">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Gia đình đầm ấm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865060443"/>
                  </a:ext>
                </a:extLst>
              </a:tr>
            </a:tbl>
          </a:graphicData>
        </a:graphic>
      </p:graphicFrame>
      <p:sp>
        <p:nvSpPr>
          <p:cNvPr id="9" name="TextBox 8">
            <a:extLst>
              <a:ext uri="{FF2B5EF4-FFF2-40B4-BE49-F238E27FC236}">
                <a16:creationId xmlns:a16="http://schemas.microsoft.com/office/drawing/2014/main" id="{96093D0D-2DF6-92F7-1C98-7F83FB7AEEC2}"/>
              </a:ext>
            </a:extLst>
          </p:cNvPr>
          <p:cNvSpPr txBox="1"/>
          <p:nvPr/>
        </p:nvSpPr>
        <p:spPr>
          <a:xfrm>
            <a:off x="660400" y="3359719"/>
            <a:ext cx="10858500" cy="678199"/>
          </a:xfrm>
          <a:prstGeom prst="rect">
            <a:avLst/>
          </a:prstGeom>
          <a:noFill/>
        </p:spPr>
        <p:txBody>
          <a:bodyPr wrap="square">
            <a:spAutoFit/>
          </a:bodyPr>
          <a:lstStyle/>
          <a:p>
            <a:pPr algn="just">
              <a:lnSpc>
                <a:spcPct val="130000"/>
              </a:lnSpc>
              <a:spcAft>
                <a:spcPts val="80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CBED71FB-6429-D4B4-F9C4-DD41F78B85B9}"/>
              </a:ext>
            </a:extLst>
          </p:cNvPr>
          <p:cNvGraphicFramePr>
            <a:graphicFrameLocks noGrp="1"/>
          </p:cNvGraphicFramePr>
          <p:nvPr>
            <p:extLst>
              <p:ext uri="{D42A27DB-BD31-4B8C-83A1-F6EECF244321}">
                <p14:modId xmlns:p14="http://schemas.microsoft.com/office/powerpoint/2010/main" val="2223040785"/>
              </p:ext>
            </p:extLst>
          </p:nvPr>
        </p:nvGraphicFramePr>
        <p:xfrm>
          <a:off x="657225" y="4342555"/>
          <a:ext cx="10858500" cy="1160400"/>
        </p:xfrm>
        <a:graphic>
          <a:graphicData uri="http://schemas.openxmlformats.org/drawingml/2006/table">
            <a:tbl>
              <a:tblPr firstRow="1" firstCol="1" bandRow="1"/>
              <a:tblGrid>
                <a:gridCol w="5429250">
                  <a:extLst>
                    <a:ext uri="{9D8B030D-6E8A-4147-A177-3AD203B41FA5}">
                      <a16:colId xmlns:a16="http://schemas.microsoft.com/office/drawing/2014/main" val="1617175118"/>
                    </a:ext>
                  </a:extLst>
                </a:gridCol>
                <a:gridCol w="5429250">
                  <a:extLst>
                    <a:ext uri="{9D8B030D-6E8A-4147-A177-3AD203B41FA5}">
                      <a16:colId xmlns:a16="http://schemas.microsoft.com/office/drawing/2014/main" val="2844637003"/>
                    </a:ext>
                  </a:extLst>
                </a:gridCol>
              </a:tblGrid>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Núi non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Đại ngàn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2105179601"/>
                  </a:ext>
                </a:extLst>
              </a:tr>
              <a:tr h="212616">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Sốt rét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213905533"/>
                  </a:ext>
                </a:extLst>
              </a:tr>
            </a:tbl>
          </a:graphicData>
        </a:graphic>
      </p:graphicFrame>
    </p:spTree>
    <p:extLst>
      <p:ext uri="{BB962C8B-B14F-4D97-AF65-F5344CB8AC3E}">
        <p14:creationId xmlns:p14="http://schemas.microsoft.com/office/powerpoint/2010/main" val="4144120829"/>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AF549CE-F376-58F8-D0EE-F1E7516FA2E5}"/>
              </a:ext>
            </a:extLst>
          </p:cNvPr>
          <p:cNvSpPr txBox="1"/>
          <p:nvPr/>
        </p:nvSpPr>
        <p:spPr>
          <a:xfrm>
            <a:off x="660400" y="1130300"/>
            <a:ext cx="10858500" cy="4762779"/>
          </a:xfrm>
          <a:prstGeom prst="rect">
            <a:avLst/>
          </a:prstGeom>
          <a:noFill/>
        </p:spPr>
        <p:txBody>
          <a:bodyPr wrap="square">
            <a:spAutoFit/>
          </a:bodyPr>
          <a:lstStyle/>
          <a:p>
            <a:pPr algn="just">
              <a:lnSpc>
                <a:spcPct val="130000"/>
              </a:lnSpc>
              <a:spcAft>
                <a:spcPts val="800"/>
              </a:spcAft>
            </a:pP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sốt</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rét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yêu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535142"/>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BF15EBF-7AA6-E9CD-F555-0755C4465FB0}"/>
              </a:ext>
            </a:extLst>
          </p:cNvPr>
          <p:cNvSpPr txBox="1"/>
          <p:nvPr/>
        </p:nvSpPr>
        <p:spPr>
          <a:xfrm>
            <a:off x="660400" y="1226413"/>
            <a:ext cx="10858500" cy="4811574"/>
          </a:xfrm>
          <a:prstGeom prst="rect">
            <a:avLst/>
          </a:prstGeom>
          <a:noFill/>
        </p:spPr>
        <p:txBody>
          <a:bodyPr wrap="square">
            <a:spAutoFit/>
          </a:bodyPr>
          <a:lstStyle/>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lặp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4299"/>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08EB29-CFAD-7CA4-70C9-8D400E15C081}"/>
              </a:ext>
            </a:extLst>
          </p:cNvPr>
          <p:cNvSpPr txBox="1"/>
          <p:nvPr/>
        </p:nvSpPr>
        <p:spPr>
          <a:xfrm>
            <a:off x="660400" y="1487478"/>
            <a:ext cx="10858500" cy="4289444"/>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rực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3888099"/>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5EF8125-4017-A7BE-B52F-5DCEAFE4449C}"/>
              </a:ext>
            </a:extLst>
          </p:cNvPr>
          <p:cNvSpPr txBox="1"/>
          <p:nvPr/>
        </p:nvSpPr>
        <p:spPr>
          <a:xfrm>
            <a:off x="660400" y="1130300"/>
            <a:ext cx="10858500" cy="5038944"/>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Anh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suối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biếc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núi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10</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134850"/>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FD8CB8D-05AE-B15C-385D-93EC93666A5D}"/>
              </a:ext>
            </a:extLst>
          </p:cNvPr>
          <p:cNvGraphicFramePr>
            <a:graphicFrameLocks noGrp="1"/>
          </p:cNvGraphicFramePr>
          <p:nvPr>
            <p:extLst>
              <p:ext uri="{D42A27DB-BD31-4B8C-83A1-F6EECF244321}">
                <p14:modId xmlns:p14="http://schemas.microsoft.com/office/powerpoint/2010/main" val="885936730"/>
              </p:ext>
            </p:extLst>
          </p:nvPr>
        </p:nvGraphicFramePr>
        <p:xfrm>
          <a:off x="660400" y="1435363"/>
          <a:ext cx="10858500" cy="4389120"/>
        </p:xfrm>
        <a:graphic>
          <a:graphicData uri="http://schemas.openxmlformats.org/drawingml/2006/table">
            <a:tbl>
              <a:tblPr firstRow="1" firstCol="1" bandRow="1"/>
              <a:tblGrid>
                <a:gridCol w="1215693">
                  <a:extLst>
                    <a:ext uri="{9D8B030D-6E8A-4147-A177-3AD203B41FA5}">
                      <a16:colId xmlns:a16="http://schemas.microsoft.com/office/drawing/2014/main" val="706373690"/>
                    </a:ext>
                  </a:extLst>
                </a:gridCol>
                <a:gridCol w="9642807">
                  <a:extLst>
                    <a:ext uri="{9D8B030D-6E8A-4147-A177-3AD203B41FA5}">
                      <a16:colId xmlns:a16="http://schemas.microsoft.com/office/drawing/2014/main" val="2388903685"/>
                    </a:ext>
                  </a:extLst>
                </a:gridCol>
              </a:tblGrid>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421580"/>
                  </a:ext>
                </a:extLst>
              </a:tr>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Bốn chữ</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013054"/>
                  </a:ext>
                </a:extLst>
              </a:tr>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Trẻ tuổi, hồn nhiên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446444"/>
                  </a:ext>
                </a:extLst>
              </a:tr>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Núi rừng Trường Sơn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28267"/>
                  </a:ext>
                </a:extLst>
              </a:tr>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Rực rỡ</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790062"/>
                  </a:ext>
                </a:extLst>
              </a:tr>
              <a:tr h="215451">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Chưa một lần yêu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255231"/>
                  </a:ext>
                </a:extLst>
              </a:tr>
              <a:tr h="450930">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69827"/>
                  </a:ext>
                </a:extLst>
              </a:tr>
            </a:tbl>
          </a:graphicData>
        </a:graphic>
      </p:graphicFrame>
    </p:spTree>
    <p:extLst>
      <p:ext uri="{BB962C8B-B14F-4D97-AF65-F5344CB8AC3E}">
        <p14:creationId xmlns:p14="http://schemas.microsoft.com/office/powerpoint/2010/main" val="177308778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E0E2F11-2ED7-BDAC-6D2A-6940EB59CE36}"/>
              </a:ext>
            </a:extLst>
          </p:cNvPr>
          <p:cNvGraphicFramePr>
            <a:graphicFrameLocks noGrp="1"/>
          </p:cNvGraphicFramePr>
          <p:nvPr>
            <p:extLst>
              <p:ext uri="{D42A27DB-BD31-4B8C-83A1-F6EECF244321}">
                <p14:modId xmlns:p14="http://schemas.microsoft.com/office/powerpoint/2010/main" val="2365237267"/>
              </p:ext>
            </p:extLst>
          </p:nvPr>
        </p:nvGraphicFramePr>
        <p:xfrm>
          <a:off x="660400" y="1253476"/>
          <a:ext cx="10858500" cy="4593971"/>
        </p:xfrm>
        <a:graphic>
          <a:graphicData uri="http://schemas.openxmlformats.org/drawingml/2006/table">
            <a:tbl>
              <a:tblPr firstRow="1" firstCol="1" bandRow="1"/>
              <a:tblGrid>
                <a:gridCol w="1683279">
                  <a:extLst>
                    <a:ext uri="{9D8B030D-6E8A-4147-A177-3AD203B41FA5}">
                      <a16:colId xmlns:a16="http://schemas.microsoft.com/office/drawing/2014/main" val="3076790100"/>
                    </a:ext>
                  </a:extLst>
                </a:gridCol>
                <a:gridCol w="9175221">
                  <a:extLst>
                    <a:ext uri="{9D8B030D-6E8A-4147-A177-3AD203B41FA5}">
                      <a16:colId xmlns:a16="http://schemas.microsoft.com/office/drawing/2014/main" val="50151051"/>
                    </a:ext>
                  </a:extLst>
                </a:gridCol>
              </a:tblGrid>
              <a:tr h="1930109">
                <a:tc>
                  <a:txBody>
                    <a:bodyPr/>
                    <a:lstStyle/>
                    <a:p>
                      <a:pPr>
                        <a:lnSpc>
                          <a:spcPct val="130000"/>
                        </a:lnSpc>
                        <a:spcAft>
                          <a:spcPts val="800"/>
                        </a:spcAft>
                      </a:pPr>
                      <a:r>
                        <a:rPr lang="pt-BR"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 ngữ, hình ảnh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thứ</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chọn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lọc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trau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chuốt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thường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được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tạo</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thanh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láy</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(so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ẩn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nhân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dụ</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giúp</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miêu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sống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động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hoặc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truyền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tải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tưởng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mạnh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mẽ</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ảnh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mang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sức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gợi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khả</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năng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đựng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nhiều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tầng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760200"/>
                  </a:ext>
                </a:extLst>
              </a:tr>
            </a:tbl>
          </a:graphicData>
        </a:graphic>
      </p:graphicFrame>
    </p:spTree>
    <p:extLst>
      <p:ext uri="{BB962C8B-B14F-4D97-AF65-F5344CB8AC3E}">
        <p14:creationId xmlns:p14="http://schemas.microsoft.com/office/powerpoint/2010/main" val="2000276193"/>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AE7112B-3B13-A38B-1C27-9FF830C0217C}"/>
              </a:ext>
            </a:extLst>
          </p:cNvPr>
          <p:cNvGraphicFramePr>
            <a:graphicFrameLocks noGrp="1"/>
          </p:cNvGraphicFramePr>
          <p:nvPr>
            <p:extLst>
              <p:ext uri="{D42A27DB-BD31-4B8C-83A1-F6EECF244321}">
                <p14:modId xmlns:p14="http://schemas.microsoft.com/office/powerpoint/2010/main" val="1479116697"/>
              </p:ext>
            </p:extLst>
          </p:nvPr>
        </p:nvGraphicFramePr>
        <p:xfrm>
          <a:off x="660400" y="1276274"/>
          <a:ext cx="10858500" cy="4871594"/>
        </p:xfrm>
        <a:graphic>
          <a:graphicData uri="http://schemas.openxmlformats.org/drawingml/2006/table">
            <a:tbl>
              <a:tblPr firstRow="1" firstCol="1" bandRow="1"/>
              <a:tblGrid>
                <a:gridCol w="1215693">
                  <a:extLst>
                    <a:ext uri="{9D8B030D-6E8A-4147-A177-3AD203B41FA5}">
                      <a16:colId xmlns:a16="http://schemas.microsoft.com/office/drawing/2014/main" val="2046949653"/>
                    </a:ext>
                  </a:extLst>
                </a:gridCol>
                <a:gridCol w="9642807">
                  <a:extLst>
                    <a:ext uri="{9D8B030D-6E8A-4147-A177-3AD203B41FA5}">
                      <a16:colId xmlns:a16="http://schemas.microsoft.com/office/drawing/2014/main" val="3337590326"/>
                    </a:ext>
                  </a:extLst>
                </a:gridCol>
              </a:tblGrid>
              <a:tr h="450930">
                <a:tc>
                  <a:txBody>
                    <a:bodyPr/>
                    <a:lstStyle/>
                    <a:p>
                      <a:pPr algn="ctr">
                        <a:lnSpc>
                          <a:spcPct val="130000"/>
                        </a:lnSpc>
                        <a:spcAft>
                          <a:spcPts val="800"/>
                        </a:spcAft>
                      </a:pPr>
                      <a:r>
                        <a:rPr lang="en-US" sz="36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Người lính nằm lại nơi chiến tranh, hoá thân vào thiên nhiên, đem mùa xuân rực rỡ về cho quê hương.</a:t>
                      </a:r>
                      <a:r>
                        <a:rPr lang="vi-VN" sz="3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581372"/>
                  </a:ext>
                </a:extLst>
              </a:tr>
              <a:tr h="686410">
                <a:tc>
                  <a:txBody>
                    <a:bodyPr/>
                    <a:lstStyle/>
                    <a:p>
                      <a:pPr algn="ctr">
                        <a:lnSpc>
                          <a:spcPct val="130000"/>
                        </a:lnSpc>
                        <a:spcAft>
                          <a:spcPts val="800"/>
                        </a:spcAft>
                      </a:pPr>
                      <a:r>
                        <a:rPr lang="en-US" sz="36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lính tuy ngã xuống, hi sinh vì đ</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gướng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430197"/>
                  </a:ext>
                </a:extLst>
              </a:tr>
            </a:tbl>
          </a:graphicData>
        </a:graphic>
      </p:graphicFrame>
    </p:spTree>
    <p:extLst>
      <p:ext uri="{BB962C8B-B14F-4D97-AF65-F5344CB8AC3E}">
        <p14:creationId xmlns:p14="http://schemas.microsoft.com/office/powerpoint/2010/main" val="645227377"/>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D8302AC-5030-A2A5-A2FC-D0AC8CDBE7C0}"/>
              </a:ext>
            </a:extLst>
          </p:cNvPr>
          <p:cNvGraphicFramePr>
            <a:graphicFrameLocks noGrp="1"/>
          </p:cNvGraphicFramePr>
          <p:nvPr>
            <p:extLst>
              <p:ext uri="{D42A27DB-BD31-4B8C-83A1-F6EECF244321}">
                <p14:modId xmlns:p14="http://schemas.microsoft.com/office/powerpoint/2010/main" val="2879263605"/>
              </p:ext>
            </p:extLst>
          </p:nvPr>
        </p:nvGraphicFramePr>
        <p:xfrm>
          <a:off x="660400" y="1295400"/>
          <a:ext cx="10858500" cy="4673600"/>
        </p:xfrm>
        <a:graphic>
          <a:graphicData uri="http://schemas.openxmlformats.org/drawingml/2006/table">
            <a:tbl>
              <a:tblPr firstRow="1" firstCol="1" bandRow="1"/>
              <a:tblGrid>
                <a:gridCol w="1215693">
                  <a:extLst>
                    <a:ext uri="{9D8B030D-6E8A-4147-A177-3AD203B41FA5}">
                      <a16:colId xmlns:a16="http://schemas.microsoft.com/office/drawing/2014/main" val="2345372253"/>
                    </a:ext>
                  </a:extLst>
                </a:gridCol>
                <a:gridCol w="9642807">
                  <a:extLst>
                    <a:ext uri="{9D8B030D-6E8A-4147-A177-3AD203B41FA5}">
                      <a16:colId xmlns:a16="http://schemas.microsoft.com/office/drawing/2014/main" val="881838380"/>
                    </a:ext>
                  </a:extLst>
                </a:gridCol>
              </a:tblGrid>
              <a:tr h="2470854">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 song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350735"/>
                  </a:ext>
                </a:extLst>
              </a:tr>
            </a:tbl>
          </a:graphicData>
        </a:graphic>
      </p:graphicFrame>
    </p:spTree>
    <p:extLst>
      <p:ext uri="{BB962C8B-B14F-4D97-AF65-F5344CB8AC3E}">
        <p14:creationId xmlns:p14="http://schemas.microsoft.com/office/powerpoint/2010/main" val="1502659533"/>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1C7D771-DF85-DBB8-2755-3B5BF27001F9}"/>
              </a:ext>
            </a:extLst>
          </p:cNvPr>
          <p:cNvGraphicFramePr>
            <a:graphicFrameLocks noGrp="1"/>
          </p:cNvGraphicFramePr>
          <p:nvPr>
            <p:extLst>
              <p:ext uri="{D42A27DB-BD31-4B8C-83A1-F6EECF244321}">
                <p14:modId xmlns:p14="http://schemas.microsoft.com/office/powerpoint/2010/main" val="826440176"/>
              </p:ext>
            </p:extLst>
          </p:nvPr>
        </p:nvGraphicFramePr>
        <p:xfrm>
          <a:off x="657225" y="1498600"/>
          <a:ext cx="10858500" cy="4267200"/>
        </p:xfrm>
        <a:graphic>
          <a:graphicData uri="http://schemas.openxmlformats.org/drawingml/2006/table">
            <a:tbl>
              <a:tblPr firstRow="1" firstCol="1" bandRow="1"/>
              <a:tblGrid>
                <a:gridCol w="1215693">
                  <a:extLst>
                    <a:ext uri="{9D8B030D-6E8A-4147-A177-3AD203B41FA5}">
                      <a16:colId xmlns:a16="http://schemas.microsoft.com/office/drawing/2014/main" val="2445651303"/>
                    </a:ext>
                  </a:extLst>
                </a:gridCol>
                <a:gridCol w="9642807">
                  <a:extLst>
                    <a:ext uri="{9D8B030D-6E8A-4147-A177-3AD203B41FA5}">
                      <a16:colId xmlns:a16="http://schemas.microsoft.com/office/drawing/2014/main" val="155546214"/>
                    </a:ext>
                  </a:extLst>
                </a:gridCol>
              </a:tblGrid>
              <a:tr h="2100275">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280361"/>
                  </a:ext>
                </a:extLst>
              </a:tr>
            </a:tbl>
          </a:graphicData>
        </a:graphic>
      </p:graphicFrame>
    </p:spTree>
    <p:extLst>
      <p:ext uri="{BB962C8B-B14F-4D97-AF65-F5344CB8AC3E}">
        <p14:creationId xmlns:p14="http://schemas.microsoft.com/office/powerpoint/2010/main" val="3751149282"/>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58E8A23-948F-5A8F-8E29-DCF90415C0A2}"/>
              </a:ext>
            </a:extLst>
          </p:cNvPr>
          <p:cNvSpPr txBox="1"/>
          <p:nvPr/>
        </p:nvSpPr>
        <p:spPr>
          <a:xfrm>
            <a:off x="660400" y="1130300"/>
            <a:ext cx="10858500" cy="1056700"/>
          </a:xfrm>
          <a:prstGeom prst="rect">
            <a:avLst/>
          </a:prstGeom>
          <a:noFill/>
        </p:spPr>
        <p:txBody>
          <a:bodyPr wrap="square">
            <a:spAutoFit/>
          </a:bodyPr>
          <a:lstStyle/>
          <a:p>
            <a:pPr>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04: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THẢ DIỀU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B1981FE5-14CC-2946-8AFF-8AEAFD75D097}"/>
              </a:ext>
            </a:extLst>
          </p:cNvPr>
          <p:cNvGraphicFramePr>
            <a:graphicFrameLocks noGrp="1"/>
          </p:cNvGraphicFramePr>
          <p:nvPr>
            <p:extLst>
              <p:ext uri="{D42A27DB-BD31-4B8C-83A1-F6EECF244321}">
                <p14:modId xmlns:p14="http://schemas.microsoft.com/office/powerpoint/2010/main" val="3643298402"/>
              </p:ext>
            </p:extLst>
          </p:nvPr>
        </p:nvGraphicFramePr>
        <p:xfrm>
          <a:off x="660400" y="2293727"/>
          <a:ext cx="10858500" cy="3537331"/>
        </p:xfrm>
        <a:graphic>
          <a:graphicData uri="http://schemas.openxmlformats.org/drawingml/2006/table">
            <a:tbl>
              <a:tblPr firstRow="1" firstCol="1" bandRow="1"/>
              <a:tblGrid>
                <a:gridCol w="2820661">
                  <a:extLst>
                    <a:ext uri="{9D8B030D-6E8A-4147-A177-3AD203B41FA5}">
                      <a16:colId xmlns:a16="http://schemas.microsoft.com/office/drawing/2014/main" val="3243210599"/>
                    </a:ext>
                  </a:extLst>
                </a:gridCol>
                <a:gridCol w="2666826">
                  <a:extLst>
                    <a:ext uri="{9D8B030D-6E8A-4147-A177-3AD203B41FA5}">
                      <a16:colId xmlns:a16="http://schemas.microsoft.com/office/drawing/2014/main" val="4126846803"/>
                    </a:ext>
                  </a:extLst>
                </a:gridCol>
                <a:gridCol w="2704187">
                  <a:extLst>
                    <a:ext uri="{9D8B030D-6E8A-4147-A177-3AD203B41FA5}">
                      <a16:colId xmlns:a16="http://schemas.microsoft.com/office/drawing/2014/main" val="3682109367"/>
                    </a:ext>
                  </a:extLst>
                </a:gridCol>
                <a:gridCol w="2666826">
                  <a:extLst>
                    <a:ext uri="{9D8B030D-6E8A-4147-A177-3AD203B41FA5}">
                      <a16:colId xmlns:a16="http://schemas.microsoft.com/office/drawing/2014/main" val="2839973321"/>
                    </a:ext>
                  </a:extLst>
                </a:gridCol>
              </a:tblGrid>
              <a:tr h="2232702">
                <a:tc>
                  <a:txBody>
                    <a:bodyPr/>
                    <a:lstStyle/>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Cánh diều no gió</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Sáo nó thổi vang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Sao trời trôi qua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Diều thành trăng vàng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Cánh diều no gió</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Tiếng nó trong ngần</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Diều hay chiếc thuyền</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Trôi trên sông Ngân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a:noFill/>
                    </a:lnL>
                    <a:lnR>
                      <a:noFill/>
                    </a:lnR>
                    <a:lnT>
                      <a:noFill/>
                    </a:lnT>
                    <a:lnB>
                      <a:noFill/>
                    </a:lnB>
                  </a:tcPr>
                </a:tc>
                <a:tc>
                  <a:txBody>
                    <a:bodyPr/>
                    <a:lstStyle/>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Cánh diều no gió</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Tiếng nó chơi vơi</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Diều là hạt cau</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Phơi trên nong trời</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Trời như cánh đồng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Xong mùa gặt hái</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Diều em - lưỡi liềm</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Ai quên bỏ lại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a:noFill/>
                    </a:lnL>
                    <a:lnR>
                      <a:noFill/>
                    </a:lnR>
                    <a:lnT>
                      <a:noFill/>
                    </a:lnT>
                    <a:lnB>
                      <a:noFill/>
                    </a:lnB>
                  </a:tcPr>
                </a:tc>
                <a:tc>
                  <a:txBody>
                    <a:bodyPr/>
                    <a:lstStyle/>
                    <a:p>
                      <a:pPr>
                        <a:lnSpc>
                          <a:spcPct val="130000"/>
                        </a:lnSpc>
                        <a:spcAft>
                          <a:spcPts val="800"/>
                        </a:spcAft>
                      </a:pP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Cánh diều no gió</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Nhạc trời réo vang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Tiếng diều xanh lúa</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Uốn cong tre làng</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Ơi chú hành quân</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Cô lái máy cày</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Có nghe phơi phới</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t>Tiếng diều lượn bay?</a:t>
                      </a:r>
                      <a:br>
                        <a:rPr lang="en-US" sz="1800" i="1">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a:noFill/>
                    </a:lnL>
                    <a:lnR>
                      <a:noFill/>
                    </a:lnR>
                    <a:lnT>
                      <a:noFill/>
                    </a:lnT>
                    <a:lnB>
                      <a:noFill/>
                    </a:lnB>
                  </a:tcPr>
                </a:tc>
                <a:tc>
                  <a:txBody>
                    <a:bodyPr/>
                    <a:lstStyle/>
                    <a:p>
                      <a:pPr>
                        <a:lnSpc>
                          <a:spcPct val="130000"/>
                        </a:lnSpc>
                        <a:spcAft>
                          <a:spcPts val="8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hố</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a:noFill/>
                    </a:lnL>
                    <a:lnR>
                      <a:noFill/>
                    </a:lnR>
                    <a:lnT>
                      <a:noFill/>
                    </a:lnT>
                    <a:lnB>
                      <a:noFill/>
                    </a:lnB>
                  </a:tcPr>
                </a:tc>
                <a:extLst>
                  <a:ext uri="{0D108BD9-81ED-4DB2-BD59-A6C34878D82A}">
                    <a16:rowId xmlns:a16="http://schemas.microsoft.com/office/drawing/2014/main" val="4085923586"/>
                  </a:ext>
                </a:extLst>
              </a:tr>
            </a:tbl>
          </a:graphicData>
        </a:graphic>
      </p:graphicFrame>
      <p:sp>
        <p:nvSpPr>
          <p:cNvPr id="9" name="TextBox 8">
            <a:extLst>
              <a:ext uri="{FF2B5EF4-FFF2-40B4-BE49-F238E27FC236}">
                <a16:creationId xmlns:a16="http://schemas.microsoft.com/office/drawing/2014/main" id="{4DB92A3E-4394-51D7-8008-02CDF498A072}"/>
              </a:ext>
            </a:extLst>
          </p:cNvPr>
          <p:cNvSpPr txBox="1"/>
          <p:nvPr/>
        </p:nvSpPr>
        <p:spPr>
          <a:xfrm>
            <a:off x="660400" y="5594797"/>
            <a:ext cx="10858500" cy="400110"/>
          </a:xfrm>
          <a:prstGeom prst="rect">
            <a:avLst/>
          </a:prstGeom>
          <a:noFill/>
        </p:spPr>
        <p:txBody>
          <a:bodyPr wrap="square">
            <a:spAutoFit/>
          </a:bodyPr>
          <a:lstStyle/>
          <a:p>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sân</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0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NXB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1999)</a:t>
            </a:r>
            <a:endParaRPr lang="en-US" sz="2000" dirty="0"/>
          </a:p>
        </p:txBody>
      </p:sp>
    </p:spTree>
    <p:extLst>
      <p:ext uri="{BB962C8B-B14F-4D97-AF65-F5344CB8AC3E}">
        <p14:creationId xmlns:p14="http://schemas.microsoft.com/office/powerpoint/2010/main" val="283722602"/>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879E3DC-D40A-C871-3C27-254BAF03009A}"/>
              </a:ext>
            </a:extLst>
          </p:cNvPr>
          <p:cNvSpPr txBox="1"/>
          <p:nvPr/>
        </p:nvSpPr>
        <p:spPr>
          <a:xfrm>
            <a:off x="660400" y="1495397"/>
            <a:ext cx="10858500" cy="4273606"/>
          </a:xfrm>
          <a:prstGeom prst="rect">
            <a:avLst/>
          </a:prstGeom>
          <a:noFill/>
        </p:spPr>
        <p:txBody>
          <a:bodyPr wrap="square">
            <a:spAutoFit/>
          </a:bodyPr>
          <a:lstStyle/>
          <a:p>
            <a:pPr>
              <a:lnSpc>
                <a:spcPct val="130000"/>
              </a:lnSpc>
              <a:tabLst>
                <a:tab pos="400050" algn="l"/>
              </a:tabLst>
            </a:pPr>
            <a:r>
              <a:rPr lang="en-US" sz="2800" b="1" dirty="0" err="1">
                <a:solidFill>
                  <a:srgbClr val="000000"/>
                </a:solidFill>
                <a:effectLst/>
                <a:latin typeface="Times New Roman" panose="02020603050405020304" pitchFamily="18" charset="0"/>
                <a:ea typeface="Times New Roman" panose="02020603050405020304" pitchFamily="18" charset="0"/>
              </a:rPr>
              <a:t>Lựa</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đáp</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án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nhất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cho</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hỏi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1 </a:t>
            </a:r>
            <a:r>
              <a:rPr lang="en-US" sz="2800" b="1" dirty="0" err="1">
                <a:effectLst/>
                <a:latin typeface="Times New Roman" panose="02020603050405020304" pitchFamily="18" charset="0"/>
                <a:ea typeface="Times New Roman" panose="02020603050405020304" pitchFamily="18" charset="0"/>
              </a:rPr>
              <a:t>đến</a:t>
            </a:r>
            <a:r>
              <a:rPr lang="en-US" sz="2800" b="1" dirty="0">
                <a:effectLst/>
                <a:latin typeface="Times New Roman" panose="02020603050405020304" pitchFamily="18" charset="0"/>
                <a:ea typeface="Times New Roman" panose="02020603050405020304" pitchFamily="18" charset="0"/>
              </a:rPr>
              <a:t> 7:</a:t>
            </a:r>
            <a:endParaRPr lang="en-US" sz="2800" dirty="0">
              <a:effectLst/>
              <a:latin typeface="Times New Roman" panose="02020603050405020304" pitchFamily="18" charset="0"/>
              <a:ea typeface="Times New Roman" panose="02020603050405020304" pitchFamily="18" charset="0"/>
            </a:endParaRPr>
          </a:p>
          <a:p>
            <a:pPr algn="just">
              <a:lnSpc>
                <a:spcPct val="130000"/>
              </a:lnSpc>
              <a:spcAft>
                <a:spcPts val="800"/>
              </a:spcAft>
              <a:tabLst>
                <a:tab pos="400050" algn="l"/>
              </a:tabLs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30000"/>
              </a:lnSpc>
              <a:spcAft>
                <a:spcPts val="800"/>
              </a:spcAft>
              <a:buFont typeface="+mj-lt"/>
              <a:buAutoNum type="alphaUcPeriod"/>
              <a:tabLst>
                <a:tab pos="400050" algn="l"/>
              </a:tabLst>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800" dirty="0">
                <a:latin typeface="Calibri" panose="020F0502020204030204" pitchFamily="34" charset="0"/>
                <a:ea typeface="Calibri" panose="020F0502020204030204" pitchFamily="34" charset="0"/>
                <a:cs typeface="Times New Roman" panose="02020603050405020304" pitchFamily="18" charset="0"/>
              </a:rPr>
              <a:t>			B.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30000"/>
              </a:lnSpc>
              <a:spcAft>
                <a:spcPts val="800"/>
              </a:spcAft>
              <a:tabLst>
                <a:tab pos="400050" algn="l"/>
              </a:tabLst>
            </a:pP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latin typeface="Calibri" panose="020F0502020204030204" pitchFamily="34" charset="0"/>
                <a:ea typeface="Calibri" panose="020F0502020204030204" pitchFamily="34" charset="0"/>
                <a:cs typeface="Times New Roman" panose="02020603050405020304" pitchFamily="18" charset="0"/>
              </a:rPr>
              <a:t>			D.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800" dirty="0">
                <a:latin typeface="Calibri" panose="020F0502020204030204" pitchFamily="34" charset="0"/>
                <a:ea typeface="Times New Roman" panose="02020603050405020304" pitchFamily="18" charset="0"/>
                <a:cs typeface="Times New Roman" panose="02020603050405020304" pitchFamily="18" charset="0"/>
              </a:rPr>
              <a:t>				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chuyền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3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Calibri" panose="020F0502020204030204" pitchFamily="34" charset="0"/>
                <a:ea typeface="Times New Roman" panose="02020603050405020304" pitchFamily="18" charset="0"/>
                <a:cs typeface="Times New Roman" panose="02020603050405020304" pitchFamily="18" charset="0"/>
              </a:rPr>
              <a:t>			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661930"/>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08C1BD0-0086-EE16-84C2-19A9701FE17A}"/>
              </a:ext>
            </a:extLst>
          </p:cNvPr>
          <p:cNvSpPr txBox="1"/>
          <p:nvPr/>
        </p:nvSpPr>
        <p:spPr>
          <a:xfrm>
            <a:off x="660400" y="1130300"/>
            <a:ext cx="10858500" cy="3965829"/>
          </a:xfrm>
          <a:prstGeom prst="rect">
            <a:avLst/>
          </a:prstGeom>
          <a:noFill/>
        </p:spPr>
        <p:txBody>
          <a:bodyPr wrap="square">
            <a:spAutoFit/>
          </a:bodyPr>
          <a:lstStyle/>
          <a:p>
            <a:pPr marL="457200" algn="just">
              <a:lnSpc>
                <a:spcPct val="130000"/>
              </a:lnSpc>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30000"/>
              </a:lnSpc>
              <a:buClr>
                <a:srgbClr val="333333"/>
              </a:buClr>
              <a:buSzPts val="1350"/>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Clr>
                <a:srgbClr val="333333"/>
              </a:buClr>
              <a:buSzPts val="1350"/>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cau</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Clr>
                <a:srgbClr val="333333"/>
              </a:buClr>
              <a:buSzPts val="1350"/>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30000"/>
              </a:lnSpc>
              <a:buClr>
                <a:srgbClr val="333333"/>
              </a:buClr>
              <a:buSzPts val="1350"/>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liềm</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F85437BC-DA20-F45B-88EC-026A3AB869DC}"/>
              </a:ext>
            </a:extLst>
          </p:cNvPr>
          <p:cNvGraphicFramePr>
            <a:graphicFrameLocks noGrp="1"/>
          </p:cNvGraphicFramePr>
          <p:nvPr>
            <p:extLst>
              <p:ext uri="{D42A27DB-BD31-4B8C-83A1-F6EECF244321}">
                <p14:modId xmlns:p14="http://schemas.microsoft.com/office/powerpoint/2010/main" val="3578289951"/>
              </p:ext>
            </p:extLst>
          </p:nvPr>
        </p:nvGraphicFramePr>
        <p:xfrm>
          <a:off x="660400" y="5129775"/>
          <a:ext cx="10858500" cy="1062355"/>
        </p:xfrm>
        <a:graphic>
          <a:graphicData uri="http://schemas.openxmlformats.org/drawingml/2006/table">
            <a:tbl>
              <a:tblPr firstRow="1" firstCol="1" bandRow="1"/>
              <a:tblGrid>
                <a:gridCol w="5429250">
                  <a:extLst>
                    <a:ext uri="{9D8B030D-6E8A-4147-A177-3AD203B41FA5}">
                      <a16:colId xmlns:a16="http://schemas.microsoft.com/office/drawing/2014/main" val="4016782030"/>
                    </a:ext>
                  </a:extLst>
                </a:gridCol>
                <a:gridCol w="5429250">
                  <a:extLst>
                    <a:ext uri="{9D8B030D-6E8A-4147-A177-3AD203B41FA5}">
                      <a16:colId xmlns:a16="http://schemas.microsoft.com/office/drawing/2014/main" val="4141236133"/>
                    </a:ext>
                  </a:extLst>
                </a:gridCol>
              </a:tblGrid>
              <a:tr h="444997">
                <a:tc>
                  <a:txBody>
                    <a:bodyPr/>
                    <a:lstStyle/>
                    <a:p>
                      <a:pPr marL="0" lvl="0" indent="0">
                        <a:lnSpc>
                          <a:spcPct val="130000"/>
                        </a:lnSpc>
                        <a:buFont typeface="+mj-l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ngần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30000"/>
                        </a:lnSpc>
                        <a:buFont typeface="+mj-l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Réo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vang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7" marR="61877" marT="0" marB="0">
                    <a:lnL>
                      <a:noFill/>
                    </a:lnL>
                    <a:lnR>
                      <a:noFill/>
                    </a:lnR>
                    <a:lnT>
                      <a:noFill/>
                    </a:lnT>
                    <a:lnB>
                      <a:noFill/>
                    </a:lnB>
                  </a:tcPr>
                </a:tc>
                <a:tc>
                  <a:txBody>
                    <a:bodyPr/>
                    <a:lstStyle/>
                    <a:p>
                      <a:pPr marL="0" lvl="0" indent="0">
                        <a:lnSpc>
                          <a:spcPct val="130000"/>
                        </a:lnSpc>
                        <a:buFont typeface="+mj-l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30000"/>
                        </a:lnSpc>
                        <a:spcAft>
                          <a:spcPts val="1000"/>
                        </a:spcAft>
                        <a:buFont typeface="+mj-lt"/>
                        <a:buNone/>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917556116"/>
                  </a:ext>
                </a:extLst>
              </a:tr>
            </a:tbl>
          </a:graphicData>
        </a:graphic>
      </p:graphicFrame>
    </p:spTree>
    <p:extLst>
      <p:ext uri="{BB962C8B-B14F-4D97-AF65-F5344CB8AC3E}">
        <p14:creationId xmlns:p14="http://schemas.microsoft.com/office/powerpoint/2010/main" val="2700702196"/>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043E39A-3682-6C78-E8B3-61F2A759FAC9}"/>
              </a:ext>
            </a:extLst>
          </p:cNvPr>
          <p:cNvSpPr txBox="1"/>
          <p:nvPr/>
        </p:nvSpPr>
        <p:spPr>
          <a:xfrm>
            <a:off x="660400" y="1241961"/>
            <a:ext cx="10858500" cy="1165063"/>
          </a:xfrm>
          <a:prstGeom prst="rect">
            <a:avLst/>
          </a:prstGeom>
          <a:noFill/>
        </p:spPr>
        <p:txBody>
          <a:bodyPr wrap="square">
            <a:spAutoFit/>
          </a:bodyPr>
          <a:lstStyle/>
          <a:p>
            <a:pPr marL="457200">
              <a:lnSpc>
                <a:spcPct val="130000"/>
              </a:lnSpc>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4453E5C-DE9D-8C06-E0B8-9A36AB43A8D2}"/>
              </a:ext>
            </a:extLst>
          </p:cNvPr>
          <p:cNvGraphicFramePr>
            <a:graphicFrameLocks noGrp="1"/>
          </p:cNvGraphicFramePr>
          <p:nvPr>
            <p:extLst>
              <p:ext uri="{D42A27DB-BD31-4B8C-83A1-F6EECF244321}">
                <p14:modId xmlns:p14="http://schemas.microsoft.com/office/powerpoint/2010/main" val="3621699818"/>
              </p:ext>
            </p:extLst>
          </p:nvPr>
        </p:nvGraphicFramePr>
        <p:xfrm>
          <a:off x="660400" y="2523618"/>
          <a:ext cx="10858500" cy="1054100"/>
        </p:xfrm>
        <a:graphic>
          <a:graphicData uri="http://schemas.openxmlformats.org/drawingml/2006/table">
            <a:tbl>
              <a:tblPr firstRow="1" firstCol="1" bandRow="1"/>
              <a:tblGrid>
                <a:gridCol w="5428110">
                  <a:extLst>
                    <a:ext uri="{9D8B030D-6E8A-4147-A177-3AD203B41FA5}">
                      <a16:colId xmlns:a16="http://schemas.microsoft.com/office/drawing/2014/main" val="3741863908"/>
                    </a:ext>
                  </a:extLst>
                </a:gridCol>
                <a:gridCol w="5430390">
                  <a:extLst>
                    <a:ext uri="{9D8B030D-6E8A-4147-A177-3AD203B41FA5}">
                      <a16:colId xmlns:a16="http://schemas.microsoft.com/office/drawing/2014/main" val="3901360351"/>
                    </a:ext>
                  </a:extLst>
                </a:gridCol>
              </a:tblGrid>
              <a:tr h="448500">
                <a:tc>
                  <a:txBody>
                    <a:bodyPr/>
                    <a:lstStyle/>
                    <a:p>
                      <a:pPr marL="342900" lvl="0" indent="-342900">
                        <a:lnSpc>
                          <a:spcPct val="130000"/>
                        </a:lnSpc>
                        <a:buFont typeface="+mj-lt"/>
                        <a:buAutoNum type="alphaUcPeriod"/>
                      </a:pPr>
                      <a:r>
                        <a:rPr lang="en-US" sz="2800" b="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So sánh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buFont typeface="+mj-lt"/>
                        <a:buAutoNum type="alphaUcPeriod"/>
                      </a:pPr>
                      <a:r>
                        <a:rPr lang="en-US" sz="2800" b="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8" marR="62228" marT="0" marB="0">
                    <a:lnL>
                      <a:noFill/>
                    </a:lnL>
                    <a:lnR>
                      <a:noFill/>
                    </a:lnR>
                    <a:lnT>
                      <a:noFill/>
                    </a:lnT>
                    <a:lnB>
                      <a:noFill/>
                    </a:lnB>
                  </a:tcPr>
                </a:tc>
                <a:tc>
                  <a:txBody>
                    <a:bodyPr/>
                    <a:lstStyle/>
                    <a:p>
                      <a:pPr marL="342900" lvl="0" indent="-342900">
                        <a:lnSpc>
                          <a:spcPct val="130000"/>
                        </a:lnSpc>
                        <a:buFont typeface="+mj-lt"/>
                        <a:buAutoNum type="alphaUcPeriod"/>
                      </a:pP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30000"/>
                        </a:lnSpc>
                        <a:spcAft>
                          <a:spcPts val="1000"/>
                        </a:spcAft>
                        <a:buFont typeface="+mj-lt"/>
                        <a:buAutoNum type="alphaUcPeriod"/>
                      </a:pP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28" marR="62228" marT="0" marB="0">
                    <a:lnL>
                      <a:noFill/>
                    </a:lnL>
                    <a:lnR>
                      <a:noFill/>
                    </a:lnR>
                    <a:lnT>
                      <a:noFill/>
                    </a:lnT>
                    <a:lnB>
                      <a:noFill/>
                    </a:lnB>
                  </a:tcPr>
                </a:tc>
                <a:extLst>
                  <a:ext uri="{0D108BD9-81ED-4DB2-BD59-A6C34878D82A}">
                    <a16:rowId xmlns:a16="http://schemas.microsoft.com/office/drawing/2014/main" val="4046647419"/>
                  </a:ext>
                </a:extLst>
              </a:tr>
            </a:tbl>
          </a:graphicData>
        </a:graphic>
      </p:graphicFrame>
      <p:sp>
        <p:nvSpPr>
          <p:cNvPr id="10" name="TextBox 9">
            <a:extLst>
              <a:ext uri="{FF2B5EF4-FFF2-40B4-BE49-F238E27FC236}">
                <a16:creationId xmlns:a16="http://schemas.microsoft.com/office/drawing/2014/main" id="{361353A8-5EF1-6560-4761-C757E11CF669}"/>
              </a:ext>
            </a:extLst>
          </p:cNvPr>
          <p:cNvSpPr txBox="1"/>
          <p:nvPr/>
        </p:nvSpPr>
        <p:spPr>
          <a:xfrm>
            <a:off x="660400" y="3694312"/>
            <a:ext cx="10858500" cy="1167371"/>
          </a:xfrm>
          <a:prstGeom prst="rect">
            <a:avLst/>
          </a:prstGeom>
          <a:noFill/>
        </p:spPr>
        <p:txBody>
          <a:bodyPr wrap="square">
            <a:spAutoFit/>
          </a:bodyPr>
          <a:lstStyle/>
          <a:p>
            <a:pPr marL="457200">
              <a:lnSpc>
                <a:spcPct val="13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Hai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câu</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thơ</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Ngân</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tả</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cánh</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diều</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vào</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thời</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điểm</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nào</a:t>
            </a:r>
            <a:r>
              <a:rPr lang="en-US" sz="2800" b="0" dirty="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C40C88D4-76DD-25D6-7BD8-E8C2B16D633D}"/>
              </a:ext>
            </a:extLst>
          </p:cNvPr>
          <p:cNvGraphicFramePr>
            <a:graphicFrameLocks noGrp="1"/>
          </p:cNvGraphicFramePr>
          <p:nvPr>
            <p:extLst>
              <p:ext uri="{D42A27DB-BD31-4B8C-83A1-F6EECF244321}">
                <p14:modId xmlns:p14="http://schemas.microsoft.com/office/powerpoint/2010/main" val="3794880324"/>
              </p:ext>
            </p:extLst>
          </p:nvPr>
        </p:nvGraphicFramePr>
        <p:xfrm>
          <a:off x="657225" y="4978277"/>
          <a:ext cx="10858500" cy="1054100"/>
        </p:xfrm>
        <a:graphic>
          <a:graphicData uri="http://schemas.openxmlformats.org/drawingml/2006/table">
            <a:tbl>
              <a:tblPr firstRow="1" firstCol="1" bandRow="1"/>
              <a:tblGrid>
                <a:gridCol w="5429250">
                  <a:extLst>
                    <a:ext uri="{9D8B030D-6E8A-4147-A177-3AD203B41FA5}">
                      <a16:colId xmlns:a16="http://schemas.microsoft.com/office/drawing/2014/main" val="940474953"/>
                    </a:ext>
                  </a:extLst>
                </a:gridCol>
                <a:gridCol w="5429250">
                  <a:extLst>
                    <a:ext uri="{9D8B030D-6E8A-4147-A177-3AD203B41FA5}">
                      <a16:colId xmlns:a16="http://schemas.microsoft.com/office/drawing/2014/main" val="742583853"/>
                    </a:ext>
                  </a:extLst>
                </a:gridCol>
              </a:tblGrid>
              <a:tr h="445971">
                <a:tc>
                  <a:txBody>
                    <a:bodyPr/>
                    <a:lstStyle/>
                    <a:p>
                      <a:pPr marL="0" lvl="0" indent="0">
                        <a:lnSpc>
                          <a:spcPct val="130000"/>
                        </a:lnSpc>
                        <a:buClr>
                          <a:srgbClr val="333333"/>
                        </a:buClr>
                        <a:buSzPts val="1050"/>
                        <a:buFont typeface="OpenSansBold"/>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30000"/>
                        </a:lnSpc>
                        <a:buClr>
                          <a:srgbClr val="333333"/>
                        </a:buClr>
                        <a:buSzPts val="1050"/>
                        <a:buFont typeface="OpenSansBold"/>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77" marR="61877" marT="0" marB="0">
                    <a:lnL>
                      <a:noFill/>
                    </a:lnL>
                    <a:lnR>
                      <a:noFill/>
                    </a:lnR>
                    <a:lnT>
                      <a:noFill/>
                    </a:lnT>
                    <a:lnB>
                      <a:noFill/>
                    </a:lnB>
                  </a:tcPr>
                </a:tc>
                <a:tc>
                  <a:txBody>
                    <a:bodyPr/>
                    <a:lstStyle/>
                    <a:p>
                      <a:pPr marL="0" lvl="0" indent="0">
                        <a:lnSpc>
                          <a:spcPct val="130000"/>
                        </a:lnSpc>
                        <a:buClr>
                          <a:srgbClr val="333333"/>
                        </a:buClr>
                        <a:buSzPts val="1050"/>
                        <a:buFont typeface="OpenSansBold"/>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30000"/>
                        </a:lnSpc>
                        <a:spcAft>
                          <a:spcPts val="1000"/>
                        </a:spcAft>
                        <a:buClr>
                          <a:srgbClr val="333333"/>
                        </a:buClr>
                        <a:buSzPts val="1050"/>
                        <a:buFont typeface="OpenSansBold"/>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đêm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3226226062"/>
                  </a:ext>
                </a:extLst>
              </a:tr>
            </a:tbl>
          </a:graphicData>
        </a:graphic>
      </p:graphicFrame>
    </p:spTree>
    <p:extLst>
      <p:ext uri="{BB962C8B-B14F-4D97-AF65-F5344CB8AC3E}">
        <p14:creationId xmlns:p14="http://schemas.microsoft.com/office/powerpoint/2010/main" val="2683891086"/>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C1A31C-0FEF-1C39-9673-639364A51B3A}"/>
              </a:ext>
            </a:extLst>
          </p:cNvPr>
          <p:cNvSpPr txBox="1"/>
          <p:nvPr/>
        </p:nvSpPr>
        <p:spPr>
          <a:xfrm>
            <a:off x="660400" y="1213589"/>
            <a:ext cx="10858500" cy="4837222"/>
          </a:xfrm>
          <a:prstGeom prst="rect">
            <a:avLst/>
          </a:prstGeom>
          <a:noFill/>
        </p:spPr>
        <p:txBody>
          <a:bodyPr wrap="square">
            <a:spAutoFit/>
          </a:bodyPr>
          <a:lstStyle/>
          <a:p>
            <a:pPr marL="457200">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800"/>
              </a:spcAft>
              <a:buFont typeface="+mj-lt"/>
              <a:buAutoNum type="alphaUcPeriod"/>
            </a:pP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lphaUcPeriod"/>
            </a:pP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 </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10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352958"/>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AA44511-A500-DBC0-0FD1-6E9D9E9D2736}"/>
              </a:ext>
            </a:extLst>
          </p:cNvPr>
          <p:cNvGraphicFramePr>
            <a:graphicFrameLocks noGrp="1"/>
          </p:cNvGraphicFramePr>
          <p:nvPr>
            <p:extLst>
              <p:ext uri="{D42A27DB-BD31-4B8C-83A1-F6EECF244321}">
                <p14:modId xmlns:p14="http://schemas.microsoft.com/office/powerpoint/2010/main" val="1235032584"/>
              </p:ext>
            </p:extLst>
          </p:nvPr>
        </p:nvGraphicFramePr>
        <p:xfrm>
          <a:off x="660400" y="1437640"/>
          <a:ext cx="10858500" cy="4389120"/>
        </p:xfrm>
        <a:graphic>
          <a:graphicData uri="http://schemas.openxmlformats.org/drawingml/2006/table">
            <a:tbl>
              <a:tblPr firstRow="1" firstCol="1" bandRow="1"/>
              <a:tblGrid>
                <a:gridCol w="1261074">
                  <a:extLst>
                    <a:ext uri="{9D8B030D-6E8A-4147-A177-3AD203B41FA5}">
                      <a16:colId xmlns:a16="http://schemas.microsoft.com/office/drawing/2014/main" val="2150621576"/>
                    </a:ext>
                  </a:extLst>
                </a:gridCol>
                <a:gridCol w="9597426">
                  <a:extLst>
                    <a:ext uri="{9D8B030D-6E8A-4147-A177-3AD203B41FA5}">
                      <a16:colId xmlns:a16="http://schemas.microsoft.com/office/drawing/2014/main" val="50602763"/>
                    </a:ext>
                  </a:extLst>
                </a:gridCol>
              </a:tblGrid>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419858"/>
                  </a:ext>
                </a:extLst>
              </a:tr>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Bốn chữ</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064805"/>
                  </a:ext>
                </a:extLst>
              </a:tr>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Thả diều</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295187"/>
                  </a:ext>
                </a:extLst>
              </a:tr>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Trăng vàng, chiếc thuyền, hạt cau, lưỡi liềm</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385561"/>
                  </a:ext>
                </a:extLst>
              </a:tr>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 Trong ngần (tính từ; các từ còn lại là động từ)</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1474018"/>
                  </a:ext>
                </a:extLst>
              </a:tr>
              <a:tr h="20849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b="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A. So sánh</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332663"/>
                  </a:ext>
                </a:extLst>
              </a:tr>
              <a:tr h="20849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b="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D. Buổi đêm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948438"/>
                  </a:ext>
                </a:extLst>
              </a:tr>
              <a:tr h="207544">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lượn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697754"/>
                  </a:ext>
                </a:extLst>
              </a:tr>
            </a:tbl>
          </a:graphicData>
        </a:graphic>
      </p:graphicFrame>
    </p:spTree>
    <p:extLst>
      <p:ext uri="{BB962C8B-B14F-4D97-AF65-F5344CB8AC3E}">
        <p14:creationId xmlns:p14="http://schemas.microsoft.com/office/powerpoint/2010/main" val="555653195"/>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329669B-ED18-C27C-7012-1A533FF3B0E0}"/>
              </a:ext>
            </a:extLst>
          </p:cNvPr>
          <p:cNvGraphicFramePr>
            <a:graphicFrameLocks noGrp="1"/>
          </p:cNvGraphicFramePr>
          <p:nvPr>
            <p:extLst>
              <p:ext uri="{D42A27DB-BD31-4B8C-83A1-F6EECF244321}">
                <p14:modId xmlns:p14="http://schemas.microsoft.com/office/powerpoint/2010/main" val="904267542"/>
              </p:ext>
            </p:extLst>
          </p:nvPr>
        </p:nvGraphicFramePr>
        <p:xfrm>
          <a:off x="660400" y="1261991"/>
          <a:ext cx="10858500" cy="4898390"/>
        </p:xfrm>
        <a:graphic>
          <a:graphicData uri="http://schemas.openxmlformats.org/drawingml/2006/table">
            <a:tbl>
              <a:tblPr firstRow="1" firstCol="1" bandRow="1"/>
              <a:tblGrid>
                <a:gridCol w="1261074">
                  <a:extLst>
                    <a:ext uri="{9D8B030D-6E8A-4147-A177-3AD203B41FA5}">
                      <a16:colId xmlns:a16="http://schemas.microsoft.com/office/drawing/2014/main" val="2427538828"/>
                    </a:ext>
                  </a:extLst>
                </a:gridCol>
                <a:gridCol w="9597426">
                  <a:extLst>
                    <a:ext uri="{9D8B030D-6E8A-4147-A177-3AD203B41FA5}">
                      <a16:colId xmlns:a16="http://schemas.microsoft.com/office/drawing/2014/main" val="2213190782"/>
                    </a:ext>
                  </a:extLst>
                </a:gridCol>
              </a:tblGrid>
              <a:tr h="888059">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văn bản, tiếng diều có những ý nghĩa là: giúp </a:t>
                      </a:r>
                      <a:r>
                        <a:rPr lang="en-US" sz="2800" i="1">
                          <a:effectLst/>
                          <a:latin typeface="Times New Roman" panose="02020603050405020304" pitchFamily="18" charset="0"/>
                          <a:ea typeface="Calibri" panose="020F0502020204030204" pitchFamily="34" charset="0"/>
                          <a:cs typeface="Times New Roman" panose="02020603050405020304" pitchFamily="18" charset="0"/>
                        </a:rPr>
                        <a:t>xanh lúa, uốn cong tre làng, vàng nắng, trời xanh cao hơn; giúp chú bộ đội hành quân, cô lái máy cày thêm phơi phới trong lòng =&gt; </a:t>
                      </a:r>
                      <a:r>
                        <a:rPr lang="en-US" sz="2800">
                          <a:effectLst/>
                          <a:latin typeface="Times New Roman" panose="02020603050405020304" pitchFamily="18" charset="0"/>
                          <a:ea typeface="Calibri" panose="020F0502020204030204" pitchFamily="34" charset="0"/>
                          <a:cs typeface="Times New Roman" panose="02020603050405020304" pitchFamily="18" charset="0"/>
                        </a:rPr>
                        <a:t>Tiếng diều giúp cho khung cảnh làng quê thêm đẹp đẽ hơn, lòng người thêm yêu đời hơn.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153009"/>
                  </a:ext>
                </a:extLst>
              </a:tr>
              <a:tr h="888059">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66349"/>
                  </a:ext>
                </a:extLst>
              </a:tr>
            </a:tbl>
          </a:graphicData>
        </a:graphic>
      </p:graphicFrame>
    </p:spTree>
    <p:extLst>
      <p:ext uri="{BB962C8B-B14F-4D97-AF65-F5344CB8AC3E}">
        <p14:creationId xmlns:p14="http://schemas.microsoft.com/office/powerpoint/2010/main" val="159570969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F138089-898A-711E-7016-3103C91738F5}"/>
              </a:ext>
            </a:extLst>
          </p:cNvPr>
          <p:cNvGraphicFramePr>
            <a:graphicFrameLocks noGrp="1"/>
          </p:cNvGraphicFramePr>
          <p:nvPr>
            <p:extLst>
              <p:ext uri="{D42A27DB-BD31-4B8C-83A1-F6EECF244321}">
                <p14:modId xmlns:p14="http://schemas.microsoft.com/office/powerpoint/2010/main" val="1175131453"/>
              </p:ext>
            </p:extLst>
          </p:nvPr>
        </p:nvGraphicFramePr>
        <p:xfrm>
          <a:off x="660400" y="1130300"/>
          <a:ext cx="10858500" cy="4926712"/>
        </p:xfrm>
        <a:graphic>
          <a:graphicData uri="http://schemas.openxmlformats.org/drawingml/2006/table">
            <a:tbl>
              <a:tblPr firstRow="1" firstCol="1" bandRow="1"/>
              <a:tblGrid>
                <a:gridCol w="1683279">
                  <a:extLst>
                    <a:ext uri="{9D8B030D-6E8A-4147-A177-3AD203B41FA5}">
                      <a16:colId xmlns:a16="http://schemas.microsoft.com/office/drawing/2014/main" val="4066642307"/>
                    </a:ext>
                  </a:extLst>
                </a:gridCol>
                <a:gridCol w="9175221">
                  <a:extLst>
                    <a:ext uri="{9D8B030D-6E8A-4147-A177-3AD203B41FA5}">
                      <a16:colId xmlns:a16="http://schemas.microsoft.com/office/drawing/2014/main" val="409604831"/>
                    </a:ext>
                  </a:extLst>
                </a:gridCol>
              </a:tblGrid>
              <a:tr h="1486604">
                <a:tc>
                  <a:txBody>
                    <a:bodyPr/>
                    <a:lstStyle/>
                    <a:p>
                      <a:pPr>
                        <a:lnSpc>
                          <a:spcPct val="130000"/>
                        </a:lnSpc>
                        <a:spcAft>
                          <a:spcPts val="800"/>
                        </a:spcAft>
                      </a:pPr>
                      <a:r>
                        <a:rPr lang="pt-BR" sz="27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 hứng chủ đạo trong thơ</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tabLst>
                          <a:tab pos="1386840" algn="l"/>
                        </a:tabLst>
                      </a:pPr>
                      <a:r>
                        <a:rPr lang="en-US" sz="27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Là trạng thái cảm xúc, tình cảm mãnh liệt, tràn đầy, bao trùm xuyên suốt toàn bài thơ, gắn với một tư tưởng, một cách đánh giá của tác giả. </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en-US" sz="27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Mỗi tác phẩm có thể có nhiều cảm hứng nhưng chỉ có một cảm hứng chủ đạo vì đó là cảm hứng chính, bao trùm tác phẩm.</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tabLst>
                          <a:tab pos="1386840" algn="l"/>
                        </a:tabLst>
                      </a:pPr>
                      <a:r>
                        <a:rPr lang="en-US" sz="27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Thường có những dạng cảm hứng chủ đạo như: cảm hứng anh hùng, tự hào, bi thương, trào lộng,…</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73069"/>
                  </a:ext>
                </a:extLst>
              </a:tr>
              <a:tr h="424643">
                <a:tc>
                  <a:txBody>
                    <a:bodyPr/>
                    <a:lstStyle/>
                    <a:p>
                      <a:pPr algn="just">
                        <a:lnSpc>
                          <a:spcPct val="130000"/>
                        </a:lnSpc>
                        <a:spcAft>
                          <a:spcPts val="800"/>
                        </a:spcAft>
                      </a:pPr>
                      <a:r>
                        <a:rPr lang="en-US" sz="27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Thông điệp</a:t>
                      </a:r>
                      <a:endParaRPr lang="en-US" sz="2700">
                        <a:effectLst/>
                        <a:latin typeface="Calibri" panose="020F0502020204030204" pitchFamily="34" charset="0"/>
                        <a:ea typeface="Calibri" panose="020F0502020204030204" pitchFamily="34"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spcAft>
                          <a:spcPts val="1000"/>
                        </a:spcAft>
                        <a:buFont typeface="Times New Roman" panose="02020603050405020304" pitchFamily="18" charset="0"/>
                        <a:buChar char="-"/>
                      </a:pPr>
                      <a:r>
                        <a:rPr lang="vi-VN" sz="2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ý tưởng quan trọng nhất, là bài học, là cách ứng xử mà tác giả muốn gửi đến người đọc.</a:t>
                      </a:r>
                      <a:endParaRPr lang="en-US" sz="2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9046" marR="590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494918"/>
                  </a:ext>
                </a:extLst>
              </a:tr>
            </a:tbl>
          </a:graphicData>
        </a:graphic>
      </p:graphicFrame>
    </p:spTree>
    <p:extLst>
      <p:ext uri="{BB962C8B-B14F-4D97-AF65-F5344CB8AC3E}">
        <p14:creationId xmlns:p14="http://schemas.microsoft.com/office/powerpoint/2010/main" val="2270482781"/>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E9A31D7-8689-103D-F092-950B741C42F8}"/>
              </a:ext>
            </a:extLst>
          </p:cNvPr>
          <p:cNvGraphicFramePr>
            <a:graphicFrameLocks noGrp="1"/>
          </p:cNvGraphicFramePr>
          <p:nvPr>
            <p:extLst>
              <p:ext uri="{D42A27DB-BD31-4B8C-83A1-F6EECF244321}">
                <p14:modId xmlns:p14="http://schemas.microsoft.com/office/powerpoint/2010/main" val="1284364075"/>
              </p:ext>
            </p:extLst>
          </p:nvPr>
        </p:nvGraphicFramePr>
        <p:xfrm>
          <a:off x="660400" y="1544830"/>
          <a:ext cx="10858500" cy="4374642"/>
        </p:xfrm>
        <a:graphic>
          <a:graphicData uri="http://schemas.openxmlformats.org/drawingml/2006/table">
            <a:tbl>
              <a:tblPr firstRow="1" firstCol="1" bandRow="1"/>
              <a:tblGrid>
                <a:gridCol w="1261074">
                  <a:extLst>
                    <a:ext uri="{9D8B030D-6E8A-4147-A177-3AD203B41FA5}">
                      <a16:colId xmlns:a16="http://schemas.microsoft.com/office/drawing/2014/main" val="2093527506"/>
                    </a:ext>
                  </a:extLst>
                </a:gridCol>
                <a:gridCol w="9597426">
                  <a:extLst>
                    <a:ext uri="{9D8B030D-6E8A-4147-A177-3AD203B41FA5}">
                      <a16:colId xmlns:a16="http://schemas.microsoft.com/office/drawing/2014/main" val="1492658835"/>
                    </a:ext>
                  </a:extLst>
                </a:gridCol>
              </a:tblGrid>
              <a:tr h="1115848">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401" marR="60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466209"/>
                  </a:ext>
                </a:extLst>
              </a:tr>
            </a:tbl>
          </a:graphicData>
        </a:graphic>
      </p:graphicFrame>
    </p:spTree>
    <p:extLst>
      <p:ext uri="{BB962C8B-B14F-4D97-AF65-F5344CB8AC3E}">
        <p14:creationId xmlns:p14="http://schemas.microsoft.com/office/powerpoint/2010/main" val="80287210"/>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AAE42EB-4F66-D2A0-6A00-CB280AA2CA9D}"/>
              </a:ext>
            </a:extLst>
          </p:cNvPr>
          <p:cNvSpPr txBox="1"/>
          <p:nvPr/>
        </p:nvSpPr>
        <p:spPr>
          <a:xfrm>
            <a:off x="657225" y="1087216"/>
            <a:ext cx="10858500" cy="1130053"/>
          </a:xfrm>
          <a:prstGeom prst="rect">
            <a:avLst/>
          </a:prstGeom>
          <a:noFill/>
        </p:spPr>
        <p:txBody>
          <a:bodyPr wrap="square">
            <a:spAutoFit/>
          </a:bodyPr>
          <a:lstStyle/>
          <a:p>
            <a:pPr>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05: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LỜI RU CỦA MẸ</a:t>
            </a:r>
            <a:endParaRPr lang="en-US" sz="2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B58A191-2F9B-B628-CD03-DD046F27C239}"/>
              </a:ext>
            </a:extLst>
          </p:cNvPr>
          <p:cNvGraphicFramePr>
            <a:graphicFrameLocks noGrp="1"/>
          </p:cNvGraphicFramePr>
          <p:nvPr>
            <p:extLst>
              <p:ext uri="{D42A27DB-BD31-4B8C-83A1-F6EECF244321}">
                <p14:modId xmlns:p14="http://schemas.microsoft.com/office/powerpoint/2010/main" val="1548312585"/>
              </p:ext>
            </p:extLst>
          </p:nvPr>
        </p:nvGraphicFramePr>
        <p:xfrm>
          <a:off x="660400" y="2268581"/>
          <a:ext cx="10858500" cy="3179255"/>
        </p:xfrm>
        <a:graphic>
          <a:graphicData uri="http://schemas.openxmlformats.org/drawingml/2006/table">
            <a:tbl>
              <a:tblPr firstRow="1" firstCol="1" bandRow="1"/>
              <a:tblGrid>
                <a:gridCol w="2853625">
                  <a:extLst>
                    <a:ext uri="{9D8B030D-6E8A-4147-A177-3AD203B41FA5}">
                      <a16:colId xmlns:a16="http://schemas.microsoft.com/office/drawing/2014/main" val="2134934450"/>
                    </a:ext>
                  </a:extLst>
                </a:gridCol>
                <a:gridCol w="2623973">
                  <a:extLst>
                    <a:ext uri="{9D8B030D-6E8A-4147-A177-3AD203B41FA5}">
                      <a16:colId xmlns:a16="http://schemas.microsoft.com/office/drawing/2014/main" val="2591789134"/>
                    </a:ext>
                  </a:extLst>
                </a:gridCol>
                <a:gridCol w="2756929">
                  <a:extLst>
                    <a:ext uri="{9D8B030D-6E8A-4147-A177-3AD203B41FA5}">
                      <a16:colId xmlns:a16="http://schemas.microsoft.com/office/drawing/2014/main" val="1794049778"/>
                    </a:ext>
                  </a:extLst>
                </a:gridCol>
                <a:gridCol w="2623973">
                  <a:extLst>
                    <a:ext uri="{9D8B030D-6E8A-4147-A177-3AD203B41FA5}">
                      <a16:colId xmlns:a16="http://schemas.microsoft.com/office/drawing/2014/main" val="504496727"/>
                    </a:ext>
                  </a:extLst>
                </a:gridCol>
              </a:tblGrid>
              <a:tr h="2741035">
                <a:tc>
                  <a:txBody>
                    <a:bodyPr/>
                    <a:lstStyle/>
                    <a:p>
                      <a:pPr>
                        <a:lnSpc>
                          <a:spcPct val="130000"/>
                        </a:lnSpc>
                        <a:spcAft>
                          <a:spcPts val="8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Khi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ấm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ngủ</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êm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đềm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mộng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Khi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khoai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Ra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ao</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muống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Đón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Mai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gắt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thẳm</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gập</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ghềnh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Khi con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mênh</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mông</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319021"/>
                  </a:ext>
                </a:extLst>
              </a:tr>
            </a:tbl>
          </a:graphicData>
        </a:graphic>
      </p:graphicFrame>
      <p:sp>
        <p:nvSpPr>
          <p:cNvPr id="9" name="TextBox 8">
            <a:extLst>
              <a:ext uri="{FF2B5EF4-FFF2-40B4-BE49-F238E27FC236}">
                <a16:creationId xmlns:a16="http://schemas.microsoft.com/office/drawing/2014/main" id="{8196F3B4-D93B-8CD7-4638-5580AD045998}"/>
              </a:ext>
            </a:extLst>
          </p:cNvPr>
          <p:cNvSpPr txBox="1"/>
          <p:nvPr/>
        </p:nvSpPr>
        <p:spPr>
          <a:xfrm>
            <a:off x="660400" y="5474398"/>
            <a:ext cx="10858500" cy="531749"/>
          </a:xfrm>
          <a:prstGeom prst="rect">
            <a:avLst/>
          </a:prstGeom>
          <a:noFill/>
        </p:spPr>
        <p:txBody>
          <a:bodyPr wrap="square">
            <a:spAutoFit/>
          </a:bodyPr>
          <a:lstStyle/>
          <a:p>
            <a:pPr algn="ctr">
              <a:lnSpc>
                <a:spcPct val="130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Quỳnh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NXB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1997)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201778"/>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8E619B2-1131-9E9C-417A-4B2A7B9CD89A}"/>
              </a:ext>
            </a:extLst>
          </p:cNvPr>
          <p:cNvSpPr txBox="1"/>
          <p:nvPr/>
        </p:nvSpPr>
        <p:spPr>
          <a:xfrm>
            <a:off x="660400" y="1130300"/>
            <a:ext cx="10858500" cy="5090945"/>
          </a:xfrm>
          <a:prstGeom prst="rect">
            <a:avLst/>
          </a:prstGeom>
          <a:noFill/>
        </p:spPr>
        <p:txBody>
          <a:bodyPr wrap="square">
            <a:spAutoFit/>
          </a:bodyPr>
          <a:lstStyle/>
          <a:p>
            <a:pPr>
              <a:lnSpc>
                <a:spcPct val="13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rPr>
              <a:t>Lựa</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chọn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đáp</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án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đúng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nhất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cho</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từ</a:t>
            </a:r>
            <a:r>
              <a:rPr lang="en-US" sz="2400" b="1" dirty="0">
                <a:effectLst/>
                <a:latin typeface="Times New Roman" panose="02020603050405020304" pitchFamily="18" charset="0"/>
                <a:ea typeface="Times New Roman" panose="02020603050405020304" pitchFamily="18" charset="0"/>
              </a:rPr>
              <a:t> 1 </a:t>
            </a:r>
            <a:r>
              <a:rPr lang="en-US" sz="2400" b="1" dirty="0" err="1">
                <a:effectLst/>
                <a:latin typeface="Times New Roman" panose="02020603050405020304" pitchFamily="18" charset="0"/>
                <a:ea typeface="Times New Roman" panose="02020603050405020304" pitchFamily="18" charset="0"/>
              </a:rPr>
              <a:t>đến</a:t>
            </a:r>
            <a:r>
              <a:rPr lang="en-US" sz="2400" b="1" dirty="0">
                <a:effectLst/>
                <a:latin typeface="Times New Roman" panose="02020603050405020304" pitchFamily="18" charset="0"/>
                <a:ea typeface="Times New Roman" panose="02020603050405020304" pitchFamily="18" charset="0"/>
              </a:rPr>
              <a:t> 7:</a:t>
            </a:r>
            <a:endParaRPr lang="en-US" sz="2400" dirty="0">
              <a:effectLst/>
              <a:latin typeface="Times New Roman" panose="02020603050405020304" pitchFamily="18" charset="0"/>
              <a:ea typeface="Times New Roman" panose="02020603050405020304" pitchFamily="18" charset="0"/>
            </a:endParaRPr>
          </a:p>
          <a:p>
            <a:pPr algn="just">
              <a:lnSpc>
                <a:spcPct val="130000"/>
              </a:lnSpc>
              <a:spcAft>
                <a:spcPts val="800"/>
              </a:spcAft>
            </a:pP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Tự do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Lục bát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Năm chữ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Bốn chữ</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Khi con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Khi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Khi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621156"/>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22F8456-95AA-122D-3C3D-E2E1524D1874}"/>
              </a:ext>
            </a:extLst>
          </p:cNvPr>
          <p:cNvSpPr txBox="1"/>
          <p:nvPr/>
        </p:nvSpPr>
        <p:spPr>
          <a:xfrm>
            <a:off x="660400" y="1130300"/>
            <a:ext cx="10858500" cy="3918637"/>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mộng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cỏ</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4</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190CFF94-3897-6AD2-477D-9B8A893D4A16}"/>
              </a:ext>
            </a:extLst>
          </p:cNvPr>
          <p:cNvGraphicFramePr>
            <a:graphicFrameLocks noGrp="1"/>
          </p:cNvGraphicFramePr>
          <p:nvPr>
            <p:extLst>
              <p:ext uri="{D42A27DB-BD31-4B8C-83A1-F6EECF244321}">
                <p14:modId xmlns:p14="http://schemas.microsoft.com/office/powerpoint/2010/main" val="539904838"/>
              </p:ext>
            </p:extLst>
          </p:nvPr>
        </p:nvGraphicFramePr>
        <p:xfrm>
          <a:off x="660400" y="5152613"/>
          <a:ext cx="10858500" cy="1015238"/>
        </p:xfrm>
        <a:graphic>
          <a:graphicData uri="http://schemas.openxmlformats.org/drawingml/2006/table">
            <a:tbl>
              <a:tblPr firstRow="1" firstCol="1" bandRow="1"/>
              <a:tblGrid>
                <a:gridCol w="5429250">
                  <a:extLst>
                    <a:ext uri="{9D8B030D-6E8A-4147-A177-3AD203B41FA5}">
                      <a16:colId xmlns:a16="http://schemas.microsoft.com/office/drawing/2014/main" val="2338643026"/>
                    </a:ext>
                  </a:extLst>
                </a:gridCol>
                <a:gridCol w="5429250">
                  <a:extLst>
                    <a:ext uri="{9D8B030D-6E8A-4147-A177-3AD203B41FA5}">
                      <a16:colId xmlns:a16="http://schemas.microsoft.com/office/drawing/2014/main" val="731827820"/>
                    </a:ext>
                  </a:extLst>
                </a:gridCol>
              </a:tblGrid>
              <a:tr h="212616">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1038281858"/>
                  </a:ext>
                </a:extLst>
              </a:tr>
              <a:tr h="212616">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3948569446"/>
                  </a:ext>
                </a:extLst>
              </a:tr>
            </a:tbl>
          </a:graphicData>
        </a:graphic>
      </p:graphicFrame>
    </p:spTree>
    <p:extLst>
      <p:ext uri="{BB962C8B-B14F-4D97-AF65-F5344CB8AC3E}">
        <p14:creationId xmlns:p14="http://schemas.microsoft.com/office/powerpoint/2010/main" val="3424238911"/>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AAC7D2D-77B9-9313-4AE5-77178FEDF72C}"/>
              </a:ext>
            </a:extLst>
          </p:cNvPr>
          <p:cNvSpPr txBox="1"/>
          <p:nvPr/>
        </p:nvSpPr>
        <p:spPr>
          <a:xfrm>
            <a:off x="660400" y="1162358"/>
            <a:ext cx="10858500" cy="954107"/>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5</a:t>
            </a:r>
            <a:r>
              <a:rPr lang="en-US" sz="2800" dirty="0">
                <a:solidFill>
                  <a:srgbClr val="000000"/>
                </a:solidFill>
                <a:effectLst/>
                <a:latin typeface="Times New Roman" panose="02020603050405020304" pitchFamily="18" charset="0"/>
                <a:ea typeface="Calibri" panose="020F0502020204030204" pitchFamily="34" charset="0"/>
              </a:rPr>
              <a:t>. Hai </a:t>
            </a:r>
            <a:r>
              <a:rPr lang="en-US" sz="2800" dirty="0" err="1">
                <a:solidFill>
                  <a:srgbClr val="000000"/>
                </a:solidFill>
                <a:effectLst/>
                <a:latin typeface="Times New Roman" panose="02020603050405020304" pitchFamily="18" charset="0"/>
                <a:ea typeface="Calibri" panose="020F0502020204030204" pitchFamily="34" charset="0"/>
              </a:rPr>
              <a:t>câu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Lời</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xuống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ruộng</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khoai</a:t>
            </a:r>
            <a:r>
              <a:rPr lang="en-US" sz="2800" i="1" dirty="0">
                <a:effectLst/>
                <a:latin typeface="Times New Roman" panose="02020603050405020304" pitchFamily="18" charset="0"/>
                <a:ea typeface="Calibri" panose="020F0502020204030204" pitchFamily="34" charset="0"/>
              </a:rPr>
              <a:t>/ Ra </a:t>
            </a:r>
            <a:r>
              <a:rPr lang="en-US" sz="2800" i="1" dirty="0" err="1">
                <a:effectLst/>
                <a:latin typeface="Times New Roman" panose="02020603050405020304" pitchFamily="18" charset="0"/>
                <a:ea typeface="Calibri" panose="020F0502020204030204" pitchFamily="34" charset="0"/>
              </a:rPr>
              <a:t>bờ</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ao</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rau</a:t>
            </a:r>
            <a:r>
              <a:rPr lang="en-US" sz="2800" i="1"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muống</a:t>
            </a:r>
            <a:r>
              <a:rPr lang="en-US" sz="2800" i="1" dirty="0">
                <a:effectLst/>
                <a:latin typeface="Times New Roman" panose="02020603050405020304" pitchFamily="18" charset="0"/>
                <a:ea typeface="Calibri" panose="020F0502020204030204" pitchFamily="34" charset="0"/>
              </a:rPr>
              <a:t>”</a:t>
            </a:r>
            <a:r>
              <a:rPr lang="en-US" sz="2800" i="1"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p>
        </p:txBody>
      </p:sp>
      <p:graphicFrame>
        <p:nvGraphicFramePr>
          <p:cNvPr id="8" name="Table 7">
            <a:extLst>
              <a:ext uri="{FF2B5EF4-FFF2-40B4-BE49-F238E27FC236}">
                <a16:creationId xmlns:a16="http://schemas.microsoft.com/office/drawing/2014/main" id="{899AE563-0CC1-8F28-F454-2CA8DF72548C}"/>
              </a:ext>
            </a:extLst>
          </p:cNvPr>
          <p:cNvGraphicFramePr>
            <a:graphicFrameLocks noGrp="1"/>
          </p:cNvGraphicFramePr>
          <p:nvPr>
            <p:extLst>
              <p:ext uri="{D42A27DB-BD31-4B8C-83A1-F6EECF244321}">
                <p14:modId xmlns:p14="http://schemas.microsoft.com/office/powerpoint/2010/main" val="3151649990"/>
              </p:ext>
            </p:extLst>
          </p:nvPr>
        </p:nvGraphicFramePr>
        <p:xfrm>
          <a:off x="657225" y="2040217"/>
          <a:ext cx="10858500" cy="1054100"/>
        </p:xfrm>
        <a:graphic>
          <a:graphicData uri="http://schemas.openxmlformats.org/drawingml/2006/table">
            <a:tbl>
              <a:tblPr firstRow="1" firstCol="1" bandRow="1"/>
              <a:tblGrid>
                <a:gridCol w="5198584">
                  <a:extLst>
                    <a:ext uri="{9D8B030D-6E8A-4147-A177-3AD203B41FA5}">
                      <a16:colId xmlns:a16="http://schemas.microsoft.com/office/drawing/2014/main" val="2331254103"/>
                    </a:ext>
                  </a:extLst>
                </a:gridCol>
                <a:gridCol w="5659916">
                  <a:extLst>
                    <a:ext uri="{9D8B030D-6E8A-4147-A177-3AD203B41FA5}">
                      <a16:colId xmlns:a16="http://schemas.microsoft.com/office/drawing/2014/main" val="1591360582"/>
                    </a:ext>
                  </a:extLst>
                </a:gridCol>
              </a:tblGrid>
              <a:tr h="451344">
                <a:tc>
                  <a:txBody>
                    <a:bodyPr/>
                    <a:lstStyle/>
                    <a:p>
                      <a:pPr marL="457200">
                        <a:lnSpc>
                          <a:spcPct val="130000"/>
                        </a:lnSpc>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So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30000"/>
                        </a:lnSpc>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22" marR="62622" marT="0" marB="0">
                    <a:lnL>
                      <a:noFill/>
                    </a:lnL>
                    <a:lnR>
                      <a:noFill/>
                    </a:lnR>
                    <a:lnT>
                      <a:noFill/>
                    </a:lnT>
                    <a:lnB>
                      <a:noFill/>
                    </a:lnB>
                  </a:tcPr>
                </a:tc>
                <a:tc>
                  <a:txBody>
                    <a:bodyPr/>
                    <a:lstStyle/>
                    <a:p>
                      <a:pPr marL="0" lvl="0" indent="0">
                        <a:lnSpc>
                          <a:spcPct val="130000"/>
                        </a:lnSpc>
                        <a:buFont typeface="+mj-lt"/>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hóa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nSpc>
                          <a:spcPct val="130000"/>
                        </a:lnSpc>
                        <a:spcAft>
                          <a:spcPts val="1000"/>
                        </a:spcAft>
                        <a:buFont typeface="+mj-lt"/>
                        <a:buNone/>
                      </a:pP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22" marR="62622" marT="0" marB="0">
                    <a:lnL>
                      <a:noFill/>
                    </a:lnL>
                    <a:lnR>
                      <a:noFill/>
                    </a:lnR>
                    <a:lnT>
                      <a:noFill/>
                    </a:lnT>
                    <a:lnB>
                      <a:noFill/>
                    </a:lnB>
                  </a:tcPr>
                </a:tc>
                <a:extLst>
                  <a:ext uri="{0D108BD9-81ED-4DB2-BD59-A6C34878D82A}">
                    <a16:rowId xmlns:a16="http://schemas.microsoft.com/office/drawing/2014/main" val="1840126433"/>
                  </a:ext>
                </a:extLst>
              </a:tr>
            </a:tbl>
          </a:graphicData>
        </a:graphic>
      </p:graphicFrame>
      <p:sp>
        <p:nvSpPr>
          <p:cNvPr id="10" name="TextBox 9">
            <a:extLst>
              <a:ext uri="{FF2B5EF4-FFF2-40B4-BE49-F238E27FC236}">
                <a16:creationId xmlns:a16="http://schemas.microsoft.com/office/drawing/2014/main" id="{711CF19B-9355-21EA-606B-82A7C36D9098}"/>
              </a:ext>
            </a:extLst>
          </p:cNvPr>
          <p:cNvSpPr txBox="1"/>
          <p:nvPr/>
        </p:nvSpPr>
        <p:spPr>
          <a:xfrm>
            <a:off x="660400" y="3018069"/>
            <a:ext cx="10858500" cy="3255891"/>
          </a:xfrm>
          <a:prstGeom prst="rect">
            <a:avLst/>
          </a:prstGeom>
          <a:noFill/>
        </p:spPr>
        <p:txBody>
          <a:bodyPr wrap="square">
            <a:spAutoFit/>
          </a:bodyPr>
          <a:lstStyle/>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phía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220228"/>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3CC423-D601-AFEF-78F9-C89CA8BA991D}"/>
              </a:ext>
            </a:extLst>
          </p:cNvPr>
          <p:cNvSpPr txBox="1"/>
          <p:nvPr/>
        </p:nvSpPr>
        <p:spPr>
          <a:xfrm>
            <a:off x="660400" y="1275144"/>
            <a:ext cx="10858500" cy="4714111"/>
          </a:xfrm>
          <a:prstGeom prst="rect">
            <a:avLst/>
          </a:prstGeom>
          <a:noFill/>
        </p:spPr>
        <p:txBody>
          <a:bodyPr wrap="square">
            <a:spAutoFit/>
          </a:bodyPr>
          <a:lstStyle/>
          <a:p>
            <a:pPr marL="457200">
              <a:spcAft>
                <a:spcPts val="1000"/>
              </a:spcAf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ngợi</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ý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lời</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ru</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mẹ</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8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con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gắt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28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ru</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bóng</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576094"/>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9D25790-60FC-557D-3A03-D51592CBEF66}"/>
              </a:ext>
            </a:extLst>
          </p:cNvPr>
          <p:cNvSpPr txBox="1"/>
          <p:nvPr/>
        </p:nvSpPr>
        <p:spPr>
          <a:xfrm>
            <a:off x="660400" y="1245847"/>
            <a:ext cx="10858500" cy="4186852"/>
          </a:xfrm>
          <a:prstGeom prst="rect">
            <a:avLst/>
          </a:prstGeom>
          <a:noFill/>
        </p:spPr>
        <p:txBody>
          <a:bodyPr wrap="square">
            <a:spAutoFit/>
          </a:bodyPr>
          <a:lstStyle/>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Khi con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r>
            <a:br>
              <a:rPr lang="en-US" sz="3200" i="1"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ru</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mênh</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mông</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10a.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10b</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5 – 7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581992"/>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28C2058-3436-599E-96FB-38F8FCF95306}"/>
              </a:ext>
            </a:extLst>
          </p:cNvPr>
          <p:cNvGraphicFramePr>
            <a:graphicFrameLocks noGrp="1"/>
          </p:cNvGraphicFramePr>
          <p:nvPr>
            <p:extLst>
              <p:ext uri="{D42A27DB-BD31-4B8C-83A1-F6EECF244321}">
                <p14:modId xmlns:p14="http://schemas.microsoft.com/office/powerpoint/2010/main" val="1811525153"/>
              </p:ext>
            </p:extLst>
          </p:nvPr>
        </p:nvGraphicFramePr>
        <p:xfrm>
          <a:off x="660399" y="1311400"/>
          <a:ext cx="10858500" cy="4641600"/>
        </p:xfrm>
        <a:graphic>
          <a:graphicData uri="http://schemas.openxmlformats.org/drawingml/2006/table">
            <a:tbl>
              <a:tblPr firstRow="1" firstCol="1" bandRow="1"/>
              <a:tblGrid>
                <a:gridCol w="1114152">
                  <a:extLst>
                    <a:ext uri="{9D8B030D-6E8A-4147-A177-3AD203B41FA5}">
                      <a16:colId xmlns:a16="http://schemas.microsoft.com/office/drawing/2014/main" val="1468457874"/>
                    </a:ext>
                  </a:extLst>
                </a:gridCol>
                <a:gridCol w="9744348">
                  <a:extLst>
                    <a:ext uri="{9D8B030D-6E8A-4147-A177-3AD203B41FA5}">
                      <a16:colId xmlns:a16="http://schemas.microsoft.com/office/drawing/2014/main" val="671072237"/>
                    </a:ext>
                  </a:extLst>
                </a:gridCol>
              </a:tblGrid>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352587"/>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Năm chữ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168074"/>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Khi con vừa ra đời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726915"/>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a:t>
                      </a:r>
                      <a:r>
                        <a:rPr lang="en-US" sz="3200" i="1">
                          <a:effectLst/>
                          <a:latin typeface="Times New Roman" panose="02020603050405020304" pitchFamily="18" charset="0"/>
                          <a:ea typeface="Calibri" panose="020F0502020204030204" pitchFamily="34" charset="0"/>
                          <a:cs typeface="Times New Roman" panose="02020603050405020304" pitchFamily="18" charset="0"/>
                        </a:rPr>
                        <a:t>. tấm chăn, giấc mộng, ngọn cỏ, bóng mát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541138"/>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5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mênh mang, ấm áp, êm đềm, gập ghềnh, mênh mông)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438774"/>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30000"/>
                        </a:lnSpc>
                        <a:spcAft>
                          <a:spcPts val="10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b="0">
                          <a:solidFill>
                            <a:srgbClr val="0D0D0D"/>
                          </a:solidFill>
                          <a:effectLst/>
                          <a:latin typeface="Calibri" panose="020F0502020204030204" pitchFamily="34" charset="0"/>
                          <a:ea typeface="Times New Roman" panose="02020603050405020304" pitchFamily="18" charset="0"/>
                          <a:cs typeface="Times New Roman" panose="02020603050405020304" pitchFamily="18" charset="0"/>
                        </a:rPr>
                        <a:t>Nhân hóa</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20300"/>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Những ước mơ, khát vọng lớn lao của con.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39148"/>
                  </a:ext>
                </a:extLst>
              </a:tr>
              <a:tr h="210592">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ngợi</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ý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nghĩa</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lời</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ru</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mẹ</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0" dirty="0" err="1">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3200" b="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con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258070"/>
                  </a:ext>
                </a:extLst>
              </a:tr>
            </a:tbl>
          </a:graphicData>
        </a:graphic>
      </p:graphicFrame>
    </p:spTree>
    <p:extLst>
      <p:ext uri="{BB962C8B-B14F-4D97-AF65-F5344CB8AC3E}">
        <p14:creationId xmlns:p14="http://schemas.microsoft.com/office/powerpoint/2010/main" val="2862283573"/>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0D2BEB4-BBAB-3FED-9C5D-8FB601F59D45}"/>
              </a:ext>
            </a:extLst>
          </p:cNvPr>
          <p:cNvGraphicFramePr>
            <a:graphicFrameLocks noGrp="1"/>
          </p:cNvGraphicFramePr>
          <p:nvPr>
            <p:extLst>
              <p:ext uri="{D42A27DB-BD31-4B8C-83A1-F6EECF244321}">
                <p14:modId xmlns:p14="http://schemas.microsoft.com/office/powerpoint/2010/main" val="2881096575"/>
              </p:ext>
            </p:extLst>
          </p:nvPr>
        </p:nvGraphicFramePr>
        <p:xfrm>
          <a:off x="660400" y="1130300"/>
          <a:ext cx="10858500" cy="4797171"/>
        </p:xfrm>
        <a:graphic>
          <a:graphicData uri="http://schemas.openxmlformats.org/drawingml/2006/table">
            <a:tbl>
              <a:tblPr firstRow="1" firstCol="1" bandRow="1"/>
              <a:tblGrid>
                <a:gridCol w="1114154">
                  <a:extLst>
                    <a:ext uri="{9D8B030D-6E8A-4147-A177-3AD203B41FA5}">
                      <a16:colId xmlns:a16="http://schemas.microsoft.com/office/drawing/2014/main" val="1921104835"/>
                    </a:ext>
                  </a:extLst>
                </a:gridCol>
                <a:gridCol w="9744346">
                  <a:extLst>
                    <a:ext uri="{9D8B030D-6E8A-4147-A177-3AD203B41FA5}">
                      <a16:colId xmlns:a16="http://schemas.microsoft.com/office/drawing/2014/main" val="1517230506"/>
                    </a:ext>
                  </a:extLst>
                </a:gridCol>
              </a:tblGrid>
              <a:tr h="1954800">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Khi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bao la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696791"/>
                  </a:ext>
                </a:extLst>
              </a:tr>
            </a:tbl>
          </a:graphicData>
        </a:graphic>
      </p:graphicFrame>
    </p:spTree>
    <p:extLst>
      <p:ext uri="{BB962C8B-B14F-4D97-AF65-F5344CB8AC3E}">
        <p14:creationId xmlns:p14="http://schemas.microsoft.com/office/powerpoint/2010/main" val="397926831"/>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2C48CCF-2E53-E7EE-A410-1730FAB8EE29}"/>
              </a:ext>
            </a:extLst>
          </p:cNvPr>
          <p:cNvGraphicFramePr>
            <a:graphicFrameLocks noGrp="1"/>
          </p:cNvGraphicFramePr>
          <p:nvPr>
            <p:extLst>
              <p:ext uri="{D42A27DB-BD31-4B8C-83A1-F6EECF244321}">
                <p14:modId xmlns:p14="http://schemas.microsoft.com/office/powerpoint/2010/main" val="3718154626"/>
              </p:ext>
            </p:extLst>
          </p:nvPr>
        </p:nvGraphicFramePr>
        <p:xfrm>
          <a:off x="660399" y="1498600"/>
          <a:ext cx="10858500" cy="4267200"/>
        </p:xfrm>
        <a:graphic>
          <a:graphicData uri="http://schemas.openxmlformats.org/drawingml/2006/table">
            <a:tbl>
              <a:tblPr firstRow="1" firstCol="1" bandRow="1"/>
              <a:tblGrid>
                <a:gridCol w="1114152">
                  <a:extLst>
                    <a:ext uri="{9D8B030D-6E8A-4147-A177-3AD203B41FA5}">
                      <a16:colId xmlns:a16="http://schemas.microsoft.com/office/drawing/2014/main" val="2791276800"/>
                    </a:ext>
                  </a:extLst>
                </a:gridCol>
                <a:gridCol w="9744348">
                  <a:extLst>
                    <a:ext uri="{9D8B030D-6E8A-4147-A177-3AD203B41FA5}">
                      <a16:colId xmlns:a16="http://schemas.microsoft.com/office/drawing/2014/main" val="2144542459"/>
                    </a:ext>
                  </a:extLst>
                </a:gridCol>
              </a:tblGrid>
              <a:tr h="440762">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 ru của mẹ chắp cánh cho những ước mơ, khát vọng của con được bay cao, bay xa hơn.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2806"/>
                  </a:ext>
                </a:extLst>
              </a:tr>
              <a:tr h="1362407">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512805"/>
                  </a:ext>
                </a:extLst>
              </a:tr>
            </a:tbl>
          </a:graphicData>
        </a:graphic>
      </p:graphicFrame>
    </p:spTree>
    <p:extLst>
      <p:ext uri="{BB962C8B-B14F-4D97-AF65-F5344CB8AC3E}">
        <p14:creationId xmlns:p14="http://schemas.microsoft.com/office/powerpoint/2010/main" val="3460943613"/>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F16FD7D-2149-1ADE-F0FE-086935DDFF3F}"/>
              </a:ext>
            </a:extLst>
          </p:cNvPr>
          <p:cNvSpPr txBox="1"/>
          <p:nvPr/>
        </p:nvSpPr>
        <p:spPr>
          <a:xfrm>
            <a:off x="660400" y="1130300"/>
            <a:ext cx="10858500" cy="678199"/>
          </a:xfrm>
          <a:prstGeom prst="rect">
            <a:avLst/>
          </a:prstGeom>
          <a:noFill/>
        </p:spPr>
        <p:txBody>
          <a:bodyPr wrap="square">
            <a:spAutoFit/>
          </a:bodyPr>
          <a:lstStyle/>
          <a:p>
            <a:pPr>
              <a:lnSpc>
                <a:spcPct val="130000"/>
              </a:lnSpc>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9B9557FA-9007-D36F-0D7D-8CD88FC33135}"/>
              </a:ext>
            </a:extLst>
          </p:cNvPr>
          <p:cNvGraphicFramePr>
            <a:graphicFrameLocks noGrp="1"/>
          </p:cNvGraphicFramePr>
          <p:nvPr>
            <p:extLst>
              <p:ext uri="{D42A27DB-BD31-4B8C-83A1-F6EECF244321}">
                <p14:modId xmlns:p14="http://schemas.microsoft.com/office/powerpoint/2010/main" val="708590522"/>
              </p:ext>
            </p:extLst>
          </p:nvPr>
        </p:nvGraphicFramePr>
        <p:xfrm>
          <a:off x="660399" y="1866983"/>
          <a:ext cx="10858499" cy="3445130"/>
        </p:xfrm>
        <a:graphic>
          <a:graphicData uri="http://schemas.openxmlformats.org/drawingml/2006/table">
            <a:tbl>
              <a:tblPr firstRow="1" firstCol="1" bandRow="1"/>
              <a:tblGrid>
                <a:gridCol w="1573805">
                  <a:extLst>
                    <a:ext uri="{9D8B030D-6E8A-4147-A177-3AD203B41FA5}">
                      <a16:colId xmlns:a16="http://schemas.microsoft.com/office/drawing/2014/main" val="2424628115"/>
                    </a:ext>
                  </a:extLst>
                </a:gridCol>
                <a:gridCol w="4378060">
                  <a:extLst>
                    <a:ext uri="{9D8B030D-6E8A-4147-A177-3AD203B41FA5}">
                      <a16:colId xmlns:a16="http://schemas.microsoft.com/office/drawing/2014/main" val="3781105082"/>
                    </a:ext>
                  </a:extLst>
                </a:gridCol>
                <a:gridCol w="4906634">
                  <a:extLst>
                    <a:ext uri="{9D8B030D-6E8A-4147-A177-3AD203B41FA5}">
                      <a16:colId xmlns:a16="http://schemas.microsoft.com/office/drawing/2014/main" val="3829457886"/>
                    </a:ext>
                  </a:extLst>
                </a:gridCol>
              </a:tblGrid>
              <a:tr h="202972">
                <a:tc>
                  <a:txBody>
                    <a:bodyPr/>
                    <a:lstStyle/>
                    <a:p>
                      <a:pPr>
                        <a:lnSpc>
                          <a:spcPct val="130000"/>
                        </a:lnSpc>
                        <a:spcAft>
                          <a:spcPts val="800"/>
                        </a:spcAft>
                      </a:pPr>
                      <a:r>
                        <a:rPr lang="pt-BR" sz="3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de-DE" sz="3600" b="1">
                          <a:effectLst/>
                          <a:latin typeface="Times New Roman" panose="02020603050405020304" pitchFamily="18" charset="0"/>
                          <a:ea typeface="Times New Roman" panose="02020603050405020304" pitchFamily="18" charset="0"/>
                          <a:cs typeface="Times New Roman" panose="02020603050405020304" pitchFamily="18" charset="0"/>
                        </a:rPr>
                        <a:t>Thơ bốn chữ</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de-DE" sz="3600" b="1">
                          <a:effectLst/>
                          <a:latin typeface="Times New Roman" panose="02020603050405020304" pitchFamily="18" charset="0"/>
                          <a:ea typeface="Times New Roman" panose="02020603050405020304" pitchFamily="18" charset="0"/>
                          <a:cs typeface="Times New Roman" panose="02020603050405020304" pitchFamily="18" charset="0"/>
                        </a:rPr>
                        <a:t>Thơ năm chữ</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59460"/>
                  </a:ext>
                </a:extLst>
              </a:tr>
              <a:tr h="424812">
                <a:tc>
                  <a:txBody>
                    <a:bodyPr/>
                    <a:lstStyle/>
                    <a:p>
                      <a:pPr>
                        <a:lnSpc>
                          <a:spcPct val="130000"/>
                        </a:lnSpc>
                        <a:spcAft>
                          <a:spcPts val="800"/>
                        </a:spcAft>
                      </a:pPr>
                      <a:r>
                        <a:rPr lang="pt-BR" sz="3600" b="1">
                          <a:effectLst/>
                          <a:latin typeface="Times New Roman" panose="02020603050405020304" pitchFamily="18" charset="0"/>
                          <a:ea typeface="Times New Roman" panose="02020603050405020304" pitchFamily="18" charset="0"/>
                          <a:cs typeface="Times New Roman" panose="02020603050405020304" pitchFamily="18" charset="0"/>
                        </a:rPr>
                        <a:t>1. Khái niệm</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de-DE" sz="3600">
                          <a:effectLst/>
                          <a:latin typeface="Times New Roman" panose="02020603050405020304" pitchFamily="18" charset="0"/>
                          <a:ea typeface="Times New Roman" panose="02020603050405020304" pitchFamily="18" charset="0"/>
                          <a:cs typeface="Times New Roman" panose="02020603050405020304" pitchFamily="18" charset="0"/>
                        </a:rPr>
                        <a:t> Thơ bốn chữ là thể thơ mỗi dòng có bốn chữ, thường ngắt nhịp 2/2.</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de-DE" sz="3600" dirty="0">
                          <a:effectLst/>
                          <a:latin typeface="Times New Roman" panose="02020603050405020304" pitchFamily="18" charset="0"/>
                          <a:ea typeface="Times New Roman" panose="02020603050405020304" pitchFamily="18" charset="0"/>
                          <a:cs typeface="Times New Roman" panose="02020603050405020304" pitchFamily="18" charset="0"/>
                        </a:rPr>
                        <a:t>Thơ năm chữ là thể thơ mỗi dòng có năm chữ, thường ngắt nhịp 3/2 hoặc 2/3.</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59070" marR="590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511781"/>
                  </a:ext>
                </a:extLst>
              </a:tr>
            </a:tbl>
          </a:graphicData>
        </a:graphic>
      </p:graphicFrame>
    </p:spTree>
    <p:extLst>
      <p:ext uri="{BB962C8B-B14F-4D97-AF65-F5344CB8AC3E}">
        <p14:creationId xmlns:p14="http://schemas.microsoft.com/office/powerpoint/2010/main" val="2325789939"/>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4AE19FA-D552-D715-B1E0-384DD53391BD}"/>
              </a:ext>
            </a:extLst>
          </p:cNvPr>
          <p:cNvGraphicFramePr>
            <a:graphicFrameLocks noGrp="1"/>
          </p:cNvGraphicFramePr>
          <p:nvPr>
            <p:extLst>
              <p:ext uri="{D42A27DB-BD31-4B8C-83A1-F6EECF244321}">
                <p14:modId xmlns:p14="http://schemas.microsoft.com/office/powerpoint/2010/main" val="2743405527"/>
              </p:ext>
            </p:extLst>
          </p:nvPr>
        </p:nvGraphicFramePr>
        <p:xfrm>
          <a:off x="660400" y="1447800"/>
          <a:ext cx="10858500" cy="4368800"/>
        </p:xfrm>
        <a:graphic>
          <a:graphicData uri="http://schemas.openxmlformats.org/drawingml/2006/table">
            <a:tbl>
              <a:tblPr firstRow="1" firstCol="1" bandRow="1"/>
              <a:tblGrid>
                <a:gridCol w="1114152">
                  <a:extLst>
                    <a:ext uri="{9D8B030D-6E8A-4147-A177-3AD203B41FA5}">
                      <a16:colId xmlns:a16="http://schemas.microsoft.com/office/drawing/2014/main" val="168337575"/>
                    </a:ext>
                  </a:extLst>
                </a:gridCol>
                <a:gridCol w="9744348">
                  <a:extLst>
                    <a:ext uri="{9D8B030D-6E8A-4147-A177-3AD203B41FA5}">
                      <a16:colId xmlns:a16="http://schemas.microsoft.com/office/drawing/2014/main" val="3031449046"/>
                    </a:ext>
                  </a:extLst>
                </a:gridCol>
              </a:tblGrid>
              <a:tr h="2143714">
                <a:tc>
                  <a:txBody>
                    <a:bodyPr/>
                    <a:lstStyle/>
                    <a:p>
                      <a:pPr algn="ctr">
                        <a:lnSpc>
                          <a:spcPct val="10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10b</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dung: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288" marR="61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471963"/>
                  </a:ext>
                </a:extLst>
              </a:tr>
            </a:tbl>
          </a:graphicData>
        </a:graphic>
      </p:graphicFrame>
    </p:spTree>
    <p:extLst>
      <p:ext uri="{BB962C8B-B14F-4D97-AF65-F5344CB8AC3E}">
        <p14:creationId xmlns:p14="http://schemas.microsoft.com/office/powerpoint/2010/main" val="2547924619"/>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9AB1F87-1C9B-50ED-ECA0-A96A721CFDED}"/>
              </a:ext>
            </a:extLst>
          </p:cNvPr>
          <p:cNvSpPr txBox="1"/>
          <p:nvPr/>
        </p:nvSpPr>
        <p:spPr>
          <a:xfrm>
            <a:off x="666750" y="987684"/>
            <a:ext cx="10858500" cy="1185966"/>
          </a:xfrm>
          <a:prstGeom prst="rect">
            <a:avLst/>
          </a:prstGeom>
          <a:noFill/>
        </p:spPr>
        <p:txBody>
          <a:bodyPr wrap="square">
            <a:spAutoFit/>
          </a:bodyPr>
          <a:lstStyle/>
          <a:p>
            <a:pPr>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06: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ÁNH TRĂNG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85BD095-4939-659F-300C-296A99BBB611}"/>
              </a:ext>
            </a:extLst>
          </p:cNvPr>
          <p:cNvGraphicFramePr>
            <a:graphicFrameLocks noGrp="1"/>
          </p:cNvGraphicFramePr>
          <p:nvPr>
            <p:extLst>
              <p:ext uri="{D42A27DB-BD31-4B8C-83A1-F6EECF244321}">
                <p14:modId xmlns:p14="http://schemas.microsoft.com/office/powerpoint/2010/main" val="1149414661"/>
              </p:ext>
            </p:extLst>
          </p:nvPr>
        </p:nvGraphicFramePr>
        <p:xfrm>
          <a:off x="660400" y="2105081"/>
          <a:ext cx="10858500" cy="3930396"/>
        </p:xfrm>
        <a:graphic>
          <a:graphicData uri="http://schemas.openxmlformats.org/drawingml/2006/table">
            <a:tbl>
              <a:tblPr firstRow="1" firstCol="1" bandRow="1"/>
              <a:tblGrid>
                <a:gridCol w="3619500">
                  <a:extLst>
                    <a:ext uri="{9D8B030D-6E8A-4147-A177-3AD203B41FA5}">
                      <a16:colId xmlns:a16="http://schemas.microsoft.com/office/drawing/2014/main" val="1064792259"/>
                    </a:ext>
                  </a:extLst>
                </a:gridCol>
                <a:gridCol w="3619500">
                  <a:extLst>
                    <a:ext uri="{9D8B030D-6E8A-4147-A177-3AD203B41FA5}">
                      <a16:colId xmlns:a16="http://schemas.microsoft.com/office/drawing/2014/main" val="742118355"/>
                    </a:ext>
                  </a:extLst>
                </a:gridCol>
                <a:gridCol w="3619500">
                  <a:extLst>
                    <a:ext uri="{9D8B030D-6E8A-4147-A177-3AD203B41FA5}">
                      <a16:colId xmlns:a16="http://schemas.microsoft.com/office/drawing/2014/main" val="4077359838"/>
                    </a:ext>
                  </a:extLst>
                </a:gridCol>
              </a:tblGrid>
              <a:tr h="2388496">
                <a:tc>
                  <a:txBody>
                    <a:bodyPr/>
                    <a:lstStyle/>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Hồi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nhỏ</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sống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đồng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sông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rồi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bể</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hồi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chiến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ở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rừng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vầng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tri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kỷ</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Trần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trụi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với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thiên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nhiên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hồn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nhiên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cây</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cỏ</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ngỡ</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không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bao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giờ</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quên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vầng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nghĩa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45" marR="58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Từ</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hồi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về</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thành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phố</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quen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điện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cửa</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gương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vầng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ngõ</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dưng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đường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Thình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lình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đèn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điện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tắt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phòng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buyn-đinh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tối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om</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vội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bật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tung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cửa</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sổ</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đột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ngột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vầng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tròn</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45" marR="58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Ngửa</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mặt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lên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nhìn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mặt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có</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cái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gì</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rưng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rưng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đồng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bể</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như</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sông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là</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rừng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pP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cứ</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tròn</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vành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vạnh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kể</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chi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người</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vô</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tình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phăng</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phắc</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đủ</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cho</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ta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giật</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mình</a:t>
                      </a:r>
                      <a:r>
                        <a:rPr lang="en-US" sz="2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245" marR="58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379296"/>
                  </a:ext>
                </a:extLst>
              </a:tr>
            </a:tbl>
          </a:graphicData>
        </a:graphic>
      </p:graphicFrame>
    </p:spTree>
    <p:extLst>
      <p:ext uri="{BB962C8B-B14F-4D97-AF65-F5344CB8AC3E}">
        <p14:creationId xmlns:p14="http://schemas.microsoft.com/office/powerpoint/2010/main" val="2843041641"/>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24D8DF4-6A47-8B9A-81CB-F8E542DDBCC8}"/>
              </a:ext>
            </a:extLst>
          </p:cNvPr>
          <p:cNvSpPr txBox="1"/>
          <p:nvPr/>
        </p:nvSpPr>
        <p:spPr>
          <a:xfrm>
            <a:off x="660400" y="1372575"/>
            <a:ext cx="10858500" cy="4519250"/>
          </a:xfrm>
          <a:prstGeom prst="rect">
            <a:avLst/>
          </a:prstGeom>
          <a:noFill/>
        </p:spPr>
        <p:txBody>
          <a:bodyPr wrap="square">
            <a:spAutoFit/>
          </a:bodyPr>
          <a:lstStyle/>
          <a:p>
            <a:pPr>
              <a:lnSpc>
                <a:spcPct val="130000"/>
              </a:lnSpc>
              <a:tabLst>
                <a:tab pos="400050" algn="l"/>
              </a:tabLst>
            </a:pPr>
            <a:r>
              <a:rPr lang="en-US" sz="3200" b="1" dirty="0" err="1">
                <a:solidFill>
                  <a:srgbClr val="000000"/>
                </a:solidFill>
                <a:effectLst/>
                <a:latin typeface="Times New Roman" panose="02020603050405020304" pitchFamily="18" charset="0"/>
                <a:ea typeface="Times New Roman" panose="02020603050405020304" pitchFamily="18" charset="0"/>
              </a:rPr>
              <a:t>Lựa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chọn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đúng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hỏi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1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7:</a:t>
            </a:r>
            <a:endParaRPr lang="en-US" sz="3200" dirty="0">
              <a:effectLst/>
              <a:latin typeface="Times New Roman" panose="02020603050405020304" pitchFamily="18" charset="0"/>
              <a:ea typeface="Times New Roman" panose="02020603050405020304" pitchFamily="18" charset="0"/>
            </a:endParaRPr>
          </a:p>
          <a:p>
            <a:pPr marR="30480" algn="just">
              <a:lnSpc>
                <a:spcPct val="130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1.</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phẩm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R="30480" algn="just">
              <a:lnSpc>
                <a:spcPct val="130000"/>
              </a:lnSpc>
            </a:pPr>
            <a:r>
              <a:rPr lang="en-US" sz="3200" dirty="0" err="1">
                <a:solidFill>
                  <a:srgbClr val="000000"/>
                </a:solidFill>
                <a:effectLst/>
                <a:latin typeface="Times New Roman" panose="02020603050405020304" pitchFamily="18" charset="0"/>
                <a:ea typeface="Times New Roman" panose="02020603050405020304" pitchFamily="18" charset="0"/>
              </a:rPr>
              <a:t>A.Tình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đình</a:t>
            </a:r>
            <a:r>
              <a:rPr lang="en-US" sz="3200" dirty="0">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endParaRPr lang="en-US" sz="3200" dirty="0">
              <a:effectLst/>
              <a:latin typeface="Times New Roman" panose="02020603050405020304" pitchFamily="18" charset="0"/>
              <a:ea typeface="Times New Roman" panose="02020603050405020304" pitchFamily="18" charset="0"/>
            </a:endParaRPr>
          </a:p>
          <a:p>
            <a:pPr marR="30480" algn="just">
              <a:lnSpc>
                <a:spcPct val="130000"/>
              </a:lnSpc>
            </a:pPr>
            <a:r>
              <a:rPr lang="en-US" sz="3200" dirty="0" err="1">
                <a:solidFill>
                  <a:srgbClr val="000000"/>
                </a:solidFill>
                <a:effectLst/>
                <a:latin typeface="Times New Roman" panose="02020603050405020304" pitchFamily="18" charset="0"/>
                <a:ea typeface="Times New Roman" panose="02020603050405020304" pitchFamily="18" charset="0"/>
              </a:rPr>
              <a:t>C.Tinh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đấu</a:t>
            </a:r>
            <a:r>
              <a:rPr lang="en-US" sz="3200" dirty="0">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D.Thái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2. </a:t>
            </a: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câu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thơ</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ngỡ</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không</a:t>
            </a:r>
            <a:r>
              <a:rPr lang="en-US" sz="3200" i="1" dirty="0">
                <a:solidFill>
                  <a:srgbClr val="0D0D0D"/>
                </a:solidFill>
                <a:effectLst/>
                <a:latin typeface="Times New Roman" panose="02020603050405020304" pitchFamily="18" charset="0"/>
                <a:ea typeface="Times New Roman" panose="02020603050405020304" pitchFamily="18" charset="0"/>
              </a:rPr>
              <a:t> bao </a:t>
            </a:r>
            <a:r>
              <a:rPr lang="en-US" sz="3200" i="1" dirty="0" err="1">
                <a:solidFill>
                  <a:srgbClr val="0D0D0D"/>
                </a:solidFill>
                <a:effectLst/>
                <a:latin typeface="Times New Roman" panose="02020603050405020304" pitchFamily="18" charset="0"/>
                <a:ea typeface="Times New Roman" panose="02020603050405020304" pitchFamily="18" charset="0"/>
              </a:rPr>
              <a:t>giờ</a:t>
            </a:r>
            <a:r>
              <a:rPr lang="en-US" sz="3200" i="1" dirty="0">
                <a:solidFill>
                  <a:srgbClr val="0D0D0D"/>
                </a:solidFill>
                <a:effectLst/>
                <a:latin typeface="Times New Roman" panose="02020603050405020304" pitchFamily="18" charset="0"/>
                <a:ea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rPr>
              <a:t>quên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đồng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nghĩa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với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nào</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362079"/>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3E14890-0E42-4AB9-C97D-51C6E928BEA4}"/>
              </a:ext>
            </a:extLst>
          </p:cNvPr>
          <p:cNvSpPr txBox="1"/>
          <p:nvPr/>
        </p:nvSpPr>
        <p:spPr>
          <a:xfrm>
            <a:off x="660400" y="1499565"/>
            <a:ext cx="10858500" cy="4265270"/>
          </a:xfrm>
          <a:prstGeom prst="rect">
            <a:avLst/>
          </a:prstGeom>
          <a:noFill/>
        </p:spPr>
        <p:txBody>
          <a:bodyPr wrap="square">
            <a:spAutoFit/>
          </a:bodyPr>
          <a:lstStyle/>
          <a:p>
            <a:pPr algn="just">
              <a:spcAft>
                <a:spcPts val="800"/>
              </a:spcAft>
            </a:pP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ngột</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300"/>
              </a:spcAft>
            </a:pP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Rưng</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rung</a:t>
            </a:r>
            <a:r>
              <a:rPr lang="en-US" sz="2800" b="1" dirty="0">
                <a:latin typeface="Calibri" panose="020F0502020204030204" pitchFamily="34" charset="0"/>
                <a:ea typeface="Times New Roman" panose="02020603050405020304" pitchFamily="18" charset="0"/>
                <a:cs typeface="Times New Roman" panose="02020603050405020304" pitchFamily="18" charset="0"/>
              </a:rPr>
              <a:t>		</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Lo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âu</a:t>
            </a:r>
            <a:r>
              <a:rPr lang="en-US" sz="2800" b="1" dirty="0">
                <a:latin typeface="Calibri" panose="020F0502020204030204" pitchFamily="34" charset="0"/>
                <a:ea typeface="Times New Roman" panose="02020603050405020304" pitchFamily="18" charset="0"/>
                <a:cs typeface="Times New Roman" panose="02020603050405020304" pitchFamily="18" charset="0"/>
              </a:rPr>
              <a:t>	</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Ngại</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ngùng</a:t>
            </a:r>
            <a:r>
              <a:rPr lang="en-US" sz="2800" b="1" dirty="0">
                <a:latin typeface="Calibri" panose="020F0502020204030204" pitchFamily="34" charset="0"/>
                <a:ea typeface="Times New Roman" panose="02020603050405020304" pitchFamily="18" charset="0"/>
                <a:cs typeface="Times New Roman" panose="02020603050405020304" pitchFamily="18" charset="0"/>
              </a:rPr>
              <a:t>	</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b="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b="1" dirty="0" err="1">
                <a:solidFill>
                  <a:srgbClr val="0D0D0D"/>
                </a:solidFill>
                <a:effectLst/>
                <a:latin typeface="Times New Roman" panose="02020603050405020304" pitchFamily="18" charset="0"/>
                <a:ea typeface="Times New Roman" panose="02020603050405020304" pitchFamily="18" charset="0"/>
              </a:rPr>
              <a:t>Câu</a:t>
            </a:r>
            <a:r>
              <a:rPr lang="en-US" sz="2800" b="1" dirty="0">
                <a:solidFill>
                  <a:srgbClr val="0D0D0D"/>
                </a:solidFill>
                <a:effectLst/>
                <a:latin typeface="Times New Roman" panose="02020603050405020304" pitchFamily="18" charset="0"/>
                <a:ea typeface="Times New Roman" panose="02020603050405020304" pitchFamily="18" charset="0"/>
              </a:rPr>
              <a:t> 4.</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sử</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tiên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tabLst>
                <a:tab pos="90170" algn="l"/>
              </a:tabLst>
            </a:pPr>
            <a:r>
              <a:rPr lang="en-US" sz="2800" i="1" dirty="0" err="1">
                <a:solidFill>
                  <a:srgbClr val="000000"/>
                </a:solidFill>
                <a:effectLst/>
                <a:latin typeface="Times New Roman" panose="02020603050405020304" pitchFamily="18" charset="0"/>
                <a:ea typeface="Times New Roman" panose="02020603050405020304" pitchFamily="18" charset="0"/>
              </a:rPr>
              <a:t>Hồi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đồng</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bể</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hồi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tranh</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rPr>
              <a:t>vầng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tri </a:t>
            </a:r>
            <a:r>
              <a:rPr lang="en-US" sz="2800" i="1" dirty="0" err="1">
                <a:solidFill>
                  <a:srgbClr val="000000"/>
                </a:solidFill>
                <a:effectLst/>
                <a:latin typeface="Times New Roman" panose="02020603050405020304" pitchFamily="18" charset="0"/>
                <a:ea typeface="Times New Roman" panose="02020603050405020304" pitchFamily="18" charset="0"/>
              </a:rPr>
              <a:t>kỷ</a:t>
            </a:r>
            <a:endParaRPr lang="en-US" sz="2800" dirty="0">
              <a:effectLst/>
              <a:latin typeface="Times New Roman" panose="02020603050405020304" pitchFamily="18" charset="0"/>
              <a:ea typeface="Times New Roman" panose="02020603050405020304" pitchFamily="18" charset="0"/>
            </a:endParaRPr>
          </a:p>
          <a:p>
            <a:pPr marL="342900" lvl="0" indent="-342900">
              <a:buFont typeface="+mj-lt"/>
              <a:buAutoNum type="alphaUcPeriod"/>
              <a:tabLst>
                <a:tab pos="90170" algn="l"/>
              </a:tabLst>
            </a:pPr>
            <a:r>
              <a:rPr lang="en-US" sz="2800" dirty="0" err="1">
                <a:solidFill>
                  <a:srgbClr val="000000"/>
                </a:solidFill>
                <a:effectLst/>
                <a:latin typeface="Times New Roman" panose="02020603050405020304" pitchFamily="18" charset="0"/>
                <a:ea typeface="Times New Roman" panose="02020603050405020304" pitchFamily="18" charset="0"/>
              </a:rPr>
              <a:t>Điệp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B.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rPr>
              <a:t>          C.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D. </a:t>
            </a:r>
            <a:r>
              <a:rPr lang="en-US" sz="2800" dirty="0" err="1">
                <a:solidFill>
                  <a:srgbClr val="000000"/>
                </a:solidFill>
                <a:effectLst/>
                <a:latin typeface="Times New Roman" panose="02020603050405020304" pitchFamily="18" charset="0"/>
                <a:ea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kê</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237277"/>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4E1E63E-67FF-6888-A4F2-3B17AF9D9EE4}"/>
              </a:ext>
            </a:extLst>
          </p:cNvPr>
          <p:cNvSpPr txBox="1"/>
          <p:nvPr/>
        </p:nvSpPr>
        <p:spPr>
          <a:xfrm>
            <a:off x="660400" y="1130300"/>
            <a:ext cx="10858500" cy="5057859"/>
          </a:xfrm>
          <a:prstGeom prst="rect">
            <a:avLst/>
          </a:prstGeom>
          <a:noFill/>
        </p:spPr>
        <p:txBody>
          <a:bodyPr wrap="square">
            <a:spAutoFit/>
          </a:bodyPr>
          <a:lstStyle/>
          <a:p>
            <a:pPr>
              <a:lnSpc>
                <a:spcPct val="130000"/>
              </a:lnSpc>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5.</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trăng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tròn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Hạnh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tròn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đầy</a:t>
            </a:r>
            <a:endParaRPr lang="en-US" sz="3200" dirty="0">
              <a:effectLst/>
              <a:latin typeface="Times New Roman" panose="02020603050405020304" pitchFamily="18" charset="0"/>
              <a:ea typeface="Times New Roman" panose="02020603050405020304" pitchFamily="18" charset="0"/>
            </a:endParaRPr>
          </a:p>
          <a:p>
            <a:pPr>
              <a:lnSpc>
                <a:spcPct val="130000"/>
              </a:lnSpc>
              <a:spcBef>
                <a:spcPts val="1200"/>
              </a:spcBef>
              <a:spcAft>
                <a:spcPts val="300"/>
              </a:spcAft>
            </a:pP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Bef>
                <a:spcPts val="1200"/>
              </a:spcBef>
              <a:spcAft>
                <a:spcPts val="300"/>
              </a:spcAft>
            </a:pP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Bef>
                <a:spcPts val="1200"/>
              </a:spcBef>
              <a:spcAft>
                <a:spcPts val="300"/>
              </a:spcAft>
            </a:pP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5107359"/>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4E1E63E-67FF-6888-A4F2-3B17AF9D9EE4}"/>
              </a:ext>
            </a:extLst>
          </p:cNvPr>
          <p:cNvSpPr txBox="1"/>
          <p:nvPr/>
        </p:nvSpPr>
        <p:spPr>
          <a:xfrm>
            <a:off x="660400" y="1697439"/>
            <a:ext cx="10858500" cy="3869521"/>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6.</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Nhận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phù</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hợp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tuổi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D.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vĩnh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842728131"/>
      </p:ext>
    </p:extLst>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0FD63AA-0707-2C87-FB54-FD0CD5E1DDD5}"/>
              </a:ext>
            </a:extLst>
          </p:cNvPr>
          <p:cNvSpPr txBox="1"/>
          <p:nvPr/>
        </p:nvSpPr>
        <p:spPr>
          <a:xfrm>
            <a:off x="660400" y="1370043"/>
            <a:ext cx="10858500" cy="4524315"/>
          </a:xfrm>
          <a:prstGeom prst="rect">
            <a:avLst/>
          </a:prstGeom>
          <a:noFill/>
        </p:spPr>
        <p:txBody>
          <a:bodyPr wrap="square">
            <a:spAutoFit/>
          </a:bodyPr>
          <a:lstStyle/>
          <a:p>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7.</a:t>
            </a:r>
            <a:r>
              <a:rPr lang="en-US" sz="3200" dirty="0">
                <a:solidFill>
                  <a:srgbClr val="000000"/>
                </a:solidFill>
                <a:effectLst/>
                <a:latin typeface="Times New Roman" panose="02020603050405020304" pitchFamily="18" charset="0"/>
                <a:ea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rPr>
              <a:t>khổ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im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lặng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 bao dung</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vốn</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ngờ</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vầng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khiến</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bồi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xúc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endParaRPr lang="en-US" sz="3200" dirty="0">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D.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ngờ</a:t>
            </a:r>
            <a:r>
              <a:rPr lang="en-US" sz="3200" dirty="0">
                <a:solidFill>
                  <a:srgbClr val="000000"/>
                </a:solidFill>
                <a:effectLst/>
                <a:latin typeface="Times New Roman" panose="02020603050405020304" pitchFamily="18" charset="0"/>
                <a:ea typeface="Times New Roman" panose="02020603050405020304" pitchFamily="18" charset="0"/>
              </a:rPr>
              <a:t> “ ta” </a:t>
            </a:r>
            <a:r>
              <a:rPr lang="en-US" sz="3200" dirty="0" err="1">
                <a:solidFill>
                  <a:srgbClr val="000000"/>
                </a:solidFill>
                <a:effectLst/>
                <a:latin typeface="Times New Roman" panose="02020603050405020304" pitchFamily="18" charset="0"/>
                <a:ea typeface="Times New Roman" panose="02020603050405020304" pitchFamily="18" charset="0"/>
              </a:rPr>
              <a:t>gặp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vầng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khiến</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xưa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4277319"/>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513A826-B8F9-029E-A197-BCFEF7EEDF0E}"/>
              </a:ext>
            </a:extLst>
          </p:cNvPr>
          <p:cNvSpPr txBox="1"/>
          <p:nvPr/>
        </p:nvSpPr>
        <p:spPr>
          <a:xfrm>
            <a:off x="660400" y="1590070"/>
            <a:ext cx="10858500" cy="4084260"/>
          </a:xfrm>
          <a:prstGeom prst="rect">
            <a:avLst/>
          </a:prstGeom>
          <a:noFill/>
        </p:spPr>
        <p:txBody>
          <a:bodyPr wrap="square">
            <a:spAutoFit/>
          </a:bodyPr>
          <a:lstStyle/>
          <a:p>
            <a:pPr marR="30480" algn="just">
              <a:lnSpc>
                <a:spcPct val="130000"/>
              </a:lnSpc>
            </a:pPr>
            <a:r>
              <a:rPr lang="en-US" sz="3200" b="1" dirty="0" err="1">
                <a:solidFill>
                  <a:srgbClr val="000000"/>
                </a:solidFill>
                <a:effectLst/>
                <a:latin typeface="Times New Roman" panose="02020603050405020304" pitchFamily="18" charset="0"/>
                <a:ea typeface="Times New Roman" panose="02020603050405020304" pitchFamily="18" charset="0"/>
              </a:rPr>
              <a:t>Trả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lời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hỏi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Thực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hiện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yêu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cầu</a:t>
            </a:r>
            <a:r>
              <a:rPr lang="en-US" sz="3200" b="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đèn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6682929"/>
      </p:ext>
    </p:extLst>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02DBB6D-82AA-5F6C-4CC7-58F4EACBEAD5}"/>
              </a:ext>
            </a:extLst>
          </p:cNvPr>
          <p:cNvGraphicFramePr>
            <a:graphicFrameLocks noGrp="1"/>
          </p:cNvGraphicFramePr>
          <p:nvPr>
            <p:extLst>
              <p:ext uri="{D42A27DB-BD31-4B8C-83A1-F6EECF244321}">
                <p14:modId xmlns:p14="http://schemas.microsoft.com/office/powerpoint/2010/main" val="2078576344"/>
              </p:ext>
            </p:extLst>
          </p:nvPr>
        </p:nvGraphicFramePr>
        <p:xfrm>
          <a:off x="660400" y="1256315"/>
          <a:ext cx="10858500" cy="4751771"/>
        </p:xfrm>
        <a:graphic>
          <a:graphicData uri="http://schemas.openxmlformats.org/drawingml/2006/table">
            <a:tbl>
              <a:tblPr firstRow="1" firstCol="1" bandRow="1"/>
              <a:tblGrid>
                <a:gridCol w="1551214">
                  <a:extLst>
                    <a:ext uri="{9D8B030D-6E8A-4147-A177-3AD203B41FA5}">
                      <a16:colId xmlns:a16="http://schemas.microsoft.com/office/drawing/2014/main" val="195667606"/>
                    </a:ext>
                  </a:extLst>
                </a:gridCol>
                <a:gridCol w="9307286">
                  <a:extLst>
                    <a:ext uri="{9D8B030D-6E8A-4147-A177-3AD203B41FA5}">
                      <a16:colId xmlns:a16="http://schemas.microsoft.com/office/drawing/2014/main" val="3402834033"/>
                    </a:ext>
                  </a:extLst>
                </a:gridCol>
              </a:tblGrid>
              <a:tr h="215451">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674668"/>
                  </a:ext>
                </a:extLst>
              </a:tr>
              <a:tr h="216437">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30000"/>
                        </a:lnSpc>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D.Thái độ sống của con người</a:t>
                      </a:r>
                      <a:r>
                        <a:rPr lang="vi-VN"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613330"/>
                  </a:ext>
                </a:extLst>
              </a:tr>
              <a:tr h="215451">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1200"/>
                        </a:spcBef>
                        <a:spcAft>
                          <a:spcPts val="300"/>
                        </a:spcAft>
                      </a:pPr>
                      <a:r>
                        <a:rPr lang="en-US" sz="3200" b="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Nghĩ</a:t>
                      </a:r>
                      <a:endParaRPr lang="en-US" sz="3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582968"/>
                  </a:ext>
                </a:extLst>
              </a:tr>
              <a:tr h="215451">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1200"/>
                        </a:spcBef>
                        <a:spcAft>
                          <a:spcPts val="300"/>
                        </a:spcAft>
                      </a:pPr>
                      <a:r>
                        <a:rPr lang="en-US" sz="3200" b="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 Rưng rưng</a:t>
                      </a:r>
                      <a:endParaRPr lang="en-US" sz="3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960020"/>
                  </a:ext>
                </a:extLst>
              </a:tr>
              <a:tr h="215451">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5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mênh mang, ấm áp, êm đềm, gập ghềnh, mênh mông)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3421673"/>
                  </a:ext>
                </a:extLst>
              </a:tr>
              <a:tr h="215451">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1200"/>
                        </a:spcBef>
                        <a:spcAft>
                          <a:spcPts val="300"/>
                        </a:spcAft>
                      </a:pP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phai</a:t>
                      </a:r>
                      <a:r>
                        <a:rPr lang="en-US" sz="32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a:t>
                      </a:r>
                      <a:endParaRPr lang="en-US" sz="3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110636"/>
                  </a:ext>
                </a:extLst>
              </a:tr>
            </a:tbl>
          </a:graphicData>
        </a:graphic>
      </p:graphicFrame>
    </p:spTree>
    <p:extLst>
      <p:ext uri="{BB962C8B-B14F-4D97-AF65-F5344CB8AC3E}">
        <p14:creationId xmlns:p14="http://schemas.microsoft.com/office/powerpoint/2010/main" val="530663274"/>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D34A21C-B3F1-A66C-F007-8FAABBFC9BD7}"/>
              </a:ext>
            </a:extLst>
          </p:cNvPr>
          <p:cNvGraphicFramePr>
            <a:graphicFrameLocks noGrp="1"/>
          </p:cNvGraphicFramePr>
          <p:nvPr>
            <p:extLst>
              <p:ext uri="{D42A27DB-BD31-4B8C-83A1-F6EECF244321}">
                <p14:modId xmlns:p14="http://schemas.microsoft.com/office/powerpoint/2010/main" val="1530603346"/>
              </p:ext>
            </p:extLst>
          </p:nvPr>
        </p:nvGraphicFramePr>
        <p:xfrm>
          <a:off x="660400" y="1491329"/>
          <a:ext cx="10858500" cy="4281742"/>
        </p:xfrm>
        <a:graphic>
          <a:graphicData uri="http://schemas.openxmlformats.org/drawingml/2006/table">
            <a:tbl>
              <a:tblPr firstRow="1" firstCol="1" bandRow="1"/>
              <a:tblGrid>
                <a:gridCol w="1551213">
                  <a:extLst>
                    <a:ext uri="{9D8B030D-6E8A-4147-A177-3AD203B41FA5}">
                      <a16:colId xmlns:a16="http://schemas.microsoft.com/office/drawing/2014/main" val="2655286172"/>
                    </a:ext>
                  </a:extLst>
                </a:gridCol>
                <a:gridCol w="9307287">
                  <a:extLst>
                    <a:ext uri="{9D8B030D-6E8A-4147-A177-3AD203B41FA5}">
                      <a16:colId xmlns:a16="http://schemas.microsoft.com/office/drawing/2014/main" val="2121842811"/>
                    </a:ext>
                  </a:extLst>
                </a:gridCol>
              </a:tblGrid>
              <a:tr h="216437">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 Biểu tượng của sự hồn nhiên, trong sáng của tuổi thơ</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5064492"/>
                  </a:ext>
                </a:extLst>
              </a:tr>
              <a:tr h="216437">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Vì “ta” đã có lúc quên trăng mà trăng thì lại độ lượng , bao dung</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600651"/>
                  </a:ext>
                </a:extLst>
              </a:tr>
              <a:tr h="686410">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lình</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đèn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ngoặt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064237"/>
                  </a:ext>
                </a:extLst>
              </a:tr>
            </a:tbl>
          </a:graphicData>
        </a:graphic>
      </p:graphicFrame>
    </p:spTree>
    <p:extLst>
      <p:ext uri="{BB962C8B-B14F-4D97-AF65-F5344CB8AC3E}">
        <p14:creationId xmlns:p14="http://schemas.microsoft.com/office/powerpoint/2010/main" val="334020391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B67620B-869D-07F8-89EC-780FEC6C9D3C}"/>
              </a:ext>
            </a:extLst>
          </p:cNvPr>
          <p:cNvGraphicFramePr>
            <a:graphicFrameLocks noGrp="1"/>
          </p:cNvGraphicFramePr>
          <p:nvPr>
            <p:extLst>
              <p:ext uri="{D42A27DB-BD31-4B8C-83A1-F6EECF244321}">
                <p14:modId xmlns:p14="http://schemas.microsoft.com/office/powerpoint/2010/main" val="1003592327"/>
              </p:ext>
            </p:extLst>
          </p:nvPr>
        </p:nvGraphicFramePr>
        <p:xfrm>
          <a:off x="660400" y="1440942"/>
          <a:ext cx="10858499" cy="4382516"/>
        </p:xfrm>
        <a:graphic>
          <a:graphicData uri="http://schemas.openxmlformats.org/drawingml/2006/table">
            <a:tbl>
              <a:tblPr firstRow="1" firstCol="1" bandRow="1"/>
              <a:tblGrid>
                <a:gridCol w="1573805">
                  <a:extLst>
                    <a:ext uri="{9D8B030D-6E8A-4147-A177-3AD203B41FA5}">
                      <a16:colId xmlns:a16="http://schemas.microsoft.com/office/drawing/2014/main" val="153851136"/>
                    </a:ext>
                  </a:extLst>
                </a:gridCol>
                <a:gridCol w="4378060">
                  <a:extLst>
                    <a:ext uri="{9D8B030D-6E8A-4147-A177-3AD203B41FA5}">
                      <a16:colId xmlns:a16="http://schemas.microsoft.com/office/drawing/2014/main" val="2206841512"/>
                    </a:ext>
                  </a:extLst>
                </a:gridCol>
                <a:gridCol w="4906634">
                  <a:extLst>
                    <a:ext uri="{9D8B030D-6E8A-4147-A177-3AD203B41FA5}">
                      <a16:colId xmlns:a16="http://schemas.microsoft.com/office/drawing/2014/main" val="1635735769"/>
                    </a:ext>
                  </a:extLst>
                </a:gridCol>
              </a:tblGrid>
              <a:tr h="3017838">
                <a:tc>
                  <a:txBody>
                    <a:bodyPr/>
                    <a:lstStyle/>
                    <a:p>
                      <a:pPr>
                        <a:lnSpc>
                          <a:spcPct val="130000"/>
                        </a:lnSpc>
                        <a:spcAft>
                          <a:spcPts val="80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tabLst>
                          <a:tab pos="1386840" algn="l"/>
                        </a:tabLs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bốn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chữ</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phù</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hợp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trẻ</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do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nhớ</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đọc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dễ</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làm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rất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gũi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nhỏ</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824019"/>
                  </a:ext>
                </a:extLst>
              </a:tr>
            </a:tbl>
          </a:graphicData>
        </a:graphic>
      </p:graphicFrame>
    </p:spTree>
    <p:extLst>
      <p:ext uri="{BB962C8B-B14F-4D97-AF65-F5344CB8AC3E}">
        <p14:creationId xmlns:p14="http://schemas.microsoft.com/office/powerpoint/2010/main" val="4189041821"/>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2BB12C9-5A34-DB97-76D6-FA68A9DEE72B}"/>
              </a:ext>
            </a:extLst>
          </p:cNvPr>
          <p:cNvGraphicFramePr>
            <a:graphicFrameLocks noGrp="1"/>
          </p:cNvGraphicFramePr>
          <p:nvPr>
            <p:extLst>
              <p:ext uri="{D42A27DB-BD31-4B8C-83A1-F6EECF244321}">
                <p14:modId xmlns:p14="http://schemas.microsoft.com/office/powerpoint/2010/main" val="2095515193"/>
              </p:ext>
            </p:extLst>
          </p:nvPr>
        </p:nvGraphicFramePr>
        <p:xfrm>
          <a:off x="657225" y="1438846"/>
          <a:ext cx="10858500" cy="4374642"/>
        </p:xfrm>
        <a:graphic>
          <a:graphicData uri="http://schemas.openxmlformats.org/drawingml/2006/table">
            <a:tbl>
              <a:tblPr firstRow="1" firstCol="1" bandRow="1"/>
              <a:tblGrid>
                <a:gridCol w="1551214">
                  <a:extLst>
                    <a:ext uri="{9D8B030D-6E8A-4147-A177-3AD203B41FA5}">
                      <a16:colId xmlns:a16="http://schemas.microsoft.com/office/drawing/2014/main" val="2617049112"/>
                    </a:ext>
                  </a:extLst>
                </a:gridCol>
                <a:gridCol w="9307286">
                  <a:extLst>
                    <a:ext uri="{9D8B030D-6E8A-4147-A177-3AD203B41FA5}">
                      <a16:colId xmlns:a16="http://schemas.microsoft.com/office/drawing/2014/main" val="553702665"/>
                    </a:ext>
                  </a:extLst>
                </a:gridCol>
              </a:tblGrid>
              <a:tr h="1393836">
                <a:tc>
                  <a:txBody>
                    <a:bodyPr/>
                    <a:lstStyle/>
                    <a:p>
                      <a:pPr algn="ctr">
                        <a:lnSpc>
                          <a:spcPct val="13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146792"/>
                  </a:ext>
                </a:extLst>
              </a:tr>
            </a:tbl>
          </a:graphicData>
        </a:graphic>
      </p:graphicFrame>
    </p:spTree>
    <p:extLst>
      <p:ext uri="{BB962C8B-B14F-4D97-AF65-F5344CB8AC3E}">
        <p14:creationId xmlns:p14="http://schemas.microsoft.com/office/powerpoint/2010/main" val="2172117758"/>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7B1BE1A-2100-13AD-4FB3-289F1C99F970}"/>
              </a:ext>
            </a:extLst>
          </p:cNvPr>
          <p:cNvGraphicFramePr>
            <a:graphicFrameLocks noGrp="1"/>
          </p:cNvGraphicFramePr>
          <p:nvPr>
            <p:extLst>
              <p:ext uri="{D42A27DB-BD31-4B8C-83A1-F6EECF244321}">
                <p14:modId xmlns:p14="http://schemas.microsoft.com/office/powerpoint/2010/main" val="2026900174"/>
              </p:ext>
            </p:extLst>
          </p:nvPr>
        </p:nvGraphicFramePr>
        <p:xfrm>
          <a:off x="657225" y="1437640"/>
          <a:ext cx="10858500" cy="4389120"/>
        </p:xfrm>
        <a:graphic>
          <a:graphicData uri="http://schemas.openxmlformats.org/drawingml/2006/table">
            <a:tbl>
              <a:tblPr firstRow="1" firstCol="1" bandRow="1"/>
              <a:tblGrid>
                <a:gridCol w="1551214">
                  <a:extLst>
                    <a:ext uri="{9D8B030D-6E8A-4147-A177-3AD203B41FA5}">
                      <a16:colId xmlns:a16="http://schemas.microsoft.com/office/drawing/2014/main" val="2218731641"/>
                    </a:ext>
                  </a:extLst>
                </a:gridCol>
                <a:gridCol w="9307286">
                  <a:extLst>
                    <a:ext uri="{9D8B030D-6E8A-4147-A177-3AD203B41FA5}">
                      <a16:colId xmlns:a16="http://schemas.microsoft.com/office/drawing/2014/main" val="3321034365"/>
                    </a:ext>
                  </a:extLst>
                </a:gridCol>
              </a:tblGrid>
              <a:tr h="1629316">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0000"/>
                        </a:lnSpc>
                        <a:buSzPts val="1400"/>
                        <a:buFont typeface="Times New Roman" panose="02020603050405020304" pitchFamily="18" charset="0"/>
                        <a:buChar char="-"/>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2" marR="62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5703649"/>
                  </a:ext>
                </a:extLst>
              </a:tr>
            </a:tbl>
          </a:graphicData>
        </a:graphic>
      </p:graphicFrame>
    </p:spTree>
    <p:extLst>
      <p:ext uri="{BB962C8B-B14F-4D97-AF65-F5344CB8AC3E}">
        <p14:creationId xmlns:p14="http://schemas.microsoft.com/office/powerpoint/2010/main" val="1236011133"/>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687C43B-A4D3-9D07-D68A-7E537730373E}"/>
              </a:ext>
            </a:extLst>
          </p:cNvPr>
          <p:cNvSpPr txBox="1"/>
          <p:nvPr/>
        </p:nvSpPr>
        <p:spPr>
          <a:xfrm>
            <a:off x="660400" y="1130300"/>
            <a:ext cx="4967890" cy="5244128"/>
          </a:xfrm>
          <a:prstGeom prst="rect">
            <a:avLst/>
          </a:prstGeom>
          <a:noFill/>
        </p:spPr>
        <p:txBody>
          <a:bodyPr wrap="square">
            <a:spAutoFit/>
          </a:bodyPr>
          <a:lstStyle/>
          <a:p>
            <a:pPr>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07: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dâng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ngập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713667E-6883-D8D2-68E4-2B4E085A6A85}"/>
              </a:ext>
            </a:extLst>
          </p:cNvPr>
          <p:cNvSpPr txBox="1"/>
          <p:nvPr/>
        </p:nvSpPr>
        <p:spPr>
          <a:xfrm>
            <a:off x="5425528" y="2215463"/>
            <a:ext cx="6093372" cy="3918637"/>
          </a:xfrm>
          <a:prstGeom prst="rect">
            <a:avLst/>
          </a:prstGeom>
          <a:noFill/>
        </p:spPr>
        <p:txBody>
          <a:bodyPr wrap="square">
            <a:spAutoFit/>
          </a:bodyPr>
          <a:lstStyle/>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tựa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Trưa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903170"/>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37E284A-C86A-6733-6862-BB9800953C29}"/>
              </a:ext>
            </a:extLst>
          </p:cNvPr>
          <p:cNvSpPr txBox="1"/>
          <p:nvPr/>
        </p:nvSpPr>
        <p:spPr>
          <a:xfrm>
            <a:off x="660400" y="1039648"/>
            <a:ext cx="10858500" cy="4052391"/>
          </a:xfrm>
          <a:prstGeom prst="rect">
            <a:avLst/>
          </a:prstGeom>
          <a:noFill/>
        </p:spPr>
        <p:txBody>
          <a:bodyPr wrap="square">
            <a:spAutoFit/>
          </a:bodyPr>
          <a:lstStyle/>
          <a:p>
            <a:pPr algn="ctr">
              <a:spcAft>
                <a:spcPts val="800"/>
              </a:spcAft>
            </a:pP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Dẫu</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nhoi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chi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Quỳnh</a:t>
            </a:r>
            <a:r>
              <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400050" algn="l"/>
              </a:tabLst>
            </a:pPr>
            <a:r>
              <a:rPr lang="en-US" sz="3200" b="1" dirty="0" err="1">
                <a:solidFill>
                  <a:srgbClr val="000000"/>
                </a:solidFill>
                <a:effectLst/>
                <a:latin typeface="Times New Roman" panose="02020603050405020304" pitchFamily="18" charset="0"/>
                <a:ea typeface="Times New Roman" panose="02020603050405020304" pitchFamily="18" charset="0"/>
              </a:rPr>
              <a:t>Lựa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chọn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án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đúng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nhất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hỏi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rPr>
              <a:t> 1 </a:t>
            </a:r>
            <a:r>
              <a:rPr lang="en-US" sz="3200" b="1" dirty="0" err="1">
                <a:effectLst/>
                <a:latin typeface="Times New Roman" panose="02020603050405020304" pitchFamily="18" charset="0"/>
                <a:ea typeface="Times New Roman" panose="02020603050405020304" pitchFamily="18" charset="0"/>
              </a:rPr>
              <a:t>đến</a:t>
            </a:r>
            <a:r>
              <a:rPr lang="en-US" sz="3200" b="1" dirty="0">
                <a:effectLst/>
                <a:latin typeface="Times New Roman" panose="02020603050405020304" pitchFamily="18" charset="0"/>
                <a:ea typeface="Times New Roman" panose="02020603050405020304" pitchFamily="18" charset="0"/>
              </a:rPr>
              <a:t> 7:</a:t>
            </a:r>
            <a:endParaRPr lang="en-US" sz="3200" dirty="0">
              <a:effectLst/>
              <a:latin typeface="Times New Roman" panose="02020603050405020304" pitchFamily="18" charset="0"/>
              <a:ea typeface="Times New Roman" panose="02020603050405020304" pitchFamily="18" charset="0"/>
            </a:endParaRPr>
          </a:p>
          <a:p>
            <a:pPr>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D673BDC6-5FE6-3440-4249-3B71B80248F0}"/>
              </a:ext>
            </a:extLst>
          </p:cNvPr>
          <p:cNvGraphicFramePr>
            <a:graphicFrameLocks noGrp="1"/>
          </p:cNvGraphicFramePr>
          <p:nvPr>
            <p:extLst>
              <p:ext uri="{D42A27DB-BD31-4B8C-83A1-F6EECF244321}">
                <p14:modId xmlns:p14="http://schemas.microsoft.com/office/powerpoint/2010/main" val="813487615"/>
              </p:ext>
            </p:extLst>
          </p:nvPr>
        </p:nvGraphicFramePr>
        <p:xfrm>
          <a:off x="666750" y="4950210"/>
          <a:ext cx="10858500" cy="1315784"/>
        </p:xfrm>
        <a:graphic>
          <a:graphicData uri="http://schemas.openxmlformats.org/drawingml/2006/table">
            <a:tbl>
              <a:tblPr firstRow="1" firstCol="1" bandRow="1"/>
              <a:tblGrid>
                <a:gridCol w="5108611">
                  <a:extLst>
                    <a:ext uri="{9D8B030D-6E8A-4147-A177-3AD203B41FA5}">
                      <a16:colId xmlns:a16="http://schemas.microsoft.com/office/drawing/2014/main" val="3223211704"/>
                    </a:ext>
                  </a:extLst>
                </a:gridCol>
                <a:gridCol w="5749889">
                  <a:extLst>
                    <a:ext uri="{9D8B030D-6E8A-4147-A177-3AD203B41FA5}">
                      <a16:colId xmlns:a16="http://schemas.microsoft.com/office/drawing/2014/main" val="3194082808"/>
                    </a:ext>
                  </a:extLst>
                </a:gridCol>
              </a:tblGrid>
              <a:tr h="568360">
                <a:tc>
                  <a:txBody>
                    <a:bodyPr/>
                    <a:lstStyle/>
                    <a:p>
                      <a:pPr>
                        <a:lnSpc>
                          <a:spcPct val="130000"/>
                        </a:lnSpc>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 Tự do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 Hiện đại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5531" marR="65531" marT="0" marB="0">
                    <a:lnL>
                      <a:noFill/>
                    </a:lnL>
                    <a:lnR>
                      <a:noFill/>
                    </a:lnR>
                    <a:lnT>
                      <a:noFill/>
                    </a:lnT>
                    <a:lnB>
                      <a:noFill/>
                    </a:lnB>
                  </a:tcPr>
                </a:tc>
                <a:tc>
                  <a:txBody>
                    <a:bodyPr/>
                    <a:lstStyle/>
                    <a:p>
                      <a:pPr>
                        <a:lnSpc>
                          <a:spcPct val="130000"/>
                        </a:lnSpc>
                        <a:spcAft>
                          <a:spcPts val="8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5531" marR="65531" marT="0" marB="0">
                    <a:lnL>
                      <a:noFill/>
                    </a:lnL>
                    <a:lnR>
                      <a:noFill/>
                    </a:lnR>
                    <a:lnT>
                      <a:noFill/>
                    </a:lnT>
                    <a:lnB>
                      <a:noFill/>
                    </a:lnB>
                  </a:tcPr>
                </a:tc>
                <a:extLst>
                  <a:ext uri="{0D108BD9-81ED-4DB2-BD59-A6C34878D82A}">
                    <a16:rowId xmlns:a16="http://schemas.microsoft.com/office/drawing/2014/main" val="619619532"/>
                  </a:ext>
                </a:extLst>
              </a:tr>
            </a:tbl>
          </a:graphicData>
        </a:graphic>
      </p:graphicFrame>
    </p:spTree>
    <p:extLst>
      <p:ext uri="{BB962C8B-B14F-4D97-AF65-F5344CB8AC3E}">
        <p14:creationId xmlns:p14="http://schemas.microsoft.com/office/powerpoint/2010/main" val="1951351607"/>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63F3755-5B88-D9D5-B3F5-C9F922B91ED7}"/>
              </a:ext>
            </a:extLst>
          </p:cNvPr>
          <p:cNvSpPr txBox="1"/>
          <p:nvPr/>
        </p:nvSpPr>
        <p:spPr>
          <a:xfrm>
            <a:off x="660400" y="1546693"/>
            <a:ext cx="10858500" cy="4171014"/>
          </a:xfrm>
          <a:prstGeom prst="rect">
            <a:avLst/>
          </a:prstGeom>
          <a:noFill/>
        </p:spPr>
        <p:txBody>
          <a:bodyPr wrap="square">
            <a:spAutoFit/>
          </a:bodyPr>
          <a:lstStyle/>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cỏ</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mẽ</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599109"/>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00EF4B5-894B-9227-AA6C-8D9400D986D0}"/>
              </a:ext>
            </a:extLst>
          </p:cNvPr>
          <p:cNvSpPr txBox="1"/>
          <p:nvPr/>
        </p:nvSpPr>
        <p:spPr>
          <a:xfrm>
            <a:off x="660400" y="1028700"/>
            <a:ext cx="10858500" cy="5193538"/>
          </a:xfrm>
          <a:prstGeom prst="rect">
            <a:avLst/>
          </a:prstGeom>
          <a:noFill/>
        </p:spPr>
        <p:txBody>
          <a:bodyPr wrap="square">
            <a:spAutoFit/>
          </a:bodyPr>
          <a:lstStyle/>
          <a:p>
            <a:pPr>
              <a:lnSpc>
                <a:spcPct val="13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4. Ý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dâng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2250440">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2250440">
              <a:lnSpc>
                <a:spcPct val="130000"/>
              </a:lnSpc>
              <a:spcAft>
                <a:spcPts val="800"/>
              </a:spcAf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indent="2250440">
              <a:lnSpc>
                <a:spcPct val="130000"/>
              </a:lnSpc>
              <a:spcAft>
                <a:spcPts val="800"/>
              </a:spcAft>
            </a:pP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nghiệt</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30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565330"/>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E83C8EC-23BE-972F-D817-90923E728EC7}"/>
              </a:ext>
            </a:extLst>
          </p:cNvPr>
          <p:cNvSpPr txBox="1"/>
          <p:nvPr/>
        </p:nvSpPr>
        <p:spPr>
          <a:xfrm>
            <a:off x="666750" y="1130300"/>
            <a:ext cx="10858500" cy="4961999"/>
          </a:xfrm>
          <a:prstGeom prst="rect">
            <a:avLst/>
          </a:prstGeom>
          <a:noFill/>
        </p:spPr>
        <p:txBody>
          <a:bodyPr wrap="square">
            <a:spAutoFit/>
          </a:bodyPr>
          <a:lstStyle/>
          <a:p>
            <a:pPr algn="just">
              <a:lnSpc>
                <a:spcPct val="13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Vườn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mây</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30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Biện pháp tu 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được tác giả sử dụng trong hai câu thơ sau là:</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Một dòng sông, ngọn núi, rừng cây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làn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mùi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3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027913"/>
      </p:ext>
    </p:extLst>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EB218F1-4DC6-A49E-AE36-2C78E32367D0}"/>
              </a:ext>
            </a:extLst>
          </p:cNvPr>
          <p:cNvSpPr txBox="1"/>
          <p:nvPr/>
        </p:nvSpPr>
        <p:spPr>
          <a:xfrm>
            <a:off x="666750" y="1130300"/>
            <a:ext cx="10858500" cy="4289444"/>
          </a:xfrm>
          <a:prstGeom prst="rect">
            <a:avLst/>
          </a:prstGeom>
          <a:noFill/>
        </p:spPr>
        <p:txBody>
          <a:bodyPr wrap="square">
            <a:spAutoFit/>
          </a:bodyPr>
          <a:lstStyle/>
          <a:p>
            <a:pPr algn="just">
              <a:lnSpc>
                <a:spcPct val="130000"/>
              </a:lnSpc>
              <a:spcAft>
                <a:spcPts val="800"/>
              </a:spcAft>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7.</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Hình ảnh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cỏ dại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được nêu trong đoạn thơ tượng trưng cho: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kiếp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83928"/>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EB218F1-4DC6-A49E-AE36-2C78E32367D0}"/>
              </a:ext>
            </a:extLst>
          </p:cNvPr>
          <p:cNvSpPr txBox="1"/>
          <p:nvPr/>
        </p:nvSpPr>
        <p:spPr>
          <a:xfrm>
            <a:off x="666750" y="1624952"/>
            <a:ext cx="10858500" cy="401449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8.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ngắn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gọn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chính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9.</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trữ</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rút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026409"/>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307FA7A-55BB-7A8F-A024-A7E32A3367F5}"/>
              </a:ext>
            </a:extLst>
          </p:cNvPr>
          <p:cNvGraphicFramePr>
            <a:graphicFrameLocks noGrp="1"/>
          </p:cNvGraphicFramePr>
          <p:nvPr>
            <p:extLst>
              <p:ext uri="{D42A27DB-BD31-4B8C-83A1-F6EECF244321}">
                <p14:modId xmlns:p14="http://schemas.microsoft.com/office/powerpoint/2010/main" val="2968488073"/>
              </p:ext>
            </p:extLst>
          </p:nvPr>
        </p:nvGraphicFramePr>
        <p:xfrm>
          <a:off x="660400" y="1437640"/>
          <a:ext cx="10858500" cy="4389120"/>
        </p:xfrm>
        <a:graphic>
          <a:graphicData uri="http://schemas.openxmlformats.org/drawingml/2006/table">
            <a:tbl>
              <a:tblPr firstRow="1" firstCol="1" bandRow="1"/>
              <a:tblGrid>
                <a:gridCol w="1293488">
                  <a:extLst>
                    <a:ext uri="{9D8B030D-6E8A-4147-A177-3AD203B41FA5}">
                      <a16:colId xmlns:a16="http://schemas.microsoft.com/office/drawing/2014/main" val="2686213749"/>
                    </a:ext>
                  </a:extLst>
                </a:gridCol>
                <a:gridCol w="9565012">
                  <a:extLst>
                    <a:ext uri="{9D8B030D-6E8A-4147-A177-3AD203B41FA5}">
                      <a16:colId xmlns:a16="http://schemas.microsoft.com/office/drawing/2014/main" val="1381465510"/>
                    </a:ext>
                  </a:extLst>
                </a:gridCol>
              </a:tblGrid>
              <a:tr h="212882">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32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609985"/>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Tự do</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384123"/>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 Cây cỏ dại</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613358"/>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 Là loài cây gần gũi với con người</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02081"/>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 Cỏ dại có sức sống mãnh liệt</a:t>
                      </a:r>
                      <a:r>
                        <a:rPr lang="en-US" sz="32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585016"/>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Cây lúa</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881741"/>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0000"/>
                        </a:lnSpc>
                        <a:spcAft>
                          <a:spcPts val="10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D. Liệt kê, điệp</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509748"/>
                  </a:ext>
                </a:extLst>
              </a:tr>
              <a:tr h="212882">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bỉ</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902830"/>
                  </a:ext>
                </a:extLst>
              </a:tr>
            </a:tbl>
          </a:graphicData>
        </a:graphic>
      </p:graphicFrame>
    </p:spTree>
    <p:extLst>
      <p:ext uri="{BB962C8B-B14F-4D97-AF65-F5344CB8AC3E}">
        <p14:creationId xmlns:p14="http://schemas.microsoft.com/office/powerpoint/2010/main" val="153169248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6C0BBC1-1160-8D3F-C9A8-91EC84A47893}"/>
              </a:ext>
            </a:extLst>
          </p:cNvPr>
          <p:cNvSpPr txBox="1"/>
          <p:nvPr/>
        </p:nvSpPr>
        <p:spPr>
          <a:xfrm>
            <a:off x="660400" y="292017"/>
            <a:ext cx="10858500" cy="60490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Kiến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B67620B-869D-07F8-89EC-780FEC6C9D3C}"/>
              </a:ext>
            </a:extLst>
          </p:cNvPr>
          <p:cNvGraphicFramePr>
            <a:graphicFrameLocks noGrp="1"/>
          </p:cNvGraphicFramePr>
          <p:nvPr>
            <p:extLst>
              <p:ext uri="{D42A27DB-BD31-4B8C-83A1-F6EECF244321}">
                <p14:modId xmlns:p14="http://schemas.microsoft.com/office/powerpoint/2010/main" val="215019770"/>
              </p:ext>
            </p:extLst>
          </p:nvPr>
        </p:nvGraphicFramePr>
        <p:xfrm>
          <a:off x="660400" y="1163574"/>
          <a:ext cx="10858499" cy="4937252"/>
        </p:xfrm>
        <a:graphic>
          <a:graphicData uri="http://schemas.openxmlformats.org/drawingml/2006/table">
            <a:tbl>
              <a:tblPr firstRow="1" firstCol="1" bandRow="1"/>
              <a:tblGrid>
                <a:gridCol w="1573805">
                  <a:extLst>
                    <a:ext uri="{9D8B030D-6E8A-4147-A177-3AD203B41FA5}">
                      <a16:colId xmlns:a16="http://schemas.microsoft.com/office/drawing/2014/main" val="153851136"/>
                    </a:ext>
                  </a:extLst>
                </a:gridCol>
                <a:gridCol w="4378060">
                  <a:extLst>
                    <a:ext uri="{9D8B030D-6E8A-4147-A177-3AD203B41FA5}">
                      <a16:colId xmlns:a16="http://schemas.microsoft.com/office/drawing/2014/main" val="2206841512"/>
                    </a:ext>
                  </a:extLst>
                </a:gridCol>
                <a:gridCol w="4906634">
                  <a:extLst>
                    <a:ext uri="{9D8B030D-6E8A-4147-A177-3AD203B41FA5}">
                      <a16:colId xmlns:a16="http://schemas.microsoft.com/office/drawing/2014/main" val="1635735769"/>
                    </a:ext>
                  </a:extLst>
                </a:gridCol>
              </a:tblGrid>
              <a:tr h="3017838">
                <a:tc>
                  <a:txBody>
                    <a:bodyPr/>
                    <a:lstStyle/>
                    <a:p>
                      <a:pPr>
                        <a:lnSpc>
                          <a:spcPct val="130000"/>
                        </a:lnSpc>
                        <a:spcAft>
                          <a:spcPts val="800"/>
                        </a:spcAft>
                      </a:pPr>
                      <a:r>
                        <a:rPr lang="pt-BR" sz="2800" b="1">
                          <a:effectLst/>
                          <a:latin typeface="Times New Roman" panose="02020603050405020304" pitchFamily="18" charset="0"/>
                          <a:ea typeface="Times New Roman" panose="02020603050405020304" pitchFamily="18" charset="0"/>
                          <a:cs typeface="Times New Roman" panose="02020603050405020304" pitchFamily="18" charset="0"/>
                        </a:rPr>
                        <a:t>2. Nội dung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bốn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chữ</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thường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để</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diễn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đạt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vui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tươi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hồn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nhiên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dí</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dỏm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tinh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nghịch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nhí</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nhảnh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nhờ</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ưu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điểm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thơ</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ngắn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gieo</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vần</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nhịp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nhàng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fontAlgn="base">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61" marR="53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824019"/>
                  </a:ext>
                </a:extLst>
              </a:tr>
            </a:tbl>
          </a:graphicData>
        </a:graphic>
      </p:graphicFrame>
    </p:spTree>
    <p:extLst>
      <p:ext uri="{BB962C8B-B14F-4D97-AF65-F5344CB8AC3E}">
        <p14:creationId xmlns:p14="http://schemas.microsoft.com/office/powerpoint/2010/main" val="977682739"/>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3E1C07E-6FB9-2C6E-4EEC-07379E13BA50}"/>
              </a:ext>
            </a:extLst>
          </p:cNvPr>
          <p:cNvGraphicFramePr>
            <a:graphicFrameLocks noGrp="1"/>
          </p:cNvGraphicFramePr>
          <p:nvPr>
            <p:extLst>
              <p:ext uri="{D42A27DB-BD31-4B8C-83A1-F6EECF244321}">
                <p14:modId xmlns:p14="http://schemas.microsoft.com/office/powerpoint/2010/main" val="1931182948"/>
              </p:ext>
            </p:extLst>
          </p:nvPr>
        </p:nvGraphicFramePr>
        <p:xfrm>
          <a:off x="660400" y="1529080"/>
          <a:ext cx="10858500" cy="4206240"/>
        </p:xfrm>
        <a:graphic>
          <a:graphicData uri="http://schemas.openxmlformats.org/drawingml/2006/table">
            <a:tbl>
              <a:tblPr firstRow="1" firstCol="1" bandRow="1"/>
              <a:tblGrid>
                <a:gridCol w="1293488">
                  <a:extLst>
                    <a:ext uri="{9D8B030D-6E8A-4147-A177-3AD203B41FA5}">
                      <a16:colId xmlns:a16="http://schemas.microsoft.com/office/drawing/2014/main" val="2668519023"/>
                    </a:ext>
                  </a:extLst>
                </a:gridCol>
                <a:gridCol w="9565012">
                  <a:extLst>
                    <a:ext uri="{9D8B030D-6E8A-4147-A177-3AD203B41FA5}">
                      <a16:colId xmlns:a16="http://schemas.microsoft.com/office/drawing/2014/main" val="3945495938"/>
                    </a:ext>
                  </a:extLst>
                </a:gridCol>
              </a:tblGrid>
              <a:tr h="537340">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Sức sống mạnh mẽ, khiêm nhường của loài cỏ dại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Sự thức nhận của nhân vật trữ tình về những điều tưởng chừng bé nhỏ.</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27757"/>
                  </a:ext>
                </a:extLst>
              </a:tr>
              <a:tr h="1094470">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9</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khiêm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nhường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chừng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717096"/>
                  </a:ext>
                </a:extLst>
              </a:tr>
            </a:tbl>
          </a:graphicData>
        </a:graphic>
      </p:graphicFrame>
    </p:spTree>
    <p:extLst>
      <p:ext uri="{BB962C8B-B14F-4D97-AF65-F5344CB8AC3E}">
        <p14:creationId xmlns:p14="http://schemas.microsoft.com/office/powerpoint/2010/main" val="3807017165"/>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2E10875-6D89-141D-559E-AFA9C466D227}"/>
              </a:ext>
            </a:extLst>
          </p:cNvPr>
          <p:cNvGraphicFramePr>
            <a:graphicFrameLocks noGrp="1"/>
          </p:cNvGraphicFramePr>
          <p:nvPr>
            <p:extLst>
              <p:ext uri="{D42A27DB-BD31-4B8C-83A1-F6EECF244321}">
                <p14:modId xmlns:p14="http://schemas.microsoft.com/office/powerpoint/2010/main" val="878703181"/>
              </p:ext>
            </p:extLst>
          </p:nvPr>
        </p:nvGraphicFramePr>
        <p:xfrm>
          <a:off x="657225" y="1130300"/>
          <a:ext cx="10858500" cy="4790504"/>
        </p:xfrm>
        <a:graphic>
          <a:graphicData uri="http://schemas.openxmlformats.org/drawingml/2006/table">
            <a:tbl>
              <a:tblPr firstRow="1" firstCol="1" bandRow="1"/>
              <a:tblGrid>
                <a:gridCol w="1293488">
                  <a:extLst>
                    <a:ext uri="{9D8B030D-6E8A-4147-A177-3AD203B41FA5}">
                      <a16:colId xmlns:a16="http://schemas.microsoft.com/office/drawing/2014/main" val="1435599939"/>
                    </a:ext>
                  </a:extLst>
                </a:gridCol>
                <a:gridCol w="9565012">
                  <a:extLst>
                    <a:ext uri="{9D8B030D-6E8A-4147-A177-3AD203B41FA5}">
                      <a16:colId xmlns:a16="http://schemas.microsoft.com/office/drawing/2014/main" val="261496817"/>
                    </a:ext>
                  </a:extLst>
                </a:gridCol>
              </a:tblGrid>
              <a:tr h="1743384">
                <a:tc>
                  <a:txBody>
                    <a:bodyPr/>
                    <a:lstStyle/>
                    <a:p>
                      <a:pPr algn="ctr">
                        <a:lnSpc>
                          <a:spcPct val="13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10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2698" marR="326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119850"/>
                  </a:ext>
                </a:extLst>
              </a:tr>
            </a:tbl>
          </a:graphicData>
        </a:graphic>
      </p:graphicFrame>
    </p:spTree>
    <p:extLst>
      <p:ext uri="{BB962C8B-B14F-4D97-AF65-F5344CB8AC3E}">
        <p14:creationId xmlns:p14="http://schemas.microsoft.com/office/powerpoint/2010/main" val="2522986879"/>
      </p:ext>
    </p:extLst>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D2F311-8618-603B-AFEF-5E1DF5FC9418}"/>
              </a:ext>
            </a:extLst>
          </p:cNvPr>
          <p:cNvSpPr txBox="1"/>
          <p:nvPr/>
        </p:nvSpPr>
        <p:spPr>
          <a:xfrm>
            <a:off x="660400" y="1130300"/>
            <a:ext cx="10858500" cy="1267655"/>
          </a:xfrm>
          <a:prstGeom prst="rect">
            <a:avLst/>
          </a:prstGeom>
          <a:noFill/>
        </p:spPr>
        <p:txBody>
          <a:bodyPr wrap="square">
            <a:spAutoFit/>
          </a:bodyPr>
          <a:lstStyle/>
          <a:p>
            <a:pPr>
              <a:lnSpc>
                <a:spcPct val="130000"/>
              </a:lnSpc>
              <a:spcAft>
                <a:spcPts val="800"/>
              </a:spcAft>
            </a:pP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Đề</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08: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 ĐỎ</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0CC4FEC-A513-F650-1E75-ABC5A61FF926}"/>
              </a:ext>
            </a:extLst>
          </p:cNvPr>
          <p:cNvSpPr txBox="1"/>
          <p:nvPr/>
        </p:nvSpPr>
        <p:spPr>
          <a:xfrm>
            <a:off x="461962" y="2174042"/>
            <a:ext cx="6093372" cy="3960058"/>
          </a:xfrm>
          <a:prstGeom prst="rect">
            <a:avLst/>
          </a:prstGeom>
          <a:noFill/>
        </p:spPr>
        <p:txBody>
          <a:bodyPr wrap="square">
            <a:spAutoFit/>
          </a:bodyPr>
          <a:lstStyle/>
          <a:p>
            <a:pPr marL="900430">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đỏ</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00430">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quàng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súng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quân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vẫn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vội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vã</a:t>
            </a:r>
            <a:r>
              <a:rPr lang="en-US" sz="2800" i="1" dirty="0">
                <a:effectLst/>
                <a:latin typeface="Times New Roman" panose="02020603050405020304" pitchFamily="18" charset="0"/>
                <a:ea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rPr>
            </a:br>
            <a:endParaRPr lang="en-US" sz="2800" dirty="0"/>
          </a:p>
        </p:txBody>
      </p:sp>
      <p:sp>
        <p:nvSpPr>
          <p:cNvPr id="10" name="TextBox 9">
            <a:extLst>
              <a:ext uri="{FF2B5EF4-FFF2-40B4-BE49-F238E27FC236}">
                <a16:creationId xmlns:a16="http://schemas.microsoft.com/office/drawing/2014/main" id="{630624D8-AD5F-67A2-1612-10FA2C3C5FAA}"/>
              </a:ext>
            </a:extLst>
          </p:cNvPr>
          <p:cNvSpPr txBox="1"/>
          <p:nvPr/>
        </p:nvSpPr>
        <p:spPr>
          <a:xfrm>
            <a:off x="5623966" y="1966647"/>
            <a:ext cx="6093372" cy="3153299"/>
          </a:xfrm>
          <a:prstGeom prst="rect">
            <a:avLst/>
          </a:prstGeom>
          <a:noFill/>
        </p:spPr>
        <p:txBody>
          <a:bodyPr wrap="square">
            <a:spAutoFit/>
          </a:bodyPr>
          <a:lstStyle/>
          <a:p>
            <a:pPr marL="900430">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nhòa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00430" marR="215900">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Sài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Gòn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00430" marR="215900">
              <a:lnSpc>
                <a:spcPct val="130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vẫy</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900430" marR="215900">
              <a:lnSpc>
                <a:spcPct val="130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DA14D5A-2ED1-D505-C64C-5906C15B8CC2}"/>
              </a:ext>
            </a:extLst>
          </p:cNvPr>
          <p:cNvSpPr txBox="1"/>
          <p:nvPr/>
        </p:nvSpPr>
        <p:spPr>
          <a:xfrm>
            <a:off x="660399" y="5645346"/>
            <a:ext cx="11287125" cy="421847"/>
          </a:xfrm>
          <a:prstGeom prst="rect">
            <a:avLst/>
          </a:prstGeom>
          <a:noFill/>
        </p:spPr>
        <p:txBody>
          <a:bodyPr wrap="square">
            <a:spAutoFit/>
          </a:bodyPr>
          <a:lstStyle/>
          <a:p>
            <a:pPr marR="215900">
              <a:lnSpc>
                <a:spcPct val="130000"/>
              </a:lnSpc>
              <a:spcAft>
                <a:spcPts val="800"/>
              </a:spcAft>
            </a:pP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Tuyển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NXB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1999)</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1545330"/>
      </p:ext>
    </p:extLst>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6C2658E-915B-B0A8-82F9-D293DAD63CBC}"/>
              </a:ext>
            </a:extLst>
          </p:cNvPr>
          <p:cNvSpPr txBox="1"/>
          <p:nvPr/>
        </p:nvSpPr>
        <p:spPr>
          <a:xfrm>
            <a:off x="660400" y="1392805"/>
            <a:ext cx="10858500" cy="4478790"/>
          </a:xfrm>
          <a:prstGeom prst="rect">
            <a:avLst/>
          </a:prstGeom>
          <a:noFill/>
        </p:spPr>
        <p:txBody>
          <a:bodyPr wrap="square">
            <a:spAutoFit/>
          </a:bodyPr>
          <a:lstStyle/>
          <a:p>
            <a:pPr>
              <a:lnSpc>
                <a:spcPct val="130000"/>
              </a:lnSpc>
              <a:spcAft>
                <a:spcPts val="800"/>
              </a:spcAft>
            </a:pPr>
            <a:r>
              <a:rPr lang="pt-B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đáp án đúng: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 Thể thơ 5 chữ</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B. Thể thơ 6 chữ </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 Thể thơ 7 chữ</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D. Thể thơ tự 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trữ tình trong văn bản là ai?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508506"/>
      </p:ext>
    </p:extLst>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54EFAFB-3616-6B75-A9D7-A35FACF969AA}"/>
              </a:ext>
            </a:extLst>
          </p:cNvPr>
          <p:cNvSpPr txBox="1"/>
          <p:nvPr/>
        </p:nvSpPr>
        <p:spPr>
          <a:xfrm>
            <a:off x="660400" y="1130300"/>
            <a:ext cx="10858500" cy="1165063"/>
          </a:xfrm>
          <a:prstGeom prst="rect">
            <a:avLst/>
          </a:prstGeom>
          <a:noFill/>
        </p:spPr>
        <p:txBody>
          <a:bodyPr wrap="square">
            <a:spAutoFit/>
          </a:bodyPr>
          <a:lstStyle/>
          <a:p>
            <a:pPr>
              <a:lnSpc>
                <a:spcPct val="130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CE98D76F-F2D2-E600-046B-171CC1C78748}"/>
              </a:ext>
            </a:extLst>
          </p:cNvPr>
          <p:cNvGraphicFramePr>
            <a:graphicFrameLocks noGrp="1"/>
          </p:cNvGraphicFramePr>
          <p:nvPr>
            <p:extLst>
              <p:ext uri="{D42A27DB-BD31-4B8C-83A1-F6EECF244321}">
                <p14:modId xmlns:p14="http://schemas.microsoft.com/office/powerpoint/2010/main" val="2316761560"/>
              </p:ext>
            </p:extLst>
          </p:nvPr>
        </p:nvGraphicFramePr>
        <p:xfrm>
          <a:off x="660400" y="2297239"/>
          <a:ext cx="10858500" cy="1163955"/>
        </p:xfrm>
        <a:graphic>
          <a:graphicData uri="http://schemas.openxmlformats.org/drawingml/2006/table">
            <a:tbl>
              <a:tblPr firstRow="1" firstCol="1" bandRow="1"/>
              <a:tblGrid>
                <a:gridCol w="5429250">
                  <a:extLst>
                    <a:ext uri="{9D8B030D-6E8A-4147-A177-3AD203B41FA5}">
                      <a16:colId xmlns:a16="http://schemas.microsoft.com/office/drawing/2014/main" val="1307400963"/>
                    </a:ext>
                  </a:extLst>
                </a:gridCol>
                <a:gridCol w="5429250">
                  <a:extLst>
                    <a:ext uri="{9D8B030D-6E8A-4147-A177-3AD203B41FA5}">
                      <a16:colId xmlns:a16="http://schemas.microsoft.com/office/drawing/2014/main" val="1012496314"/>
                    </a:ext>
                  </a:extLst>
                </a:gridCol>
              </a:tblGrid>
              <a:tr h="536666">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Nhân hóa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So sánh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tc>
                  <a:txBody>
                    <a:bodyPr/>
                    <a:lstStyle/>
                    <a:p>
                      <a:pPr>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877" marR="61877" marT="0" marB="0">
                    <a:lnL>
                      <a:noFill/>
                    </a:lnL>
                    <a:lnR>
                      <a:noFill/>
                    </a:lnR>
                    <a:lnT>
                      <a:noFill/>
                    </a:lnT>
                    <a:lnB>
                      <a:noFill/>
                    </a:lnB>
                  </a:tcPr>
                </a:tc>
                <a:extLst>
                  <a:ext uri="{0D108BD9-81ED-4DB2-BD59-A6C34878D82A}">
                    <a16:rowId xmlns:a16="http://schemas.microsoft.com/office/drawing/2014/main" val="225902149"/>
                  </a:ext>
                </a:extLst>
              </a:tr>
            </a:tbl>
          </a:graphicData>
        </a:graphic>
      </p:graphicFrame>
      <p:sp>
        <p:nvSpPr>
          <p:cNvPr id="11" name="TextBox 10">
            <a:extLst>
              <a:ext uri="{FF2B5EF4-FFF2-40B4-BE49-F238E27FC236}">
                <a16:creationId xmlns:a16="http://schemas.microsoft.com/office/drawing/2014/main" id="{36A7B166-6600-5494-9A71-54E904B9FC84}"/>
              </a:ext>
            </a:extLst>
          </p:cNvPr>
          <p:cNvSpPr txBox="1"/>
          <p:nvPr/>
        </p:nvSpPr>
        <p:spPr>
          <a:xfrm>
            <a:off x="660400" y="3519678"/>
            <a:ext cx="10858500" cy="2490554"/>
          </a:xfrm>
          <a:prstGeom prst="rect">
            <a:avLst/>
          </a:prstGeom>
          <a:noFill/>
        </p:spPr>
        <p:txBody>
          <a:bodyPr wrap="square">
            <a:spAutoFit/>
          </a:bodyPr>
          <a:lstStyle/>
          <a:p>
            <a:pPr algn="just">
              <a:lnSpc>
                <a:spcPct val="130000"/>
              </a:lnSpc>
              <a:spcAft>
                <a:spcPts val="8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Các hình ảnh miêu tả thiên nhiên: đỉnh Trường Sơn</a:t>
            </a:r>
            <a:r>
              <a:rPr lang="pt-BR" sz="2800" i="1" dirty="0">
                <a:effectLst/>
                <a:latin typeface="Times New Roman" panose="02020603050405020304" pitchFamily="18" charset="0"/>
                <a:ea typeface="Times New Roman" panose="02020603050405020304" pitchFamily="18" charset="0"/>
                <a:cs typeface="Times New Roman" panose="02020603050405020304" pitchFamily="18" charset="0"/>
              </a:rPr>
              <a:t> lộng gió, rừng ào ào lá đỏ</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 khắc họa khung cảnh Trường Sơn như thế nào?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 Khoáng đạt, hùng vĩ</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B. Thơ mộng, trữ tình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 Khắc nghiệt, dữ dội</a:t>
            </a:r>
            <a:r>
              <a:rPr lang="en-US" sz="2800" dirty="0">
                <a:latin typeface="Calibri" panose="020F0502020204030204" pitchFamily="34" charset="0"/>
                <a:ea typeface="Times New Roman" panose="02020603050405020304" pitchFamily="18" charset="0"/>
                <a:cs typeface="Times New Roman" panose="02020603050405020304" pitchFamily="18" charset="0"/>
              </a:rPr>
              <a:t>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D. Tráng lệ, kì vĩ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356644"/>
      </p:ext>
    </p:extLst>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1A8379A-0825-89DD-58B9-29C2B1794031}"/>
              </a:ext>
            </a:extLst>
          </p:cNvPr>
          <p:cNvSpPr txBox="1"/>
          <p:nvPr/>
        </p:nvSpPr>
        <p:spPr>
          <a:xfrm>
            <a:off x="660400" y="1326793"/>
            <a:ext cx="10858500" cy="4610814"/>
          </a:xfrm>
          <a:prstGeom prst="rect">
            <a:avLst/>
          </a:prstGeom>
          <a:noFill/>
        </p:spPr>
        <p:txBody>
          <a:bodyPr wrap="square">
            <a:spAutoFit/>
          </a:bodyPr>
          <a:lstStyle/>
          <a:p>
            <a:pPr algn="just">
              <a:lnSpc>
                <a:spcPct val="130000"/>
              </a:lnSpc>
              <a:spcAft>
                <a:spcPts val="8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5.</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Chi tiết nào </a:t>
            </a: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dùng để miêu tả nhân vật “em”?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30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6.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30000"/>
              </a:lnSpc>
              <a:spcAft>
                <a:spcPts val="800"/>
              </a:spcAft>
              <a:buAutoNum type="alphaUcPeriod"/>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Bụi Trường Sơn nhoà trời lửa</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30000"/>
              </a:lnSpc>
              <a:spcAft>
                <a:spcPts val="80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B. Đoàn lính Trường Sơn hành quân vội vã</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vội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bụi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nhòa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30000"/>
              </a:lnSpc>
              <a:spcAft>
                <a:spcPts val="80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D. Rừng Trường Sơn ào ào lá đỏ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889909"/>
      </p:ext>
    </p:extLst>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F844988-E864-C622-1AF4-A3A01D3A99E6}"/>
              </a:ext>
            </a:extLst>
          </p:cNvPr>
          <p:cNvSpPr txBox="1"/>
          <p:nvPr/>
        </p:nvSpPr>
        <p:spPr>
          <a:xfrm>
            <a:off x="660400" y="1390560"/>
            <a:ext cx="10858500" cy="4483279"/>
          </a:xfrm>
          <a:prstGeom prst="rect">
            <a:avLst/>
          </a:prstGeom>
          <a:noFill/>
        </p:spPr>
        <p:txBody>
          <a:bodyPr wrap="square">
            <a:spAutoFit/>
          </a:bodyPr>
          <a:lstStyle/>
          <a:p>
            <a:pPr algn="just">
              <a:spcAft>
                <a:spcPts val="800"/>
              </a:spcAft>
            </a:pPr>
            <a:r>
              <a:rPr lang="pt-BR" sz="2800" b="1" dirty="0">
                <a:effectLst/>
                <a:latin typeface="Times New Roman" panose="02020603050405020304" pitchFamily="18" charset="0"/>
                <a:ea typeface="Times New Roman" panose="02020603050405020304" pitchFamily="18" charset="0"/>
                <a:cs typeface="Times New Roman" panose="02020603050405020304" pitchFamily="18" charset="0"/>
              </a:rPr>
              <a:t>Câu 7. </a:t>
            </a: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Hai câu thơ sau gợi ra điều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810260">
              <a:spcAft>
                <a:spcPts val="800"/>
              </a:spcAft>
            </a:pP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nhé</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Sài</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Gòn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A. Niềm 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pt-BR" sz="2800" dirty="0">
                <a:effectLst/>
                <a:latin typeface="Times New Roman" panose="02020603050405020304" pitchFamily="18" charset="0"/>
                <a:ea typeface="Times New Roman" panose="02020603050405020304" pitchFamily="18" charset="0"/>
                <a:cs typeface="Times New Roman" panose="02020603050405020304" pitchFamily="18" charset="0"/>
              </a:rPr>
              <a:t>D. Lời ước hẹn của lứa đôi yêu nhau.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822818"/>
      </p:ext>
    </p:extLst>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F80B7AA-279F-6799-0DA6-8CB7C30FF446}"/>
              </a:ext>
            </a:extLst>
          </p:cNvPr>
          <p:cNvSpPr txBox="1"/>
          <p:nvPr/>
        </p:nvSpPr>
        <p:spPr>
          <a:xfrm>
            <a:off x="660400" y="1218686"/>
            <a:ext cx="10858500" cy="4827027"/>
          </a:xfrm>
          <a:prstGeom prst="rect">
            <a:avLst/>
          </a:prstGeom>
          <a:noFill/>
        </p:spPr>
        <p:txBody>
          <a:bodyPr wrap="square">
            <a:spAutoFit/>
          </a:bodyPr>
          <a:lstStyle/>
          <a:p>
            <a:pPr algn="just">
              <a:lnSpc>
                <a:spcPct val="130000"/>
              </a:lnSpc>
              <a:spcAft>
                <a:spcPts val="800"/>
              </a:spcAft>
            </a:pPr>
            <a:r>
              <a:rPr lang="pt-BR" sz="3200" b="1" dirty="0">
                <a:effectLst/>
                <a:latin typeface="Times New Roman" panose="02020603050405020304" pitchFamily="18" charset="0"/>
                <a:ea typeface="Times New Roman" panose="02020603050405020304" pitchFamily="18" charset="0"/>
                <a:cs typeface="Times New Roman" panose="02020603050405020304" pitchFamily="18" charset="0"/>
              </a:rPr>
              <a:t>Trả lời câu hỏi/ thực hiện yêu cầu: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8.</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9.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374288"/>
      </p:ext>
    </p:extLst>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391C7C8-3D28-F6E9-9343-004CDF5064D3}"/>
              </a:ext>
            </a:extLst>
          </p:cNvPr>
          <p:cNvGraphicFramePr>
            <a:graphicFrameLocks noGrp="1"/>
          </p:cNvGraphicFramePr>
          <p:nvPr>
            <p:extLst>
              <p:ext uri="{D42A27DB-BD31-4B8C-83A1-F6EECF244321}">
                <p14:modId xmlns:p14="http://schemas.microsoft.com/office/powerpoint/2010/main" val="3409469099"/>
              </p:ext>
            </p:extLst>
          </p:nvPr>
        </p:nvGraphicFramePr>
        <p:xfrm>
          <a:off x="660399" y="1324356"/>
          <a:ext cx="10858500" cy="4615688"/>
        </p:xfrm>
        <a:graphic>
          <a:graphicData uri="http://schemas.openxmlformats.org/drawingml/2006/table">
            <a:tbl>
              <a:tblPr firstRow="1" firstCol="1" bandRow="1"/>
              <a:tblGrid>
                <a:gridCol w="1366403">
                  <a:extLst>
                    <a:ext uri="{9D8B030D-6E8A-4147-A177-3AD203B41FA5}">
                      <a16:colId xmlns:a16="http://schemas.microsoft.com/office/drawing/2014/main" val="4139765061"/>
                    </a:ext>
                  </a:extLst>
                </a:gridCol>
                <a:gridCol w="9492097">
                  <a:extLst>
                    <a:ext uri="{9D8B030D-6E8A-4147-A177-3AD203B41FA5}">
                      <a16:colId xmlns:a16="http://schemas.microsoft.com/office/drawing/2014/main" val="1814119367"/>
                    </a:ext>
                  </a:extLst>
                </a:gridCol>
              </a:tblGrid>
              <a:tr h="206617">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800"/>
                        </a:spcAft>
                      </a:pPr>
                      <a:r>
                        <a:rPr lang="en-US" sz="2800" b="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Đáp án gợi ý</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30202"/>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D. Thể thơ tự do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993543"/>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8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Người lính Trường Sơn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299023"/>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So sánh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98880"/>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A. Khoáng đạt, hùng vĩ</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93704"/>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đi vội vã giữa trời lửa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683326"/>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pt-BR" sz="280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Đoàn quân đi vội vã, bụi Trường Sơn nhòa trong trời lửa</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135928"/>
                  </a:ext>
                </a:extLst>
              </a:tr>
              <a:tr h="206617">
                <a:tc>
                  <a:txBody>
                    <a:bodyPr/>
                    <a:lstStyle/>
                    <a:p>
                      <a:pPr algn="ctr">
                        <a:lnSpc>
                          <a:spcPct val="13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chào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743108"/>
                  </a:ext>
                </a:extLst>
              </a:tr>
            </a:tbl>
          </a:graphicData>
        </a:graphic>
      </p:graphicFrame>
    </p:spTree>
    <p:extLst>
      <p:ext uri="{BB962C8B-B14F-4D97-AF65-F5344CB8AC3E}">
        <p14:creationId xmlns:p14="http://schemas.microsoft.com/office/powerpoint/2010/main" val="4036794584"/>
      </p:ext>
    </p:extLst>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8FF34-A413-8DC0-1815-45F214350EA4}"/>
              </a:ext>
            </a:extLst>
          </p:cNvPr>
          <p:cNvSpPr/>
          <p:nvPr/>
        </p:nvSpPr>
        <p:spPr>
          <a:xfrm>
            <a:off x="442913" y="1028700"/>
            <a:ext cx="11287125" cy="5207000"/>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77D4EBA-7BDE-BBDD-320C-CAA15A0A6A3B}"/>
              </a:ext>
            </a:extLst>
          </p:cNvPr>
          <p:cNvSpPr txBox="1"/>
          <p:nvPr/>
        </p:nvSpPr>
        <p:spPr>
          <a:xfrm>
            <a:off x="660400" y="292017"/>
            <a:ext cx="10858500" cy="678199"/>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30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Luyện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D9E1E2C-2554-CA86-BD70-5F0322FEC1C7}"/>
              </a:ext>
            </a:extLst>
          </p:cNvPr>
          <p:cNvGraphicFramePr>
            <a:graphicFrameLocks noGrp="1"/>
          </p:cNvGraphicFramePr>
          <p:nvPr>
            <p:extLst>
              <p:ext uri="{D42A27DB-BD31-4B8C-83A1-F6EECF244321}">
                <p14:modId xmlns:p14="http://schemas.microsoft.com/office/powerpoint/2010/main" val="2937336389"/>
              </p:ext>
            </p:extLst>
          </p:nvPr>
        </p:nvGraphicFramePr>
        <p:xfrm>
          <a:off x="660400" y="1655540"/>
          <a:ext cx="10858500" cy="3953320"/>
        </p:xfrm>
        <a:graphic>
          <a:graphicData uri="http://schemas.openxmlformats.org/drawingml/2006/table">
            <a:tbl>
              <a:tblPr firstRow="1" firstCol="1" bandRow="1"/>
              <a:tblGrid>
                <a:gridCol w="1366403">
                  <a:extLst>
                    <a:ext uri="{9D8B030D-6E8A-4147-A177-3AD203B41FA5}">
                      <a16:colId xmlns:a16="http://schemas.microsoft.com/office/drawing/2014/main" val="2856360809"/>
                    </a:ext>
                  </a:extLst>
                </a:gridCol>
                <a:gridCol w="9492097">
                  <a:extLst>
                    <a:ext uri="{9D8B030D-6E8A-4147-A177-3AD203B41FA5}">
                      <a16:colId xmlns:a16="http://schemas.microsoft.com/office/drawing/2014/main" val="607090059"/>
                    </a:ext>
                  </a:extLst>
                </a:gridCol>
              </a:tblGrid>
              <a:tr h="1288085">
                <a:tc>
                  <a:txBody>
                    <a:bodyPr/>
                    <a:lstStyle/>
                    <a:p>
                      <a:pPr algn="ctr">
                        <a:lnSpc>
                          <a:spcPct val="13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80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gũi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rỏi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tiền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31736" marR="317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279723"/>
                  </a:ext>
                </a:extLst>
              </a:tr>
            </a:tbl>
          </a:graphicData>
        </a:graphic>
      </p:graphicFrame>
    </p:spTree>
    <p:extLst>
      <p:ext uri="{BB962C8B-B14F-4D97-AF65-F5344CB8AC3E}">
        <p14:creationId xmlns:p14="http://schemas.microsoft.com/office/powerpoint/2010/main" val="293927475"/>
      </p:ext>
    </p:extLst>
  </p:cSld>
  <p:clrMapOvr>
    <a:masterClrMapping/>
  </p:clrMapOvr>
  <p:transition spd="slow">
    <p:randomBar dir="vert"/>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20823</Words>
  <PresentationFormat>Widescreen</PresentationFormat>
  <Paragraphs>1999</Paragraphs>
  <Slides>206</Slides>
  <Notes>187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206</vt:i4>
      </vt:variant>
    </vt:vector>
  </HeadingPairs>
  <TitlesOfParts>
    <vt:vector size="214" baseType="lpstr">
      <vt:lpstr>SimSun</vt:lpstr>
      <vt:lpstr>Arial</vt:lpstr>
      <vt:lpstr>Calibri</vt:lpstr>
      <vt:lpstr>Calibri Light</vt:lpstr>
      <vt:lpstr>MS Mincho</vt:lpstr>
      <vt:lpstr>OpenSansBold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2023-06-01T07:44:07Z</dcterms:created>
  <dcterms:modified xsi:type="dcterms:W3CDTF">2023-10-12T09:28:29Z</dcterms:modified>
</cp:coreProperties>
</file>