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850" r:id="rId2"/>
    <p:sldId id="808" r:id="rId3"/>
    <p:sldId id="809" r:id="rId4"/>
    <p:sldId id="851" r:id="rId5"/>
    <p:sldId id="852" r:id="rId6"/>
    <p:sldId id="869" r:id="rId7"/>
    <p:sldId id="870" r:id="rId8"/>
    <p:sldId id="853" r:id="rId9"/>
    <p:sldId id="854" r:id="rId10"/>
    <p:sldId id="855" r:id="rId11"/>
    <p:sldId id="871" r:id="rId12"/>
    <p:sldId id="815" r:id="rId13"/>
    <p:sldId id="816" r:id="rId14"/>
    <p:sldId id="873" r:id="rId15"/>
    <p:sldId id="856" r:id="rId16"/>
    <p:sldId id="818" r:id="rId17"/>
    <p:sldId id="872" r:id="rId18"/>
    <p:sldId id="868" r:id="rId19"/>
    <p:sldId id="874" r:id="rId20"/>
    <p:sldId id="723" r:id="rId2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850"/>
            <p14:sldId id="808"/>
            <p14:sldId id="809"/>
            <p14:sldId id="851"/>
            <p14:sldId id="852"/>
            <p14:sldId id="869"/>
            <p14:sldId id="870"/>
            <p14:sldId id="853"/>
            <p14:sldId id="854"/>
            <p14:sldId id="855"/>
            <p14:sldId id="871"/>
            <p14:sldId id="815"/>
            <p14:sldId id="816"/>
            <p14:sldId id="873"/>
            <p14:sldId id="856"/>
            <p14:sldId id="818"/>
            <p14:sldId id="872"/>
            <p14:sldId id="868"/>
            <p14:sldId id="874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ED6"/>
    <a:srgbClr val="FEE2BA"/>
    <a:srgbClr val="E3E6E2"/>
    <a:srgbClr val="0F3D13"/>
    <a:srgbClr val="355216"/>
    <a:srgbClr val="FEF4EC"/>
    <a:srgbClr val="CDD2CC"/>
    <a:srgbClr val="D3DDD1"/>
    <a:srgbClr val="FDEFE3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5" autoAdjust="0"/>
    <p:restoredTop sz="94057" autoAdjust="0"/>
  </p:normalViewPr>
  <p:slideViewPr>
    <p:cSldViewPr>
      <p:cViewPr>
        <p:scale>
          <a:sx n="100" d="100"/>
          <a:sy n="100" d="100"/>
        </p:scale>
        <p:origin x="-348" y="-16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png"/><Relationship Id="rId5" Type="http://schemas.openxmlformats.org/officeDocument/2006/relationships/image" Target="../media/image55.png"/><Relationship Id="rId10" Type="http://schemas.openxmlformats.org/officeDocument/2006/relationships/image" Target="../media/image54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3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32.bin"/><Relationship Id="rId1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1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8.wmf"/><Relationship Id="rId11" Type="http://schemas.openxmlformats.org/officeDocument/2006/relationships/image" Target="../media/image62.png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60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4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64.wmf"/><Relationship Id="rId4" Type="http://schemas.openxmlformats.org/officeDocument/2006/relationships/image" Target="../media/image23.png"/><Relationship Id="rId9" Type="http://schemas.openxmlformats.org/officeDocument/2006/relationships/oleObject" Target="../embeddings/oleObject3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40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9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0.png"/><Relationship Id="rId11" Type="http://schemas.openxmlformats.org/officeDocument/2006/relationships/oleObject" Target="../embeddings/oleObject39.bin"/><Relationship Id="rId5" Type="http://schemas.openxmlformats.org/officeDocument/2006/relationships/image" Target="../media/image440.png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66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6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74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73.wmf"/><Relationship Id="rId5" Type="http://schemas.openxmlformats.org/officeDocument/2006/relationships/image" Target="../media/image70.png"/><Relationship Id="rId10" Type="http://schemas.openxmlformats.org/officeDocument/2006/relationships/oleObject" Target="../embeddings/oleObject44.bin"/><Relationship Id="rId4" Type="http://schemas.openxmlformats.org/officeDocument/2006/relationships/image" Target="../media/image440.png"/><Relationship Id="rId9" Type="http://schemas.openxmlformats.org/officeDocument/2006/relationships/image" Target="../media/image7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0.bin"/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22.png"/><Relationship Id="rId4" Type="http://schemas.openxmlformats.org/officeDocument/2006/relationships/image" Target="../media/image67.png"/><Relationship Id="rId9" Type="http://schemas.openxmlformats.org/officeDocument/2006/relationships/image" Target="../media/image7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3.png"/><Relationship Id="rId5" Type="http://schemas.openxmlformats.org/officeDocument/2006/relationships/image" Target="../media/image490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7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1.png"/><Relationship Id="rId11" Type="http://schemas.openxmlformats.org/officeDocument/2006/relationships/oleObject" Target="../embeddings/oleObject50.bin"/><Relationship Id="rId5" Type="http://schemas.openxmlformats.org/officeDocument/2006/relationships/image" Target="../media/image33.png"/><Relationship Id="rId10" Type="http://schemas.openxmlformats.org/officeDocument/2006/relationships/image" Target="../media/image78.wmf"/><Relationship Id="rId4" Type="http://schemas.openxmlformats.org/officeDocument/2006/relationships/image" Target="../media/image53.png"/><Relationship Id="rId9" Type="http://schemas.openxmlformats.org/officeDocument/2006/relationships/oleObject" Target="../embeddings/oleObject4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6.bin"/><Relationship Id="rId26" Type="http://schemas.openxmlformats.org/officeDocument/2006/relationships/oleObject" Target="../embeddings/oleObject10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4.wmf"/><Relationship Id="rId7" Type="http://schemas.openxmlformats.org/officeDocument/2006/relationships/image" Target="../media/image21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2.wmf"/><Relationship Id="rId25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11" Type="http://schemas.openxmlformats.org/officeDocument/2006/relationships/image" Target="../media/image9.wmf"/><Relationship Id="rId24" Type="http://schemas.openxmlformats.org/officeDocument/2006/relationships/oleObject" Target="../embeddings/oleObject9.bin"/><Relationship Id="rId5" Type="http://schemas.openxmlformats.org/officeDocument/2006/relationships/image" Target="../media/image19.png"/><Relationship Id="rId15" Type="http://schemas.openxmlformats.org/officeDocument/2006/relationships/image" Target="../media/image11.wmf"/><Relationship Id="rId23" Type="http://schemas.openxmlformats.org/officeDocument/2006/relationships/image" Target="../media/image15.wmf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13.wmf"/><Relationship Id="rId4" Type="http://schemas.openxmlformats.org/officeDocument/2006/relationships/image" Target="../media/image18.png"/><Relationship Id="rId9" Type="http://schemas.openxmlformats.org/officeDocument/2006/relationships/image" Target="../media/image8.wmf"/><Relationship Id="rId14" Type="http://schemas.openxmlformats.org/officeDocument/2006/relationships/oleObject" Target="../embeddings/oleObject4.bin"/><Relationship Id="rId22" Type="http://schemas.openxmlformats.org/officeDocument/2006/relationships/oleObject" Target="../embeddings/oleObject8.bin"/><Relationship Id="rId27" Type="http://schemas.openxmlformats.org/officeDocument/2006/relationships/image" Target="../media/image1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16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png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png"/><Relationship Id="rId11" Type="http://schemas.openxmlformats.org/officeDocument/2006/relationships/image" Target="../media/image26.wmf"/><Relationship Id="rId5" Type="http://schemas.openxmlformats.org/officeDocument/2006/relationships/image" Target="../media/image32.png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30.wmf"/><Relationship Id="rId4" Type="http://schemas.openxmlformats.org/officeDocument/2006/relationships/image" Target="../media/image31.png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18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5" Type="http://schemas.openxmlformats.org/officeDocument/2006/relationships/image" Target="../media/image320.pn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31.png"/><Relationship Id="rId14" Type="http://schemas.openxmlformats.org/officeDocument/2006/relationships/image" Target="../media/image3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8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1.png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png"/><Relationship Id="rId11" Type="http://schemas.openxmlformats.org/officeDocument/2006/relationships/image" Target="../media/image37.wmf"/><Relationship Id="rId5" Type="http://schemas.openxmlformats.org/officeDocument/2006/relationships/image" Target="../media/image21.png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33.png"/><Relationship Id="rId9" Type="http://schemas.openxmlformats.org/officeDocument/2006/relationships/image" Target="../media/image43.png"/><Relationship Id="rId14" Type="http://schemas.openxmlformats.org/officeDocument/2006/relationships/oleObject" Target="../embeddings/oleObject2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48.wmf"/><Relationship Id="rId18" Type="http://schemas.openxmlformats.org/officeDocument/2006/relationships/oleObject" Target="../embeddings/oleObject28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47.wmf"/><Relationship Id="rId5" Type="http://schemas.openxmlformats.org/officeDocument/2006/relationships/image" Target="../media/image52.png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51.wmf"/><Relationship Id="rId4" Type="http://schemas.openxmlformats.org/officeDocument/2006/relationships/image" Target="../media/image33.png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2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png"/><Relationship Id="rId5" Type="http://schemas.openxmlformats.org/officeDocument/2006/relationships/image" Target="../media/image53.wmf"/><Relationship Id="rId4" Type="http://schemas.openxmlformats.org/officeDocument/2006/relationships/oleObject" Target="../embeddings/oleObject2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561012" y="2473199"/>
            <a:ext cx="6172200" cy="1032001"/>
          </a:xfrm>
          <a:prstGeom prst="roundRect">
            <a:avLst>
              <a:gd name="adj" fmla="val 1201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2" y="1608533"/>
            <a:ext cx="6210300" cy="92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" t="17180" r="11885" b="40483"/>
          <a:stretch/>
        </p:blipFill>
        <p:spPr>
          <a:xfrm>
            <a:off x="5685703" y="2632582"/>
            <a:ext cx="5818909" cy="757199"/>
          </a:xfrm>
          <a:prstGeom prst="rect">
            <a:avLst/>
          </a:prstGeom>
        </p:spPr>
      </p:pic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2" y="2454149"/>
            <a:ext cx="1067955" cy="127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27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38" y="2362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884363" y="2743200"/>
                <a:ext cx="9628417" cy="695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Cấp số nhân đã cho có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  <m:sub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𝟖</m:t>
                    </m:r>
                  </m:oMath>
                </a14:m>
                <a:r>
                  <a:rPr lang="en-US" sz="2600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và công bội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𝒒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𝟖</m:t>
                        </m:r>
                      </m:den>
                    </m:f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=−</m:t>
                    </m:r>
                    <m:f>
                      <m:fPr>
                        <m:ctrlP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vi-VN" sz="2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363" y="2743200"/>
                <a:ext cx="9628417" cy="695575"/>
              </a:xfrm>
              <a:prstGeom prst="rect">
                <a:avLst/>
              </a:prstGeom>
              <a:blipFill rotWithShape="1">
                <a:blip r:embed="rId5"/>
                <a:stretch>
                  <a:fillRect l="-1076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27012" y="762000"/>
            <a:ext cx="11630131" cy="1447800"/>
            <a:chOff x="227012" y="762000"/>
            <a:chExt cx="11630131" cy="1447800"/>
          </a:xfrm>
        </p:grpSpPr>
        <p:sp>
          <p:nvSpPr>
            <p:cNvPr id="15" name="Rounded Rectangle 14"/>
            <p:cNvSpPr/>
            <p:nvPr/>
          </p:nvSpPr>
          <p:spPr>
            <a:xfrm>
              <a:off x="1812553" y="813745"/>
              <a:ext cx="10044590" cy="1396055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6200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701270" y="119603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055812" y="762000"/>
                  <a:ext cx="9753600" cy="1415750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Tìm 5 số hạng đầu và số hạng thứ 100 của cấp số nhân		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𝟖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 , −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 …</m:t>
                      </m:r>
                    </m:oMath>
                  </a14:m>
                  <a:endParaRPr lang="vi-VN" sz="2800" b="1" i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812" y="762000"/>
                  <a:ext cx="9753600" cy="141575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9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884363" y="3495189"/>
                <a:ext cx="9628417" cy="693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Do đó 5 số hạng đầu là : </a:t>
                </a:r>
                <a:r>
                  <a:rPr lang="en-US" sz="26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8, -4, 2, -1,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vi-VN" sz="2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363" y="3495189"/>
                <a:ext cx="9628417" cy="693588"/>
              </a:xfrm>
              <a:prstGeom prst="rect">
                <a:avLst/>
              </a:prstGeom>
              <a:blipFill rotWithShape="1">
                <a:blip r:embed="rId8"/>
                <a:stretch>
                  <a:fillRect l="-1076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884363" y="4458334"/>
            <a:ext cx="36004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Số hạng thứ 100 là : 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284728"/>
              </p:ext>
            </p:extLst>
          </p:nvPr>
        </p:nvGraphicFramePr>
        <p:xfrm>
          <a:off x="5332412" y="4036377"/>
          <a:ext cx="4643438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9" name="Equation" r:id="rId9" imgW="1968480" imgH="507960" progId="Equation.DSMT4">
                  <p:embed/>
                </p:oleObj>
              </mc:Choice>
              <mc:Fallback>
                <p:oleObj name="Equation" r:id="rId9" imgW="1968480" imgH="507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412" y="4036377"/>
                        <a:ext cx="4643438" cy="119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utoShape 4"/>
          <p:cNvSpPr>
            <a:spLocks noChangeArrowheads="1"/>
          </p:cNvSpPr>
          <p:nvPr/>
        </p:nvSpPr>
        <p:spPr bwMode="gray">
          <a:xfrm>
            <a:off x="401178" y="95249"/>
            <a:ext cx="37120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SỐ HẠNG TỔNG QUÁT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90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38" y="2417291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05000" y="2895600"/>
            <a:ext cx="96284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Giả sử u</a:t>
            </a:r>
            <a:r>
              <a:rPr lang="en-US" sz="2600" b="1" baseline="-2500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là số hạng đầu và q là công bội. Ta có 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971608"/>
              </p:ext>
            </p:extLst>
          </p:nvPr>
        </p:nvGraphicFramePr>
        <p:xfrm>
          <a:off x="4314825" y="3352800"/>
          <a:ext cx="26352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91" name="Equation" r:id="rId5" imgW="1117440" imgH="253800" progId="Equation.DSMT4">
                  <p:embed/>
                </p:oleObj>
              </mc:Choice>
              <mc:Fallback>
                <p:oleObj name="Equation" r:id="rId5" imgW="1117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5" y="3352800"/>
                        <a:ext cx="26352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359317"/>
              </p:ext>
            </p:extLst>
          </p:nvPr>
        </p:nvGraphicFramePr>
        <p:xfrm>
          <a:off x="4343400" y="3989388"/>
          <a:ext cx="272573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92" name="Equation" r:id="rId7" imgW="1155600" imgH="253800" progId="Equation.DSMT4">
                  <p:embed/>
                </p:oleObj>
              </mc:Choice>
              <mc:Fallback>
                <p:oleObj name="Equation" r:id="rId7" imgW="1155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989388"/>
                        <a:ext cx="2725738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591132"/>
              </p:ext>
            </p:extLst>
          </p:nvPr>
        </p:nvGraphicFramePr>
        <p:xfrm>
          <a:off x="7558088" y="3402013"/>
          <a:ext cx="1647825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93" name="Equation" r:id="rId9" imgW="698400" imgH="482400" progId="Equation.DSMT4">
                  <p:embed/>
                </p:oleObj>
              </mc:Choice>
              <mc:Fallback>
                <p:oleObj name="Equation" r:id="rId9" imgW="6984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8088" y="3402013"/>
                        <a:ext cx="1647825" cy="113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2009777" y="4600417"/>
                <a:ext cx="424607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𝒒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sz="26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  <m:sub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</m:oMath>
                </a14:m>
                <a:endParaRPr lang="vi-VN" sz="2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777" y="4600417"/>
                <a:ext cx="4246070" cy="492443"/>
              </a:xfrm>
              <a:prstGeom prst="rect">
                <a:avLst/>
              </a:prstGeom>
              <a:blipFill rotWithShape="1">
                <a:blip r:embed="rId11"/>
                <a:stretch>
                  <a:fillRect l="-2586" t="-1125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utoShape 4"/>
          <p:cNvSpPr>
            <a:spLocks noChangeArrowheads="1"/>
          </p:cNvSpPr>
          <p:nvPr/>
        </p:nvSpPr>
        <p:spPr bwMode="gray">
          <a:xfrm>
            <a:off x="401178" y="95249"/>
            <a:ext cx="37120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SỐ HẠNG TỔNG QUÁT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979613" y="5155665"/>
                <a:ext cx="9593984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𝒒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, 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  <m:sub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</m:oMath>
                </a14:m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(loại) vì cấp số nhân gồm các số hạng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dương.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613" y="5155665"/>
                <a:ext cx="9593984" cy="892552"/>
              </a:xfrm>
              <a:prstGeom prst="rect">
                <a:avLst/>
              </a:prstGeom>
              <a:blipFill rotWithShape="1">
                <a:blip r:embed="rId14"/>
                <a:stretch>
                  <a:fillRect l="-1144" t="-6164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979612" y="6048217"/>
            <a:ext cx="38100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Vậy số hạng thứ 20 là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961827"/>
              </p:ext>
            </p:extLst>
          </p:nvPr>
        </p:nvGraphicFramePr>
        <p:xfrm>
          <a:off x="5713413" y="5994400"/>
          <a:ext cx="44037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94" name="Equation" r:id="rId15" imgW="1866600" imgH="253800" progId="Equation.DSMT4">
                  <p:embed/>
                </p:oleObj>
              </mc:Choice>
              <mc:Fallback>
                <p:oleObj name="Equation" r:id="rId15" imgW="1866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3" y="5994400"/>
                        <a:ext cx="44037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27012" y="762000"/>
            <a:ext cx="11630131" cy="1447800"/>
            <a:chOff x="227012" y="762000"/>
            <a:chExt cx="11630131" cy="1447800"/>
          </a:xfrm>
        </p:grpSpPr>
        <p:sp>
          <p:nvSpPr>
            <p:cNvPr id="25" name="Rounded Rectangle 24"/>
            <p:cNvSpPr/>
            <p:nvPr/>
          </p:nvSpPr>
          <p:spPr>
            <a:xfrm>
              <a:off x="1812553" y="813745"/>
              <a:ext cx="10044590" cy="1396055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09777" y="886383"/>
              <a:ext cx="9723435" cy="1323417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Cho một cấp số nhân gồm các số hạng dương. Biết số hạng thứ 100 bằng 1536 và số hạng thứ 12 bằng 6144</a:t>
              </a:r>
              <a:br>
                <a:rPr lang="en-US" sz="2600" b="1" smtClean="0">
                  <a:latin typeface="Arial" pitchFamily="34" charset="0"/>
                  <a:cs typeface="Arial" pitchFamily="34" charset="0"/>
                </a:rPr>
              </a:b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Tìm số hạng thứ 20 của cấp số nhân đó</a:t>
              </a:r>
              <a:endParaRPr lang="vi-VN" sz="2600" b="1" i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6200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701270" y="119603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80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2415824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37301" y="762000"/>
            <a:ext cx="11395911" cy="1462990"/>
            <a:chOff x="337301" y="762000"/>
            <a:chExt cx="11395911" cy="1462990"/>
          </a:xfrm>
        </p:grpSpPr>
        <p:sp>
          <p:nvSpPr>
            <p:cNvPr id="19" name="Rounded Rectangle 18"/>
            <p:cNvSpPr/>
            <p:nvPr/>
          </p:nvSpPr>
          <p:spPr>
            <a:xfrm>
              <a:off x="2123931" y="773736"/>
              <a:ext cx="9525866" cy="1451254"/>
            </a:xfrm>
            <a:prstGeom prst="roundRect">
              <a:avLst>
                <a:gd name="adj" fmla="val 9218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01" y="762000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899923" y="1297913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2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576553" y="934848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360612" y="838200"/>
              <a:ext cx="9372600" cy="1323417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Trong một lọ nuôi cấy vi khuẩn, ban đầu có 5000 con vi khuẩn và số lượng vi khuẩn tăng lên thêm 8% mỗi giờ</a:t>
              </a:r>
              <a:br>
                <a:rPr lang="en-US" sz="2600" b="1" smtClean="0">
                  <a:latin typeface="Arial" pitchFamily="34" charset="0"/>
                  <a:cs typeface="Arial" pitchFamily="34" charset="0"/>
                </a:rPr>
              </a:b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Hỏi sau 5 giờ thì số lượng vi khuẩn là bao nhiêu?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401178" y="95249"/>
            <a:ext cx="37120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SỐ HẠNG TỔNG QUÁT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4212" y="2806064"/>
            <a:ext cx="112224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vi-VN" sz="2600" b="1">
                <a:latin typeface="Arial" pitchFamily="34" charset="0"/>
                <a:cs typeface="Arial" pitchFamily="34" charset="0"/>
              </a:rPr>
              <a:t>Vì ban đầu có 5 000 con vi khuẩn và số lượng vi khuẩn tăng lên thêm 8% mỗi giờ nên số lượng vi khuẩn sau mỗi giờ lập thành một cấp số nhân với sống hạng đầu u</a:t>
            </a:r>
            <a:r>
              <a:rPr lang="vi-VN" sz="2600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 = 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5000 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và công bội q = 1,08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1645" y="4218621"/>
            <a:ext cx="144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806161"/>
              </p:ext>
            </p:extLst>
          </p:nvPr>
        </p:nvGraphicFramePr>
        <p:xfrm>
          <a:off x="3753245" y="4164804"/>
          <a:ext cx="16478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2" name="Equation" r:id="rId7" imgW="698400" imgH="253800" progId="Equation.DSMT4">
                  <p:embed/>
                </p:oleObj>
              </mc:Choice>
              <mc:Fallback>
                <p:oleObj name="Equation" r:id="rId7" imgW="698400" imgH="2538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3245" y="4164804"/>
                        <a:ext cx="16478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689554"/>
              </p:ext>
            </p:extLst>
          </p:nvPr>
        </p:nvGraphicFramePr>
        <p:xfrm>
          <a:off x="5456632" y="4179252"/>
          <a:ext cx="3325813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3" name="Equation" r:id="rId9" imgW="1409400" imgH="241200" progId="Equation.DSMT4">
                  <p:embed/>
                </p:oleObj>
              </mc:Choice>
              <mc:Fallback>
                <p:oleObj name="Equation" r:id="rId9" imgW="1409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632" y="4179252"/>
                        <a:ext cx="3325813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15975" y="4917757"/>
            <a:ext cx="107400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Vậy sau 5 giờ thì số lượng vi khuẩn xấp xỉ khoảng </a:t>
            </a:r>
            <a:r>
              <a:rPr lang="vi-VN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7347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con.</a:t>
            </a:r>
          </a:p>
        </p:txBody>
      </p:sp>
    </p:spTree>
    <p:extLst>
      <p:ext uri="{BB962C8B-B14F-4D97-AF65-F5344CB8AC3E}">
        <p14:creationId xmlns:p14="http://schemas.microsoft.com/office/powerpoint/2010/main" val="141900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963" y="4129637"/>
            <a:ext cx="1535021" cy="36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401178" y="95249"/>
            <a:ext cx="70648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. TỔNG n SỐ HẠNG ĐẦU CỦA MỘT CẤP SỐ NHÂN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9088" y="762000"/>
            <a:ext cx="11558425" cy="3291629"/>
            <a:chOff x="289088" y="762000"/>
            <a:chExt cx="11558425" cy="3291629"/>
          </a:xfrm>
        </p:grpSpPr>
        <p:grpSp>
          <p:nvGrpSpPr>
            <p:cNvPr id="2" name="Group 1"/>
            <p:cNvGrpSpPr/>
            <p:nvPr/>
          </p:nvGrpSpPr>
          <p:grpSpPr>
            <a:xfrm>
              <a:off x="289088" y="762000"/>
              <a:ext cx="11558425" cy="3291629"/>
              <a:chOff x="289088" y="1086760"/>
              <a:chExt cx="11558425" cy="3291629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289088" y="1086760"/>
                <a:ext cx="11558425" cy="3291629"/>
              </a:xfrm>
              <a:prstGeom prst="roundRect">
                <a:avLst>
                  <a:gd name="adj" fmla="val 366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51062" y="1201162"/>
                <a:ext cx="942975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Xây dựng công thức tính n số hạng đầu của cấp số nhân </a:t>
                </a:r>
                <a:endParaRPr lang="vi-VN" sz="2600" b="1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531812" y="1700733"/>
                    <a:ext cx="11201400" cy="26776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Cho cấp số nhân (u</a:t>
                    </a:r>
                    <a:r>
                      <a:rPr lang="en-US" b="1" baseline="-25000" smtClean="0">
                        <a:latin typeface="Arial" pitchFamily="34" charset="0"/>
                        <a:cs typeface="Arial" pitchFamily="34" charset="0"/>
                      </a:rPr>
                      <a:t>n</a:t>
                    </a:r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) với số hạng đầu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oMath>
                    </a14:m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 và công bội q.</a:t>
                    </a:r>
                  </a:p>
                  <a:p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Để tính tổng n số hạng đầu :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sub>
                        </m:sSub>
                      </m:oMath>
                    </a14:m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br>
                      <a:rPr lang="en-US" b="1" smtClean="0">
                        <a:latin typeface="Arial" pitchFamily="34" charset="0"/>
                        <a:cs typeface="Arial" pitchFamily="34" charset="0"/>
                      </a:rPr>
                    </a:br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hãy lần lượt thực hiện các yêu cầu sau :</a:t>
                    </a:r>
                  </a:p>
                  <a:p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a. Biểu diễn mỗi số hạng trong tổng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sub>
                        </m:sSub>
                      </m:oMath>
                    </a14:m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 theo u</a:t>
                    </a:r>
                    <a:r>
                      <a:rPr lang="en-US" b="1" baseline="-25000" smtClean="0"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 và công bội q</a:t>
                    </a:r>
                    <a:br>
                      <a:rPr lang="en-US" b="1" smtClean="0">
                        <a:latin typeface="Arial" pitchFamily="34" charset="0"/>
                        <a:cs typeface="Arial" pitchFamily="34" charset="0"/>
                      </a:rPr>
                    </a:br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b. Từ kết quả câu a nhân cả 2 vế với q được biểu thức tích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𝒒</m:t>
                        </m:r>
                      </m:oMath>
                    </a14:m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/>
                    </a:r>
                    <a:br>
                      <a:rPr lang="en-US" b="1">
                        <a:latin typeface="Arial" pitchFamily="34" charset="0"/>
                        <a:cs typeface="Arial" pitchFamily="34" charset="0"/>
                      </a:rPr>
                    </a:br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c. Trừ từng vế 2 đẳng thức nhận được ở a và b , giản ước các số hạng đồng dạng để tính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𝒒</m:t>
                            </m:r>
                          </m:e>
                        </m:d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sub>
                        </m:sSub>
                      </m:oMath>
                    </a14:m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 theo u</a:t>
                    </a:r>
                    <a:r>
                      <a:rPr lang="en-US" b="1" baseline="-25000" smtClean="0"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 và q . Từ đó suy ra công thức tính S</a:t>
                    </a:r>
                    <a:r>
                      <a:rPr lang="en-US" b="1" baseline="-25000" smtClean="0">
                        <a:latin typeface="Arial" pitchFamily="34" charset="0"/>
                        <a:cs typeface="Arial" pitchFamily="34" charset="0"/>
                      </a:rPr>
                      <a:t>n</a:t>
                    </a:r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 .</a:t>
                    </a:r>
                    <a:endParaRPr lang="vi-VN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1812" y="1700733"/>
                    <a:ext cx="11201400" cy="267765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816" t="-1595" b="-4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62467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710" b="36284"/>
            <a:stretch/>
          </p:blipFill>
          <p:spPr bwMode="auto">
            <a:xfrm>
              <a:off x="339166" y="804427"/>
              <a:ext cx="1612428" cy="507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1720757" y="4663545"/>
            <a:ext cx="1676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a. Ta có 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714157"/>
              </p:ext>
            </p:extLst>
          </p:nvPr>
        </p:nvGraphicFramePr>
        <p:xfrm>
          <a:off x="3370411" y="4640412"/>
          <a:ext cx="131762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5" name="Equation" r:id="rId7" imgW="558720" imgH="241200" progId="Equation.DSMT4">
                  <p:embed/>
                </p:oleObj>
              </mc:Choice>
              <mc:Fallback>
                <p:oleObj name="Equation" r:id="rId7" imgW="558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0411" y="4640412"/>
                        <a:ext cx="1317625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788620"/>
              </p:ext>
            </p:extLst>
          </p:nvPr>
        </p:nvGraphicFramePr>
        <p:xfrm>
          <a:off x="4975373" y="4621213"/>
          <a:ext cx="365283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6" name="Equation" r:id="rId9" imgW="1549080" imgH="253800" progId="Equation.DSMT4">
                  <p:embed/>
                </p:oleObj>
              </mc:Choice>
              <mc:Fallback>
                <p:oleObj name="Equation" r:id="rId9" imgW="1549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373" y="4621213"/>
                        <a:ext cx="3652838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321435"/>
              </p:ext>
            </p:extLst>
          </p:nvPr>
        </p:nvGraphicFramePr>
        <p:xfrm>
          <a:off x="8670925" y="4648200"/>
          <a:ext cx="176688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7" name="Equation" r:id="rId11" imgW="749160" imgH="253800" progId="Equation.DSMT4">
                  <p:embed/>
                </p:oleObj>
              </mc:Choice>
              <mc:Fallback>
                <p:oleObj name="Equation" r:id="rId11" imgW="749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0925" y="4648200"/>
                        <a:ext cx="1766887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383779" y="5334000"/>
            <a:ext cx="1676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Do đó: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239037"/>
              </p:ext>
            </p:extLst>
          </p:nvPr>
        </p:nvGraphicFramePr>
        <p:xfrm>
          <a:off x="3751411" y="5280183"/>
          <a:ext cx="6646862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8" name="Equation" r:id="rId13" imgW="2819160" imgH="253800" progId="Equation.DSMT4">
                  <p:embed/>
                </p:oleObj>
              </mc:Choice>
              <mc:Fallback>
                <p:oleObj name="Equation" r:id="rId13" imgW="2819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1411" y="5280183"/>
                        <a:ext cx="6646862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720757" y="6006942"/>
            <a:ext cx="1676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b. Ta có 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816184"/>
              </p:ext>
            </p:extLst>
          </p:nvPr>
        </p:nvGraphicFramePr>
        <p:xfrm>
          <a:off x="3705373" y="5953125"/>
          <a:ext cx="499903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9" name="Equation" r:id="rId15" imgW="2120760" imgH="253800" progId="Equation.DSMT4">
                  <p:embed/>
                </p:oleObj>
              </mc:Choice>
              <mc:Fallback>
                <p:oleObj name="Equation" r:id="rId15" imgW="2120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5373" y="5953125"/>
                        <a:ext cx="4999038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637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401178" y="95249"/>
            <a:ext cx="70648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. TỔNG n SỐ HẠNG ĐẦU CỦA MỘT CẤP SỐ NHÂN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9088" y="762000"/>
            <a:ext cx="11558425" cy="3291629"/>
            <a:chOff x="289088" y="762000"/>
            <a:chExt cx="11558425" cy="3291629"/>
          </a:xfrm>
        </p:grpSpPr>
        <p:grpSp>
          <p:nvGrpSpPr>
            <p:cNvPr id="2" name="Group 1"/>
            <p:cNvGrpSpPr/>
            <p:nvPr/>
          </p:nvGrpSpPr>
          <p:grpSpPr>
            <a:xfrm>
              <a:off x="289088" y="762000"/>
              <a:ext cx="11558425" cy="3291629"/>
              <a:chOff x="289088" y="1086760"/>
              <a:chExt cx="11558425" cy="3291629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289088" y="1086760"/>
                <a:ext cx="11558425" cy="3291629"/>
              </a:xfrm>
              <a:prstGeom prst="roundRect">
                <a:avLst>
                  <a:gd name="adj" fmla="val 366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51062" y="1201162"/>
                <a:ext cx="942975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Xây dựng công thức tính n số hạng đầu của cấp số nhân </a:t>
                </a:r>
                <a:endParaRPr lang="vi-VN" sz="2600" b="1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531812" y="1700733"/>
                    <a:ext cx="11201400" cy="26776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Cho cấp số nhân (u</a:t>
                    </a:r>
                    <a:r>
                      <a:rPr lang="en-US" b="1" baseline="-25000" smtClean="0">
                        <a:latin typeface="Arial" pitchFamily="34" charset="0"/>
                        <a:cs typeface="Arial" pitchFamily="34" charset="0"/>
                      </a:rPr>
                      <a:t>n</a:t>
                    </a:r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) với số hạng đầu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oMath>
                    </a14:m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 và công bội q.</a:t>
                    </a:r>
                  </a:p>
                  <a:p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Để tính tổng n số hạng đầu :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sub>
                        </m:sSub>
                      </m:oMath>
                    </a14:m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br>
                      <a:rPr lang="en-US" b="1" smtClean="0">
                        <a:latin typeface="Arial" pitchFamily="34" charset="0"/>
                        <a:cs typeface="Arial" pitchFamily="34" charset="0"/>
                      </a:rPr>
                    </a:br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hãy lần lượt thực hiện các yêu cầu sau :</a:t>
                    </a:r>
                  </a:p>
                  <a:p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a. Biểu diễn mỗi số hạng trong tổng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sub>
                        </m:sSub>
                      </m:oMath>
                    </a14:m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 theo u</a:t>
                    </a:r>
                    <a:r>
                      <a:rPr lang="en-US" b="1" baseline="-25000" smtClean="0"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 và công bội q</a:t>
                    </a:r>
                    <a:br>
                      <a:rPr lang="en-US" b="1" smtClean="0">
                        <a:latin typeface="Arial" pitchFamily="34" charset="0"/>
                        <a:cs typeface="Arial" pitchFamily="34" charset="0"/>
                      </a:rPr>
                    </a:br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b. Từ kết quả câu a nhân cả 2 vế với q được biểu thức tích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𝒒</m:t>
                        </m:r>
                      </m:oMath>
                    </a14:m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/>
                    </a:r>
                    <a:br>
                      <a:rPr lang="en-US" b="1">
                        <a:latin typeface="Arial" pitchFamily="34" charset="0"/>
                        <a:cs typeface="Arial" pitchFamily="34" charset="0"/>
                      </a:rPr>
                    </a:br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c. Trừ từng vế 2 đẳng thức nhận được ở a và b , giản ước các số hạng đồng dạng để tính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𝒒</m:t>
                            </m:r>
                          </m:e>
                        </m:d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sub>
                        </m:sSub>
                      </m:oMath>
                    </a14:m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 theo u</a:t>
                    </a:r>
                    <a:r>
                      <a:rPr lang="en-US" b="1" baseline="-25000" smtClean="0"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 và q . Từ đó suy ra công thức tính S</a:t>
                    </a:r>
                    <a:r>
                      <a:rPr lang="en-US" b="1" baseline="-25000" smtClean="0">
                        <a:latin typeface="Arial" pitchFamily="34" charset="0"/>
                        <a:cs typeface="Arial" pitchFamily="34" charset="0"/>
                      </a:rPr>
                      <a:t>n</a:t>
                    </a:r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 .</a:t>
                    </a:r>
                    <a:endParaRPr lang="vi-VN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1812" y="1700733"/>
                    <a:ext cx="11201400" cy="2677656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816" t="-1595" b="-4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62467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710" b="36284"/>
            <a:stretch/>
          </p:blipFill>
          <p:spPr bwMode="auto">
            <a:xfrm>
              <a:off x="339166" y="804427"/>
              <a:ext cx="1612428" cy="507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1217612" y="4188219"/>
            <a:ext cx="792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c) Lấy (1) trừ vế theo vế cho (2) ta 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0"/>
              </p:ext>
            </p:extLst>
          </p:nvPr>
        </p:nvGraphicFramePr>
        <p:xfrm>
          <a:off x="2243138" y="4679950"/>
          <a:ext cx="754697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7" name="Equation" r:id="rId6" imgW="3200400" imgH="253800" progId="Equation.DSMT4">
                  <p:embed/>
                </p:oleObj>
              </mc:Choice>
              <mc:Fallback>
                <p:oleObj name="Equation" r:id="rId6" imgW="3200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8" y="4679950"/>
                        <a:ext cx="7546975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439165"/>
              </p:ext>
            </p:extLst>
          </p:nvPr>
        </p:nvGraphicFramePr>
        <p:xfrm>
          <a:off x="2226239" y="5257800"/>
          <a:ext cx="3414712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8" name="Equation" r:id="rId8" imgW="1447560" imgH="253800" progId="Equation.DSMT4">
                  <p:embed/>
                </p:oleObj>
              </mc:Choice>
              <mc:Fallback>
                <p:oleObj name="Equation" r:id="rId8" imgW="1447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6239" y="5257800"/>
                        <a:ext cx="3414712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042575"/>
              </p:ext>
            </p:extLst>
          </p:nvPr>
        </p:nvGraphicFramePr>
        <p:xfrm>
          <a:off x="6237288" y="5638800"/>
          <a:ext cx="374332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9" name="Equation" r:id="rId10" imgW="1587240" imgH="457200" progId="Equation.DSMT4">
                  <p:embed/>
                </p:oleObj>
              </mc:Choice>
              <mc:Fallback>
                <p:oleObj name="Equation" r:id="rId10" imgW="15872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7288" y="5638800"/>
                        <a:ext cx="3743325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716439"/>
              </p:ext>
            </p:extLst>
          </p:nvPr>
        </p:nvGraphicFramePr>
        <p:xfrm>
          <a:off x="2226239" y="5867400"/>
          <a:ext cx="3414712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0" name="Equation" r:id="rId12" imgW="1447560" imgH="253800" progId="Equation.DSMT4">
                  <p:embed/>
                </p:oleObj>
              </mc:Choice>
              <mc:Fallback>
                <p:oleObj name="Equation" r:id="rId12" imgW="1447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6239" y="5867400"/>
                        <a:ext cx="3414712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341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65213" y="914400"/>
            <a:ext cx="10744199" cy="1905000"/>
            <a:chOff x="608013" y="762000"/>
            <a:chExt cx="10744199" cy="1905000"/>
          </a:xfrm>
        </p:grpSpPr>
        <p:sp>
          <p:nvSpPr>
            <p:cNvPr id="10" name="Rounded Rectangle 9"/>
            <p:cNvSpPr/>
            <p:nvPr/>
          </p:nvSpPr>
          <p:spPr>
            <a:xfrm>
              <a:off x="608013" y="762000"/>
              <a:ext cx="9829799" cy="1905000"/>
            </a:xfrm>
            <a:prstGeom prst="roundRect">
              <a:avLst>
                <a:gd name="adj" fmla="val 3662"/>
              </a:avLst>
            </a:prstGeom>
            <a:solidFill>
              <a:srgbClr val="FEEED6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60412" y="879157"/>
                  <a:ext cx="10591800" cy="12926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lnSpc>
                      <a:spcPct val="150000"/>
                    </a:lnSpc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Cho cấp số nhân (u</a:t>
                  </a:r>
                  <a:r>
                    <a:rPr lang="en-US" sz="2600" b="1" baseline="-25000" smtClean="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) với công bội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𝒒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≠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. 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Đặt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+…+</m:t>
                      </m:r>
                      <m:sSub>
                        <m:sSubPr>
                          <m:ctrlP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 . Khi đó :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412" y="879157"/>
                  <a:ext cx="10591800" cy="129266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21" b="-51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24662557"/>
                    </p:ext>
                  </p:extLst>
                </p:nvPr>
              </p:nvGraphicFramePr>
              <p:xfrm>
                <a:off x="7085012" y="1323975"/>
                <a:ext cx="2157413" cy="10779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9149" name="Equation" r:id="rId5" imgW="914400" imgH="457200" progId="Equation.DSMT4">
                        <p:embed/>
                      </p:oleObj>
                    </mc:Choice>
                    <mc:Fallback>
                      <p:oleObj name="Equation" r:id="rId5" imgW="914400" imgH="457200" progId="Equation.DSMT4">
                        <p:embed/>
                        <p:pic>
                          <p:nvPicPr>
                            <p:cNvPr id="0" name="Object 2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085012" y="1323975"/>
                              <a:ext cx="2157413" cy="10779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24662557"/>
                    </p:ext>
                  </p:extLst>
                </p:nvPr>
              </p:nvGraphicFramePr>
              <p:xfrm>
                <a:off x="7085012" y="1323975"/>
                <a:ext cx="2157413" cy="10779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9134" name="Equation" r:id="rId8" imgW="914400" imgH="457200" progId="Equation.DSMT4">
                        <p:embed/>
                      </p:oleObj>
                    </mc:Choice>
                    <mc:Fallback>
                      <p:oleObj name="Equation" r:id="rId8" imgW="914400" imgH="457200" progId="Equation.DSMT4">
                        <p:embed/>
                        <p:pic>
                          <p:nvPicPr>
                            <p:cNvPr id="0" name="Object 2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085012" y="1323975"/>
                              <a:ext cx="2157413" cy="10779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9" name="AutoShape 4"/>
          <p:cNvSpPr>
            <a:spLocks noChangeArrowheads="1"/>
          </p:cNvSpPr>
          <p:nvPr/>
        </p:nvSpPr>
        <p:spPr bwMode="gray">
          <a:xfrm>
            <a:off x="401178" y="95249"/>
            <a:ext cx="70648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. TỔNG n SỐ HẠNG ĐẦU CỦA MỘT CẤP SỐ NHÂN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812" y="1592073"/>
            <a:ext cx="1344462" cy="131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94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1812553" y="766120"/>
            <a:ext cx="10044590" cy="2005655"/>
          </a:xfrm>
          <a:prstGeom prst="roundRect">
            <a:avLst>
              <a:gd name="adj" fmla="val 4469"/>
            </a:avLst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762000"/>
            <a:ext cx="1360526" cy="131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701270" y="1196030"/>
            <a:ext cx="4882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spc="67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</a:t>
            </a:r>
            <a:endParaRPr lang="en-US" sz="4400" b="1" spc="67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46213" y="3352800"/>
                <a:ext cx="10182331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Lương hàng năm của của chuyên gia lập thành cấp số nhân, với số hạng đầu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  <m:sub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𝟐𝟒𝟎</m:t>
                    </m:r>
                  </m:oMath>
                </a14:m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𝒒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𝟎𝟓</m:t>
                    </m:r>
                  </m:oMath>
                </a14:m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.  </a:t>
                </a:r>
                <a:endParaRPr lang="vi-VN" sz="25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213" y="3352800"/>
                <a:ext cx="10182331" cy="861774"/>
              </a:xfrm>
              <a:prstGeom prst="rect">
                <a:avLst/>
              </a:prstGeom>
              <a:blipFill rotWithShape="1">
                <a:blip r:embed="rId5"/>
                <a:stretch>
                  <a:fillRect l="-958" t="-4965" b="-1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99" y="28956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08212" y="762000"/>
            <a:ext cx="9525000" cy="2123636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500" b="1" smtClean="0">
                <a:latin typeface="Arial" pitchFamily="34" charset="0"/>
                <a:cs typeface="Arial" pitchFamily="34" charset="0"/>
              </a:rPr>
              <a:t>Giải bài toán mở đầu : </a:t>
            </a:r>
            <a:r>
              <a:rPr lang="vi-VN" sz="2500" b="1">
                <a:latin typeface="Arial" pitchFamily="34" charset="0"/>
                <a:cs typeface="Arial" pitchFamily="34" charset="0"/>
              </a:rPr>
              <a:t>Một công ty tuyển một chuyên gia về công nghệ thông tin với mức lương năm đầu là 240 triệu đồng và cam kết sẽ tăng thêm 5% lương mỗi năm so với năm liền trước </a:t>
            </a:r>
            <a:r>
              <a:rPr lang="vi-VN" sz="2500" b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500" b="1" smtClean="0">
                <a:latin typeface="Arial" pitchFamily="34" charset="0"/>
                <a:cs typeface="Arial" pitchFamily="34" charset="0"/>
              </a:rPr>
              <a:t> . </a:t>
            </a:r>
            <a:r>
              <a:rPr lang="vi-VN" sz="2500" b="1">
                <a:latin typeface="Arial" pitchFamily="34" charset="0"/>
                <a:cs typeface="Arial" pitchFamily="34" charset="0"/>
              </a:rPr>
              <a:t>Tính tổng số lương mà chuyên gia đã nhận được sau khi làm việc cho công ty 10 năm </a:t>
            </a:r>
            <a:r>
              <a:rPr lang="en-US" sz="2500" b="1" smtClean="0">
                <a:latin typeface="Arial" pitchFamily="34" charset="0"/>
                <a:cs typeface="Arial" pitchFamily="34" charset="0"/>
              </a:rPr>
              <a:t>?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472954"/>
              </p:ext>
            </p:extLst>
          </p:nvPr>
        </p:nvGraphicFramePr>
        <p:xfrm>
          <a:off x="5637212" y="4621887"/>
          <a:ext cx="54737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96" name="Equation" r:id="rId7" imgW="2552400" imgH="457200" progId="Equation.DSMT4">
                  <p:embed/>
                </p:oleObj>
              </mc:Choice>
              <mc:Fallback>
                <p:oleObj name="Equation" r:id="rId7" imgW="255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37212" y="4621887"/>
                        <a:ext cx="5473700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446212" y="4191000"/>
            <a:ext cx="100584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latin typeface="Arial" pitchFamily="34" charset="0"/>
                <a:cs typeface="Arial" pitchFamily="34" charset="0"/>
              </a:rPr>
              <a:t>Tổng số lương sau 10 năm chính là tổng của 10 số hạng đầu của cấp số nhân này và bằng :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46213" y="5780276"/>
            <a:ext cx="10286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latin typeface="Arial" pitchFamily="34" charset="0"/>
                <a:cs typeface="Arial" pitchFamily="34" charset="0"/>
              </a:rPr>
              <a:t>Vậy tổng số lương mà chuyên gia nhận được sau 10 năm là </a:t>
            </a:r>
            <a:r>
              <a:rPr lang="en-US" sz="25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3,019</a:t>
            </a:r>
            <a:r>
              <a:rPr lang="en-US" sz="2500" b="1" smtClean="0">
                <a:latin typeface="Arial" pitchFamily="34" charset="0"/>
                <a:cs typeface="Arial" pitchFamily="34" charset="0"/>
              </a:rPr>
              <a:t> tỉ đồng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01178" y="95249"/>
            <a:ext cx="70648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. TỔNG n SỐ HẠNG ĐẦU CỦA MỘT CẤP SỐ NHÂN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4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68343" y="2819400"/>
                <a:ext cx="10182331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Cấp số cộng có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  <m:sub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𝒒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. Gọi n là số các số hạng đầu cần lấy, ta có : 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343" y="2819400"/>
                <a:ext cx="10182331" cy="892552"/>
              </a:xfrm>
              <a:prstGeom prst="rect">
                <a:avLst/>
              </a:prstGeom>
              <a:blipFill rotWithShape="1">
                <a:blip r:embed="rId4"/>
                <a:stretch>
                  <a:fillRect l="-1017" t="-6164" r="-598" b="-15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162" y="231738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7012" y="762000"/>
            <a:ext cx="11568590" cy="1447800"/>
            <a:chOff x="227012" y="762000"/>
            <a:chExt cx="11568590" cy="1447800"/>
          </a:xfrm>
        </p:grpSpPr>
        <p:sp>
          <p:nvSpPr>
            <p:cNvPr id="20" name="Rounded Rectangle 19"/>
            <p:cNvSpPr/>
            <p:nvPr/>
          </p:nvSpPr>
          <p:spPr>
            <a:xfrm>
              <a:off x="1751012" y="813745"/>
              <a:ext cx="10044590" cy="1396055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6200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701270" y="119603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6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25674" y="762000"/>
              <a:ext cx="9525000" cy="1415750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Cần lấy tổng của bao nhiêu số hạng đầu của cấp số nhân 2, 6, 18 … để được kết quả 728 ?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895179"/>
              </p:ext>
            </p:extLst>
          </p:nvPr>
        </p:nvGraphicFramePr>
        <p:xfrm>
          <a:off x="4189412" y="3478084"/>
          <a:ext cx="5254625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7" name="Equation" r:id="rId7" imgW="2450880" imgH="457200" progId="Equation.DSMT4">
                  <p:embed/>
                </p:oleObj>
              </mc:Choice>
              <mc:Fallback>
                <p:oleObj name="Equation" r:id="rId7" imgW="24508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89412" y="3478084"/>
                        <a:ext cx="5254625" cy="982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686576"/>
              </p:ext>
            </p:extLst>
          </p:nvPr>
        </p:nvGraphicFramePr>
        <p:xfrm>
          <a:off x="7183438" y="4468684"/>
          <a:ext cx="22336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8" name="Equation" r:id="rId9" imgW="1041120" imgH="215640" progId="Equation.DSMT4">
                  <p:embed/>
                </p:oleObj>
              </mc:Choice>
              <mc:Fallback>
                <p:oleObj name="Equation" r:id="rId9" imgW="10411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83438" y="4468684"/>
                        <a:ext cx="2233612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003109"/>
              </p:ext>
            </p:extLst>
          </p:nvPr>
        </p:nvGraphicFramePr>
        <p:xfrm>
          <a:off x="8021638" y="5143500"/>
          <a:ext cx="12869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9" name="Equation" r:id="rId11" imgW="545760" imgH="177480" progId="Equation.DSMT4">
                  <p:embed/>
                </p:oleObj>
              </mc:Choice>
              <mc:Fallback>
                <p:oleObj name="Equation" r:id="rId11" imgW="545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021638" y="5143500"/>
                        <a:ext cx="1286987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674812" y="5679757"/>
            <a:ext cx="101823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Vậy phải lấy </a:t>
            </a:r>
            <a:r>
              <a:rPr lang="en-US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 số hạng đầu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để được tổng bằng 728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01178" y="95249"/>
            <a:ext cx="70648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. TỔNG n SỐ HẠNG ĐẦU CỦA MỘT CẤP SỐ NHÂN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370012" y="3429000"/>
            <a:ext cx="96329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Ta có: 3 năm = 12 quý (mỗi quý gồm 3 tháng).</a:t>
            </a:r>
          </a:p>
        </p:txBody>
      </p:sp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012" y="3087555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9975" y="100866"/>
            <a:ext cx="11802729" cy="2853313"/>
            <a:chOff x="130614" y="762000"/>
            <a:chExt cx="11802729" cy="2853313"/>
          </a:xfrm>
        </p:grpSpPr>
        <p:sp>
          <p:nvSpPr>
            <p:cNvPr id="15" name="Rectangle 14"/>
            <p:cNvSpPr/>
            <p:nvPr/>
          </p:nvSpPr>
          <p:spPr>
            <a:xfrm>
              <a:off x="150812" y="816411"/>
              <a:ext cx="11782531" cy="1329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208211" y="762000"/>
              <a:ext cx="9725131" cy="2853313"/>
            </a:xfrm>
            <a:prstGeom prst="roundRect">
              <a:avLst>
                <a:gd name="adj" fmla="val 4169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29595" y="783791"/>
              <a:ext cx="9503747" cy="2831522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vi-VN" sz="2200" b="1">
                  <a:latin typeface="Arial" pitchFamily="34" charset="0"/>
                  <a:cs typeface="Arial" pitchFamily="34" charset="0"/>
                </a:rPr>
                <a:t>Một nhà máy 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tuyển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2200" b="1">
                  <a:latin typeface="Arial" pitchFamily="34" charset="0"/>
                  <a:cs typeface="Arial" pitchFamily="34" charset="0"/>
                </a:rPr>
                <a:t>thêm công nhân vào làm việc trong thời hạn 3 năm và đưa ra hai phương án lựa chọn về lương như 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sau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 :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en-US" sz="2200" b="1" smtClean="0">
                  <a:latin typeface="Arial" pitchFamily="34" charset="0"/>
                  <a:cs typeface="Arial" pitchFamily="34" charset="0"/>
                </a:rPr>
              </a:b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- 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Phương </a:t>
              </a:r>
              <a:r>
                <a:rPr lang="vi-VN" sz="2200" b="1">
                  <a:latin typeface="Arial" pitchFamily="34" charset="0"/>
                  <a:cs typeface="Arial" pitchFamily="34" charset="0"/>
                </a:rPr>
                <a:t>án 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: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2200" b="1">
                  <a:latin typeface="Arial" pitchFamily="34" charset="0"/>
                  <a:cs typeface="Arial" pitchFamily="34" charset="0"/>
                </a:rPr>
                <a:t>lương tháng khởi điểm là 5 triệu đồng và sau mỗi quý lương tháng sẽ tăng thêm 500.000đ 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en-US" sz="2200" b="1" smtClean="0">
                  <a:latin typeface="Arial" pitchFamily="34" charset="0"/>
                  <a:cs typeface="Arial" pitchFamily="34" charset="0"/>
                </a:rPr>
              </a:b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- 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Phương </a:t>
              </a:r>
              <a:r>
                <a:rPr lang="vi-VN" sz="2200" b="1">
                  <a:latin typeface="Arial" pitchFamily="34" charset="0"/>
                  <a:cs typeface="Arial" pitchFamily="34" charset="0"/>
                </a:rPr>
                <a:t>án 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: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2200" b="1">
                  <a:latin typeface="Arial" pitchFamily="34" charset="0"/>
                  <a:cs typeface="Arial" pitchFamily="34" charset="0"/>
                </a:rPr>
                <a:t>lương tháng khởi điểm là 5 triệu đồng và sau mỗi quý lương tháng sẽ tăng thêm 5% 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en-US" sz="2200" b="1" smtClean="0">
                  <a:latin typeface="Arial" pitchFamily="34" charset="0"/>
                  <a:cs typeface="Arial" pitchFamily="34" charset="0"/>
                </a:rPr>
              </a:b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ới </a:t>
              </a:r>
              <a:r>
                <a:rPr lang="vi-VN" sz="2200" b="1">
                  <a:latin typeface="Arial" pitchFamily="34" charset="0"/>
                  <a:cs typeface="Arial" pitchFamily="34" charset="0"/>
                </a:rPr>
                <a:t>phương án nào thì tổng lương nhận được sau 3 năm làm việc của người công nhân sẽ lớn hơn 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pic>
          <p:nvPicPr>
            <p:cNvPr id="12" name="Picture 10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14" y="850577"/>
              <a:ext cx="1987196" cy="1729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802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028" y="1335661"/>
              <a:ext cx="1506395" cy="759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32522" y="392144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+ Theo phương án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: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Lương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của công nhân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quý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1 là: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5.3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= 15 (triệu đồng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).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012" y="4334679"/>
            <a:ext cx="11816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Sau mỗi quý, lương tháng sẽ tăng thêm 500 nghìn đồng hay 0,5 triệu đồng, do đó từ quý thứ hai trở đi, lương sẽ tăng mỗi quý là 0,5 . 3 = 1,5 (triệu đồng).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8012" y="5104120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Khi đó, lương mỗi quý của công nhân lập thành một cấp số cộng với số hạng đầu u</a:t>
            </a:r>
            <a:r>
              <a:rPr lang="vi-VN" sz="2200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 = 15 và công sai d = 1,5.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5788" y="5877950"/>
            <a:ext cx="4213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Vậy tổng lương nhận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: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298361"/>
              </p:ext>
            </p:extLst>
          </p:nvPr>
        </p:nvGraphicFramePr>
        <p:xfrm>
          <a:off x="4542789" y="5683897"/>
          <a:ext cx="3761423" cy="818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8" name="Equation" r:id="rId7" imgW="1930320" imgH="419040" progId="Equation.DSMT4">
                  <p:embed/>
                </p:oleObj>
              </mc:Choice>
              <mc:Fallback>
                <p:oleObj name="Equation" r:id="rId7" imgW="1930320" imgH="41904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2789" y="5683897"/>
                        <a:ext cx="3761423" cy="818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471379" y="5877950"/>
            <a:ext cx="18140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(triệu đồng)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4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" grpId="0"/>
      <p:bldP spid="11" grpId="0"/>
      <p:bldP spid="13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9975" y="100866"/>
            <a:ext cx="11802729" cy="2853313"/>
            <a:chOff x="130614" y="762000"/>
            <a:chExt cx="11802729" cy="2853313"/>
          </a:xfrm>
        </p:grpSpPr>
        <p:sp>
          <p:nvSpPr>
            <p:cNvPr id="15" name="Rectangle 14"/>
            <p:cNvSpPr/>
            <p:nvPr/>
          </p:nvSpPr>
          <p:spPr>
            <a:xfrm>
              <a:off x="150812" y="816411"/>
              <a:ext cx="11782531" cy="1329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208211" y="762000"/>
              <a:ext cx="9725131" cy="2853313"/>
            </a:xfrm>
            <a:prstGeom prst="roundRect">
              <a:avLst>
                <a:gd name="adj" fmla="val 4169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29595" y="783791"/>
              <a:ext cx="9503747" cy="2831522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vi-VN" sz="2200" b="1">
                  <a:latin typeface="Arial" pitchFamily="34" charset="0"/>
                  <a:cs typeface="Arial" pitchFamily="34" charset="0"/>
                </a:rPr>
                <a:t>Một nhà máy 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tuyển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2200" b="1">
                  <a:latin typeface="Arial" pitchFamily="34" charset="0"/>
                  <a:cs typeface="Arial" pitchFamily="34" charset="0"/>
                </a:rPr>
                <a:t>thêm công nhân vào làm việc trong thời hạn 3 năm và đưa ra hai phương án lựa chọn về lương như 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sau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 :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en-US" sz="2200" b="1" smtClean="0">
                  <a:latin typeface="Arial" pitchFamily="34" charset="0"/>
                  <a:cs typeface="Arial" pitchFamily="34" charset="0"/>
                </a:rPr>
              </a:b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- 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Phương </a:t>
              </a:r>
              <a:r>
                <a:rPr lang="vi-VN" sz="2200" b="1">
                  <a:latin typeface="Arial" pitchFamily="34" charset="0"/>
                  <a:cs typeface="Arial" pitchFamily="34" charset="0"/>
                </a:rPr>
                <a:t>án 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: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2200" b="1">
                  <a:latin typeface="Arial" pitchFamily="34" charset="0"/>
                  <a:cs typeface="Arial" pitchFamily="34" charset="0"/>
                </a:rPr>
                <a:t>lương tháng khởi điểm là 5 triệu đồng và sau mỗi quý lương tháng sẽ tăng thêm 500.000đ 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en-US" sz="2200" b="1" smtClean="0">
                  <a:latin typeface="Arial" pitchFamily="34" charset="0"/>
                  <a:cs typeface="Arial" pitchFamily="34" charset="0"/>
                </a:rPr>
              </a:b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- 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Phương </a:t>
              </a:r>
              <a:r>
                <a:rPr lang="vi-VN" sz="2200" b="1">
                  <a:latin typeface="Arial" pitchFamily="34" charset="0"/>
                  <a:cs typeface="Arial" pitchFamily="34" charset="0"/>
                </a:rPr>
                <a:t>án 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: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2200" b="1">
                  <a:latin typeface="Arial" pitchFamily="34" charset="0"/>
                  <a:cs typeface="Arial" pitchFamily="34" charset="0"/>
                </a:rPr>
                <a:t>lương tháng khởi điểm là 5 triệu đồng và sau mỗi quý lương tháng sẽ tăng thêm 5% 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en-US" sz="2200" b="1" smtClean="0">
                  <a:latin typeface="Arial" pitchFamily="34" charset="0"/>
                  <a:cs typeface="Arial" pitchFamily="34" charset="0"/>
                </a:rPr>
              </a:b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ới </a:t>
              </a:r>
              <a:r>
                <a:rPr lang="vi-VN" sz="2200" b="1">
                  <a:latin typeface="Arial" pitchFamily="34" charset="0"/>
                  <a:cs typeface="Arial" pitchFamily="34" charset="0"/>
                </a:rPr>
                <a:t>phương án nào thì tổng lương nhận được sau 3 năm làm việc của người công nhân sẽ lớn hơn 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pic>
          <p:nvPicPr>
            <p:cNvPr id="12" name="Picture 100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14" y="850577"/>
              <a:ext cx="1987196" cy="1729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80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028" y="1335661"/>
              <a:ext cx="1506395" cy="759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32522" y="3611462"/>
            <a:ext cx="111196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+ Theo phương án 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2: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Lương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của công nhân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quý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1 là: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5.3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= 15 (triệu đồng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).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012" y="4024698"/>
            <a:ext cx="1150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Sau mỗi quý, lương tháng sẽ tăng thêm 5%, tức là lương của quý tiếp theo bằng 105% lương mỗi quý liền trước đó.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012" y="4794139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Khi đó, lương mỗi quý của công nhân lập thành một cấp số nhân với số hạng đầu u'</a:t>
            </a:r>
            <a:r>
              <a:rPr lang="vi-VN" sz="2200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= 15 và công bội q = 1,05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5788" y="5644169"/>
            <a:ext cx="4213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Vậy tổng lương nhận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: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143472"/>
              </p:ext>
            </p:extLst>
          </p:nvPr>
        </p:nvGraphicFramePr>
        <p:xfrm>
          <a:off x="4661084" y="5330825"/>
          <a:ext cx="5345112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0" name="Equation" r:id="rId6" imgW="2743200" imgH="507960" progId="Equation.DSMT4">
                  <p:embed/>
                </p:oleObj>
              </mc:Choice>
              <mc:Fallback>
                <p:oleObj name="Equation" r:id="rId6" imgW="27432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1084" y="5330825"/>
                        <a:ext cx="5345112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006196" y="5644169"/>
            <a:ext cx="18140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(triệu đồng)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012" y="317081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86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31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" b="33987"/>
          <a:stretch/>
        </p:blipFill>
        <p:spPr bwMode="auto">
          <a:xfrm>
            <a:off x="193545" y="69284"/>
            <a:ext cx="3367224" cy="50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50812" y="647343"/>
            <a:ext cx="7772400" cy="2172057"/>
            <a:chOff x="303212" y="802154"/>
            <a:chExt cx="7772400" cy="2172057"/>
          </a:xfrm>
        </p:grpSpPr>
        <p:sp>
          <p:nvSpPr>
            <p:cNvPr id="3" name="Rounded Rectangle 2"/>
            <p:cNvSpPr/>
            <p:nvPr/>
          </p:nvSpPr>
          <p:spPr>
            <a:xfrm>
              <a:off x="303212" y="802154"/>
              <a:ext cx="7772400" cy="2172057"/>
            </a:xfrm>
            <a:prstGeom prst="roundRect">
              <a:avLst>
                <a:gd name="adj" fmla="val 4061"/>
              </a:avLst>
            </a:prstGeom>
            <a:solidFill>
              <a:srgbClr val="CDD2CC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5612" y="1005929"/>
              <a:ext cx="76200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b="1">
                  <a:latin typeface="Arial" pitchFamily="34" charset="0"/>
                  <a:cs typeface="Arial" pitchFamily="34" charset="0"/>
                </a:rPr>
                <a:t>Một công ty tuyển một chuyên gia về công nghệ thông tin với mức lương năm đầu là 240 triệu đồng và cam kết sẽ tăng thêm 5% lương mỗi năm so với năm liền trước 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đó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360612" y="3384988"/>
            <a:ext cx="7990800" cy="1943099"/>
            <a:chOff x="531812" y="3422125"/>
            <a:chExt cx="7990800" cy="1943099"/>
          </a:xfrm>
        </p:grpSpPr>
        <p:sp>
          <p:nvSpPr>
            <p:cNvPr id="20" name="AutoShape 26"/>
            <p:cNvSpPr>
              <a:spLocks noChangeArrowheads="1"/>
            </p:cNvSpPr>
            <p:nvPr/>
          </p:nvSpPr>
          <p:spPr bwMode="auto">
            <a:xfrm>
              <a:off x="531812" y="3422125"/>
              <a:ext cx="7010400" cy="1943099"/>
            </a:xfrm>
            <a:prstGeom prst="cloudCallout">
              <a:avLst>
                <a:gd name="adj1" fmla="val 15297"/>
                <a:gd name="adj2" fmla="val 12005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 eaLnBrk="1" hangingPunct="1"/>
              <a:endPara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41412" y="3774194"/>
              <a:ext cx="59055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vi-VN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ính </a:t>
              </a:r>
              <a:r>
                <a:rPr lang="vi-VN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tổng số lương mà chuyên gia đã nhận được sau khi làm việc cho công ty 10 năm </a:t>
              </a:r>
              <a:r>
                <a:rPr lang="en-US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vi-VN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làm </a:t>
              </a:r>
              <a:r>
                <a:rPr lang="vi-VN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tròn đến triệu </a:t>
              </a:r>
              <a:r>
                <a:rPr lang="vi-VN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đồng</a:t>
              </a:r>
              <a:r>
                <a:rPr lang="en-US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vi-VN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19011" y="3695699"/>
              <a:ext cx="1503601" cy="1669525"/>
            </a:xfrm>
            <a:prstGeom prst="rect">
              <a:avLst/>
            </a:prstGeom>
          </p:spPr>
        </p:pic>
      </p:grpSp>
      <p:sp>
        <p:nvSpPr>
          <p:cNvPr id="4" name="AutoShape 2" descr="Cơ cấu dân số theo giới là gì? Công thức tính và Ý nghĩ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é lộ hình ảnh Nhà hát 1000 chỗ cực &quot;Hot&quot; tại công trình Sakura Montessori  Tây Hồ Tây » Công ty Cổ phần Tập đoàn giáo dục Edufi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4892" r="7167" b="41334"/>
          <a:stretch/>
        </p:blipFill>
        <p:spPr bwMode="auto">
          <a:xfrm>
            <a:off x="8075611" y="647343"/>
            <a:ext cx="3792538" cy="238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2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795125" y="47358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714853" y="-2113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50901" y="-2113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14" y="2774620"/>
            <a:ext cx="1254480" cy="29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89088" y="762000"/>
            <a:ext cx="11558425" cy="1905000"/>
            <a:chOff x="289088" y="1086760"/>
            <a:chExt cx="11558425" cy="1905000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1086760"/>
              <a:ext cx="11558425" cy="1905000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32012" y="1144565"/>
              <a:ext cx="94297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Nhận biết cấp số nhân</a:t>
              </a:r>
              <a:endParaRPr lang="vi-VN" sz="28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029565" y="1620160"/>
                  <a:ext cx="9627446" cy="12926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Cho dãy số (u</a:t>
                  </a:r>
                  <a:r>
                    <a:rPr lang="en-US" sz="2600" b="1" baseline="-25000" smtClean="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) với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𝟑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p>
                      </m:sSup>
                    </m:oMath>
                  </a14:m>
                  <a:endParaRPr lang="en-US" sz="2600" b="1" smtClean="0">
                    <a:latin typeface="Arial" pitchFamily="34" charset="0"/>
                    <a:cs typeface="Arial" pitchFamily="34" charset="0"/>
                  </a:endParaRPr>
                </a:p>
                <a:p>
                  <a:pPr marL="514350" indent="-514350">
                    <a:buAutoNum type="alphaLcPeriod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Viết 5 số hạng đầu của dãy số này.</a:t>
                  </a:r>
                </a:p>
                <a:p>
                  <a:pPr marL="514350" indent="-514350">
                    <a:buAutoNum type="alphaLcPeriod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Dự đoán hệ thức truy hồi liên hệ giữa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sub>
                      </m:sSub>
                    </m:oMath>
                  </a14:m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9565" y="1620160"/>
                  <a:ext cx="9627446" cy="129266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140" t="-4245" b="-103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725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" t="8129" r="13433" b="34426"/>
            <a:stretch/>
          </p:blipFill>
          <p:spPr bwMode="auto">
            <a:xfrm>
              <a:off x="397360" y="1154785"/>
              <a:ext cx="1582252" cy="426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8" y="76200"/>
            <a:ext cx="38100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46212" y="3102736"/>
            <a:ext cx="7888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a. Năm </a:t>
            </a:r>
            <a:r>
              <a:rPr lang="en-US" sz="2600" b="1">
                <a:latin typeface="Arial" pitchFamily="34" charset="0"/>
                <a:cs typeface="Arial" pitchFamily="34" charset="0"/>
              </a:rPr>
              <a:t>số hạng đầu của cấp số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nhân này là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15942"/>
              </p:ext>
            </p:extLst>
          </p:nvPr>
        </p:nvGraphicFramePr>
        <p:xfrm>
          <a:off x="8958262" y="3076195"/>
          <a:ext cx="1688523" cy="545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74" name="Equation" r:id="rId8" imgW="787320" imgH="253800" progId="Equation.DSMT4">
                  <p:embed/>
                </p:oleObj>
              </mc:Choice>
              <mc:Fallback>
                <p:oleObj name="Equation" r:id="rId8" imgW="78732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8262" y="3076195"/>
                        <a:ext cx="1688523" cy="5455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975792"/>
              </p:ext>
            </p:extLst>
          </p:nvPr>
        </p:nvGraphicFramePr>
        <p:xfrm>
          <a:off x="8958262" y="3568700"/>
          <a:ext cx="19081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75" name="Equation" r:id="rId10" imgW="888840" imgH="253800" progId="Equation.DSMT4">
                  <p:embed/>
                </p:oleObj>
              </mc:Choice>
              <mc:Fallback>
                <p:oleObj name="Equation" r:id="rId10" imgW="888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8262" y="3568700"/>
                        <a:ext cx="19081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236696"/>
              </p:ext>
            </p:extLst>
          </p:nvPr>
        </p:nvGraphicFramePr>
        <p:xfrm>
          <a:off x="8958262" y="4102100"/>
          <a:ext cx="19081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76" name="Equation" r:id="rId12" imgW="888840" imgH="253800" progId="Equation.DSMT4">
                  <p:embed/>
                </p:oleObj>
              </mc:Choice>
              <mc:Fallback>
                <p:oleObj name="Equation" r:id="rId12" imgW="888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8262" y="4102100"/>
                        <a:ext cx="19081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942078"/>
              </p:ext>
            </p:extLst>
          </p:nvPr>
        </p:nvGraphicFramePr>
        <p:xfrm>
          <a:off x="8958262" y="4635500"/>
          <a:ext cx="19367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77" name="Equation" r:id="rId14" imgW="901440" imgH="253800" progId="Equation.DSMT4">
                  <p:embed/>
                </p:oleObj>
              </mc:Choice>
              <mc:Fallback>
                <p:oleObj name="Equation" r:id="rId14" imgW="901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8262" y="4635500"/>
                        <a:ext cx="193675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40918"/>
              </p:ext>
            </p:extLst>
          </p:nvPr>
        </p:nvGraphicFramePr>
        <p:xfrm>
          <a:off x="8958262" y="5168900"/>
          <a:ext cx="19081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78" name="Equation" r:id="rId16" imgW="888840" imgH="253800" progId="Equation.DSMT4">
                  <p:embed/>
                </p:oleObj>
              </mc:Choice>
              <mc:Fallback>
                <p:oleObj name="Equation" r:id="rId16" imgW="888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8262" y="5168900"/>
                        <a:ext cx="19081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446212" y="5551487"/>
            <a:ext cx="16622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b. Ta có 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048050"/>
              </p:ext>
            </p:extLst>
          </p:nvPr>
        </p:nvGraphicFramePr>
        <p:xfrm>
          <a:off x="3121077" y="5524658"/>
          <a:ext cx="160813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79" name="Equation" r:id="rId18" imgW="749160" imgH="253800" progId="Equation.DSMT4">
                  <p:embed/>
                </p:oleObj>
              </mc:Choice>
              <mc:Fallback>
                <p:oleObj name="Equation" r:id="rId18" imgW="749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77" y="5524658"/>
                        <a:ext cx="160813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1731"/>
              </p:ext>
            </p:extLst>
          </p:nvPr>
        </p:nvGraphicFramePr>
        <p:xfrm>
          <a:off x="4799012" y="5347651"/>
          <a:ext cx="98107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0" name="Equation" r:id="rId20" imgW="457200" imgH="419040" progId="Equation.DSMT4">
                  <p:embed/>
                </p:oleObj>
              </mc:Choice>
              <mc:Fallback>
                <p:oleObj name="Equation" r:id="rId20" imgW="4572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012" y="5347651"/>
                        <a:ext cx="981075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591013"/>
              </p:ext>
            </p:extLst>
          </p:nvPr>
        </p:nvGraphicFramePr>
        <p:xfrm>
          <a:off x="5865812" y="5348287"/>
          <a:ext cx="709612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1" name="Equation" r:id="rId22" imgW="330120" imgH="419040" progId="Equation.DSMT4">
                  <p:embed/>
                </p:oleObj>
              </mc:Choice>
              <mc:Fallback>
                <p:oleObj name="Equation" r:id="rId22" imgW="3301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12" y="5348287"/>
                        <a:ext cx="709612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082244"/>
              </p:ext>
            </p:extLst>
          </p:nvPr>
        </p:nvGraphicFramePr>
        <p:xfrm>
          <a:off x="6856412" y="5538787"/>
          <a:ext cx="18288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2" name="Equation" r:id="rId24" imgW="850680" imgH="241200" progId="Equation.DSMT4">
                  <p:embed/>
                </p:oleObj>
              </mc:Choice>
              <mc:Fallback>
                <p:oleObj name="Equation" r:id="rId24" imgW="850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412" y="5538787"/>
                        <a:ext cx="1828800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903412" y="6213157"/>
            <a:ext cx="3276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Hệ thức truy hồi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816956"/>
              </p:ext>
            </p:extLst>
          </p:nvPr>
        </p:nvGraphicFramePr>
        <p:xfrm>
          <a:off x="4952174" y="6131982"/>
          <a:ext cx="1751838" cy="62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3" name="Equation" r:id="rId26" imgW="672840" imgH="241200" progId="Equation.DSMT4">
                  <p:embed/>
                </p:oleObj>
              </mc:Choice>
              <mc:Fallback>
                <p:oleObj name="Equation" r:id="rId26" imgW="672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2174" y="6131982"/>
                        <a:ext cx="1751838" cy="62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094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89088" y="762000"/>
            <a:ext cx="11558425" cy="3200400"/>
          </a:xfrm>
          <a:prstGeom prst="roundRect">
            <a:avLst>
              <a:gd name="adj" fmla="val 3662"/>
            </a:avLst>
          </a:prstGeom>
          <a:solidFill>
            <a:srgbClr val="FEEED6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409115" y="914400"/>
            <a:ext cx="111251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Cấp số nhân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là một dãy số (hữu hạn hoặc vô hạn) , trong đó kể từ số hạng thứ hai, mỗi số hạng đều là tích của số hạng đứng trước nó với một số không đổi q. Số q được gọi là </a:t>
            </a:r>
            <a:r>
              <a:rPr lang="en-US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công bội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của cấp số nhân</a:t>
            </a:r>
            <a:endParaRPr lang="vi-VN" sz="2600" b="1" i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9115" y="2590800"/>
                <a:ext cx="11438398" cy="1218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Cấp số nhân (u</a:t>
                </a:r>
                <a:r>
                  <a:rPr lang="en-US" sz="2600" b="1" baseline="-25000" smtClean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) với công bội q được cho bởi hệ thức truy hồi</a:t>
                </a:r>
                <a:br>
                  <a:rPr lang="en-US" sz="2600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  <m:sub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sub>
                    </m:sSub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  <m:sub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𝒏</m:t>
                        </m:r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.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𝒒</m:t>
                    </m:r>
                  </m:oMath>
                </a14:m>
                <a:r>
                  <a:rPr lang="en-US" sz="26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6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≥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𝟐</m:t>
                    </m:r>
                  </m:oMath>
                </a14:m>
                <a:endParaRPr lang="vi-VN" sz="2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15" y="2590800"/>
                <a:ext cx="11438398" cy="1218539"/>
              </a:xfrm>
              <a:prstGeom prst="rect">
                <a:avLst/>
              </a:prstGeom>
              <a:blipFill rotWithShape="1">
                <a:blip r:embed="rId4"/>
                <a:stretch>
                  <a:fillRect l="-800" b="-1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8" y="76200"/>
            <a:ext cx="38100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2770376"/>
            <a:ext cx="1344462" cy="131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2812" y="4267200"/>
            <a:ext cx="10134600" cy="8925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Câu hỏi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: Dãy số không đổi a, a, a, … có phải là một cấp số nhân không ?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043" y="527293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4209" y="5679550"/>
                <a:ext cx="11163301" cy="1026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v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Nhận thấy : tỉ số các số hạng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num>
                      <m:den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den>
                    </m:f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∀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𝒏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≥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lang="en-US" sz="2600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Như vậy , dãy số không đổi a, a, a … là một cấp số nhân.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09" y="5679550"/>
                <a:ext cx="11163301" cy="1026050"/>
              </a:xfrm>
              <a:prstGeom prst="rect">
                <a:avLst/>
              </a:prstGeom>
              <a:blipFill rotWithShape="1">
                <a:blip r:embed="rId8"/>
                <a:stretch>
                  <a:fillRect l="-819" t="-1786" b="-13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5892" y="5761903"/>
            <a:ext cx="1634520" cy="126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4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7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3212" y="699445"/>
            <a:ext cx="11455965" cy="1357955"/>
            <a:chOff x="401178" y="838200"/>
            <a:chExt cx="11455965" cy="1357955"/>
          </a:xfrm>
        </p:grpSpPr>
        <p:sp>
          <p:nvSpPr>
            <p:cNvPr id="21" name="Rounded Rectangle 20"/>
            <p:cNvSpPr/>
            <p:nvPr/>
          </p:nvSpPr>
          <p:spPr>
            <a:xfrm>
              <a:off x="1812553" y="934127"/>
              <a:ext cx="10044590" cy="1241423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178" y="87630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875436" y="131033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284412" y="838200"/>
                  <a:ext cx="9144000" cy="1249294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Cho cấp số nhân có số hạng đầu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𝟓</m:t>
                      </m:r>
                    </m:oMath>
                  </a14:m>
                  <a:r>
                    <a:rPr lang="en-US" sz="2600" b="1" i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và công bội </a:t>
                  </a:r>
                  <a14:m>
                    <m:oMath xmlns:m="http://schemas.openxmlformats.org/officeDocument/2006/math">
                      <m:r>
                        <a:rPr lang="en-US" sz="2600" b="1" i="0" smtClean="0">
                          <a:latin typeface="Cambria Math"/>
                          <a:cs typeface="Arial" pitchFamily="34" charset="0"/>
                        </a:rPr>
                        <m:t>𝐪</m:t>
                      </m:r>
                      <m:r>
                        <a:rPr lang="en-US" sz="2600" b="1" i="0" smtClean="0">
                          <a:latin typeface="Cambria Math"/>
                          <a:cs typeface="Arial" pitchFamily="34" charset="0"/>
                        </a:rPr>
                        <m:t>=−</m:t>
                      </m:r>
                      <m:r>
                        <a:rPr lang="en-US" sz="2600" b="1" i="0" smtClean="0">
                          <a:latin typeface="Cambria Math"/>
                          <a:cs typeface="Arial" pitchFamily="34" charset="0"/>
                        </a:rPr>
                        <m:t>𝟐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. Hãy viết 5 số hạng đầu của cấp số nhân này.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4412" y="838200"/>
                  <a:ext cx="9144000" cy="124929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67" b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613" y="21336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320924" y="2576666"/>
            <a:ext cx="7888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600" b="1">
                <a:latin typeface="Arial" pitchFamily="34" charset="0"/>
                <a:cs typeface="Arial" pitchFamily="34" charset="0"/>
              </a:rPr>
              <a:t>Năm số hạng đầu của cấp số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nhân này là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8" y="76200"/>
            <a:ext cx="38100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487738"/>
              </p:ext>
            </p:extLst>
          </p:nvPr>
        </p:nvGraphicFramePr>
        <p:xfrm>
          <a:off x="3967163" y="3088159"/>
          <a:ext cx="928688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60" name="Equation" r:id="rId8" imgW="393480" imgH="241200" progId="Equation.DSMT4">
                  <p:embed/>
                </p:oleObj>
              </mc:Choice>
              <mc:Fallback>
                <p:oleObj name="Equation" r:id="rId8" imgW="393480" imgH="2412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3" y="3088159"/>
                        <a:ext cx="928688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364974"/>
              </p:ext>
            </p:extLst>
          </p:nvPr>
        </p:nvGraphicFramePr>
        <p:xfrm>
          <a:off x="3967163" y="3602509"/>
          <a:ext cx="13176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61" name="Equation" r:id="rId10" imgW="558720" imgH="241200" progId="Equation.DSMT4">
                  <p:embed/>
                </p:oleObj>
              </mc:Choice>
              <mc:Fallback>
                <p:oleObj name="Equation" r:id="rId10" imgW="558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3" y="3602509"/>
                        <a:ext cx="1317625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383308"/>
              </p:ext>
            </p:extLst>
          </p:nvPr>
        </p:nvGraphicFramePr>
        <p:xfrm>
          <a:off x="5332412" y="3678709"/>
          <a:ext cx="22161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62" name="Equation" r:id="rId12" imgW="939600" imgH="203040" progId="Equation.DSMT4">
                  <p:embed/>
                </p:oleObj>
              </mc:Choice>
              <mc:Fallback>
                <p:oleObj name="Equation" r:id="rId12" imgW="93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412" y="3678709"/>
                        <a:ext cx="221615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433046"/>
              </p:ext>
            </p:extLst>
          </p:nvPr>
        </p:nvGraphicFramePr>
        <p:xfrm>
          <a:off x="3967163" y="4237509"/>
          <a:ext cx="395287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63" name="Equation" r:id="rId14" imgW="1676160" imgH="241200" progId="Equation.DSMT4">
                  <p:embed/>
                </p:oleObj>
              </mc:Choice>
              <mc:Fallback>
                <p:oleObj name="Equation" r:id="rId14" imgW="1676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3" y="4237509"/>
                        <a:ext cx="3952875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339229"/>
              </p:ext>
            </p:extLst>
          </p:nvPr>
        </p:nvGraphicFramePr>
        <p:xfrm>
          <a:off x="3967163" y="4872509"/>
          <a:ext cx="3716337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64" name="Equation" r:id="rId16" imgW="1574640" imgH="241200" progId="Equation.DSMT4">
                  <p:embed/>
                </p:oleObj>
              </mc:Choice>
              <mc:Fallback>
                <p:oleObj name="Equation" r:id="rId16" imgW="1574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3" y="4872509"/>
                        <a:ext cx="3716337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73185"/>
              </p:ext>
            </p:extLst>
          </p:nvPr>
        </p:nvGraphicFramePr>
        <p:xfrm>
          <a:off x="3967163" y="5507509"/>
          <a:ext cx="395605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65" name="Equation" r:id="rId18" imgW="1676160" imgH="241200" progId="Equation.DSMT4">
                  <p:embed/>
                </p:oleObj>
              </mc:Choice>
              <mc:Fallback>
                <p:oleObj name="Equation" r:id="rId18" imgW="1676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3" y="5507509"/>
                        <a:ext cx="3956050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57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2" y="2429269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65338" y="3044130"/>
                <a:ext cx="456911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v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≥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, ta có :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338" y="3044130"/>
                <a:ext cx="4569114" cy="492443"/>
              </a:xfrm>
              <a:prstGeom prst="rect">
                <a:avLst/>
              </a:prstGeom>
              <a:blipFill rotWithShape="1">
                <a:blip r:embed="rId5"/>
                <a:stretch>
                  <a:fillRect l="-2136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8" y="76200"/>
            <a:ext cx="38100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630106"/>
              </p:ext>
            </p:extLst>
          </p:nvPr>
        </p:nvGraphicFramePr>
        <p:xfrm>
          <a:off x="6160452" y="2785824"/>
          <a:ext cx="4582160" cy="1220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3" name="Equation" r:id="rId7" imgW="1765080" imgH="469800" progId="Equation.DSMT4">
                  <p:embed/>
                </p:oleObj>
              </mc:Choice>
              <mc:Fallback>
                <p:oleObj name="Equation" r:id="rId7" imgW="17650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0452" y="2785824"/>
                        <a:ext cx="4582160" cy="12206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27012" y="762000"/>
            <a:ext cx="11630131" cy="1600200"/>
            <a:chOff x="227012" y="762000"/>
            <a:chExt cx="11630131" cy="1600200"/>
          </a:xfrm>
        </p:grpSpPr>
        <p:sp>
          <p:nvSpPr>
            <p:cNvPr id="14" name="Rounded Rectangle 13"/>
            <p:cNvSpPr/>
            <p:nvPr/>
          </p:nvSpPr>
          <p:spPr>
            <a:xfrm>
              <a:off x="1812553" y="762000"/>
              <a:ext cx="10044590" cy="1600200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83820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701270" y="127223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284412" y="788170"/>
                  <a:ext cx="9144000" cy="1524562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Cho dãy số (u</a:t>
                  </a:r>
                  <a:r>
                    <a:rPr lang="en-US" sz="2600" b="1" baseline="-25000" smtClean="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) với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𝒏</m:t>
                              </m:r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−</m:t>
                              </m:r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𝟏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 . Chứng minh rằng (u</a:t>
                  </a:r>
                  <a:r>
                    <a:rPr lang="en-US" sz="2600" b="1" baseline="-25000" smtClean="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) là một cấp số nhân . </a:t>
                  </a:r>
                </a:p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Tìm số hạng đầu u</a:t>
                  </a:r>
                  <a:r>
                    <a:rPr lang="en-US" sz="2600" b="1" baseline="-25000" smtClean="0">
                      <a:latin typeface="Arial" pitchFamily="34" charset="0"/>
                      <a:cs typeface="Arial" pitchFamily="34" charset="0"/>
                    </a:rPr>
                    <a:t>1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và công bội q của nó.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4412" y="788170"/>
                  <a:ext cx="9144000" cy="152456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867" b="-68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284412" y="5181600"/>
                <a:ext cx="8964613" cy="693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Vậy (u</a:t>
                </a:r>
                <a:r>
                  <a:rPr lang="en-US" sz="2600" b="1" baseline="-25000" smtClean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) là một cấp số nhân 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  <m:sub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6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600" b="1" i="1" smtClean="0">
                                <a:latin typeface="Cambria Math"/>
                                <a:cs typeface="Arial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2600" b="1" i="1" smtClean="0">
                                <a:latin typeface="Cambria Math"/>
                                <a:cs typeface="Arial" pitchFamily="34" charset="0"/>
                              </a:rPr>
                              <m:t>𝟎</m:t>
                            </m:r>
                          </m:sup>
                        </m:sSup>
                      </m:den>
                    </m:f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𝒒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12" y="5181600"/>
                <a:ext cx="8964613" cy="693588"/>
              </a:xfrm>
              <a:prstGeom prst="rect">
                <a:avLst/>
              </a:prstGeom>
              <a:blipFill rotWithShape="1">
                <a:blip r:embed="rId12"/>
                <a:stretch>
                  <a:fillRect l="-1224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684623"/>
              </p:ext>
            </p:extLst>
          </p:nvPr>
        </p:nvGraphicFramePr>
        <p:xfrm>
          <a:off x="6861255" y="3990736"/>
          <a:ext cx="3560603" cy="1087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4" name="Equation" r:id="rId13" imgW="1371600" imgH="419040" progId="Equation.DSMT4">
                  <p:embed/>
                </p:oleObj>
              </mc:Choice>
              <mc:Fallback>
                <p:oleObj name="Equation" r:id="rId13" imgW="1371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1255" y="3990736"/>
                        <a:ext cx="3560603" cy="1087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042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585" y="237884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8" y="76200"/>
            <a:ext cx="38100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37301" y="762000"/>
            <a:ext cx="11395911" cy="1462990"/>
            <a:chOff x="337301" y="809625"/>
            <a:chExt cx="11395911" cy="1462990"/>
          </a:xfrm>
        </p:grpSpPr>
        <p:sp>
          <p:nvSpPr>
            <p:cNvPr id="24" name="Rounded Rectangle 23"/>
            <p:cNvSpPr/>
            <p:nvPr/>
          </p:nvSpPr>
          <p:spPr>
            <a:xfrm>
              <a:off x="2123931" y="821361"/>
              <a:ext cx="9525866" cy="1451254"/>
            </a:xfrm>
            <a:prstGeom prst="roundRect">
              <a:avLst>
                <a:gd name="adj" fmla="val 9218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01" y="809625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899923" y="1345538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9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576553" y="982473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589212" y="914958"/>
                  <a:ext cx="9144000" cy="1357657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Cho dãy số (u</a:t>
                  </a:r>
                  <a:r>
                    <a:rPr lang="en-US" sz="2600" b="1" baseline="-25000" smtClean="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) với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𝟓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p>
                      </m:sSup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Chứng minh rằng (u</a:t>
                  </a:r>
                  <a:r>
                    <a:rPr lang="en-US" sz="2600" b="1" baseline="-25000" smtClean="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) là một cấp số nhân 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Xác định số hạng đầu và công bội của nó.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9212" y="914958"/>
                  <a:ext cx="9144000" cy="135765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867" t="-2691" b="-67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065338" y="3010793"/>
                <a:ext cx="456911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v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≥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, ta có :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338" y="3010793"/>
                <a:ext cx="4569114" cy="492443"/>
              </a:xfrm>
              <a:prstGeom prst="rect">
                <a:avLst/>
              </a:prstGeom>
              <a:blipFill rotWithShape="1">
                <a:blip r:embed="rId9"/>
                <a:stretch>
                  <a:fillRect l="-2136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582230"/>
              </p:ext>
            </p:extLst>
          </p:nvPr>
        </p:nvGraphicFramePr>
        <p:xfrm>
          <a:off x="5985827" y="2763917"/>
          <a:ext cx="2109470" cy="1220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9" name="Equation" r:id="rId10" imgW="812520" imgH="469800" progId="Equation.DSMT4">
                  <p:embed/>
                </p:oleObj>
              </mc:Choice>
              <mc:Fallback>
                <p:oleObj name="Equation" r:id="rId10" imgW="8125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5827" y="2763917"/>
                        <a:ext cx="2109470" cy="12206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659605"/>
              </p:ext>
            </p:extLst>
          </p:nvPr>
        </p:nvGraphicFramePr>
        <p:xfrm>
          <a:off x="8093709" y="2768413"/>
          <a:ext cx="1582103" cy="1648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0" name="Equation" r:id="rId12" imgW="609480" imgH="634680" progId="Equation.DSMT4">
                  <p:embed/>
                </p:oleObj>
              </mc:Choice>
              <mc:Fallback>
                <p:oleObj name="Equation" r:id="rId12" imgW="60948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3709" y="2768413"/>
                        <a:ext cx="1582103" cy="1648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604036" y="4348799"/>
            <a:ext cx="13539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Tức là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091573"/>
              </p:ext>
            </p:extLst>
          </p:nvPr>
        </p:nvGraphicFramePr>
        <p:xfrm>
          <a:off x="3922712" y="4281567"/>
          <a:ext cx="2933700" cy="626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1" name="Equation" r:id="rId14" imgW="1130040" imgH="241200" progId="Equation.DSMT4">
                  <p:embed/>
                </p:oleObj>
              </mc:Choice>
              <mc:Fallback>
                <p:oleObj name="Equation" r:id="rId14" imgW="1130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712" y="4281567"/>
                        <a:ext cx="2933700" cy="6269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1917239" y="5148263"/>
                <a:ext cx="9815974" cy="1326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Vậy (u</a:t>
                </a:r>
                <a:r>
                  <a:rPr lang="vi-VN" sz="2600" b="1" baseline="-2500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) là một cấp số nhân với số hạng đầu </a:t>
                </a:r>
                <a14:m>
                  <m:oMath xmlns:m="http://schemas.openxmlformats.org/officeDocument/2006/math"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𝒖</m:t>
                    </m:r>
                    <m:r>
                      <a:rPr lang="vi-VN" sz="2600" b="1" i="1" baseline="-25000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.</m:t>
                    </m:r>
                    <m:sSup>
                      <m:sSupPr>
                        <m:ctrlPr>
                          <a:rPr lang="vi-VN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p>
                    </m:sSup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𝟏𝟎</m:t>
                    </m:r>
                  </m:oMath>
                </a14:m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và công bội </a:t>
                </a:r>
                <a14:m>
                  <m:oMath xmlns:m="http://schemas.openxmlformats.org/officeDocument/2006/math"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𝒒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𝟓</m:t>
                    </m:r>
                  </m:oMath>
                </a14:m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239" y="5148263"/>
                <a:ext cx="9815974" cy="1326902"/>
              </a:xfrm>
              <a:prstGeom prst="rect">
                <a:avLst/>
              </a:prstGeom>
              <a:blipFill rotWithShape="1">
                <a:blip r:embed="rId16"/>
                <a:stretch>
                  <a:fillRect l="-1118" t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502" y="2912058"/>
            <a:ext cx="1379928" cy="32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01178" y="95249"/>
            <a:ext cx="37120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SỐ HẠNG TỔNG QUÁT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088" y="762000"/>
            <a:ext cx="11558425" cy="2057400"/>
            <a:chOff x="289088" y="762000"/>
            <a:chExt cx="11558425" cy="2057400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762000"/>
              <a:ext cx="11558425" cy="2057400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32012" y="819252"/>
              <a:ext cx="94297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Công thức số hạng tổng quát của cấp số nhân</a:t>
              </a:r>
              <a:endParaRPr lang="vi-VN" sz="28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03412" y="1371600"/>
              <a:ext cx="975359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Cho cấp số nhân (u</a:t>
              </a:r>
              <a:r>
                <a:rPr lang="en-US" sz="2600" b="1" baseline="-250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) với số hạng đầu u</a:t>
              </a:r>
              <a:r>
                <a:rPr lang="en-US" sz="2600" b="1" baseline="-2500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và công bội q</a:t>
              </a:r>
              <a:br>
                <a:rPr lang="en-US" sz="2600" b="1" smtClean="0">
                  <a:latin typeface="Arial" pitchFamily="34" charset="0"/>
                  <a:cs typeface="Arial" pitchFamily="34" charset="0"/>
                </a:rPr>
              </a:b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a. Tính các số hạng u</a:t>
              </a:r>
              <a:r>
                <a:rPr lang="en-US" sz="2600" b="1" baseline="-2500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, u</a:t>
              </a:r>
              <a:r>
                <a:rPr lang="en-US" sz="2600" b="1" baseline="-25000" smtClean="0"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, u</a:t>
              </a:r>
              <a:r>
                <a:rPr lang="en-US" sz="2600" b="1" baseline="-2500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, u</a:t>
              </a:r>
              <a:r>
                <a:rPr lang="en-US" sz="2600" b="1" baseline="-25000" smtClean="0"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theo u</a:t>
              </a:r>
              <a:r>
                <a:rPr lang="en-US" sz="2600" b="1" baseline="-2500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và q</a:t>
              </a:r>
              <a:br>
                <a:rPr lang="en-US" sz="2600" b="1" smtClean="0">
                  <a:latin typeface="Arial" pitchFamily="34" charset="0"/>
                  <a:cs typeface="Arial" pitchFamily="34" charset="0"/>
                </a:rPr>
              </a:b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b. Dự đoán công thức tính số hạng thứ n theo u</a:t>
              </a:r>
              <a:r>
                <a:rPr lang="en-US" sz="2600" b="1" baseline="-2500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và q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837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58" b="30807"/>
            <a:stretch/>
          </p:blipFill>
          <p:spPr bwMode="auto">
            <a:xfrm>
              <a:off x="514856" y="787757"/>
              <a:ext cx="1364168" cy="5009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843674" y="3513138"/>
            <a:ext cx="16622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a. Ta có 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203887"/>
              </p:ext>
            </p:extLst>
          </p:nvPr>
        </p:nvGraphicFramePr>
        <p:xfrm>
          <a:off x="2660968" y="3472896"/>
          <a:ext cx="1320165" cy="571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4" name="Equation" r:id="rId6" imgW="558720" imgH="241200" progId="Equation.DSMT4">
                  <p:embed/>
                </p:oleObj>
              </mc:Choice>
              <mc:Fallback>
                <p:oleObj name="Equation" r:id="rId6" imgW="558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968" y="3472896"/>
                        <a:ext cx="1320165" cy="571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809417"/>
              </p:ext>
            </p:extLst>
          </p:nvPr>
        </p:nvGraphicFramePr>
        <p:xfrm>
          <a:off x="1230788" y="4096782"/>
          <a:ext cx="1351598" cy="571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5" name="Equation" r:id="rId8" imgW="571320" imgH="241200" progId="Equation.DSMT4">
                  <p:embed/>
                </p:oleObj>
              </mc:Choice>
              <mc:Fallback>
                <p:oleObj name="Equation" r:id="rId8" imgW="571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788" y="4096782"/>
                        <a:ext cx="1351598" cy="5710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677371"/>
              </p:ext>
            </p:extLst>
          </p:nvPr>
        </p:nvGraphicFramePr>
        <p:xfrm>
          <a:off x="2596435" y="4096782"/>
          <a:ext cx="1442403" cy="571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6" name="Equation" r:id="rId10" imgW="609480" imgH="241200" progId="Equation.DSMT4">
                  <p:embed/>
                </p:oleObj>
              </mc:Choice>
              <mc:Fallback>
                <p:oleObj name="Equation" r:id="rId10" imgW="609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6435" y="4096782"/>
                        <a:ext cx="1442403" cy="5710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588685"/>
              </p:ext>
            </p:extLst>
          </p:nvPr>
        </p:nvGraphicFramePr>
        <p:xfrm>
          <a:off x="4127023" y="4081066"/>
          <a:ext cx="1052989" cy="602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7" name="Equation" r:id="rId12" imgW="444240" imgH="253800" progId="Equation.DSMT4">
                  <p:embed/>
                </p:oleObj>
              </mc:Choice>
              <mc:Fallback>
                <p:oleObj name="Equation" r:id="rId12" imgW="444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023" y="4081066"/>
                        <a:ext cx="1052989" cy="602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724730"/>
              </p:ext>
            </p:extLst>
          </p:nvPr>
        </p:nvGraphicFramePr>
        <p:xfrm>
          <a:off x="1223112" y="4732338"/>
          <a:ext cx="3932238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8" name="Equation" r:id="rId14" imgW="1663560" imgH="253800" progId="Equation.DSMT4">
                  <p:embed/>
                </p:oleObj>
              </mc:Choice>
              <mc:Fallback>
                <p:oleObj name="Equation" r:id="rId14" imgW="1663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112" y="4732338"/>
                        <a:ext cx="3932238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962465"/>
              </p:ext>
            </p:extLst>
          </p:nvPr>
        </p:nvGraphicFramePr>
        <p:xfrm>
          <a:off x="1217612" y="5494338"/>
          <a:ext cx="3932238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9" name="Equation" r:id="rId16" imgW="1663560" imgH="253800" progId="Equation.DSMT4">
                  <p:embed/>
                </p:oleObj>
              </mc:Choice>
              <mc:Fallback>
                <p:oleObj name="Equation" r:id="rId16" imgW="1663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2" y="5494338"/>
                        <a:ext cx="3932238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846886" y="3510245"/>
            <a:ext cx="52673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b. Dự đoán công thức tính số hạng thứ n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242387"/>
              </p:ext>
            </p:extLst>
          </p:nvPr>
        </p:nvGraphicFramePr>
        <p:xfrm>
          <a:off x="7847012" y="4422290"/>
          <a:ext cx="258127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0" name="Equation" r:id="rId18" imgW="1091880" imgH="253800" progId="Equation.DSMT4">
                  <p:embed/>
                </p:oleObj>
              </mc:Choice>
              <mc:Fallback>
                <p:oleObj name="Equation" r:id="rId18" imgW="1091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7012" y="4422290"/>
                        <a:ext cx="2581275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6323011" y="3429000"/>
            <a:ext cx="0" cy="2895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36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401178" y="95249"/>
            <a:ext cx="37120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SỐ HẠNG TỔNG QUÁT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9088" y="914400"/>
            <a:ext cx="11558425" cy="1828800"/>
            <a:chOff x="289088" y="762000"/>
            <a:chExt cx="11558425" cy="1828800"/>
          </a:xfrm>
        </p:grpSpPr>
        <p:sp>
          <p:nvSpPr>
            <p:cNvPr id="10" name="Rounded Rectangle 9"/>
            <p:cNvSpPr/>
            <p:nvPr/>
          </p:nvSpPr>
          <p:spPr>
            <a:xfrm>
              <a:off x="289088" y="762000"/>
              <a:ext cx="11558425" cy="1828800"/>
            </a:xfrm>
            <a:prstGeom prst="roundRect">
              <a:avLst>
                <a:gd name="adj" fmla="val 3662"/>
              </a:avLst>
            </a:prstGeom>
            <a:solidFill>
              <a:srgbClr val="FEEED6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9115" y="914400"/>
              <a:ext cx="1112519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itchFamily="34" charset="0"/>
                <a:buChar char="•"/>
              </a:pP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Nếu cấp số nhân có số hạng đầu u</a:t>
              </a:r>
              <a:r>
                <a:rPr lang="en-US" sz="2600" b="1" baseline="-2500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và công bội q thì </a:t>
              </a:r>
              <a:r>
                <a:rPr lang="en-US" sz="2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số hạng tổng quát u</a:t>
              </a:r>
              <a:r>
                <a:rPr lang="en-US" sz="2600" b="1" baseline="-2500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2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của nó</a:t>
              </a:r>
              <a:r>
                <a:rPr lang="en-US" sz="26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được xác định theo công thức :</a:t>
              </a:r>
              <a:endParaRPr lang="vi-VN" sz="2600" b="1" i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6729347"/>
                </p:ext>
              </p:extLst>
            </p:nvPr>
          </p:nvGraphicFramePr>
          <p:xfrm>
            <a:off x="3779123" y="1757680"/>
            <a:ext cx="3368516" cy="726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16" name="Equation" r:id="rId4" imgW="1180800" imgH="253800" progId="Equation.DSMT4">
                    <p:embed/>
                  </p:oleObj>
                </mc:Choice>
                <mc:Fallback>
                  <p:oleObj name="Equation" r:id="rId4" imgW="1180800" imgH="2538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123" y="1757680"/>
                          <a:ext cx="3368516" cy="726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412" y="1600200"/>
            <a:ext cx="1344462" cy="131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90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36634</TotalTime>
  <Words>1516</Words>
  <PresentationFormat>Custom</PresentationFormat>
  <Paragraphs>112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2021-08-04T05:24:17Z</dcterms:created>
  <dcterms:modified xsi:type="dcterms:W3CDTF">2024-03-12T02:32:56Z</dcterms:modified>
</cp:coreProperties>
</file>