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8" r:id="rId2"/>
    <p:sldId id="305" r:id="rId3"/>
    <p:sldId id="270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277" r:id="rId13"/>
    <p:sldId id="315" r:id="rId14"/>
    <p:sldId id="294" r:id="rId15"/>
    <p:sldId id="298" r:id="rId16"/>
    <p:sldId id="29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B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F9BA5-0A74-4BF0-9152-FED0800B5AB2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F579E-5FCB-448E-BBD7-6222FE0FF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6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F579E-5FCB-448E-BBD7-6222FE0FF5E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49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0C77B-6C91-41E0-B178-135B3B18E97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679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A05616-229E-412F-A69A-F0679D576289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34FA37-28E7-4035-9073-C8A86A92681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1.wm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j02321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4474462"/>
            <a:ext cx="14478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331912" y="3167949"/>
            <a:ext cx="1905000" cy="1295400"/>
            <a:chOff x="2400" y="1776"/>
            <a:chExt cx="1597" cy="1178"/>
          </a:xfrm>
        </p:grpSpPr>
        <p:sp>
          <p:nvSpPr>
            <p:cNvPr id="5" name="AutoShape 26"/>
            <p:cNvSpPr>
              <a:spLocks noChangeAspect="1" noChangeArrowheads="1" noTextEdit="1"/>
            </p:cNvSpPr>
            <p:nvPr/>
          </p:nvSpPr>
          <p:spPr bwMode="auto">
            <a:xfrm>
              <a:off x="2400" y="1776"/>
              <a:ext cx="1597" cy="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vi-V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9pPr>
            </a:lstStyle>
            <a:p>
              <a:endParaRPr lang="en-US" dirty="0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2400" y="1776"/>
              <a:ext cx="1597" cy="1094"/>
            </a:xfrm>
            <a:custGeom>
              <a:avLst/>
              <a:gdLst>
                <a:gd name="T0" fmla="*/ 2774 w 3194"/>
                <a:gd name="T1" fmla="*/ 1653 h 2188"/>
                <a:gd name="T2" fmla="*/ 2888 w 3194"/>
                <a:gd name="T3" fmla="*/ 1388 h 2188"/>
                <a:gd name="T4" fmla="*/ 2929 w 3194"/>
                <a:gd name="T5" fmla="*/ 1095 h 2188"/>
                <a:gd name="T6" fmla="*/ 2881 w 3194"/>
                <a:gd name="T7" fmla="*/ 770 h 2188"/>
                <a:gd name="T8" fmla="*/ 2743 w 3194"/>
                <a:gd name="T9" fmla="*/ 483 h 2188"/>
                <a:gd name="T10" fmla="*/ 2530 w 3194"/>
                <a:gd name="T11" fmla="*/ 250 h 2188"/>
                <a:gd name="T12" fmla="*/ 2259 w 3194"/>
                <a:gd name="T13" fmla="*/ 86 h 2188"/>
                <a:gd name="T14" fmla="*/ 1946 w 3194"/>
                <a:gd name="T15" fmla="*/ 6 h 2188"/>
                <a:gd name="T16" fmla="*/ 1938 w 3194"/>
                <a:gd name="T17" fmla="*/ 69 h 2188"/>
                <a:gd name="T18" fmla="*/ 2235 w 3194"/>
                <a:gd name="T19" fmla="*/ 146 h 2188"/>
                <a:gd name="T20" fmla="*/ 2489 w 3194"/>
                <a:gd name="T21" fmla="*/ 298 h 2188"/>
                <a:gd name="T22" fmla="*/ 2688 w 3194"/>
                <a:gd name="T23" fmla="*/ 519 h 2188"/>
                <a:gd name="T24" fmla="*/ 2817 w 3194"/>
                <a:gd name="T25" fmla="*/ 789 h 2188"/>
                <a:gd name="T26" fmla="*/ 2864 w 3194"/>
                <a:gd name="T27" fmla="*/ 1095 h 2188"/>
                <a:gd name="T28" fmla="*/ 2821 w 3194"/>
                <a:gd name="T29" fmla="*/ 1386 h 2188"/>
                <a:gd name="T30" fmla="*/ 2703 w 3194"/>
                <a:gd name="T31" fmla="*/ 1645 h 2188"/>
                <a:gd name="T32" fmla="*/ 2520 w 3194"/>
                <a:gd name="T33" fmla="*/ 1860 h 2188"/>
                <a:gd name="T34" fmla="*/ 2285 w 3194"/>
                <a:gd name="T35" fmla="*/ 2018 h 2188"/>
                <a:gd name="T36" fmla="*/ 2011 w 3194"/>
                <a:gd name="T37" fmla="*/ 2108 h 2188"/>
                <a:gd name="T38" fmla="*/ 1778 w 3194"/>
                <a:gd name="T39" fmla="*/ 2121 h 2188"/>
                <a:gd name="T40" fmla="*/ 1563 w 3194"/>
                <a:gd name="T41" fmla="*/ 2086 h 2188"/>
                <a:gd name="T42" fmla="*/ 1366 w 3194"/>
                <a:gd name="T43" fmla="*/ 2009 h 2188"/>
                <a:gd name="T44" fmla="*/ 1187 w 3194"/>
                <a:gd name="T45" fmla="*/ 1893 h 2188"/>
                <a:gd name="T46" fmla="*/ 1035 w 3194"/>
                <a:gd name="T47" fmla="*/ 1742 h 2188"/>
                <a:gd name="T48" fmla="*/ 918 w 3194"/>
                <a:gd name="T49" fmla="*/ 1561 h 2188"/>
                <a:gd name="T50" fmla="*/ 845 w 3194"/>
                <a:gd name="T51" fmla="*/ 1558 h 2188"/>
                <a:gd name="T52" fmla="*/ 907 w 3194"/>
                <a:gd name="T53" fmla="*/ 1671 h 2188"/>
                <a:gd name="T54" fmla="*/ 979 w 3194"/>
                <a:gd name="T55" fmla="*/ 1774 h 2188"/>
                <a:gd name="T56" fmla="*/ 312 w 3194"/>
                <a:gd name="T57" fmla="*/ 1871 h 2188"/>
                <a:gd name="T58" fmla="*/ 1058 w 3194"/>
                <a:gd name="T59" fmla="*/ 1880 h 2188"/>
                <a:gd name="T60" fmla="*/ 1106 w 3194"/>
                <a:gd name="T61" fmla="*/ 1914 h 2188"/>
                <a:gd name="T62" fmla="*/ 1160 w 3194"/>
                <a:gd name="T63" fmla="*/ 1955 h 2188"/>
                <a:gd name="T64" fmla="*/ 1252 w 3194"/>
                <a:gd name="T65" fmla="*/ 2018 h 2188"/>
                <a:gd name="T66" fmla="*/ 1351 w 3194"/>
                <a:gd name="T67" fmla="*/ 2074 h 2188"/>
                <a:gd name="T68" fmla="*/ 1455 w 3194"/>
                <a:gd name="T69" fmla="*/ 2119 h 2188"/>
                <a:gd name="T70" fmla="*/ 1565 w 3194"/>
                <a:gd name="T71" fmla="*/ 2155 h 2188"/>
                <a:gd name="T72" fmla="*/ 1679 w 3194"/>
                <a:gd name="T73" fmla="*/ 2177 h 2188"/>
                <a:gd name="T74" fmla="*/ 1795 w 3194"/>
                <a:gd name="T75" fmla="*/ 2188 h 2188"/>
                <a:gd name="T76" fmla="*/ 1854 w 3194"/>
                <a:gd name="T77" fmla="*/ 2188 h 2188"/>
                <a:gd name="T78" fmla="*/ 1884 w 3194"/>
                <a:gd name="T79" fmla="*/ 2186 h 2188"/>
                <a:gd name="T80" fmla="*/ 1914 w 3194"/>
                <a:gd name="T81" fmla="*/ 2184 h 2188"/>
                <a:gd name="T82" fmla="*/ 2215 w 3194"/>
                <a:gd name="T83" fmla="*/ 2119 h 2188"/>
                <a:gd name="T84" fmla="*/ 2298 w 3194"/>
                <a:gd name="T85" fmla="*/ 2084 h 2188"/>
                <a:gd name="T86" fmla="*/ 2377 w 3194"/>
                <a:gd name="T87" fmla="*/ 2043 h 2188"/>
                <a:gd name="T88" fmla="*/ 2453 w 3194"/>
                <a:gd name="T89" fmla="*/ 1996 h 2188"/>
                <a:gd name="T90" fmla="*/ 2524 w 3194"/>
                <a:gd name="T91" fmla="*/ 1942 h 2188"/>
                <a:gd name="T92" fmla="*/ 2591 w 3194"/>
                <a:gd name="T93" fmla="*/ 1882 h 2188"/>
                <a:gd name="T94" fmla="*/ 3194 w 3194"/>
                <a:gd name="T95" fmla="*/ 1871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194" h="2188">
                  <a:moveTo>
                    <a:pt x="2662" y="1808"/>
                  </a:moveTo>
                  <a:lnTo>
                    <a:pt x="2722" y="1733"/>
                  </a:lnTo>
                  <a:lnTo>
                    <a:pt x="2774" y="1653"/>
                  </a:lnTo>
                  <a:lnTo>
                    <a:pt x="2819" y="1569"/>
                  </a:lnTo>
                  <a:lnTo>
                    <a:pt x="2858" y="1481"/>
                  </a:lnTo>
                  <a:lnTo>
                    <a:pt x="2888" y="1388"/>
                  </a:lnTo>
                  <a:lnTo>
                    <a:pt x="2910" y="1293"/>
                  </a:lnTo>
                  <a:lnTo>
                    <a:pt x="2925" y="1196"/>
                  </a:lnTo>
                  <a:lnTo>
                    <a:pt x="2929" y="1095"/>
                  </a:lnTo>
                  <a:lnTo>
                    <a:pt x="2923" y="983"/>
                  </a:lnTo>
                  <a:lnTo>
                    <a:pt x="2907" y="875"/>
                  </a:lnTo>
                  <a:lnTo>
                    <a:pt x="2881" y="770"/>
                  </a:lnTo>
                  <a:lnTo>
                    <a:pt x="2843" y="670"/>
                  </a:lnTo>
                  <a:lnTo>
                    <a:pt x="2797" y="573"/>
                  </a:lnTo>
                  <a:lnTo>
                    <a:pt x="2743" y="483"/>
                  </a:lnTo>
                  <a:lnTo>
                    <a:pt x="2679" y="399"/>
                  </a:lnTo>
                  <a:lnTo>
                    <a:pt x="2608" y="321"/>
                  </a:lnTo>
                  <a:lnTo>
                    <a:pt x="2530" y="250"/>
                  </a:lnTo>
                  <a:lnTo>
                    <a:pt x="2446" y="187"/>
                  </a:lnTo>
                  <a:lnTo>
                    <a:pt x="2356" y="132"/>
                  </a:lnTo>
                  <a:lnTo>
                    <a:pt x="2259" y="86"/>
                  </a:lnTo>
                  <a:lnTo>
                    <a:pt x="2159" y="49"/>
                  </a:lnTo>
                  <a:lnTo>
                    <a:pt x="2054" y="22"/>
                  </a:lnTo>
                  <a:lnTo>
                    <a:pt x="1946" y="6"/>
                  </a:lnTo>
                  <a:lnTo>
                    <a:pt x="1834" y="0"/>
                  </a:lnTo>
                  <a:lnTo>
                    <a:pt x="1834" y="63"/>
                  </a:lnTo>
                  <a:lnTo>
                    <a:pt x="1938" y="69"/>
                  </a:lnTo>
                  <a:lnTo>
                    <a:pt x="2041" y="84"/>
                  </a:lnTo>
                  <a:lnTo>
                    <a:pt x="2140" y="110"/>
                  </a:lnTo>
                  <a:lnTo>
                    <a:pt x="2235" y="146"/>
                  </a:lnTo>
                  <a:lnTo>
                    <a:pt x="2325" y="188"/>
                  </a:lnTo>
                  <a:lnTo>
                    <a:pt x="2410" y="241"/>
                  </a:lnTo>
                  <a:lnTo>
                    <a:pt x="2489" y="298"/>
                  </a:lnTo>
                  <a:lnTo>
                    <a:pt x="2562" y="366"/>
                  </a:lnTo>
                  <a:lnTo>
                    <a:pt x="2629" y="438"/>
                  </a:lnTo>
                  <a:lnTo>
                    <a:pt x="2688" y="519"/>
                  </a:lnTo>
                  <a:lnTo>
                    <a:pt x="2739" y="604"/>
                  </a:lnTo>
                  <a:lnTo>
                    <a:pt x="2784" y="694"/>
                  </a:lnTo>
                  <a:lnTo>
                    <a:pt x="2817" y="789"/>
                  </a:lnTo>
                  <a:lnTo>
                    <a:pt x="2843" y="888"/>
                  </a:lnTo>
                  <a:lnTo>
                    <a:pt x="2858" y="991"/>
                  </a:lnTo>
                  <a:lnTo>
                    <a:pt x="2864" y="1095"/>
                  </a:lnTo>
                  <a:lnTo>
                    <a:pt x="2858" y="1196"/>
                  </a:lnTo>
                  <a:lnTo>
                    <a:pt x="2845" y="1293"/>
                  </a:lnTo>
                  <a:lnTo>
                    <a:pt x="2821" y="1386"/>
                  </a:lnTo>
                  <a:lnTo>
                    <a:pt x="2789" y="1477"/>
                  </a:lnTo>
                  <a:lnTo>
                    <a:pt x="2750" y="1563"/>
                  </a:lnTo>
                  <a:lnTo>
                    <a:pt x="2703" y="1645"/>
                  </a:lnTo>
                  <a:lnTo>
                    <a:pt x="2649" y="1724"/>
                  </a:lnTo>
                  <a:lnTo>
                    <a:pt x="2588" y="1795"/>
                  </a:lnTo>
                  <a:lnTo>
                    <a:pt x="2520" y="1860"/>
                  </a:lnTo>
                  <a:lnTo>
                    <a:pt x="2448" y="1919"/>
                  </a:lnTo>
                  <a:lnTo>
                    <a:pt x="2369" y="1974"/>
                  </a:lnTo>
                  <a:lnTo>
                    <a:pt x="2285" y="2018"/>
                  </a:lnTo>
                  <a:lnTo>
                    <a:pt x="2198" y="2056"/>
                  </a:lnTo>
                  <a:lnTo>
                    <a:pt x="2106" y="2086"/>
                  </a:lnTo>
                  <a:lnTo>
                    <a:pt x="2011" y="2108"/>
                  </a:lnTo>
                  <a:lnTo>
                    <a:pt x="1912" y="2119"/>
                  </a:lnTo>
                  <a:lnTo>
                    <a:pt x="1778" y="2119"/>
                  </a:lnTo>
                  <a:lnTo>
                    <a:pt x="1778" y="2121"/>
                  </a:lnTo>
                  <a:lnTo>
                    <a:pt x="1705" y="2113"/>
                  </a:lnTo>
                  <a:lnTo>
                    <a:pt x="1634" y="2102"/>
                  </a:lnTo>
                  <a:lnTo>
                    <a:pt x="1563" y="2086"/>
                  </a:lnTo>
                  <a:lnTo>
                    <a:pt x="1496" y="2065"/>
                  </a:lnTo>
                  <a:lnTo>
                    <a:pt x="1429" y="2039"/>
                  </a:lnTo>
                  <a:lnTo>
                    <a:pt x="1366" y="2009"/>
                  </a:lnTo>
                  <a:lnTo>
                    <a:pt x="1304" y="1974"/>
                  </a:lnTo>
                  <a:lnTo>
                    <a:pt x="1244" y="1936"/>
                  </a:lnTo>
                  <a:lnTo>
                    <a:pt x="1187" y="1893"/>
                  </a:lnTo>
                  <a:lnTo>
                    <a:pt x="1134" y="1847"/>
                  </a:lnTo>
                  <a:lnTo>
                    <a:pt x="1084" y="1796"/>
                  </a:lnTo>
                  <a:lnTo>
                    <a:pt x="1035" y="1742"/>
                  </a:lnTo>
                  <a:lnTo>
                    <a:pt x="993" y="1684"/>
                  </a:lnTo>
                  <a:lnTo>
                    <a:pt x="953" y="1625"/>
                  </a:lnTo>
                  <a:lnTo>
                    <a:pt x="918" y="1561"/>
                  </a:lnTo>
                  <a:lnTo>
                    <a:pt x="886" y="1494"/>
                  </a:lnTo>
                  <a:lnTo>
                    <a:pt x="826" y="1518"/>
                  </a:lnTo>
                  <a:lnTo>
                    <a:pt x="845" y="1558"/>
                  </a:lnTo>
                  <a:lnTo>
                    <a:pt x="864" y="1597"/>
                  </a:lnTo>
                  <a:lnTo>
                    <a:pt x="884" y="1634"/>
                  </a:lnTo>
                  <a:lnTo>
                    <a:pt x="907" y="1671"/>
                  </a:lnTo>
                  <a:lnTo>
                    <a:pt x="929" y="1707"/>
                  </a:lnTo>
                  <a:lnTo>
                    <a:pt x="953" y="1740"/>
                  </a:lnTo>
                  <a:lnTo>
                    <a:pt x="979" y="1774"/>
                  </a:lnTo>
                  <a:lnTo>
                    <a:pt x="1006" y="1808"/>
                  </a:lnTo>
                  <a:lnTo>
                    <a:pt x="312" y="1808"/>
                  </a:lnTo>
                  <a:lnTo>
                    <a:pt x="312" y="1871"/>
                  </a:lnTo>
                  <a:lnTo>
                    <a:pt x="1045" y="1871"/>
                  </a:lnTo>
                  <a:lnTo>
                    <a:pt x="1048" y="1873"/>
                  </a:lnTo>
                  <a:lnTo>
                    <a:pt x="1058" y="1880"/>
                  </a:lnTo>
                  <a:lnTo>
                    <a:pt x="1071" y="1890"/>
                  </a:lnTo>
                  <a:lnTo>
                    <a:pt x="1088" y="1901"/>
                  </a:lnTo>
                  <a:lnTo>
                    <a:pt x="1106" y="1914"/>
                  </a:lnTo>
                  <a:lnTo>
                    <a:pt x="1125" y="1929"/>
                  </a:lnTo>
                  <a:lnTo>
                    <a:pt x="1144" y="1942"/>
                  </a:lnTo>
                  <a:lnTo>
                    <a:pt x="1160" y="1955"/>
                  </a:lnTo>
                  <a:lnTo>
                    <a:pt x="0" y="1955"/>
                  </a:lnTo>
                  <a:lnTo>
                    <a:pt x="0" y="2018"/>
                  </a:lnTo>
                  <a:lnTo>
                    <a:pt x="1252" y="2018"/>
                  </a:lnTo>
                  <a:lnTo>
                    <a:pt x="1284" y="2039"/>
                  </a:lnTo>
                  <a:lnTo>
                    <a:pt x="1317" y="2058"/>
                  </a:lnTo>
                  <a:lnTo>
                    <a:pt x="1351" y="2074"/>
                  </a:lnTo>
                  <a:lnTo>
                    <a:pt x="1386" y="2091"/>
                  </a:lnTo>
                  <a:lnTo>
                    <a:pt x="1420" y="2106"/>
                  </a:lnTo>
                  <a:lnTo>
                    <a:pt x="1455" y="2119"/>
                  </a:lnTo>
                  <a:lnTo>
                    <a:pt x="1493" y="2132"/>
                  </a:lnTo>
                  <a:lnTo>
                    <a:pt x="1528" y="2143"/>
                  </a:lnTo>
                  <a:lnTo>
                    <a:pt x="1565" y="2155"/>
                  </a:lnTo>
                  <a:lnTo>
                    <a:pt x="1603" y="2162"/>
                  </a:lnTo>
                  <a:lnTo>
                    <a:pt x="1640" y="2171"/>
                  </a:lnTo>
                  <a:lnTo>
                    <a:pt x="1679" y="2177"/>
                  </a:lnTo>
                  <a:lnTo>
                    <a:pt x="1716" y="2183"/>
                  </a:lnTo>
                  <a:lnTo>
                    <a:pt x="1756" y="2184"/>
                  </a:lnTo>
                  <a:lnTo>
                    <a:pt x="1795" y="2188"/>
                  </a:lnTo>
                  <a:lnTo>
                    <a:pt x="1834" y="2188"/>
                  </a:lnTo>
                  <a:lnTo>
                    <a:pt x="1845" y="2188"/>
                  </a:lnTo>
                  <a:lnTo>
                    <a:pt x="1854" y="2188"/>
                  </a:lnTo>
                  <a:lnTo>
                    <a:pt x="1866" y="2188"/>
                  </a:lnTo>
                  <a:lnTo>
                    <a:pt x="1875" y="2186"/>
                  </a:lnTo>
                  <a:lnTo>
                    <a:pt x="1884" y="2186"/>
                  </a:lnTo>
                  <a:lnTo>
                    <a:pt x="1894" y="2186"/>
                  </a:lnTo>
                  <a:lnTo>
                    <a:pt x="1905" y="2184"/>
                  </a:lnTo>
                  <a:lnTo>
                    <a:pt x="1914" y="2184"/>
                  </a:lnTo>
                  <a:lnTo>
                    <a:pt x="2866" y="2184"/>
                  </a:lnTo>
                  <a:lnTo>
                    <a:pt x="2866" y="2119"/>
                  </a:lnTo>
                  <a:lnTo>
                    <a:pt x="2215" y="2119"/>
                  </a:lnTo>
                  <a:lnTo>
                    <a:pt x="2243" y="2108"/>
                  </a:lnTo>
                  <a:lnTo>
                    <a:pt x="2271" y="2097"/>
                  </a:lnTo>
                  <a:lnTo>
                    <a:pt x="2298" y="2084"/>
                  </a:lnTo>
                  <a:lnTo>
                    <a:pt x="2325" y="2071"/>
                  </a:lnTo>
                  <a:lnTo>
                    <a:pt x="2351" y="2058"/>
                  </a:lnTo>
                  <a:lnTo>
                    <a:pt x="2377" y="2043"/>
                  </a:lnTo>
                  <a:lnTo>
                    <a:pt x="2403" y="2028"/>
                  </a:lnTo>
                  <a:lnTo>
                    <a:pt x="2427" y="2013"/>
                  </a:lnTo>
                  <a:lnTo>
                    <a:pt x="2453" y="1996"/>
                  </a:lnTo>
                  <a:lnTo>
                    <a:pt x="2478" y="1979"/>
                  </a:lnTo>
                  <a:lnTo>
                    <a:pt x="2500" y="1961"/>
                  </a:lnTo>
                  <a:lnTo>
                    <a:pt x="2524" y="1942"/>
                  </a:lnTo>
                  <a:lnTo>
                    <a:pt x="2547" y="1923"/>
                  </a:lnTo>
                  <a:lnTo>
                    <a:pt x="2569" y="1903"/>
                  </a:lnTo>
                  <a:lnTo>
                    <a:pt x="2591" y="1882"/>
                  </a:lnTo>
                  <a:lnTo>
                    <a:pt x="2612" y="1862"/>
                  </a:lnTo>
                  <a:lnTo>
                    <a:pt x="2612" y="1871"/>
                  </a:lnTo>
                  <a:lnTo>
                    <a:pt x="3194" y="1871"/>
                  </a:lnTo>
                  <a:lnTo>
                    <a:pt x="3194" y="1808"/>
                  </a:lnTo>
                  <a:lnTo>
                    <a:pt x="2662" y="18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defPPr>
                <a:defRPr lang="vi-V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9pPr>
            </a:lstStyle>
            <a:p>
              <a:endParaRPr lang="en-US" dirty="0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922" y="2922"/>
              <a:ext cx="635" cy="3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vi-V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9pPr>
            </a:lstStyle>
            <a:p>
              <a:endParaRPr lang="en-US" dirty="0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2880" y="1872"/>
              <a:ext cx="912" cy="91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vi-V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9pPr>
            </a:lstStyle>
            <a:p>
              <a:endParaRPr lang="en-US" dirty="0"/>
            </a:p>
          </p:txBody>
        </p:sp>
        <p:sp>
          <p:nvSpPr>
            <p:cNvPr id="9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3144" y="2000"/>
              <a:ext cx="384" cy="666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>
              <a:defPPr>
                <a:defRPr lang="vi-V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.VnTifani Heavy"/>
                </a:rPr>
                <a:t>?</a:t>
              </a:r>
            </a:p>
          </p:txBody>
        </p:sp>
      </p:grpSp>
      <p:pic>
        <p:nvPicPr>
          <p:cNvPr id="10" name="Picture 1" descr="Bellcol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52400"/>
            <a:ext cx="1371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imag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07632">
            <a:off x="4141081" y="3857718"/>
            <a:ext cx="1376362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imag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8561">
            <a:off x="4828177" y="3410106"/>
            <a:ext cx="1376363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 descr="animated%20%20two%20ros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962" y="3653787"/>
            <a:ext cx="2382838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WordArt 11"/>
          <p:cNvSpPr>
            <a:spLocks noChangeArrowheads="1" noChangeShapeType="1" noTextEdit="1"/>
          </p:cNvSpPr>
          <p:nvPr/>
        </p:nvSpPr>
        <p:spPr bwMode="auto">
          <a:xfrm>
            <a:off x="-34925" y="1143000"/>
            <a:ext cx="9026525" cy="35433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2500"/>
                <a:gd name="adj2" fmla="val 1199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endParaRPr lang="en-US" sz="3600" kern="10" dirty="0">
              <a:ln w="9525">
                <a:round/>
                <a:headEnd/>
                <a:tailEnd/>
              </a:ln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pic>
        <p:nvPicPr>
          <p:cNvPr id="15" name="Picture 4" descr="imag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033">
            <a:off x="4417218" y="2779015"/>
            <a:ext cx="1376363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85182" y="144487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 THẬP PHÂN CỦA SỐ HỮU TỈ</a:t>
            </a:r>
          </a:p>
        </p:txBody>
      </p:sp>
    </p:spTree>
    <p:extLst>
      <p:ext uri="{BB962C8B-B14F-4D97-AF65-F5344CB8AC3E}">
        <p14:creationId xmlns:p14="http://schemas.microsoft.com/office/powerpoint/2010/main" val="422952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836" y="1276279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2800" dirty="0" smtClean="0">
                <a:cs typeface="Times New Roman" panose="02020603050405020304" pitchFamily="18" charset="0"/>
              </a:rPr>
              <a:t>ướ</a:t>
            </a:r>
            <a:r>
              <a:rPr lang="en-US" sz="2800" dirty="0" err="1" smtClean="0">
                <a:cs typeface="Times New Roman" panose="02020603050405020304" pitchFamily="18" charset="0"/>
              </a:rPr>
              <a:t>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dạng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phân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số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tối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giản</a:t>
            </a:r>
            <a:r>
              <a:rPr lang="en-US" sz="2800" dirty="0" smtClean="0"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6,5			b) -1,28		c) -0,124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0836" y="85804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18077" y="25225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0836" y="3149789"/>
            <a:ext cx="116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0650" y="3965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16312" y="488210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90338" y="19629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624571"/>
              </p:ext>
            </p:extLst>
          </p:nvPr>
        </p:nvGraphicFramePr>
        <p:xfrm>
          <a:off x="595530" y="3738320"/>
          <a:ext cx="2265363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3" imgW="672840" imgH="393480" progId="Equation.3">
                  <p:embed/>
                </p:oleObj>
              </mc:Choice>
              <mc:Fallback>
                <p:oleObj name="Equation" r:id="rId3" imgW="672840" imgH="39348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530" y="3738320"/>
                        <a:ext cx="2265363" cy="1287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4736" y="52832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79524"/>
              </p:ext>
            </p:extLst>
          </p:nvPr>
        </p:nvGraphicFramePr>
        <p:xfrm>
          <a:off x="3608749" y="3795470"/>
          <a:ext cx="3159125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5" imgW="977760" imgH="393480" progId="Equation.3">
                  <p:embed/>
                </p:oleObj>
              </mc:Choice>
              <mc:Fallback>
                <p:oleObj name="Equation" r:id="rId5" imgW="977760" imgH="393480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749" y="3795470"/>
                        <a:ext cx="3159125" cy="1230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749944"/>
              </p:ext>
            </p:extLst>
          </p:nvPr>
        </p:nvGraphicFramePr>
        <p:xfrm>
          <a:off x="868073" y="5193950"/>
          <a:ext cx="3548063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7" imgW="1054080" imgH="393480" progId="Equation.3">
                  <p:embed/>
                </p:oleObj>
              </mc:Choice>
              <mc:Fallback>
                <p:oleObj name="Equation" r:id="rId7" imgW="1054080" imgH="39348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073" y="5193950"/>
                        <a:ext cx="3548063" cy="1287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4516" y="528924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</p:spTree>
    <p:extLst>
      <p:ext uri="{BB962C8B-B14F-4D97-AF65-F5344CB8AC3E}">
        <p14:creationId xmlns:p14="http://schemas.microsoft.com/office/powerpoint/2010/main" val="108300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836" y="1276279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1 : 99	  b) 1 : 999	  c) 8,5 : 3		d) 14,2 : 3,3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0836" y="85804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18077" y="25225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0836" y="3149789"/>
            <a:ext cx="116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0650" y="3965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16312" y="488210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90338" y="19629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98252"/>
              </p:ext>
            </p:extLst>
          </p:nvPr>
        </p:nvGraphicFramePr>
        <p:xfrm>
          <a:off x="274999" y="3995624"/>
          <a:ext cx="33337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3" imgW="990360" imgH="203040" progId="Equation.3">
                  <p:embed/>
                </p:oleObj>
              </mc:Choice>
              <mc:Fallback>
                <p:oleObj name="Equation" r:id="rId3" imgW="990360" imgH="20304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99" y="3995624"/>
                        <a:ext cx="3333750" cy="665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4736" y="52832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80532"/>
              </p:ext>
            </p:extLst>
          </p:nvPr>
        </p:nvGraphicFramePr>
        <p:xfrm>
          <a:off x="3784600" y="3970338"/>
          <a:ext cx="36512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5" imgW="1130040" imgH="203040" progId="Equation.3">
                  <p:embed/>
                </p:oleObj>
              </mc:Choice>
              <mc:Fallback>
                <p:oleObj name="Equation" r:id="rId5" imgW="1130040" imgH="203040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970338"/>
                        <a:ext cx="3651250" cy="63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949846"/>
              </p:ext>
            </p:extLst>
          </p:nvPr>
        </p:nvGraphicFramePr>
        <p:xfrm>
          <a:off x="254000" y="5192713"/>
          <a:ext cx="3376613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7" imgW="1002960" imgH="203040" progId="Equation.3">
                  <p:embed/>
                </p:oleObj>
              </mc:Choice>
              <mc:Fallback>
                <p:oleObj name="Equation" r:id="rId7" imgW="1002960" imgH="203040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5192713"/>
                        <a:ext cx="3376613" cy="665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899992"/>
              </p:ext>
            </p:extLst>
          </p:nvPr>
        </p:nvGraphicFramePr>
        <p:xfrm>
          <a:off x="3722688" y="5103813"/>
          <a:ext cx="4103687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9" imgW="1218960" imgH="203040" progId="Equation.3">
                  <p:embed/>
                </p:oleObj>
              </mc:Choice>
              <mc:Fallback>
                <p:oleObj name="Equation" r:id="rId9" imgW="1218960" imgH="203040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688" y="5103813"/>
                        <a:ext cx="4103687" cy="665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4516" y="528924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</p:spTree>
    <p:extLst>
      <p:ext uri="{BB962C8B-B14F-4D97-AF65-F5344CB8AC3E}">
        <p14:creationId xmlns:p14="http://schemas.microsoft.com/office/powerpoint/2010/main" val="420903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7624" y="2698403"/>
            <a:ext cx="80883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giản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dương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5 </a:t>
            </a:r>
            <a:r>
              <a:rPr lang="en-US" sz="2800" b="1" dirty="0" err="1">
                <a:latin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dưới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dạng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hữu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hạn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9270" name="Rectangle 4"/>
          <p:cNvSpPr>
            <a:spLocks noChangeArrowheads="1"/>
          </p:cNvSpPr>
          <p:nvPr/>
        </p:nvSpPr>
        <p:spPr bwMode="auto">
          <a:xfrm>
            <a:off x="174551" y="4267200"/>
            <a:ext cx="78597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sz="2800" b="1" dirty="0" err="1" smtClean="0">
                <a:latin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giản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dương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5 </a:t>
            </a:r>
            <a:r>
              <a:rPr lang="en-US" sz="2800" b="1" dirty="0" err="1">
                <a:latin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dưới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dạng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vô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hạn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tuần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hoàn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0" y="1117938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TÒI-MỞ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RỘNG: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6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2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95400" y="945573"/>
            <a:ext cx="57150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 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663317"/>
              </p:ext>
            </p:extLst>
          </p:nvPr>
        </p:nvGraphicFramePr>
        <p:xfrm>
          <a:off x="6245492" y="893696"/>
          <a:ext cx="381000" cy="976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45492" y="893696"/>
                        <a:ext cx="381000" cy="976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1968"/>
              </p:ext>
            </p:extLst>
          </p:nvPr>
        </p:nvGraphicFramePr>
        <p:xfrm>
          <a:off x="1965892" y="1531365"/>
          <a:ext cx="2187008" cy="837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5" imgW="1028520" imgH="393480" progId="Equation.3">
                  <p:embed/>
                </p:oleObj>
              </mc:Choice>
              <mc:Fallback>
                <p:oleObj name="Equation" r:id="rId5" imgW="10285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65892" y="1531365"/>
                        <a:ext cx="2187008" cy="8370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>
            <a:stCxn id="6" idx="2"/>
          </p:cNvCxnSpPr>
          <p:nvPr/>
        </p:nvCxnSpPr>
        <p:spPr>
          <a:xfrm flipH="1">
            <a:off x="1295400" y="2698173"/>
            <a:ext cx="28575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</p:cNvCxnSpPr>
          <p:nvPr/>
        </p:nvCxnSpPr>
        <p:spPr>
          <a:xfrm>
            <a:off x="4152900" y="2698173"/>
            <a:ext cx="2628900" cy="883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1392" y="3650673"/>
            <a:ext cx="34290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53000" y="3664207"/>
            <a:ext cx="36576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6" name="Up-Down Arrow 15"/>
          <p:cNvSpPr/>
          <p:nvPr/>
        </p:nvSpPr>
        <p:spPr>
          <a:xfrm>
            <a:off x="1676400" y="5334000"/>
            <a:ext cx="76200" cy="2286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-Down Arrow 16"/>
          <p:cNvSpPr/>
          <p:nvPr/>
        </p:nvSpPr>
        <p:spPr>
          <a:xfrm>
            <a:off x="6781800" y="5347214"/>
            <a:ext cx="76200" cy="2286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1392" y="5666509"/>
            <a:ext cx="3558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10542" y="5666509"/>
            <a:ext cx="3558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9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33400" y="1106488"/>
            <a:ext cx="65532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000099"/>
                </a:solidFill>
                <a:latin typeface=".VnArial" pitchFamily="34" charset="0"/>
              </a:rPr>
              <a:t>A.  0,1589</a:t>
            </a:r>
          </a:p>
          <a:p>
            <a:pPr algn="just" eaLnBrk="1" hangingPunct="1">
              <a:spcBef>
                <a:spcPct val="50000"/>
              </a:spcBef>
              <a:buFontTx/>
              <a:buAutoNum type="alphaUcPeriod" startAt="2"/>
            </a:pPr>
            <a:r>
              <a:rPr lang="en-US" sz="2000" dirty="0">
                <a:solidFill>
                  <a:srgbClr val="000099"/>
                </a:solidFill>
                <a:latin typeface=".VnArial" pitchFamily="34" charset="0"/>
              </a:rPr>
              <a:t> 0,2(3) </a:t>
            </a:r>
          </a:p>
          <a:p>
            <a:pPr algn="just" eaLnBrk="1" hangingPunct="1">
              <a:spcBef>
                <a:spcPct val="50000"/>
              </a:spcBef>
              <a:buFontTx/>
              <a:buAutoNum type="alphaUcPeriod" startAt="3"/>
            </a:pPr>
            <a:r>
              <a:rPr lang="en-US" sz="2000" dirty="0">
                <a:solidFill>
                  <a:srgbClr val="000099"/>
                </a:solidFill>
                <a:latin typeface=".VnArial" pitchFamily="34" charset="0"/>
              </a:rPr>
              <a:t> 1,1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000099"/>
                </a:solidFill>
                <a:latin typeface=".VnArial" pitchFamily="34" charset="0"/>
                <a:sym typeface="Symbol" pitchFamily="18" charset="2"/>
              </a:rPr>
              <a:t>D.  - 3,65555</a:t>
            </a:r>
          </a:p>
          <a:p>
            <a:pPr algn="just" eaLnBrk="1" hangingPunct="1">
              <a:spcBef>
                <a:spcPct val="50000"/>
              </a:spcBef>
            </a:pPr>
            <a:endParaRPr lang="en-US" sz="2000" dirty="0">
              <a:solidFill>
                <a:srgbClr val="000099"/>
              </a:solidFill>
              <a:latin typeface=".VnArial" pitchFamily="34" charset="0"/>
              <a:sym typeface="Symbol" pitchFamily="18" charset="2"/>
            </a:endParaRPr>
          </a:p>
        </p:txBody>
      </p:sp>
      <p:sp>
        <p:nvSpPr>
          <p:cNvPr id="45059" name="Oval 3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0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45068" name="Oval 12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45069" name="Oval 13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45071" name="Oval 15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45072" name="Oval 16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45074" name="Oval 18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45075" name="Oval 19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rgbClr val="FFFFFF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45076" name="Oval 20"/>
          <p:cNvSpPr>
            <a:spLocks noChangeArrowheads="1"/>
          </p:cNvSpPr>
          <p:nvPr/>
        </p:nvSpPr>
        <p:spPr bwMode="auto">
          <a:xfrm>
            <a:off x="539750" y="2514600"/>
            <a:ext cx="338138" cy="3476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WordArt 22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48006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err="1" smtClean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Bàisố</a:t>
            </a:r>
            <a:r>
              <a:rPr lang="en-US" sz="3600" b="1" i="1" kern="10" dirty="0" smtClean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i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pic>
        <p:nvPicPr>
          <p:cNvPr id="23574" name="Picture 23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8613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5" name="Picture 24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45425" y="5564188"/>
            <a:ext cx="1298575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6" name="Picture 2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564981"/>
            <a:ext cx="1284288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7" name="Picture 26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47794" y="-73819"/>
            <a:ext cx="13985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Isosceles Triangle 1">
            <a:hlinkClick r:id="" action="ppaction://noaction"/>
          </p:cNvPr>
          <p:cNvSpPr/>
          <p:nvPr/>
        </p:nvSpPr>
        <p:spPr>
          <a:xfrm>
            <a:off x="7500938" y="6324600"/>
            <a:ext cx="344487" cy="5222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1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xit" presetSubtype="16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" presetClass="exit" presetSubtype="16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nimBg="1"/>
      <p:bldP spid="45060" grpId="0" animBg="1"/>
      <p:bldP spid="45061" grpId="0" animBg="1"/>
      <p:bldP spid="45062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 animBg="1"/>
      <p:bldP spid="45070" grpId="0" animBg="1"/>
      <p:bldP spid="45071" grpId="0" animBg="1"/>
      <p:bldP spid="45072" grpId="0" animBg="1"/>
      <p:bldP spid="45073" grpId="0" animBg="1"/>
      <p:bldP spid="45074" grpId="0" animBg="1"/>
      <p:bldP spid="45075" grpId="0" animBg="1"/>
      <p:bldP spid="4507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Oval 3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0</a:t>
            </a:r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41995" name="Oval 11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41997" name="Oval 13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41998" name="Oval 14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41999" name="Oval 15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42000" name="Oval 16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42001" name="Oval 17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42002" name="Oval 18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42003" name="Oval 19"/>
          <p:cNvSpPr>
            <a:spLocks noChangeArrowheads="1"/>
          </p:cNvSpPr>
          <p:nvPr/>
        </p:nvSpPr>
        <p:spPr bwMode="auto">
          <a:xfrm>
            <a:off x="7086600" y="152400"/>
            <a:ext cx="1828800" cy="1752600"/>
          </a:xfrm>
          <a:prstGeom prst="ellipse">
            <a:avLst/>
          </a:prstGeom>
          <a:solidFill>
            <a:srgbClr val="FFFFFF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9600">
              <a:solidFill>
                <a:srgbClr val="FF3300"/>
              </a:solidFill>
              <a:latin typeface=".VnBodoniH" pitchFamily="34" charset="0"/>
            </a:endParaRPr>
          </a:p>
        </p:txBody>
      </p:sp>
      <p:pic>
        <p:nvPicPr>
          <p:cNvPr id="24595" name="Picture 23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8613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6" name="Picture 24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45425" y="5564188"/>
            <a:ext cx="1298575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7" name="Picture 2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564981"/>
            <a:ext cx="1284288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8" name="Picture 2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47794" y="2381"/>
            <a:ext cx="13985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07" name="WordArt 36"/>
          <p:cNvSpPr>
            <a:spLocks noChangeArrowheads="1" noChangeShapeType="1" noTextEdit="1"/>
          </p:cNvSpPr>
          <p:nvPr/>
        </p:nvSpPr>
        <p:spPr bwMode="auto">
          <a:xfrm>
            <a:off x="1752600" y="285750"/>
            <a:ext cx="4648200" cy="10287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Bài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 err="1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số</a:t>
            </a:r>
            <a:r>
              <a:rPr lang="en-US" sz="3600" b="1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2 </a:t>
            </a:r>
          </a:p>
        </p:txBody>
      </p:sp>
      <p:sp>
        <p:nvSpPr>
          <p:cNvPr id="24608" name="Text Box 37"/>
          <p:cNvSpPr txBox="1">
            <a:spLocks noChangeArrowheads="1"/>
          </p:cNvSpPr>
          <p:nvPr/>
        </p:nvSpPr>
        <p:spPr bwMode="auto">
          <a:xfrm>
            <a:off x="457200" y="1673225"/>
            <a:ext cx="7620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 thập phân của phân số          là: </a:t>
            </a: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.VnTime" pitchFamily="34" charset="0"/>
              </a:rPr>
              <a:t>   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A,  0,0(1)                          B,  0,(1)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C,  0,(11)                          D,  0,(01)</a:t>
            </a:r>
          </a:p>
        </p:txBody>
      </p:sp>
      <p:sp>
        <p:nvSpPr>
          <p:cNvPr id="42022" name="Oval 38"/>
          <p:cNvSpPr>
            <a:spLocks noChangeArrowheads="1"/>
          </p:cNvSpPr>
          <p:nvPr/>
        </p:nvSpPr>
        <p:spPr bwMode="auto">
          <a:xfrm>
            <a:off x="3929063" y="3186113"/>
            <a:ext cx="457200" cy="4572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graphicFrame>
        <p:nvGraphicFramePr>
          <p:cNvPr id="24611" name="Object 2"/>
          <p:cNvGraphicFramePr>
            <a:graphicFrameLocks noChangeAspect="1"/>
          </p:cNvGraphicFramePr>
          <p:nvPr/>
        </p:nvGraphicFramePr>
        <p:xfrm>
          <a:off x="4419600" y="1524000"/>
          <a:ext cx="5175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517525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Isosceles Triangle 36">
            <a:hlinkClick r:id="" action="ppaction://noaction"/>
          </p:cNvPr>
          <p:cNvSpPr/>
          <p:nvPr/>
        </p:nvSpPr>
        <p:spPr>
          <a:xfrm>
            <a:off x="7500938" y="6324600"/>
            <a:ext cx="344487" cy="5222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xit" presetSubtype="16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" presetClass="exit" presetSubtype="16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88" grpId="0" animBg="1"/>
      <p:bldP spid="41989" grpId="0" animBg="1"/>
      <p:bldP spid="41990" grpId="0" animBg="1"/>
      <p:bldP spid="41991" grpId="0" animBg="1"/>
      <p:bldP spid="41992" grpId="0" animBg="1"/>
      <p:bldP spid="41993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1" grpId="0" animBg="1"/>
      <p:bldP spid="42002" grpId="0" animBg="1"/>
      <p:bldP spid="42003" grpId="0" animBg="1"/>
      <p:bldP spid="420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zalea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905000"/>
            <a:ext cx="8839199" cy="477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1" y="304800"/>
            <a:ext cx="46281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Chào tạm biệt các em</a:t>
            </a:r>
            <a:endParaRPr lang="en-US" sz="400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9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33400" y="1301216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 smtClean="0"/>
              <a:t>tỉ</a:t>
            </a:r>
            <a:r>
              <a:rPr lang="en-US" sz="2800" dirty="0"/>
              <a:t>         </a:t>
            </a:r>
            <a:r>
              <a:rPr lang="en-US" sz="2800" dirty="0" err="1" smtClean="0"/>
              <a:t>và</a:t>
            </a:r>
            <a:r>
              <a:rPr lang="en-US" sz="2800" dirty="0" smtClean="0"/>
              <a:t>        d</a:t>
            </a:r>
            <a:r>
              <a:rPr lang="vi-VN" sz="2800" dirty="0" smtClean="0"/>
              <a:t>ướ</a:t>
            </a:r>
            <a:r>
              <a:rPr lang="en-US" sz="2800" dirty="0" err="1" smtClean="0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dạng</a:t>
            </a:r>
            <a:r>
              <a:rPr lang="en-US" sz="2800" dirty="0"/>
              <a:t> </a:t>
            </a:r>
            <a:r>
              <a:rPr lang="en-US" sz="2800" dirty="0" err="1" smtClean="0"/>
              <a:t>số</a:t>
            </a:r>
            <a:r>
              <a:rPr lang="en-US" sz="2800" dirty="0"/>
              <a:t> </a:t>
            </a:r>
            <a:r>
              <a:rPr lang="en-US" sz="2800" dirty="0" err="1" smtClean="0"/>
              <a:t>thập</a:t>
            </a:r>
            <a:r>
              <a:rPr lang="en-US" sz="2800" dirty="0"/>
              <a:t> </a:t>
            </a:r>
            <a:r>
              <a:rPr lang="en-US" sz="2800" dirty="0" err="1" smtClean="0"/>
              <a:t>phân</a:t>
            </a:r>
            <a:r>
              <a:rPr lang="en-US" sz="2800" dirty="0"/>
              <a:t> ta </a:t>
            </a:r>
            <a:r>
              <a:rPr lang="en-US" sz="2800" dirty="0" smtClean="0"/>
              <a:t>đ</a:t>
            </a:r>
            <a:r>
              <a:rPr lang="vi-VN" sz="2800" dirty="0" smtClean="0"/>
              <a:t>ượ</a:t>
            </a:r>
            <a:r>
              <a:rPr lang="en-US" sz="2800" dirty="0" smtClean="0"/>
              <a:t>c :  </a:t>
            </a:r>
            <a:endParaRPr lang="en-US" sz="2800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196647"/>
              </p:ext>
            </p:extLst>
          </p:nvPr>
        </p:nvGraphicFramePr>
        <p:xfrm>
          <a:off x="3366990" y="1168268"/>
          <a:ext cx="457391" cy="886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3" imgW="203040" imgH="393480" progId="Equation.3">
                  <p:embed/>
                </p:oleObj>
              </mc:Choice>
              <mc:Fallback>
                <p:oleObj name="Equation" r:id="rId3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66990" y="1168268"/>
                        <a:ext cx="457391" cy="8861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748306"/>
              </p:ext>
            </p:extLst>
          </p:nvPr>
        </p:nvGraphicFramePr>
        <p:xfrm>
          <a:off x="4484254" y="1149338"/>
          <a:ext cx="327891" cy="92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5" imgW="139680" imgH="393480" progId="Equation.3">
                  <p:embed/>
                </p:oleObj>
              </mc:Choice>
              <mc:Fallback>
                <p:oleObj name="Equation" r:id="rId5" imgW="139680" imgH="393480" progId="Equation.3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84254" y="1149338"/>
                        <a:ext cx="327891" cy="92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2"/>
          <p:cNvSpPr>
            <a:spLocks noChangeArrowheads="1"/>
          </p:cNvSpPr>
          <p:nvPr/>
        </p:nvSpPr>
        <p:spPr bwMode="auto">
          <a:xfrm>
            <a:off x="106680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840820"/>
              </p:ext>
            </p:extLst>
          </p:nvPr>
        </p:nvGraphicFramePr>
        <p:xfrm>
          <a:off x="1066800" y="2334900"/>
          <a:ext cx="1447800" cy="1059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7" imgW="533169" imgH="393529" progId="Equation.3">
                  <p:embed/>
                </p:oleObj>
              </mc:Choice>
              <mc:Fallback>
                <p:oleObj name="Equation" r:id="rId7" imgW="533169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34900"/>
                        <a:ext cx="1447800" cy="10599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3595686" y="329045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304705"/>
              </p:ext>
            </p:extLst>
          </p:nvPr>
        </p:nvGraphicFramePr>
        <p:xfrm>
          <a:off x="3346639" y="2357721"/>
          <a:ext cx="1905000" cy="1014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Equation" r:id="rId9" imgW="736280" imgH="393529" progId="Equation.3">
                  <p:embed/>
                </p:oleObj>
              </mc:Choice>
              <mc:Fallback>
                <p:oleObj name="Equation" r:id="rId9" imgW="736280" imgH="393529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639" y="2357721"/>
                        <a:ext cx="1905000" cy="10143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/>
          <p:cNvSpPr/>
          <p:nvPr/>
        </p:nvSpPr>
        <p:spPr>
          <a:xfrm>
            <a:off x="646545" y="3699671"/>
            <a:ext cx="7675418" cy="1120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0,1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0,111…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8036" y="5124690"/>
            <a:ext cx="7906332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8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6200" y="1027113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83127" y="1595438"/>
            <a:ext cx="8763000" cy="1402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0070C0"/>
                </a:solidFill>
              </a:rPr>
              <a:t>Hoạt</a:t>
            </a:r>
            <a:r>
              <a:rPr lang="en-US" sz="2800" b="1" u="sng" dirty="0">
                <a:solidFill>
                  <a:srgbClr val="0070C0"/>
                </a:solidFill>
              </a:rPr>
              <a:t> </a:t>
            </a:r>
            <a:r>
              <a:rPr lang="en-US" sz="2800" b="1" u="sng" dirty="0" err="1" smtClean="0">
                <a:solidFill>
                  <a:srgbClr val="0070C0"/>
                </a:solidFill>
              </a:rPr>
              <a:t>động</a:t>
            </a:r>
            <a:r>
              <a:rPr lang="en-US" sz="2800" b="1" u="sng" dirty="0" smtClean="0">
                <a:solidFill>
                  <a:srgbClr val="0070C0"/>
                </a:solidFill>
              </a:rPr>
              <a:t> </a:t>
            </a:r>
            <a:r>
              <a:rPr lang="en-US" sz="2800" b="1" u="sng" dirty="0">
                <a:solidFill>
                  <a:srgbClr val="0070C0"/>
                </a:solidFill>
              </a:rPr>
              <a:t>1</a:t>
            </a:r>
            <a:r>
              <a:rPr lang="en-US" sz="2800" b="1" u="sng" dirty="0" smtClean="0">
                <a:solidFill>
                  <a:srgbClr val="0070C0"/>
                </a:solidFill>
              </a:rPr>
              <a:t>: </a:t>
            </a:r>
            <a:r>
              <a:rPr lang="en-US" sz="2800" dirty="0" err="1"/>
              <a:t>Đặt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 smtClean="0"/>
              <a:t>thương</a:t>
            </a:r>
            <a:r>
              <a:rPr lang="en-US" sz="2800" dirty="0" smtClean="0"/>
              <a:t>:  </a:t>
            </a:r>
            <a:r>
              <a:rPr lang="en-US" sz="2800" dirty="0"/>
              <a:t>33:20 </a:t>
            </a:r>
            <a:r>
              <a:rPr lang="en-US" sz="2800" dirty="0" smtClean="0"/>
              <a:t> </a:t>
            </a:r>
            <a:endParaRPr lang="en-US" sz="2800" dirty="0"/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6166" name="Rectangle 1"/>
          <p:cNvSpPr>
            <a:spLocks noChangeArrowheads="1"/>
          </p:cNvSpPr>
          <p:nvPr/>
        </p:nvSpPr>
        <p:spPr bwMode="auto">
          <a:xfrm>
            <a:off x="3048000" y="2683395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-&gt; </a:t>
            </a:r>
            <a:r>
              <a:rPr lang="en-US" sz="2800" b="1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hữu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hạn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127" y="-2391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 THẬP PHÂN CỦA SỐ HỮU TỈ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601356"/>
            <a:ext cx="20120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33:20 = 1,65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1" y="3969348"/>
            <a:ext cx="86175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1,65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“,”</a:t>
            </a:r>
          </a:p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“,”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ượ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c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hạn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.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7" grpId="0"/>
      <p:bldP spid="6166" grpId="0"/>
      <p:bldP spid="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6200" y="1027113"/>
            <a:ext cx="906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83127" y="1595438"/>
            <a:ext cx="8763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0070C0"/>
                </a:solidFill>
              </a:rPr>
              <a:t>Hoạt</a:t>
            </a:r>
            <a:r>
              <a:rPr lang="en-US" sz="2800" b="1" u="sng" dirty="0">
                <a:solidFill>
                  <a:srgbClr val="0070C0"/>
                </a:solidFill>
              </a:rPr>
              <a:t> </a:t>
            </a:r>
            <a:r>
              <a:rPr lang="en-US" sz="2800" b="1" u="sng" dirty="0" err="1" smtClean="0">
                <a:solidFill>
                  <a:srgbClr val="0070C0"/>
                </a:solidFill>
              </a:rPr>
              <a:t>động</a:t>
            </a:r>
            <a:r>
              <a:rPr lang="en-US" sz="2800" b="1" u="sng" dirty="0" smtClean="0">
                <a:solidFill>
                  <a:srgbClr val="0070C0"/>
                </a:solidFill>
              </a:rPr>
              <a:t> </a:t>
            </a:r>
            <a:r>
              <a:rPr lang="en-US" sz="2800" b="1" u="sng" dirty="0">
                <a:solidFill>
                  <a:srgbClr val="0070C0"/>
                </a:solidFill>
              </a:rPr>
              <a:t>2</a:t>
            </a:r>
            <a:r>
              <a:rPr lang="en-US" sz="2800" b="1" u="sng" dirty="0" smtClean="0">
                <a:solidFill>
                  <a:srgbClr val="0070C0"/>
                </a:solidFill>
              </a:rPr>
              <a:t>: </a:t>
            </a:r>
            <a:r>
              <a:rPr lang="en-US" sz="2800" dirty="0" err="1"/>
              <a:t>Đặt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 smtClean="0"/>
              <a:t>thương</a:t>
            </a:r>
            <a:r>
              <a:rPr lang="en-US" sz="2800" dirty="0" smtClean="0"/>
              <a:t>:  4:3  </a:t>
            </a:r>
            <a:endParaRPr lang="en-US" sz="2800" dirty="0"/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6166" name="Rectangle 1"/>
          <p:cNvSpPr>
            <a:spLocks noChangeArrowheads="1"/>
          </p:cNvSpPr>
          <p:nvPr/>
        </p:nvSpPr>
        <p:spPr bwMode="auto">
          <a:xfrm>
            <a:off x="3429000" y="2601356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-&gt; </a:t>
            </a:r>
            <a:r>
              <a:rPr lang="en-US" sz="2800" b="1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vô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hạn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tuần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hoàn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127" y="-2391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 THẬP PHÂN CỦA SỐ HỮU TỈ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601356"/>
            <a:ext cx="2281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4:3 = 1,333….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364" y="3520828"/>
            <a:ext cx="84651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dirty="0" smtClean="0">
                <a:cs typeface="Times New Roman" panose="02020603050405020304" pitchFamily="18" charset="0"/>
              </a:rPr>
              <a:t>ươn</a:t>
            </a:r>
            <a:r>
              <a:rPr lang="en-US" sz="2800" dirty="0" smtClean="0">
                <a:cs typeface="Times New Roman" panose="02020603050405020304" pitchFamily="18" charset="0"/>
              </a:rPr>
              <a:t>g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cs typeface="Times New Roman" panose="02020603050405020304" pitchFamily="18" charset="0"/>
              </a:rPr>
              <a:t>chữ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số</a:t>
            </a:r>
            <a:r>
              <a:rPr lang="en-US" sz="2800" dirty="0"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cs typeface="Times New Roman" panose="02020603050405020304" pitchFamily="18" charset="0"/>
              </a:rPr>
              <a:t>sẽ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xuất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hiệ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liên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tiếp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mãi</a:t>
            </a:r>
            <a:r>
              <a:rPr lang="en-US" sz="2800" dirty="0" smtClean="0">
                <a:cs typeface="Times New Roman" panose="02020603050405020304" pitchFamily="18" charset="0"/>
              </a:rPr>
              <a:t>. </a:t>
            </a:r>
            <a:r>
              <a:rPr lang="en-US" sz="2800" dirty="0"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cs typeface="Times New Roman" panose="02020603050405020304" pitchFamily="18" charset="0"/>
              </a:rPr>
              <a:t>nói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rằng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cs typeface="Times New Roman" panose="02020603050405020304" pitchFamily="18" charset="0"/>
              </a:rPr>
              <a:t> chia 4 </a:t>
            </a:r>
            <a:r>
              <a:rPr lang="en-US" sz="2800" dirty="0" err="1" smtClean="0">
                <a:cs typeface="Times New Roman" panose="02020603050405020304" pitchFamily="18" charset="0"/>
              </a:rPr>
              <a:t>cho</a:t>
            </a:r>
            <a:r>
              <a:rPr lang="en-US" sz="2800" dirty="0">
                <a:cs typeface="Times New Roman" panose="02020603050405020304" pitchFamily="18" charset="0"/>
              </a:rPr>
              <a:t> 3, ta </a:t>
            </a:r>
            <a:r>
              <a:rPr lang="en-US" sz="2800" dirty="0" smtClean="0">
                <a:cs typeface="Times New Roman" panose="02020603050405020304" pitchFamily="18" charset="0"/>
              </a:rPr>
              <a:t>đ</a:t>
            </a:r>
            <a:r>
              <a:rPr lang="vi-VN" sz="2800" dirty="0" smtClean="0">
                <a:cs typeface="Times New Roman" panose="02020603050405020304" pitchFamily="18" charset="0"/>
              </a:rPr>
              <a:t>ượ</a:t>
            </a:r>
            <a:r>
              <a:rPr lang="en-US" sz="2800" dirty="0">
                <a:cs typeface="Times New Roman" panose="02020603050405020304" pitchFamily="18" charset="0"/>
              </a:rPr>
              <a:t>c </a:t>
            </a:r>
            <a:r>
              <a:rPr lang="en-US" sz="2800" dirty="0" err="1" smtClean="0">
                <a:cs typeface="Times New Roman" panose="02020603050405020304" pitchFamily="18" charset="0"/>
              </a:rPr>
              <a:t>số</a:t>
            </a:r>
            <a:r>
              <a:rPr lang="en-US" sz="2800" dirty="0">
                <a:cs typeface="Times New Roman" panose="02020603050405020304" pitchFamily="18" charset="0"/>
              </a:rPr>
              <a:t> 1,333…, </a:t>
            </a:r>
            <a:r>
              <a:rPr lang="en-US" sz="2800" dirty="0" err="1" smtClean="0">
                <a:cs typeface="Times New Roman" panose="02020603050405020304" pitchFamily="18" charset="0"/>
              </a:rPr>
              <a:t>đó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là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06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7" grpId="0"/>
      <p:bldP spid="6166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6200" y="1027113"/>
            <a:ext cx="906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83127" y="1595438"/>
            <a:ext cx="8763000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600" b="1" u="sng" dirty="0" err="1" smtClean="0">
                <a:solidFill>
                  <a:srgbClr val="0070C0"/>
                </a:solidFill>
              </a:rPr>
              <a:t>Luyện</a:t>
            </a:r>
            <a:r>
              <a:rPr lang="en-US" sz="2600" b="1" u="sng" dirty="0">
                <a:solidFill>
                  <a:srgbClr val="0070C0"/>
                </a:solidFill>
              </a:rPr>
              <a:t> </a:t>
            </a:r>
            <a:r>
              <a:rPr lang="en-US" sz="2600" b="1" u="sng" dirty="0" err="1" smtClean="0">
                <a:solidFill>
                  <a:srgbClr val="0070C0"/>
                </a:solidFill>
              </a:rPr>
              <a:t>tập</a:t>
            </a:r>
            <a:r>
              <a:rPr lang="en-US" sz="2600" b="1" u="sng" dirty="0" smtClean="0">
                <a:solidFill>
                  <a:srgbClr val="0070C0"/>
                </a:solidFill>
              </a:rPr>
              <a:t> </a:t>
            </a:r>
            <a:r>
              <a:rPr lang="en-US" sz="2600" b="1" u="sng" dirty="0">
                <a:solidFill>
                  <a:srgbClr val="0070C0"/>
                </a:solidFill>
              </a:rPr>
              <a:t>1</a:t>
            </a:r>
            <a:r>
              <a:rPr lang="en-US" sz="2600" b="1" u="sng" dirty="0" smtClean="0">
                <a:solidFill>
                  <a:srgbClr val="0070C0"/>
                </a:solidFill>
              </a:rPr>
              <a:t>: </a:t>
            </a:r>
            <a:r>
              <a:rPr lang="en-US" sz="2600" dirty="0" err="1" smtClean="0"/>
              <a:t>Sử</a:t>
            </a:r>
            <a:r>
              <a:rPr lang="en-US" sz="2600" dirty="0"/>
              <a:t> </a:t>
            </a:r>
            <a:r>
              <a:rPr lang="en-US" sz="2600" dirty="0" err="1" smtClean="0"/>
              <a:t>dụng</a:t>
            </a:r>
            <a:r>
              <a:rPr lang="en-US" sz="2600" dirty="0"/>
              <a:t> </a:t>
            </a:r>
            <a:r>
              <a:rPr lang="en-US" sz="2600" dirty="0" err="1" smtClean="0"/>
              <a:t>máy</a:t>
            </a:r>
            <a:r>
              <a:rPr lang="en-US" sz="2600" dirty="0"/>
              <a:t> </a:t>
            </a:r>
            <a:r>
              <a:rPr lang="en-US" sz="2600" dirty="0" err="1" smtClean="0"/>
              <a:t>tính</a:t>
            </a:r>
            <a:r>
              <a:rPr lang="en-US" sz="2600" dirty="0"/>
              <a:t> </a:t>
            </a:r>
            <a:r>
              <a:rPr lang="en-US" sz="2600" dirty="0" err="1" smtClean="0"/>
              <a:t>cầm</a:t>
            </a:r>
            <a:r>
              <a:rPr lang="en-US" sz="2600" dirty="0" smtClean="0"/>
              <a:t> </a:t>
            </a:r>
            <a:r>
              <a:rPr lang="en-US" sz="2600" dirty="0" err="1" smtClean="0"/>
              <a:t>tay</a:t>
            </a:r>
            <a:r>
              <a:rPr lang="en-US" sz="2600" dirty="0"/>
              <a:t> </a:t>
            </a:r>
            <a:r>
              <a:rPr lang="en-US" sz="2600" dirty="0" err="1" smtClean="0"/>
              <a:t>để</a:t>
            </a:r>
            <a:r>
              <a:rPr lang="en-US" sz="2600" dirty="0"/>
              <a:t> </a:t>
            </a:r>
            <a:r>
              <a:rPr lang="en-US" sz="2600" dirty="0" err="1" smtClean="0"/>
              <a:t>viết</a:t>
            </a:r>
            <a:r>
              <a:rPr lang="en-US" sz="2600" dirty="0" smtClean="0"/>
              <a:t> </a:t>
            </a:r>
            <a:r>
              <a:rPr lang="en-US" sz="2600" dirty="0" err="1" smtClean="0"/>
              <a:t>th</a:t>
            </a:r>
            <a:r>
              <a:rPr lang="vi-VN" sz="2600" dirty="0" smtClean="0"/>
              <a:t>ươn</a:t>
            </a:r>
            <a:r>
              <a:rPr lang="en-US" sz="2600" dirty="0"/>
              <a:t>g </a:t>
            </a:r>
            <a:r>
              <a:rPr lang="en-US" sz="2600" dirty="0" err="1" smtClean="0"/>
              <a:t>mỗi</a:t>
            </a:r>
            <a:r>
              <a:rPr lang="en-US" sz="2600" dirty="0"/>
              <a:t> </a:t>
            </a:r>
            <a:r>
              <a:rPr lang="en-US" sz="2600" dirty="0" err="1" smtClean="0"/>
              <a:t>phép</a:t>
            </a:r>
            <a:r>
              <a:rPr lang="en-US" sz="2600" dirty="0" smtClean="0"/>
              <a:t> chia </a:t>
            </a:r>
            <a:r>
              <a:rPr lang="en-US" sz="2600" dirty="0" err="1" smtClean="0"/>
              <a:t>sau</a:t>
            </a:r>
            <a:r>
              <a:rPr lang="en-US" sz="2600" dirty="0" smtClean="0"/>
              <a:t> d</a:t>
            </a:r>
            <a:r>
              <a:rPr lang="vi-VN" sz="2600" dirty="0" smtClean="0"/>
              <a:t>ướ</a:t>
            </a:r>
            <a:r>
              <a:rPr lang="en-US" sz="2600" dirty="0" err="1" smtClean="0"/>
              <a:t>i</a:t>
            </a:r>
            <a:r>
              <a:rPr lang="en-US" sz="2600" dirty="0"/>
              <a:t> </a:t>
            </a:r>
            <a:r>
              <a:rPr lang="en-US" sz="2600" dirty="0" err="1" smtClean="0"/>
              <a:t>dạng</a:t>
            </a:r>
            <a:r>
              <a:rPr lang="en-US" sz="2600" dirty="0"/>
              <a:t> </a:t>
            </a:r>
            <a:r>
              <a:rPr lang="en-US" sz="2600" dirty="0" err="1" smtClean="0"/>
              <a:t>số</a:t>
            </a:r>
            <a:r>
              <a:rPr lang="en-US" sz="2600" dirty="0"/>
              <a:t> </a:t>
            </a:r>
            <a:r>
              <a:rPr lang="en-US" sz="2600" dirty="0" err="1"/>
              <a:t>thập</a:t>
            </a:r>
            <a:r>
              <a:rPr lang="en-US" sz="2600" dirty="0"/>
              <a:t> </a:t>
            </a:r>
            <a:r>
              <a:rPr lang="en-US" sz="2600" dirty="0" err="1" smtClean="0"/>
              <a:t>phân</a:t>
            </a:r>
            <a:r>
              <a:rPr lang="en-US" sz="2600" dirty="0"/>
              <a:t> </a:t>
            </a:r>
            <a:r>
              <a:rPr lang="en-US" sz="2600" dirty="0" err="1" smtClean="0"/>
              <a:t>vô</a:t>
            </a:r>
            <a:r>
              <a:rPr lang="en-US" sz="2600" dirty="0"/>
              <a:t> </a:t>
            </a:r>
            <a:r>
              <a:rPr lang="en-US" sz="2600" dirty="0" err="1" smtClean="0"/>
              <a:t>hạn</a:t>
            </a:r>
            <a:r>
              <a:rPr lang="en-US" sz="2600" dirty="0"/>
              <a:t> </a:t>
            </a:r>
            <a:r>
              <a:rPr lang="en-US" sz="2600" dirty="0" err="1" smtClean="0"/>
              <a:t>tuần</a:t>
            </a:r>
            <a:r>
              <a:rPr lang="en-US" sz="2600" dirty="0"/>
              <a:t> </a:t>
            </a:r>
            <a:r>
              <a:rPr lang="en-US" sz="2600" dirty="0" err="1" smtClean="0"/>
              <a:t>hoàn</a:t>
            </a:r>
            <a:r>
              <a:rPr lang="en-US" sz="2600" dirty="0" smtClean="0"/>
              <a:t> :  </a:t>
            </a:r>
            <a:endParaRPr lang="en-US" sz="2600" dirty="0"/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3127" y="-2391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 THẬP PHÂN CỦA SỐ HỮU TỈ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10558"/>
              </p:ext>
            </p:extLst>
          </p:nvPr>
        </p:nvGraphicFramePr>
        <p:xfrm>
          <a:off x="914400" y="3424883"/>
          <a:ext cx="55721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3" imgW="291960" imgH="393480" progId="Equation.3">
                  <p:embed/>
                </p:oleObj>
              </mc:Choice>
              <mc:Fallback>
                <p:oleObj name="Equation" r:id="rId3" imgW="291960" imgH="393480" progId="Equation.3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3424883"/>
                        <a:ext cx="557213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327197"/>
              </p:ext>
            </p:extLst>
          </p:nvPr>
        </p:nvGraphicFramePr>
        <p:xfrm>
          <a:off x="3124200" y="3404101"/>
          <a:ext cx="87312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24200" y="3404101"/>
                        <a:ext cx="873125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" y="48034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555058"/>
              </p:ext>
            </p:extLst>
          </p:nvPr>
        </p:nvGraphicFramePr>
        <p:xfrm>
          <a:off x="384175" y="4856704"/>
          <a:ext cx="2174875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7" imgW="876240" imgH="393480" progId="Equation.3">
                  <p:embed/>
                </p:oleObj>
              </mc:Choice>
              <mc:Fallback>
                <p:oleObj name="Equation" r:id="rId7" imgW="87624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4856704"/>
                        <a:ext cx="2174875" cy="973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4280206"/>
            <a:ext cx="116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825169"/>
              </p:ext>
            </p:extLst>
          </p:nvPr>
        </p:nvGraphicFramePr>
        <p:xfrm>
          <a:off x="3182721" y="4864684"/>
          <a:ext cx="218281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9" imgW="1143000" imgH="393480" progId="Equation.3">
                  <p:embed/>
                </p:oleObj>
              </mc:Choice>
              <mc:Fallback>
                <p:oleObj name="Equation" r:id="rId9" imgW="1143000" imgH="393480" progId="Equation.3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82721" y="4864684"/>
                        <a:ext cx="2182812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826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6200" y="1027113"/>
            <a:ext cx="906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83127" y="1595438"/>
            <a:ext cx="8763000" cy="2048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600" b="1" u="sng" dirty="0" err="1" smtClean="0">
                <a:solidFill>
                  <a:srgbClr val="0070C0"/>
                </a:solidFill>
              </a:rPr>
              <a:t>Nhận</a:t>
            </a:r>
            <a:r>
              <a:rPr lang="en-US" sz="2600" b="1" u="sng" dirty="0">
                <a:solidFill>
                  <a:srgbClr val="0070C0"/>
                </a:solidFill>
              </a:rPr>
              <a:t> </a:t>
            </a:r>
            <a:r>
              <a:rPr lang="en-US" sz="2600" b="1" u="sng" dirty="0" err="1" smtClean="0">
                <a:solidFill>
                  <a:srgbClr val="0070C0"/>
                </a:solidFill>
              </a:rPr>
              <a:t>xét</a:t>
            </a:r>
            <a:r>
              <a:rPr lang="en-US" sz="2800" b="1" u="sng" dirty="0" smtClean="0">
                <a:solidFill>
                  <a:srgbClr val="0070C0"/>
                </a:solidFill>
              </a:rPr>
              <a:t>:</a:t>
            </a:r>
            <a:r>
              <a:rPr lang="en-US" sz="2800" dirty="0" smtClean="0">
                <a:solidFill>
                  <a:srgbClr val="0070C0"/>
                </a:solidFill>
              </a:rPr>
              <a:t>+ </a:t>
            </a:r>
            <a:r>
              <a:rPr lang="en-US" sz="2800" dirty="0"/>
              <a:t>4 : 3 = 1,333… =1,(3) -&gt;</a:t>
            </a:r>
            <a:r>
              <a:rPr lang="pt-BR" sz="2800" dirty="0"/>
              <a:t> 3 là chu kỳ của số thập phân vô hạn tuần hoàn 1,33...</a:t>
            </a:r>
            <a:endParaRPr lang="en-US" sz="2800" dirty="0"/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3127" y="-2391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 THẬP PHÂN CỦA SỐ HỮU TỈ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" y="48034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28600" y="3048000"/>
            <a:ext cx="8763000" cy="2159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smtClean="0"/>
              <a:t>+ </a:t>
            </a:r>
            <a:r>
              <a:rPr lang="pt-BR" sz="2800" dirty="0" smtClean="0"/>
              <a:t>7</a:t>
            </a:r>
            <a:r>
              <a:rPr lang="pt-BR" sz="2800" dirty="0"/>
              <a:t>: 30 = 0,2333... = 0, 2(3)-&gt;3 là chu kỳ của số thập phân vô hạn tuần hoàn 1,33...</a:t>
            </a:r>
            <a:endParaRPr lang="en-US" sz="2800" dirty="0"/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800" b="1" dirty="0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04800" y="4545667"/>
            <a:ext cx="8763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dirty="0" smtClean="0"/>
              <a:t>+ </a:t>
            </a:r>
            <a:r>
              <a:rPr lang="en-US" sz="2800" dirty="0"/>
              <a:t>1219 : 9900 = 0, 12313131… </a:t>
            </a:r>
            <a:endParaRPr lang="en-US" sz="2800" dirty="0" smtClean="0"/>
          </a:p>
          <a:p>
            <a:r>
              <a:rPr lang="en-US" sz="2800" dirty="0" smtClean="0"/>
              <a:t>=</a:t>
            </a:r>
            <a:r>
              <a:rPr lang="en-US" sz="2800" dirty="0"/>
              <a:t> </a:t>
            </a:r>
            <a:r>
              <a:rPr lang="en-US" sz="2800" dirty="0" smtClean="0"/>
              <a:t>0</a:t>
            </a:r>
            <a:r>
              <a:rPr lang="en-US" sz="2800" dirty="0"/>
              <a:t>, 12(31)</a:t>
            </a:r>
            <a:r>
              <a:rPr lang="pt-BR" sz="2800" dirty="0"/>
              <a:t>-&gt;31 là chu kỳ của số thập phân vô hạn tuần hoàn </a:t>
            </a:r>
            <a:r>
              <a:rPr lang="en-US" sz="2800" dirty="0"/>
              <a:t>0, 12313131… 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5809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7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6200" y="1027113"/>
            <a:ext cx="906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228600" y="2236249"/>
            <a:ext cx="8763000" cy="2048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600" b="1" u="sng" dirty="0" err="1" smtClean="0">
                <a:solidFill>
                  <a:srgbClr val="0070C0"/>
                </a:solidFill>
              </a:rPr>
              <a:t>Nhận</a:t>
            </a:r>
            <a:r>
              <a:rPr lang="en-US" sz="2600" b="1" u="sng" dirty="0">
                <a:solidFill>
                  <a:srgbClr val="0070C0"/>
                </a:solidFill>
              </a:rPr>
              <a:t> </a:t>
            </a:r>
            <a:r>
              <a:rPr lang="en-US" sz="2600" b="1" u="sng" dirty="0" err="1" smtClean="0">
                <a:solidFill>
                  <a:srgbClr val="0070C0"/>
                </a:solidFill>
              </a:rPr>
              <a:t>xét</a:t>
            </a:r>
            <a:r>
              <a:rPr lang="en-US" sz="2800" b="1" u="sng" dirty="0" smtClean="0">
                <a:solidFill>
                  <a:srgbClr val="0070C0"/>
                </a:solidFill>
              </a:rPr>
              <a:t>:</a:t>
            </a:r>
            <a:r>
              <a:rPr lang="en-US" sz="2800" dirty="0" smtClean="0">
                <a:solidFill>
                  <a:srgbClr val="0070C0"/>
                </a:solidFill>
              </a:rPr>
              <a:t>+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tỉ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diển</a:t>
            </a:r>
            <a:r>
              <a:rPr lang="en-US" sz="2800" dirty="0"/>
              <a:t> </a:t>
            </a:r>
            <a:r>
              <a:rPr lang="en-US" sz="2800" dirty="0" err="1"/>
              <a:t>bởi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thập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hữu</a:t>
            </a:r>
            <a:r>
              <a:rPr lang="en-US" sz="2800" dirty="0"/>
              <a:t> </a:t>
            </a:r>
            <a:r>
              <a:rPr lang="en-US" sz="2800" dirty="0" err="1"/>
              <a:t>hạn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vô</a:t>
            </a:r>
            <a:r>
              <a:rPr lang="en-US" sz="2800" dirty="0"/>
              <a:t> </a:t>
            </a:r>
            <a:r>
              <a:rPr lang="en-US" sz="2800" dirty="0" err="1"/>
              <a:t>hạn</a:t>
            </a:r>
            <a:r>
              <a:rPr lang="en-US" sz="2800" dirty="0"/>
              <a:t> </a:t>
            </a:r>
            <a:r>
              <a:rPr lang="en-US" sz="2800" dirty="0" err="1"/>
              <a:t>tuần</a:t>
            </a:r>
            <a:r>
              <a:rPr lang="en-US" sz="2800" dirty="0"/>
              <a:t> </a:t>
            </a:r>
            <a:r>
              <a:rPr lang="en-US" sz="2800" dirty="0" err="1"/>
              <a:t>hoàn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3127" y="-2391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 THẬP PHÂN CỦA SỐ HỮU TỈ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8763000" cy="65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4252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14516" y="528924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836" y="1276279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2800" dirty="0" smtClean="0">
                <a:cs typeface="Times New Roman" panose="02020603050405020304" pitchFamily="18" charset="0"/>
              </a:rPr>
              <a:t>ướ</a:t>
            </a:r>
            <a:r>
              <a:rPr lang="en-US" sz="2800" dirty="0" err="1" smtClean="0">
                <a:cs typeface="Times New Roman" panose="02020603050405020304" pitchFamily="18" charset="0"/>
              </a:rPr>
              <a:t>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dạng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số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thập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phân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hữu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hạn</a:t>
            </a:r>
            <a:r>
              <a:rPr lang="en-US" sz="2800" dirty="0" smtClean="0"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0836" y="85804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298454"/>
              </p:ext>
            </p:extLst>
          </p:nvPr>
        </p:nvGraphicFramePr>
        <p:xfrm>
          <a:off x="1143000" y="1684387"/>
          <a:ext cx="533400" cy="1009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3" imgW="203040" imgH="393480" progId="Equation.3">
                  <p:embed/>
                </p:oleObj>
              </mc:Choice>
              <mc:Fallback>
                <p:oleObj name="Equation" r:id="rId3" imgW="20304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84387"/>
                        <a:ext cx="533400" cy="10093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18077" y="25225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290045"/>
              </p:ext>
            </p:extLst>
          </p:nvPr>
        </p:nvGraphicFramePr>
        <p:xfrm>
          <a:off x="1893744" y="1720339"/>
          <a:ext cx="894317" cy="928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5" imgW="368280" imgH="393480" progId="Equation.3">
                  <p:embed/>
                </p:oleObj>
              </mc:Choice>
              <mc:Fallback>
                <p:oleObj name="Equation" r:id="rId5" imgW="368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744" y="1720339"/>
                        <a:ext cx="894317" cy="9282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5298" y="2819400"/>
            <a:ext cx="116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0650" y="3965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518256"/>
              </p:ext>
            </p:extLst>
          </p:nvPr>
        </p:nvGraphicFramePr>
        <p:xfrm>
          <a:off x="460115" y="3505200"/>
          <a:ext cx="2251596" cy="1112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7" imgW="774364" imgH="393529" progId="Equation.3">
                  <p:embed/>
                </p:oleObj>
              </mc:Choice>
              <mc:Fallback>
                <p:oleObj name="Equation" r:id="rId7" imgW="77436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15" y="3505200"/>
                        <a:ext cx="2251596" cy="11122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16312" y="488210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069185"/>
              </p:ext>
            </p:extLst>
          </p:nvPr>
        </p:nvGraphicFramePr>
        <p:xfrm>
          <a:off x="460115" y="4873862"/>
          <a:ext cx="2355488" cy="1110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9" imgW="812447" imgH="393529" progId="Equation.3">
                  <p:embed/>
                </p:oleObj>
              </mc:Choice>
              <mc:Fallback>
                <p:oleObj name="Equation" r:id="rId9" imgW="812447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15" y="4873862"/>
                        <a:ext cx="2355488" cy="11100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586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836" y="1276279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2800" dirty="0" smtClean="0">
                <a:cs typeface="Times New Roman" panose="02020603050405020304" pitchFamily="18" charset="0"/>
              </a:rPr>
              <a:t>ướ</a:t>
            </a:r>
            <a:r>
              <a:rPr lang="en-US" sz="2800" dirty="0" err="1" smtClean="0">
                <a:cs typeface="Times New Roman" panose="02020603050405020304" pitchFamily="18" charset="0"/>
              </a:rPr>
              <a:t>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dạng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số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thập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phân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vô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hạn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tuần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hoàn</a:t>
            </a:r>
            <a:r>
              <a:rPr lang="en-US" sz="2800" dirty="0">
                <a:cs typeface="Times New Roman" panose="02020603050405020304" pitchFamily="18" charset="0"/>
              </a:rPr>
              <a:t>( </a:t>
            </a:r>
            <a:r>
              <a:rPr lang="en-US" sz="2800" dirty="0" err="1" smtClean="0">
                <a:cs typeface="Times New Roman" panose="02020603050405020304" pitchFamily="18" charset="0"/>
              </a:rPr>
              <a:t>dùng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dấu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ngoặc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để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nhận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rõ</a:t>
            </a:r>
            <a:r>
              <a:rPr lang="en-US" sz="2800" dirty="0" smtClean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chu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cs typeface="Times New Roman" panose="02020603050405020304" pitchFamily="18" charset="0"/>
              </a:rPr>
              <a:t>kì</a:t>
            </a:r>
            <a:r>
              <a:rPr lang="en-US" sz="2800" dirty="0" smtClean="0">
                <a:cs typeface="Times New Roman" panose="02020603050405020304" pitchFamily="18" charset="0"/>
              </a:rPr>
              <a:t>):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0836" y="85804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178772"/>
              </p:ext>
            </p:extLst>
          </p:nvPr>
        </p:nvGraphicFramePr>
        <p:xfrm>
          <a:off x="2673571" y="2171555"/>
          <a:ext cx="5000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3" imgW="190440" imgH="393480" progId="Equation.3">
                  <p:embed/>
                </p:oleObj>
              </mc:Choice>
              <mc:Fallback>
                <p:oleObj name="Equation" r:id="rId3" imgW="190440" imgH="39348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571" y="2171555"/>
                        <a:ext cx="500063" cy="1008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18077" y="25225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897657"/>
              </p:ext>
            </p:extLst>
          </p:nvPr>
        </p:nvGraphicFramePr>
        <p:xfrm>
          <a:off x="3310188" y="2208611"/>
          <a:ext cx="74136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5" imgW="304560" imgH="393480" progId="Equation.3">
                  <p:embed/>
                </p:oleObj>
              </mc:Choice>
              <mc:Fallback>
                <p:oleObj name="Equation" r:id="rId5" imgW="304560" imgH="39348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188" y="2208611"/>
                        <a:ext cx="741362" cy="928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0836" y="3149789"/>
            <a:ext cx="1166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30650" y="3965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16312" y="488210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90338" y="19629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66404"/>
              </p:ext>
            </p:extLst>
          </p:nvPr>
        </p:nvGraphicFramePr>
        <p:xfrm>
          <a:off x="728878" y="3739158"/>
          <a:ext cx="2479392" cy="1286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7" imgW="736280" imgH="393529" progId="Equation.3">
                  <p:embed/>
                </p:oleObj>
              </mc:Choice>
              <mc:Fallback>
                <p:oleObj name="Equation" r:id="rId7" imgW="736280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78" y="3739158"/>
                        <a:ext cx="2479392" cy="12867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834736" y="52832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668072"/>
              </p:ext>
            </p:extLst>
          </p:nvPr>
        </p:nvGraphicFramePr>
        <p:xfrm>
          <a:off x="728878" y="5278486"/>
          <a:ext cx="2790953" cy="1230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9" imgW="863225" imgH="393529" progId="Equation.3">
                  <p:embed/>
                </p:oleObj>
              </mc:Choice>
              <mc:Fallback>
                <p:oleObj name="Equation" r:id="rId9" imgW="863225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78" y="5278486"/>
                        <a:ext cx="2790953" cy="12304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4516" y="528924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</p:spTree>
    <p:extLst>
      <p:ext uri="{BB962C8B-B14F-4D97-AF65-F5344CB8AC3E}">
        <p14:creationId xmlns:p14="http://schemas.microsoft.com/office/powerpoint/2010/main" val="381886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829</Words>
  <PresentationFormat>On-screen Show (4:3)</PresentationFormat>
  <Paragraphs>107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.VnArial</vt:lpstr>
      <vt:lpstr>.VnBodoniH</vt:lpstr>
      <vt:lpstr>.VnTifani Heavy</vt:lpstr>
      <vt:lpstr>.VnTime</vt:lpstr>
      <vt:lpstr>Arial</vt:lpstr>
      <vt:lpstr>Calibri</vt:lpstr>
      <vt:lpstr>Constantia</vt:lpstr>
      <vt:lpstr>Symbol</vt:lpstr>
      <vt:lpstr>Times New Roman</vt:lpstr>
      <vt:lpstr>Verdana</vt:lpstr>
      <vt:lpstr>Wingdings 2</vt:lpstr>
      <vt:lpstr>Flow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2017-10-02T11:59:28Z</dcterms:created>
  <dcterms:modified xsi:type="dcterms:W3CDTF">2022-07-22T01:33:55Z</dcterms:modified>
</cp:coreProperties>
</file>