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56" r:id="rId2"/>
    <p:sldId id="261" r:id="rId3"/>
    <p:sldId id="273" r:id="rId4"/>
    <p:sldId id="257" r:id="rId5"/>
    <p:sldId id="259" r:id="rId6"/>
    <p:sldId id="285" r:id="rId7"/>
    <p:sldId id="263" r:id="rId8"/>
    <p:sldId id="295" r:id="rId9"/>
    <p:sldId id="302" r:id="rId10"/>
    <p:sldId id="296" r:id="rId11"/>
    <p:sldId id="303" r:id="rId12"/>
    <p:sldId id="297" r:id="rId13"/>
    <p:sldId id="304" r:id="rId14"/>
    <p:sldId id="298" r:id="rId15"/>
    <p:sldId id="299" r:id="rId16"/>
    <p:sldId id="301" r:id="rId17"/>
    <p:sldId id="300" r:id="rId18"/>
    <p:sldId id="305" r:id="rId19"/>
  </p:sldIdLst>
  <p:sldSz cx="9144000" cy="5143500" type="screen16x9"/>
  <p:notesSz cx="6858000" cy="9144000"/>
  <p:embeddedFontLst>
    <p:embeddedFont>
      <p:font typeface="Raleway ExtraBold" charset="-93"/>
      <p:bold r:id="rId21"/>
      <p:boldItalic r:id="rId22"/>
    </p:embeddedFont>
    <p:embeddedFont>
      <p:font typeface="Raleway" charset="-93"/>
      <p:regular r:id="rId23"/>
      <p:bold r:id="rId24"/>
      <p:italic r:id="rId25"/>
      <p:boldItalic r:id="rId26"/>
    </p:embeddedFont>
    <p:embeddedFont>
      <p:font typeface="Raleway Light" charset="-93"/>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685367C-DAF1-4276-827A-186976E4A25B}">
  <a:tblStyle styleId="{6685367C-DAF1-4276-827A-186976E4A25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65A983-70F8-4F50-935C-40F7BB30414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8" y="-31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425348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d9eea3ace6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d9eea3ace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Google Shape;35;p7"/>
          <p:cNvSpPr txBox="1">
            <a:spLocks noGrp="1"/>
          </p:cNvSpPr>
          <p:nvPr>
            <p:ph type="body" idx="1"/>
          </p:nvPr>
        </p:nvSpPr>
        <p:spPr>
          <a:xfrm>
            <a:off x="922000"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6" name="Google Shape;36;p7"/>
          <p:cNvSpPr txBox="1">
            <a:spLocks noGrp="1"/>
          </p:cNvSpPr>
          <p:nvPr>
            <p:ph type="body" idx="2"/>
          </p:nvPr>
        </p:nvSpPr>
        <p:spPr>
          <a:xfrm>
            <a:off x="3373778"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3"/>
          </p:nvPr>
        </p:nvSpPr>
        <p:spPr>
          <a:xfrm>
            <a:off x="5825557"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Compact">
  <p:cSld name="TITLE_ONLY_1">
    <p:spTree>
      <p:nvGrpSpPr>
        <p:cNvPr id="1" name="Shape 43"/>
        <p:cNvGrpSpPr/>
        <p:nvPr/>
      </p:nvGrpSpPr>
      <p:grpSpPr>
        <a:xfrm>
          <a:off x="0" y="0"/>
          <a:ext cx="0" cy="0"/>
          <a:chOff x="0" y="0"/>
          <a:chExt cx="0" cy="0"/>
        </a:xfrm>
      </p:grpSpPr>
      <p:sp>
        <p:nvSpPr>
          <p:cNvPr id="44" name="Google Shape;44;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922000" y="815575"/>
            <a:ext cx="7287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6" name="Google Shape;46;p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42" name="Google Shape;42;p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9983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6" name="Google Shape;56;p1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58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1pPr>
            <a:lvl2pPr lvl="1">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2pPr>
            <a:lvl3pPr lvl="2">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3pPr>
            <a:lvl4pPr lvl="3">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4pPr>
            <a:lvl5pPr lvl="4">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5pPr>
            <a:lvl6pPr lvl="5">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6pPr>
            <a:lvl7pPr lvl="6">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7pPr>
            <a:lvl8pPr lvl="7">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8pPr>
            <a:lvl9pPr lvl="8">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Light"/>
              <a:buChar char="●"/>
              <a:defRPr sz="1800">
                <a:solidFill>
                  <a:schemeClr val="dk2"/>
                </a:solidFill>
                <a:latin typeface="Raleway Light"/>
                <a:ea typeface="Raleway Light"/>
                <a:cs typeface="Raleway Light"/>
                <a:sym typeface="Raleway Light"/>
              </a:defRPr>
            </a:lvl1pPr>
            <a:lvl2pPr marL="914400" lvl="1" indent="-342900">
              <a:spcBef>
                <a:spcPts val="0"/>
              </a:spcBef>
              <a:spcAft>
                <a:spcPts val="0"/>
              </a:spcAft>
              <a:buClr>
                <a:schemeClr val="accent1"/>
              </a:buClr>
              <a:buSzPts val="1800"/>
              <a:buFont typeface="Raleway Light"/>
              <a:buChar char="○"/>
              <a:defRPr sz="1800">
                <a:solidFill>
                  <a:schemeClr val="dk2"/>
                </a:solidFill>
                <a:latin typeface="Raleway Light"/>
                <a:ea typeface="Raleway Light"/>
                <a:cs typeface="Raleway Light"/>
                <a:sym typeface="Raleway Light"/>
              </a:defRPr>
            </a:lvl2pPr>
            <a:lvl3pPr marL="1371600" lvl="2" indent="-342900">
              <a:spcBef>
                <a:spcPts val="0"/>
              </a:spcBef>
              <a:spcAft>
                <a:spcPts val="0"/>
              </a:spcAft>
              <a:buClr>
                <a:schemeClr val="accent1"/>
              </a:buClr>
              <a:buSzPts val="1800"/>
              <a:buFont typeface="Raleway Light"/>
              <a:buChar char="■"/>
              <a:defRPr sz="1800">
                <a:solidFill>
                  <a:schemeClr val="dk2"/>
                </a:solidFill>
                <a:latin typeface="Raleway Light"/>
                <a:ea typeface="Raleway Light"/>
                <a:cs typeface="Raleway Light"/>
                <a:sym typeface="Raleway Light"/>
              </a:defRPr>
            </a:lvl3pPr>
            <a:lvl4pPr marL="1828800" lvl="3" indent="-34290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4pPr>
            <a:lvl5pPr marL="2286000" lvl="4" indent="-34290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5pPr>
            <a:lvl6pPr marL="2743200" lvl="5" indent="-34290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6pPr>
            <a:lvl7pPr marL="3200400" lvl="6" indent="-34290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7pPr>
            <a:lvl8pPr marL="3657600" lvl="7" indent="-34290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8pPr>
            <a:lvl9pPr marL="4114800" lvl="8" indent="-34290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Raleway ExtraBold"/>
                <a:ea typeface="Raleway ExtraBold"/>
                <a:cs typeface="Raleway ExtraBold"/>
                <a:sym typeface="Raleway ExtraBold"/>
              </a:defRPr>
            </a:lvl1pPr>
            <a:lvl2pPr lvl="1" algn="ctr">
              <a:buNone/>
              <a:defRPr sz="1300">
                <a:solidFill>
                  <a:schemeClr val="accent1"/>
                </a:solidFill>
                <a:latin typeface="Raleway ExtraBold"/>
                <a:ea typeface="Raleway ExtraBold"/>
                <a:cs typeface="Raleway ExtraBold"/>
                <a:sym typeface="Raleway ExtraBold"/>
              </a:defRPr>
            </a:lvl2pPr>
            <a:lvl3pPr lvl="2" algn="ctr">
              <a:buNone/>
              <a:defRPr sz="1300">
                <a:solidFill>
                  <a:schemeClr val="accent1"/>
                </a:solidFill>
                <a:latin typeface="Raleway ExtraBold"/>
                <a:ea typeface="Raleway ExtraBold"/>
                <a:cs typeface="Raleway ExtraBold"/>
                <a:sym typeface="Raleway ExtraBold"/>
              </a:defRPr>
            </a:lvl3pPr>
            <a:lvl4pPr lvl="3" algn="ctr">
              <a:buNone/>
              <a:defRPr sz="1300">
                <a:solidFill>
                  <a:schemeClr val="accent1"/>
                </a:solidFill>
                <a:latin typeface="Raleway ExtraBold"/>
                <a:ea typeface="Raleway ExtraBold"/>
                <a:cs typeface="Raleway ExtraBold"/>
                <a:sym typeface="Raleway ExtraBold"/>
              </a:defRPr>
            </a:lvl4pPr>
            <a:lvl5pPr lvl="4" algn="ctr">
              <a:buNone/>
              <a:defRPr sz="1300">
                <a:solidFill>
                  <a:schemeClr val="accent1"/>
                </a:solidFill>
                <a:latin typeface="Raleway ExtraBold"/>
                <a:ea typeface="Raleway ExtraBold"/>
                <a:cs typeface="Raleway ExtraBold"/>
                <a:sym typeface="Raleway ExtraBold"/>
              </a:defRPr>
            </a:lvl5pPr>
            <a:lvl6pPr lvl="5" algn="ctr">
              <a:buNone/>
              <a:defRPr sz="1300">
                <a:solidFill>
                  <a:schemeClr val="accent1"/>
                </a:solidFill>
                <a:latin typeface="Raleway ExtraBold"/>
                <a:ea typeface="Raleway ExtraBold"/>
                <a:cs typeface="Raleway ExtraBold"/>
                <a:sym typeface="Raleway ExtraBold"/>
              </a:defRPr>
            </a:lvl6pPr>
            <a:lvl7pPr lvl="6" algn="ctr">
              <a:buNone/>
              <a:defRPr sz="1300">
                <a:solidFill>
                  <a:schemeClr val="accent1"/>
                </a:solidFill>
                <a:latin typeface="Raleway ExtraBold"/>
                <a:ea typeface="Raleway ExtraBold"/>
                <a:cs typeface="Raleway ExtraBold"/>
                <a:sym typeface="Raleway ExtraBold"/>
              </a:defRPr>
            </a:lvl7pPr>
            <a:lvl8pPr lvl="7" algn="ctr">
              <a:buNone/>
              <a:defRPr sz="1300">
                <a:solidFill>
                  <a:schemeClr val="accent1"/>
                </a:solidFill>
                <a:latin typeface="Raleway ExtraBold"/>
                <a:ea typeface="Raleway ExtraBold"/>
                <a:cs typeface="Raleway ExtraBold"/>
                <a:sym typeface="Raleway ExtraBold"/>
              </a:defRPr>
            </a:lvl8pPr>
            <a:lvl9pPr lvl="8" algn="ctr">
              <a:buNone/>
              <a:defRPr sz="1300">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60" r:id="rId7"/>
    <p:sldLayoutId id="214748366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image" Target="../media/image8.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Bài 11- SÓNG ĐIỆN TỪ</a:t>
            </a:r>
            <a:endParaRPr dirty="0"/>
          </a:p>
        </p:txBody>
      </p:sp>
      <p:grpSp>
        <p:nvGrpSpPr>
          <p:cNvPr id="62" name="Google Shape;62;p13"/>
          <p:cNvGrpSpPr/>
          <p:nvPr/>
        </p:nvGrpSpPr>
        <p:grpSpPr>
          <a:xfrm>
            <a:off x="7864658" y="371176"/>
            <a:ext cx="896264" cy="896314"/>
            <a:chOff x="570875" y="4322250"/>
            <a:chExt cx="443300" cy="443325"/>
          </a:xfrm>
        </p:grpSpPr>
        <p:sp>
          <p:nvSpPr>
            <p:cNvPr id="63" name="Google Shape;63;p1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762000" y="2038350"/>
            <a:ext cx="3543300" cy="1584600"/>
          </a:xfrm>
          <a:prstGeom prst="rect">
            <a:avLst/>
          </a:prstGeom>
        </p:spPr>
        <p:txBody>
          <a:bodyPr spcFirstLastPara="1" wrap="square" lIns="91425" tIns="91425" rIns="91425" bIns="91425" anchor="t" anchorCtr="0">
            <a:noAutofit/>
          </a:bodyPr>
          <a:lstStyle/>
          <a:p>
            <a:r>
              <a:rPr lang="vi-VN" sz="1600" dirty="0"/>
              <a:t>Là sóng điện từ không nhìn thấy có bước sóng nằm trong khoảng 10nm đến 400nm</a:t>
            </a:r>
            <a:endParaRPr lang="en-US" sz="1600" dirty="0"/>
          </a:p>
          <a:p>
            <a:r>
              <a:rPr lang="vi-VN" sz="1600" dirty="0" smtClean="0"/>
              <a:t>Nguồn </a:t>
            </a:r>
            <a:r>
              <a:rPr lang="vi-VN" sz="1600" dirty="0"/>
              <a:t>phát tia tử ngoại: Vật có nhiệt độ trên 2000</a:t>
            </a:r>
            <a:r>
              <a:rPr lang="vi-VN" sz="1600" baseline="30000" dirty="0"/>
              <a:t>o</a:t>
            </a:r>
            <a:r>
              <a:rPr lang="vi-VN" sz="1600" dirty="0"/>
              <a:t>C thì phát ra tia tử ngoại, nhiệt độ của vật càng cao thì bước sóng tử ngoại càng nhỏ. VD: hồ quang điện, đèn hơi thủy </a:t>
            </a:r>
            <a:r>
              <a:rPr lang="vi-VN" sz="1600" dirty="0" smtClean="0"/>
              <a:t>ngân</a:t>
            </a:r>
            <a:r>
              <a:rPr lang="en-US" sz="1600" dirty="0" smtClean="0"/>
              <a:t>, </a:t>
            </a:r>
            <a:r>
              <a:rPr lang="en-US" sz="1600" dirty="0" err="1" smtClean="0"/>
              <a:t>mặt</a:t>
            </a:r>
            <a:r>
              <a:rPr lang="en-US" sz="1600" dirty="0" smtClean="0"/>
              <a:t> </a:t>
            </a:r>
            <a:r>
              <a:rPr lang="en-US" sz="1600" dirty="0" err="1" smtClean="0"/>
              <a:t>trời</a:t>
            </a:r>
            <a:r>
              <a:rPr lang="en-US" sz="1600" dirty="0" smtClean="0"/>
              <a:t>…</a:t>
            </a:r>
            <a:endParaRPr lang="en-US" sz="1600" dirty="0"/>
          </a:p>
          <a:p>
            <a:pPr marL="114300" indent="0">
              <a:buNone/>
            </a:pPr>
            <a:endParaRPr lang="en-US" sz="1600" dirty="0"/>
          </a:p>
        </p:txBody>
      </p:sp>
      <p:sp>
        <p:nvSpPr>
          <p:cNvPr id="139" name="Google Shape;139;p20"/>
          <p:cNvSpPr txBox="1">
            <a:spLocks noGrp="1"/>
          </p:cNvSpPr>
          <p:nvPr>
            <p:ph type="title"/>
          </p:nvPr>
        </p:nvSpPr>
        <p:spPr>
          <a:xfrm>
            <a:off x="533400" y="891775"/>
            <a:ext cx="76962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a:t>
            </a:r>
            <a:r>
              <a:rPr lang="en" dirty="0" smtClean="0"/>
              <a:t>. Tia tử ngoại (UV)</a:t>
            </a:r>
            <a:endParaRPr dirty="0"/>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090126"/>
            <a:ext cx="1676400" cy="1676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809750"/>
            <a:ext cx="1676400" cy="12238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1809750"/>
            <a:ext cx="2140294" cy="120257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3179" y="3059525"/>
            <a:ext cx="1494667" cy="1707001"/>
          </a:xfrm>
          <a:prstGeom prst="rect">
            <a:avLst/>
          </a:prstGeom>
        </p:spPr>
      </p:pic>
    </p:spTree>
    <p:extLst>
      <p:ext uri="{BB962C8B-B14F-4D97-AF65-F5344CB8AC3E}">
        <p14:creationId xmlns:p14="http://schemas.microsoft.com/office/powerpoint/2010/main" val="389939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20"/>
          <p:cNvSpPr txBox="1">
            <a:spLocks noGrp="1"/>
          </p:cNvSpPr>
          <p:nvPr>
            <p:ph type="title"/>
          </p:nvPr>
        </p:nvSpPr>
        <p:spPr>
          <a:xfrm>
            <a:off x="533400" y="891775"/>
            <a:ext cx="76962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a:t>
            </a:r>
            <a:r>
              <a:rPr lang="en" dirty="0" smtClean="0"/>
              <a:t>. Tia tử ngoại (UV)</a:t>
            </a:r>
            <a:endParaRPr dirty="0"/>
          </a:p>
        </p:txBody>
      </p:sp>
      <p:sp>
        <p:nvSpPr>
          <p:cNvPr id="140" name="Google Shape;140;p20"/>
          <p:cNvSpPr txBox="1">
            <a:spLocks noGrp="1"/>
          </p:cNvSpPr>
          <p:nvPr>
            <p:ph type="body" idx="2"/>
          </p:nvPr>
        </p:nvSpPr>
        <p:spPr>
          <a:xfrm>
            <a:off x="381000" y="1962150"/>
            <a:ext cx="3543300" cy="1584600"/>
          </a:xfrm>
          <a:prstGeom prst="rect">
            <a:avLst/>
          </a:prstGeom>
        </p:spPr>
        <p:txBody>
          <a:bodyPr spcFirstLastPara="1" wrap="square" lIns="91425" tIns="91425" rIns="91425" bIns="91425" anchor="t" anchorCtr="0">
            <a:noAutofit/>
          </a:bodyPr>
          <a:lstStyle/>
          <a:p>
            <a:r>
              <a:rPr lang="vi-VN" sz="1600" dirty="0"/>
              <a:t>Tia tử ngoại có tính chất tác dụng lên phim ảnh, kích thích sự phát quang của nhiều chất, làm ion hóa không khí, có tác dụng sinh học…</a:t>
            </a:r>
            <a:endParaRPr lang="en-US" sz="1600" dirty="0"/>
          </a:p>
          <a:p>
            <a:r>
              <a:rPr lang="vi-VN" sz="1600" dirty="0"/>
              <a:t>- Ứng dụng: công nghệ diệt khuẩn, tiệt trùng thực phẩm trước khi đóng gói, khử trùng dụng cụ y tế,…</a:t>
            </a:r>
            <a:endParaRPr lang="en-US" sz="1600" dirty="0"/>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016" y="3449026"/>
            <a:ext cx="1371600" cy="108857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469844"/>
            <a:ext cx="1507671" cy="990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992086"/>
            <a:ext cx="1360714" cy="109401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916" y="2038350"/>
            <a:ext cx="1409700" cy="1055914"/>
          </a:xfrm>
          <a:prstGeom prst="rect">
            <a:avLst/>
          </a:prstGeom>
        </p:spPr>
      </p:pic>
    </p:spTree>
    <p:extLst>
      <p:ext uri="{BB962C8B-B14F-4D97-AF65-F5344CB8AC3E}">
        <p14:creationId xmlns:p14="http://schemas.microsoft.com/office/powerpoint/2010/main" val="21144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762000" y="1657350"/>
            <a:ext cx="3810000" cy="1584600"/>
          </a:xfrm>
          <a:prstGeom prst="rect">
            <a:avLst/>
          </a:prstGeom>
        </p:spPr>
        <p:txBody>
          <a:bodyPr spcFirstLastPara="1" wrap="square" lIns="91425" tIns="91425" rIns="91425" bIns="91425" anchor="t" anchorCtr="0">
            <a:noAutofit/>
          </a:bodyPr>
          <a:lstStyle/>
          <a:p>
            <a:r>
              <a:rPr lang="vi-VN" sz="1600" dirty="0"/>
              <a:t>Sóng vô tuyến có bước sóng nằm trong khoảng từ 1mm đến 100km</a:t>
            </a:r>
            <a:endParaRPr lang="en-US" sz="1600" dirty="0"/>
          </a:p>
          <a:p>
            <a:r>
              <a:rPr lang="vi-VN" sz="1600" dirty="0" smtClean="0"/>
              <a:t>Sóng </a:t>
            </a:r>
            <a:r>
              <a:rPr lang="vi-VN" sz="1600" dirty="0"/>
              <a:t>vô tuyến được phát ra từ anten và được sử dụng để “mang” các thông tin như âm thanh, hình ảnh đi rất xa.</a:t>
            </a:r>
            <a:endParaRPr lang="en-US" sz="1600" dirty="0"/>
          </a:p>
          <a:p>
            <a:r>
              <a:rPr lang="vi-VN" sz="1600" dirty="0" smtClean="0"/>
              <a:t>Sóng </a:t>
            </a:r>
            <a:r>
              <a:rPr lang="vi-VN" sz="1600" dirty="0"/>
              <a:t>VHF (bước sóng rất ngắn) từ 1m đến 10m, sóng UHF (bước sóng cực ngắn) từ 10cm đến 1m có thể truyền thẳng đến máy thu, không bị phản xạ bởi tầng điện li.</a:t>
            </a:r>
            <a:endParaRPr lang="en-US" sz="1600" dirty="0"/>
          </a:p>
          <a:p>
            <a:pPr marL="114300" indent="0">
              <a:buNone/>
            </a:pPr>
            <a:endParaRPr lang="en-US" sz="1600" dirty="0"/>
          </a:p>
        </p:txBody>
      </p:sp>
      <p:sp>
        <p:nvSpPr>
          <p:cNvPr id="139" name="Google Shape;139;p20"/>
          <p:cNvSpPr txBox="1">
            <a:spLocks noGrp="1"/>
          </p:cNvSpPr>
          <p:nvPr>
            <p:ph type="title"/>
          </p:nvPr>
        </p:nvSpPr>
        <p:spPr>
          <a:xfrm>
            <a:off x="533400" y="514350"/>
            <a:ext cx="76962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4. Sóng vô tuyến</a:t>
            </a:r>
            <a:endParaRPr dirty="0"/>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639622"/>
            <a:ext cx="1409700" cy="10559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196" y="3714750"/>
            <a:ext cx="2036804" cy="9443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806061"/>
            <a:ext cx="3276600" cy="1737360"/>
          </a:xfrm>
          <a:prstGeom prst="rect">
            <a:avLst/>
          </a:prstGeom>
        </p:spPr>
      </p:pic>
    </p:spTree>
    <p:extLst>
      <p:ext uri="{BB962C8B-B14F-4D97-AF65-F5344CB8AC3E}">
        <p14:creationId xmlns:p14="http://schemas.microsoft.com/office/powerpoint/2010/main" val="7383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20"/>
          <p:cNvSpPr txBox="1">
            <a:spLocks noGrp="1"/>
          </p:cNvSpPr>
          <p:nvPr>
            <p:ph type="title"/>
          </p:nvPr>
        </p:nvSpPr>
        <p:spPr>
          <a:xfrm>
            <a:off x="533400" y="514350"/>
            <a:ext cx="76962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4. Sóng vô tuyến</a:t>
            </a:r>
            <a:endParaRPr dirty="0"/>
          </a:p>
        </p:txBody>
      </p:sp>
      <p:sp>
        <p:nvSpPr>
          <p:cNvPr id="140" name="Google Shape;140;p20"/>
          <p:cNvSpPr txBox="1">
            <a:spLocks noGrp="1"/>
          </p:cNvSpPr>
          <p:nvPr>
            <p:ph type="body" idx="2"/>
          </p:nvPr>
        </p:nvSpPr>
        <p:spPr>
          <a:xfrm>
            <a:off x="685800" y="1504950"/>
            <a:ext cx="3543300" cy="1584600"/>
          </a:xfrm>
          <a:prstGeom prst="rect">
            <a:avLst/>
          </a:prstGeom>
        </p:spPr>
        <p:txBody>
          <a:bodyPr spcFirstLastPara="1" wrap="square" lIns="91425" tIns="91425" rIns="91425" bIns="91425" anchor="t" anchorCtr="0">
            <a:noAutofit/>
          </a:bodyPr>
          <a:lstStyle/>
          <a:p>
            <a:r>
              <a:rPr lang="vi-VN" sz="1600" dirty="0"/>
              <a:t>Ứng dụng: Sử dụng cho các đài phát thanh và truyền hình địa phương </a:t>
            </a:r>
            <a:endParaRPr lang="en-US" sz="1600" dirty="0"/>
          </a:p>
          <a:p>
            <a:r>
              <a:rPr lang="vi-VN" sz="1600" dirty="0" smtClean="0"/>
              <a:t>Sóng </a:t>
            </a:r>
            <a:r>
              <a:rPr lang="vi-VN" sz="1600" dirty="0"/>
              <a:t>viba (bước sóng khoảng vài cm) được sử dụng cho viễn thông quốc tế và chuyển tiếp truyền hình qua vê tinh thông tin và cho mạng điện thoại di động qua tháp vi ba.</a:t>
            </a:r>
            <a:endParaRPr lang="en-US" sz="1600" dirty="0"/>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440" y="1581150"/>
            <a:ext cx="2208507" cy="1371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28949"/>
            <a:ext cx="2231497" cy="1673623"/>
          </a:xfrm>
          <a:prstGeom prst="rect">
            <a:avLst/>
          </a:prstGeom>
        </p:spPr>
      </p:pic>
    </p:spTree>
    <p:extLst>
      <p:ext uri="{BB962C8B-B14F-4D97-AF65-F5344CB8AC3E}">
        <p14:creationId xmlns:p14="http://schemas.microsoft.com/office/powerpoint/2010/main" val="244991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457200" y="1504950"/>
            <a:ext cx="4038600" cy="1584600"/>
          </a:xfrm>
          <a:prstGeom prst="rect">
            <a:avLst/>
          </a:prstGeom>
        </p:spPr>
        <p:txBody>
          <a:bodyPr spcFirstLastPara="1" wrap="square" lIns="91425" tIns="91425" rIns="91425" bIns="91425" anchor="t" anchorCtr="0">
            <a:noAutofit/>
          </a:bodyPr>
          <a:lstStyle/>
          <a:p>
            <a:r>
              <a:rPr lang="en-US" sz="1600" dirty="0"/>
              <a:t>- Tia X </a:t>
            </a:r>
            <a:r>
              <a:rPr lang="en-US" sz="1600" dirty="0" err="1"/>
              <a:t>có</a:t>
            </a:r>
            <a:r>
              <a:rPr lang="en-US" sz="1600" dirty="0"/>
              <a:t> </a:t>
            </a:r>
            <a:r>
              <a:rPr lang="en-US" sz="1600" dirty="0" err="1"/>
              <a:t>bước</a:t>
            </a:r>
            <a:r>
              <a:rPr lang="en-US" sz="1600" dirty="0"/>
              <a:t> </a:t>
            </a:r>
            <a:r>
              <a:rPr lang="en-US" sz="1600" dirty="0" err="1"/>
              <a:t>sóng</a:t>
            </a:r>
            <a:r>
              <a:rPr lang="en-US" sz="1600" dirty="0"/>
              <a:t> </a:t>
            </a:r>
            <a:r>
              <a:rPr lang="en-US" sz="1600" dirty="0" err="1"/>
              <a:t>nhỏ</a:t>
            </a:r>
            <a:r>
              <a:rPr lang="en-US" sz="1600" dirty="0"/>
              <a:t> </a:t>
            </a:r>
            <a:r>
              <a:rPr lang="en-US" sz="1600" dirty="0" err="1"/>
              <a:t>hơn</a:t>
            </a:r>
            <a:r>
              <a:rPr lang="en-US" sz="1600" dirty="0"/>
              <a:t> </a:t>
            </a:r>
            <a:r>
              <a:rPr lang="en-US" sz="1600" dirty="0" err="1"/>
              <a:t>tia</a:t>
            </a:r>
            <a:r>
              <a:rPr lang="en-US" sz="1600" dirty="0"/>
              <a:t> </a:t>
            </a:r>
            <a:r>
              <a:rPr lang="en-US" sz="1600" dirty="0" err="1"/>
              <a:t>tử</a:t>
            </a:r>
            <a:r>
              <a:rPr lang="en-US" sz="1600" dirty="0"/>
              <a:t> </a:t>
            </a:r>
            <a:r>
              <a:rPr lang="en-US" sz="1600" dirty="0" err="1"/>
              <a:t>ngoại</a:t>
            </a:r>
            <a:r>
              <a:rPr lang="en-US" sz="1600" dirty="0"/>
              <a:t> (</a:t>
            </a:r>
            <a:r>
              <a:rPr lang="en-US" sz="1600" dirty="0" err="1"/>
              <a:t>khoảng</a:t>
            </a:r>
            <a:r>
              <a:rPr lang="en-US" sz="1600" dirty="0"/>
              <a:t> </a:t>
            </a:r>
            <a:r>
              <a:rPr lang="en-US" sz="1600" dirty="0" err="1"/>
              <a:t>từ</a:t>
            </a:r>
            <a:r>
              <a:rPr lang="en-US" sz="1600" dirty="0"/>
              <a:t> 30pm </a:t>
            </a:r>
            <a:r>
              <a:rPr lang="en-US" sz="1600" dirty="0" err="1"/>
              <a:t>đến</a:t>
            </a:r>
            <a:r>
              <a:rPr lang="en-US" sz="1600" dirty="0"/>
              <a:t> 3nm)</a:t>
            </a:r>
          </a:p>
          <a:p>
            <a:r>
              <a:rPr lang="en-US" sz="1600" dirty="0"/>
              <a:t>- </a:t>
            </a:r>
            <a:r>
              <a:rPr lang="en-US" sz="1600" dirty="0" err="1"/>
              <a:t>Nguồn</a:t>
            </a:r>
            <a:r>
              <a:rPr lang="en-US" sz="1600" dirty="0"/>
              <a:t> </a:t>
            </a:r>
            <a:r>
              <a:rPr lang="en-US" sz="1600" dirty="0" err="1"/>
              <a:t>phát</a:t>
            </a:r>
            <a:r>
              <a:rPr lang="en-US" sz="1600" dirty="0"/>
              <a:t> </a:t>
            </a:r>
            <a:r>
              <a:rPr lang="en-US" sz="1600" dirty="0" err="1"/>
              <a:t>tia</a:t>
            </a:r>
            <a:r>
              <a:rPr lang="en-US" sz="1600" dirty="0"/>
              <a:t> X: </a:t>
            </a:r>
            <a:r>
              <a:rPr lang="en-US" sz="1600" dirty="0" err="1"/>
              <a:t>Các</a:t>
            </a:r>
            <a:r>
              <a:rPr lang="en-US" sz="1600" dirty="0"/>
              <a:t> electron </a:t>
            </a:r>
            <a:r>
              <a:rPr lang="en-US" sz="1600" dirty="0" err="1"/>
              <a:t>chuyển</a:t>
            </a:r>
            <a:r>
              <a:rPr lang="en-US" sz="1600" dirty="0"/>
              <a:t> </a:t>
            </a:r>
            <a:r>
              <a:rPr lang="en-US" sz="1600" dirty="0" err="1"/>
              <a:t>động</a:t>
            </a:r>
            <a:r>
              <a:rPr lang="en-US" sz="1600" dirty="0"/>
              <a:t> </a:t>
            </a:r>
            <a:r>
              <a:rPr lang="en-US" sz="1600" dirty="0" err="1"/>
              <a:t>với</a:t>
            </a:r>
            <a:r>
              <a:rPr lang="en-US" sz="1600" dirty="0"/>
              <a:t> </a:t>
            </a:r>
            <a:r>
              <a:rPr lang="en-US" sz="1600" dirty="0" err="1"/>
              <a:t>tốc</a:t>
            </a:r>
            <a:r>
              <a:rPr lang="en-US" sz="1600" dirty="0"/>
              <a:t> </a:t>
            </a:r>
            <a:r>
              <a:rPr lang="en-US" sz="1600" dirty="0" err="1"/>
              <a:t>độ</a:t>
            </a:r>
            <a:r>
              <a:rPr lang="en-US" sz="1600" dirty="0"/>
              <a:t> </a:t>
            </a:r>
            <a:r>
              <a:rPr lang="en-US" sz="1600" dirty="0" err="1"/>
              <a:t>cao</a:t>
            </a:r>
            <a:r>
              <a:rPr lang="en-US" sz="1600" dirty="0"/>
              <a:t> </a:t>
            </a:r>
            <a:r>
              <a:rPr lang="en-US" sz="1600" dirty="0" err="1"/>
              <a:t>tới</a:t>
            </a:r>
            <a:r>
              <a:rPr lang="en-US" sz="1600" dirty="0"/>
              <a:t> </a:t>
            </a:r>
            <a:r>
              <a:rPr lang="en-US" sz="1600" dirty="0" err="1"/>
              <a:t>đập</a:t>
            </a:r>
            <a:r>
              <a:rPr lang="en-US" sz="1600" dirty="0"/>
              <a:t> </a:t>
            </a:r>
            <a:r>
              <a:rPr lang="en-US" sz="1600" dirty="0" err="1"/>
              <a:t>vào</a:t>
            </a:r>
            <a:r>
              <a:rPr lang="en-US" sz="1600" dirty="0"/>
              <a:t> </a:t>
            </a:r>
            <a:r>
              <a:rPr lang="en-US" sz="1600" dirty="0" err="1"/>
              <a:t>tấm</a:t>
            </a:r>
            <a:r>
              <a:rPr lang="en-US" sz="1600" dirty="0"/>
              <a:t> </a:t>
            </a:r>
            <a:r>
              <a:rPr lang="en-US" sz="1600" dirty="0" err="1"/>
              <a:t>kim</a:t>
            </a:r>
            <a:r>
              <a:rPr lang="en-US" sz="1600" dirty="0"/>
              <a:t> </a:t>
            </a:r>
            <a:r>
              <a:rPr lang="en-US" sz="1600" dirty="0" err="1"/>
              <a:t>loại</a:t>
            </a:r>
            <a:r>
              <a:rPr lang="en-US" sz="1600" dirty="0"/>
              <a:t> </a:t>
            </a:r>
            <a:r>
              <a:rPr lang="en-US" sz="1600" dirty="0" err="1"/>
              <a:t>có</a:t>
            </a:r>
            <a:r>
              <a:rPr lang="en-US" sz="1600" dirty="0"/>
              <a:t> </a:t>
            </a:r>
            <a:r>
              <a:rPr lang="en-US" sz="1600" dirty="0" err="1"/>
              <a:t>nguyên</a:t>
            </a:r>
            <a:r>
              <a:rPr lang="en-US" sz="1600" dirty="0"/>
              <a:t> </a:t>
            </a:r>
            <a:r>
              <a:rPr lang="en-US" sz="1600" dirty="0" err="1"/>
              <a:t>tử</a:t>
            </a:r>
            <a:r>
              <a:rPr lang="en-US" sz="1600" dirty="0"/>
              <a:t> </a:t>
            </a:r>
            <a:r>
              <a:rPr lang="en-US" sz="1600" dirty="0" err="1"/>
              <a:t>lượng</a:t>
            </a:r>
            <a:r>
              <a:rPr lang="en-US" sz="1600" dirty="0"/>
              <a:t> </a:t>
            </a:r>
            <a:r>
              <a:rPr lang="en-US" sz="1600" dirty="0" err="1"/>
              <a:t>lớn</a:t>
            </a:r>
            <a:r>
              <a:rPr lang="en-US" sz="1600" dirty="0"/>
              <a:t> </a:t>
            </a:r>
            <a:r>
              <a:rPr lang="en-US" sz="1600" dirty="0" err="1"/>
              <a:t>trong</a:t>
            </a:r>
            <a:r>
              <a:rPr lang="en-US" sz="1600" dirty="0"/>
              <a:t> </a:t>
            </a:r>
            <a:r>
              <a:rPr lang="en-US" sz="1600" dirty="0" err="1"/>
              <a:t>ống</a:t>
            </a:r>
            <a:r>
              <a:rPr lang="en-US" sz="1600" dirty="0"/>
              <a:t> </a:t>
            </a:r>
            <a:r>
              <a:rPr lang="en-US" sz="1600" dirty="0" err="1"/>
              <a:t>tia</a:t>
            </a:r>
            <a:r>
              <a:rPr lang="en-US" sz="1600" dirty="0"/>
              <a:t> X.</a:t>
            </a:r>
          </a:p>
          <a:p>
            <a:pPr marL="114300" indent="0">
              <a:buNone/>
            </a:pPr>
            <a:endParaRPr lang="en-US" sz="1600" dirty="0"/>
          </a:p>
        </p:txBody>
      </p:sp>
      <p:sp>
        <p:nvSpPr>
          <p:cNvPr id="139" name="Google Shape;139;p20"/>
          <p:cNvSpPr txBox="1">
            <a:spLocks noGrp="1"/>
          </p:cNvSpPr>
          <p:nvPr>
            <p:ph type="title"/>
          </p:nvPr>
        </p:nvSpPr>
        <p:spPr>
          <a:xfrm>
            <a:off x="533400" y="438150"/>
            <a:ext cx="78486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5</a:t>
            </a:r>
            <a:r>
              <a:rPr lang="en" dirty="0" smtClean="0"/>
              <a:t>. Tia Rơn ghen (tia X)</a:t>
            </a:r>
            <a:endParaRPr dirty="0"/>
          </a:p>
        </p:txBody>
      </p:sp>
      <p:sp>
        <p:nvSpPr>
          <p:cNvPr id="140" name="Google Shape;140;p20"/>
          <p:cNvSpPr txBox="1">
            <a:spLocks noGrp="1"/>
          </p:cNvSpPr>
          <p:nvPr>
            <p:ph type="body" idx="2"/>
          </p:nvPr>
        </p:nvSpPr>
        <p:spPr>
          <a:xfrm>
            <a:off x="457200" y="3181350"/>
            <a:ext cx="4267200" cy="1584600"/>
          </a:xfrm>
          <a:prstGeom prst="rect">
            <a:avLst/>
          </a:prstGeom>
        </p:spPr>
        <p:txBody>
          <a:bodyPr spcFirstLastPara="1" wrap="square" lIns="91425" tIns="91425" rIns="91425" bIns="91425" anchor="t" anchorCtr="0">
            <a:noAutofit/>
          </a:bodyPr>
          <a:lstStyle/>
          <a:p>
            <a:r>
              <a:rPr lang="en-US" sz="1600" dirty="0" err="1"/>
              <a:t>Ứng</a:t>
            </a:r>
            <a:r>
              <a:rPr lang="en-US" sz="1600" dirty="0"/>
              <a:t> </a:t>
            </a:r>
            <a:r>
              <a:rPr lang="en-US" sz="1600" dirty="0" err="1"/>
              <a:t>dụng</a:t>
            </a:r>
            <a:r>
              <a:rPr lang="en-US" sz="1600" dirty="0"/>
              <a:t>: </a:t>
            </a:r>
            <a:r>
              <a:rPr lang="en-US" sz="1600" dirty="0" err="1"/>
              <a:t>Chuẩn</a:t>
            </a:r>
            <a:r>
              <a:rPr lang="en-US" sz="1600" dirty="0"/>
              <a:t> </a:t>
            </a:r>
            <a:r>
              <a:rPr lang="en-US" sz="1600" dirty="0" err="1"/>
              <a:t>đoán</a:t>
            </a:r>
            <a:r>
              <a:rPr lang="en-US" sz="1600" dirty="0"/>
              <a:t> </a:t>
            </a:r>
            <a:r>
              <a:rPr lang="en-US" sz="1600" dirty="0" err="1"/>
              <a:t>và</a:t>
            </a:r>
            <a:r>
              <a:rPr lang="en-US" sz="1600" dirty="0"/>
              <a:t> </a:t>
            </a:r>
            <a:r>
              <a:rPr lang="en-US" sz="1600" dirty="0" err="1"/>
              <a:t>chữa</a:t>
            </a:r>
            <a:r>
              <a:rPr lang="en-US" sz="1600" dirty="0"/>
              <a:t> </a:t>
            </a:r>
            <a:r>
              <a:rPr lang="en-US" sz="1600" dirty="0" err="1"/>
              <a:t>trị</a:t>
            </a:r>
            <a:r>
              <a:rPr lang="en-US" sz="1600" dirty="0"/>
              <a:t> </a:t>
            </a:r>
            <a:r>
              <a:rPr lang="en-US" sz="1600" dirty="0" err="1"/>
              <a:t>một</a:t>
            </a:r>
            <a:r>
              <a:rPr lang="en-US" sz="1600" dirty="0"/>
              <a:t> </a:t>
            </a:r>
            <a:r>
              <a:rPr lang="en-US" sz="1600" dirty="0" err="1"/>
              <a:t>số</a:t>
            </a:r>
            <a:r>
              <a:rPr lang="en-US" sz="1600" dirty="0"/>
              <a:t> </a:t>
            </a:r>
            <a:r>
              <a:rPr lang="en-US" sz="1600" dirty="0" err="1"/>
              <a:t>bệnh</a:t>
            </a:r>
            <a:r>
              <a:rPr lang="en-US" sz="1600" dirty="0"/>
              <a:t> </a:t>
            </a:r>
            <a:r>
              <a:rPr lang="en-US" sz="1600" dirty="0" err="1"/>
              <a:t>trong</a:t>
            </a:r>
            <a:r>
              <a:rPr lang="en-US" sz="1600" dirty="0"/>
              <a:t> y </a:t>
            </a:r>
            <a:r>
              <a:rPr lang="en-US" sz="1600" dirty="0" err="1"/>
              <a:t>học</a:t>
            </a:r>
            <a:r>
              <a:rPr lang="en-US" sz="1600" dirty="0"/>
              <a:t>, </a:t>
            </a:r>
            <a:r>
              <a:rPr lang="en-US" sz="1600" dirty="0" err="1"/>
              <a:t>tìm</a:t>
            </a:r>
            <a:r>
              <a:rPr lang="en-US" sz="1600" dirty="0"/>
              <a:t> </a:t>
            </a:r>
            <a:r>
              <a:rPr lang="en-US" sz="1600" dirty="0" err="1"/>
              <a:t>khuyết</a:t>
            </a:r>
            <a:r>
              <a:rPr lang="en-US" sz="1600" dirty="0"/>
              <a:t> </a:t>
            </a:r>
            <a:r>
              <a:rPr lang="en-US" sz="1600" dirty="0" err="1"/>
              <a:t>tật</a:t>
            </a:r>
            <a:r>
              <a:rPr lang="en-US" sz="1600" dirty="0"/>
              <a:t> </a:t>
            </a:r>
            <a:r>
              <a:rPr lang="en-US" sz="1600" dirty="0" err="1"/>
              <a:t>trong</a:t>
            </a:r>
            <a:r>
              <a:rPr lang="en-US" sz="1600" dirty="0"/>
              <a:t> </a:t>
            </a:r>
            <a:r>
              <a:rPr lang="en-US" sz="1600" dirty="0" err="1"/>
              <a:t>các</a:t>
            </a:r>
            <a:r>
              <a:rPr lang="en-US" sz="1600" dirty="0"/>
              <a:t> </a:t>
            </a:r>
            <a:r>
              <a:rPr lang="en-US" sz="1600" dirty="0" err="1"/>
              <a:t>vật</a:t>
            </a:r>
            <a:r>
              <a:rPr lang="en-US" sz="1600" dirty="0"/>
              <a:t> </a:t>
            </a:r>
            <a:r>
              <a:rPr lang="en-US" sz="1600" dirty="0" err="1"/>
              <a:t>đúc</a:t>
            </a:r>
            <a:r>
              <a:rPr lang="en-US" sz="1600" dirty="0"/>
              <a:t> </a:t>
            </a:r>
            <a:r>
              <a:rPr lang="en-US" sz="1600" dirty="0" err="1"/>
              <a:t>bằng</a:t>
            </a:r>
            <a:r>
              <a:rPr lang="en-US" sz="1600" dirty="0"/>
              <a:t> </a:t>
            </a:r>
            <a:r>
              <a:rPr lang="en-US" sz="1600" dirty="0" err="1"/>
              <a:t>kim</a:t>
            </a:r>
            <a:r>
              <a:rPr lang="en-US" sz="1600" dirty="0"/>
              <a:t> </a:t>
            </a:r>
            <a:r>
              <a:rPr lang="en-US" sz="1600" dirty="0" err="1"/>
              <a:t>loại</a:t>
            </a:r>
            <a:r>
              <a:rPr lang="en-US" sz="1600" dirty="0"/>
              <a:t>, </a:t>
            </a:r>
            <a:r>
              <a:rPr lang="en-US" sz="1600" dirty="0" err="1"/>
              <a:t>kiểm</a:t>
            </a:r>
            <a:r>
              <a:rPr lang="en-US" sz="1600" dirty="0"/>
              <a:t> </a:t>
            </a:r>
            <a:r>
              <a:rPr lang="en-US" sz="1600" dirty="0" err="1"/>
              <a:t>tra</a:t>
            </a:r>
            <a:r>
              <a:rPr lang="en-US" sz="1600" dirty="0"/>
              <a:t> </a:t>
            </a:r>
            <a:r>
              <a:rPr lang="en-US" sz="1600" dirty="0" err="1"/>
              <a:t>hành</a:t>
            </a:r>
            <a:r>
              <a:rPr lang="en-US" sz="1600" dirty="0"/>
              <a:t> </a:t>
            </a:r>
            <a:r>
              <a:rPr lang="en-US" sz="1600" dirty="0" err="1"/>
              <a:t>lí</a:t>
            </a:r>
            <a:r>
              <a:rPr lang="en-US" sz="1600" dirty="0"/>
              <a:t> </a:t>
            </a:r>
            <a:r>
              <a:rPr lang="en-US" sz="1600" dirty="0" err="1"/>
              <a:t>hành</a:t>
            </a:r>
            <a:r>
              <a:rPr lang="en-US" sz="1600" dirty="0"/>
              <a:t> </a:t>
            </a:r>
            <a:r>
              <a:rPr lang="en-US" sz="1600" dirty="0" err="1"/>
              <a:t>khách</a:t>
            </a:r>
            <a:r>
              <a:rPr lang="en-US" sz="1600" dirty="0"/>
              <a:t>.</a:t>
            </a:r>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descr="20902049_images1944378_tiaX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3333750"/>
            <a:ext cx="10698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op-qu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6388" y="3333750"/>
            <a:ext cx="1933212" cy="136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1" y="1652698"/>
            <a:ext cx="3047999" cy="1617044"/>
          </a:xfrm>
          <a:prstGeom prst="rect">
            <a:avLst/>
          </a:prstGeom>
        </p:spPr>
      </p:pic>
    </p:spTree>
    <p:extLst>
      <p:ext uri="{BB962C8B-B14F-4D97-AF65-F5344CB8AC3E}">
        <p14:creationId xmlns:p14="http://schemas.microsoft.com/office/powerpoint/2010/main" val="294926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39" grpId="0"/>
      <p:bldP spid="14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381000" y="1504950"/>
            <a:ext cx="3276600" cy="1584600"/>
          </a:xfrm>
          <a:prstGeom prst="rect">
            <a:avLst/>
          </a:prstGeom>
        </p:spPr>
        <p:txBody>
          <a:bodyPr spcFirstLastPara="1" wrap="square" lIns="91425" tIns="91425" rIns="91425" bIns="91425" anchor="t" anchorCtr="0">
            <a:noAutofit/>
          </a:bodyPr>
          <a:lstStyle/>
          <a:p>
            <a:r>
              <a:rPr lang="en-US" sz="1600" dirty="0" err="1"/>
              <a:t>Có</a:t>
            </a:r>
            <a:r>
              <a:rPr lang="en-US" sz="1600" dirty="0"/>
              <a:t> </a:t>
            </a:r>
            <a:r>
              <a:rPr lang="en-US" sz="1600" dirty="0" err="1"/>
              <a:t>bước</a:t>
            </a:r>
            <a:r>
              <a:rPr lang="en-US" sz="1600" dirty="0"/>
              <a:t> </a:t>
            </a:r>
            <a:r>
              <a:rPr lang="en-US" sz="1600" dirty="0" err="1"/>
              <a:t>sóng</a:t>
            </a:r>
            <a:r>
              <a:rPr lang="en-US" sz="1600" dirty="0"/>
              <a:t> </a:t>
            </a:r>
            <a:r>
              <a:rPr lang="en-US" sz="1600" dirty="0" err="1"/>
              <a:t>nhỏ</a:t>
            </a:r>
            <a:r>
              <a:rPr lang="en-US" sz="1600" dirty="0"/>
              <a:t> </a:t>
            </a:r>
            <a:r>
              <a:rPr lang="en-US" sz="1600" dirty="0" err="1"/>
              <a:t>nhất</a:t>
            </a:r>
            <a:r>
              <a:rPr lang="en-US" sz="1600" dirty="0"/>
              <a:t> </a:t>
            </a:r>
            <a:r>
              <a:rPr lang="en-US" sz="1600" dirty="0" err="1"/>
              <a:t>trong</a:t>
            </a:r>
            <a:r>
              <a:rPr lang="en-US" sz="1600" dirty="0"/>
              <a:t> </a:t>
            </a:r>
            <a:r>
              <a:rPr lang="en-US" sz="1600" dirty="0" err="1"/>
              <a:t>thang</a:t>
            </a:r>
            <a:r>
              <a:rPr lang="en-US" sz="1600" dirty="0"/>
              <a:t> </a:t>
            </a:r>
            <a:r>
              <a:rPr lang="en-US" sz="1600" dirty="0" err="1"/>
              <a:t>sóng</a:t>
            </a:r>
            <a:r>
              <a:rPr lang="en-US" sz="1600" dirty="0"/>
              <a:t> </a:t>
            </a:r>
            <a:r>
              <a:rPr lang="en-US" sz="1600" dirty="0" err="1"/>
              <a:t>điện</a:t>
            </a:r>
            <a:r>
              <a:rPr lang="en-US" sz="1600" dirty="0"/>
              <a:t> </a:t>
            </a:r>
            <a:r>
              <a:rPr lang="en-US" sz="1600" dirty="0" err="1"/>
              <a:t>từ</a:t>
            </a:r>
            <a:r>
              <a:rPr lang="en-US" sz="1600" dirty="0"/>
              <a:t>, </a:t>
            </a:r>
            <a:r>
              <a:rPr lang="en-US" sz="1600" dirty="0" err="1"/>
              <a:t>khoảng</a:t>
            </a:r>
            <a:r>
              <a:rPr lang="en-US" sz="1600" dirty="0"/>
              <a:t> </a:t>
            </a:r>
            <a:r>
              <a:rPr lang="en-US" sz="1600" dirty="0" err="1"/>
              <a:t>từ</a:t>
            </a:r>
            <a:r>
              <a:rPr lang="en-US" sz="1600" dirty="0"/>
              <a:t> 10</a:t>
            </a:r>
            <a:r>
              <a:rPr lang="en-US" sz="1600" baseline="30000" dirty="0"/>
              <a:t>-5</a:t>
            </a:r>
            <a:r>
              <a:rPr lang="en-US" sz="1600" dirty="0"/>
              <a:t>nm </a:t>
            </a:r>
            <a:r>
              <a:rPr lang="en-US" sz="1600" dirty="0" err="1"/>
              <a:t>đến</a:t>
            </a:r>
            <a:r>
              <a:rPr lang="en-US" sz="1600" dirty="0"/>
              <a:t> 0,1nm</a:t>
            </a:r>
          </a:p>
          <a:p>
            <a:r>
              <a:rPr lang="en-US" sz="1600" dirty="0" err="1" smtClean="0"/>
              <a:t>Ứng</a:t>
            </a:r>
            <a:r>
              <a:rPr lang="en-US" sz="1600" dirty="0" smtClean="0"/>
              <a:t> </a:t>
            </a:r>
            <a:r>
              <a:rPr lang="en-US" sz="1600" dirty="0" err="1"/>
              <a:t>dụng</a:t>
            </a:r>
            <a:r>
              <a:rPr lang="en-US" sz="1600" dirty="0"/>
              <a:t>: </a:t>
            </a:r>
            <a:r>
              <a:rPr lang="en-US" sz="1600" dirty="0" err="1"/>
              <a:t>dùng</a:t>
            </a:r>
            <a:r>
              <a:rPr lang="en-US" sz="1600" dirty="0"/>
              <a:t> </a:t>
            </a:r>
            <a:r>
              <a:rPr lang="en-US" sz="1600" dirty="0" err="1"/>
              <a:t>trong</a:t>
            </a:r>
            <a:r>
              <a:rPr lang="en-US" sz="1600" dirty="0"/>
              <a:t> </a:t>
            </a:r>
            <a:r>
              <a:rPr lang="en-US" sz="1600" dirty="0" err="1"/>
              <a:t>phẫu</a:t>
            </a:r>
            <a:r>
              <a:rPr lang="en-US" sz="1600" dirty="0"/>
              <a:t> </a:t>
            </a:r>
            <a:r>
              <a:rPr lang="en-US" sz="1600" dirty="0" err="1"/>
              <a:t>thuật</a:t>
            </a:r>
            <a:r>
              <a:rPr lang="en-US" sz="1600" dirty="0"/>
              <a:t>, </a:t>
            </a:r>
            <a:r>
              <a:rPr lang="en-US" sz="1600" dirty="0" err="1"/>
              <a:t>điều</a:t>
            </a:r>
            <a:r>
              <a:rPr lang="en-US" sz="1600" dirty="0"/>
              <a:t> </a:t>
            </a:r>
            <a:r>
              <a:rPr lang="en-US" sz="1600" dirty="0" err="1"/>
              <a:t>trị</a:t>
            </a:r>
            <a:r>
              <a:rPr lang="en-US" sz="1600" dirty="0"/>
              <a:t> </a:t>
            </a:r>
            <a:r>
              <a:rPr lang="en-US" sz="1600" dirty="0" err="1"/>
              <a:t>các</a:t>
            </a:r>
            <a:r>
              <a:rPr lang="en-US" sz="1600" dirty="0"/>
              <a:t> </a:t>
            </a:r>
            <a:r>
              <a:rPr lang="en-US" sz="1600" dirty="0" err="1"/>
              <a:t>căn</a:t>
            </a:r>
            <a:r>
              <a:rPr lang="en-US" sz="1600" dirty="0"/>
              <a:t> </a:t>
            </a:r>
            <a:r>
              <a:rPr lang="en-US" sz="1600" dirty="0" err="1"/>
              <a:t>bệnh</a:t>
            </a:r>
            <a:r>
              <a:rPr lang="en-US" sz="1600" dirty="0"/>
              <a:t> </a:t>
            </a:r>
            <a:r>
              <a:rPr lang="en-US" sz="1600" dirty="0" err="1"/>
              <a:t>liên</a:t>
            </a:r>
            <a:r>
              <a:rPr lang="en-US" sz="1600" dirty="0"/>
              <a:t> </a:t>
            </a:r>
            <a:r>
              <a:rPr lang="en-US" sz="1600" dirty="0" err="1"/>
              <a:t>quan</a:t>
            </a:r>
            <a:r>
              <a:rPr lang="en-US" sz="1600" dirty="0"/>
              <a:t> </a:t>
            </a:r>
            <a:r>
              <a:rPr lang="en-US" sz="1600" dirty="0" err="1"/>
              <a:t>đến</a:t>
            </a:r>
            <a:r>
              <a:rPr lang="en-US" sz="1600" dirty="0"/>
              <a:t> </a:t>
            </a:r>
            <a:r>
              <a:rPr lang="en-US" sz="1600" dirty="0" err="1"/>
              <a:t>khối</a:t>
            </a:r>
            <a:r>
              <a:rPr lang="en-US" sz="1600" dirty="0"/>
              <a:t> u, </a:t>
            </a:r>
            <a:r>
              <a:rPr lang="en-US" sz="1600" dirty="0" err="1"/>
              <a:t>dị</a:t>
            </a:r>
            <a:r>
              <a:rPr lang="en-US" sz="1600" dirty="0"/>
              <a:t> </a:t>
            </a:r>
            <a:r>
              <a:rPr lang="en-US" sz="1600" dirty="0" err="1"/>
              <a:t>dạng</a:t>
            </a:r>
            <a:r>
              <a:rPr lang="en-US" sz="1600" dirty="0"/>
              <a:t> </a:t>
            </a:r>
            <a:r>
              <a:rPr lang="en-US" sz="1600" dirty="0" err="1"/>
              <a:t>mạch</a:t>
            </a:r>
            <a:r>
              <a:rPr lang="en-US" sz="1600" dirty="0"/>
              <a:t> </a:t>
            </a:r>
            <a:r>
              <a:rPr lang="en-US" sz="1600" dirty="0" err="1"/>
              <a:t>máu</a:t>
            </a:r>
            <a:r>
              <a:rPr lang="en-US" sz="1600" dirty="0"/>
              <a:t>; </a:t>
            </a:r>
            <a:r>
              <a:rPr lang="en-US" sz="1600" dirty="0" err="1"/>
              <a:t>ứng</a:t>
            </a:r>
            <a:r>
              <a:rPr lang="en-US" sz="1600" dirty="0"/>
              <a:t> </a:t>
            </a:r>
            <a:r>
              <a:rPr lang="en-US" sz="1600" dirty="0" err="1"/>
              <a:t>dụng</a:t>
            </a:r>
            <a:r>
              <a:rPr lang="en-US" sz="1600" dirty="0"/>
              <a:t> </a:t>
            </a:r>
            <a:r>
              <a:rPr lang="en-US" sz="1600" dirty="0" err="1"/>
              <a:t>trong</a:t>
            </a:r>
            <a:r>
              <a:rPr lang="en-US" sz="1600" dirty="0"/>
              <a:t> </a:t>
            </a:r>
            <a:r>
              <a:rPr lang="en-US" sz="1600" dirty="0" err="1"/>
              <a:t>lĩnh</a:t>
            </a:r>
            <a:r>
              <a:rPr lang="en-US" sz="1600" dirty="0"/>
              <a:t> </a:t>
            </a:r>
            <a:r>
              <a:rPr lang="en-US" sz="1600" dirty="0" err="1"/>
              <a:t>vực</a:t>
            </a:r>
            <a:r>
              <a:rPr lang="en-US" sz="1600" dirty="0"/>
              <a:t> </a:t>
            </a:r>
            <a:r>
              <a:rPr lang="en-US" sz="1600" dirty="0" err="1"/>
              <a:t>công</a:t>
            </a:r>
            <a:r>
              <a:rPr lang="en-US" sz="1600" dirty="0"/>
              <a:t> </a:t>
            </a:r>
            <a:r>
              <a:rPr lang="en-US" sz="1600" dirty="0" err="1"/>
              <a:t>nghiệp</a:t>
            </a:r>
            <a:r>
              <a:rPr lang="en-US" sz="1600" dirty="0"/>
              <a:t>, </a:t>
            </a:r>
            <a:r>
              <a:rPr lang="en-US" sz="1600" dirty="0" err="1"/>
              <a:t>phát</a:t>
            </a:r>
            <a:r>
              <a:rPr lang="en-US" sz="1600" dirty="0"/>
              <a:t> </a:t>
            </a:r>
            <a:r>
              <a:rPr lang="en-US" sz="1600" dirty="0" err="1"/>
              <a:t>hiện</a:t>
            </a:r>
            <a:r>
              <a:rPr lang="en-US" sz="1600" dirty="0"/>
              <a:t> </a:t>
            </a:r>
            <a:r>
              <a:rPr lang="en-US" sz="1600" dirty="0" err="1"/>
              <a:t>các</a:t>
            </a:r>
            <a:r>
              <a:rPr lang="en-US" sz="1600" dirty="0"/>
              <a:t> </a:t>
            </a:r>
            <a:r>
              <a:rPr lang="en-US" sz="1600" dirty="0" err="1"/>
              <a:t>khuyết</a:t>
            </a:r>
            <a:r>
              <a:rPr lang="en-US" sz="1600" dirty="0"/>
              <a:t> </a:t>
            </a:r>
            <a:r>
              <a:rPr lang="en-US" sz="1600" dirty="0" err="1"/>
              <a:t>tật</a:t>
            </a:r>
            <a:r>
              <a:rPr lang="en-US" sz="1600" dirty="0"/>
              <a:t> </a:t>
            </a:r>
            <a:r>
              <a:rPr lang="en-US" sz="1600" dirty="0" err="1"/>
              <a:t>bằng</a:t>
            </a:r>
            <a:r>
              <a:rPr lang="en-US" sz="1600" dirty="0"/>
              <a:t> </a:t>
            </a:r>
            <a:r>
              <a:rPr lang="en-US" sz="1600" dirty="0" err="1"/>
              <a:t>hình</a:t>
            </a:r>
            <a:r>
              <a:rPr lang="en-US" sz="1600" dirty="0"/>
              <a:t> </a:t>
            </a:r>
            <a:r>
              <a:rPr lang="en-US" sz="1600" dirty="0" err="1"/>
              <a:t>ảnh</a:t>
            </a:r>
            <a:r>
              <a:rPr lang="en-US" sz="1600" dirty="0"/>
              <a:t> </a:t>
            </a:r>
            <a:r>
              <a:rPr lang="en-US" sz="1600" dirty="0" err="1"/>
              <a:t>rõ</a:t>
            </a:r>
            <a:r>
              <a:rPr lang="en-US" sz="1600" dirty="0"/>
              <a:t> rang </a:t>
            </a:r>
            <a:r>
              <a:rPr lang="en-US" sz="1600" dirty="0" err="1"/>
              <a:t>với</a:t>
            </a:r>
            <a:r>
              <a:rPr lang="en-US" sz="1600" dirty="0"/>
              <a:t> </a:t>
            </a:r>
            <a:r>
              <a:rPr lang="en-US" sz="1600" dirty="0" err="1"/>
              <a:t>độ</a:t>
            </a:r>
            <a:r>
              <a:rPr lang="en-US" sz="1600" dirty="0"/>
              <a:t> </a:t>
            </a:r>
            <a:r>
              <a:rPr lang="en-US" sz="1600" dirty="0" err="1"/>
              <a:t>chính</a:t>
            </a:r>
            <a:r>
              <a:rPr lang="en-US" sz="1600" dirty="0"/>
              <a:t> </a:t>
            </a:r>
            <a:r>
              <a:rPr lang="en-US" sz="1600" dirty="0" err="1"/>
              <a:t>xác</a:t>
            </a:r>
            <a:r>
              <a:rPr lang="en-US" sz="1600" dirty="0"/>
              <a:t> </a:t>
            </a:r>
            <a:r>
              <a:rPr lang="en-US" sz="1600" dirty="0" err="1"/>
              <a:t>cao</a:t>
            </a:r>
            <a:r>
              <a:rPr lang="en-US" sz="1600" dirty="0"/>
              <a:t>.</a:t>
            </a:r>
          </a:p>
        </p:txBody>
      </p:sp>
      <p:sp>
        <p:nvSpPr>
          <p:cNvPr id="139" name="Google Shape;139;p20"/>
          <p:cNvSpPr txBox="1">
            <a:spLocks noGrp="1"/>
          </p:cNvSpPr>
          <p:nvPr>
            <p:ph type="title"/>
          </p:nvPr>
        </p:nvSpPr>
        <p:spPr>
          <a:xfrm>
            <a:off x="457200" y="438150"/>
            <a:ext cx="78486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6. Tia Gamma (</a:t>
            </a:r>
            <a:r>
              <a:rPr lang="el-GR" dirty="0" smtClean="0"/>
              <a:t>γ</a:t>
            </a:r>
            <a:r>
              <a:rPr lang="en" dirty="0" smtClean="0"/>
              <a:t>)</a:t>
            </a:r>
            <a:endParaRPr dirty="0"/>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952750"/>
            <a:ext cx="2819400" cy="15788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581150"/>
            <a:ext cx="2337200" cy="1354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684077"/>
            <a:ext cx="1752600" cy="1251857"/>
          </a:xfrm>
          <a:prstGeom prst="rect">
            <a:avLst/>
          </a:prstGeom>
        </p:spPr>
      </p:pic>
      <p:sp>
        <p:nvSpPr>
          <p:cNvPr id="5" name="TextBox 4"/>
          <p:cNvSpPr txBox="1"/>
          <p:nvPr/>
        </p:nvSpPr>
        <p:spPr>
          <a:xfrm>
            <a:off x="6858000" y="3409950"/>
            <a:ext cx="1771650" cy="954107"/>
          </a:xfrm>
          <a:prstGeom prst="rect">
            <a:avLst/>
          </a:prstGeom>
          <a:noFill/>
        </p:spPr>
        <p:txBody>
          <a:bodyPr wrap="square" rtlCol="0">
            <a:spAutoFit/>
          </a:bodyPr>
          <a:lstStyle/>
          <a:p>
            <a:r>
              <a:rPr lang="en-US" dirty="0" err="1" smtClean="0">
                <a:latin typeface="Raleway" charset="-93"/>
              </a:rPr>
              <a:t>Sử</a:t>
            </a:r>
            <a:r>
              <a:rPr lang="en-US" dirty="0" smtClean="0">
                <a:latin typeface="Raleway" charset="-93"/>
              </a:rPr>
              <a:t> </a:t>
            </a:r>
            <a:r>
              <a:rPr lang="en-US" dirty="0" err="1" smtClean="0">
                <a:latin typeface="Raleway" charset="-93"/>
              </a:rPr>
              <a:t>dụng</a:t>
            </a:r>
            <a:r>
              <a:rPr lang="en-US" dirty="0" smtClean="0">
                <a:latin typeface="Raleway" charset="-93"/>
              </a:rPr>
              <a:t> </a:t>
            </a:r>
            <a:r>
              <a:rPr lang="en-US" dirty="0" err="1" smtClean="0">
                <a:latin typeface="Raleway" charset="-93"/>
              </a:rPr>
              <a:t>phương</a:t>
            </a:r>
            <a:r>
              <a:rPr lang="en-US" dirty="0" smtClean="0">
                <a:latin typeface="Raleway" charset="-93"/>
              </a:rPr>
              <a:t> </a:t>
            </a:r>
            <a:r>
              <a:rPr lang="en-US" dirty="0" err="1" smtClean="0">
                <a:latin typeface="Raleway" charset="-93"/>
              </a:rPr>
              <a:t>pháp</a:t>
            </a:r>
            <a:r>
              <a:rPr lang="en-US" dirty="0" smtClean="0">
                <a:latin typeface="Raleway" charset="-93"/>
              </a:rPr>
              <a:t> </a:t>
            </a:r>
            <a:r>
              <a:rPr lang="en-US" dirty="0" err="1" smtClean="0">
                <a:latin typeface="Raleway" charset="-93"/>
              </a:rPr>
              <a:t>chiếu</a:t>
            </a:r>
            <a:r>
              <a:rPr lang="en-US" dirty="0" smtClean="0">
                <a:latin typeface="Raleway" charset="-93"/>
              </a:rPr>
              <a:t> </a:t>
            </a:r>
            <a:r>
              <a:rPr lang="en-US" dirty="0" err="1" smtClean="0">
                <a:latin typeface="Raleway" charset="-93"/>
              </a:rPr>
              <a:t>xạ</a:t>
            </a:r>
            <a:r>
              <a:rPr lang="en-US" dirty="0" smtClean="0">
                <a:latin typeface="Raleway" charset="-93"/>
              </a:rPr>
              <a:t> </a:t>
            </a:r>
            <a:r>
              <a:rPr lang="en-US" dirty="0" err="1" smtClean="0">
                <a:latin typeface="Raleway" charset="-93"/>
              </a:rPr>
              <a:t>nâng</a:t>
            </a:r>
            <a:r>
              <a:rPr lang="en-US" dirty="0" smtClean="0">
                <a:latin typeface="Raleway" charset="-93"/>
              </a:rPr>
              <a:t> </a:t>
            </a:r>
            <a:r>
              <a:rPr lang="en-US" dirty="0" err="1" smtClean="0">
                <a:latin typeface="Raleway" charset="-93"/>
              </a:rPr>
              <a:t>cao</a:t>
            </a:r>
            <a:r>
              <a:rPr lang="en-US" dirty="0" smtClean="0">
                <a:latin typeface="Raleway" charset="-93"/>
              </a:rPr>
              <a:t> </a:t>
            </a:r>
            <a:r>
              <a:rPr lang="en-US" dirty="0" err="1" smtClean="0">
                <a:latin typeface="Raleway" charset="-93"/>
              </a:rPr>
              <a:t>chất</a:t>
            </a:r>
            <a:r>
              <a:rPr lang="en-US" dirty="0" smtClean="0">
                <a:latin typeface="Raleway" charset="-93"/>
              </a:rPr>
              <a:t> </a:t>
            </a:r>
            <a:r>
              <a:rPr lang="en-US" dirty="0" err="1" smtClean="0">
                <a:latin typeface="Raleway" charset="-93"/>
              </a:rPr>
              <a:t>lượng</a:t>
            </a:r>
            <a:r>
              <a:rPr lang="en-US" dirty="0" smtClean="0">
                <a:latin typeface="Raleway" charset="-93"/>
              </a:rPr>
              <a:t> </a:t>
            </a:r>
            <a:r>
              <a:rPr lang="en-US" dirty="0" err="1" smtClean="0">
                <a:latin typeface="Raleway" charset="-93"/>
              </a:rPr>
              <a:t>thực</a:t>
            </a:r>
            <a:r>
              <a:rPr lang="en-US" dirty="0" smtClean="0">
                <a:latin typeface="Raleway" charset="-93"/>
              </a:rPr>
              <a:t> </a:t>
            </a:r>
            <a:r>
              <a:rPr lang="en-US" dirty="0" err="1" smtClean="0">
                <a:latin typeface="Raleway" charset="-93"/>
              </a:rPr>
              <a:t>phẩm</a:t>
            </a:r>
            <a:endParaRPr lang="en-US" dirty="0">
              <a:latin typeface="Raleway" charset="-93"/>
            </a:endParaRPr>
          </a:p>
        </p:txBody>
      </p:sp>
    </p:spTree>
    <p:extLst>
      <p:ext uri="{BB962C8B-B14F-4D97-AF65-F5344CB8AC3E}">
        <p14:creationId xmlns:p14="http://schemas.microsoft.com/office/powerpoint/2010/main" val="13350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39"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ctrTitle" idx="4294967295"/>
          </p:nvPr>
        </p:nvSpPr>
        <p:spPr>
          <a:xfrm>
            <a:off x="972175" y="648000"/>
            <a:ext cx="71997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err="1" smtClean="0">
                <a:solidFill>
                  <a:srgbClr val="FFFFFF"/>
                </a:solidFill>
              </a:rPr>
              <a:t>Củng</a:t>
            </a:r>
            <a:r>
              <a:rPr lang="en-US" sz="4800" dirty="0" smtClean="0">
                <a:solidFill>
                  <a:srgbClr val="FFFFFF"/>
                </a:solidFill>
              </a:rPr>
              <a:t> </a:t>
            </a:r>
            <a:r>
              <a:rPr lang="en-US" sz="4800" dirty="0" err="1" smtClean="0">
                <a:solidFill>
                  <a:srgbClr val="FFFFFF"/>
                </a:solidFill>
              </a:rPr>
              <a:t>cố</a:t>
            </a:r>
            <a:r>
              <a:rPr lang="en-US" sz="4800" dirty="0" smtClean="0">
                <a:solidFill>
                  <a:srgbClr val="FFFFFF"/>
                </a:solidFill>
              </a:rPr>
              <a:t> </a:t>
            </a:r>
            <a:r>
              <a:rPr lang="en-US" sz="4800" dirty="0" err="1" smtClean="0">
                <a:solidFill>
                  <a:srgbClr val="FFFFFF"/>
                </a:solidFill>
              </a:rPr>
              <a:t>kiến</a:t>
            </a:r>
            <a:r>
              <a:rPr lang="en-US" sz="4800" dirty="0" smtClean="0">
                <a:solidFill>
                  <a:srgbClr val="FFFFFF"/>
                </a:solidFill>
              </a:rPr>
              <a:t> </a:t>
            </a:r>
            <a:r>
              <a:rPr lang="en-US" sz="4800" dirty="0" err="1" smtClean="0">
                <a:solidFill>
                  <a:srgbClr val="FFFFFF"/>
                </a:solidFill>
              </a:rPr>
              <a:t>thức</a:t>
            </a:r>
            <a:endParaRPr sz="4800" dirty="0">
              <a:solidFill>
                <a:srgbClr val="FFFFFF"/>
              </a:solidFill>
            </a:endParaRPr>
          </a:p>
        </p:txBody>
      </p:sp>
      <p:sp>
        <p:nvSpPr>
          <p:cNvPr id="254" name="Google Shape;254;p2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255" name="Google Shape;255;p28"/>
          <p:cNvGrpSpPr/>
          <p:nvPr/>
        </p:nvGrpSpPr>
        <p:grpSpPr>
          <a:xfrm>
            <a:off x="8056529" y="173652"/>
            <a:ext cx="793438" cy="1034192"/>
            <a:chOff x="2624850" y="4296000"/>
            <a:chExt cx="380400" cy="495825"/>
          </a:xfrm>
        </p:grpSpPr>
        <p:sp>
          <p:nvSpPr>
            <p:cNvPr id="256" name="Google Shape;256;p28"/>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6044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922000" y="514350"/>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Hãy xác định phạm vi tần số tương ứng với các dải bước sóng</a:t>
            </a:r>
            <a:endParaRPr sz="3000" dirty="0"/>
          </a:p>
        </p:txBody>
      </p:sp>
      <p:graphicFrame>
        <p:nvGraphicFramePr>
          <p:cNvPr id="209" name="Google Shape;209;p25"/>
          <p:cNvGraphicFramePr/>
          <p:nvPr>
            <p:extLst>
              <p:ext uri="{D42A27DB-BD31-4B8C-83A1-F6EECF244321}">
                <p14:modId xmlns:p14="http://schemas.microsoft.com/office/powerpoint/2010/main" val="1861017935"/>
              </p:ext>
            </p:extLst>
          </p:nvPr>
        </p:nvGraphicFramePr>
        <p:xfrm>
          <a:off x="837550" y="1581150"/>
          <a:ext cx="7504547" cy="2819330"/>
        </p:xfrm>
        <a:graphic>
          <a:graphicData uri="http://schemas.openxmlformats.org/drawingml/2006/table">
            <a:tbl>
              <a:tblPr>
                <a:noFill/>
                <a:tableStyleId>{6685367C-DAF1-4276-827A-186976E4A25B}</a:tableStyleId>
              </a:tblPr>
              <a:tblGrid>
                <a:gridCol w="2018147"/>
                <a:gridCol w="2743200"/>
                <a:gridCol w="2743200"/>
              </a:tblGrid>
              <a:tr h="325850">
                <a:tc>
                  <a:txBody>
                    <a:bodyPr/>
                    <a:lstStyle/>
                    <a:p>
                      <a:pPr marL="0" lvl="0" indent="0" algn="l" rtl="0">
                        <a:spcBef>
                          <a:spcPts val="0"/>
                        </a:spcBef>
                        <a:spcAft>
                          <a:spcPts val="0"/>
                        </a:spcAft>
                        <a:buNone/>
                      </a:pPr>
                      <a:r>
                        <a:rPr lang="en-US" dirty="0" err="1" smtClean="0">
                          <a:solidFill>
                            <a:schemeClr val="dk1"/>
                          </a:solidFill>
                          <a:latin typeface="Raleway Light"/>
                          <a:ea typeface="Raleway Light"/>
                          <a:cs typeface="Raleway Light"/>
                          <a:sym typeface="Raleway Light"/>
                        </a:rPr>
                        <a:t>Loại</a:t>
                      </a:r>
                      <a:r>
                        <a:rPr lang="en-US" baseline="0" dirty="0" smtClean="0">
                          <a:solidFill>
                            <a:schemeClr val="dk1"/>
                          </a:solidFill>
                          <a:latin typeface="Raleway Light"/>
                          <a:ea typeface="Raleway Light"/>
                          <a:cs typeface="Raleway Light"/>
                          <a:sym typeface="Raleway Light"/>
                        </a:rPr>
                        <a:t> </a:t>
                      </a:r>
                      <a:r>
                        <a:rPr lang="en-US" baseline="0" dirty="0" err="1" smtClean="0">
                          <a:solidFill>
                            <a:schemeClr val="dk1"/>
                          </a:solidFill>
                          <a:latin typeface="Raleway Light"/>
                          <a:ea typeface="Raleway Light"/>
                          <a:cs typeface="Raleway Light"/>
                          <a:sym typeface="Raleway Light"/>
                        </a:rPr>
                        <a:t>bức</a:t>
                      </a:r>
                      <a:r>
                        <a:rPr lang="en-US" baseline="0" dirty="0" smtClean="0">
                          <a:solidFill>
                            <a:schemeClr val="dk1"/>
                          </a:solidFill>
                          <a:latin typeface="Raleway Light"/>
                          <a:ea typeface="Raleway Light"/>
                          <a:cs typeface="Raleway Light"/>
                          <a:sym typeface="Raleway Light"/>
                        </a:rPr>
                        <a:t> </a:t>
                      </a:r>
                      <a:r>
                        <a:rPr lang="en-US" baseline="0" dirty="0" err="1" smtClean="0">
                          <a:solidFill>
                            <a:schemeClr val="dk1"/>
                          </a:solidFill>
                          <a:latin typeface="Raleway Light"/>
                          <a:ea typeface="Raleway Light"/>
                          <a:cs typeface="Raleway Light"/>
                          <a:sym typeface="Raleway Light"/>
                        </a:rPr>
                        <a:t>xạ</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dirty="0" smtClean="0">
                          <a:solidFill>
                            <a:schemeClr val="dk1"/>
                          </a:solidFill>
                          <a:latin typeface="Raleway Light"/>
                          <a:ea typeface="Raleway Light"/>
                          <a:cs typeface="Raleway Light"/>
                          <a:sym typeface="Raleway Light"/>
                        </a:rPr>
                        <a:t>Phạm</a:t>
                      </a:r>
                      <a:r>
                        <a:rPr lang="en" baseline="0" dirty="0" smtClean="0">
                          <a:solidFill>
                            <a:schemeClr val="dk1"/>
                          </a:solidFill>
                          <a:latin typeface="Raleway Light"/>
                          <a:ea typeface="Raleway Light"/>
                          <a:cs typeface="Raleway Light"/>
                          <a:sym typeface="Raleway Light"/>
                        </a:rPr>
                        <a:t> vi bước sóng</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 dirty="0" smtClean="0">
                          <a:solidFill>
                            <a:schemeClr val="dk1"/>
                          </a:solidFill>
                          <a:latin typeface="Raleway Light"/>
                          <a:ea typeface="Raleway Light"/>
                          <a:cs typeface="Raleway Light"/>
                          <a:sym typeface="Raleway Light"/>
                        </a:rPr>
                        <a:t>Phạm</a:t>
                      </a:r>
                      <a:r>
                        <a:rPr lang="en" baseline="0" dirty="0" smtClean="0">
                          <a:solidFill>
                            <a:schemeClr val="dk1"/>
                          </a:solidFill>
                          <a:latin typeface="Raleway Light"/>
                          <a:ea typeface="Raleway Light"/>
                          <a:cs typeface="Raleway Light"/>
                          <a:sym typeface="Raleway Light"/>
                        </a:rPr>
                        <a:t> vi tần số (Hz)</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FFB600">
                          <a:alpha val="0"/>
                        </a:srgbClr>
                      </a:solidFill>
                      <a:prstDash val="solid"/>
                      <a:round/>
                      <a:headEnd type="none" w="sm" len="sm"/>
                      <a:tailEnd type="none" w="sm" len="sm"/>
                    </a:lnB>
                    <a:solidFill>
                      <a:srgbClr val="FFF2CC"/>
                    </a:solidFill>
                  </a:tcPr>
                </a:tc>
              </a:tr>
              <a:tr h="335290">
                <a:tc>
                  <a:txBody>
                    <a:bodyPr/>
                    <a:lstStyle/>
                    <a:p>
                      <a:pPr marL="0" lvl="0" indent="0" algn="r" rtl="0">
                        <a:spcBef>
                          <a:spcPts val="0"/>
                        </a:spcBef>
                        <a:spcAft>
                          <a:spcPts val="0"/>
                        </a:spcAft>
                        <a:buNone/>
                      </a:pPr>
                      <a:r>
                        <a:rPr lang="en-US" dirty="0" err="1" smtClean="0">
                          <a:solidFill>
                            <a:schemeClr val="dk1"/>
                          </a:solidFill>
                          <a:latin typeface="Raleway Light"/>
                          <a:ea typeface="Raleway Light"/>
                          <a:cs typeface="Raleway Light"/>
                          <a:sym typeface="Raleway Light"/>
                        </a:rPr>
                        <a:t>Sóng</a:t>
                      </a:r>
                      <a:r>
                        <a:rPr lang="en-US" baseline="0" dirty="0" smtClean="0">
                          <a:solidFill>
                            <a:schemeClr val="dk1"/>
                          </a:solidFill>
                          <a:latin typeface="Raleway Light"/>
                          <a:ea typeface="Raleway Light"/>
                          <a:cs typeface="Raleway Light"/>
                          <a:sym typeface="Raleway Light"/>
                        </a:rPr>
                        <a:t> </a:t>
                      </a:r>
                      <a:r>
                        <a:rPr lang="en-US" baseline="0" dirty="0" err="1" smtClean="0">
                          <a:solidFill>
                            <a:schemeClr val="dk1"/>
                          </a:solidFill>
                          <a:latin typeface="Raleway Light"/>
                          <a:ea typeface="Raleway Light"/>
                          <a:cs typeface="Raleway Light"/>
                          <a:sym typeface="Raleway Light"/>
                        </a:rPr>
                        <a:t>vô</a:t>
                      </a:r>
                      <a:r>
                        <a:rPr lang="en-US" baseline="0" dirty="0" smtClean="0">
                          <a:solidFill>
                            <a:schemeClr val="dk1"/>
                          </a:solidFill>
                          <a:latin typeface="Raleway Light"/>
                          <a:ea typeface="Raleway Light"/>
                          <a:cs typeface="Raleway Light"/>
                          <a:sym typeface="Raleway Light"/>
                        </a:rPr>
                        <a:t> </a:t>
                      </a:r>
                      <a:r>
                        <a:rPr lang="en-US" baseline="0" dirty="0" err="1" smtClean="0">
                          <a:solidFill>
                            <a:schemeClr val="dk1"/>
                          </a:solidFill>
                          <a:latin typeface="Raleway Light"/>
                          <a:ea typeface="Raleway Light"/>
                          <a:cs typeface="Raleway Light"/>
                          <a:sym typeface="Raleway Light"/>
                        </a:rPr>
                        <a:t>tuyến</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800" dirty="0" smtClean="0">
                          <a:solidFill>
                            <a:schemeClr val="dk1"/>
                          </a:solidFill>
                          <a:latin typeface="Raleway ExtraBold"/>
                          <a:ea typeface="Raleway ExtraBold"/>
                          <a:cs typeface="Raleway ExtraBold"/>
                          <a:sym typeface="Raleway ExtraBold"/>
                        </a:rPr>
                        <a:t>Từ</a:t>
                      </a:r>
                      <a:r>
                        <a:rPr lang="en" sz="1800" baseline="0" dirty="0" smtClean="0">
                          <a:solidFill>
                            <a:schemeClr val="dk1"/>
                          </a:solidFill>
                          <a:latin typeface="Raleway ExtraBold"/>
                          <a:ea typeface="Raleway ExtraBold"/>
                          <a:cs typeface="Raleway ExtraBold"/>
                          <a:sym typeface="Raleway ExtraBold"/>
                        </a:rPr>
                        <a:t> 1mm đến 100km</a:t>
                      </a: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FFB600">
                          <a:alpha val="0"/>
                        </a:srgbClr>
                      </a:solidFill>
                      <a:prstDash val="solid"/>
                      <a:round/>
                      <a:headEnd type="none" w="sm" len="sm"/>
                      <a:tailEnd type="none" w="sm" len="sm"/>
                    </a:lnT>
                    <a:lnB w="9525" cap="flat" cmpd="sng" algn="ctr">
                      <a:solidFill>
                        <a:schemeClr val="accent1"/>
                      </a:solidFill>
                      <a:prstDash val="solid"/>
                      <a:round/>
                      <a:headEnd type="none" w="sm" len="sm"/>
                      <a:tailEnd type="none" w="sm" len="sm"/>
                    </a:lnB>
                  </a:tcPr>
                </a:tc>
              </a:tr>
              <a:tr h="381020">
                <a:tc>
                  <a:txBody>
                    <a:bodyPr/>
                    <a:lstStyle/>
                    <a:p>
                      <a:pPr marL="0" lvl="0" indent="0" algn="r" rtl="0">
                        <a:spcBef>
                          <a:spcPts val="0"/>
                        </a:spcBef>
                        <a:spcAft>
                          <a:spcPts val="0"/>
                        </a:spcAft>
                        <a:buNone/>
                      </a:pPr>
                      <a:r>
                        <a:rPr lang="en" dirty="0" smtClean="0">
                          <a:solidFill>
                            <a:schemeClr val="dk1"/>
                          </a:solidFill>
                          <a:latin typeface="Raleway Light"/>
                          <a:ea typeface="Raleway Light"/>
                          <a:cs typeface="Raleway Light"/>
                          <a:sym typeface="Raleway Light"/>
                        </a:rPr>
                        <a:t>Sóng</a:t>
                      </a:r>
                      <a:r>
                        <a:rPr lang="en" baseline="0" dirty="0" smtClean="0">
                          <a:solidFill>
                            <a:schemeClr val="dk1"/>
                          </a:solidFill>
                          <a:latin typeface="Raleway Light"/>
                          <a:ea typeface="Raleway Light"/>
                          <a:cs typeface="Raleway Light"/>
                          <a:sym typeface="Raleway Light"/>
                        </a:rPr>
                        <a:t> vi ba</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800" dirty="0" smtClean="0">
                          <a:solidFill>
                            <a:schemeClr val="dk1"/>
                          </a:solidFill>
                          <a:latin typeface="Raleway ExtraBold"/>
                          <a:ea typeface="Raleway ExtraBold"/>
                          <a:cs typeface="Raleway ExtraBold"/>
                          <a:sym typeface="Raleway ExtraBold"/>
                        </a:rPr>
                        <a:t>Từ</a:t>
                      </a:r>
                      <a:r>
                        <a:rPr lang="en" sz="1800" baseline="0" dirty="0" smtClean="0">
                          <a:solidFill>
                            <a:schemeClr val="dk1"/>
                          </a:solidFill>
                          <a:latin typeface="Raleway ExtraBold"/>
                          <a:ea typeface="Raleway ExtraBold"/>
                          <a:cs typeface="Raleway ExtraBold"/>
                          <a:sym typeface="Raleway ExtraBold"/>
                        </a:rPr>
                        <a:t> 1mm đến 1m</a:t>
                      </a: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r>
              <a:tr h="274350">
                <a:tc>
                  <a:txBody>
                    <a:bodyPr/>
                    <a:lstStyle/>
                    <a:p>
                      <a:pPr marL="0" lvl="0" indent="0" algn="r" rtl="0">
                        <a:spcBef>
                          <a:spcPts val="0"/>
                        </a:spcBef>
                        <a:spcAft>
                          <a:spcPts val="0"/>
                        </a:spcAft>
                        <a:buNone/>
                      </a:pPr>
                      <a:r>
                        <a:rPr lang="en" dirty="0" smtClean="0">
                          <a:solidFill>
                            <a:schemeClr val="dk1"/>
                          </a:solidFill>
                          <a:latin typeface="Raleway Light"/>
                          <a:ea typeface="Raleway Light"/>
                          <a:cs typeface="Raleway Light"/>
                          <a:sym typeface="Raleway Light"/>
                        </a:rPr>
                        <a:t>Tia</a:t>
                      </a:r>
                      <a:r>
                        <a:rPr lang="en" baseline="0" dirty="0" smtClean="0">
                          <a:solidFill>
                            <a:schemeClr val="dk1"/>
                          </a:solidFill>
                          <a:latin typeface="Raleway Light"/>
                          <a:ea typeface="Raleway Light"/>
                          <a:cs typeface="Raleway Light"/>
                          <a:sym typeface="Raleway Light"/>
                        </a:rPr>
                        <a:t> hồng ngoại</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800" dirty="0" smtClean="0">
                          <a:solidFill>
                            <a:schemeClr val="dk1"/>
                          </a:solidFill>
                          <a:latin typeface="Raleway ExtraBold"/>
                          <a:ea typeface="Raleway ExtraBold"/>
                          <a:cs typeface="Raleway ExtraBold"/>
                          <a:sym typeface="Raleway ExtraBold"/>
                        </a:rPr>
                        <a:t>Từ</a:t>
                      </a:r>
                      <a:r>
                        <a:rPr lang="en" sz="1800" baseline="0" dirty="0" smtClean="0">
                          <a:solidFill>
                            <a:schemeClr val="dk1"/>
                          </a:solidFill>
                          <a:latin typeface="Raleway ExtraBold"/>
                          <a:ea typeface="Raleway ExtraBold"/>
                          <a:cs typeface="Raleway ExtraBold"/>
                          <a:sym typeface="Raleway ExtraBold"/>
                        </a:rPr>
                        <a:t> 0,76µm đến 1mm</a:t>
                      </a: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r>
              <a:tr h="325769">
                <a:tc>
                  <a:txBody>
                    <a:bodyPr/>
                    <a:lstStyle/>
                    <a:p>
                      <a:pPr marL="0" lvl="0" indent="0" algn="r" rtl="0">
                        <a:spcBef>
                          <a:spcPts val="0"/>
                        </a:spcBef>
                        <a:spcAft>
                          <a:spcPts val="0"/>
                        </a:spcAft>
                        <a:buNone/>
                      </a:pPr>
                      <a:r>
                        <a:rPr lang="en-US" dirty="0" err="1" smtClean="0">
                          <a:solidFill>
                            <a:schemeClr val="dk1"/>
                          </a:solidFill>
                          <a:latin typeface="Raleway Light"/>
                          <a:ea typeface="Raleway Light"/>
                          <a:cs typeface="Raleway Light"/>
                          <a:sym typeface="Raleway Light"/>
                        </a:rPr>
                        <a:t>Ánh</a:t>
                      </a:r>
                      <a:r>
                        <a:rPr lang="en-US" baseline="0" dirty="0" smtClean="0">
                          <a:solidFill>
                            <a:schemeClr val="dk1"/>
                          </a:solidFill>
                          <a:latin typeface="Raleway Light"/>
                          <a:ea typeface="Raleway Light"/>
                          <a:cs typeface="Raleway Light"/>
                          <a:sym typeface="Raleway Light"/>
                        </a:rPr>
                        <a:t> </a:t>
                      </a:r>
                      <a:r>
                        <a:rPr lang="en-US" baseline="0" dirty="0" err="1" smtClean="0">
                          <a:solidFill>
                            <a:schemeClr val="dk1"/>
                          </a:solidFill>
                          <a:latin typeface="Raleway Light"/>
                          <a:ea typeface="Raleway Light"/>
                          <a:cs typeface="Raleway Light"/>
                          <a:sym typeface="Raleway Light"/>
                        </a:rPr>
                        <a:t>sáng</a:t>
                      </a:r>
                      <a:r>
                        <a:rPr lang="en-US" baseline="0" dirty="0" smtClean="0">
                          <a:solidFill>
                            <a:schemeClr val="dk1"/>
                          </a:solidFill>
                          <a:latin typeface="Raleway Light"/>
                          <a:ea typeface="Raleway Light"/>
                          <a:cs typeface="Raleway Light"/>
                          <a:sym typeface="Raleway Light"/>
                        </a:rPr>
                        <a:t> </a:t>
                      </a:r>
                      <a:r>
                        <a:rPr lang="en-US" baseline="0" dirty="0" err="1" smtClean="0">
                          <a:solidFill>
                            <a:schemeClr val="dk1"/>
                          </a:solidFill>
                          <a:latin typeface="Raleway Light"/>
                          <a:ea typeface="Raleway Light"/>
                          <a:cs typeface="Raleway Light"/>
                          <a:sym typeface="Raleway Light"/>
                        </a:rPr>
                        <a:t>nhìn</a:t>
                      </a:r>
                      <a:r>
                        <a:rPr lang="en-US" baseline="0" dirty="0" smtClean="0">
                          <a:solidFill>
                            <a:schemeClr val="dk1"/>
                          </a:solidFill>
                          <a:latin typeface="Raleway Light"/>
                          <a:ea typeface="Raleway Light"/>
                          <a:cs typeface="Raleway Light"/>
                          <a:sym typeface="Raleway Light"/>
                        </a:rPr>
                        <a:t> </a:t>
                      </a:r>
                      <a:r>
                        <a:rPr lang="en-US" baseline="0" dirty="0" err="1" smtClean="0">
                          <a:solidFill>
                            <a:schemeClr val="dk1"/>
                          </a:solidFill>
                          <a:latin typeface="Raleway Light"/>
                          <a:ea typeface="Raleway Light"/>
                          <a:cs typeface="Raleway Light"/>
                          <a:sym typeface="Raleway Light"/>
                        </a:rPr>
                        <a:t>thấy</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800" dirty="0" err="1" smtClean="0">
                          <a:solidFill>
                            <a:schemeClr val="dk1"/>
                          </a:solidFill>
                          <a:latin typeface="Raleway ExtraBold"/>
                          <a:ea typeface="Raleway ExtraBold"/>
                          <a:cs typeface="Raleway ExtraBold"/>
                          <a:sym typeface="Raleway ExtraBold"/>
                        </a:rPr>
                        <a:t>Từ</a:t>
                      </a:r>
                      <a:r>
                        <a:rPr lang="en-US" sz="1800" baseline="0" dirty="0" smtClean="0">
                          <a:solidFill>
                            <a:schemeClr val="dk1"/>
                          </a:solidFill>
                          <a:latin typeface="Raleway ExtraBold"/>
                          <a:ea typeface="Raleway ExtraBold"/>
                          <a:cs typeface="Raleway ExtraBold"/>
                          <a:sym typeface="Raleway ExtraBold"/>
                        </a:rPr>
                        <a:t> 0,38</a:t>
                      </a:r>
                      <a:r>
                        <a:rPr lang="en" sz="1800" baseline="0" dirty="0" smtClean="0">
                          <a:solidFill>
                            <a:schemeClr val="dk1"/>
                          </a:solidFill>
                          <a:latin typeface="Raleway ExtraBold"/>
                          <a:ea typeface="Raleway ExtraBold"/>
                          <a:cs typeface="Raleway ExtraBold"/>
                          <a:sym typeface="Raleway ExtraBold"/>
                        </a:rPr>
                        <a:t>µm đến 0,76µm</a:t>
                      </a: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r>
              <a:tr h="219099">
                <a:tc>
                  <a:txBody>
                    <a:bodyPr/>
                    <a:lstStyle/>
                    <a:p>
                      <a:pPr marL="0" lvl="0" indent="0" algn="r" rtl="0">
                        <a:spcBef>
                          <a:spcPts val="0"/>
                        </a:spcBef>
                        <a:spcAft>
                          <a:spcPts val="0"/>
                        </a:spcAft>
                        <a:buNone/>
                      </a:pPr>
                      <a:r>
                        <a:rPr lang="en-US" dirty="0" smtClean="0">
                          <a:solidFill>
                            <a:schemeClr val="dk1"/>
                          </a:solidFill>
                          <a:latin typeface="Raleway Light"/>
                          <a:ea typeface="Raleway Light"/>
                          <a:cs typeface="Raleway Light"/>
                          <a:sym typeface="Raleway Light"/>
                        </a:rPr>
                        <a:t>Tia </a:t>
                      </a:r>
                      <a:r>
                        <a:rPr lang="en-US" dirty="0" err="1" smtClean="0">
                          <a:solidFill>
                            <a:schemeClr val="dk1"/>
                          </a:solidFill>
                          <a:latin typeface="Raleway Light"/>
                          <a:ea typeface="Raleway Light"/>
                          <a:cs typeface="Raleway Light"/>
                          <a:sym typeface="Raleway Light"/>
                        </a:rPr>
                        <a:t>tử</a:t>
                      </a:r>
                      <a:r>
                        <a:rPr lang="en-US" baseline="0" dirty="0" smtClean="0">
                          <a:solidFill>
                            <a:schemeClr val="dk1"/>
                          </a:solidFill>
                          <a:latin typeface="Raleway Light"/>
                          <a:ea typeface="Raleway Light"/>
                          <a:cs typeface="Raleway Light"/>
                          <a:sym typeface="Raleway Light"/>
                        </a:rPr>
                        <a:t> </a:t>
                      </a:r>
                      <a:r>
                        <a:rPr lang="en-US" baseline="0" dirty="0" err="1" smtClean="0">
                          <a:solidFill>
                            <a:schemeClr val="dk1"/>
                          </a:solidFill>
                          <a:latin typeface="Raleway Light"/>
                          <a:ea typeface="Raleway Light"/>
                          <a:cs typeface="Raleway Light"/>
                          <a:sym typeface="Raleway Light"/>
                        </a:rPr>
                        <a:t>ngoại</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800" dirty="0" err="1" smtClean="0">
                          <a:solidFill>
                            <a:schemeClr val="dk1"/>
                          </a:solidFill>
                          <a:latin typeface="Raleway ExtraBold"/>
                          <a:ea typeface="Raleway ExtraBold"/>
                          <a:cs typeface="Raleway ExtraBold"/>
                          <a:sym typeface="Raleway ExtraBold"/>
                        </a:rPr>
                        <a:t>Từ</a:t>
                      </a:r>
                      <a:r>
                        <a:rPr lang="en-US" sz="1800" baseline="0" dirty="0" smtClean="0">
                          <a:solidFill>
                            <a:schemeClr val="dk1"/>
                          </a:solidFill>
                          <a:latin typeface="Raleway ExtraBold"/>
                          <a:ea typeface="Raleway ExtraBold"/>
                          <a:cs typeface="Raleway ExtraBold"/>
                          <a:sym typeface="Raleway ExtraBold"/>
                        </a:rPr>
                        <a:t> 10nm </a:t>
                      </a:r>
                      <a:r>
                        <a:rPr lang="en-US" sz="1800" baseline="0" dirty="0" err="1" smtClean="0">
                          <a:solidFill>
                            <a:schemeClr val="dk1"/>
                          </a:solidFill>
                          <a:latin typeface="Raleway ExtraBold"/>
                          <a:ea typeface="Raleway ExtraBold"/>
                          <a:cs typeface="Raleway ExtraBold"/>
                          <a:sym typeface="Raleway ExtraBold"/>
                        </a:rPr>
                        <a:t>đến</a:t>
                      </a:r>
                      <a:r>
                        <a:rPr lang="en-US" sz="1800" baseline="0" dirty="0" smtClean="0">
                          <a:solidFill>
                            <a:schemeClr val="dk1"/>
                          </a:solidFill>
                          <a:latin typeface="Raleway ExtraBold"/>
                          <a:ea typeface="Raleway ExtraBold"/>
                          <a:cs typeface="Raleway ExtraBold"/>
                          <a:sym typeface="Raleway ExtraBold"/>
                        </a:rPr>
                        <a:t> 400nm</a:t>
                      </a: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sm" len="sm"/>
                      <a:tailEnd type="none" w="sm" len="sm"/>
                    </a:lnB>
                  </a:tcPr>
                </a:tc>
              </a:tr>
              <a:tr h="219099">
                <a:tc>
                  <a:txBody>
                    <a:bodyPr/>
                    <a:lstStyle/>
                    <a:p>
                      <a:pPr marL="0" lvl="0" indent="0" algn="r" rtl="0">
                        <a:spcBef>
                          <a:spcPts val="0"/>
                        </a:spcBef>
                        <a:spcAft>
                          <a:spcPts val="0"/>
                        </a:spcAft>
                        <a:buNone/>
                      </a:pPr>
                      <a:r>
                        <a:rPr lang="en-US" dirty="0" smtClean="0">
                          <a:solidFill>
                            <a:schemeClr val="dk1"/>
                          </a:solidFill>
                          <a:latin typeface="Raleway Light"/>
                          <a:ea typeface="Raleway Light"/>
                          <a:cs typeface="Raleway Light"/>
                          <a:sym typeface="Raleway Light"/>
                        </a:rPr>
                        <a:t>Tia X</a:t>
                      </a:r>
                      <a:endParaRPr dirty="0">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lvl="0" indent="0" algn="l" rtl="0">
                        <a:spcBef>
                          <a:spcPts val="0"/>
                        </a:spcBef>
                        <a:spcAft>
                          <a:spcPts val="0"/>
                        </a:spcAft>
                        <a:buNone/>
                      </a:pPr>
                      <a:r>
                        <a:rPr lang="en-US" sz="1800" dirty="0" err="1" smtClean="0">
                          <a:solidFill>
                            <a:schemeClr val="dk1"/>
                          </a:solidFill>
                          <a:latin typeface="Raleway ExtraBold"/>
                          <a:ea typeface="Raleway ExtraBold"/>
                          <a:cs typeface="Raleway ExtraBold"/>
                          <a:sym typeface="Raleway ExtraBold"/>
                        </a:rPr>
                        <a:t>Từ</a:t>
                      </a:r>
                      <a:r>
                        <a:rPr lang="en-US" sz="1800" baseline="0" dirty="0" smtClean="0">
                          <a:solidFill>
                            <a:schemeClr val="dk1"/>
                          </a:solidFill>
                          <a:latin typeface="Raleway ExtraBold"/>
                          <a:ea typeface="Raleway ExtraBold"/>
                          <a:cs typeface="Raleway ExtraBold"/>
                          <a:sym typeface="Raleway ExtraBold"/>
                        </a:rPr>
                        <a:t> 30pm </a:t>
                      </a:r>
                      <a:r>
                        <a:rPr lang="en-US" sz="1800" baseline="0" dirty="0" err="1" smtClean="0">
                          <a:solidFill>
                            <a:schemeClr val="dk1"/>
                          </a:solidFill>
                          <a:latin typeface="Raleway ExtraBold"/>
                          <a:ea typeface="Raleway ExtraBold"/>
                          <a:cs typeface="Raleway ExtraBold"/>
                          <a:sym typeface="Raleway ExtraBold"/>
                        </a:rPr>
                        <a:t>đến</a:t>
                      </a:r>
                      <a:r>
                        <a:rPr lang="en-US" sz="1800" baseline="0" dirty="0" smtClean="0">
                          <a:solidFill>
                            <a:schemeClr val="dk1"/>
                          </a:solidFill>
                          <a:latin typeface="Raleway ExtraBold"/>
                          <a:ea typeface="Raleway ExtraBold"/>
                          <a:cs typeface="Raleway ExtraBold"/>
                          <a:sym typeface="Raleway ExtraBold"/>
                        </a:rPr>
                        <a:t> 3nm</a:t>
                      </a: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lvl="0" indent="0" algn="ctr" rtl="0">
                        <a:spcBef>
                          <a:spcPts val="0"/>
                        </a:spcBef>
                        <a:spcAft>
                          <a:spcPts val="0"/>
                        </a:spcAft>
                        <a:buNone/>
                      </a:pPr>
                      <a:endParaRPr sz="1800" dirty="0">
                        <a:solidFill>
                          <a:schemeClr val="dk1"/>
                        </a:solidFill>
                        <a:latin typeface="Raleway ExtraBold"/>
                        <a:ea typeface="Raleway ExtraBold"/>
                        <a:cs typeface="Raleway ExtraBold"/>
                        <a:sym typeface="Raleway ExtraBold"/>
                      </a:endParaRPr>
                    </a:p>
                  </a:txBody>
                  <a:tcPr marL="91425" marR="91425" marT="68575" marB="6857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r>
            </a:tbl>
          </a:graphicData>
        </a:graphic>
      </p:graphicFrame>
      <p:sp>
        <p:nvSpPr>
          <p:cNvPr id="210" name="Google Shape;210;p2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211" name="Google Shape;211;p25"/>
          <p:cNvGrpSpPr/>
          <p:nvPr/>
        </p:nvGrpSpPr>
        <p:grpSpPr>
          <a:xfrm>
            <a:off x="8089119" y="319162"/>
            <a:ext cx="728350" cy="743348"/>
            <a:chOff x="3955900" y="2984500"/>
            <a:chExt cx="414000" cy="422525"/>
          </a:xfrm>
        </p:grpSpPr>
        <p:sp>
          <p:nvSpPr>
            <p:cNvPr id="212" name="Google Shape;212;p25"/>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1276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8" name="Google Shape;74;p14"/>
          <p:cNvSpPr txBox="1">
            <a:spLocks/>
          </p:cNvSpPr>
          <p:nvPr/>
        </p:nvSpPr>
        <p:spPr>
          <a:xfrm>
            <a:off x="685800" y="1352550"/>
            <a:ext cx="4114800" cy="777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err="1" smtClean="0">
                <a:solidFill>
                  <a:schemeClr val="accent2">
                    <a:lumMod val="60000"/>
                    <a:lumOff val="40000"/>
                  </a:schemeClr>
                </a:solidFill>
                <a:latin typeface="Raleway Light" charset="-93"/>
              </a:rPr>
              <a:t>Câu</a:t>
            </a:r>
            <a:r>
              <a:rPr lang="en-US" b="1" dirty="0" smtClean="0">
                <a:solidFill>
                  <a:schemeClr val="accent2">
                    <a:lumMod val="60000"/>
                    <a:lumOff val="40000"/>
                  </a:schemeClr>
                </a:solidFill>
                <a:latin typeface="Raleway Light" charset="-93"/>
              </a:rPr>
              <a:t> 1: </a:t>
            </a:r>
            <a:r>
              <a:rPr lang="en-US" b="1" dirty="0" err="1" smtClean="0">
                <a:solidFill>
                  <a:schemeClr val="tx1"/>
                </a:solidFill>
                <a:latin typeface="Raleway Light" charset="-93"/>
              </a:rPr>
              <a:t>Giải</a:t>
            </a:r>
            <a:r>
              <a:rPr lang="en-US" b="1" dirty="0" smtClean="0">
                <a:solidFill>
                  <a:schemeClr val="tx1"/>
                </a:solidFill>
                <a:latin typeface="Raleway Light" charset="-93"/>
              </a:rPr>
              <a:t> </a:t>
            </a:r>
            <a:r>
              <a:rPr lang="en-US" b="1" dirty="0" err="1" smtClean="0">
                <a:solidFill>
                  <a:schemeClr val="tx1"/>
                </a:solidFill>
                <a:latin typeface="Raleway Light" charset="-93"/>
              </a:rPr>
              <a:t>thích</a:t>
            </a:r>
            <a:r>
              <a:rPr lang="en-US" b="1" dirty="0" smtClean="0">
                <a:solidFill>
                  <a:schemeClr val="tx1"/>
                </a:solidFill>
                <a:latin typeface="Raleway Light" charset="-93"/>
              </a:rPr>
              <a:t> </a:t>
            </a:r>
            <a:r>
              <a:rPr lang="en-US" b="1" dirty="0" err="1" smtClean="0">
                <a:solidFill>
                  <a:schemeClr val="tx1"/>
                </a:solidFill>
                <a:latin typeface="Raleway Light" charset="-93"/>
              </a:rPr>
              <a:t>tại</a:t>
            </a:r>
            <a:r>
              <a:rPr lang="en-US" b="1" dirty="0" smtClean="0">
                <a:solidFill>
                  <a:schemeClr val="tx1"/>
                </a:solidFill>
                <a:latin typeface="Raleway Light" charset="-93"/>
              </a:rPr>
              <a:t> </a:t>
            </a:r>
            <a:r>
              <a:rPr lang="en-US" b="1" dirty="0" err="1" smtClean="0">
                <a:solidFill>
                  <a:schemeClr val="tx1"/>
                </a:solidFill>
                <a:latin typeface="Raleway Light" charset="-93"/>
              </a:rPr>
              <a:t>sao</a:t>
            </a:r>
            <a:r>
              <a:rPr lang="en-US" b="1" dirty="0" smtClean="0">
                <a:solidFill>
                  <a:schemeClr val="tx1"/>
                </a:solidFill>
                <a:latin typeface="Raleway Light" charset="-93"/>
              </a:rPr>
              <a:t> </a:t>
            </a:r>
            <a:r>
              <a:rPr lang="en-US" b="1" dirty="0" err="1" smtClean="0">
                <a:solidFill>
                  <a:schemeClr val="tx1"/>
                </a:solidFill>
                <a:latin typeface="Raleway Light" charset="-93"/>
              </a:rPr>
              <a:t>mỗi</a:t>
            </a:r>
            <a:r>
              <a:rPr lang="en-US" b="1" dirty="0" smtClean="0">
                <a:solidFill>
                  <a:schemeClr val="tx1"/>
                </a:solidFill>
                <a:latin typeface="Raleway Light" charset="-93"/>
              </a:rPr>
              <a:t> </a:t>
            </a:r>
            <a:r>
              <a:rPr lang="en-US" b="1" dirty="0" err="1" smtClean="0">
                <a:solidFill>
                  <a:schemeClr val="tx1"/>
                </a:solidFill>
                <a:latin typeface="Raleway Light" charset="-93"/>
              </a:rPr>
              <a:t>khi</a:t>
            </a:r>
            <a:r>
              <a:rPr lang="en-US" b="1" dirty="0" smtClean="0">
                <a:solidFill>
                  <a:schemeClr val="tx1"/>
                </a:solidFill>
                <a:latin typeface="Raleway Light" charset="-93"/>
              </a:rPr>
              <a:t> </a:t>
            </a:r>
            <a:r>
              <a:rPr lang="en-US" b="1" dirty="0" err="1" smtClean="0">
                <a:solidFill>
                  <a:schemeClr val="tx1"/>
                </a:solidFill>
                <a:latin typeface="Raleway Light" charset="-93"/>
              </a:rPr>
              <a:t>cho</a:t>
            </a:r>
            <a:r>
              <a:rPr lang="en-US" b="1" dirty="0" smtClean="0">
                <a:solidFill>
                  <a:schemeClr val="tx1"/>
                </a:solidFill>
                <a:latin typeface="Raleway Light" charset="-93"/>
              </a:rPr>
              <a:t> </a:t>
            </a:r>
            <a:r>
              <a:rPr lang="en-US" b="1" dirty="0" err="1" smtClean="0">
                <a:solidFill>
                  <a:schemeClr val="tx1"/>
                </a:solidFill>
                <a:latin typeface="Raleway Light" charset="-93"/>
              </a:rPr>
              <a:t>phóng</a:t>
            </a:r>
            <a:r>
              <a:rPr lang="en-US" b="1" dirty="0" smtClean="0">
                <a:solidFill>
                  <a:schemeClr val="tx1"/>
                </a:solidFill>
                <a:latin typeface="Raleway Light" charset="-93"/>
              </a:rPr>
              <a:t> </a:t>
            </a:r>
            <a:r>
              <a:rPr lang="en-US" b="1" dirty="0" err="1" smtClean="0">
                <a:solidFill>
                  <a:schemeClr val="tx1"/>
                </a:solidFill>
                <a:latin typeface="Raleway Light" charset="-93"/>
              </a:rPr>
              <a:t>hồ</a:t>
            </a:r>
            <a:r>
              <a:rPr lang="en-US" b="1" dirty="0" smtClean="0">
                <a:solidFill>
                  <a:schemeClr val="tx1"/>
                </a:solidFill>
                <a:latin typeface="Raleway Light" charset="-93"/>
              </a:rPr>
              <a:t> </a:t>
            </a:r>
            <a:r>
              <a:rPr lang="en-US" b="1" dirty="0" err="1" smtClean="0">
                <a:solidFill>
                  <a:schemeClr val="tx1"/>
                </a:solidFill>
                <a:latin typeface="Raleway Light" charset="-93"/>
              </a:rPr>
              <a:t>quang</a:t>
            </a:r>
            <a:r>
              <a:rPr lang="en-US" b="1" dirty="0" smtClean="0">
                <a:solidFill>
                  <a:schemeClr val="tx1"/>
                </a:solidFill>
                <a:latin typeface="Raleway Light" charset="-93"/>
              </a:rPr>
              <a:t> </a:t>
            </a:r>
            <a:r>
              <a:rPr lang="en-US" b="1" dirty="0" err="1" smtClean="0">
                <a:solidFill>
                  <a:schemeClr val="tx1"/>
                </a:solidFill>
                <a:latin typeface="Raleway Light" charset="-93"/>
              </a:rPr>
              <a:t>người</a:t>
            </a:r>
            <a:r>
              <a:rPr lang="en-US" b="1" dirty="0" smtClean="0">
                <a:solidFill>
                  <a:schemeClr val="tx1"/>
                </a:solidFill>
                <a:latin typeface="Raleway Light" charset="-93"/>
              </a:rPr>
              <a:t> </a:t>
            </a:r>
            <a:r>
              <a:rPr lang="en-US" b="1" dirty="0" err="1" smtClean="0">
                <a:solidFill>
                  <a:schemeClr val="tx1"/>
                </a:solidFill>
                <a:latin typeface="Raleway Light" charset="-93"/>
              </a:rPr>
              <a:t>thợ</a:t>
            </a:r>
            <a:r>
              <a:rPr lang="en-US" b="1" dirty="0" smtClean="0">
                <a:solidFill>
                  <a:schemeClr val="tx1"/>
                </a:solidFill>
                <a:latin typeface="Raleway Light" charset="-93"/>
              </a:rPr>
              <a:t> </a:t>
            </a:r>
            <a:r>
              <a:rPr lang="en-US" b="1" dirty="0" err="1" smtClean="0">
                <a:solidFill>
                  <a:schemeClr val="tx1"/>
                </a:solidFill>
                <a:latin typeface="Raleway Light" charset="-93"/>
              </a:rPr>
              <a:t>hàn</a:t>
            </a:r>
            <a:r>
              <a:rPr lang="en-US" b="1" dirty="0" smtClean="0">
                <a:solidFill>
                  <a:schemeClr val="tx1"/>
                </a:solidFill>
                <a:latin typeface="Raleway Light" charset="-93"/>
              </a:rPr>
              <a:t> </a:t>
            </a:r>
            <a:r>
              <a:rPr lang="en-US" b="1" dirty="0" err="1" smtClean="0">
                <a:solidFill>
                  <a:schemeClr val="tx1"/>
                </a:solidFill>
                <a:latin typeface="Raleway Light" charset="-93"/>
              </a:rPr>
              <a:t>cần</a:t>
            </a:r>
            <a:r>
              <a:rPr lang="en-US" b="1" dirty="0" smtClean="0">
                <a:solidFill>
                  <a:schemeClr val="tx1"/>
                </a:solidFill>
                <a:latin typeface="Raleway Light" charset="-93"/>
              </a:rPr>
              <a:t> </a:t>
            </a:r>
            <a:r>
              <a:rPr lang="en-US" b="1" dirty="0" err="1" smtClean="0">
                <a:solidFill>
                  <a:schemeClr val="tx1"/>
                </a:solidFill>
                <a:latin typeface="Raleway Light" charset="-93"/>
              </a:rPr>
              <a:t>mặt</a:t>
            </a:r>
            <a:r>
              <a:rPr lang="en-US" b="1" dirty="0" smtClean="0">
                <a:solidFill>
                  <a:schemeClr val="tx1"/>
                </a:solidFill>
                <a:latin typeface="Raleway Light" charset="-93"/>
              </a:rPr>
              <a:t> </a:t>
            </a:r>
            <a:r>
              <a:rPr lang="en-US" b="1" dirty="0" err="1" smtClean="0">
                <a:solidFill>
                  <a:schemeClr val="tx1"/>
                </a:solidFill>
                <a:latin typeface="Raleway Light" charset="-93"/>
              </a:rPr>
              <a:t>nạ</a:t>
            </a:r>
            <a:r>
              <a:rPr lang="en-US" b="1" dirty="0" smtClean="0">
                <a:solidFill>
                  <a:schemeClr val="tx1"/>
                </a:solidFill>
                <a:latin typeface="Raleway Light" charset="-93"/>
              </a:rPr>
              <a:t> </a:t>
            </a:r>
            <a:r>
              <a:rPr lang="en-US" b="1" dirty="0" err="1" smtClean="0">
                <a:solidFill>
                  <a:schemeClr val="tx1"/>
                </a:solidFill>
                <a:latin typeface="Raleway Light" charset="-93"/>
              </a:rPr>
              <a:t>che</a:t>
            </a:r>
            <a:r>
              <a:rPr lang="en-US" b="1" dirty="0" smtClean="0">
                <a:solidFill>
                  <a:schemeClr val="tx1"/>
                </a:solidFill>
                <a:latin typeface="Raleway Light" charset="-93"/>
              </a:rPr>
              <a:t> </a:t>
            </a:r>
            <a:r>
              <a:rPr lang="en-US" b="1" dirty="0" err="1" smtClean="0">
                <a:solidFill>
                  <a:schemeClr val="tx1"/>
                </a:solidFill>
                <a:latin typeface="Raleway Light" charset="-93"/>
              </a:rPr>
              <a:t>mặt</a:t>
            </a:r>
            <a:r>
              <a:rPr lang="en-US" b="1" dirty="0" smtClean="0">
                <a:solidFill>
                  <a:schemeClr val="tx1"/>
                </a:solidFill>
                <a:latin typeface="Raleway Light" charset="-93"/>
              </a:rPr>
              <a:t>?</a:t>
            </a:r>
          </a:p>
          <a:p>
            <a:endParaRPr lang="en-US" b="1" dirty="0" smtClean="0">
              <a:solidFill>
                <a:schemeClr val="tx1"/>
              </a:solidFill>
              <a:latin typeface="Raleway Light" charset="-93"/>
            </a:endParaRPr>
          </a:p>
          <a:p>
            <a:endParaRPr lang="en-US" b="1" dirty="0">
              <a:solidFill>
                <a:schemeClr val="tx1"/>
              </a:solidFill>
              <a:latin typeface="Raleway Light" charset="-93"/>
            </a:endParaRPr>
          </a:p>
          <a:p>
            <a:endParaRPr lang="en-US" b="1" dirty="0" smtClean="0">
              <a:solidFill>
                <a:schemeClr val="tx1"/>
              </a:solidFill>
              <a:latin typeface="Raleway Light" charset="-93"/>
            </a:endParaRPr>
          </a:p>
          <a:p>
            <a:endParaRPr lang="en-US" b="1" dirty="0">
              <a:solidFill>
                <a:schemeClr val="tx1"/>
              </a:solidFill>
              <a:latin typeface="Raleway Light" charset="-93"/>
            </a:endParaRPr>
          </a:p>
          <a:p>
            <a:endParaRPr lang="en-US" b="1" dirty="0" smtClean="0">
              <a:solidFill>
                <a:schemeClr val="tx1"/>
              </a:solidFill>
              <a:latin typeface="Raleway Light" charset="-93"/>
            </a:endParaRPr>
          </a:p>
          <a:p>
            <a:endParaRPr lang="en-US" b="1" dirty="0">
              <a:solidFill>
                <a:schemeClr val="tx1"/>
              </a:solidFill>
              <a:latin typeface="Raleway Light" charset="-93"/>
            </a:endParaRPr>
          </a:p>
          <a:p>
            <a:endParaRPr lang="en-US" b="1" dirty="0" smtClean="0">
              <a:solidFill>
                <a:schemeClr val="tx1"/>
              </a:solidFill>
              <a:latin typeface="Raleway Light" charset="-93"/>
            </a:endParaRPr>
          </a:p>
          <a:p>
            <a:pPr>
              <a:buClr>
                <a:schemeClr val="dk1"/>
              </a:buClr>
              <a:buSzPts val="1100"/>
            </a:pPr>
            <a:endParaRPr lang="en-US" dirty="0" smtClean="0">
              <a:solidFill>
                <a:schemeClr val="tx1"/>
              </a:solidFill>
              <a:latin typeface="Raleway Light" charset="-93"/>
            </a:endParaRPr>
          </a:p>
          <a:p>
            <a:endParaRPr lang="en-US" dirty="0">
              <a:solidFill>
                <a:schemeClr val="tx1"/>
              </a:solidFill>
              <a:latin typeface="Raleway Light" charset="-93"/>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38350"/>
            <a:ext cx="2133600" cy="1280159"/>
          </a:xfrm>
          <a:prstGeom prst="rect">
            <a:avLst/>
          </a:prstGeom>
        </p:spPr>
      </p:pic>
      <p:sp>
        <p:nvSpPr>
          <p:cNvPr id="10" name="Google Shape;120;p19"/>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21;p19"/>
          <p:cNvGrpSpPr/>
          <p:nvPr/>
        </p:nvGrpSpPr>
        <p:grpSpPr>
          <a:xfrm>
            <a:off x="6962708" y="777025"/>
            <a:ext cx="1284369" cy="1284693"/>
            <a:chOff x="6654650" y="3665275"/>
            <a:chExt cx="409100" cy="409125"/>
          </a:xfrm>
        </p:grpSpPr>
        <p:sp>
          <p:nvSpPr>
            <p:cNvPr id="12" name="Google Shape;122;p1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3;p1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4;p19"/>
          <p:cNvGrpSpPr/>
          <p:nvPr/>
        </p:nvGrpSpPr>
        <p:grpSpPr>
          <a:xfrm rot="290934">
            <a:off x="5826714" y="2216476"/>
            <a:ext cx="848543" cy="848624"/>
            <a:chOff x="570875" y="4322250"/>
            <a:chExt cx="443300" cy="443325"/>
          </a:xfrm>
        </p:grpSpPr>
        <p:sp>
          <p:nvSpPr>
            <p:cNvPr id="15" name="Google Shape;125;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6;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7;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9;p19"/>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0;p19"/>
          <p:cNvSpPr/>
          <p:nvPr/>
        </p:nvSpPr>
        <p:spPr>
          <a:xfrm rot="1999075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1;p19"/>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2;p19"/>
          <p:cNvSpPr/>
          <p:nvPr/>
        </p:nvSpPr>
        <p:spPr>
          <a:xfrm rot="19990842">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762000" y="3638550"/>
            <a:ext cx="7466948" cy="954107"/>
          </a:xfrm>
          <a:prstGeom prst="rect">
            <a:avLst/>
          </a:prstGeom>
          <a:noFill/>
        </p:spPr>
        <p:txBody>
          <a:bodyPr wrap="square" rtlCol="0">
            <a:spAutoFit/>
          </a:bodyPr>
          <a:lstStyle/>
          <a:p>
            <a:r>
              <a:rPr lang="en-US" b="1" dirty="0" err="1">
                <a:solidFill>
                  <a:schemeClr val="accent2">
                    <a:lumMod val="60000"/>
                    <a:lumOff val="40000"/>
                  </a:schemeClr>
                </a:solidFill>
                <a:latin typeface="Raleway Light" charset="-93"/>
              </a:rPr>
              <a:t>Câu</a:t>
            </a:r>
            <a:r>
              <a:rPr lang="en-US" b="1" dirty="0">
                <a:solidFill>
                  <a:schemeClr val="accent2">
                    <a:lumMod val="60000"/>
                    <a:lumOff val="40000"/>
                  </a:schemeClr>
                </a:solidFill>
                <a:latin typeface="Raleway Light" charset="-93"/>
              </a:rPr>
              <a:t> 2: </a:t>
            </a:r>
            <a:r>
              <a:rPr lang="en-US" b="1" dirty="0" err="1">
                <a:solidFill>
                  <a:schemeClr val="tx1"/>
                </a:solidFill>
                <a:latin typeface="Raleway Light" charset="-93"/>
              </a:rPr>
              <a:t>Giải</a:t>
            </a:r>
            <a:r>
              <a:rPr lang="en-US" b="1" dirty="0">
                <a:solidFill>
                  <a:schemeClr val="tx1"/>
                </a:solidFill>
                <a:latin typeface="Raleway Light" charset="-93"/>
              </a:rPr>
              <a:t> </a:t>
            </a:r>
            <a:r>
              <a:rPr lang="en-US" b="1" dirty="0" err="1">
                <a:solidFill>
                  <a:schemeClr val="tx1"/>
                </a:solidFill>
                <a:latin typeface="Raleway Light" charset="-93"/>
              </a:rPr>
              <a:t>thích</a:t>
            </a:r>
            <a:r>
              <a:rPr lang="en-US" b="1" dirty="0">
                <a:solidFill>
                  <a:schemeClr val="tx1"/>
                </a:solidFill>
                <a:latin typeface="Raleway Light" charset="-93"/>
              </a:rPr>
              <a:t> </a:t>
            </a:r>
            <a:r>
              <a:rPr lang="en-US" b="1" dirty="0" err="1">
                <a:solidFill>
                  <a:schemeClr val="tx1"/>
                </a:solidFill>
                <a:latin typeface="Raleway Light" charset="-93"/>
              </a:rPr>
              <a:t>tại</a:t>
            </a:r>
            <a:r>
              <a:rPr lang="en-US" b="1" dirty="0">
                <a:solidFill>
                  <a:schemeClr val="tx1"/>
                </a:solidFill>
                <a:latin typeface="Raleway Light" charset="-93"/>
              </a:rPr>
              <a:t> </a:t>
            </a:r>
            <a:r>
              <a:rPr lang="en-US" b="1" dirty="0" err="1">
                <a:solidFill>
                  <a:schemeClr val="tx1"/>
                </a:solidFill>
                <a:latin typeface="Raleway Light" charset="-93"/>
              </a:rPr>
              <a:t>sao</a:t>
            </a:r>
            <a:r>
              <a:rPr lang="en-US" b="1" dirty="0">
                <a:solidFill>
                  <a:schemeClr val="tx1"/>
                </a:solidFill>
                <a:latin typeface="Raleway Light" charset="-93"/>
              </a:rPr>
              <a:t> </a:t>
            </a:r>
            <a:r>
              <a:rPr lang="en-US" b="1" dirty="0" err="1">
                <a:solidFill>
                  <a:schemeClr val="tx1"/>
                </a:solidFill>
                <a:latin typeface="Raleway Light" charset="-93"/>
              </a:rPr>
              <a:t>Mặt</a:t>
            </a:r>
            <a:r>
              <a:rPr lang="en-US" b="1" dirty="0">
                <a:solidFill>
                  <a:schemeClr val="tx1"/>
                </a:solidFill>
                <a:latin typeface="Raleway Light" charset="-93"/>
              </a:rPr>
              <a:t> </a:t>
            </a:r>
            <a:r>
              <a:rPr lang="en-US" b="1" dirty="0" err="1">
                <a:solidFill>
                  <a:schemeClr val="tx1"/>
                </a:solidFill>
                <a:latin typeface="Raleway Light" charset="-93"/>
              </a:rPr>
              <a:t>trời</a:t>
            </a:r>
            <a:r>
              <a:rPr lang="en-US" b="1" dirty="0">
                <a:solidFill>
                  <a:schemeClr val="tx1"/>
                </a:solidFill>
                <a:latin typeface="Raleway Light" charset="-93"/>
              </a:rPr>
              <a:t> </a:t>
            </a:r>
            <a:r>
              <a:rPr lang="en-US" b="1" dirty="0" err="1">
                <a:solidFill>
                  <a:schemeClr val="tx1"/>
                </a:solidFill>
                <a:latin typeface="Raleway Light" charset="-93"/>
              </a:rPr>
              <a:t>là</a:t>
            </a:r>
            <a:r>
              <a:rPr lang="en-US" b="1" dirty="0">
                <a:solidFill>
                  <a:schemeClr val="tx1"/>
                </a:solidFill>
                <a:latin typeface="Raleway Light" charset="-93"/>
              </a:rPr>
              <a:t> </a:t>
            </a:r>
            <a:r>
              <a:rPr lang="en-US" b="1" dirty="0" err="1">
                <a:solidFill>
                  <a:schemeClr val="tx1"/>
                </a:solidFill>
                <a:latin typeface="Raleway Light" charset="-93"/>
              </a:rPr>
              <a:t>một</a:t>
            </a:r>
            <a:r>
              <a:rPr lang="en-US" b="1" dirty="0">
                <a:solidFill>
                  <a:schemeClr val="tx1"/>
                </a:solidFill>
                <a:latin typeface="Raleway Light" charset="-93"/>
              </a:rPr>
              <a:t> </a:t>
            </a:r>
            <a:r>
              <a:rPr lang="en-US" b="1" dirty="0" err="1">
                <a:solidFill>
                  <a:schemeClr val="tx1"/>
                </a:solidFill>
                <a:latin typeface="Raleway Light" charset="-93"/>
              </a:rPr>
              <a:t>nguồn</a:t>
            </a:r>
            <a:r>
              <a:rPr lang="en-US" b="1" dirty="0">
                <a:solidFill>
                  <a:schemeClr val="tx1"/>
                </a:solidFill>
                <a:latin typeface="Raleway Light" charset="-93"/>
              </a:rPr>
              <a:t> </a:t>
            </a:r>
            <a:r>
              <a:rPr lang="en-US" b="1" dirty="0" err="1">
                <a:solidFill>
                  <a:schemeClr val="tx1"/>
                </a:solidFill>
                <a:latin typeface="Raleway Light" charset="-93"/>
              </a:rPr>
              <a:t>năng</a:t>
            </a:r>
            <a:r>
              <a:rPr lang="en-US" b="1" dirty="0">
                <a:solidFill>
                  <a:schemeClr val="tx1"/>
                </a:solidFill>
                <a:latin typeface="Raleway Light" charset="-93"/>
              </a:rPr>
              <a:t> </a:t>
            </a:r>
            <a:r>
              <a:rPr lang="en-US" b="1" dirty="0" err="1">
                <a:solidFill>
                  <a:schemeClr val="tx1"/>
                </a:solidFill>
                <a:latin typeface="Raleway Light" charset="-93"/>
              </a:rPr>
              <a:t>lượng</a:t>
            </a:r>
            <a:r>
              <a:rPr lang="en-US" b="1" dirty="0">
                <a:solidFill>
                  <a:schemeClr val="tx1"/>
                </a:solidFill>
                <a:latin typeface="Raleway Light" charset="-93"/>
              </a:rPr>
              <a:t> </a:t>
            </a:r>
            <a:r>
              <a:rPr lang="en-US" b="1" dirty="0" err="1">
                <a:solidFill>
                  <a:schemeClr val="tx1"/>
                </a:solidFill>
                <a:latin typeface="Raleway Light" charset="-93"/>
              </a:rPr>
              <a:t>khổng</a:t>
            </a:r>
            <a:r>
              <a:rPr lang="en-US" b="1" dirty="0">
                <a:solidFill>
                  <a:schemeClr val="tx1"/>
                </a:solidFill>
                <a:latin typeface="Raleway Light" charset="-93"/>
              </a:rPr>
              <a:t> </a:t>
            </a:r>
            <a:r>
              <a:rPr lang="en-US" b="1" dirty="0" err="1">
                <a:solidFill>
                  <a:schemeClr val="tx1"/>
                </a:solidFill>
                <a:latin typeface="Raleway Light" charset="-93"/>
              </a:rPr>
              <a:t>lồ</a:t>
            </a:r>
            <a:r>
              <a:rPr lang="en-US" b="1" dirty="0">
                <a:solidFill>
                  <a:schemeClr val="tx1"/>
                </a:solidFill>
                <a:latin typeface="Raleway Light" charset="-93"/>
              </a:rPr>
              <a:t> </a:t>
            </a:r>
            <a:r>
              <a:rPr lang="en-US" b="1" dirty="0" err="1">
                <a:solidFill>
                  <a:schemeClr val="tx1"/>
                </a:solidFill>
                <a:latin typeface="Raleway Light" charset="-93"/>
              </a:rPr>
              <a:t>phát</a:t>
            </a:r>
            <a:r>
              <a:rPr lang="en-US" b="1" dirty="0">
                <a:solidFill>
                  <a:schemeClr val="tx1"/>
                </a:solidFill>
                <a:latin typeface="Raleway Light" charset="-93"/>
              </a:rPr>
              <a:t> </a:t>
            </a:r>
            <a:r>
              <a:rPr lang="en-US" b="1" dirty="0" err="1">
                <a:solidFill>
                  <a:schemeClr val="tx1"/>
                </a:solidFill>
                <a:latin typeface="Raleway Light" charset="-93"/>
              </a:rPr>
              <a:t>ra</a:t>
            </a:r>
            <a:r>
              <a:rPr lang="en-US" b="1" dirty="0">
                <a:solidFill>
                  <a:schemeClr val="tx1"/>
                </a:solidFill>
                <a:latin typeface="Raleway Light" charset="-93"/>
              </a:rPr>
              <a:t> </a:t>
            </a:r>
            <a:r>
              <a:rPr lang="en-US" b="1" dirty="0" err="1">
                <a:solidFill>
                  <a:schemeClr val="tx1"/>
                </a:solidFill>
                <a:latin typeface="Raleway Light" charset="-93"/>
              </a:rPr>
              <a:t>tia</a:t>
            </a:r>
            <a:r>
              <a:rPr lang="en-US" b="1" dirty="0">
                <a:solidFill>
                  <a:schemeClr val="tx1"/>
                </a:solidFill>
                <a:latin typeface="Raleway Light" charset="-93"/>
              </a:rPr>
              <a:t> </a:t>
            </a:r>
            <a:r>
              <a:rPr lang="en-US" b="1" dirty="0" err="1">
                <a:solidFill>
                  <a:schemeClr val="tx1"/>
                </a:solidFill>
                <a:latin typeface="Raleway Light" charset="-93"/>
              </a:rPr>
              <a:t>tử</a:t>
            </a:r>
            <a:r>
              <a:rPr lang="en-US" b="1" dirty="0">
                <a:solidFill>
                  <a:schemeClr val="tx1"/>
                </a:solidFill>
                <a:latin typeface="Raleway Light" charset="-93"/>
              </a:rPr>
              <a:t> </a:t>
            </a:r>
            <a:r>
              <a:rPr lang="en-US" b="1" dirty="0" err="1">
                <a:solidFill>
                  <a:schemeClr val="tx1"/>
                </a:solidFill>
                <a:latin typeface="Raleway Light" charset="-93"/>
              </a:rPr>
              <a:t>ngoại</a:t>
            </a:r>
            <a:r>
              <a:rPr lang="en-US" b="1" dirty="0">
                <a:solidFill>
                  <a:schemeClr val="tx1"/>
                </a:solidFill>
                <a:latin typeface="Raleway Light" charset="-93"/>
              </a:rPr>
              <a:t> </a:t>
            </a:r>
            <a:r>
              <a:rPr lang="en-US" b="1" dirty="0" err="1">
                <a:solidFill>
                  <a:schemeClr val="tx1"/>
                </a:solidFill>
                <a:latin typeface="Raleway Light" charset="-93"/>
              </a:rPr>
              <a:t>mà</a:t>
            </a:r>
            <a:r>
              <a:rPr lang="en-US" b="1" dirty="0">
                <a:solidFill>
                  <a:schemeClr val="tx1"/>
                </a:solidFill>
                <a:latin typeface="Raleway Light" charset="-93"/>
              </a:rPr>
              <a:t> con </a:t>
            </a:r>
            <a:r>
              <a:rPr lang="en-US" b="1" dirty="0" err="1">
                <a:solidFill>
                  <a:schemeClr val="tx1"/>
                </a:solidFill>
                <a:latin typeface="Raleway Light" charset="-93"/>
              </a:rPr>
              <a:t>người</a:t>
            </a:r>
            <a:r>
              <a:rPr lang="en-US" b="1" dirty="0">
                <a:solidFill>
                  <a:schemeClr val="tx1"/>
                </a:solidFill>
                <a:latin typeface="Raleway Light" charset="-93"/>
              </a:rPr>
              <a:t> </a:t>
            </a:r>
            <a:r>
              <a:rPr lang="en-US" b="1" dirty="0" err="1">
                <a:solidFill>
                  <a:schemeClr val="tx1"/>
                </a:solidFill>
                <a:latin typeface="Raleway Light" charset="-93"/>
              </a:rPr>
              <a:t>và</a:t>
            </a:r>
            <a:r>
              <a:rPr lang="en-US" b="1" dirty="0">
                <a:solidFill>
                  <a:schemeClr val="tx1"/>
                </a:solidFill>
                <a:latin typeface="Raleway Light" charset="-93"/>
              </a:rPr>
              <a:t> </a:t>
            </a:r>
            <a:r>
              <a:rPr lang="en-US" b="1" dirty="0" err="1">
                <a:solidFill>
                  <a:schemeClr val="tx1"/>
                </a:solidFill>
                <a:latin typeface="Raleway Light" charset="-93"/>
              </a:rPr>
              <a:t>các</a:t>
            </a:r>
            <a:r>
              <a:rPr lang="en-US" b="1" dirty="0">
                <a:solidFill>
                  <a:schemeClr val="tx1"/>
                </a:solidFill>
                <a:latin typeface="Raleway Light" charset="-93"/>
              </a:rPr>
              <a:t> </a:t>
            </a:r>
            <a:r>
              <a:rPr lang="en-US" b="1" dirty="0" err="1">
                <a:solidFill>
                  <a:schemeClr val="tx1"/>
                </a:solidFill>
                <a:latin typeface="Raleway Light" charset="-93"/>
              </a:rPr>
              <a:t>sinh</a:t>
            </a:r>
            <a:r>
              <a:rPr lang="en-US" b="1" dirty="0">
                <a:solidFill>
                  <a:schemeClr val="tx1"/>
                </a:solidFill>
                <a:latin typeface="Raleway Light" charset="-93"/>
              </a:rPr>
              <a:t> </a:t>
            </a:r>
            <a:r>
              <a:rPr lang="en-US" b="1" dirty="0" err="1">
                <a:solidFill>
                  <a:schemeClr val="tx1"/>
                </a:solidFill>
                <a:latin typeface="Raleway Light" charset="-93"/>
              </a:rPr>
              <a:t>vật</a:t>
            </a:r>
            <a:r>
              <a:rPr lang="en-US" b="1" dirty="0">
                <a:solidFill>
                  <a:schemeClr val="tx1"/>
                </a:solidFill>
                <a:latin typeface="Raleway Light" charset="-93"/>
              </a:rPr>
              <a:t> </a:t>
            </a:r>
            <a:r>
              <a:rPr lang="en-US" b="1" dirty="0" err="1">
                <a:solidFill>
                  <a:schemeClr val="tx1"/>
                </a:solidFill>
                <a:latin typeface="Raleway Light" charset="-93"/>
              </a:rPr>
              <a:t>trên</a:t>
            </a:r>
            <a:r>
              <a:rPr lang="en-US" b="1" dirty="0">
                <a:solidFill>
                  <a:schemeClr val="tx1"/>
                </a:solidFill>
                <a:latin typeface="Raleway Light" charset="-93"/>
              </a:rPr>
              <a:t> </a:t>
            </a:r>
            <a:r>
              <a:rPr lang="en-US" b="1" dirty="0" err="1">
                <a:solidFill>
                  <a:schemeClr val="tx1"/>
                </a:solidFill>
                <a:latin typeface="Raleway Light" charset="-93"/>
              </a:rPr>
              <a:t>Trái</a:t>
            </a:r>
            <a:r>
              <a:rPr lang="en-US" b="1" dirty="0">
                <a:solidFill>
                  <a:schemeClr val="tx1"/>
                </a:solidFill>
                <a:latin typeface="Raleway Light" charset="-93"/>
              </a:rPr>
              <a:t> </a:t>
            </a:r>
            <a:r>
              <a:rPr lang="en-US" b="1" dirty="0" err="1">
                <a:solidFill>
                  <a:schemeClr val="tx1"/>
                </a:solidFill>
                <a:latin typeface="Raleway Light" charset="-93"/>
              </a:rPr>
              <a:t>Đất</a:t>
            </a:r>
            <a:r>
              <a:rPr lang="en-US" b="1" dirty="0">
                <a:solidFill>
                  <a:schemeClr val="tx1"/>
                </a:solidFill>
                <a:latin typeface="Raleway Light" charset="-93"/>
              </a:rPr>
              <a:t> </a:t>
            </a:r>
            <a:r>
              <a:rPr lang="en-US" b="1" dirty="0" err="1">
                <a:solidFill>
                  <a:schemeClr val="tx1"/>
                </a:solidFill>
                <a:latin typeface="Raleway Light" charset="-93"/>
              </a:rPr>
              <a:t>vẫn</a:t>
            </a:r>
            <a:r>
              <a:rPr lang="en-US" b="1" dirty="0">
                <a:solidFill>
                  <a:schemeClr val="tx1"/>
                </a:solidFill>
                <a:latin typeface="Raleway Light" charset="-93"/>
              </a:rPr>
              <a:t> </a:t>
            </a:r>
            <a:r>
              <a:rPr lang="en-US" b="1" dirty="0" err="1">
                <a:solidFill>
                  <a:schemeClr val="tx1"/>
                </a:solidFill>
                <a:latin typeface="Raleway Light" charset="-93"/>
              </a:rPr>
              <a:t>có</a:t>
            </a:r>
            <a:r>
              <a:rPr lang="en-US" b="1" dirty="0">
                <a:solidFill>
                  <a:schemeClr val="tx1"/>
                </a:solidFill>
                <a:latin typeface="Raleway Light" charset="-93"/>
              </a:rPr>
              <a:t> </a:t>
            </a:r>
            <a:r>
              <a:rPr lang="en-US" b="1" dirty="0" err="1">
                <a:solidFill>
                  <a:schemeClr val="tx1"/>
                </a:solidFill>
                <a:latin typeface="Raleway Light" charset="-93"/>
              </a:rPr>
              <a:t>thể</a:t>
            </a:r>
            <a:r>
              <a:rPr lang="en-US" b="1" dirty="0">
                <a:solidFill>
                  <a:schemeClr val="tx1"/>
                </a:solidFill>
                <a:latin typeface="Raleway Light" charset="-93"/>
              </a:rPr>
              <a:t> </a:t>
            </a:r>
            <a:r>
              <a:rPr lang="en-US" b="1" dirty="0" err="1">
                <a:solidFill>
                  <a:schemeClr val="tx1"/>
                </a:solidFill>
                <a:latin typeface="Raleway Light" charset="-93"/>
              </a:rPr>
              <a:t>sinh</a:t>
            </a:r>
            <a:r>
              <a:rPr lang="en-US" b="1" dirty="0">
                <a:solidFill>
                  <a:schemeClr val="tx1"/>
                </a:solidFill>
                <a:latin typeface="Raleway Light" charset="-93"/>
              </a:rPr>
              <a:t> </a:t>
            </a:r>
            <a:r>
              <a:rPr lang="en-US" b="1" dirty="0" err="1">
                <a:solidFill>
                  <a:schemeClr val="tx1"/>
                </a:solidFill>
                <a:latin typeface="Raleway Light" charset="-93"/>
              </a:rPr>
              <a:t>sống</a:t>
            </a:r>
            <a:r>
              <a:rPr lang="en-US" b="1" dirty="0">
                <a:solidFill>
                  <a:schemeClr val="tx1"/>
                </a:solidFill>
                <a:latin typeface="Raleway Light" charset="-93"/>
              </a:rPr>
              <a:t> </a:t>
            </a:r>
            <a:r>
              <a:rPr lang="en-US" b="1" dirty="0" err="1">
                <a:solidFill>
                  <a:schemeClr val="tx1"/>
                </a:solidFill>
                <a:latin typeface="Raleway Light" charset="-93"/>
              </a:rPr>
              <a:t>dưới</a:t>
            </a:r>
            <a:r>
              <a:rPr lang="en-US" b="1" dirty="0">
                <a:solidFill>
                  <a:schemeClr val="tx1"/>
                </a:solidFill>
                <a:latin typeface="Raleway Light" charset="-93"/>
              </a:rPr>
              <a:t> </a:t>
            </a:r>
            <a:r>
              <a:rPr lang="en-US" b="1" dirty="0" err="1">
                <a:solidFill>
                  <a:schemeClr val="tx1"/>
                </a:solidFill>
                <a:latin typeface="Raleway Light" charset="-93"/>
              </a:rPr>
              <a:t>ánh</a:t>
            </a:r>
            <a:r>
              <a:rPr lang="en-US" b="1" dirty="0">
                <a:solidFill>
                  <a:schemeClr val="tx1"/>
                </a:solidFill>
                <a:latin typeface="Raleway Light" charset="-93"/>
              </a:rPr>
              <a:t> </a:t>
            </a:r>
            <a:r>
              <a:rPr lang="en-US" b="1" dirty="0" err="1">
                <a:solidFill>
                  <a:schemeClr val="tx1"/>
                </a:solidFill>
                <a:latin typeface="Raleway Light" charset="-93"/>
              </a:rPr>
              <a:t>nắng</a:t>
            </a:r>
            <a:r>
              <a:rPr lang="en-US" b="1" dirty="0">
                <a:solidFill>
                  <a:schemeClr val="tx1"/>
                </a:solidFill>
                <a:latin typeface="Raleway Light" charset="-93"/>
              </a:rPr>
              <a:t> </a:t>
            </a:r>
            <a:r>
              <a:rPr lang="en-US" b="1" dirty="0" err="1">
                <a:solidFill>
                  <a:schemeClr val="tx1"/>
                </a:solidFill>
                <a:latin typeface="Raleway Light" charset="-93"/>
              </a:rPr>
              <a:t>mặt</a:t>
            </a:r>
            <a:r>
              <a:rPr lang="en-US" b="1" dirty="0">
                <a:solidFill>
                  <a:schemeClr val="tx1"/>
                </a:solidFill>
                <a:latin typeface="Raleway Light" charset="-93"/>
              </a:rPr>
              <a:t> </a:t>
            </a:r>
            <a:r>
              <a:rPr lang="en-US" b="1" dirty="0" err="1">
                <a:solidFill>
                  <a:schemeClr val="tx1"/>
                </a:solidFill>
                <a:latin typeface="Raleway Light" charset="-93"/>
              </a:rPr>
              <a:t>trời</a:t>
            </a:r>
            <a:endParaRPr lang="en-US" dirty="0">
              <a:solidFill>
                <a:schemeClr val="tx1"/>
              </a:solidFill>
              <a:latin typeface="Raleway Light" charset="-93"/>
            </a:endParaRPr>
          </a:p>
          <a:p>
            <a:endParaRPr lang="en-US" dirty="0"/>
          </a:p>
        </p:txBody>
      </p:sp>
    </p:spTree>
    <p:extLst>
      <p:ext uri="{BB962C8B-B14F-4D97-AF65-F5344CB8AC3E}">
        <p14:creationId xmlns:p14="http://schemas.microsoft.com/office/powerpoint/2010/main" val="26857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18"/>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p>
            <a:pPr marL="114300" lvl="0" indent="0" algn="l" rtl="0">
              <a:spcBef>
                <a:spcPts val="600"/>
              </a:spcBef>
              <a:spcAft>
                <a:spcPts val="0"/>
              </a:spcAft>
              <a:buSzPts val="1800"/>
              <a:buNone/>
            </a:pPr>
            <a:r>
              <a:rPr lang="en-US" dirty="0" err="1" smtClean="0"/>
              <a:t>Chỉ</a:t>
            </a:r>
            <a:r>
              <a:rPr lang="en-US" dirty="0" smtClean="0"/>
              <a:t> </a:t>
            </a:r>
            <a:r>
              <a:rPr lang="en-US" dirty="0" err="1" smtClean="0"/>
              <a:t>với</a:t>
            </a:r>
            <a:r>
              <a:rPr lang="en-US" dirty="0" smtClean="0"/>
              <a:t> </a:t>
            </a:r>
            <a:r>
              <a:rPr lang="en-US" dirty="0" err="1" smtClean="0"/>
              <a:t>một</a:t>
            </a:r>
            <a:r>
              <a:rPr lang="en-US" dirty="0" smtClean="0"/>
              <a:t> </a:t>
            </a:r>
            <a:r>
              <a:rPr lang="en-US" dirty="0" err="1" smtClean="0"/>
              <a:t>chiếc</a:t>
            </a:r>
            <a:r>
              <a:rPr lang="en-US" dirty="0" smtClean="0"/>
              <a:t> </a:t>
            </a:r>
            <a:r>
              <a:rPr lang="en-US" dirty="0" err="1" smtClean="0"/>
              <a:t>điện</a:t>
            </a:r>
            <a:r>
              <a:rPr lang="en-US" dirty="0" smtClean="0"/>
              <a:t> </a:t>
            </a:r>
            <a:r>
              <a:rPr lang="en-US" dirty="0" err="1" smtClean="0"/>
              <a:t>thoại</a:t>
            </a:r>
            <a:r>
              <a:rPr lang="en-US" dirty="0" smtClean="0"/>
              <a:t> </a:t>
            </a:r>
            <a:r>
              <a:rPr lang="en-US" dirty="0" err="1" smtClean="0"/>
              <a:t>thông</a:t>
            </a:r>
            <a:r>
              <a:rPr lang="en-US" dirty="0" smtClean="0"/>
              <a:t> minh hay </a:t>
            </a:r>
            <a:r>
              <a:rPr lang="en-US" dirty="0" err="1" smtClean="0"/>
              <a:t>chiếc</a:t>
            </a:r>
            <a:r>
              <a:rPr lang="en-US" dirty="0" smtClean="0"/>
              <a:t> </a:t>
            </a:r>
            <a:r>
              <a:rPr lang="en-US" dirty="0" err="1" smtClean="0"/>
              <a:t>máy</a:t>
            </a:r>
            <a:r>
              <a:rPr lang="en-US" dirty="0" smtClean="0"/>
              <a:t> </a:t>
            </a:r>
            <a:r>
              <a:rPr lang="en-US" dirty="0" err="1" smtClean="0"/>
              <a:t>tính</a:t>
            </a:r>
            <a:r>
              <a:rPr lang="en-US" dirty="0" smtClean="0"/>
              <a:t> </a:t>
            </a:r>
            <a:r>
              <a:rPr lang="en-US" dirty="0" err="1" smtClean="0"/>
              <a:t>được</a:t>
            </a:r>
            <a:r>
              <a:rPr lang="en-US" dirty="0" smtClean="0"/>
              <a:t> </a:t>
            </a:r>
            <a:r>
              <a:rPr lang="en-US" dirty="0" err="1" smtClean="0"/>
              <a:t>kết</a:t>
            </a:r>
            <a:r>
              <a:rPr lang="en-US" dirty="0" smtClean="0"/>
              <a:t> </a:t>
            </a:r>
            <a:r>
              <a:rPr lang="en-US" dirty="0" err="1" smtClean="0"/>
              <a:t>nối</a:t>
            </a:r>
            <a:r>
              <a:rPr lang="en-US" dirty="0" smtClean="0"/>
              <a:t> internet, ta </a:t>
            </a:r>
            <a:r>
              <a:rPr lang="en-US" dirty="0" err="1" smtClean="0"/>
              <a:t>có</a:t>
            </a:r>
            <a:r>
              <a:rPr lang="en-US" dirty="0" smtClean="0"/>
              <a:t> </a:t>
            </a:r>
            <a:r>
              <a:rPr lang="en-US" dirty="0" err="1" smtClean="0"/>
              <a:t>thể</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thông</a:t>
            </a:r>
            <a:r>
              <a:rPr lang="en-US" dirty="0" smtClean="0"/>
              <a:t> tin </a:t>
            </a:r>
            <a:r>
              <a:rPr lang="en-US" dirty="0" err="1" smtClean="0"/>
              <a:t>với</a:t>
            </a:r>
            <a:r>
              <a:rPr lang="en-US" dirty="0" smtClean="0"/>
              <a:t> </a:t>
            </a:r>
            <a:r>
              <a:rPr lang="en-US" dirty="0" err="1" smtClean="0"/>
              <a:t>nhau</a:t>
            </a:r>
            <a:r>
              <a:rPr lang="en-US" dirty="0" smtClean="0"/>
              <a:t> </a:t>
            </a:r>
            <a:r>
              <a:rPr lang="en-US" dirty="0" err="1" smtClean="0"/>
              <a:t>trên</a:t>
            </a:r>
            <a:r>
              <a:rPr lang="en-US" dirty="0" smtClean="0"/>
              <a:t> </a:t>
            </a:r>
            <a:r>
              <a:rPr lang="en-US" dirty="0" err="1" smtClean="0"/>
              <a:t>khắp</a:t>
            </a:r>
            <a:r>
              <a:rPr lang="en-US" dirty="0" smtClean="0"/>
              <a:t> </a:t>
            </a:r>
            <a:r>
              <a:rPr lang="en-US" dirty="0" err="1" smtClean="0"/>
              <a:t>toàn</a:t>
            </a:r>
            <a:r>
              <a:rPr lang="en-US" dirty="0" smtClean="0"/>
              <a:t> </a:t>
            </a:r>
            <a:r>
              <a:rPr lang="en-US" dirty="0" err="1" smtClean="0"/>
              <a:t>cầu</a:t>
            </a:r>
            <a:r>
              <a:rPr lang="en-US" dirty="0" smtClean="0"/>
              <a:t>. </a:t>
            </a:r>
            <a:r>
              <a:rPr lang="en-US" dirty="0" err="1" smtClean="0"/>
              <a:t>Vậy</a:t>
            </a:r>
            <a:r>
              <a:rPr lang="en-US" dirty="0" smtClean="0"/>
              <a:t> </a:t>
            </a:r>
            <a:r>
              <a:rPr lang="en-US" dirty="0" err="1" smtClean="0"/>
              <a:t>tại</a:t>
            </a:r>
            <a:r>
              <a:rPr lang="en-US" dirty="0" smtClean="0"/>
              <a:t> </a:t>
            </a:r>
            <a:r>
              <a:rPr lang="en-US" dirty="0" err="1" smtClean="0"/>
              <a:t>sao</a:t>
            </a:r>
            <a:r>
              <a:rPr lang="en-US" dirty="0"/>
              <a:t> </a:t>
            </a:r>
            <a:r>
              <a:rPr lang="en-US" dirty="0" err="1" smtClean="0"/>
              <a:t>thông</a:t>
            </a:r>
            <a:r>
              <a:rPr lang="en-US" dirty="0" smtClean="0"/>
              <a:t> tin </a:t>
            </a:r>
            <a:r>
              <a:rPr lang="en-US" dirty="0" err="1" smtClean="0"/>
              <a:t>lại</a:t>
            </a:r>
            <a:r>
              <a:rPr lang="en-US" dirty="0" smtClean="0"/>
              <a:t> </a:t>
            </a:r>
            <a:r>
              <a:rPr lang="en-US" dirty="0" err="1" smtClean="0"/>
              <a:t>có</a:t>
            </a:r>
            <a:r>
              <a:rPr lang="en-US" dirty="0" smtClean="0"/>
              <a:t> </a:t>
            </a:r>
            <a:r>
              <a:rPr lang="en-US" dirty="0" err="1" smtClean="0"/>
              <a:t>thể</a:t>
            </a:r>
            <a:r>
              <a:rPr lang="en-US" dirty="0" smtClean="0"/>
              <a:t> </a:t>
            </a:r>
            <a:r>
              <a:rPr lang="en-US" dirty="0" err="1" smtClean="0"/>
              <a:t>lan</a:t>
            </a:r>
            <a:r>
              <a:rPr lang="en-US" dirty="0" smtClean="0"/>
              <a:t> </a:t>
            </a:r>
            <a:r>
              <a:rPr lang="en-US" dirty="0" err="1" smtClean="0"/>
              <a:t>truyền</a:t>
            </a:r>
            <a:r>
              <a:rPr lang="en-US" dirty="0" smtClean="0"/>
              <a:t> </a:t>
            </a:r>
            <a:r>
              <a:rPr lang="en-US" dirty="0" err="1" smtClean="0"/>
              <a:t>được</a:t>
            </a:r>
            <a:r>
              <a:rPr lang="en-US" dirty="0" smtClean="0"/>
              <a:t> </a:t>
            </a:r>
            <a:r>
              <a:rPr lang="en-US" dirty="0" err="1" smtClean="0"/>
              <a:t>trong</a:t>
            </a:r>
            <a:r>
              <a:rPr lang="en-US" dirty="0" smtClean="0"/>
              <a:t> </a:t>
            </a:r>
            <a:r>
              <a:rPr lang="en-US" dirty="0" err="1" smtClean="0"/>
              <a:t>không</a:t>
            </a:r>
            <a:r>
              <a:rPr lang="en-US" dirty="0" smtClean="0"/>
              <a:t> </a:t>
            </a:r>
            <a:r>
              <a:rPr lang="en-US" dirty="0" err="1" smtClean="0"/>
              <a:t>gian</a:t>
            </a:r>
            <a:r>
              <a:rPr lang="en-US" dirty="0" smtClean="0"/>
              <a:t>?</a:t>
            </a:r>
          </a:p>
          <a:p>
            <a:pPr marL="114300" lvl="0" indent="0" algn="l" rtl="0">
              <a:spcBef>
                <a:spcPts val="600"/>
              </a:spcBef>
              <a:spcAft>
                <a:spcPts val="0"/>
              </a:spcAft>
              <a:buSzPts val="1800"/>
              <a:buNone/>
            </a:pPr>
            <a:endParaRPr dirty="0"/>
          </a:p>
        </p:txBody>
      </p:sp>
      <p:sp>
        <p:nvSpPr>
          <p:cNvPr id="107" name="Google Shape;107;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08" name="Google Shape;108;p18"/>
          <p:cNvGrpSpPr/>
          <p:nvPr/>
        </p:nvGrpSpPr>
        <p:grpSpPr>
          <a:xfrm>
            <a:off x="8119638" y="225980"/>
            <a:ext cx="539546" cy="879605"/>
            <a:chOff x="6730350" y="2315900"/>
            <a:chExt cx="257700" cy="420100"/>
          </a:xfrm>
        </p:grpSpPr>
        <p:sp>
          <p:nvSpPr>
            <p:cNvPr id="109" name="Google Shape;109;p1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71;p14"/>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smtClean="0"/>
              <a:t>Câu hỏi thảo luận</a:t>
            </a:r>
            <a:endParaRPr sz="4800"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5" y="3181350"/>
            <a:ext cx="3233057" cy="1676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977099"/>
            <a:ext cx="2819400" cy="1762125"/>
          </a:xfrm>
          <a:prstGeom prst="rect">
            <a:avLst/>
          </a:prstGeom>
        </p:spPr>
      </p:pic>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2977099"/>
            <a:ext cx="2469376" cy="17884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914400" y="566408"/>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t>Các thiết bị như tivi, điện thoại di động, lò vi sóng đều sử dụng sóng điện từ. Vậy ai nghiên cứu, xây dựng lí thuyết điện từ? </a:t>
            </a:r>
            <a:r>
              <a:rPr lang="en-US" sz="1800" dirty="0" smtClean="0"/>
              <a:t>V</a:t>
            </a:r>
            <a:r>
              <a:rPr lang="en" sz="1800" dirty="0" smtClean="0"/>
              <a:t>à sóng điện từ là gì?</a:t>
            </a:r>
            <a:endParaRPr sz="1800" dirty="0"/>
          </a:p>
        </p:txBody>
      </p:sp>
      <p:sp>
        <p:nvSpPr>
          <p:cNvPr id="295" name="Google Shape;295;p3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296" name="Google Shape;296;p30"/>
          <p:cNvSpPr txBox="1">
            <a:spLocks noGrp="1"/>
          </p:cNvSpPr>
          <p:nvPr>
            <p:ph type="body" idx="1"/>
          </p:nvPr>
        </p:nvSpPr>
        <p:spPr>
          <a:xfrm>
            <a:off x="1143000" y="4144864"/>
            <a:ext cx="1676400" cy="76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b="1" dirty="0" smtClean="0"/>
              <a:t>Michael Faraday</a:t>
            </a:r>
          </a:p>
          <a:p>
            <a:pPr marL="0" lvl="0" indent="0" algn="ctr" rtl="0">
              <a:spcBef>
                <a:spcPts val="600"/>
              </a:spcBef>
              <a:spcAft>
                <a:spcPts val="0"/>
              </a:spcAft>
              <a:buNone/>
            </a:pPr>
            <a:r>
              <a:rPr lang="en-US" sz="1200" b="1" dirty="0" smtClean="0"/>
              <a:t>(1791-</a:t>
            </a:r>
            <a:r>
              <a:rPr lang="en" sz="1200" b="1" dirty="0"/>
              <a:t> </a:t>
            </a:r>
            <a:r>
              <a:rPr lang="en" sz="1200" b="1" dirty="0" smtClean="0"/>
              <a:t>1867)</a:t>
            </a:r>
            <a:endParaRPr sz="1200" b="1" dirty="0"/>
          </a:p>
        </p:txBody>
      </p:sp>
      <p:grpSp>
        <p:nvGrpSpPr>
          <p:cNvPr id="299" name="Google Shape;299;p30"/>
          <p:cNvGrpSpPr/>
          <p:nvPr/>
        </p:nvGrpSpPr>
        <p:grpSpPr>
          <a:xfrm>
            <a:off x="8054838" y="308799"/>
            <a:ext cx="796168" cy="763718"/>
            <a:chOff x="5241175" y="4959100"/>
            <a:chExt cx="539775" cy="517775"/>
          </a:xfrm>
        </p:grpSpPr>
        <p:sp>
          <p:nvSpPr>
            <p:cNvPr id="300" name="Google Shape;300;p30"/>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70034"/>
            <a:ext cx="2006194" cy="25853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504950"/>
            <a:ext cx="2797629" cy="2650385"/>
          </a:xfrm>
          <a:prstGeom prst="rect">
            <a:avLst/>
          </a:prstGeom>
        </p:spPr>
      </p:pic>
      <p:sp>
        <p:nvSpPr>
          <p:cNvPr id="23" name="Google Shape;296;p30"/>
          <p:cNvSpPr txBox="1">
            <a:spLocks noGrp="1"/>
          </p:cNvSpPr>
          <p:nvPr>
            <p:ph type="body" idx="1"/>
          </p:nvPr>
        </p:nvSpPr>
        <p:spPr>
          <a:xfrm>
            <a:off x="5181600" y="4155335"/>
            <a:ext cx="2057400" cy="76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b="1" dirty="0" smtClean="0"/>
              <a:t>James Clerk Maxwell (1831-1879)</a:t>
            </a:r>
            <a:endParaRPr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6">
                                            <p:txEl>
                                              <p:pRg st="0" end="0"/>
                                            </p:txEl>
                                          </p:spTgt>
                                        </p:tgtEl>
                                        <p:attrNameLst>
                                          <p:attrName>style.visibility</p:attrName>
                                        </p:attrNameLst>
                                      </p:cBhvr>
                                      <p:to>
                                        <p:strVal val="visible"/>
                                      </p:to>
                                    </p:set>
                                    <p:anim calcmode="lin" valueType="num">
                                      <p:cBhvr additive="base">
                                        <p:cTn id="15" dur="500" fill="hold"/>
                                        <p:tgtEl>
                                          <p:spTgt spid="29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6">
                                            <p:txEl>
                                              <p:pRg st="1" end="1"/>
                                            </p:txEl>
                                          </p:spTgt>
                                        </p:tgtEl>
                                        <p:attrNameLst>
                                          <p:attrName>style.visibility</p:attrName>
                                        </p:attrNameLst>
                                      </p:cBhvr>
                                      <p:to>
                                        <p:strVal val="visible"/>
                                      </p:to>
                                    </p:set>
                                    <p:anim calcmode="lin" valueType="num">
                                      <p:cBhvr additive="base">
                                        <p:cTn id="19" dur="500" fill="hold"/>
                                        <p:tgtEl>
                                          <p:spTgt spid="29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 calcmode="lin" valueType="num">
                                      <p:cBhvr additive="base">
                                        <p:cTn id="2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P spid="296"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r>
              <a:rPr lang="vi-VN" sz="4800" b="1" dirty="0"/>
              <a:t>I. Sóng điện từ</a:t>
            </a:r>
            <a:endParaRPr lang="en-US" sz="4800" dirty="0"/>
          </a:p>
        </p:txBody>
      </p:sp>
      <p:sp>
        <p:nvSpPr>
          <p:cNvPr id="73" name="Google Shape;73;p14"/>
          <p:cNvSpPr txBox="1">
            <a:spLocks noGrp="1"/>
          </p:cNvSpPr>
          <p:nvPr>
            <p:ph type="body" idx="1"/>
          </p:nvPr>
        </p:nvSpPr>
        <p:spPr>
          <a:xfrm>
            <a:off x="922000" y="1734976"/>
            <a:ext cx="6621800" cy="2153700"/>
          </a:xfrm>
          <a:prstGeom prst="rect">
            <a:avLst/>
          </a:prstGeom>
        </p:spPr>
        <p:txBody>
          <a:bodyPr spcFirstLastPara="1" wrap="square" lIns="91425" tIns="91425" rIns="91425" bIns="91425" anchor="t" anchorCtr="0">
            <a:noAutofit/>
          </a:bodyPr>
          <a:lstStyle/>
          <a:p>
            <a:r>
              <a:rPr lang="vi-VN" dirty="0" smtClean="0"/>
              <a:t>Sóng </a:t>
            </a:r>
            <a:r>
              <a:rPr lang="vi-VN" dirty="0"/>
              <a:t>điện từ là điện từ trường lan truyền trong không gian.</a:t>
            </a:r>
            <a:endParaRPr lang="en-US" dirty="0"/>
          </a:p>
          <a:p>
            <a:r>
              <a:rPr lang="vi-VN" dirty="0" smtClean="0"/>
              <a:t>Sóng </a:t>
            </a:r>
            <a:r>
              <a:rPr lang="vi-VN" dirty="0"/>
              <a:t>điện từ là sóng ngang, khi truyền trong chân không sóng điện từ có tốc độ 3.10</a:t>
            </a:r>
            <a:r>
              <a:rPr lang="vi-VN" baseline="30000" dirty="0"/>
              <a:t>8</a:t>
            </a:r>
            <a:r>
              <a:rPr lang="vi-VN" dirty="0"/>
              <a:t>m/s</a:t>
            </a:r>
            <a:endParaRPr lang="en-US" dirty="0"/>
          </a:p>
          <a:p>
            <a:r>
              <a:rPr lang="vi-VN" dirty="0" smtClean="0"/>
              <a:t>Ánh </a:t>
            </a:r>
            <a:r>
              <a:rPr lang="vi-VN" dirty="0"/>
              <a:t>sáng là sóng điện từ.</a:t>
            </a:r>
            <a:endParaRPr lang="en-US" dirty="0"/>
          </a:p>
          <a:p>
            <a:r>
              <a:rPr lang="vi-VN" dirty="0" smtClean="0"/>
              <a:t>Sóng </a:t>
            </a:r>
            <a:r>
              <a:rPr lang="vi-VN" dirty="0"/>
              <a:t>điện từ bao gồm một dải rộng tần số (hoặc bước sóng) gọi là thang sóng điện từ.</a:t>
            </a:r>
            <a:endParaRPr lang="en-US" dirty="0"/>
          </a:p>
          <a:p>
            <a:pPr marL="0" lvl="0" indent="0" algn="l" rtl="0">
              <a:spcBef>
                <a:spcPts val="600"/>
              </a:spcBef>
              <a:spcAft>
                <a:spcPts val="0"/>
              </a:spcAft>
              <a:buClr>
                <a:schemeClr val="dk1"/>
              </a:buClr>
              <a:buSzPts val="1100"/>
              <a:buFont typeface="Arial"/>
              <a:buNone/>
            </a:pPr>
            <a:endParaRPr dirty="0"/>
          </a:p>
        </p:txBody>
      </p:sp>
      <p:sp>
        <p:nvSpPr>
          <p:cNvPr id="75" name="Google Shape;75;p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76" name="Google Shape;76;p14"/>
          <p:cNvGrpSpPr/>
          <p:nvPr/>
        </p:nvGrpSpPr>
        <p:grpSpPr>
          <a:xfrm>
            <a:off x="8087089" y="356400"/>
            <a:ext cx="618316" cy="748360"/>
            <a:chOff x="584925" y="922575"/>
            <a:chExt cx="415200" cy="502525"/>
          </a:xfrm>
        </p:grpSpPr>
        <p:sp>
          <p:nvSpPr>
            <p:cNvPr id="77" name="Google Shape;77;p14"/>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5" name="TextBox 4"/>
          <p:cNvSpPr txBox="1"/>
          <p:nvPr/>
        </p:nvSpPr>
        <p:spPr>
          <a:xfrm>
            <a:off x="685800" y="185976"/>
            <a:ext cx="6752169" cy="861774"/>
          </a:xfrm>
          <a:prstGeom prst="rect">
            <a:avLst/>
          </a:prstGeom>
          <a:noFill/>
        </p:spPr>
        <p:txBody>
          <a:bodyPr wrap="none" rtlCol="0">
            <a:spAutoFit/>
          </a:bodyPr>
          <a:lstStyle/>
          <a:p>
            <a:r>
              <a:rPr lang="en" sz="5000" dirty="0" smtClean="0">
                <a:solidFill>
                  <a:schemeClr val="tx1"/>
                </a:solidFill>
                <a:latin typeface="Raleway ExtraBold" charset="-93"/>
              </a:rPr>
              <a:t>II. Thang sóng điện từ</a:t>
            </a:r>
            <a:endParaRPr lang="en-US" sz="5000" dirty="0">
              <a:solidFill>
                <a:schemeClr val="tx1"/>
              </a:solidFill>
              <a:latin typeface="Raleway ExtraBold" charset="-93"/>
            </a:endParaRPr>
          </a:p>
        </p:txBody>
      </p:sp>
      <p:sp>
        <p:nvSpPr>
          <p:cNvPr id="3" name="Subtitle 2"/>
          <p:cNvSpPr>
            <a:spLocks noGrp="1"/>
          </p:cNvSpPr>
          <p:nvPr>
            <p:ph type="subTitle" idx="1"/>
          </p:nvPr>
        </p:nvSpPr>
        <p:spPr>
          <a:xfrm>
            <a:off x="609600" y="1024950"/>
            <a:ext cx="7772400" cy="784800"/>
          </a:xfrm>
        </p:spPr>
        <p:txBody>
          <a:bodyPr/>
          <a:lstStyle/>
          <a:p>
            <a:r>
              <a:rPr lang="vi-VN" dirty="0"/>
              <a:t>Sự khác nhau về bước sóng (hay tần số) của các loại sóng điện từ đã dẫn đến sự khác nhau về tính chất và công dụng của chúng.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38350"/>
            <a:ext cx="8265506" cy="2579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2"/>
          <p:cNvSpPr txBox="1">
            <a:spLocks noGrp="1"/>
          </p:cNvSpPr>
          <p:nvPr>
            <p:ph type="title"/>
          </p:nvPr>
        </p:nvSpPr>
        <p:spPr>
          <a:xfrm>
            <a:off x="922000" y="815575"/>
            <a:ext cx="72870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Nhiệm vụ</a:t>
            </a:r>
            <a:endParaRPr dirty="0"/>
          </a:p>
        </p:txBody>
      </p:sp>
      <p:sp>
        <p:nvSpPr>
          <p:cNvPr id="513" name="Google Shape;513;p4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514" name="Google Shape;514;p42"/>
          <p:cNvSpPr/>
          <p:nvPr/>
        </p:nvSpPr>
        <p:spPr>
          <a:xfrm>
            <a:off x="991950" y="1637950"/>
            <a:ext cx="3515400" cy="1324500"/>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 b="1" dirty="0" smtClean="0">
                <a:solidFill>
                  <a:schemeClr val="dk1"/>
                </a:solidFill>
                <a:latin typeface="Raleway"/>
                <a:ea typeface="Raleway"/>
                <a:cs typeface="Raleway"/>
                <a:sym typeface="Raleway"/>
              </a:rPr>
              <a:t>NHÓM 1</a:t>
            </a:r>
            <a:endParaRPr b="1" dirty="0" smtClean="0">
              <a:solidFill>
                <a:schemeClr val="dk1"/>
              </a:solidFill>
              <a:latin typeface="Raleway"/>
              <a:ea typeface="Raleway"/>
              <a:cs typeface="Raleway"/>
              <a:sym typeface="Raleway"/>
            </a:endParaRPr>
          </a:p>
          <a:p>
            <a:pPr marL="0" lvl="0" indent="0" algn="l" rtl="0">
              <a:spcBef>
                <a:spcPts val="600"/>
              </a:spcBef>
              <a:spcAft>
                <a:spcPts val="600"/>
              </a:spcAft>
              <a:buNone/>
            </a:pPr>
            <a:r>
              <a:rPr lang="en" dirty="0" smtClean="0">
                <a:solidFill>
                  <a:schemeClr val="dk1"/>
                </a:solidFill>
                <a:latin typeface="Raleway"/>
                <a:ea typeface="Raleway"/>
                <a:cs typeface="Raleway"/>
                <a:sym typeface="Raleway"/>
              </a:rPr>
              <a:t>Tìm hiểu về ánh sáng nhìn thấy</a:t>
            </a:r>
            <a:endParaRPr dirty="0">
              <a:solidFill>
                <a:schemeClr val="dk1"/>
              </a:solidFill>
              <a:latin typeface="Raleway"/>
              <a:ea typeface="Raleway"/>
              <a:cs typeface="Raleway"/>
              <a:sym typeface="Raleway"/>
            </a:endParaRPr>
          </a:p>
        </p:txBody>
      </p:sp>
      <p:sp>
        <p:nvSpPr>
          <p:cNvPr id="515" name="Google Shape;515;p42"/>
          <p:cNvSpPr/>
          <p:nvPr/>
        </p:nvSpPr>
        <p:spPr>
          <a:xfrm>
            <a:off x="4652791" y="1637950"/>
            <a:ext cx="3515400" cy="1324500"/>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US" b="1" dirty="0" smtClean="0">
                <a:solidFill>
                  <a:schemeClr val="dk1"/>
                </a:solidFill>
                <a:latin typeface="Raleway"/>
                <a:ea typeface="Raleway"/>
                <a:cs typeface="Raleway"/>
                <a:sym typeface="Raleway"/>
              </a:rPr>
              <a:t>NHÓM 2</a:t>
            </a:r>
            <a:endParaRPr b="1" dirty="0" smtClean="0">
              <a:solidFill>
                <a:schemeClr val="dk1"/>
              </a:solidFill>
              <a:latin typeface="Raleway"/>
              <a:ea typeface="Raleway"/>
              <a:cs typeface="Raleway"/>
              <a:sym typeface="Raleway"/>
            </a:endParaRPr>
          </a:p>
          <a:p>
            <a:pPr marL="0" lvl="0" indent="0" algn="r" rtl="0">
              <a:spcBef>
                <a:spcPts val="600"/>
              </a:spcBef>
              <a:spcAft>
                <a:spcPts val="600"/>
              </a:spcAft>
              <a:buNone/>
            </a:pPr>
            <a:r>
              <a:rPr lang="en" dirty="0" smtClean="0">
                <a:solidFill>
                  <a:schemeClr val="dk1"/>
                </a:solidFill>
                <a:latin typeface="Raleway"/>
                <a:ea typeface="Raleway"/>
                <a:cs typeface="Raleway"/>
                <a:sym typeface="Raleway"/>
              </a:rPr>
              <a:t>Tìm hiểu về tia hồng ngoại, tia tử ngoại.</a:t>
            </a:r>
            <a:endParaRPr dirty="0">
              <a:solidFill>
                <a:schemeClr val="dk1"/>
              </a:solidFill>
              <a:latin typeface="Raleway"/>
              <a:ea typeface="Raleway"/>
              <a:cs typeface="Raleway"/>
              <a:sym typeface="Raleway"/>
            </a:endParaRPr>
          </a:p>
        </p:txBody>
      </p:sp>
      <p:sp>
        <p:nvSpPr>
          <p:cNvPr id="516" name="Google Shape;516;p42"/>
          <p:cNvSpPr/>
          <p:nvPr/>
        </p:nvSpPr>
        <p:spPr>
          <a:xfrm>
            <a:off x="991950" y="3107619"/>
            <a:ext cx="3515400" cy="1324500"/>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Raleway"/>
              <a:ea typeface="Raleway"/>
              <a:cs typeface="Raleway"/>
              <a:sym typeface="Raleway"/>
            </a:endParaRPr>
          </a:p>
          <a:p>
            <a:pPr marL="0" lvl="0" indent="0" algn="l" rtl="0">
              <a:spcBef>
                <a:spcPts val="600"/>
              </a:spcBef>
              <a:spcAft>
                <a:spcPts val="0"/>
              </a:spcAft>
              <a:buClr>
                <a:schemeClr val="dk1"/>
              </a:buClr>
              <a:buSzPts val="1100"/>
              <a:buFont typeface="Arial"/>
              <a:buNone/>
            </a:pPr>
            <a:r>
              <a:rPr lang="en-US" dirty="0" err="1" smtClean="0">
                <a:solidFill>
                  <a:schemeClr val="dk1"/>
                </a:solidFill>
                <a:latin typeface="Raleway"/>
                <a:ea typeface="Raleway"/>
                <a:cs typeface="Raleway"/>
                <a:sym typeface="Raleway"/>
              </a:rPr>
              <a:t>Tìm</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hiểu</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về</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sóng</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vô</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tuyến</a:t>
            </a:r>
            <a:r>
              <a:rPr lang="en-US" dirty="0" smtClean="0">
                <a:solidFill>
                  <a:schemeClr val="dk1"/>
                </a:solidFill>
                <a:latin typeface="Raleway"/>
                <a:ea typeface="Raleway"/>
                <a:cs typeface="Raleway"/>
                <a:sym typeface="Raleway"/>
              </a:rPr>
              <a:t>.</a:t>
            </a:r>
            <a:endParaRPr dirty="0">
              <a:solidFill>
                <a:schemeClr val="dk1"/>
              </a:solidFill>
              <a:latin typeface="Raleway"/>
              <a:ea typeface="Raleway"/>
              <a:cs typeface="Raleway"/>
              <a:sym typeface="Raleway"/>
            </a:endParaRPr>
          </a:p>
          <a:p>
            <a:pPr marL="0" lvl="0" indent="0" algn="l" rtl="0">
              <a:spcBef>
                <a:spcPts val="600"/>
              </a:spcBef>
              <a:spcAft>
                <a:spcPts val="600"/>
              </a:spcAft>
              <a:buClr>
                <a:schemeClr val="dk1"/>
              </a:buClr>
              <a:buSzPts val="1100"/>
              <a:buFont typeface="Arial"/>
              <a:buNone/>
            </a:pPr>
            <a:r>
              <a:rPr lang="en" b="1" dirty="0" smtClean="0">
                <a:solidFill>
                  <a:schemeClr val="dk1"/>
                </a:solidFill>
                <a:latin typeface="Raleway"/>
                <a:ea typeface="Raleway"/>
                <a:cs typeface="Raleway"/>
                <a:sym typeface="Raleway"/>
              </a:rPr>
              <a:t>NHÓM 3</a:t>
            </a:r>
            <a:endParaRPr dirty="0">
              <a:solidFill>
                <a:schemeClr val="dk1"/>
              </a:solidFill>
              <a:latin typeface="Raleway"/>
              <a:ea typeface="Raleway"/>
              <a:cs typeface="Raleway"/>
              <a:sym typeface="Raleway"/>
            </a:endParaRPr>
          </a:p>
        </p:txBody>
      </p:sp>
      <p:sp>
        <p:nvSpPr>
          <p:cNvPr id="517" name="Google Shape;517;p42"/>
          <p:cNvSpPr/>
          <p:nvPr/>
        </p:nvSpPr>
        <p:spPr>
          <a:xfrm>
            <a:off x="4652791" y="3107619"/>
            <a:ext cx="3515400" cy="1324500"/>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en-US" dirty="0" err="1" smtClean="0">
                <a:solidFill>
                  <a:schemeClr val="dk1"/>
                </a:solidFill>
                <a:latin typeface="Raleway"/>
                <a:ea typeface="Raleway"/>
                <a:cs typeface="Raleway"/>
                <a:sym typeface="Raleway"/>
              </a:rPr>
              <a:t>Tìm</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hiểu</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về</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tia</a:t>
            </a:r>
            <a:r>
              <a:rPr lang="en-US" dirty="0" smtClean="0">
                <a:solidFill>
                  <a:schemeClr val="dk1"/>
                </a:solidFill>
                <a:latin typeface="Raleway"/>
                <a:ea typeface="Raleway"/>
                <a:cs typeface="Raleway"/>
                <a:sym typeface="Raleway"/>
              </a:rPr>
              <a:t> </a:t>
            </a:r>
            <a:r>
              <a:rPr lang="en-US" dirty="0" err="1" smtClean="0">
                <a:solidFill>
                  <a:schemeClr val="dk1"/>
                </a:solidFill>
                <a:latin typeface="Raleway"/>
                <a:ea typeface="Raleway"/>
                <a:cs typeface="Raleway"/>
                <a:sym typeface="Raleway"/>
              </a:rPr>
              <a:t>Ronghen-tia</a:t>
            </a:r>
            <a:r>
              <a:rPr lang="en-US" dirty="0" smtClean="0">
                <a:solidFill>
                  <a:schemeClr val="dk1"/>
                </a:solidFill>
                <a:latin typeface="Raleway"/>
                <a:ea typeface="Raleway"/>
                <a:cs typeface="Raleway"/>
                <a:sym typeface="Raleway"/>
              </a:rPr>
              <a:t> gamma.</a:t>
            </a:r>
            <a:endParaRPr dirty="0">
              <a:solidFill>
                <a:schemeClr val="dk1"/>
              </a:solidFill>
              <a:latin typeface="Raleway"/>
              <a:ea typeface="Raleway"/>
              <a:cs typeface="Raleway"/>
              <a:sym typeface="Raleway"/>
            </a:endParaRPr>
          </a:p>
          <a:p>
            <a:pPr marL="0" lvl="0" indent="0" algn="r" rtl="0">
              <a:spcBef>
                <a:spcPts val="600"/>
              </a:spcBef>
              <a:spcAft>
                <a:spcPts val="600"/>
              </a:spcAft>
              <a:buNone/>
            </a:pPr>
            <a:r>
              <a:rPr lang="en" b="1" dirty="0" smtClean="0">
                <a:solidFill>
                  <a:schemeClr val="dk1"/>
                </a:solidFill>
                <a:latin typeface="Raleway"/>
                <a:ea typeface="Raleway"/>
                <a:cs typeface="Raleway"/>
                <a:sym typeface="Raleway"/>
              </a:rPr>
              <a:t>NHÓM 4</a:t>
            </a:r>
            <a:endParaRPr dirty="0">
              <a:solidFill>
                <a:schemeClr val="dk1"/>
              </a:solidFill>
              <a:latin typeface="Raleway"/>
              <a:ea typeface="Raleway"/>
              <a:cs typeface="Raleway"/>
              <a:sym typeface="Raleway"/>
            </a:endParaRPr>
          </a:p>
        </p:txBody>
      </p:sp>
      <p:sp>
        <p:nvSpPr>
          <p:cNvPr id="518" name="Google Shape;518;p42"/>
          <p:cNvSpPr/>
          <p:nvPr/>
        </p:nvSpPr>
        <p:spPr>
          <a:xfrm>
            <a:off x="3498242" y="1951348"/>
            <a:ext cx="2020200" cy="20202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2"/>
          <p:cNvSpPr/>
          <p:nvPr/>
        </p:nvSpPr>
        <p:spPr>
          <a:xfrm rot="5400000">
            <a:off x="3643769" y="1951348"/>
            <a:ext cx="2020200" cy="20202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2"/>
          <p:cNvSpPr/>
          <p:nvPr/>
        </p:nvSpPr>
        <p:spPr>
          <a:xfrm rot="10800000">
            <a:off x="3643769" y="2098015"/>
            <a:ext cx="2020200" cy="20202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2"/>
          <p:cNvSpPr/>
          <p:nvPr/>
        </p:nvSpPr>
        <p:spPr>
          <a:xfrm rot="-5400000">
            <a:off x="3498242" y="2098015"/>
            <a:ext cx="2020200" cy="20202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2"/>
          <p:cNvSpPr/>
          <p:nvPr/>
        </p:nvSpPr>
        <p:spPr>
          <a:xfrm>
            <a:off x="3963317" y="2372724"/>
            <a:ext cx="289571" cy="373185"/>
          </a:xfrm>
          <a:prstGeom prst="rect">
            <a:avLst/>
          </a:prstGeom>
        </p:spPr>
        <p:txBody>
          <a:bodyPr>
            <a:prstTxWarp prst="textPlain">
              <a:avLst/>
            </a:prstTxWarp>
          </a:bodyPr>
          <a:lstStyle/>
          <a:p>
            <a:pPr lvl="0" algn="ctr"/>
            <a:r>
              <a:rPr lang="en-US" b="1" dirty="0">
                <a:solidFill>
                  <a:schemeClr val="lt1"/>
                </a:solidFill>
                <a:latin typeface="Raleway"/>
              </a:rPr>
              <a:t>1</a:t>
            </a:r>
            <a:endParaRPr b="1" i="0" dirty="0">
              <a:ln>
                <a:noFill/>
              </a:ln>
              <a:solidFill>
                <a:schemeClr val="lt1"/>
              </a:solidFill>
              <a:latin typeface="Raleway"/>
            </a:endParaRPr>
          </a:p>
        </p:txBody>
      </p:sp>
      <p:sp>
        <p:nvSpPr>
          <p:cNvPr id="523" name="Google Shape;523;p42"/>
          <p:cNvSpPr/>
          <p:nvPr/>
        </p:nvSpPr>
        <p:spPr>
          <a:xfrm>
            <a:off x="4812123" y="2379175"/>
            <a:ext cx="544043" cy="366475"/>
          </a:xfrm>
          <a:prstGeom prst="rect">
            <a:avLst/>
          </a:prstGeom>
        </p:spPr>
        <p:txBody>
          <a:bodyPr>
            <a:prstTxWarp prst="textPlain">
              <a:avLst/>
            </a:prstTxWarp>
          </a:bodyPr>
          <a:lstStyle/>
          <a:p>
            <a:pPr lvl="0" algn="ctr"/>
            <a:r>
              <a:rPr lang="en-US" b="1" dirty="0">
                <a:solidFill>
                  <a:schemeClr val="lt1"/>
                </a:solidFill>
                <a:latin typeface="Raleway"/>
              </a:rPr>
              <a:t>2</a:t>
            </a:r>
            <a:endParaRPr b="1" i="0" dirty="0">
              <a:ln>
                <a:noFill/>
              </a:ln>
              <a:solidFill>
                <a:schemeClr val="lt1"/>
              </a:solidFill>
              <a:latin typeface="Raleway"/>
            </a:endParaRPr>
          </a:p>
        </p:txBody>
      </p:sp>
      <p:sp>
        <p:nvSpPr>
          <p:cNvPr id="524" name="Google Shape;524;p42"/>
          <p:cNvSpPr/>
          <p:nvPr/>
        </p:nvSpPr>
        <p:spPr>
          <a:xfrm>
            <a:off x="3934411" y="3297379"/>
            <a:ext cx="357706" cy="371637"/>
          </a:xfrm>
          <a:prstGeom prst="rect">
            <a:avLst/>
          </a:prstGeom>
        </p:spPr>
        <p:txBody>
          <a:bodyPr>
            <a:prstTxWarp prst="textPlain">
              <a:avLst/>
            </a:prstTxWarp>
          </a:bodyPr>
          <a:lstStyle/>
          <a:p>
            <a:pPr lvl="0" algn="ctr"/>
            <a:r>
              <a:rPr lang="en-US" b="1" dirty="0">
                <a:solidFill>
                  <a:schemeClr val="lt1"/>
                </a:solidFill>
                <a:latin typeface="Raleway"/>
              </a:rPr>
              <a:t>3</a:t>
            </a:r>
            <a:endParaRPr b="1" i="0" dirty="0">
              <a:ln>
                <a:noFill/>
              </a:ln>
              <a:solidFill>
                <a:schemeClr val="lt1"/>
              </a:solidFill>
              <a:latin typeface="Raleway"/>
            </a:endParaRPr>
          </a:p>
        </p:txBody>
      </p:sp>
      <p:sp>
        <p:nvSpPr>
          <p:cNvPr id="525" name="Google Shape;525;p42"/>
          <p:cNvSpPr/>
          <p:nvPr/>
        </p:nvSpPr>
        <p:spPr>
          <a:xfrm>
            <a:off x="4907614" y="3303830"/>
            <a:ext cx="305056" cy="366475"/>
          </a:xfrm>
          <a:prstGeom prst="rect">
            <a:avLst/>
          </a:prstGeom>
        </p:spPr>
        <p:txBody>
          <a:bodyPr>
            <a:prstTxWarp prst="textPlain">
              <a:avLst/>
            </a:prstTxWarp>
          </a:bodyPr>
          <a:lstStyle/>
          <a:p>
            <a:pPr lvl="0" algn="ctr"/>
            <a:r>
              <a:rPr lang="en-US" b="1" dirty="0">
                <a:solidFill>
                  <a:schemeClr val="lt1"/>
                </a:solidFill>
                <a:latin typeface="Raleway"/>
              </a:rPr>
              <a:t>4</a:t>
            </a:r>
            <a:endParaRPr b="1" i="0" dirty="0">
              <a:ln>
                <a:noFill/>
              </a:ln>
              <a:solidFill>
                <a:schemeClr val="lt1"/>
              </a:solidFill>
              <a:latin typeface="Raleway"/>
            </a:endParaRPr>
          </a:p>
        </p:txBody>
      </p:sp>
      <p:sp>
        <p:nvSpPr>
          <p:cNvPr id="526" name="Google Shape;526;p42"/>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14"/>
                                        </p:tgtEl>
                                        <p:attrNameLst>
                                          <p:attrName>style.visibility</p:attrName>
                                        </p:attrNameLst>
                                      </p:cBhvr>
                                      <p:to>
                                        <p:strVal val="visible"/>
                                      </p:to>
                                    </p:set>
                                    <p:animEffect transition="in" filter="wipe(down)">
                                      <p:cBhvr>
                                        <p:cTn id="11" dur="500"/>
                                        <p:tgtEl>
                                          <p:spTgt spid="5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15"/>
                                        </p:tgtEl>
                                        <p:attrNameLst>
                                          <p:attrName>style.visibility</p:attrName>
                                        </p:attrNameLst>
                                      </p:cBhvr>
                                      <p:to>
                                        <p:strVal val="visible"/>
                                      </p:to>
                                    </p:set>
                                    <p:animEffect transition="in" filter="wipe(down)">
                                      <p:cBhvr>
                                        <p:cTn id="16" dur="500"/>
                                        <p:tgtEl>
                                          <p:spTgt spid="5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16"/>
                                        </p:tgtEl>
                                        <p:attrNameLst>
                                          <p:attrName>style.visibility</p:attrName>
                                        </p:attrNameLst>
                                      </p:cBhvr>
                                      <p:to>
                                        <p:strVal val="visible"/>
                                      </p:to>
                                    </p:set>
                                    <p:animEffect transition="in" filter="wipe(down)">
                                      <p:cBhvr>
                                        <p:cTn id="21" dur="500"/>
                                        <p:tgtEl>
                                          <p:spTgt spid="5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17"/>
                                        </p:tgtEl>
                                        <p:attrNameLst>
                                          <p:attrName>style.visibility</p:attrName>
                                        </p:attrNameLst>
                                      </p:cBhvr>
                                      <p:to>
                                        <p:strVal val="visible"/>
                                      </p:to>
                                    </p:set>
                                    <p:animEffect transition="in" filter="wipe(down)">
                                      <p:cBhvr>
                                        <p:cTn id="26"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p:bldP spid="514" grpId="0" animBg="1"/>
      <p:bldP spid="515" grpId="0" animBg="1"/>
      <p:bldP spid="516" grpId="0" animBg="1"/>
      <p:bldP spid="5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762000" y="2038350"/>
            <a:ext cx="3543300" cy="1584600"/>
          </a:xfrm>
          <a:prstGeom prst="rect">
            <a:avLst/>
          </a:prstGeom>
        </p:spPr>
        <p:txBody>
          <a:bodyPr spcFirstLastPara="1" wrap="square" lIns="91425" tIns="91425" rIns="91425" bIns="91425" anchor="t" anchorCtr="0">
            <a:noAutofit/>
          </a:bodyPr>
          <a:lstStyle/>
          <a:p>
            <a:r>
              <a:rPr lang="vi-VN" sz="1600" dirty="0" smtClean="0"/>
              <a:t>Quang </a:t>
            </a:r>
            <a:r>
              <a:rPr lang="vi-VN" sz="1600" dirty="0"/>
              <a:t>phổ của ánh sáng nhìn thấy là một dải màu liên tục từ tím đến đỏ</a:t>
            </a:r>
            <a:r>
              <a:rPr lang="vi-VN" sz="1600" dirty="0" smtClean="0"/>
              <a:t>.</a:t>
            </a:r>
            <a:endParaRPr lang="en-US" sz="1600" dirty="0" smtClean="0"/>
          </a:p>
          <a:p>
            <a:endParaRPr lang="en-US" sz="1600" dirty="0"/>
          </a:p>
          <a:p>
            <a:endParaRPr lang="en-US" sz="1600" dirty="0" smtClean="0"/>
          </a:p>
          <a:p>
            <a:endParaRPr lang="en-US" sz="1600" dirty="0"/>
          </a:p>
          <a:p>
            <a:r>
              <a:rPr lang="vi-VN" sz="1600" dirty="0" smtClean="0"/>
              <a:t>Bước </a:t>
            </a:r>
            <a:r>
              <a:rPr lang="vi-VN" sz="1600" dirty="0"/>
              <a:t>sóng ánh sáng nhìn thấy nằm trong khoảng từ 0,38</a:t>
            </a:r>
            <a:r>
              <a:rPr lang="en-US" sz="1600" dirty="0"/>
              <a:t>μ</a:t>
            </a:r>
            <a:r>
              <a:rPr lang="vi-VN" sz="1600" dirty="0"/>
              <a:t>m đến 0,76</a:t>
            </a:r>
            <a:r>
              <a:rPr lang="en-US" sz="1600" dirty="0"/>
              <a:t>μ</a:t>
            </a:r>
            <a:r>
              <a:rPr lang="vi-VN" sz="1600" dirty="0" smtClean="0"/>
              <a:t>m</a:t>
            </a:r>
            <a:endParaRPr lang="en-US" sz="1600" dirty="0"/>
          </a:p>
        </p:txBody>
      </p:sp>
      <p:sp>
        <p:nvSpPr>
          <p:cNvPr id="139" name="Google Shape;139;p20"/>
          <p:cNvSpPr txBox="1">
            <a:spLocks noGrp="1"/>
          </p:cNvSpPr>
          <p:nvPr>
            <p:ph type="title"/>
          </p:nvPr>
        </p:nvSpPr>
        <p:spPr>
          <a:xfrm>
            <a:off x="533400" y="891775"/>
            <a:ext cx="76962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1. Ánh sáng nhìn thấy</a:t>
            </a:r>
            <a:endParaRPr dirty="0"/>
          </a:p>
        </p:txBody>
      </p:sp>
      <p:sp>
        <p:nvSpPr>
          <p:cNvPr id="140" name="Google Shape;140;p20"/>
          <p:cNvSpPr txBox="1">
            <a:spLocks noGrp="1"/>
          </p:cNvSpPr>
          <p:nvPr>
            <p:ph type="body" idx="2"/>
          </p:nvPr>
        </p:nvSpPr>
        <p:spPr>
          <a:xfrm>
            <a:off x="4572000" y="2038350"/>
            <a:ext cx="3543300" cy="1584600"/>
          </a:xfrm>
          <a:prstGeom prst="rect">
            <a:avLst/>
          </a:prstGeom>
        </p:spPr>
        <p:txBody>
          <a:bodyPr spcFirstLastPara="1" wrap="square" lIns="91425" tIns="91425" rIns="91425" bIns="91425" anchor="t" anchorCtr="0">
            <a:noAutofit/>
          </a:bodyPr>
          <a:lstStyle/>
          <a:p>
            <a:r>
              <a:rPr lang="vi-VN" sz="1600" dirty="0" smtClean="0"/>
              <a:t>Ánh </a:t>
            </a:r>
            <a:r>
              <a:rPr lang="vi-VN" sz="1600" dirty="0"/>
              <a:t>sáng đỏ có bước sóng dài nhất 0,76</a:t>
            </a:r>
            <a:r>
              <a:rPr lang="en-US" sz="1600" dirty="0"/>
              <a:t>μ</a:t>
            </a:r>
            <a:r>
              <a:rPr lang="vi-VN" sz="1600" dirty="0"/>
              <a:t>m, ánh sáng tím có bước sóng ngắn nhất 0,38</a:t>
            </a:r>
            <a:r>
              <a:rPr lang="en-US" sz="1600" dirty="0"/>
              <a:t>μ</a:t>
            </a:r>
            <a:r>
              <a:rPr lang="vi-VN" sz="1600" dirty="0"/>
              <a:t>m.</a:t>
            </a:r>
            <a:endParaRPr lang="en-US" sz="1600" dirty="0"/>
          </a:p>
          <a:p>
            <a:r>
              <a:rPr lang="vi-VN" sz="1600" dirty="0" smtClean="0"/>
              <a:t>Nguồn </a:t>
            </a:r>
            <a:r>
              <a:rPr lang="vi-VN" sz="1600" dirty="0"/>
              <a:t>phát ra ánh sáng nhìn thấy như: Mặt trời, tia chớp, ngọn lửa</a:t>
            </a:r>
            <a:r>
              <a:rPr lang="vi-VN" sz="1600" dirty="0" smtClean="0"/>
              <a:t>,…</a:t>
            </a:r>
            <a:endParaRPr lang="en-US" sz="1600" dirty="0" smtClean="0"/>
          </a:p>
          <a:p>
            <a:pPr marL="114300" indent="0">
              <a:buNone/>
            </a:pPr>
            <a:endParaRPr lang="en-US" sz="1600" dirty="0"/>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63" y="2972931"/>
            <a:ext cx="2895171" cy="9704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790950"/>
            <a:ext cx="1627414" cy="9144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214" y="3760015"/>
            <a:ext cx="1420586" cy="945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uiExpand="1" build="p"/>
      <p:bldP spid="139" grpId="0"/>
      <p:bldP spid="14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533400" y="1428750"/>
            <a:ext cx="3543300" cy="1584600"/>
          </a:xfrm>
          <a:prstGeom prst="rect">
            <a:avLst/>
          </a:prstGeom>
        </p:spPr>
        <p:txBody>
          <a:bodyPr spcFirstLastPara="1" wrap="square" lIns="91425" tIns="91425" rIns="91425" bIns="91425" anchor="t" anchorCtr="0">
            <a:noAutofit/>
          </a:bodyPr>
          <a:lstStyle/>
          <a:p>
            <a:r>
              <a:rPr lang="vi-VN" sz="1600" dirty="0"/>
              <a:t>Tia hồng ngoại là sóng điện từ không nhìn thấy có bước sóng nằm trong khoảng từ 0,76</a:t>
            </a:r>
            <a:r>
              <a:rPr lang="en-US" sz="1600" dirty="0"/>
              <a:t>μ</a:t>
            </a:r>
            <a:r>
              <a:rPr lang="vi-VN" sz="1600" dirty="0"/>
              <a:t>m đến 1mm.</a:t>
            </a:r>
            <a:endParaRPr lang="en-US" sz="1600" dirty="0"/>
          </a:p>
          <a:p>
            <a:r>
              <a:rPr lang="vi-VN" sz="1600" dirty="0" smtClean="0"/>
              <a:t>Nguồn </a:t>
            </a:r>
            <a:r>
              <a:rPr lang="vi-VN" sz="1600" dirty="0"/>
              <a:t>phát tia hồng ngoại: Vật có nhiệt độ cao hơn môi trường xung quanh thì phát được tia hồng ngoại. VD: bóng đèn dây tóc, bếp gas, bếp than,…</a:t>
            </a:r>
            <a:endParaRPr lang="en-US" sz="1600" dirty="0"/>
          </a:p>
          <a:p>
            <a:pPr marL="114300" indent="0">
              <a:buNone/>
            </a:pPr>
            <a:endParaRPr lang="en-US" sz="1600" dirty="0"/>
          </a:p>
        </p:txBody>
      </p:sp>
      <p:sp>
        <p:nvSpPr>
          <p:cNvPr id="139" name="Google Shape;139;p20"/>
          <p:cNvSpPr txBox="1">
            <a:spLocks noGrp="1"/>
          </p:cNvSpPr>
          <p:nvPr>
            <p:ph type="title"/>
          </p:nvPr>
        </p:nvSpPr>
        <p:spPr>
          <a:xfrm>
            <a:off x="381000" y="292676"/>
            <a:ext cx="76962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2. Tia hồng ngoại (IR)</a:t>
            </a:r>
            <a:endParaRPr dirty="0"/>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04951"/>
            <a:ext cx="1630838" cy="1143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714750"/>
            <a:ext cx="1643743" cy="9089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781" y="2803393"/>
            <a:ext cx="1632857" cy="914400"/>
          </a:xfrm>
          <a:prstGeom prst="rect">
            <a:avLst/>
          </a:prstGeom>
        </p:spPr>
      </p:pic>
    </p:spTree>
    <p:extLst>
      <p:ext uri="{BB962C8B-B14F-4D97-AF65-F5344CB8AC3E}">
        <p14:creationId xmlns:p14="http://schemas.microsoft.com/office/powerpoint/2010/main" val="323199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533400" y="1428750"/>
            <a:ext cx="3543300" cy="1584600"/>
          </a:xfrm>
          <a:prstGeom prst="rect">
            <a:avLst/>
          </a:prstGeom>
        </p:spPr>
        <p:txBody>
          <a:bodyPr spcFirstLastPara="1" wrap="square" lIns="91425" tIns="91425" rIns="91425" bIns="91425" anchor="t" anchorCtr="0">
            <a:noAutofit/>
          </a:bodyPr>
          <a:lstStyle/>
          <a:p>
            <a:r>
              <a:rPr lang="vi-VN" sz="1600" dirty="0"/>
              <a:t>Tia hồng ngoại có tính chất tuân theo định luật truyền thẳng, phản xạ, khúc xạ và gây được hiện tượng nhiễu xạ, giao thoa như ánh sáng thông thường.</a:t>
            </a:r>
            <a:endParaRPr lang="en-US" sz="1600" dirty="0"/>
          </a:p>
          <a:p>
            <a:r>
              <a:rPr lang="vi-VN" sz="1600" dirty="0"/>
              <a:t>Đặc trưng nổi bật của tia hồng ngoại là tác dụng nhiệt.</a:t>
            </a:r>
            <a:endParaRPr lang="en-US" sz="1600" dirty="0"/>
          </a:p>
          <a:p>
            <a:r>
              <a:rPr lang="vi-VN" sz="1600" dirty="0"/>
              <a:t>Ứng dụng: bếp điện, lò nướng, điều khiển từ xa,..</a:t>
            </a:r>
            <a:endParaRPr lang="en-US" sz="1600" dirty="0"/>
          </a:p>
          <a:p>
            <a:pPr marL="114300" indent="0">
              <a:buNone/>
            </a:pPr>
            <a:endParaRPr lang="en-US" sz="1600" dirty="0"/>
          </a:p>
        </p:txBody>
      </p:sp>
      <p:sp>
        <p:nvSpPr>
          <p:cNvPr id="139" name="Google Shape;139;p20"/>
          <p:cNvSpPr txBox="1">
            <a:spLocks noGrp="1"/>
          </p:cNvSpPr>
          <p:nvPr>
            <p:ph type="title"/>
          </p:nvPr>
        </p:nvSpPr>
        <p:spPr>
          <a:xfrm>
            <a:off x="381000" y="292676"/>
            <a:ext cx="76962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2. Tia hồng ngoại (IR)</a:t>
            </a:r>
            <a:endParaRPr dirty="0"/>
          </a:p>
        </p:txBody>
      </p:sp>
      <p:sp>
        <p:nvSpPr>
          <p:cNvPr id="141" name="Google Shape;141;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422" y="1352551"/>
            <a:ext cx="1820838" cy="160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353" y="3297186"/>
            <a:ext cx="2051680" cy="140816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8788" y="1468211"/>
            <a:ext cx="1872887" cy="156073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3789" y="3181350"/>
            <a:ext cx="1524000" cy="1524000"/>
          </a:xfrm>
          <a:prstGeom prst="rect">
            <a:avLst/>
          </a:prstGeom>
        </p:spPr>
      </p:pic>
    </p:spTree>
    <p:extLst>
      <p:ext uri="{BB962C8B-B14F-4D97-AF65-F5344CB8AC3E}">
        <p14:creationId xmlns:p14="http://schemas.microsoft.com/office/powerpoint/2010/main" val="43588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39" grpId="0"/>
    </p:bldLst>
  </p:timing>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1089</Words>
  <PresentationFormat>On-screen Show (16:9)</PresentationFormat>
  <Paragraphs>106</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Raleway ExtraBold</vt:lpstr>
      <vt:lpstr>Raleway</vt:lpstr>
      <vt:lpstr>Raleway Light</vt:lpstr>
      <vt:lpstr>Olivia template</vt:lpstr>
      <vt:lpstr>Bài 11- SÓNG ĐIỆN TỪ</vt:lpstr>
      <vt:lpstr>Câu hỏi thảo luận</vt:lpstr>
      <vt:lpstr>Các thiết bị như tivi, điện thoại di động, lò vi sóng đều sử dụng sóng điện từ. Vậy ai nghiên cứu, xây dựng lí thuyết điện từ? Và sóng điện từ là gì?</vt:lpstr>
      <vt:lpstr>I. Sóng điện từ</vt:lpstr>
      <vt:lpstr>PowerPoint Presentation</vt:lpstr>
      <vt:lpstr>Nhiệm vụ</vt:lpstr>
      <vt:lpstr>1. Ánh sáng nhìn thấy</vt:lpstr>
      <vt:lpstr>2. Tia hồng ngoại (IR)</vt:lpstr>
      <vt:lpstr>2. Tia hồng ngoại (IR)</vt:lpstr>
      <vt:lpstr>3. Tia tử ngoại (UV)</vt:lpstr>
      <vt:lpstr>3. Tia tử ngoại (UV)</vt:lpstr>
      <vt:lpstr>4. Sóng vô tuyến</vt:lpstr>
      <vt:lpstr>4. Sóng vô tuyến</vt:lpstr>
      <vt:lpstr>5. Tia Rơn ghen (tia X)</vt:lpstr>
      <vt:lpstr>6. Tia Gamma (γ)</vt:lpstr>
      <vt:lpstr>Củng cố kiến thức</vt:lpstr>
      <vt:lpstr>Hãy xác định phạm vi tần số tương ứng với các dải bước sóng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2023-07-02T00:29:19Z</dcterms:modified>
</cp:coreProperties>
</file>